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26"/>
  </p:notesMasterIdLst>
  <p:handoutMasterIdLst>
    <p:handoutMasterId r:id="rId27"/>
  </p:handoutMasterIdLst>
  <p:sldIdLst>
    <p:sldId id="352" r:id="rId4"/>
    <p:sldId id="354" r:id="rId5"/>
    <p:sldId id="363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53" r:id="rId2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9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smtClean="0">
                <a:effectLst/>
                <a:latin typeface="Trebuchet MS" panose="020B0603020202020204" pitchFamily="34" charset="0"/>
              </a:rPr>
              <a:t>Lesson 31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input signal level can be read at any time via the CCI bit. MSP430x2xx family devices may </a:t>
            </a:r>
            <a:r>
              <a:rPr lang="en-US" sz="2000" dirty="0" smtClean="0"/>
              <a:t>have different </a:t>
            </a:r>
            <a:r>
              <a:rPr lang="en-US" sz="2000" dirty="0"/>
              <a:t>signals connected to </a:t>
            </a:r>
            <a:r>
              <a:rPr lang="en-US" sz="2000" dirty="0" err="1"/>
              <a:t>CCIxA</a:t>
            </a:r>
            <a:r>
              <a:rPr lang="en-US" sz="2000" dirty="0"/>
              <a:t> and </a:t>
            </a:r>
            <a:r>
              <a:rPr lang="en-US" sz="2000" dirty="0" err="1"/>
              <a:t>CCIxB</a:t>
            </a:r>
            <a:r>
              <a:rPr lang="en-US" sz="2000" dirty="0"/>
              <a:t>. See the device-specific data sheet for the connections </a:t>
            </a:r>
            <a:r>
              <a:rPr lang="en-US" sz="2000" dirty="0" smtClean="0"/>
              <a:t>of these </a:t>
            </a:r>
            <a:r>
              <a:rPr lang="en-US" sz="2000" dirty="0"/>
              <a:t>signals.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47266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Family User Guide pp </a:t>
            </a:r>
            <a:r>
              <a:rPr lang="en-US" sz="1800" dirty="0" smtClean="0"/>
              <a:t>362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3196987"/>
            <a:ext cx="73056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21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input signal level can be read at any time via the CCI bit. MSP430x2xx family devices may </a:t>
            </a:r>
            <a:r>
              <a:rPr lang="en-US" sz="2000" dirty="0" smtClean="0"/>
              <a:t>have different </a:t>
            </a:r>
            <a:r>
              <a:rPr lang="en-US" sz="2000" dirty="0"/>
              <a:t>signals connected to </a:t>
            </a:r>
            <a:r>
              <a:rPr lang="en-US" sz="2000" dirty="0" err="1"/>
              <a:t>CCIxA</a:t>
            </a:r>
            <a:r>
              <a:rPr lang="en-US" sz="2000" dirty="0"/>
              <a:t> and </a:t>
            </a:r>
            <a:r>
              <a:rPr lang="en-US" sz="2000" dirty="0" err="1"/>
              <a:t>CCIxB</a:t>
            </a:r>
            <a:r>
              <a:rPr lang="en-US" sz="2000" dirty="0"/>
              <a:t>. See the device-specific data sheet for the connections </a:t>
            </a:r>
            <a:r>
              <a:rPr lang="en-US" sz="2000" dirty="0" smtClean="0"/>
              <a:t>of these </a:t>
            </a:r>
            <a:r>
              <a:rPr lang="en-US" sz="2000" dirty="0"/>
              <a:t>signals.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5163" y="2689372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Device Specific pp 16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827" y="3058704"/>
            <a:ext cx="6473283" cy="334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2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pic>
        <p:nvPicPr>
          <p:cNvPr id="1026" name="Picture 2" descr="TACCTL Register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50" y="14783"/>
            <a:ext cx="5778901" cy="68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10326" y="6444286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372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562668" y="5363575"/>
            <a:ext cx="5998191" cy="23883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3673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133725"/>
            <a:ext cx="70008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31" y="1463040"/>
            <a:ext cx="7350344" cy="530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10326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Device Specific pp 43</a:t>
            </a:r>
          </a:p>
        </p:txBody>
      </p:sp>
    </p:spTree>
    <p:extLst>
      <p:ext uri="{BB962C8B-B14F-4D97-AF65-F5344CB8AC3E}">
        <p14:creationId xmlns:p14="http://schemas.microsoft.com/office/powerpoint/2010/main" val="170384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utput M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089" y="4130567"/>
            <a:ext cx="6243878" cy="275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 Compare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946" y="1513857"/>
            <a:ext cx="8500386" cy="261671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Compare mode is selected when the </a:t>
            </a:r>
            <a:r>
              <a:rPr lang="en-US" sz="2000" dirty="0">
                <a:solidFill>
                  <a:schemeClr val="accent2"/>
                </a:solidFill>
              </a:rPr>
              <a:t>CAP bit </a:t>
            </a:r>
            <a:r>
              <a:rPr lang="en-US" sz="2000" dirty="0"/>
              <a:t>in TACCTL is set to 0 </a:t>
            </a:r>
            <a:endParaRPr lang="en-US" sz="2000" dirty="0" smtClean="0"/>
          </a:p>
          <a:p>
            <a:r>
              <a:rPr lang="en-US" sz="2000" dirty="0" smtClean="0"/>
              <a:t>Same Timer Modes:  </a:t>
            </a:r>
            <a:r>
              <a:rPr lang="en-US" sz="2000" dirty="0" err="1" smtClean="0">
                <a:solidFill>
                  <a:schemeClr val="accent2"/>
                </a:solidFill>
              </a:rPr>
              <a:t>MCx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r>
              <a:rPr lang="en-US" sz="1600" dirty="0" smtClean="0"/>
              <a:t>Count up to </a:t>
            </a:r>
            <a:r>
              <a:rPr lang="en-US" sz="1600" dirty="0" smtClean="0">
                <a:solidFill>
                  <a:schemeClr val="accent2"/>
                </a:solidFill>
              </a:rPr>
              <a:t>TACCRO.     </a:t>
            </a:r>
            <a:r>
              <a:rPr lang="en-US" sz="1600" dirty="0" smtClean="0"/>
              <a:t>Now adding two new registers:  </a:t>
            </a:r>
            <a:r>
              <a:rPr lang="en-US" sz="1600" dirty="0" smtClean="0">
                <a:solidFill>
                  <a:schemeClr val="accent2"/>
                </a:solidFill>
              </a:rPr>
              <a:t>TA0CCR1 </a:t>
            </a:r>
            <a:r>
              <a:rPr lang="en-US" sz="1600" dirty="0" smtClean="0"/>
              <a:t>and</a:t>
            </a:r>
            <a:r>
              <a:rPr lang="en-US" sz="1600" dirty="0" smtClean="0">
                <a:solidFill>
                  <a:schemeClr val="accent2"/>
                </a:solidFill>
              </a:rPr>
              <a:t> TA0CCR2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992313"/>
              </p:ext>
            </p:extLst>
          </p:nvPr>
        </p:nvGraphicFramePr>
        <p:xfrm>
          <a:off x="362608" y="2213874"/>
          <a:ext cx="8355723" cy="1403544"/>
        </p:xfrm>
        <a:graphic>
          <a:graphicData uri="http://schemas.openxmlformats.org/drawingml/2006/table">
            <a:tbl>
              <a:tblPr/>
              <a:tblGrid>
                <a:gridCol w="521989"/>
                <a:gridCol w="1095665"/>
                <a:gridCol w="6738069"/>
              </a:tblGrid>
              <a:tr h="20975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Mcx</a:t>
                      </a:r>
                      <a:endParaRPr lang="en-US" sz="1200" dirty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Mode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975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00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Stop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The timer is halted</a:t>
                      </a:r>
                      <a:r>
                        <a:rPr lang="en-US" sz="1200" dirty="0" smtClean="0">
                          <a:effectLst/>
                        </a:rPr>
                        <a:t>.    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  <a:effectLst/>
                        </a:rPr>
                        <a:t>                                                                       </a:t>
                      </a: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MC_0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06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01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Up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The timer repeatedly counts from zero to the value of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TACCR0</a:t>
                      </a:r>
                      <a:r>
                        <a:rPr lang="en-US" sz="1200" dirty="0" smtClean="0">
                          <a:effectLst/>
                        </a:rPr>
                        <a:t>. </a:t>
                      </a:r>
                      <a:r>
                        <a:rPr lang="en-US" sz="11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MC_1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630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10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Continuous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The timer repeatedly counts from zero to 0FFFFh</a:t>
                      </a:r>
                      <a:r>
                        <a:rPr lang="en-US" sz="1200" dirty="0" smtClean="0">
                          <a:effectLst/>
                        </a:rPr>
                        <a:t>.                         </a:t>
                      </a: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MC_2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461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11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Up/down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timer repeatedly counts from zero up to the value of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TACCR0</a:t>
                      </a:r>
                      <a:r>
                        <a:rPr lang="en-US" sz="1200" dirty="0">
                          <a:effectLst/>
                        </a:rPr>
                        <a:t> and back down to </a:t>
                      </a:r>
                      <a:r>
                        <a:rPr lang="en-US" sz="1200" dirty="0" smtClean="0">
                          <a:effectLst/>
                        </a:rPr>
                        <a:t>zero. </a:t>
                      </a: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MC_3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29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410326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357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260342" y="1940253"/>
            <a:ext cx="2040163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CCR0-2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05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 Compare</a:t>
            </a:r>
            <a:endParaRPr lang="en-US" b="1" dirty="0"/>
          </a:p>
        </p:txBody>
      </p:sp>
      <p:pic>
        <p:nvPicPr>
          <p:cNvPr id="4098" name="Picture 2" descr="Output Modes Example - Up M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608012"/>
            <a:ext cx="6236575" cy="624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09732" y="1378423"/>
            <a:ext cx="2934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will likely use mode 3 &amp; 7 for PWM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Ports?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497541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Pin 3 TA0.0       P1.1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Pin 4 TA0.1       P1.2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Pin 8 TA1.0       P2.0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Pin 9 TA1.1       P2.1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24" y="3468414"/>
            <a:ext cx="8164057" cy="297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9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 Setup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53" y="1522124"/>
            <a:ext cx="7772400" cy="4724400"/>
          </a:xfrm>
        </p:spPr>
        <p:txBody>
          <a:bodyPr/>
          <a:lstStyle/>
          <a:p>
            <a:r>
              <a:rPr lang="en-US" dirty="0" smtClean="0"/>
              <a:t>Set I/O direction for output</a:t>
            </a:r>
          </a:p>
          <a:p>
            <a:pPr lvl="1"/>
            <a:r>
              <a:rPr lang="en-US" dirty="0" smtClean="0"/>
              <a:t>MUX PWM</a:t>
            </a:r>
          </a:p>
          <a:p>
            <a:endParaRPr lang="en-US" dirty="0" smtClean="0"/>
          </a:p>
          <a:p>
            <a:r>
              <a:rPr lang="en-US" dirty="0"/>
              <a:t>Set period</a:t>
            </a:r>
          </a:p>
          <a:p>
            <a:r>
              <a:rPr lang="en-US" dirty="0"/>
              <a:t>Set on time</a:t>
            </a:r>
          </a:p>
          <a:p>
            <a:r>
              <a:rPr lang="en-US" dirty="0" smtClean="0"/>
              <a:t>Enable PWM </a:t>
            </a:r>
            <a:r>
              <a:rPr lang="en-US" u="sng" dirty="0" smtClean="0"/>
              <a:t>mode</a:t>
            </a:r>
            <a:r>
              <a:rPr lang="en-US" dirty="0" smtClean="0"/>
              <a:t> on timer</a:t>
            </a:r>
          </a:p>
          <a:p>
            <a:endParaRPr lang="en-US" dirty="0" smtClean="0"/>
          </a:p>
          <a:p>
            <a:r>
              <a:rPr lang="en-US" dirty="0" err="1" smtClean="0"/>
              <a:t>Config</a:t>
            </a:r>
            <a:r>
              <a:rPr lang="en-US" dirty="0" smtClean="0"/>
              <a:t> / Start timer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 bwMode="auto">
          <a:xfrm>
            <a:off x="3314700" y="2657475"/>
            <a:ext cx="409575" cy="1057275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6674" y="2893724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TAxCCRx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7375" y="3622714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TAxCCTLx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9386" y="1828190"/>
            <a:ext cx="3071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PxSEL</a:t>
            </a:r>
            <a:r>
              <a:rPr lang="en-US" sz="2800" b="1" dirty="0" smtClean="0">
                <a:solidFill>
                  <a:schemeClr val="accent2"/>
                </a:solidFill>
              </a:rPr>
              <a:t>, PxSEL2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1199" y="931574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PxDIR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953" y="4459486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TAxCTL</a:t>
            </a:r>
            <a:endParaRPr 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83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32" y="1546288"/>
            <a:ext cx="8557536" cy="4752036"/>
          </a:xfrm>
        </p:spPr>
        <p:txBody>
          <a:bodyPr>
            <a:normAutofit fontScale="85000" lnSpcReduction="20000"/>
          </a:bodyPr>
          <a:lstStyle/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&lt;msp430.h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main(void)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WDTCTL = WDTPW|WDTHOLD;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stop the watchdog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timer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P1DIR |= BIT2;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TA0CCR1 on P1.2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P1SEL |= BIT2;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TA0CCR1 on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P1.2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&amp;= ~MC1|MC0;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stop timer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A0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TACLR;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clear timer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A0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TASSEL1;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configure for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SMCLK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TA0CCR0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100;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 signal period to 100 clock cycles (~100 </a:t>
            </a: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microseconds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25;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25/100 (25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%)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TA0CCTL1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OUTMOD_7;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TACCTL1 to Reset / Set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mode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MC0;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count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up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while (1) {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50;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50/100 (50%)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75;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75/100 (75%)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100;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100/100 (100%)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25;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25/100 (25%)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86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Capture and Compare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41" y="2878590"/>
            <a:ext cx="2107117" cy="1542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1740" r="30270"/>
          <a:stretch/>
        </p:blipFill>
        <p:spPr>
          <a:xfrm>
            <a:off x="2325413" y="3121841"/>
            <a:ext cx="3176753" cy="10558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640" y="2656489"/>
            <a:ext cx="3099119" cy="21306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0155" y="4420913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MSP430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0155" y="5226190"/>
            <a:ext cx="8412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timing how wide these pulses are, we can translate the pulses into 0’s or 1’s (binary) and understand what the remote is telling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with Interrupt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89" y="1489840"/>
            <a:ext cx="8557536" cy="487085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/>
              </a:rPr>
              <a:t>&lt;msp430.h&gt;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main(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WDTCTL = WDTPW|WDTHOLD;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stop the watchdog timer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latin typeface="Consolas"/>
              </a:rPr>
              <a:t>        P2DIR |= BIT1;                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// TA1CCR1 on P2.1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latin typeface="Consolas"/>
              </a:rPr>
              <a:t>        P2SEL |= BIT1;                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// TA1CCR1 on P2.1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P2OUT &amp;= ~BIT1;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TA1CTL |= TASSEL_2|MC_1|ID_0;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configure for SMCLK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P1DIR |= BIT0;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//use LED to indicate duty cycle has toggled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P1REN |= BIT3;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P1OUT |= BIT3;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TA1CCR0 = 1000;      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set signal period to 1000 clock cycles (~1 millisecond)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TA1CCR1 = 250;             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set duty cycle to 250/1000 (25%)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latin typeface="Consolas"/>
              </a:rPr>
              <a:t>        TA1CCTL0 |= CCIE;               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fr-FR" sz="1200" dirty="0" err="1">
                <a:solidFill>
                  <a:srgbClr val="3F7F5F"/>
                </a:solidFill>
                <a:latin typeface="Consolas"/>
              </a:rPr>
              <a:t>enable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 CC </a:t>
            </a:r>
            <a:r>
              <a:rPr lang="fr-FR" sz="1200" dirty="0" err="1">
                <a:solidFill>
                  <a:srgbClr val="3F7F5F"/>
                </a:solidFill>
                <a:latin typeface="Consolas"/>
              </a:rPr>
              <a:t>interrupts</a:t>
            </a:r>
            <a:endParaRPr lang="fr-FR" sz="1200" dirty="0">
              <a:solidFill>
                <a:srgbClr val="3F7F5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TA1CCTL1 |= OUTMOD_7|CCIE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;  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set TACCTL1 to Set / Reset mode//enable CC interrupts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TA1CCTL1 &amp;= ~CCIFG; 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//clear capture compare interrupt flag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_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enable_interrupt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(1) {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     </a:t>
            </a:r>
            <a:r>
              <a:rPr lang="en-US" sz="1200" b="1" dirty="0">
                <a:solidFill>
                  <a:srgbClr val="3F7F5F"/>
                </a:solidFill>
                <a:latin typeface="Consolas"/>
              </a:rPr>
              <a:t>//every time the button is pushed, toggle the duty cycle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1000;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1000/1000 (100%)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750;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750/1000 (75%)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500;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500/1000 (50%)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250;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250/1000 (25%)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100;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100/1000 (10%)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20;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20/1000 (2%)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2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36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with Interrupt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39553" y="1681241"/>
            <a:ext cx="7214606" cy="407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/>
              </a:rPr>
              <a:t>#pragma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vector = TIMER1_A0_VECTOR            </a:t>
            </a:r>
            <a:r>
              <a:rPr lang="en-US" sz="1100" b="1" dirty="0">
                <a:solidFill>
                  <a:srgbClr val="3F7F5F"/>
                </a:solidFill>
                <a:latin typeface="Consolas"/>
              </a:rPr>
              <a:t>// This is from the MSP430G2553.h file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/>
              </a:rPr>
              <a:t>__interrupt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captureCompareInt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P1OUT |= BIT0;                    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//Turn on LED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 Disable Timer A Interrupt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TA1CCTL1 &amp;= ~CCIFG;            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//clear capture compare interrupt flag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3F7F5F"/>
                </a:solidFill>
                <a:latin typeface="Consolas"/>
              </a:rPr>
              <a:t>//    TACTL &amp;= ~TAIFG;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nsolas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/>
              </a:rPr>
              <a:t>#pragma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vector = TIMER1_A1_VECTOR            </a:t>
            </a:r>
            <a:r>
              <a:rPr lang="en-US" sz="1100" b="1" dirty="0">
                <a:solidFill>
                  <a:srgbClr val="3F7F5F"/>
                </a:solidFill>
                <a:latin typeface="Consolas"/>
              </a:rPr>
              <a:t>// This is from the MSP430G2553.h file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/>
              </a:rPr>
              <a:t>__interrupt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captureCompareInt2 (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P1OUT &amp;= ~BIT0;                    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//Turn off LED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 Disable Timer A Interrupt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TA1CCTL1 &amp;= ~CCIFG;            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//clear capture compare interrupt flag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3F7F5F"/>
                </a:solidFill>
                <a:latin typeface="Consolas"/>
              </a:rPr>
              <a:t>//    TACTL &amp;= ~TAIFG;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0050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 Setup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740448"/>
            <a:ext cx="7772400" cy="4724400"/>
          </a:xfrm>
        </p:spPr>
        <p:txBody>
          <a:bodyPr/>
          <a:lstStyle/>
          <a:p>
            <a:r>
              <a:rPr lang="en-US" dirty="0" smtClean="0"/>
              <a:t>Set I/O direction for output</a:t>
            </a:r>
          </a:p>
          <a:p>
            <a:pPr lvl="1"/>
            <a:r>
              <a:rPr lang="en-US" dirty="0" smtClean="0"/>
              <a:t>MUX PWM</a:t>
            </a:r>
          </a:p>
          <a:p>
            <a:endParaRPr lang="en-US" dirty="0" smtClean="0"/>
          </a:p>
          <a:p>
            <a:r>
              <a:rPr lang="en-US" dirty="0"/>
              <a:t>Set period</a:t>
            </a:r>
          </a:p>
          <a:p>
            <a:r>
              <a:rPr lang="en-US" dirty="0"/>
              <a:t>Set on time</a:t>
            </a:r>
          </a:p>
          <a:p>
            <a:r>
              <a:rPr lang="en-US" dirty="0" smtClean="0"/>
              <a:t>Enable PWM </a:t>
            </a:r>
            <a:r>
              <a:rPr lang="en-US" u="sng" dirty="0" smtClean="0"/>
              <a:t>mode</a:t>
            </a:r>
            <a:r>
              <a:rPr lang="en-US" dirty="0" smtClean="0"/>
              <a:t> on timer</a:t>
            </a:r>
          </a:p>
          <a:p>
            <a:endParaRPr lang="en-US" dirty="0" smtClean="0"/>
          </a:p>
          <a:p>
            <a:r>
              <a:rPr lang="en-US" dirty="0" err="1" smtClean="0"/>
              <a:t>Config</a:t>
            </a:r>
            <a:r>
              <a:rPr lang="en-US" dirty="0" smtClean="0"/>
              <a:t> / Start timer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3771900" y="971549"/>
            <a:ext cx="2181225" cy="86677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0</a:t>
            </a: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857375" y="764377"/>
            <a:ext cx="1323975" cy="43338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924174" y="885824"/>
            <a:ext cx="847725" cy="819151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sz="3600" b="1" dirty="0" smtClean="0">
              <a:solidFill>
                <a:srgbClr val="FF0000"/>
              </a:solidFill>
            </a:endParaRPr>
          </a:p>
          <a:p>
            <a:pPr algn="r"/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>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934075" y="885824"/>
            <a:ext cx="1323975" cy="9525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3</a:t>
            </a:r>
          </a:p>
          <a:p>
            <a:pPr algn="r"/>
            <a:endParaRPr lang="en-US" sz="3200" b="1" dirty="0">
              <a:solidFill>
                <a:srgbClr val="FF0000"/>
              </a:solidFill>
            </a:endParaRPr>
          </a:p>
          <a:p>
            <a:pPr algn="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057775" y="3276600"/>
            <a:ext cx="2124075" cy="61912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4</a:t>
            </a:r>
          </a:p>
          <a:p>
            <a:pPr algn="r"/>
            <a:endParaRPr lang="en-US" b="1" dirty="0">
              <a:solidFill>
                <a:srgbClr val="FF0000"/>
              </a:solidFill>
            </a:endParaRPr>
          </a:p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10325" y="4524375"/>
            <a:ext cx="1495425" cy="59054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5</a:t>
            </a:r>
            <a:endParaRPr lang="en-US" sz="3600" b="1" dirty="0">
              <a:solidFill>
                <a:srgbClr val="FF0000"/>
              </a:solidFill>
            </a:endParaRPr>
          </a:p>
          <a:p>
            <a:pPr algn="r"/>
            <a:endParaRPr lang="en-US" b="1" dirty="0" smtClean="0">
              <a:solidFill>
                <a:srgbClr val="FF0000"/>
              </a:solidFill>
            </a:endParaRPr>
          </a:p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626518" y="1504950"/>
            <a:ext cx="728664" cy="918864"/>
            <a:chOff x="2626518" y="1504950"/>
            <a:chExt cx="728664" cy="918864"/>
          </a:xfrm>
        </p:grpSpPr>
        <p:cxnSp>
          <p:nvCxnSpPr>
            <p:cNvPr id="11" name="Straight Arrow Connector 10"/>
            <p:cNvCxnSpPr>
              <a:stCxn id="14" idx="0"/>
            </p:cNvCxnSpPr>
            <p:nvPr/>
          </p:nvCxnSpPr>
          <p:spPr bwMode="auto">
            <a:xfrm flipV="1">
              <a:off x="2990850" y="1504950"/>
              <a:ext cx="0" cy="457199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2626518" y="1962149"/>
              <a:ext cx="728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clks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07568" y="1504950"/>
            <a:ext cx="728664" cy="918864"/>
            <a:chOff x="2626518" y="1504950"/>
            <a:chExt cx="728664" cy="918864"/>
          </a:xfrm>
        </p:grpSpPr>
        <p:cxnSp>
          <p:nvCxnSpPr>
            <p:cNvPr id="22" name="Straight Arrow Connector 21"/>
            <p:cNvCxnSpPr>
              <a:stCxn id="23" idx="0"/>
            </p:cNvCxnSpPr>
            <p:nvPr/>
          </p:nvCxnSpPr>
          <p:spPr bwMode="auto">
            <a:xfrm flipH="1" flipV="1">
              <a:off x="2990849" y="1504950"/>
              <a:ext cx="1" cy="457199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2626518" y="1962149"/>
              <a:ext cx="728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cnts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410294" y="6069390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357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1226343" y="2343150"/>
            <a:ext cx="6853132" cy="418533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Capture / Compare</a:t>
            </a:r>
          </a:p>
        </p:txBody>
      </p:sp>
    </p:spTree>
    <p:extLst>
      <p:ext uri="{BB962C8B-B14F-4D97-AF65-F5344CB8AC3E}">
        <p14:creationId xmlns:p14="http://schemas.microsoft.com/office/powerpoint/2010/main" val="104796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pic>
        <p:nvPicPr>
          <p:cNvPr id="1026" name="Picture 2" descr="TACCTL Register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50" y="22666"/>
            <a:ext cx="5778901" cy="68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10294" y="6069390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372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562669" y="3411942"/>
            <a:ext cx="6018662" cy="47767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4099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410294" y="6069390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357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577954" y="4260372"/>
            <a:ext cx="2040163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CAP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27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pture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369" y="4635062"/>
            <a:ext cx="3634631" cy="222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Input Capture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414" y="1552902"/>
            <a:ext cx="8500386" cy="4746587"/>
          </a:xfrm>
        </p:spPr>
        <p:txBody>
          <a:bodyPr/>
          <a:lstStyle/>
          <a:p>
            <a:r>
              <a:rPr lang="en-US" sz="2000" dirty="0"/>
              <a:t>Capture mode is selected when the CAP bit in TACCTL is set to 1. It's used to record time events. It can be used for: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Event detection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Event counting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Pulse-width </a:t>
            </a:r>
            <a:r>
              <a:rPr lang="en-US" sz="1800" dirty="0" smtClean="0">
                <a:solidFill>
                  <a:schemeClr val="accent2"/>
                </a:solidFill>
              </a:rPr>
              <a:t>measurement ***</a:t>
            </a:r>
            <a:endParaRPr lang="en-US" sz="1800" dirty="0">
              <a:solidFill>
                <a:schemeClr val="accent2"/>
              </a:solidFill>
            </a:endParaRP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Frequency </a:t>
            </a:r>
            <a:r>
              <a:rPr lang="en-US" sz="1800" dirty="0" smtClean="0">
                <a:solidFill>
                  <a:schemeClr val="accent2"/>
                </a:solidFill>
              </a:rPr>
              <a:t>measurement</a:t>
            </a:r>
          </a:p>
          <a:p>
            <a:r>
              <a:rPr lang="en-US" sz="2000" dirty="0"/>
              <a:t>Each </a:t>
            </a:r>
            <a:r>
              <a:rPr lang="en-US" sz="2000" dirty="0" err="1"/>
              <a:t>TACCRx</a:t>
            </a:r>
            <a:r>
              <a:rPr lang="en-US" sz="2000" dirty="0"/>
              <a:t> has two possible capture pins - </a:t>
            </a:r>
            <a:r>
              <a:rPr lang="en-US" sz="2000" dirty="0" err="1"/>
              <a:t>CCIxA</a:t>
            </a:r>
            <a:r>
              <a:rPr lang="en-US" sz="2000" dirty="0"/>
              <a:t> and </a:t>
            </a:r>
            <a:r>
              <a:rPr lang="en-US" sz="2000" dirty="0" err="1"/>
              <a:t>CCIxB</a:t>
            </a:r>
            <a:r>
              <a:rPr lang="en-US" sz="2000" dirty="0"/>
              <a:t>. The one being monitored is selectable by software.</a:t>
            </a:r>
          </a:p>
          <a:p>
            <a:r>
              <a:rPr lang="en-US" sz="2000" dirty="0"/>
              <a:t>If a capture occurs: - The TAR value is copied into the </a:t>
            </a:r>
            <a:r>
              <a:rPr lang="en-US" sz="2000" dirty="0" err="1"/>
              <a:t>TACCRx</a:t>
            </a:r>
            <a:r>
              <a:rPr lang="en-US" sz="2000" dirty="0"/>
              <a:t> register - The interrupt flag CCIFG is </a:t>
            </a:r>
            <a:r>
              <a:rPr lang="en-US" sz="2000" dirty="0" smtClean="0"/>
              <a:t>set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363</a:t>
            </a:r>
          </a:p>
        </p:txBody>
      </p:sp>
    </p:spTree>
    <p:extLst>
      <p:ext uri="{BB962C8B-B14F-4D97-AF65-F5344CB8AC3E}">
        <p14:creationId xmlns:p14="http://schemas.microsoft.com/office/powerpoint/2010/main" val="18592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pic>
        <p:nvPicPr>
          <p:cNvPr id="1026" name="Picture 2" descr="TACCTL Register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50" y="14783"/>
            <a:ext cx="5778901" cy="68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94022" y="434561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372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464769" y="1201005"/>
            <a:ext cx="6096091" cy="72332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464770" y="1926606"/>
            <a:ext cx="6096090" cy="76882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464770" y="2695433"/>
            <a:ext cx="6096090" cy="38441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464768" y="6365134"/>
            <a:ext cx="6096091" cy="48908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992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1178829" y="2456597"/>
            <a:ext cx="1782735" cy="1651379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</a:rPr>
              <a:t>CCISx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10326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357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3692686" y="2988858"/>
            <a:ext cx="1302396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SCS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725576" y="2841007"/>
            <a:ext cx="1439266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</a:rPr>
              <a:t>CMx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577954" y="4260372"/>
            <a:ext cx="2040163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CCIFG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71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5481</TotalTime>
  <Words>1111</Words>
  <Application>Microsoft Office PowerPoint</Application>
  <PresentationFormat>On-screen Show (4:3)</PresentationFormat>
  <Paragraphs>217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Courier New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PWM Setup Tasks</vt:lpstr>
      <vt:lpstr>Timer Block Diagram</vt:lpstr>
      <vt:lpstr>Backup Slides</vt:lpstr>
      <vt:lpstr>Timer Block Diagram</vt:lpstr>
      <vt:lpstr>Input Capture</vt:lpstr>
      <vt:lpstr>Backup Slides</vt:lpstr>
      <vt:lpstr>Timer Block Diagram</vt:lpstr>
      <vt:lpstr>Input Capture</vt:lpstr>
      <vt:lpstr>Input Capture</vt:lpstr>
      <vt:lpstr>Backup Slides</vt:lpstr>
      <vt:lpstr>Input Capture</vt:lpstr>
      <vt:lpstr>Output Compare</vt:lpstr>
      <vt:lpstr>Timer Block Diagram</vt:lpstr>
      <vt:lpstr>Output Compare</vt:lpstr>
      <vt:lpstr>Ports?</vt:lpstr>
      <vt:lpstr>PWM Setup Tasks</vt:lpstr>
      <vt:lpstr>Example</vt:lpstr>
      <vt:lpstr>Example with Interrupt</vt:lpstr>
      <vt:lpstr>Example with Interrupt</vt:lpstr>
      <vt:lpstr>BACKUPS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340</cp:revision>
  <cp:lastPrinted>2018-05-21T20:23:10Z</cp:lastPrinted>
  <dcterms:created xsi:type="dcterms:W3CDTF">2001-06-27T14:08:57Z</dcterms:created>
  <dcterms:modified xsi:type="dcterms:W3CDTF">2018-08-08T15:26:42Z</dcterms:modified>
</cp:coreProperties>
</file>