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0"/>
  </p:notesMasterIdLst>
  <p:handoutMasterIdLst>
    <p:handoutMasterId r:id="rId21"/>
  </p:handoutMasterIdLst>
  <p:sldIdLst>
    <p:sldId id="352" r:id="rId4"/>
    <p:sldId id="354" r:id="rId5"/>
    <p:sldId id="356" r:id="rId6"/>
    <p:sldId id="357" r:id="rId7"/>
    <p:sldId id="367" r:id="rId8"/>
    <p:sldId id="363" r:id="rId9"/>
    <p:sldId id="364" r:id="rId10"/>
    <p:sldId id="365" r:id="rId11"/>
    <p:sldId id="359" r:id="rId12"/>
    <p:sldId id="360" r:id="rId13"/>
    <p:sldId id="361" r:id="rId14"/>
    <p:sldId id="358" r:id="rId15"/>
    <p:sldId id="368" r:id="rId16"/>
    <p:sldId id="362" r:id="rId17"/>
    <p:sldId id="366" r:id="rId18"/>
    <p:sldId id="353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99" y="1499018"/>
            <a:ext cx="8083562" cy="4807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is ok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49240" y="1571140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756212" y="4078941"/>
            <a:ext cx="3460376" cy="636494"/>
          </a:xfrm>
          <a:prstGeom prst="wedgeRectCallout">
            <a:avLst>
              <a:gd name="adj1" fmla="val -78951"/>
              <a:gd name="adj2" fmla="val 784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 to use a #define here because this is 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ifndef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/define 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control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67486"/>
            <a:ext cx="8083562" cy="48387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6809" y="2694149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65893"/>
              <a:gd name="adj2" fmla="val 5139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ensure the header is included in code only ONCE</a:t>
            </a:r>
          </a:p>
        </p:txBody>
      </p:sp>
    </p:spTree>
    <p:extLst>
      <p:ext uri="{BB962C8B-B14F-4D97-AF65-F5344CB8AC3E}">
        <p14:creationId xmlns:p14="http://schemas.microsoft.com/office/powerpoint/2010/main" val="4005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once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107321"/>
              <a:gd name="adj2" fmla="val 650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also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ensures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header is included in code only ONCE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423" y="3774141"/>
            <a:ext cx="3550023" cy="1183341"/>
          </a:xfrm>
          <a:prstGeom prst="wedgeRectCallout">
            <a:avLst>
              <a:gd name="adj1" fmla="val 59704"/>
              <a:gd name="adj2" fmla="val -1741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depends on the version of your compiler and SEEMS to be viewed as “poor form” by some programmers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libraries helps you:</a:t>
            </a:r>
          </a:p>
          <a:p>
            <a:pPr lvl="1"/>
            <a:r>
              <a:rPr lang="en-US" dirty="0" smtClean="0"/>
              <a:t>Write modular, reusable code that multiple projects can use</a:t>
            </a:r>
          </a:p>
          <a:p>
            <a:pPr lvl="1"/>
            <a:r>
              <a:rPr lang="en-US" dirty="0" smtClean="0"/>
              <a:t>Reduces errors in your code</a:t>
            </a:r>
          </a:p>
          <a:p>
            <a:pPr lvl="2"/>
            <a:r>
              <a:rPr lang="en-US" dirty="0" smtClean="0"/>
              <a:t>Once a library is written </a:t>
            </a:r>
            <a:r>
              <a:rPr lang="en-US" dirty="0" smtClean="0">
                <a:solidFill>
                  <a:srgbClr val="FF0000"/>
                </a:solidFill>
              </a:rPr>
              <a:t>AND tested</a:t>
            </a:r>
            <a:r>
              <a:rPr lang="en-US" dirty="0" smtClean="0"/>
              <a:t>, it should NEVER introduce bugs into your code</a:t>
            </a:r>
          </a:p>
          <a:p>
            <a:pPr lvl="2"/>
            <a:r>
              <a:rPr lang="en-US" dirty="0" smtClean="0"/>
              <a:t>Writing test cases (unit tests) are common practice when developing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ASM and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define variables or functions with keyword extern</a:t>
            </a:r>
          </a:p>
          <a:p>
            <a:pPr lvl="1"/>
            <a:r>
              <a:rPr lang="en-US" dirty="0" smtClean="0"/>
              <a:t>extern uint8_t </a:t>
            </a:r>
            <a:r>
              <a:rPr lang="en-US" dirty="0" err="1" smtClean="0"/>
              <a:t>horrible_global_variable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extern void </a:t>
            </a:r>
            <a:r>
              <a:rPr lang="en-US" dirty="0" err="1" smtClean="0"/>
              <a:t>my_function</a:t>
            </a:r>
            <a:r>
              <a:rPr lang="en-US" dirty="0" smtClean="0"/>
              <a:t>(int16_t value);</a:t>
            </a:r>
          </a:p>
          <a:p>
            <a:r>
              <a:rPr lang="en-US" dirty="0" smtClean="0"/>
              <a:t>Why??</a:t>
            </a:r>
          </a:p>
          <a:p>
            <a:pPr lvl="1"/>
            <a:r>
              <a:rPr lang="en-US" dirty="0" smtClean="0"/>
              <a:t>Assembly code doesn’t </a:t>
            </a:r>
            <a:r>
              <a:rPr lang="en-US" smtClean="0"/>
              <a:t>have header files … remember?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Libraries (modularity)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Combining ASM and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25597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</a:t>
            </a:r>
            <a:r>
              <a:rPr lang="en-US" sz="1400" dirty="0" smtClean="0"/>
              <a:t>assembly.        </a:t>
            </a:r>
            <a:r>
              <a:rPr lang="en-US" sz="1400" dirty="0" smtClean="0"/>
              <a:t>Remember Modularity?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75439"/>
            <a:ext cx="8083562" cy="5043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Function Prototype</a:t>
            </a:r>
          </a:p>
          <a:p>
            <a:r>
              <a:rPr lang="en-US" sz="1500" dirty="0"/>
              <a:t>Promises the compiler that the function is implemented </a:t>
            </a:r>
            <a:r>
              <a:rPr lang="en-US" sz="1500" dirty="0" smtClean="0"/>
              <a:t>elsewhere in a C file</a:t>
            </a:r>
          </a:p>
          <a:p>
            <a:r>
              <a:rPr lang="en-US" sz="1500" dirty="0" smtClean="0"/>
              <a:t>A header file provides the “interface” to the function</a:t>
            </a:r>
            <a:endParaRPr lang="en-US" sz="1500" dirty="0"/>
          </a:p>
          <a:p>
            <a:r>
              <a:rPr lang="en-US" sz="1500" dirty="0"/>
              <a:t>You are allowed to "call" the function from your code</a:t>
            </a:r>
          </a:p>
          <a:p>
            <a:r>
              <a:rPr lang="en-US" sz="1500" dirty="0"/>
              <a:t>The function prototype must be defined in a location physically before you call it </a:t>
            </a:r>
            <a:r>
              <a:rPr lang="en-US" sz="1500" dirty="0" smtClean="0"/>
              <a:t>(i.e</a:t>
            </a:r>
            <a:r>
              <a:rPr lang="en-US" sz="1500" dirty="0"/>
              <a:t>. defined above main</a:t>
            </a:r>
            <a:r>
              <a:rPr lang="en-US" sz="1500" dirty="0" smtClean="0"/>
              <a:t>()  or </a:t>
            </a:r>
            <a:r>
              <a:rPr lang="en-US" sz="1500" dirty="0"/>
              <a:t>in a #include file).</a:t>
            </a:r>
          </a:p>
          <a:p>
            <a:r>
              <a:rPr lang="en-US" sz="1500" dirty="0"/>
              <a:t>If you offer a prototype but don't provide an implementation, you'll get a linker error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 (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urved Left Arrow 4"/>
          <p:cNvSpPr/>
          <p:nvPr/>
        </p:nvSpPr>
        <p:spPr bwMode="auto">
          <a:xfrm>
            <a:off x="3657600" y="3279227"/>
            <a:ext cx="1016876" cy="1978573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463" y="3638792"/>
            <a:ext cx="3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the compiler know, summation is defined later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09829"/>
            <a:ext cx="8083562" cy="19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1064"/>
              </p:ext>
            </p:extLst>
          </p:nvPr>
        </p:nvGraphicFramePr>
        <p:xfrm>
          <a:off x="482345" y="3683000"/>
          <a:ext cx="8299048" cy="256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524"/>
                <a:gridCol w="4149524"/>
              </a:tblGrid>
              <a:tr h="203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Value Example: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x=5,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some_function(x, 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 a, char b)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+= 5;  b += 5;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Reference Example</a:t>
                      </a:r>
                      <a:r>
                        <a:rPr lang="en-US" sz="1400" b="1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x=5;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some_function(&amp;x, &amp;y)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some_function(char* a, char* b){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*a += 5;  *b += 5;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*a + *b;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7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8669" y="6021810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NOTE: we are getting a little ahead of ourselves with pointers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35" y="1549244"/>
            <a:ext cx="8083562" cy="4851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variable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Bad: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Good (pick one): get()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517714"/>
            <a:ext cx="8083562" cy="4812142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 not use </a:t>
            </a:r>
            <a:r>
              <a:rPr lang="en-US" sz="1400" dirty="0" smtClean="0">
                <a:solidFill>
                  <a:srgbClr val="FF0000"/>
                </a:solidFill>
              </a:rPr>
              <a:t>global </a:t>
            </a:r>
            <a:r>
              <a:rPr lang="en-US" sz="1400" dirty="0">
                <a:solidFill>
                  <a:srgbClr val="FF0000"/>
                </a:solidFill>
              </a:rPr>
              <a:t>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</a:t>
            </a:r>
            <a:r>
              <a:rPr lang="en-US" sz="1400" dirty="0" smtClean="0"/>
              <a:t>paste code multiple times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Only one entry / exit point</a:t>
            </a:r>
          </a:p>
          <a:p>
            <a:r>
              <a:rPr lang="en-US" sz="1400" dirty="0"/>
              <a:t>Indent correctly</a:t>
            </a:r>
            <a:r>
              <a:rPr lang="en-US" sz="1400" dirty="0" smtClean="0"/>
              <a:t>!</a:t>
            </a:r>
          </a:p>
          <a:p>
            <a:r>
              <a:rPr lang="en-US" sz="1400" dirty="0" smtClean="0"/>
              <a:t>Use common standard C function names so other people know what is happening</a:t>
            </a:r>
          </a:p>
          <a:p>
            <a:pPr lvl="1"/>
            <a:r>
              <a:rPr lang="en-US" sz="1400" dirty="0" smtClean="0"/>
              <a:t>Bad: </a:t>
            </a:r>
            <a:r>
              <a:rPr lang="en-US" sz="1400" dirty="0" err="1" smtClean="0"/>
              <a:t>spiFlushBuffer</a:t>
            </a:r>
            <a:r>
              <a:rPr lang="en-US" sz="1400" dirty="0" smtClean="0"/>
              <a:t>()      Good: </a:t>
            </a:r>
            <a:r>
              <a:rPr lang="en-US" sz="1400" dirty="0" err="1" smtClean="0"/>
              <a:t>spi</a:t>
            </a:r>
            <a:r>
              <a:rPr lang="en-US" sz="1400" dirty="0" err="1" smtClean="0">
                <a:solidFill>
                  <a:srgbClr val="00B050"/>
                </a:solidFill>
              </a:rPr>
              <a:t>Write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Bad: i2cLoad()                Good: i2c</a:t>
            </a:r>
            <a:r>
              <a:rPr lang="en-US" sz="1400" dirty="0" smtClean="0">
                <a:solidFill>
                  <a:srgbClr val="00B050"/>
                </a:solidFill>
              </a:rPr>
              <a:t>Read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Others: push, pop, open, close … as you program more, you will get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788494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 smtClean="0"/>
              <a:t>TODO or FIXME </a:t>
            </a:r>
            <a:r>
              <a:rPr lang="en-US" sz="1400" dirty="0"/>
              <a:t>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 another parameter to allow saving data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FIXME: clean up code so it is readable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Bad </a:t>
            </a:r>
            <a:r>
              <a:rPr lang="en-US" sz="1400" dirty="0"/>
              <a:t>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</a:t>
            </a:r>
            <a:r>
              <a:rPr lang="en-US" sz="1400" dirty="0" smtClean="0"/>
              <a:t>code</a:t>
            </a:r>
          </a:p>
          <a:p>
            <a:pPr lvl="2"/>
            <a:r>
              <a:rPr lang="en-US" sz="1200" dirty="0" smtClean="0"/>
              <a:t>Ok in development, but when you submit your final code for a grade … bad!</a:t>
            </a:r>
            <a:endParaRPr lang="en-US" sz="1200" dirty="0"/>
          </a:p>
          <a:p>
            <a:pPr lvl="1"/>
            <a:r>
              <a:rPr lang="en-US" sz="1400" dirty="0"/>
              <a:t>Too much </a:t>
            </a:r>
            <a:r>
              <a:rPr lang="en-US" sz="1400" dirty="0" smtClean="0"/>
              <a:t>information … ok, students almost NEVER do this</a:t>
            </a:r>
            <a:endParaRPr lang="en-US" sz="1400" dirty="0"/>
          </a:p>
          <a:p>
            <a:pPr lvl="1"/>
            <a:r>
              <a:rPr lang="en-US" sz="1400" dirty="0"/>
              <a:t>Don't comment bad code - rewrite it</a:t>
            </a:r>
            <a:r>
              <a:rPr lang="en-US" sz="1400" dirty="0" smtClean="0"/>
              <a:t>.</a:t>
            </a:r>
          </a:p>
          <a:p>
            <a:pPr lvl="2"/>
            <a:r>
              <a:rPr lang="en-US" sz="1200" dirty="0" smtClean="0"/>
              <a:t>If you find yourself commenting too much, it is probably bad code that needs to be re-written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22" y="148836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</a:t>
            </a:r>
            <a:r>
              <a:rPr lang="en-US" sz="1200" dirty="0" smtClean="0"/>
              <a:t>directory.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-3175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3225" lvl="1" indent="-3175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Same as above,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pulls from a standard or installed library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Prefer to use: </a:t>
            </a:r>
            <a:r>
              <a:rPr lang="en-US" sz="1200" dirty="0" err="1" smtClean="0">
                <a:solidFill>
                  <a:srgbClr val="FF0000"/>
                </a:solidFill>
              </a:rPr>
              <a:t>const</a:t>
            </a:r>
            <a:r>
              <a:rPr lang="en-US" sz="1200" dirty="0" smtClean="0">
                <a:solidFill>
                  <a:srgbClr val="FF0000"/>
                </a:solidFill>
              </a:rPr>
              <a:t> int8_t &lt;</a:t>
            </a:r>
            <a:r>
              <a:rPr lang="en-US" sz="1200" dirty="0" err="1" smtClean="0">
                <a:solidFill>
                  <a:srgbClr val="FF0000"/>
                </a:solidFill>
              </a:rPr>
              <a:t>single_word</a:t>
            </a:r>
            <a:r>
              <a:rPr lang="en-US" sz="1200" dirty="0" smtClean="0">
                <a:solidFill>
                  <a:srgbClr val="FF0000"/>
                </a:solidFill>
              </a:rPr>
              <a:t>&gt; = &lt;token&gt;;  // now the complier can check your code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1594</Words>
  <Application>Microsoft Office PowerPoint</Application>
  <PresentationFormat>On-screen Show (4:3)</PresentationFormat>
  <Paragraphs>286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Functions</vt:lpstr>
      <vt:lpstr>C Language:  Functions</vt:lpstr>
      <vt:lpstr>C Language:  Function Parameters</vt:lpstr>
      <vt:lpstr>Writing Clean Code</vt:lpstr>
      <vt:lpstr>Clean Functions</vt:lpstr>
      <vt:lpstr>Clean Comments</vt:lpstr>
      <vt:lpstr>C Language:  Preprocessor Commands</vt:lpstr>
      <vt:lpstr>C Header files</vt:lpstr>
      <vt:lpstr>C Implementation Files</vt:lpstr>
      <vt:lpstr>C Language:  Libraries</vt:lpstr>
      <vt:lpstr>C Language:  Libraries</vt:lpstr>
      <vt:lpstr>C Language: Libraries</vt:lpstr>
      <vt:lpstr>Combining ASM and 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336</cp:revision>
  <cp:lastPrinted>2018-05-21T20:23:10Z</cp:lastPrinted>
  <dcterms:created xsi:type="dcterms:W3CDTF">2001-06-27T14:08:57Z</dcterms:created>
  <dcterms:modified xsi:type="dcterms:W3CDTF">2018-07-09T16:26:32Z</dcterms:modified>
</cp:coreProperties>
</file>