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15"/>
  </p:notesMasterIdLst>
  <p:handoutMasterIdLst>
    <p:handoutMasterId r:id="rId16"/>
  </p:handoutMasterIdLst>
  <p:sldIdLst>
    <p:sldId id="352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53" r:id="rId1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22+23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ypedef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union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low, high;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uint16_t word;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ByteWord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ByteWord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bob = 22689;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bob.high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this is: 88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bob.low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is: 161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ob.word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22689</a:t>
            </a:r>
            <a:endParaRPr lang="en-US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Now you can double check this in </a:t>
            </a:r>
            <a:r>
              <a:rPr lang="en-US" dirty="0" err="1"/>
              <a:t>matlab</a:t>
            </a:r>
            <a:r>
              <a:rPr lang="en-US" dirty="0"/>
              <a:t>, python, whatever with: (88&lt;&lt;8) + 161 = </a:t>
            </a:r>
            <a:r>
              <a:rPr lang="en-US" dirty="0" smtClean="0"/>
              <a:t>22689</a:t>
            </a:r>
            <a:endParaRPr lang="en-US" dirty="0"/>
          </a:p>
          <a:p>
            <a:r>
              <a:rPr lang="en-US" dirty="0"/>
              <a:t>Unions allow you to do cool things like byte word manipulation </a:t>
            </a:r>
            <a:r>
              <a:rPr lang="en-US" dirty="0" smtClean="0"/>
              <a:t>without </a:t>
            </a:r>
            <a:r>
              <a:rPr lang="en-US" dirty="0"/>
              <a:t>having to do the underlying </a:t>
            </a:r>
            <a:r>
              <a:rPr lang="en-US" dirty="0" smtClean="0"/>
              <a:t>math</a:t>
            </a:r>
          </a:p>
          <a:p>
            <a:r>
              <a:rPr lang="en-US" dirty="0" smtClean="0"/>
              <a:t>Manipulating data like this is a common use of unions in HW drivers or networking code</a:t>
            </a:r>
          </a:p>
          <a:p>
            <a:pPr lvl="1"/>
            <a:r>
              <a:rPr lang="en-US" dirty="0" smtClean="0"/>
              <a:t>Unions are not as common as the previous data structures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206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Data Structures</a:t>
            </a:r>
          </a:p>
          <a:p>
            <a:pPr marL="1138238" lvl="2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70C0"/>
                </a:solidFill>
              </a:rPr>
              <a:t>Structures</a:t>
            </a:r>
          </a:p>
          <a:p>
            <a:pPr marL="1138238" lvl="2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Pointers</a:t>
            </a:r>
          </a:p>
          <a:p>
            <a:pPr marL="1138238" lvl="2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70C0"/>
                </a:solidFill>
              </a:rPr>
              <a:t>Arrays</a:t>
            </a:r>
          </a:p>
          <a:p>
            <a:pPr marL="1138238" lvl="2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Unions</a:t>
            </a:r>
            <a:endParaRPr lang="en-US" sz="1800" dirty="0" smtClean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</a:t>
            </a:r>
            <a:r>
              <a:rPr lang="en-US" b="1" dirty="0" err="1"/>
              <a:t>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089" y="1510257"/>
            <a:ext cx="8299655" cy="48353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1" dirty="0" smtClean="0"/>
              <a:t>Struct</a:t>
            </a:r>
            <a:r>
              <a:rPr lang="en-US" sz="1400" dirty="0" smtClean="0"/>
              <a:t>:   similar to an “</a:t>
            </a:r>
            <a:r>
              <a:rPr lang="en-US" sz="1400" b="1" dirty="0" smtClean="0"/>
              <a:t>object</a:t>
            </a:r>
            <a:r>
              <a:rPr lang="en-US" sz="1400" dirty="0" smtClean="0"/>
              <a:t>” from C++ or python. They allow you to group related data together and treat it as a variable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Not really how it is done: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&lt;name&gt;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&lt;type&gt; &lt;var1&gt;;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&lt;type&gt; &lt;var2&gt;;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&lt;name&gt; &lt;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variable_name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variable_name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&gt;.&lt;var1&gt; = &lt;value&gt;;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variable_name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&gt;.&lt;var2&gt; = &lt;value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&gt;;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Better: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ypedef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&lt;type&gt; &lt;var1&gt;;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&lt;type&gt; &lt;var2&gt;;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 &lt;name&gt;;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&lt;name&gt; &lt;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variable_name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&gt;;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134613" y="1848856"/>
            <a:ext cx="4881558" cy="4434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typdef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char x, y;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point_t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ypedef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point_t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center;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char radius;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circle_t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main(void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){</a:t>
            </a: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2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sz="12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and initialize </a:t>
            </a:r>
            <a:r>
              <a:rPr lang="en-US" sz="12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like </a:t>
            </a:r>
            <a:r>
              <a:rPr lang="en-US" sz="12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2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sz="1200" b="1" kern="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point_t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myCenter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{20, 7};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circle_t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myCircle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myCenter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5};</a:t>
            </a:r>
          </a:p>
          <a:p>
            <a:pPr marL="0" indent="0">
              <a:buFontTx/>
              <a:buNone/>
            </a:pP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2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dot </a:t>
            </a:r>
            <a:r>
              <a:rPr lang="en-US" sz="12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notation to access variables</a:t>
            </a:r>
            <a:r>
              <a:rPr lang="en-US" sz="12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myCenter.x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10;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myCircle.radius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25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myCircle.center.x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12;</a:t>
            </a: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777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13" y="1538431"/>
            <a:ext cx="8258239" cy="48623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Examples: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a = 10;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declaring an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integer</a:t>
            </a:r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b="1" dirty="0" smtClean="0"/>
              <a:t>Pointer</a:t>
            </a:r>
            <a:r>
              <a:rPr lang="en-US" sz="1400" b="1" dirty="0"/>
              <a:t>:  </a:t>
            </a:r>
            <a:r>
              <a:rPr lang="en-US" sz="1400" dirty="0"/>
              <a:t>A pointer is a variable that holds a memory address.</a:t>
            </a:r>
          </a:p>
          <a:p>
            <a:pPr marL="0" indent="0">
              <a:buNone/>
            </a:pPr>
            <a:r>
              <a:rPr lang="en-US" sz="1400" dirty="0"/>
              <a:t>                An address “points” to a value in memory.</a:t>
            </a:r>
          </a:p>
          <a:p>
            <a:pPr marL="0" indent="0">
              <a:buNone/>
            </a:pPr>
            <a:r>
              <a:rPr lang="en-US" sz="1400" dirty="0"/>
              <a:t>                In assembly: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0(r5), r6              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is r5 or r6 the pointer?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*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declaring a pointer to an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integer</a:t>
            </a:r>
          </a:p>
          <a:p>
            <a:pPr marL="0" indent="0">
              <a:buNone/>
            </a:pPr>
            <a:r>
              <a:rPr lang="fr-FR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fr-FR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ypedef</a:t>
            </a:r>
            <a:r>
              <a:rPr lang="fr-FR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fr-FR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char x, y;</a:t>
            </a:r>
          </a:p>
          <a:p>
            <a:pPr marL="0" indent="0">
              <a:buNone/>
            </a:pPr>
            <a:r>
              <a:rPr lang="fr-FR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point_t</a:t>
            </a:r>
            <a:r>
              <a:rPr lang="fr-FR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fr-FR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&amp;a;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setting the value of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aPtr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to the address of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20;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sets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to 20 by dereferencing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aPtr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fr-FR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point_t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myPoint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{1,2};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declaring a structure of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point_t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 initializing 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// with constants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fr-FR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oint_t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myPointPtr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declaring a pointer to a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point_t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myPointPtr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&amp;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myPoint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setting the value of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myPointPtr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to address of 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//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myPoint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myPoint.x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5;     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sets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myPoint.x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5 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myPointPtr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).x = 10;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sets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myPoint.x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to 10 by dereferencing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myPointPtr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myPointPtr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-&gt;x = 20;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sets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myPoint.x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10 20 by dereferencing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myPointPtr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// (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alternative method)</a:t>
            </a:r>
          </a:p>
        </p:txBody>
      </p:sp>
    </p:spTree>
    <p:extLst>
      <p:ext uri="{BB962C8B-B14F-4D97-AF65-F5344CB8AC3E}">
        <p14:creationId xmlns:p14="http://schemas.microsoft.com/office/powerpoint/2010/main" val="5694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563" y="1470457"/>
            <a:ext cx="8083562" cy="48357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1" dirty="0" smtClean="0"/>
              <a:t>Pointer:  </a:t>
            </a:r>
            <a:r>
              <a:rPr lang="en-US" sz="1400" dirty="0"/>
              <a:t>A pointer is a variable that holds a memory address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An address “points” to a value in memory.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In assembly: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0(r5), r6            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is r5 or r6 the pointer?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Examples: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nt16_t x = 0x1234, y = 0x5678;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//assume put at 0x200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nt16_t *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typically initializes to 0 (NULL)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nt16_t *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&amp;x;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//what is in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 = *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//what is in y?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= y; 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what is in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x?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0x2019;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//what is x?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0x0206; 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y;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//where is this stored?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574164"/>
              </p:ext>
            </p:extLst>
          </p:nvPr>
        </p:nvGraphicFramePr>
        <p:xfrm>
          <a:off x="540144" y="1702641"/>
          <a:ext cx="7772400" cy="1762321"/>
        </p:xfrm>
        <a:graphic>
          <a:graphicData uri="http://schemas.openxmlformats.org/drawingml/2006/table">
            <a:tbl>
              <a:tblPr/>
              <a:tblGrid>
                <a:gridCol w="633202"/>
                <a:gridCol w="1650775"/>
                <a:gridCol w="5488423"/>
              </a:tblGrid>
              <a:tr h="257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</a:rPr>
                        <a:t>Token</a:t>
                      </a:r>
                    </a:p>
                  </a:txBody>
                  <a:tcPr marL="53190" marR="53190" marT="53190" marB="5319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</a:rPr>
                        <a:t>Context</a:t>
                      </a:r>
                    </a:p>
                  </a:txBody>
                  <a:tcPr marL="53190" marR="53190" marT="53190" marB="5319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53190" marR="53190" marT="53190" marB="5319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&amp;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Assignment statement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Returns the address of the variable after this token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*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Variable declaration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Variable contains the address pointing to a variable of type </a:t>
                      </a:r>
                      <a:r>
                        <a:rPr lang="en-US" sz="1100" dirty="0" err="1">
                          <a:effectLst/>
                        </a:rPr>
                        <a:t>var_type</a:t>
                      </a:r>
                      <a:endParaRPr lang="en-US" sz="1100" dirty="0">
                        <a:effectLst/>
                      </a:endParaRP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021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*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Assignment statement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Allows you to access the contents of the variable at which the pointer is pointing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1277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-&gt;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Structure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Access a structure's elements through a structure pointer (instead of the "." notation). Also can use (*structure).element.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537497"/>
              </p:ext>
            </p:extLst>
          </p:nvPr>
        </p:nvGraphicFramePr>
        <p:xfrm>
          <a:off x="6489237" y="4896197"/>
          <a:ext cx="2032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745717"/>
              </p:ext>
            </p:extLst>
          </p:nvPr>
        </p:nvGraphicFramePr>
        <p:xfrm>
          <a:off x="6313251" y="3593380"/>
          <a:ext cx="269464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3414"/>
                <a:gridCol w="16912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xPtr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92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865" y="1500273"/>
            <a:ext cx="8633820" cy="475273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Examples: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char x = 0x25;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address of x is 0x1000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int y = 0x1234;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address of y is 0x1001 - 0x1002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char*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&amp;x;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address of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is 0x1003 - 0x1004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char*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&amp;y;      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address of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yPtr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is 0x1005 - 0x1006</a:t>
            </a:r>
          </a:p>
          <a:p>
            <a:pPr marL="0" indent="0"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Examples: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Questions are independent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reset variables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to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original state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++;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= *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+ 1;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x =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Reset variables to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original state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0x12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x =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?  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?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Reset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variables to original state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+ *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 ?  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yPtr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 ?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081517"/>
              </p:ext>
            </p:extLst>
          </p:nvPr>
        </p:nvGraphicFramePr>
        <p:xfrm>
          <a:off x="6837680" y="2915443"/>
          <a:ext cx="2032000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58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1576551"/>
            <a:ext cx="8433054" cy="47769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 smtClean="0"/>
              <a:t>Array:  </a:t>
            </a:r>
            <a:r>
              <a:rPr lang="en-US" sz="1400" dirty="0"/>
              <a:t>a collection of elements of the same data type stored in consecutive memory locations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Index counting starts at 0</a:t>
            </a:r>
          </a:p>
          <a:p>
            <a:r>
              <a:rPr lang="en-US" sz="1400" dirty="0"/>
              <a:t>Max index is NUM_ELEMENTS - 1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data_type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array_name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[NUM_ELEMENTS]; // Uninitialized 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data_type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array_name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[] = {val0, val1, ...}; // Initialized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rgbClr val="00B050"/>
                </a:solidFill>
              </a:rPr>
              <a:t>array_name</a:t>
            </a:r>
            <a:r>
              <a:rPr lang="en-US" sz="1400" dirty="0"/>
              <a:t> </a:t>
            </a:r>
            <a:r>
              <a:rPr lang="en-US" sz="1400" b="1" dirty="0"/>
              <a:t>decays</a:t>
            </a:r>
            <a:r>
              <a:rPr lang="en-US" sz="1400" dirty="0"/>
              <a:t> into a </a:t>
            </a:r>
            <a:r>
              <a:rPr lang="en-US" sz="1400" dirty="0">
                <a:solidFill>
                  <a:schemeClr val="accent2"/>
                </a:solidFill>
              </a:rPr>
              <a:t>pointer</a:t>
            </a:r>
            <a:r>
              <a:rPr lang="en-US" sz="1400" dirty="0"/>
              <a:t> to the first element in the array</a:t>
            </a:r>
          </a:p>
          <a:p>
            <a:r>
              <a:rPr lang="en-US" sz="1400" dirty="0">
                <a:solidFill>
                  <a:srgbClr val="00B050"/>
                </a:solidFill>
              </a:rPr>
              <a:t>&lt;</a:t>
            </a:r>
            <a:r>
              <a:rPr lang="en-US" sz="1400" dirty="0" err="1">
                <a:solidFill>
                  <a:srgbClr val="00B050"/>
                </a:solidFill>
              </a:rPr>
              <a:t>data_type</a:t>
            </a:r>
            <a:r>
              <a:rPr lang="en-US" sz="1400" dirty="0">
                <a:solidFill>
                  <a:srgbClr val="00B050"/>
                </a:solidFill>
              </a:rPr>
              <a:t>&gt; </a:t>
            </a:r>
            <a:r>
              <a:rPr lang="en-US" sz="1400" dirty="0"/>
              <a:t>lets the compiler know how much to "jump" between elements in the array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Examples: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int16_t a[9] = {40,55,63,17,22,68,89,97,89};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 is a pointer of size 16b and points the first element of the array (value 40)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387" y="3669259"/>
            <a:ext cx="56388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0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1576551"/>
            <a:ext cx="6320475" cy="4776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Examples: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int a[3];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address of a[0] is 0x1000,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// address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of a[1] is 0x1002, 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// address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of a[2] is 0x1004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int*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is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0x1006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nsigned int x;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a[0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 = 0x1234;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a[1] = 0x5678;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a[2] = 0x9ABC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= a[0];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a;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can I do this?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= *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[1];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= *(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+ 2);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tricky?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you   can’t   do   that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753571" y="2140258"/>
          <a:ext cx="2032000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09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81" y="1581478"/>
            <a:ext cx="7898524" cy="444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13391"/>
      </p:ext>
    </p:extLst>
  </p:cSld>
  <p:clrMapOvr>
    <a:masterClrMapping/>
  </p:clrMapOvr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5403</TotalTime>
  <Words>852</Words>
  <Application>Microsoft Office PowerPoint</Application>
  <PresentationFormat>On-screen Show (4:3)</PresentationFormat>
  <Paragraphs>217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C Language:  Structs</vt:lpstr>
      <vt:lpstr>C Language:  Pointers</vt:lpstr>
      <vt:lpstr>C Language:  Pointers</vt:lpstr>
      <vt:lpstr>C Language:  Pointers</vt:lpstr>
      <vt:lpstr>C Language:  Arrays</vt:lpstr>
      <vt:lpstr>C Language:  Arrays</vt:lpstr>
      <vt:lpstr>Unions</vt:lpstr>
      <vt:lpstr>Union</vt:lpstr>
      <vt:lpstr>BACKUPS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327</cp:revision>
  <cp:lastPrinted>2018-05-21T20:23:10Z</cp:lastPrinted>
  <dcterms:created xsi:type="dcterms:W3CDTF">2001-06-27T14:08:57Z</dcterms:created>
  <dcterms:modified xsi:type="dcterms:W3CDTF">2018-07-09T20:49:24Z</dcterms:modified>
</cp:coreProperties>
</file>