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3"/>
  </p:notesMasterIdLst>
  <p:handoutMasterIdLst>
    <p:handoutMasterId r:id="rId34"/>
  </p:handoutMasterIdLst>
  <p:sldIdLst>
    <p:sldId id="352" r:id="rId4"/>
    <p:sldId id="354" r:id="rId5"/>
    <p:sldId id="363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53" r:id="rId24"/>
    <p:sldId id="355" r:id="rId25"/>
    <p:sldId id="360" r:id="rId26"/>
    <p:sldId id="361" r:id="rId27"/>
    <p:sldId id="362" r:id="rId28"/>
    <p:sldId id="356" r:id="rId29"/>
    <p:sldId id="357" r:id="rId30"/>
    <p:sldId id="358" r:id="rId31"/>
    <p:sldId id="359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9" r:id="rId2"/>
    <p:sldLayoutId id="21474836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</a:t>
            </a:r>
            <a:r>
              <a:rPr lang="en-US" kern="0" smtClean="0">
                <a:effectLst/>
                <a:latin typeface="Trebuchet MS" panose="020B0603020202020204" pitchFamily="34" charset="0"/>
              </a:rPr>
              <a:t>32?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726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16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7" y="3058704"/>
            <a:ext cx="6473283" cy="334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326" y="6444286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7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1463040"/>
            <a:ext cx="7350344" cy="53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43</a:t>
            </a:r>
          </a:p>
        </p:txBody>
      </p:sp>
    </p:spTree>
    <p:extLst>
      <p:ext uri="{BB962C8B-B14F-4D97-AF65-F5344CB8AC3E}">
        <p14:creationId xmlns:p14="http://schemas.microsoft.com/office/powerpoint/2010/main" val="1703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89" y="4130567"/>
            <a:ext cx="6243878" cy="275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46" y="1513857"/>
            <a:ext cx="8500386" cy="26167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2313"/>
              </p:ext>
            </p:extLst>
          </p:nvPr>
        </p:nvGraphicFramePr>
        <p:xfrm>
          <a:off x="362608" y="2213874"/>
          <a:ext cx="8355723" cy="1403544"/>
        </p:xfrm>
        <a:graphic>
          <a:graphicData uri="http://schemas.openxmlformats.org/drawingml/2006/table">
            <a:tbl>
              <a:tblPr/>
              <a:tblGrid>
                <a:gridCol w="521989"/>
                <a:gridCol w="1095665"/>
                <a:gridCol w="6738069"/>
              </a:tblGrid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Mcx</a:t>
                      </a:r>
                      <a:endParaRPr lang="en-US" sz="12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is halted</a:t>
                      </a:r>
                      <a:r>
                        <a:rPr lang="en-US" sz="1200" dirty="0" smtClean="0">
                          <a:effectLst/>
                        </a:rPr>
                        <a:t>.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0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0FFFFh</a:t>
                      </a:r>
                      <a:r>
                        <a:rPr lang="en-US" sz="1200" dirty="0" smtClean="0">
                          <a:effectLst/>
                        </a:rPr>
                        <a:t>.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>
                          <a:effectLst/>
                        </a:rPr>
                        <a:t> and back down to </a:t>
                      </a:r>
                      <a:r>
                        <a:rPr lang="en-US" sz="1200" dirty="0" smtClean="0">
                          <a:effectLst/>
                        </a:rPr>
                        <a:t>zero.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9754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" y="3468414"/>
            <a:ext cx="8164057" cy="29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53" y="1522124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314700" y="2657475"/>
            <a:ext cx="409575" cy="10572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674" y="28937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TAxCCRx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375" y="362271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TAxCCTLx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9386" y="1828190"/>
            <a:ext cx="307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PxSEL</a:t>
            </a:r>
            <a:r>
              <a:rPr lang="en-US" sz="2800" b="1" dirty="0" smtClean="0">
                <a:solidFill>
                  <a:schemeClr val="accent2"/>
                </a:solidFill>
              </a:rPr>
              <a:t>, PxSEL2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199" y="93157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PxDIR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953" y="4459486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TAxCTL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2" y="1546288"/>
            <a:ext cx="8557536" cy="4752036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Pulse Width Modulation (PWM)</a:t>
            </a:r>
          </a:p>
          <a:p>
            <a:pPr lvl="1"/>
            <a:r>
              <a:rPr lang="en-US" dirty="0" smtClean="0"/>
              <a:t>Capture and Compare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489840"/>
            <a:ext cx="8557536" cy="53681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&lt;msp430.h&gt;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WDTCTL 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//use 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millisecond)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//every 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1000;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1000/1000 (100%)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750;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750/1000 (75%)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500;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500/1000 (50%)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250;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100/1000 (10%)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20/1000 (2%)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9153" y="1609051"/>
            <a:ext cx="6571030" cy="407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TIMER1_A0_VECTOR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on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off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9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</p:txBody>
      </p:sp>
    </p:spTree>
    <p:extLst>
      <p:ext uri="{BB962C8B-B14F-4D97-AF65-F5344CB8AC3E}">
        <p14:creationId xmlns:p14="http://schemas.microsoft.com/office/powerpoint/2010/main" val="17802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 Bridge</a:t>
            </a:r>
            <a:endParaRPr lang="en-US" dirty="0"/>
          </a:p>
        </p:txBody>
      </p:sp>
      <p:pic>
        <p:nvPicPr>
          <p:cNvPr id="1026" name="Picture 2" descr="C:\Users\Kevin.Walchko\Desktop\image_thum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23" y="1086932"/>
            <a:ext cx="4363309" cy="42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.Walchko\Desktop\image_thum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43813"/>
            <a:ext cx="4253120" cy="139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7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Control</a:t>
            </a:r>
            <a:endParaRPr lang="en-US" dirty="0"/>
          </a:p>
        </p:txBody>
      </p:sp>
      <p:pic>
        <p:nvPicPr>
          <p:cNvPr id="2050" name="Picture 2" descr="C:\Users\Kevin.Walchko\Desktop\image_thumb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0014"/>
            <a:ext cx="3810000" cy="372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evin.Walchko\Desktop\image_thumb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80014"/>
            <a:ext cx="3731502" cy="364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5257800"/>
            <a:ext cx="7693902" cy="1143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H-bridge is design to turn on/off the FETs in a particular order such that current can flow through the motor in one or 2 ways. This has the effect of turning the motor shaft either CW or CCW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999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Danger!</a:t>
            </a:r>
            <a:endParaRPr lang="en-US" dirty="0"/>
          </a:p>
        </p:txBody>
      </p:sp>
      <p:pic>
        <p:nvPicPr>
          <p:cNvPr id="3074" name="Picture 2" descr="C:\Users\Kevin.Walchko\Desktop\image_thumb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810830" cy="372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5791200"/>
            <a:ext cx="655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Since this is already setup on your system, this shouldn’t be a problem. However, if you build your own h-bridge, be careful!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325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Motors &amp; Generators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26</a:t>
            </a:fld>
            <a:endParaRPr lang="en-US" dirty="0"/>
          </a:p>
        </p:txBody>
      </p:sp>
      <p:pic>
        <p:nvPicPr>
          <p:cNvPr id="1027" name="Picture 3" descr="C:\Users\Kevin.Walchko\Desktop\Brush - Category - Brush DC Mo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7770"/>
            <a:ext cx="73152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DC Motor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27</a:t>
            </a:fld>
            <a:endParaRPr lang="en-US" dirty="0"/>
          </a:p>
        </p:txBody>
      </p:sp>
      <p:pic>
        <p:nvPicPr>
          <p:cNvPr id="1026" name="Picture 2" descr="C:\Users\Kevin.Walchko\Desktop\dcmo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41243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.Walchko\Desktop\dc-motor-tear-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41433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lectric_mo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25" y="1295400"/>
            <a:ext cx="3162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1525" y="4663441"/>
            <a:ext cx="44139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Typical DC motor characteristics: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Stall torque </a:t>
            </a:r>
            <a:r>
              <a:rPr lang="en-US" sz="1400" dirty="0" smtClean="0"/>
              <a:t>– max torque produced when it stops moving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Voltage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dirty="0" smtClean="0"/>
              <a:t>– operating voltage (higher V, lower current)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No load current </a:t>
            </a:r>
            <a:r>
              <a:rPr lang="en-US" sz="1400" dirty="0" smtClean="0"/>
              <a:t>– min free running current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Stall current </a:t>
            </a:r>
            <a:r>
              <a:rPr lang="en-US" sz="1400" dirty="0" smtClean="0"/>
              <a:t>– max current at stall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5819740"/>
            <a:ext cx="2925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Horsepower: 2 </a:t>
            </a:r>
            <a:r>
              <a:rPr lang="en-US" dirty="0" err="1" smtClean="0"/>
              <a:t>hp</a:t>
            </a:r>
            <a:r>
              <a:rPr lang="en-US" dirty="0" smtClean="0"/>
              <a:t> = ~1492 W</a:t>
            </a:r>
          </a:p>
          <a:p>
            <a:r>
              <a:rPr lang="en-US" dirty="0" smtClean="0"/>
              <a:t>                        1 </a:t>
            </a:r>
            <a:r>
              <a:rPr lang="en-US" dirty="0" err="1" smtClean="0"/>
              <a:t>hp</a:t>
            </a:r>
            <a:r>
              <a:rPr lang="en-US" dirty="0" smtClean="0"/>
              <a:t> = 745.7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Torque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28</a:t>
            </a:fld>
            <a:endParaRPr lang="en-US" dirty="0"/>
          </a:p>
        </p:txBody>
      </p:sp>
      <p:pic>
        <p:nvPicPr>
          <p:cNvPr id="2050" name="Picture 2" descr="C:\Users\Kevin.Walchko\Desktop\buildmo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9" y="1941731"/>
            <a:ext cx="5143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2950" y="1295400"/>
            <a:ext cx="5276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Torque</a:t>
            </a:r>
            <a:r>
              <a:rPr lang="en-US" dirty="0"/>
              <a:t> is a measure of how much a force acting on an object causes that object to rotate. </a:t>
            </a:r>
          </a:p>
        </p:txBody>
      </p:sp>
      <p:pic>
        <p:nvPicPr>
          <p:cNvPr id="2052" name="Picture 4" descr="C:\Users\Kevin.Walchko\Desktop\Gear_Torqu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13" y="1272948"/>
            <a:ext cx="2258487" cy="20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12154"/>
            <a:ext cx="7848600" cy="73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486400"/>
            <a:ext cx="162207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6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Motor driver chip (SN754410)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  <a:p>
            <a:pPr lvl="1"/>
            <a:endParaRPr lang="en-US" sz="1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MSP430 Timer system helps</a:t>
            </a:r>
          </a:p>
          <a:p>
            <a:r>
              <a:rPr lang="en-US" sz="2000" b="1" dirty="0" smtClean="0"/>
              <a:t>Input Capture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Monitor a pin for a specified signal (rising edge, falling edge, either edge) and record when it occurs</a:t>
            </a:r>
            <a:r>
              <a:rPr lang="en-US" sz="2000" dirty="0" smtClean="0">
                <a:solidFill>
                  <a:schemeClr val="accent2"/>
                </a:solidFill>
              </a:rPr>
              <a:t>.  </a:t>
            </a:r>
            <a:r>
              <a:rPr lang="en-US" sz="2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</a:rPr>
              <a:t>Ultrasonic sensor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 smtClean="0"/>
              <a:t>Output Compare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Generate a </a:t>
            </a:r>
            <a:r>
              <a:rPr lang="en-US" sz="2000" dirty="0" smtClean="0">
                <a:solidFill>
                  <a:schemeClr val="accent2"/>
                </a:solidFill>
              </a:rPr>
              <a:t>specified </a:t>
            </a:r>
            <a:r>
              <a:rPr lang="en-US" sz="2000" dirty="0">
                <a:solidFill>
                  <a:schemeClr val="accent2"/>
                </a:solidFill>
              </a:rPr>
              <a:t>signal with precise timing</a:t>
            </a:r>
            <a:r>
              <a:rPr lang="en-US" sz="2000" dirty="0" smtClean="0">
                <a:solidFill>
                  <a:schemeClr val="accent2"/>
                </a:solidFill>
              </a:rPr>
              <a:t>. (can make a PWM signal) </a:t>
            </a:r>
            <a:r>
              <a:rPr lang="en-US" sz="2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drive motors, servos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1971" y="3231960"/>
            <a:ext cx="496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Exceed the 1A current rating (i.e. ~60% Duty Cycle)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40448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  <a:p>
            <a:r>
              <a:rPr lang="en-US" sz="1800" dirty="0" smtClean="0"/>
              <a:t>Blue Book pp 46</a:t>
            </a: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047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9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69" y="4635062"/>
            <a:ext cx="3634631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1552902"/>
            <a:ext cx="8500386" cy="4746587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</a:t>
            </a:r>
            <a:r>
              <a:rPr lang="en-US" sz="1800" dirty="0" smtClean="0">
                <a:solidFill>
                  <a:schemeClr val="accent2"/>
                </a:solidFill>
              </a:rPr>
              <a:t>measurement ***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- The TAR value is copied into the </a:t>
            </a:r>
            <a:r>
              <a:rPr lang="en-US" sz="2000" dirty="0" err="1"/>
              <a:t>TACCRx</a:t>
            </a:r>
            <a:r>
              <a:rPr lang="en-US" sz="2000" dirty="0"/>
              <a:t> register - The interrupt flag CCIFG is </a:t>
            </a:r>
            <a:r>
              <a:rPr lang="en-US" sz="2000" dirty="0" smtClean="0"/>
              <a:t>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363</a:t>
            </a:r>
          </a:p>
        </p:txBody>
      </p:sp>
    </p:spTree>
    <p:extLst>
      <p:ext uri="{BB962C8B-B14F-4D97-AF65-F5344CB8AC3E}">
        <p14:creationId xmlns:p14="http://schemas.microsoft.com/office/powerpoint/2010/main" val="1859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94022" y="434561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9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1335</Words>
  <Application>Microsoft Office PowerPoint</Application>
  <PresentationFormat>On-screen Show (4:3)</PresentationFormat>
  <Paragraphs>251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PWM Setup Tasks</vt:lpstr>
      <vt:lpstr>Timer Block Diagram</vt:lpstr>
      <vt:lpstr>Backup Slides</vt:lpstr>
      <vt:lpstr>Timer Block Diagram</vt:lpstr>
      <vt:lpstr>Input Capture</vt:lpstr>
      <vt:lpstr>Backup Slides</vt:lpstr>
      <vt:lpstr>Timer Block Diagram</vt:lpstr>
      <vt:lpstr>Input Capture</vt:lpstr>
      <vt:lpstr>Input Capture</vt:lpstr>
      <vt:lpstr>Backup Slides</vt:lpstr>
      <vt:lpstr>Input Capture</vt:lpstr>
      <vt:lpstr>Output Compare</vt:lpstr>
      <vt:lpstr>Timer Block Diagram</vt:lpstr>
      <vt:lpstr>Output Compare</vt:lpstr>
      <vt:lpstr>Ports?</vt:lpstr>
      <vt:lpstr>PWM Setup Tasks</vt:lpstr>
      <vt:lpstr>Example</vt:lpstr>
      <vt:lpstr>Example with Interrupt</vt:lpstr>
      <vt:lpstr>BACKUPS</vt:lpstr>
      <vt:lpstr>Using DC Motors</vt:lpstr>
      <vt:lpstr>Basic H Bridge</vt:lpstr>
      <vt:lpstr>Direction Control</vt:lpstr>
      <vt:lpstr>Danger!</vt:lpstr>
      <vt:lpstr>DC Motors &amp; Generators</vt:lpstr>
      <vt:lpstr>How Does a DC Motor Work</vt:lpstr>
      <vt:lpstr>Motor Torque</vt:lpstr>
      <vt:lpstr>Using DC Motors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336</cp:revision>
  <cp:lastPrinted>2018-05-21T20:23:10Z</cp:lastPrinted>
  <dcterms:created xsi:type="dcterms:W3CDTF">2001-06-27T14:08:57Z</dcterms:created>
  <dcterms:modified xsi:type="dcterms:W3CDTF">2018-07-09T21:47:34Z</dcterms:modified>
</cp:coreProperties>
</file>