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46"/>
  </p:notesMasterIdLst>
  <p:handoutMasterIdLst>
    <p:handoutMasterId r:id="rId47"/>
  </p:handoutMasterIdLst>
  <p:sldIdLst>
    <p:sldId id="352" r:id="rId4"/>
    <p:sldId id="354" r:id="rId5"/>
    <p:sldId id="355" r:id="rId6"/>
    <p:sldId id="356" r:id="rId7"/>
    <p:sldId id="380" r:id="rId8"/>
    <p:sldId id="387" r:id="rId9"/>
    <p:sldId id="388" r:id="rId10"/>
    <p:sldId id="389" r:id="rId11"/>
    <p:sldId id="391" r:id="rId12"/>
    <p:sldId id="378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9" r:id="rId32"/>
    <p:sldId id="390" r:id="rId33"/>
    <p:sldId id="381" r:id="rId34"/>
    <p:sldId id="382" r:id="rId35"/>
    <p:sldId id="383" r:id="rId36"/>
    <p:sldId id="384" r:id="rId37"/>
    <p:sldId id="385" r:id="rId38"/>
    <p:sldId id="386" r:id="rId39"/>
    <p:sldId id="376" r:id="rId40"/>
    <p:sldId id="395" r:id="rId41"/>
    <p:sldId id="392" r:id="rId42"/>
    <p:sldId id="393" r:id="rId43"/>
    <p:sldId id="394" r:id="rId44"/>
    <p:sldId id="353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smtClean="0">
                <a:effectLst/>
                <a:latin typeface="Trebuchet MS" panose="020B0603020202020204" pitchFamily="34" charset="0"/>
              </a:rPr>
              <a:t>32+33+34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91178" y="2275367"/>
            <a:ext cx="2445488" cy="1068573"/>
          </a:xfrm>
          <a:prstGeom prst="wedgeRectCallout">
            <a:avLst>
              <a:gd name="adj1" fmla="val -83400"/>
              <a:gd name="adj2" fmla="val -842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actually did this in code for Lab 2! You could have used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SPI interface to do it.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</a:t>
            </a:r>
            <a:r>
              <a:rPr lang="en-US" sz="2400" dirty="0" smtClean="0"/>
              <a:t>use </a:t>
            </a:r>
            <a:r>
              <a:rPr lang="en-US" sz="2400" dirty="0"/>
              <a:t>the same interface to </a:t>
            </a:r>
            <a:r>
              <a:rPr lang="en-US" sz="2400" dirty="0" smtClean="0"/>
              <a:t>interact </a:t>
            </a:r>
            <a:r>
              <a:rPr lang="en-US" sz="2400" dirty="0"/>
              <a:t>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94" y="3254220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29" y="3269769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 bwMode="auto">
          <a:xfrm>
            <a:off x="188727" y="4563125"/>
            <a:ext cx="2812313" cy="648586"/>
          </a:xfrm>
          <a:prstGeom prst="wedgeRectCallout">
            <a:avLst>
              <a:gd name="adj1" fmla="val 28748"/>
              <a:gd name="adj2" fmla="val -15061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Often, if you only have one slave,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will just tie SS low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24127" y="5139071"/>
            <a:ext cx="2812313" cy="1168922"/>
          </a:xfrm>
          <a:prstGeom prst="wedgeRectCallout">
            <a:avLst>
              <a:gd name="adj1" fmla="val 64286"/>
              <a:gd name="adj2" fmla="val -6849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 at all the SS wires, typically you would use a MUX to help reduce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need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Depends on the external HW you are talking to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Types of serial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universal asynchronous receiver-transmitter (UART) takes bytes of data and transmits the individual bits in a sequential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Although the protocol defines all kinds of things, I have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used 8 bits, no parity, one stop bit (8N1)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3318909"/>
            <a:ext cx="76200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4" y="4013640"/>
            <a:ext cx="2158410" cy="215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589086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rate: 230400 bps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8" y="4197608"/>
            <a:ext cx="3583172" cy="2115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057" y="4056067"/>
            <a:ext cx="21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blue top spins 360 </a:t>
            </a:r>
            <a:r>
              <a:rPr lang="en-US" sz="1800" dirty="0" err="1" smtClean="0"/>
              <a:t>degs</a:t>
            </a:r>
            <a:r>
              <a:rPr lang="en-US" sz="1800" dirty="0" smtClean="0"/>
              <a:t> at 5 Hz and for every degree provides distances  to obstacles up to 12m to map 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350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44844">
            <a:off x="2450265" y="3408586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 code?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is common protocol for embedded systems </a:t>
            </a:r>
          </a:p>
          <a:p>
            <a:r>
              <a:rPr lang="en-US" dirty="0" smtClean="0"/>
              <a:t>Common applications:</a:t>
            </a:r>
          </a:p>
          <a:p>
            <a:pPr lvl="1"/>
            <a:r>
              <a:rPr lang="en-US" dirty="0" smtClean="0"/>
              <a:t>Camera adjustments</a:t>
            </a:r>
          </a:p>
          <a:p>
            <a:pPr lvl="1"/>
            <a:r>
              <a:rPr lang="en-US" dirty="0" smtClean="0"/>
              <a:t>Inertial measurement units</a:t>
            </a:r>
          </a:p>
          <a:p>
            <a:pPr lvl="1"/>
            <a:r>
              <a:rPr lang="en-US" dirty="0" smtClean="0"/>
              <a:t>Temperature sensors</a:t>
            </a:r>
          </a:p>
          <a:p>
            <a:pPr lvl="1"/>
            <a:r>
              <a:rPr lang="en-US" dirty="0" smtClean="0"/>
              <a:t>Pressure sensors</a:t>
            </a:r>
          </a:p>
          <a:p>
            <a:pPr lvl="1"/>
            <a:r>
              <a:rPr lang="en-US" dirty="0" smtClean="0"/>
              <a:t>EEPROM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93" y="1928123"/>
            <a:ext cx="2510247" cy="1883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9069" y="3812102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Cellphone IMU ($14)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231234"/>
          </a:xfrm>
        </p:spPr>
        <p:txBody>
          <a:bodyPr/>
          <a:lstStyle/>
          <a:p>
            <a:r>
              <a:rPr lang="en-US" dirty="0" smtClean="0"/>
              <a:t>I2C is a packet based protocol with a </a:t>
            </a:r>
            <a:r>
              <a:rPr lang="en-US" dirty="0"/>
              <a:t>7</a:t>
            </a:r>
            <a:r>
              <a:rPr lang="en-US" dirty="0" smtClean="0"/>
              <a:t>b address</a:t>
            </a:r>
          </a:p>
          <a:p>
            <a:pPr lvl="1"/>
            <a:r>
              <a:rPr lang="en-US" dirty="0" smtClean="0"/>
              <a:t>Allows 128 devices on network</a:t>
            </a:r>
          </a:p>
          <a:p>
            <a:pPr lvl="1"/>
            <a:r>
              <a:rPr lang="en-US" dirty="0" smtClean="0"/>
              <a:t>More complex than UART and SPI</a:t>
            </a:r>
          </a:p>
          <a:p>
            <a:pPr lvl="1"/>
            <a:r>
              <a:rPr lang="en-US" dirty="0" smtClean="0"/>
              <a:t>Popular in a variety of applications</a:t>
            </a:r>
          </a:p>
          <a:p>
            <a:pPr lvl="2"/>
            <a:r>
              <a:rPr lang="en-US" dirty="0" smtClean="0"/>
              <a:t>Memory, </a:t>
            </a:r>
            <a:r>
              <a:rPr lang="en-US" dirty="0" err="1" smtClean="0"/>
              <a:t>MUXes</a:t>
            </a:r>
            <a:r>
              <a:rPr lang="en-US" dirty="0" smtClean="0"/>
              <a:t>, ADCs,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Only need 2 wires (no SS link on SPI)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" y="4187996"/>
            <a:ext cx="7533167" cy="16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ICE: UART Serial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31088"/>
            <a:ext cx="8412480" cy="4869711"/>
          </a:xfrm>
        </p:spPr>
        <p:txBody>
          <a:bodyPr/>
          <a:lstStyle/>
          <a:p>
            <a:r>
              <a:rPr lang="en-US" dirty="0" smtClean="0"/>
              <a:t>Use the code examples in this lesson to:</a:t>
            </a:r>
          </a:p>
          <a:p>
            <a:pPr lvl="1"/>
            <a:r>
              <a:rPr lang="en-US" dirty="0" smtClean="0"/>
              <a:t>Setup your MSP430 for serial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2"/>
            <a:r>
              <a:rPr lang="en-US" dirty="0" smtClean="0"/>
              <a:t>9600 bps</a:t>
            </a:r>
          </a:p>
          <a:p>
            <a:pPr lvl="1"/>
            <a:r>
              <a:rPr lang="en-US" dirty="0" smtClean="0"/>
              <a:t>Have the LCD display “Hello World!”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606" b="16976"/>
          <a:stretch/>
        </p:blipFill>
        <p:spPr>
          <a:xfrm>
            <a:off x="6046735" y="1928516"/>
            <a:ext cx="2822945" cy="19878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930349" y="4247707"/>
            <a:ext cx="3455582" cy="414670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Picture of setup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78133" y="5555512"/>
            <a:ext cx="5380074" cy="701749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Getting this working will help you in Lab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LCD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92" y="1525771"/>
            <a:ext cx="4292406" cy="48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CANBus</a:t>
            </a:r>
            <a:r>
              <a:rPr lang="en-US" dirty="0" smtClean="0"/>
              <a:t>: common in cars</a:t>
            </a:r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</a:p>
          <a:p>
            <a:r>
              <a:rPr lang="en-US" dirty="0" smtClean="0"/>
              <a:t>UART</a:t>
            </a:r>
            <a:r>
              <a:rPr lang="en-US" dirty="0"/>
              <a:t>: Similar to RS232, but uses TTL, one-to-one</a:t>
            </a:r>
          </a:p>
          <a:p>
            <a:r>
              <a:rPr lang="en-US" dirty="0"/>
              <a:t>SPI: common in embedded systems (e.g., cellphones)</a:t>
            </a:r>
          </a:p>
          <a:p>
            <a:r>
              <a:rPr lang="en-US" dirty="0"/>
              <a:t>I2C: common in embedded systems (e.g., cellphones)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Controller Area Network (CAN bus) is a robust vehicle bus standard designed to allow microcontrollers and devices to communicate with each other in applications without a host computer. It is a message-based protocol, designed originally for multiplex electrical wiring within automobiles to save on copper, but is also used in many other contexts.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6" y="3501150"/>
            <a:ext cx="3817088" cy="162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9" y="3567603"/>
            <a:ext cx="3477511" cy="22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822" y="5204638"/>
            <a:ext cx="43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USAFA is doing research on the CAN bus and a Tesla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RS-485 supports inexpensive local networks and </a:t>
            </a:r>
            <a:r>
              <a:rPr lang="en-US" dirty="0" err="1"/>
              <a:t>multidrop</a:t>
            </a:r>
            <a:r>
              <a:rPr lang="en-US" dirty="0"/>
              <a:t> communications links, using the same differential signaling over twisted pair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3370521"/>
            <a:ext cx="6230679" cy="155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274" y="428492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553" y="48324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097" y="405408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23" y="483249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" y="5162108"/>
            <a:ext cx="2324277" cy="1084521"/>
          </a:xfrm>
          <a:prstGeom prst="wedgeRectCallout">
            <a:avLst>
              <a:gd name="adj1" fmla="val 6386"/>
              <a:gd name="adj2" fmla="val -933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actually diagram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how to hook up a Raspberry Pi to a 485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MIL-STD-1553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MIL-STD-1553 is a military standard </a:t>
            </a:r>
            <a:r>
              <a:rPr lang="en-US" sz="2000" dirty="0" smtClean="0"/>
              <a:t>that </a:t>
            </a:r>
            <a:r>
              <a:rPr lang="en-US" sz="2000" dirty="0"/>
              <a:t>defines the mechanical, electrical, and functional characteristics of a serial data bus. It </a:t>
            </a:r>
            <a:r>
              <a:rPr lang="en-US" sz="2000" dirty="0" smtClean="0"/>
              <a:t>is used </a:t>
            </a:r>
            <a:r>
              <a:rPr lang="en-US" sz="2000" dirty="0"/>
              <a:t>in </a:t>
            </a:r>
            <a:r>
              <a:rPr lang="en-US" sz="2000" dirty="0" smtClean="0"/>
              <a:t>aircraft and spacecraft </a:t>
            </a:r>
            <a:r>
              <a:rPr lang="en-US" sz="2000" dirty="0"/>
              <a:t>on-board data handling (OBDH) </a:t>
            </a:r>
            <a:r>
              <a:rPr lang="en-US" sz="2000" dirty="0" smtClean="0"/>
              <a:t>subsystems. </a:t>
            </a:r>
            <a:r>
              <a:rPr lang="en-US" sz="2000" dirty="0"/>
              <a:t>It features multiple (commonly dual) redundant balanced line physical layers, a (differential) network interface, time division multiplexing, half-duplex command/response protocol, and can handle up to 30 Remote Terminals (devices).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8" y="3636335"/>
            <a:ext cx="4178380" cy="2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53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class we will focus on these 3:</a:t>
            </a:r>
          </a:p>
          <a:p>
            <a:pPr lvl="1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Synchronous, full duplex (2-way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Datarates</a:t>
            </a:r>
            <a:r>
              <a:rPr lang="en-US" dirty="0" smtClean="0"/>
              <a:t>: 10Mbps</a:t>
            </a:r>
          </a:p>
          <a:p>
            <a:pPr lvl="2"/>
            <a:r>
              <a:rPr lang="en-US" dirty="0" smtClean="0"/>
              <a:t>Number of slaves depends on how many available pins you have</a:t>
            </a:r>
          </a:p>
          <a:p>
            <a:pPr lvl="1"/>
            <a:r>
              <a:rPr lang="en-US" dirty="0" smtClean="0"/>
              <a:t>UART</a:t>
            </a:r>
          </a:p>
          <a:p>
            <a:pPr lvl="2"/>
            <a:r>
              <a:rPr lang="en-US" dirty="0" smtClean="0"/>
              <a:t>Asynchronous, full duplex</a:t>
            </a:r>
          </a:p>
          <a:p>
            <a:pPr lvl="2"/>
            <a:r>
              <a:rPr lang="en-US" dirty="0" smtClean="0"/>
              <a:t>Data rates: 2.3M-9600 bps</a:t>
            </a:r>
          </a:p>
          <a:p>
            <a:pPr lvl="2"/>
            <a:r>
              <a:rPr lang="en-US" dirty="0" smtClean="0"/>
              <a:t>Point to point (only 2 devices talking)</a:t>
            </a:r>
          </a:p>
          <a:p>
            <a:pPr lvl="1"/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Synchronous, half duplex (1-way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Data rates: 5M, 3.4M, 1M, 400K, and 100K bps </a:t>
            </a:r>
          </a:p>
          <a:p>
            <a:pPr lvl="2"/>
            <a:r>
              <a:rPr lang="en-US" dirty="0" smtClean="0"/>
              <a:t>127 slaves possible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02488" y="5528930"/>
            <a:ext cx="5986131" cy="7230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Note, these numbers are HW dependent. Not every I2C sensor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can achieve 5Mbps for example … check the datasheet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1701</Words>
  <Application>Microsoft Office PowerPoint</Application>
  <PresentationFormat>On-screen Show (4:3)</PresentationFormat>
  <Paragraphs>290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CAN Bus</vt:lpstr>
      <vt:lpstr>RS-485</vt:lpstr>
      <vt:lpstr>MIL-STD-1553</vt:lpstr>
      <vt:lpstr>MSP430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</vt:lpstr>
      <vt:lpstr>Universal Serial Communication Interface (USCI)</vt:lpstr>
      <vt:lpstr>Example  (loopback)</vt:lpstr>
      <vt:lpstr>Logic Analyzer</vt:lpstr>
      <vt:lpstr>UART</vt:lpstr>
      <vt:lpstr>UART</vt:lpstr>
      <vt:lpstr>UART</vt:lpstr>
      <vt:lpstr>Setup</vt:lpstr>
      <vt:lpstr>UART Datarate Settings</vt:lpstr>
      <vt:lpstr>PowerPoint Presentation</vt:lpstr>
      <vt:lpstr>UART</vt:lpstr>
      <vt:lpstr>UART Setup</vt:lpstr>
      <vt:lpstr>I2C</vt:lpstr>
      <vt:lpstr>I2C Sensors</vt:lpstr>
      <vt:lpstr>Format</vt:lpstr>
      <vt:lpstr>ICE: UART Serial LCD</vt:lpstr>
      <vt:lpstr>Serial LCD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356</cp:revision>
  <cp:lastPrinted>2018-05-21T20:23:10Z</cp:lastPrinted>
  <dcterms:created xsi:type="dcterms:W3CDTF">2001-06-27T14:08:57Z</dcterms:created>
  <dcterms:modified xsi:type="dcterms:W3CDTF">2018-10-15T15:03:32Z</dcterms:modified>
</cp:coreProperties>
</file>