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2"/>
  </p:notesMasterIdLst>
  <p:handoutMasterIdLst>
    <p:handoutMasterId r:id="rId33"/>
  </p:handoutMasterIdLst>
  <p:sldIdLst>
    <p:sldId id="352" r:id="rId4"/>
    <p:sldId id="354" r:id="rId5"/>
    <p:sldId id="356" r:id="rId6"/>
    <p:sldId id="359" r:id="rId7"/>
    <p:sldId id="362" r:id="rId8"/>
    <p:sldId id="363" r:id="rId9"/>
    <p:sldId id="383" r:id="rId10"/>
    <p:sldId id="35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55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  <p:sldLayoutId id="2147483680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notes/L19/L19_C_basics.html" TargetMode="External"/><Relationship Id="rId2" Type="http://schemas.openxmlformats.org/officeDocument/2006/relationships/hyperlink" Target="http://ece.ninja/382/admin/main_template.c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programming_languages" TargetMode="External"/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19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44" y="3539272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These sizes are dependent on the compiler and target architecture - these are for the MSP430.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•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not use the float / double types on the MSP430 - since it doesn't have floating point hardware support, implementing software support will use almost all of your memory.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80603" y="1453060"/>
          <a:ext cx="7772400" cy="1828800"/>
        </p:xfrm>
        <a:graphic>
          <a:graphicData uri="http://schemas.openxmlformats.org/drawingml/2006/table">
            <a:tbl>
              <a:tblPr/>
              <a:tblGrid>
                <a:gridCol w="1547602"/>
                <a:gridCol w="1877353"/>
                <a:gridCol w="43474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number or ASCII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larger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double-precision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462" y="807931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57" y="4728801"/>
            <a:ext cx="8083562" cy="129976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Once again, sizes are dependent on compiler / target architecture - these are for the MSP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462" y="807931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Modifiers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45340" y="1180358"/>
          <a:ext cx="8061690" cy="3200400"/>
        </p:xfrm>
        <a:graphic>
          <a:graphicData uri="http://schemas.openxmlformats.org/drawingml/2006/table">
            <a:tbl>
              <a:tblPr/>
              <a:tblGrid>
                <a:gridCol w="1277868"/>
                <a:gridCol w="67838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remains a 2-byte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increases int size to 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two's complement numbers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allows unsigned arithmetic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directly allocates memory to remember a value between function calls. Variable is allocated to "permanent" memory, not the stack.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 </a:t>
                      </a:r>
                      <a:r>
                        <a:rPr lang="en-US" dirty="0"/>
                        <a:t>storage and initial value of variable is defined elsewhere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assigns a constant (read-only) value to a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stdint.h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7935687" cy="2181497"/>
          </a:xfrm>
        </p:spPr>
        <p:txBody>
          <a:bodyPr>
            <a:noAutofit/>
          </a:bodyPr>
          <a:lstStyle/>
          <a:p>
            <a:r>
              <a:rPr lang="en-US" sz="2400" dirty="0"/>
              <a:t>In: C:\</a:t>
            </a:r>
            <a:r>
              <a:rPr lang="en-US" sz="2400" dirty="0" smtClean="0"/>
              <a:t>ti\ccsv6\tools\compiler\msp430_15.12.3.LTS\include</a:t>
            </a:r>
          </a:p>
          <a:p>
            <a:r>
              <a:rPr lang="en-US" sz="2400" dirty="0" smtClean="0"/>
              <a:t>Take a look, this defines a bunch of data types to help you: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85554" y="2563949"/>
          <a:ext cx="45807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0355"/>
                <a:gridCol w="2290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Shorthand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int32_t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uint32_t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27017" y="5338354"/>
            <a:ext cx="7654834" cy="120032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Why is this useful? Portability … an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isn’t always 16 bits on every architecture. It is useful to use these, makes your code more readable (and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portable)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04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#include &lt;</a:t>
            </a:r>
            <a:r>
              <a:rPr lang="en-US" b="1" dirty="0" err="1" smtClean="0"/>
              <a:t>stdbool.h</a:t>
            </a:r>
            <a:r>
              <a:rPr lang="en-US" b="1" dirty="0" smtClean="0"/>
              <a:t>&gt; </a:t>
            </a:r>
            <a:r>
              <a:rPr lang="en-US" dirty="0" smtClean="0"/>
              <a:t>defines 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lvl="1"/>
            <a:r>
              <a:rPr lang="en-US" dirty="0" smtClean="0"/>
              <a:t>true = 1</a:t>
            </a:r>
          </a:p>
          <a:p>
            <a:pPr lvl="1"/>
            <a:r>
              <a:rPr lang="en-US" dirty="0" smtClean="0"/>
              <a:t>false = 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is a valid data type</a:t>
            </a:r>
          </a:p>
          <a:p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math.h</a:t>
            </a:r>
            <a:r>
              <a:rPr lang="en-US" b="1" dirty="0" smtClean="0"/>
              <a:t>&gt; </a:t>
            </a:r>
            <a:r>
              <a:rPr lang="en-US" dirty="0" smtClean="0"/>
              <a:t>defines things like:</a:t>
            </a:r>
          </a:p>
          <a:p>
            <a:pPr lvl="1"/>
            <a:r>
              <a:rPr lang="en-US" dirty="0"/>
              <a:t>#define	M_PI	</a:t>
            </a:r>
            <a:r>
              <a:rPr lang="en-US" dirty="0" smtClean="0"/>
              <a:t>   3.14159265358979323846 </a:t>
            </a:r>
            <a:r>
              <a:rPr lang="en-US" dirty="0"/>
              <a:t>/* pi */</a:t>
            </a:r>
            <a:endParaRPr lang="en-US" dirty="0" smtClean="0"/>
          </a:p>
          <a:p>
            <a:pPr lvl="1"/>
            <a:r>
              <a:rPr lang="en-US" dirty="0"/>
              <a:t>#define	</a:t>
            </a:r>
            <a:r>
              <a:rPr lang="en-US" dirty="0" smtClean="0"/>
              <a:t>M_PI_2  1.57079632679489661923 </a:t>
            </a:r>
            <a:r>
              <a:rPr lang="en-US" dirty="0"/>
              <a:t>/* pi/2 </a:t>
            </a:r>
            <a:r>
              <a:rPr lang="en-US" dirty="0" smtClean="0"/>
              <a:t>*/</a:t>
            </a:r>
          </a:p>
          <a:p>
            <a:pPr lvl="1"/>
            <a:r>
              <a:rPr lang="en-US" dirty="0" err="1" smtClean="0"/>
              <a:t>sqrtf</a:t>
            </a:r>
            <a:r>
              <a:rPr lang="en-US" dirty="0" smtClean="0"/>
              <a:t>()    square root float</a:t>
            </a:r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()     square root double (default)</a:t>
            </a:r>
          </a:p>
          <a:p>
            <a:pPr lvl="1"/>
            <a:r>
              <a:rPr lang="en-US" dirty="0" err="1" smtClean="0"/>
              <a:t>cosf</a:t>
            </a:r>
            <a:r>
              <a:rPr lang="en-US" dirty="0" smtClean="0"/>
              <a:t>()     cosine float</a:t>
            </a:r>
          </a:p>
          <a:p>
            <a:pPr lvl="1"/>
            <a:r>
              <a:rPr lang="en-US" dirty="0" smtClean="0"/>
              <a:t>cos()      cosine double (default)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you can write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#include &lt;msp430.h&gt;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stdint.h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stdbool.h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 </a:t>
            </a:r>
            <a:r>
              <a:rPr lang="en-US" dirty="0" err="1">
                <a:solidFill>
                  <a:srgbClr val="00B050"/>
                </a:solidFill>
              </a:rPr>
              <a:t>main.c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b="1" dirty="0" smtClean="0"/>
              <a:t>void main(void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/>
              <a:t>    WDTCTL = WDTPW | WDTHOLD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Stop </a:t>
            </a:r>
            <a:r>
              <a:rPr lang="en-US" u="sng" dirty="0">
                <a:solidFill>
                  <a:srgbClr val="00B050"/>
                </a:solidFill>
              </a:rPr>
              <a:t>watchdog timer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uint8_t </a:t>
            </a:r>
            <a:r>
              <a:rPr lang="en-US" dirty="0"/>
              <a:t>bob = 0;</a:t>
            </a:r>
          </a:p>
          <a:p>
            <a:pPr marL="0" indent="0">
              <a:buNone/>
            </a:pPr>
            <a:r>
              <a:rPr lang="en-US" dirty="0"/>
              <a:t>    bool run =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while(run){</a:t>
            </a:r>
          </a:p>
          <a:p>
            <a:pPr marL="0" indent="0">
              <a:buNone/>
            </a:pPr>
            <a:r>
              <a:rPr lang="en-US" dirty="0"/>
              <a:t>    bob += 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while(true){;} </a:t>
            </a:r>
            <a:r>
              <a:rPr lang="en-US" b="1" dirty="0" smtClean="0">
                <a:solidFill>
                  <a:srgbClr val="00B050"/>
                </a:solidFill>
              </a:rPr>
              <a:t>// CPU trap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92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092" y="1772996"/>
            <a:ext cx="22860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</a:t>
            </a:r>
            <a:r>
              <a:rPr lang="en-US" sz="1800" dirty="0" err="1"/>
              <a:t>int</a:t>
            </a:r>
            <a:r>
              <a:rPr lang="en-US" sz="1800" dirty="0"/>
              <a:t> foo;</a:t>
            </a:r>
          </a:p>
          <a:p>
            <a:endParaRPr lang="en-US" sz="1800" dirty="0"/>
          </a:p>
          <a:p>
            <a:r>
              <a:rPr lang="en-US" sz="1800" dirty="0"/>
              <a:t>void bar(void) {</a:t>
            </a:r>
          </a:p>
          <a:p>
            <a:r>
              <a:rPr lang="en-US" sz="1800" dirty="0"/>
              <a:t>    foo = 0;</a:t>
            </a:r>
          </a:p>
          <a:p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8183" y="1819162"/>
            <a:ext cx="2904308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bar_optimized</a:t>
            </a:r>
            <a:r>
              <a:rPr lang="en-US" sz="1800" dirty="0"/>
              <a:t>(void) {</a:t>
            </a:r>
          </a:p>
          <a:p>
            <a:r>
              <a:rPr lang="en-US" sz="1800" dirty="0"/>
              <a:t>    foo = 0;</a:t>
            </a:r>
          </a:p>
          <a:p>
            <a:endParaRPr lang="en-US" sz="1800" dirty="0"/>
          </a:p>
          <a:p>
            <a:r>
              <a:rPr lang="en-US" sz="1800" dirty="0"/>
              <a:t>    while (true)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917475" y="1677202"/>
            <a:ext cx="270401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volatile </a:t>
            </a:r>
            <a:r>
              <a:rPr lang="en-US" sz="1800" dirty="0" err="1"/>
              <a:t>int</a:t>
            </a:r>
            <a:r>
              <a:rPr lang="en-US" sz="1800" dirty="0"/>
              <a:t> foo;</a:t>
            </a:r>
          </a:p>
          <a:p>
            <a:endParaRPr lang="en-US" sz="1800" dirty="0"/>
          </a:p>
          <a:p>
            <a:r>
              <a:rPr lang="en-US" sz="1800" dirty="0"/>
              <a:t>void bar (void) {</a:t>
            </a:r>
          </a:p>
          <a:p>
            <a:r>
              <a:rPr lang="en-US" sz="1800" dirty="0"/>
              <a:t>    foo = 0;</a:t>
            </a:r>
          </a:p>
          <a:p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589" y="5181600"/>
            <a:ext cx="2368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program this, where foo is tied to a pin and polled for change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2717075" y="1505638"/>
            <a:ext cx="42846" cy="50083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5761068" y="1492738"/>
            <a:ext cx="42846" cy="50648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960914" y="4528457"/>
            <a:ext cx="2708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good compiler will optimize to this. Nothing changes foo, or so the compiler thinks.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17475" y="4955177"/>
            <a:ext cx="3026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tell the compiler, “hey, don’t change foo!”, declare it volatile.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" y="661741"/>
            <a:ext cx="7950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Volatile is an important key word in embedded applications talking to memory mapped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Preferred Constant </a:t>
            </a:r>
            <a:r>
              <a:rPr lang="en-US" sz="1400" b="1" dirty="0" smtClean="0"/>
              <a:t>Declaration</a:t>
            </a:r>
          </a:p>
          <a:p>
            <a:pPr marL="0" indent="0">
              <a:buNone/>
            </a:pPr>
            <a:r>
              <a:rPr lang="en-US" sz="1400" dirty="0"/>
              <a:t>The #define </a:t>
            </a:r>
            <a:r>
              <a:rPr lang="en-US" sz="1400" dirty="0" smtClean="0"/>
              <a:t>statement </a:t>
            </a:r>
            <a:r>
              <a:rPr lang="en-US" sz="1400" dirty="0"/>
              <a:t>is a pre-processor directive.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pre-processor </a:t>
            </a:r>
            <a:r>
              <a:rPr lang="en-US" sz="1400" dirty="0"/>
              <a:t>will </a:t>
            </a:r>
            <a:r>
              <a:rPr lang="en-US" sz="1400" dirty="0" smtClean="0"/>
              <a:t>“find-replace” </a:t>
            </a:r>
            <a:r>
              <a:rPr lang="en-US" sz="1400" dirty="0"/>
              <a:t>each instant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similar </a:t>
            </a:r>
            <a:r>
              <a:rPr lang="en-US" sz="1400" dirty="0"/>
              <a:t>to a .</a:t>
            </a:r>
            <a:r>
              <a:rPr lang="en-US" sz="1400" dirty="0" err="1"/>
              <a:t>equ</a:t>
            </a:r>
            <a:r>
              <a:rPr lang="en-US" sz="1400" dirty="0"/>
              <a:t> statement in assembly.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MY_CONST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some_value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SCREEN_WIDTH 640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SCREEN_HEIGHT 480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SCREEN_WIDTH * SCREEN_HEIGHT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There is no ';' or '=' in #define statements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must be declared at the top of a block, and they are not initialized by default. A block is denoted by braces {}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 can be binary (0b), octal (0), or hex (0x) by using prefixes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3500846" y="2542903"/>
            <a:ext cx="217714" cy="653143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521" y="2453975"/>
            <a:ext cx="5024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Generally poor form, unless you are writing compilers or tools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we have been using…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40"/>
          <a:stretch/>
        </p:blipFill>
        <p:spPr bwMode="auto">
          <a:xfrm>
            <a:off x="4517178" y="2803478"/>
            <a:ext cx="4549957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64318" y="2403368"/>
            <a:ext cx="510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c:\ti\ccsv6\ccs_base\msp430\include\msp430g2553.h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337" y="1842255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c:\ti\ccsv6\ccs_base\msp430\include\msp430.h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16" y="1357306"/>
            <a:ext cx="5905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3843" y="914792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From assembly template:</a:t>
            </a:r>
            <a:endParaRPr lang="en-US" sz="1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93" y="2344075"/>
            <a:ext cx="3743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848138" y="1337158"/>
            <a:ext cx="1008274" cy="315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70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vs Macros (#define)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/>
              <a:t>c</a:t>
            </a:r>
            <a:r>
              <a:rPr lang="en-US" sz="1600" b="1" dirty="0" err="1" smtClean="0"/>
              <a:t>onst</a:t>
            </a:r>
            <a:endParaRPr lang="en-US" sz="1600" b="1" dirty="0" smtClean="0"/>
          </a:p>
          <a:p>
            <a:r>
              <a:rPr lang="en-US" sz="1600" dirty="0" smtClean="0"/>
              <a:t>Tells the compiler the variable (or pointer) can not be modified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roperly </a:t>
            </a:r>
            <a:r>
              <a:rPr lang="en-US" sz="1600" dirty="0"/>
              <a:t>scoped / identifier clash issues handled </a:t>
            </a:r>
            <a:r>
              <a:rPr lang="en-US" sz="1600" dirty="0" smtClean="0"/>
              <a:t>nicely</a:t>
            </a:r>
          </a:p>
          <a:p>
            <a:r>
              <a:rPr lang="en-US" sz="1600" dirty="0" smtClean="0"/>
              <a:t>Depending on how it is used may not consume RAM</a:t>
            </a:r>
            <a:endParaRPr lang="en-US" sz="1600" dirty="0"/>
          </a:p>
          <a:p>
            <a:r>
              <a:rPr lang="en-US" sz="1600" dirty="0" smtClean="0"/>
              <a:t>The compiler can check you are using it correctly (i.e. data type) and throw a warning or error if you are not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#define</a:t>
            </a:r>
          </a:p>
          <a:p>
            <a:r>
              <a:rPr lang="en-US" sz="1600" dirty="0" smtClean="0"/>
              <a:t>It acts like a </a:t>
            </a:r>
            <a:r>
              <a:rPr lang="en-US" sz="1600" dirty="0" smtClean="0">
                <a:solidFill>
                  <a:schemeClr val="accent2"/>
                </a:solidFill>
              </a:rPr>
              <a:t>global copy/paste </a:t>
            </a:r>
            <a:r>
              <a:rPr lang="en-US" sz="1600" dirty="0" smtClean="0"/>
              <a:t>and can produce very difficult bugs to find</a:t>
            </a:r>
          </a:p>
          <a:p>
            <a:r>
              <a:rPr lang="en-US" sz="1600" dirty="0" smtClean="0"/>
              <a:t>"</a:t>
            </a:r>
            <a:r>
              <a:rPr lang="en-US" sz="1600" dirty="0"/>
              <a:t>global" scope / more prone to conflicting usages, which can produce hard-to-resolve compilation issues and unexpected run-time results rather than sane error </a:t>
            </a:r>
            <a:r>
              <a:rPr lang="en-US" sz="1600" dirty="0" smtClean="0"/>
              <a:t>messages</a:t>
            </a:r>
          </a:p>
          <a:p>
            <a:r>
              <a:rPr lang="en-US" sz="1600" dirty="0" smtClean="0"/>
              <a:t>Compiler assumes it is </a:t>
            </a:r>
            <a:r>
              <a:rPr lang="en-US" sz="1600" dirty="0" err="1" smtClean="0"/>
              <a:t>untyped</a:t>
            </a:r>
            <a:r>
              <a:rPr lang="en-US" sz="1600" dirty="0" smtClean="0"/>
              <a:t> and some compilers will allow comparisons between defines and unsigned </a:t>
            </a:r>
            <a:r>
              <a:rPr lang="en-US" sz="1600" dirty="0" err="1" smtClean="0"/>
              <a:t>ints</a:t>
            </a:r>
            <a:r>
              <a:rPr lang="en-US" sz="1600" dirty="0" smtClean="0"/>
              <a:t> (which you may not want)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40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625728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Assignment, Arithmetic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a,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variable declaration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assignment - note, all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have undefined values at this point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+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addition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-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subtraction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*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multiplication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/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division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%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modulus (remainder)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increment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decrement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a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2256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Review GR1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High Level Languages (HLL)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Why are </a:t>
            </a:r>
            <a:r>
              <a:rPr lang="en-US" smtClean="0">
                <a:solidFill>
                  <a:srgbClr val="0070C0"/>
                </a:solidFill>
              </a:rPr>
              <a:t>we using C?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8" y="847679"/>
            <a:ext cx="8868871" cy="5763514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Relational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((a &lt; 10) &amp;&amp; (a &gt; 5))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literally: if a is greater than 5 and less than 10, do whatever is in here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practically: if a is between 5 and 10, do whatever is in here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 C, "false" is 0, while any non-zero value is considered true.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9223" y="1194519"/>
          <a:ext cx="7772400" cy="3566160"/>
        </p:xfrm>
        <a:graphic>
          <a:graphicData uri="http://schemas.openxmlformats.org/drawingml/2006/table">
            <a:tbl>
              <a:tblPr/>
              <a:tblGrid>
                <a:gridCol w="1102540"/>
                <a:gridCol w="2468071"/>
                <a:gridCol w="420178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logical </a:t>
                      </a:r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 |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logical 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1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8" y="847679"/>
            <a:ext cx="8868871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Bit-wise Operators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Example with SPI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~UCSWRST;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enable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(AND UCA0CTL1 with NOT UCSWRST)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|=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UCSWRST;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disable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(OR UCA0CTL1 with UCSWRST)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7314" y="1147586"/>
          <a:ext cx="7772400" cy="2560320"/>
        </p:xfrm>
        <a:graphic>
          <a:graphicData uri="http://schemas.openxmlformats.org/drawingml/2006/table">
            <a:tbl>
              <a:tblPr/>
              <a:tblGrid>
                <a:gridCol w="1798455"/>
                <a:gridCol w="2306230"/>
                <a:gridCol w="36677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One's Complement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expression)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else if (logical expression)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&lt; MIN_TEMP)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TOO_LOW;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else if (temp &gt; MAX_TEMP)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TOO_HIGH;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JUST_RIGHT;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switch (value)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constant-expression1: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constant-expression2: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// gets executed if no other case hits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 (GAME_STATE)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MENU: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displayMenu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PLAYING: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updateState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LOST: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displayLost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3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(initial; continue; increment)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initial </a:t>
            </a:r>
            <a:r>
              <a:rPr lang="en-US" sz="1800" dirty="0"/>
              <a:t>- evaluated once, immediately before the first iteration of the loop. Usually used to initialize variable.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continue</a:t>
            </a:r>
            <a:r>
              <a:rPr lang="en-US" sz="1800" dirty="0"/>
              <a:t> - condition checked to execute the next iteration. If false, then the loop terminates.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increment</a:t>
            </a:r>
            <a:r>
              <a:rPr lang="en-US" sz="1800" dirty="0"/>
              <a:t> - single statement executed at the end of each loop. Usually used to increment / decrement a variable.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nn-NO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 and sum must already be declared</a:t>
            </a:r>
          </a:p>
          <a:p>
            <a:pPr marL="400050" lvl="1" indent="0">
              <a:buNone/>
            </a:pPr>
            <a:endParaRPr lang="nn-NO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 = 1; i &lt;= 20; i++)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sum += i;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/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i="1" dirty="0" smtClean="0"/>
              <a:t>		do </a:t>
            </a:r>
            <a:r>
              <a:rPr lang="en-US" sz="1400" i="1" dirty="0"/>
              <a:t>while</a:t>
            </a:r>
            <a:r>
              <a:rPr lang="en-US" sz="1400" dirty="0"/>
              <a:t> is guaranteed to be executed once, </a:t>
            </a:r>
            <a:r>
              <a:rPr lang="en-US" sz="1400" i="1" dirty="0"/>
              <a:t>while</a:t>
            </a:r>
            <a:r>
              <a:rPr lang="en-US" sz="1400" dirty="0"/>
              <a:t> isn't.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while (condition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final value of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is 11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80709" y="5138057"/>
            <a:ext cx="19942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Will execute at least once!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3030583" y="5348903"/>
            <a:ext cx="1454331" cy="40930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50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#include statements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variables</a:t>
            </a: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Variable declarations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Useful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while (1) {}        // trap the CPU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NUM_LOOPS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23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summation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&lt;= NUM_LOOPS;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summation +=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CPU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Headers 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6228806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/*--------------------------------------------------------------------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Name:&lt;Your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Date:&lt;The date you stated working on the file&gt;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Course: &lt;The course's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File:&lt;This file's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HW: &lt;HW# and name&gt;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Purp:A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brief description of what this program does and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the general solution strategy. 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Doc:    &lt;list the names of the people who you helped&gt;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&lt;list the names of the people who assisted you&gt;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Academic Integrity Statement: I certify that, while others may have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assisted me in brain storming, debugging and validating this program,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program itself is my own work. I understand that submitting code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which is the work of other individuals is a violation of the honor  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code.  I also understand that if I knowingly give my original work to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 individual is also a violation of the honor code.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-------------------------------------------------------------------------*/</a:t>
            </a:r>
            <a:endParaRPr lang="en-US" sz="1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Template on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ECE.Ninja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2"/>
              </a:rPr>
              <a:t>://ece.ninja/382/admin/main_template.c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Want to edit your default empty C template???  Then modify:</a:t>
            </a:r>
          </a:p>
          <a:p>
            <a:pPr marL="571500" lvl="1" indent="-171450"/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:\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ti\ccsv6\eclipse\plugins\com.ti.ccstudio.project.templates_</a:t>
            </a:r>
            <a:r>
              <a:rPr lang="en-US" sz="12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VERSION_NUMBERS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\resources\msp430\empty\main.c</a:t>
            </a: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Try Assignment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http://ece.ninja/382/notes/L19/L19_C_basics.html</a:t>
            </a: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2" y="748513"/>
            <a:ext cx="7772400" cy="47244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I'm a Compiler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>
              <a:hlinkClick r:id=""/>
            </a:endParaRPr>
          </a:p>
          <a:p>
            <a:endParaRPr lang="en-US" sz="2400" dirty="0" smtClean="0">
              <a:hlinkClick r:id="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"/>
            </a:endParaRPr>
          </a:p>
          <a:p>
            <a:r>
              <a:rPr lang="en-US" sz="2400" dirty="0" smtClean="0">
                <a:hlinkClick r:id=""/>
              </a:rPr>
              <a:t>List </a:t>
            </a:r>
            <a:r>
              <a:rPr lang="en-US" sz="2400" dirty="0">
                <a:hlinkClick r:id="rId3"/>
              </a:rPr>
              <a:t>of Programming Languages</a:t>
            </a:r>
            <a:endParaRPr lang="en-US" sz="2400" dirty="0" smtClean="0"/>
          </a:p>
          <a:p>
            <a:r>
              <a:rPr lang="en-US" sz="2400" dirty="0" smtClean="0"/>
              <a:t>Benefits </a:t>
            </a:r>
            <a:r>
              <a:rPr lang="en-US" sz="2400" dirty="0"/>
              <a:t>of using these over programming in assembly?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3" y="1359056"/>
            <a:ext cx="72199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1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HLL vs 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127" y="1536789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Advantages of HLL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Ease </a:t>
            </a:r>
            <a:r>
              <a:rPr lang="en-US" sz="2000" dirty="0">
                <a:solidFill>
                  <a:srgbClr val="0070C0"/>
                </a:solidFill>
              </a:rPr>
              <a:t>of </a:t>
            </a:r>
            <a:r>
              <a:rPr lang="en-US" sz="2000" dirty="0" smtClean="0">
                <a:solidFill>
                  <a:srgbClr val="0070C0"/>
                </a:solidFill>
              </a:rPr>
              <a:t>development</a:t>
            </a:r>
          </a:p>
          <a:p>
            <a:pPr lvl="2"/>
            <a:r>
              <a:rPr lang="en-US" sz="1600" dirty="0"/>
              <a:t>D</a:t>
            </a:r>
            <a:r>
              <a:rPr lang="en-US" sz="1600" dirty="0" smtClean="0"/>
              <a:t>evelop </a:t>
            </a:r>
            <a:r>
              <a:rPr lang="en-US" sz="1600" dirty="0"/>
              <a:t>code </a:t>
            </a:r>
            <a:r>
              <a:rPr lang="en-US" sz="1600" dirty="0" smtClean="0"/>
              <a:t>faster (which means cheaper)</a:t>
            </a:r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Portability 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</a:t>
            </a:r>
            <a:r>
              <a:rPr lang="en-US" sz="1600" dirty="0">
                <a:solidFill>
                  <a:srgbClr val="FF0000"/>
                </a:solidFill>
              </a:rPr>
              <a:t>can be made </a:t>
            </a:r>
            <a:r>
              <a:rPr lang="en-US" sz="1600" dirty="0"/>
              <a:t>to run on many different machines, whereas assembly is architecture-specific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Readability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is generally easier to read / understand than assembly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Optimization</a:t>
            </a:r>
            <a:r>
              <a:rPr lang="en-US" sz="2000" dirty="0" smtClean="0"/>
              <a:t> </a:t>
            </a:r>
          </a:p>
          <a:p>
            <a:pPr lvl="2"/>
            <a:r>
              <a:rPr lang="en-US" sz="1600" dirty="0" smtClean="0"/>
              <a:t>Humans </a:t>
            </a:r>
            <a:r>
              <a:rPr lang="en-US" sz="1600" dirty="0"/>
              <a:t>typically aren't that great at writing assembly </a:t>
            </a:r>
            <a:r>
              <a:rPr lang="en-US" sz="1600" dirty="0" smtClean="0"/>
              <a:t>code</a:t>
            </a:r>
          </a:p>
          <a:p>
            <a:pPr lvl="2"/>
            <a:r>
              <a:rPr lang="en-US" sz="1600" dirty="0" smtClean="0"/>
              <a:t>HLLs </a:t>
            </a:r>
            <a:r>
              <a:rPr lang="en-US" sz="1600" dirty="0"/>
              <a:t>can offer optimization techniques / restrictions that can improve poorly-written code</a:t>
            </a:r>
          </a:p>
          <a:p>
            <a:r>
              <a:rPr lang="en-US" sz="2400" dirty="0" smtClean="0"/>
              <a:t>Disadvantages of HLL</a:t>
            </a:r>
          </a:p>
          <a:p>
            <a:pPr lvl="1"/>
            <a:r>
              <a:rPr lang="en-US" sz="2000" dirty="0" smtClean="0"/>
              <a:t>HLL consumes mor</a:t>
            </a:r>
            <a:r>
              <a:rPr lang="en-US" dirty="0" smtClean="0"/>
              <a:t>e memory/CPU time/storage space,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sz="1800" dirty="0" smtClean="0"/>
              <a:t>You cannot put python on an MSP430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47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6425" y="4381911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Assembler</a:t>
            </a:r>
            <a:endParaRPr lang="en-US" sz="2000" b="1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438052" y="4191163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654428" y="3854975"/>
            <a:ext cx="1476758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Assembly Code</a:t>
            </a:r>
            <a:endParaRPr lang="en-US" sz="16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438052" y="4780849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65590" y="5458359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Linker</a:t>
            </a:r>
            <a:endParaRPr lang="en-US" sz="2000" b="1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41201" y="5275643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1328976" y="4954362"/>
            <a:ext cx="2218152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Relocatable</a:t>
            </a:r>
            <a:r>
              <a:rPr lang="en-US" sz="1600" dirty="0" smtClean="0"/>
              <a:t> Object Code</a:t>
            </a:r>
            <a:endParaRPr lang="en-US" sz="16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428596" y="5835199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1654428" y="5948951"/>
            <a:ext cx="1567248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Executable Code</a:t>
            </a:r>
            <a:endParaRPr lang="en-US" sz="16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78244" y="3257389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Compiler</a:t>
            </a:r>
            <a:endParaRPr lang="en-US" sz="2000" b="1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414910" y="3042420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974153" y="2700555"/>
            <a:ext cx="2708711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 Level Language Program</a:t>
            </a:r>
            <a:endParaRPr lang="en-US" sz="1600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406321" y="3672236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305063" y="4366171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Cross-Assembler</a:t>
            </a:r>
            <a:endParaRPr lang="en-US" sz="2000" b="1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6355414" y="4191162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5517941" y="3868077"/>
            <a:ext cx="1476758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Assembly Code</a:t>
            </a:r>
            <a:endParaRPr lang="en-US" sz="1600" dirty="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6365626" y="4773091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05063" y="5469722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Linker</a:t>
            </a:r>
            <a:endParaRPr lang="en-US" sz="2000" b="1" dirty="0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6365626" y="5284348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5147244" y="4947102"/>
            <a:ext cx="2218152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Relocatable</a:t>
            </a:r>
            <a:r>
              <a:rPr lang="en-US" sz="1600" dirty="0" smtClean="0"/>
              <a:t> Object Code</a:t>
            </a:r>
            <a:endParaRPr lang="en-US" sz="1600" dirty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6368069" y="5839952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5582002" y="5918085"/>
            <a:ext cx="1567248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Executable Code</a:t>
            </a:r>
            <a:endParaRPr lang="en-US" sz="16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305062" y="3313029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Cross-Compiler</a:t>
            </a:r>
            <a:endParaRPr lang="en-US" sz="2000" b="1" dirty="0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6346330" y="3083378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>
            <a:off x="4901964" y="2734233"/>
            <a:ext cx="2708711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 Level Language Program</a:t>
            </a:r>
            <a:endParaRPr lang="en-US" sz="1600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6355414" y="3747538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1118469" y="1655901"/>
            <a:ext cx="273664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Native Development</a:t>
            </a:r>
          </a:p>
          <a:p>
            <a:pPr algn="ctr"/>
            <a:r>
              <a:rPr lang="en-US" sz="1800" dirty="0" smtClean="0"/>
              <a:t>(Ex: x86 to x86)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479533" y="1607201"/>
            <a:ext cx="377218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Cross Platform Development</a:t>
            </a:r>
          </a:p>
          <a:p>
            <a:pPr algn="ctr"/>
            <a:r>
              <a:rPr lang="en-US" sz="1800" dirty="0" smtClean="0"/>
              <a:t>(what we do: x86 to MSP430)</a:t>
            </a:r>
            <a:endParaRPr lang="en-US" sz="1800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331076" y="2534831"/>
            <a:ext cx="828477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106917" y="1607201"/>
            <a:ext cx="23649" cy="472265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12-Point Star 32"/>
          <p:cNvSpPr/>
          <p:nvPr/>
        </p:nvSpPr>
        <p:spPr bwMode="auto">
          <a:xfrm>
            <a:off x="7463443" y="4477386"/>
            <a:ext cx="1576552" cy="1440699"/>
          </a:xfrm>
          <a:prstGeom prst="star12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what we do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669" y="1498630"/>
            <a:ext cx="77724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FF0000"/>
                </a:solidFill>
              </a:rPr>
              <a:t>Fast    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     Portable</a:t>
            </a:r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10815"/>
              </p:ext>
            </p:extLst>
          </p:nvPr>
        </p:nvGraphicFramePr>
        <p:xfrm>
          <a:off x="1044127" y="2630725"/>
          <a:ext cx="3701294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439"/>
                <a:gridCol w="1112305"/>
                <a:gridCol w="124655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Compiled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Both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Interpreted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Matlab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>
                          <a:effectLst/>
                        </a:rPr>
                        <a:t>Javascript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Ruby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95188" y="2727433"/>
            <a:ext cx="3508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Interpreted languages typically have an interpreter coded in C/C++ for every architecture the language will run 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318" y="1672051"/>
            <a:ext cx="7772400" cy="4724400"/>
          </a:xfrm>
        </p:spPr>
        <p:txBody>
          <a:bodyPr/>
          <a:lstStyle/>
          <a:p>
            <a:r>
              <a:rPr lang="en-US" sz="1800" dirty="0" smtClean="0"/>
              <a:t>One </a:t>
            </a:r>
            <a:r>
              <a:rPr lang="en-US" sz="1800" dirty="0"/>
              <a:t>of the most widely used programming languages of all time </a:t>
            </a:r>
            <a:endParaRPr lang="en-US" sz="1800" dirty="0" smtClean="0"/>
          </a:p>
          <a:p>
            <a:r>
              <a:rPr lang="en-US" sz="2400" dirty="0" smtClean="0"/>
              <a:t>Examples of projects coded in C: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Kernel </a:t>
            </a:r>
            <a:r>
              <a:rPr lang="en-US" sz="2000" dirty="0">
                <a:solidFill>
                  <a:srgbClr val="0070C0"/>
                </a:solidFill>
              </a:rPr>
              <a:t>/ OS: </a:t>
            </a:r>
            <a:r>
              <a:rPr lang="en-US" sz="2000" dirty="0"/>
              <a:t>Linux, GNU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Version </a:t>
            </a:r>
            <a:r>
              <a:rPr lang="en-US" sz="2000" dirty="0">
                <a:solidFill>
                  <a:srgbClr val="0070C0"/>
                </a:solidFill>
              </a:rPr>
              <a:t>Control: </a:t>
            </a:r>
            <a:r>
              <a:rPr lang="en-US" sz="2000" dirty="0" err="1"/>
              <a:t>git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Web </a:t>
            </a:r>
            <a:r>
              <a:rPr lang="en-US" sz="2000" dirty="0">
                <a:solidFill>
                  <a:srgbClr val="0070C0"/>
                </a:solidFill>
              </a:rPr>
              <a:t>Server: </a:t>
            </a:r>
            <a:r>
              <a:rPr lang="en-US" sz="2000" dirty="0"/>
              <a:t>Apache, </a:t>
            </a:r>
            <a:r>
              <a:rPr lang="en-US" sz="2000" dirty="0" err="1"/>
              <a:t>nginx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Interpreter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Ruby, Python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Databases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postgresql</a:t>
            </a:r>
            <a:r>
              <a:rPr lang="en-US" sz="2000" dirty="0"/>
              <a:t>, </a:t>
            </a:r>
            <a:r>
              <a:rPr lang="en-US" sz="2000" dirty="0" err="1"/>
              <a:t>redis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Virtualization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vmware</a:t>
            </a:r>
            <a:endParaRPr lang="en-US" sz="2000" dirty="0"/>
          </a:p>
          <a:p>
            <a:pPr lvl="1"/>
            <a:r>
              <a:rPr lang="en-US" sz="2000" dirty="0" smtClean="0"/>
              <a:t>Almost </a:t>
            </a:r>
            <a:r>
              <a:rPr lang="en-US" sz="2000" dirty="0"/>
              <a:t>anything embedded, device </a:t>
            </a:r>
            <a:r>
              <a:rPr lang="en-US" sz="2000" dirty="0" smtClean="0"/>
              <a:t>drivers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C </a:t>
            </a:r>
            <a:r>
              <a:rPr lang="en-US" sz="2400" b="1" dirty="0" smtClean="0"/>
              <a:t>is like </a:t>
            </a:r>
            <a:r>
              <a:rPr lang="en-US" sz="2400" b="1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portable</a:t>
            </a:r>
            <a:r>
              <a:rPr lang="en-US" sz="2400" b="1" dirty="0"/>
              <a:t>, higher-level </a:t>
            </a:r>
            <a:r>
              <a:rPr lang="en-US" sz="2400" b="1" dirty="0" smtClean="0"/>
              <a:t>assembly</a:t>
            </a:r>
            <a:r>
              <a:rPr lang="en-US" sz="2400" b="1" dirty="0"/>
              <a:t> </a:t>
            </a:r>
            <a:endParaRPr lang="en-US" sz="24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6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Composer Studio</a:t>
            </a:r>
          </a:p>
          <a:p>
            <a:pPr lvl="1"/>
            <a:r>
              <a:rPr lang="en-US" dirty="0" smtClean="0"/>
              <a:t>GCC v6.4 released July 2017</a:t>
            </a:r>
          </a:p>
          <a:p>
            <a:pPr lvl="1"/>
            <a:r>
              <a:rPr lang="en-US" dirty="0" smtClean="0"/>
              <a:t>Supports C11 standard released 2011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is the most common </a:t>
            </a:r>
            <a:r>
              <a:rPr lang="en-US" dirty="0" err="1" smtClean="0"/>
              <a:t>uC</a:t>
            </a:r>
            <a:r>
              <a:rPr lang="en-US" dirty="0" smtClean="0"/>
              <a:t> compiler used in the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266" y="3333393"/>
            <a:ext cx="4749800" cy="2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6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block comment that can span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 lines */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declaration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The previous variable was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declared just as an example.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4160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5329</TotalTime>
  <Words>1979</Words>
  <Application>Microsoft Office PowerPoint</Application>
  <PresentationFormat>On-screen Show (4:3)</PresentationFormat>
  <Paragraphs>515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inherit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HLL vs ASM</vt:lpstr>
      <vt:lpstr>Compiler</vt:lpstr>
      <vt:lpstr>Compiler</vt:lpstr>
      <vt:lpstr>Why C?</vt:lpstr>
      <vt:lpstr>CCS</vt:lpstr>
      <vt:lpstr>BACKUPS</vt:lpstr>
      <vt:lpstr>C Language:  Comments</vt:lpstr>
      <vt:lpstr>C Language:  Variables</vt:lpstr>
      <vt:lpstr>C Language:  Variables</vt:lpstr>
      <vt:lpstr>#include &lt;stdint.h&gt;</vt:lpstr>
      <vt:lpstr>Others</vt:lpstr>
      <vt:lpstr>So now you can write this</vt:lpstr>
      <vt:lpstr>Volatile</vt:lpstr>
      <vt:lpstr>C Language:  Constants</vt:lpstr>
      <vt:lpstr>Constants we have been using…</vt:lpstr>
      <vt:lpstr>Constants vs Macros (#define)</vt:lpstr>
      <vt:lpstr>C Language:  Operators</vt:lpstr>
      <vt:lpstr>C Language:  Operators</vt:lpstr>
      <vt:lpstr>C Language:  Operators</vt:lpstr>
      <vt:lpstr>If Statement</vt:lpstr>
      <vt:lpstr>Switch Statement</vt:lpstr>
      <vt:lpstr>For Loop</vt:lpstr>
      <vt:lpstr>While / Do While Loop</vt:lpstr>
      <vt:lpstr>Basic C Program Structure</vt:lpstr>
      <vt:lpstr>Headers !!!!</vt:lpstr>
      <vt:lpstr>High Level Language versus Assembly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317</cp:revision>
  <cp:lastPrinted>2018-05-21T20:23:10Z</cp:lastPrinted>
  <dcterms:created xsi:type="dcterms:W3CDTF">2001-06-27T14:08:57Z</dcterms:created>
  <dcterms:modified xsi:type="dcterms:W3CDTF">2018-07-23T21:17:37Z</dcterms:modified>
</cp:coreProperties>
</file>