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31"/>
  </p:notesMasterIdLst>
  <p:handoutMasterIdLst>
    <p:handoutMasterId r:id="rId32"/>
  </p:handoutMasterIdLst>
  <p:sldIdLst>
    <p:sldId id="352" r:id="rId4"/>
    <p:sldId id="354" r:id="rId5"/>
    <p:sldId id="355" r:id="rId6"/>
    <p:sldId id="356" r:id="rId7"/>
    <p:sldId id="380" r:id="rId8"/>
    <p:sldId id="379" r:id="rId9"/>
    <p:sldId id="378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6" r:id="rId29"/>
    <p:sldId id="353" r:id="rId3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9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1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79" r:id="rId3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</a:t>
            </a:r>
            <a:r>
              <a:rPr lang="en-US" kern="0" dirty="0" smtClean="0">
                <a:effectLst/>
                <a:latin typeface="Trebuchet MS" panose="020B0603020202020204" pitchFamily="34" charset="0"/>
              </a:rPr>
              <a:t>26+27+28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Peripheral Interface (SPI)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139" y="1561692"/>
            <a:ext cx="7772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Can we just tie SS low?</a:t>
            </a:r>
          </a:p>
          <a:p>
            <a:r>
              <a:rPr lang="en-US" sz="2400" dirty="0" smtClean="0"/>
              <a:t>Configurable Elements: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Clock frequency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Clock polarity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Clock phase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marL="406400" lvl="1" indent="0">
              <a:buNone/>
            </a:pPr>
            <a:endParaRPr lang="en-US" sz="2000" dirty="0" smtClean="0"/>
          </a:p>
          <a:p>
            <a:r>
              <a:rPr lang="en-US" sz="2400" dirty="0"/>
              <a:t>On the MSP430: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MSB </a:t>
            </a:r>
            <a:r>
              <a:rPr lang="en-US" sz="2000" dirty="0">
                <a:solidFill>
                  <a:schemeClr val="accent2"/>
                </a:solidFill>
              </a:rPr>
              <a:t>first or LSB first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2"/>
            <a:r>
              <a:rPr lang="en-US" sz="1600" dirty="0" smtClean="0"/>
              <a:t>you'll </a:t>
            </a:r>
            <a:r>
              <a:rPr lang="en-US" sz="1600" dirty="0"/>
              <a:t>pretty much always want MSB first, which isn't the </a:t>
            </a:r>
            <a:r>
              <a:rPr lang="en-US" sz="1600" dirty="0" smtClean="0"/>
              <a:t>default</a:t>
            </a:r>
            <a:endParaRPr lang="en-US" sz="1600" dirty="0"/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8-bits </a:t>
            </a:r>
            <a:r>
              <a:rPr lang="en-US" sz="2000" dirty="0">
                <a:solidFill>
                  <a:schemeClr val="accent2"/>
                </a:solidFill>
              </a:rPr>
              <a:t>or 7-bits per transmission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2"/>
            <a:r>
              <a:rPr lang="en-US" sz="1600" dirty="0" smtClean="0"/>
              <a:t>7-bits </a:t>
            </a:r>
            <a:r>
              <a:rPr lang="en-US" sz="1600" dirty="0"/>
              <a:t>is justified toward the </a:t>
            </a:r>
            <a:r>
              <a:rPr lang="en-US" sz="1600" dirty="0" smtClean="0"/>
              <a:t>LSB</a:t>
            </a:r>
            <a:endParaRPr lang="en-US" sz="1600" dirty="0"/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3-pin </a:t>
            </a:r>
            <a:r>
              <a:rPr lang="en-US" sz="2000" dirty="0">
                <a:solidFill>
                  <a:schemeClr val="accent2"/>
                </a:solidFill>
              </a:rPr>
              <a:t>or 4-pin </a:t>
            </a:r>
            <a:r>
              <a:rPr lang="en-US" sz="2000" dirty="0" smtClean="0">
                <a:solidFill>
                  <a:schemeClr val="accent2"/>
                </a:solidFill>
              </a:rPr>
              <a:t>modes</a:t>
            </a: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122" name="Picture 2" descr="SPI Clock Polarity and Phase Image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529" y="1539098"/>
            <a:ext cx="5245469" cy="305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31856" y="795901"/>
            <a:ext cx="4378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35 of LCD Driver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3892" y="6027003"/>
            <a:ext cx="499508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Control Register:  Page 445 of the Family User Guide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56870" y="6027002"/>
            <a:ext cx="298789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SPI:  Page 436 of the Family User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3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UCA/B Control Register 0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09" y="1526408"/>
            <a:ext cx="6731299" cy="465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76586" y="5579715"/>
            <a:ext cx="3767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Control Register:  Page 445 of the Family User Guide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34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0 and Polarity = 0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400"/>
          </a:xfrm>
        </p:spPr>
      </p:pic>
      <p:sp>
        <p:nvSpPr>
          <p:cNvPr id="6" name="TextBox 5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#UCMSB|UCMST|UCSYNC, &amp;UCA0CTL0     </a:t>
            </a:r>
            <a:r>
              <a:rPr lang="en-US" sz="1600" dirty="0">
                <a:solidFill>
                  <a:srgbClr val="00B050"/>
                </a:solidFill>
              </a:rPr>
              <a:t>; UCCKPH = 0, UCCKPL = </a:t>
            </a:r>
            <a:r>
              <a:rPr lang="en-US" sz="1600" dirty="0" smtClean="0">
                <a:solidFill>
                  <a:srgbClr val="00B050"/>
                </a:solidFill>
              </a:rPr>
              <a:t>0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0xAA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104144" y="1890823"/>
            <a:ext cx="930446" cy="1397809"/>
            <a:chOff x="80208" y="1483895"/>
            <a:chExt cx="930446" cy="1397809"/>
          </a:xfrm>
        </p:grpSpPr>
        <p:cxnSp>
          <p:nvCxnSpPr>
            <p:cNvPr id="10" name="Straight Connector 9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80208" y="1483895"/>
              <a:ext cx="930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862846" y="1714725"/>
            <a:ext cx="1010656" cy="1573907"/>
            <a:chOff x="40103" y="1483895"/>
            <a:chExt cx="1010656" cy="1573907"/>
          </a:xfrm>
        </p:grpSpPr>
        <p:cxnSp>
          <p:nvCxnSpPr>
            <p:cNvPr id="22" name="Straight Connector 21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Oval 27"/>
          <p:cNvSpPr/>
          <p:nvPr/>
        </p:nvSpPr>
        <p:spPr bwMode="auto">
          <a:xfrm>
            <a:off x="2862846" y="4138863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2862846" y="4684294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20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0 and Polarity = 1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400"/>
          </a:xfrm>
        </p:spPr>
      </p:pic>
      <p:sp>
        <p:nvSpPr>
          <p:cNvPr id="6" name="TextBox 5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#UCCKPL|UCMSB|UCMST|UCSYNC, &amp;UCA0CTL0     </a:t>
            </a:r>
            <a:r>
              <a:rPr lang="en-US" sz="1600" dirty="0" smtClean="0">
                <a:solidFill>
                  <a:srgbClr val="00B050"/>
                </a:solidFill>
              </a:rPr>
              <a:t>; UCCKPH = 0, UCCKPL =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0xAA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304668" y="1890823"/>
            <a:ext cx="1026700" cy="1397809"/>
            <a:chOff x="32081" y="1483895"/>
            <a:chExt cx="1026700" cy="1397809"/>
          </a:xfrm>
        </p:grpSpPr>
        <p:cxnSp>
          <p:nvCxnSpPr>
            <p:cNvPr id="16" name="Straight Connector 15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2081" y="1483895"/>
              <a:ext cx="102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11497" y="1714725"/>
            <a:ext cx="1010656" cy="1573907"/>
            <a:chOff x="40103" y="1483895"/>
            <a:chExt cx="1010656" cy="1573907"/>
          </a:xfrm>
        </p:grpSpPr>
        <p:cxnSp>
          <p:nvCxnSpPr>
            <p:cNvPr id="19" name="Straight Connector 18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Oval 21"/>
          <p:cNvSpPr/>
          <p:nvPr/>
        </p:nvSpPr>
        <p:spPr bwMode="auto">
          <a:xfrm>
            <a:off x="2862846" y="4138863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2862846" y="4868777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19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1 and Polarity = 0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400"/>
          </a:xfrm>
        </p:spPr>
      </p:pic>
      <p:sp>
        <p:nvSpPr>
          <p:cNvPr id="5" name="TextBox 4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#UCCKPH|UCMSB|UCMST|UCSYNC, &amp;UCA0CTL0     </a:t>
            </a:r>
            <a:r>
              <a:rPr lang="en-US" sz="1600" dirty="0" smtClean="0">
                <a:solidFill>
                  <a:srgbClr val="00B050"/>
                </a:solidFill>
              </a:rPr>
              <a:t>; UCCKPH = 1, UCCKPL =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0xAA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975812" y="1890823"/>
            <a:ext cx="946480" cy="1397809"/>
            <a:chOff x="72191" y="1483895"/>
            <a:chExt cx="946480" cy="1397809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72191" y="1483895"/>
              <a:ext cx="946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43581" y="1714725"/>
            <a:ext cx="1010656" cy="1573907"/>
            <a:chOff x="40103" y="1483895"/>
            <a:chExt cx="1010656" cy="1573907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Oval 14"/>
          <p:cNvSpPr/>
          <p:nvPr/>
        </p:nvSpPr>
        <p:spPr bwMode="auto">
          <a:xfrm>
            <a:off x="2862846" y="4323346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862846" y="4684294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37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1 and Polarity = 1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399"/>
          </a:xfrm>
        </p:spPr>
      </p:pic>
      <p:sp>
        <p:nvSpPr>
          <p:cNvPr id="5" name="TextBox 4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#UCCKPH|UCCKPL|UCMSB|UCMST|UCSYNC, &amp;UCA0CTL0 </a:t>
            </a:r>
            <a:r>
              <a:rPr lang="en-US" sz="1600" dirty="0" smtClean="0">
                <a:solidFill>
                  <a:srgbClr val="00B050"/>
                </a:solidFill>
              </a:rPr>
              <a:t>; UCCKPH = 1, UCCKPL =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0xAA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00401" y="1890823"/>
            <a:ext cx="1010646" cy="1397809"/>
            <a:chOff x="40108" y="1483895"/>
            <a:chExt cx="1010646" cy="1397809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40108" y="1483895"/>
              <a:ext cx="1010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08274" y="1714725"/>
            <a:ext cx="1010656" cy="1573907"/>
            <a:chOff x="40103" y="1483895"/>
            <a:chExt cx="1010656" cy="1573907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Oval 15"/>
          <p:cNvSpPr/>
          <p:nvPr/>
        </p:nvSpPr>
        <p:spPr bwMode="auto">
          <a:xfrm>
            <a:off x="2862846" y="4876798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862846" y="4323346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30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0 and Polarity = 0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399"/>
          </a:xfrm>
        </p:spPr>
      </p:pic>
      <p:sp>
        <p:nvSpPr>
          <p:cNvPr id="6" name="TextBox 5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#UCMSB|UCMST|UCSYNC, &amp;UCA0CTL0     </a:t>
            </a:r>
            <a:r>
              <a:rPr lang="en-US" sz="1600" dirty="0">
                <a:solidFill>
                  <a:srgbClr val="00B050"/>
                </a:solidFill>
              </a:rPr>
              <a:t>; UCCKPH = 0, UCCKPL = </a:t>
            </a:r>
            <a:r>
              <a:rPr lang="en-US" sz="1600" dirty="0" smtClean="0">
                <a:solidFill>
                  <a:srgbClr val="00B050"/>
                </a:solidFill>
              </a:rPr>
              <a:t>0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0x5D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172384" y="1890823"/>
            <a:ext cx="930446" cy="1397809"/>
            <a:chOff x="80208" y="1483895"/>
            <a:chExt cx="930446" cy="1397809"/>
          </a:xfrm>
        </p:grpSpPr>
        <p:cxnSp>
          <p:nvCxnSpPr>
            <p:cNvPr id="31" name="Straight Connector 30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80208" y="1483895"/>
              <a:ext cx="930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31086" y="1714725"/>
            <a:ext cx="1010656" cy="1573907"/>
            <a:chOff x="40103" y="1483895"/>
            <a:chExt cx="1010656" cy="1573907"/>
          </a:xfrm>
        </p:grpSpPr>
        <p:cxnSp>
          <p:nvCxnSpPr>
            <p:cNvPr id="34" name="Straight Connector 33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Oval 36"/>
          <p:cNvSpPr/>
          <p:nvPr/>
        </p:nvSpPr>
        <p:spPr bwMode="auto">
          <a:xfrm>
            <a:off x="2862846" y="4138863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2862846" y="4684294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3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0 and Polarity = 1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399"/>
          </a:xfrm>
        </p:spPr>
      </p:pic>
      <p:sp>
        <p:nvSpPr>
          <p:cNvPr id="6" name="TextBox 5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#UCCKPL|UCMSB|UCMST|UCSYNC, &amp;UCA0CTL0     </a:t>
            </a:r>
            <a:r>
              <a:rPr lang="en-US" sz="1600" dirty="0" smtClean="0">
                <a:solidFill>
                  <a:srgbClr val="00B050"/>
                </a:solidFill>
              </a:rPr>
              <a:t>; UCCKPH = 0, UCCKPL =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0x5D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359260" y="1890823"/>
            <a:ext cx="1026700" cy="1397809"/>
            <a:chOff x="32081" y="1483895"/>
            <a:chExt cx="1026700" cy="1397809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32081" y="1483895"/>
              <a:ext cx="102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66089" y="1714725"/>
            <a:ext cx="1010656" cy="1573907"/>
            <a:chOff x="40103" y="1483895"/>
            <a:chExt cx="1010656" cy="1573907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Oval 14"/>
          <p:cNvSpPr/>
          <p:nvPr/>
        </p:nvSpPr>
        <p:spPr bwMode="auto">
          <a:xfrm>
            <a:off x="2862846" y="4138863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862846" y="4868777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41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1 and Polarity = 0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399"/>
          </a:xfrm>
        </p:spPr>
      </p:pic>
      <p:sp>
        <p:nvSpPr>
          <p:cNvPr id="5" name="TextBox 4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#UCCKPH|UCMSB|UCMST|UCSYNC, &amp;UCA0CTL0     </a:t>
            </a:r>
            <a:r>
              <a:rPr lang="en-US" sz="1600" dirty="0" smtClean="0">
                <a:solidFill>
                  <a:srgbClr val="00B050"/>
                </a:solidFill>
              </a:rPr>
              <a:t>; UCCKPH = 1, UCCKPL =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0x5D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71348" y="1890823"/>
            <a:ext cx="946480" cy="1397809"/>
            <a:chOff x="72191" y="1483895"/>
            <a:chExt cx="946480" cy="1397809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72191" y="1483895"/>
              <a:ext cx="946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39117" y="1714725"/>
            <a:ext cx="1010656" cy="1573907"/>
            <a:chOff x="40103" y="1483895"/>
            <a:chExt cx="1010656" cy="1573907"/>
          </a:xfrm>
        </p:grpSpPr>
        <p:cxnSp>
          <p:nvCxnSpPr>
            <p:cNvPr id="11" name="Straight Connector 10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13"/>
          <p:cNvSpPr/>
          <p:nvPr/>
        </p:nvSpPr>
        <p:spPr bwMode="auto">
          <a:xfrm>
            <a:off x="2862846" y="4323346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862846" y="4684294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12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1 and Polarity = 1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8" cy="4724399"/>
          </a:xfrm>
        </p:spPr>
      </p:pic>
      <p:sp>
        <p:nvSpPr>
          <p:cNvPr id="5" name="TextBox 4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#UCCKPH|UCCKPL|UCMSB|UCMST|UCSYNC, &amp;UCA0CTL0 </a:t>
            </a:r>
            <a:r>
              <a:rPr lang="en-US" sz="1600" dirty="0" smtClean="0">
                <a:solidFill>
                  <a:srgbClr val="00B050"/>
                </a:solidFill>
              </a:rPr>
              <a:t>; UCCKPH = 1, UCCKPL =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0x5D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268641" y="1890823"/>
            <a:ext cx="1010646" cy="1397809"/>
            <a:chOff x="40108" y="1483895"/>
            <a:chExt cx="1010646" cy="1397809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40108" y="1483895"/>
              <a:ext cx="1010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76514" y="1714725"/>
            <a:ext cx="1010656" cy="1573907"/>
            <a:chOff x="40103" y="1483895"/>
            <a:chExt cx="1010656" cy="1573907"/>
          </a:xfrm>
        </p:grpSpPr>
        <p:cxnSp>
          <p:nvCxnSpPr>
            <p:cNvPr id="11" name="Straight Connector 10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13"/>
          <p:cNvSpPr/>
          <p:nvPr/>
        </p:nvSpPr>
        <p:spPr bwMode="auto">
          <a:xfrm>
            <a:off x="2862846" y="4876798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862846" y="4323346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08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Serial vs Parallel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Serial Communications</a:t>
            </a:r>
          </a:p>
          <a:p>
            <a:pPr marL="1138238" lvl="2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</a:rPr>
              <a:t>UART</a:t>
            </a:r>
          </a:p>
          <a:p>
            <a:pPr marL="1138238" lvl="2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</a:rPr>
              <a:t>SPI</a:t>
            </a:r>
          </a:p>
          <a:p>
            <a:pPr marL="1138238" lvl="2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</a:rPr>
              <a:t>I2C</a:t>
            </a: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Universal Serial Communication Interface (USCI)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7" y="1592238"/>
            <a:ext cx="8215440" cy="4724400"/>
          </a:xfrm>
        </p:spPr>
        <p:txBody>
          <a:bodyPr/>
          <a:lstStyle/>
          <a:p>
            <a:r>
              <a:rPr lang="en-US" sz="2400" dirty="0" smtClean="0"/>
              <a:t>On </a:t>
            </a:r>
            <a:r>
              <a:rPr lang="en-US" sz="2400" dirty="0"/>
              <a:t>the MSP430: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Two Universal </a:t>
            </a:r>
            <a:r>
              <a:rPr lang="en-US" sz="2000" dirty="0">
                <a:solidFill>
                  <a:schemeClr val="accent2"/>
                </a:solidFill>
              </a:rPr>
              <a:t>Serial Communication Interfaces (USCI), A and </a:t>
            </a:r>
            <a:r>
              <a:rPr lang="en-US" sz="2000" dirty="0" smtClean="0">
                <a:solidFill>
                  <a:schemeClr val="accent2"/>
                </a:solidFill>
              </a:rPr>
              <a:t>B</a:t>
            </a:r>
          </a:p>
          <a:p>
            <a:pPr lvl="2"/>
            <a:r>
              <a:rPr lang="en-US" sz="1600" dirty="0" smtClean="0"/>
              <a:t>Can do multiple protocols (one is SPI), defined by configuration registers</a:t>
            </a:r>
          </a:p>
          <a:p>
            <a:pPr lvl="2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UCA0 and UCB0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datasheet - </a:t>
            </a:r>
            <a:r>
              <a:rPr lang="en-US" sz="2000" dirty="0" smtClean="0">
                <a:solidFill>
                  <a:schemeClr val="accent2"/>
                </a:solidFill>
              </a:rPr>
              <a:t>control </a:t>
            </a:r>
            <a:r>
              <a:rPr lang="en-US" sz="2000" dirty="0">
                <a:solidFill>
                  <a:schemeClr val="accent2"/>
                </a:solidFill>
              </a:rPr>
              <a:t>registers (</a:t>
            </a:r>
            <a:r>
              <a:rPr lang="en-US" sz="2000" dirty="0" err="1" smtClean="0">
                <a:solidFill>
                  <a:schemeClr val="accent2"/>
                </a:solidFill>
              </a:rPr>
              <a:t>pp</a:t>
            </a:r>
            <a:r>
              <a:rPr lang="en-US" sz="2000" dirty="0" smtClean="0">
                <a:solidFill>
                  <a:schemeClr val="accent2"/>
                </a:solidFill>
              </a:rPr>
              <a:t> 435-448)</a:t>
            </a: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6146" name="Picture 2" descr="MSP430 SPI Initialization Sequ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76" y="3954438"/>
            <a:ext cx="7656661" cy="20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68173" y="5904817"/>
            <a:ext cx="5644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</a:t>
            </a:r>
            <a:r>
              <a:rPr lang="en-US" dirty="0" smtClean="0"/>
              <a:t>436 or 452 </a:t>
            </a:r>
            <a:r>
              <a:rPr lang="en-US" dirty="0"/>
              <a:t>of the Family User </a:t>
            </a:r>
            <a:r>
              <a:rPr lang="en-US" dirty="0" smtClean="0"/>
              <a:t>Guide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31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Universal Serial Communication Interface (USCI)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448" y="1488888"/>
            <a:ext cx="8215440" cy="4911912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Step </a:t>
            </a:r>
            <a:r>
              <a:rPr lang="en-US" sz="2000" dirty="0" smtClean="0"/>
              <a:t>1</a:t>
            </a:r>
            <a:endParaRPr lang="en-US" sz="2000" dirty="0"/>
          </a:p>
          <a:p>
            <a:pPr lvl="1"/>
            <a:r>
              <a:rPr lang="en-US" sz="1600" dirty="0">
                <a:solidFill>
                  <a:schemeClr val="accent2"/>
                </a:solidFill>
              </a:rPr>
              <a:t>Setting the </a:t>
            </a:r>
            <a:r>
              <a:rPr lang="en-US" sz="1600" dirty="0"/>
              <a:t>UCSWRST</a:t>
            </a:r>
            <a:r>
              <a:rPr lang="en-US" sz="1600" dirty="0">
                <a:solidFill>
                  <a:schemeClr val="accent2"/>
                </a:solidFill>
              </a:rPr>
              <a:t> bit in the CTL1 </a:t>
            </a:r>
            <a:r>
              <a:rPr lang="en-US" sz="1600" dirty="0" smtClean="0">
                <a:solidFill>
                  <a:schemeClr val="accent2"/>
                </a:solidFill>
              </a:rPr>
              <a:t>register </a:t>
            </a:r>
            <a:r>
              <a:rPr lang="en-US" sz="1600" dirty="0" smtClean="0"/>
              <a:t>[16.4.2] </a:t>
            </a:r>
            <a:r>
              <a:rPr lang="en-US" sz="1600" dirty="0">
                <a:solidFill>
                  <a:schemeClr val="accent2"/>
                </a:solidFill>
              </a:rPr>
              <a:t>resets the subsystem into a known state until it is cleared. All the registers will hold their default values</a:t>
            </a:r>
            <a:r>
              <a:rPr lang="en-US" sz="1600" dirty="0" smtClean="0"/>
              <a:t>.</a:t>
            </a:r>
            <a:endParaRPr lang="en-US" sz="2000" dirty="0"/>
          </a:p>
          <a:p>
            <a:r>
              <a:rPr lang="en-US" sz="2000" dirty="0"/>
              <a:t>Step </a:t>
            </a:r>
            <a:r>
              <a:rPr lang="en-US" sz="2000" dirty="0" smtClean="0"/>
              <a:t>2</a:t>
            </a:r>
            <a:endParaRPr lang="en-US" sz="2000" dirty="0"/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Set </a:t>
            </a:r>
            <a:r>
              <a:rPr lang="en-US" sz="1600" dirty="0">
                <a:solidFill>
                  <a:schemeClr val="accent2"/>
                </a:solidFill>
              </a:rPr>
              <a:t>the appropriate bits in the control registers to configure our signal the way we </a:t>
            </a:r>
            <a:r>
              <a:rPr lang="en-US" sz="1600" dirty="0" smtClean="0">
                <a:solidFill>
                  <a:schemeClr val="accent2"/>
                </a:solidFill>
              </a:rPr>
              <a:t>want.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Remember</a:t>
            </a:r>
            <a:r>
              <a:rPr lang="en-US" sz="1600" dirty="0">
                <a:solidFill>
                  <a:schemeClr val="accent2"/>
                </a:solidFill>
              </a:rPr>
              <a:t>, you've got to set </a:t>
            </a:r>
            <a:r>
              <a:rPr lang="en-US" sz="1600" dirty="0"/>
              <a:t>UCSYNC</a:t>
            </a:r>
            <a:r>
              <a:rPr lang="en-US" sz="1600" dirty="0">
                <a:solidFill>
                  <a:schemeClr val="accent2"/>
                </a:solidFill>
              </a:rPr>
              <a:t> for the system to function! </a:t>
            </a:r>
            <a:endParaRPr lang="en-US" sz="1600" dirty="0" smtClean="0">
              <a:solidFill>
                <a:schemeClr val="accent2"/>
              </a:solidFill>
            </a:endParaRPr>
          </a:p>
          <a:p>
            <a:pPr lvl="2"/>
            <a:r>
              <a:rPr lang="en-US" sz="1200" dirty="0" smtClean="0"/>
              <a:t>CTL0   [bit 7 phase; bit 6 polarity; bit 3 master/slave; bit 0 UCSYNC = 1 ]    [16.4.1] </a:t>
            </a:r>
          </a:p>
          <a:p>
            <a:pPr lvl="2"/>
            <a:r>
              <a:rPr lang="en-US" sz="1200" dirty="0" smtClean="0"/>
              <a:t>CTL1   [bit 7&amp;6 clock; bit 0 UCSWRST][16.4.2] </a:t>
            </a:r>
            <a:endParaRPr lang="en-US" sz="1200" dirty="0"/>
          </a:p>
          <a:p>
            <a:pPr lvl="2"/>
            <a:r>
              <a:rPr lang="en-US" sz="1200" dirty="0" err="1" smtClean="0"/>
              <a:t>UCBRx</a:t>
            </a:r>
            <a:r>
              <a:rPr lang="en-US" sz="1200" dirty="0" smtClean="0"/>
              <a:t> [clock speed] [16.4.3 &amp; 16.4.4]</a:t>
            </a:r>
            <a:endParaRPr lang="en-US" sz="1200" dirty="0"/>
          </a:p>
          <a:p>
            <a:pPr lvl="2"/>
            <a:r>
              <a:rPr lang="en-US" sz="1200" dirty="0" smtClean="0"/>
              <a:t>STAT [16.4.5]</a:t>
            </a:r>
          </a:p>
          <a:p>
            <a:r>
              <a:rPr lang="en-US" sz="2000" dirty="0" smtClean="0"/>
              <a:t>Step </a:t>
            </a:r>
            <a:r>
              <a:rPr lang="en-US" sz="2000" dirty="0"/>
              <a:t>3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All </a:t>
            </a:r>
            <a:r>
              <a:rPr lang="en-US" sz="1600" dirty="0">
                <a:solidFill>
                  <a:schemeClr val="accent2"/>
                </a:solidFill>
              </a:rPr>
              <a:t>the ports on our MSP430 are multiplexed! We need to set the </a:t>
            </a:r>
            <a:r>
              <a:rPr lang="en-US" sz="1600" dirty="0" err="1"/>
              <a:t>PxSEL</a:t>
            </a:r>
            <a:r>
              <a:rPr lang="en-US" sz="1600" dirty="0">
                <a:solidFill>
                  <a:schemeClr val="accent2"/>
                </a:solidFill>
              </a:rPr>
              <a:t> and </a:t>
            </a:r>
            <a:r>
              <a:rPr lang="en-US" sz="1600" dirty="0" smtClean="0"/>
              <a:t>PxSEL2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Step </a:t>
            </a:r>
            <a:r>
              <a:rPr lang="en-US" sz="2000" dirty="0"/>
              <a:t>4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Clear </a:t>
            </a:r>
            <a:r>
              <a:rPr lang="en-US" sz="1600" dirty="0">
                <a:solidFill>
                  <a:schemeClr val="accent2"/>
                </a:solidFill>
              </a:rPr>
              <a:t>the </a:t>
            </a:r>
            <a:r>
              <a:rPr lang="en-US" sz="1600" dirty="0"/>
              <a:t>UCSWRST</a:t>
            </a:r>
            <a:r>
              <a:rPr lang="en-US" sz="1600" dirty="0">
                <a:solidFill>
                  <a:schemeClr val="accent2"/>
                </a:solidFill>
              </a:rPr>
              <a:t> bit in the CTL1 register - releases the system to operate</a:t>
            </a:r>
            <a:r>
              <a:rPr lang="en-US" sz="1600" dirty="0" smtClean="0">
                <a:solidFill>
                  <a:schemeClr val="accent2"/>
                </a:solidFill>
              </a:rPr>
              <a:t>.</a:t>
            </a:r>
            <a:endParaRPr lang="en-US" sz="20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2" descr="MSP430G2553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008" y="4340516"/>
            <a:ext cx="4568742" cy="166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24155" y="4663668"/>
            <a:ext cx="2486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pp 437 for Block Diagram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569080" y="589244"/>
            <a:ext cx="360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i.e</a:t>
            </a:r>
            <a:r>
              <a:rPr lang="en-US" dirty="0" smtClean="0"/>
              <a:t> (SW reset)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6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SPI Setup for Lab 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03358" cy="4724400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 smtClean="0"/>
              <a:t>1)</a:t>
            </a:r>
            <a:r>
              <a:rPr lang="en-US" sz="2000" dirty="0"/>
              <a:t>	</a:t>
            </a:r>
            <a:r>
              <a:rPr lang="en-US" sz="2000" dirty="0" err="1" smtClean="0"/>
              <a:t>bis.b</a:t>
            </a:r>
            <a:r>
              <a:rPr lang="en-US" sz="2000" dirty="0"/>
              <a:t>	</a:t>
            </a:r>
            <a:r>
              <a:rPr lang="en-US" sz="2000" dirty="0" smtClean="0"/>
              <a:t>#UCSWRST</a:t>
            </a:r>
            <a:r>
              <a:rPr lang="en-US" sz="2000" dirty="0"/>
              <a:t>, &amp;</a:t>
            </a:r>
            <a:r>
              <a:rPr lang="en-US" sz="2000" dirty="0" smtClean="0"/>
              <a:t>UCB0CTL1</a:t>
            </a:r>
            <a:endParaRPr lang="en-US" sz="2000" dirty="0"/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 smtClean="0"/>
              <a:t>2)</a:t>
            </a:r>
            <a:r>
              <a:rPr lang="en-US" sz="2000" dirty="0"/>
              <a:t>	</a:t>
            </a:r>
            <a:r>
              <a:rPr lang="en-US" sz="2000" dirty="0" err="1" smtClean="0"/>
              <a:t>mov</a:t>
            </a:r>
            <a:r>
              <a:rPr lang="en-US" sz="2000" dirty="0" smtClean="0"/>
              <a:t> 	#</a:t>
            </a:r>
            <a:r>
              <a:rPr lang="en-US" sz="2000" dirty="0"/>
              <a:t>UCCKPH|UCMSB|UCMST|UCSYNC, &amp;UCB0CTL0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/>
              <a:t>	</a:t>
            </a:r>
            <a:r>
              <a:rPr lang="en-US" sz="2000" dirty="0" err="1" smtClean="0"/>
              <a:t>bis</a:t>
            </a:r>
            <a:r>
              <a:rPr lang="en-US" sz="2000" dirty="0" smtClean="0"/>
              <a:t> 	#</a:t>
            </a:r>
            <a:r>
              <a:rPr lang="en-US" sz="2000" dirty="0"/>
              <a:t>UCSSEL_2, &amp;UCB0CTL1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/>
              <a:t>	</a:t>
            </a:r>
            <a:r>
              <a:rPr lang="en-US" sz="2000" dirty="0" err="1" smtClean="0"/>
              <a:t>bis</a:t>
            </a:r>
            <a:r>
              <a:rPr lang="en-US" sz="2000" dirty="0" smtClean="0"/>
              <a:t> 	#</a:t>
            </a:r>
            <a:r>
              <a:rPr lang="en-US" sz="2000" dirty="0"/>
              <a:t>BIT0, &amp;UCB0BR0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/>
              <a:t>	</a:t>
            </a:r>
            <a:r>
              <a:rPr lang="en-US" sz="2000" dirty="0" err="1" smtClean="0"/>
              <a:t>clr</a:t>
            </a:r>
            <a:r>
              <a:rPr lang="en-US" sz="2000" dirty="0"/>
              <a:t>	&amp;UCB0BR1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 smtClean="0"/>
              <a:t>3)</a:t>
            </a:r>
            <a:r>
              <a:rPr lang="en-US" sz="2000" dirty="0"/>
              <a:t>	</a:t>
            </a:r>
            <a:r>
              <a:rPr lang="en-US" sz="2000" dirty="0" err="1" smtClean="0"/>
              <a:t>bis</a:t>
            </a:r>
            <a:r>
              <a:rPr lang="en-US" sz="2000" dirty="0"/>
              <a:t>	#LCD_SCLK_PIN|LCD_MOSI_PIN|LCD_MISO_PIN, &amp;P1SEL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/>
              <a:t>	</a:t>
            </a:r>
            <a:r>
              <a:rPr lang="en-US" sz="2000" dirty="0" err="1" smtClean="0"/>
              <a:t>bis</a:t>
            </a:r>
            <a:r>
              <a:rPr lang="en-US" sz="2000" dirty="0"/>
              <a:t>	#LCD_SCLK_PIN|LCD_MOSI_PIN|LCD_MISO_PIN, &amp;</a:t>
            </a:r>
            <a:r>
              <a:rPr lang="en-US" sz="2000" dirty="0" smtClean="0"/>
              <a:t>P1SEL2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 smtClean="0"/>
              <a:t>4)</a:t>
            </a:r>
            <a:r>
              <a:rPr lang="en-US" sz="2000" dirty="0"/>
              <a:t>	</a:t>
            </a:r>
            <a:r>
              <a:rPr lang="en-US" sz="2000" dirty="0" err="1"/>
              <a:t>bic.b</a:t>
            </a:r>
            <a:r>
              <a:rPr lang="en-US" sz="2000" dirty="0"/>
              <a:t>	#UCSWRST, &amp;UCB0CTL1</a:t>
            </a:r>
          </a:p>
          <a:p>
            <a:pPr marL="0" indent="0">
              <a:buNone/>
              <a:tabLst>
                <a:tab pos="231775" algn="l"/>
              </a:tabLst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0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Universal Serial Communication Interface (USCI)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428" y="1561691"/>
            <a:ext cx="8215440" cy="4791811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Step 5</a:t>
            </a:r>
            <a:endParaRPr lang="en-US" sz="2000" dirty="0"/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Use </a:t>
            </a:r>
            <a:r>
              <a:rPr lang="en-US" sz="1600" dirty="0">
                <a:solidFill>
                  <a:schemeClr val="accent2"/>
                </a:solidFill>
              </a:rPr>
              <a:t>the subsystem</a:t>
            </a:r>
            <a:r>
              <a:rPr lang="en-US" sz="1600" dirty="0" smtClean="0">
                <a:solidFill>
                  <a:schemeClr val="accent2"/>
                </a:solidFill>
              </a:rPr>
              <a:t>! </a:t>
            </a:r>
          </a:p>
          <a:p>
            <a:pPr lvl="2"/>
            <a:r>
              <a:rPr lang="en-US" sz="1400" dirty="0"/>
              <a:t>To send a byte, just write to the </a:t>
            </a:r>
            <a:r>
              <a:rPr lang="en-US" sz="1400" dirty="0">
                <a:solidFill>
                  <a:schemeClr val="accent2"/>
                </a:solidFill>
              </a:rPr>
              <a:t>TXBUF</a:t>
            </a:r>
            <a:r>
              <a:rPr lang="en-US" sz="1400" dirty="0"/>
              <a:t> register. </a:t>
            </a:r>
            <a:r>
              <a:rPr lang="en-US" sz="1400" dirty="0" smtClean="0"/>
              <a:t> [16.4.6]</a:t>
            </a:r>
          </a:p>
          <a:p>
            <a:pPr lvl="2"/>
            <a:r>
              <a:rPr lang="en-US" sz="1400" dirty="0" smtClean="0"/>
              <a:t>To </a:t>
            </a:r>
            <a:r>
              <a:rPr lang="en-US" sz="1400" dirty="0"/>
              <a:t>read a received byte, read from the </a:t>
            </a:r>
            <a:r>
              <a:rPr lang="en-US" sz="1400" dirty="0">
                <a:solidFill>
                  <a:schemeClr val="accent2"/>
                </a:solidFill>
              </a:rPr>
              <a:t>RXBUF</a:t>
            </a:r>
            <a:r>
              <a:rPr lang="en-US" sz="1400" dirty="0"/>
              <a:t> register</a:t>
            </a:r>
            <a:r>
              <a:rPr lang="en-US" sz="1400" dirty="0" smtClean="0"/>
              <a:t>. </a:t>
            </a:r>
            <a:r>
              <a:rPr lang="en-US" sz="1400" dirty="0"/>
              <a:t>[</a:t>
            </a:r>
            <a:r>
              <a:rPr lang="en-US" sz="1400" dirty="0" smtClean="0"/>
              <a:t>16.4.7]</a:t>
            </a:r>
            <a:endParaRPr lang="en-US" sz="1400" dirty="0"/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How do  you know “you’ve got mail” or last transmission is done?</a:t>
            </a:r>
          </a:p>
          <a:p>
            <a:pPr lvl="2"/>
            <a:r>
              <a:rPr lang="en-US" sz="1400" dirty="0" smtClean="0"/>
              <a:t>You've </a:t>
            </a:r>
            <a:r>
              <a:rPr lang="en-US" sz="1400" dirty="0"/>
              <a:t>got to monitor the flags in the </a:t>
            </a:r>
            <a:r>
              <a:rPr lang="en-US" sz="1400" dirty="0">
                <a:solidFill>
                  <a:schemeClr val="accent2"/>
                </a:solidFill>
              </a:rPr>
              <a:t>IFG2</a:t>
            </a:r>
            <a:r>
              <a:rPr lang="en-US" sz="1400" dirty="0"/>
              <a:t> register </a:t>
            </a:r>
            <a:r>
              <a:rPr lang="en-US" sz="1400" dirty="0" smtClean="0"/>
              <a:t>[16.4.9] to </a:t>
            </a:r>
            <a:r>
              <a:rPr lang="en-US" sz="1400" dirty="0"/>
              <a:t>know when it's safe the </a:t>
            </a:r>
            <a:r>
              <a:rPr lang="en-US" sz="1400" dirty="0" smtClean="0"/>
              <a:t>send</a:t>
            </a:r>
            <a:endParaRPr lang="en-US" sz="1400" dirty="0"/>
          </a:p>
          <a:p>
            <a:pPr lvl="1"/>
            <a:r>
              <a:rPr lang="en-US" sz="1800" dirty="0" smtClean="0">
                <a:solidFill>
                  <a:schemeClr val="accent2"/>
                </a:solidFill>
              </a:rPr>
              <a:t>TXIFG </a:t>
            </a:r>
          </a:p>
          <a:p>
            <a:pPr lvl="2"/>
            <a:r>
              <a:rPr lang="en-US" sz="1600" dirty="0" smtClean="0"/>
              <a:t>Set </a:t>
            </a:r>
            <a:r>
              <a:rPr lang="en-US" sz="1600" dirty="0"/>
              <a:t>when </a:t>
            </a:r>
            <a:r>
              <a:rPr lang="en-US" sz="1600" dirty="0">
                <a:solidFill>
                  <a:schemeClr val="accent2"/>
                </a:solidFill>
              </a:rPr>
              <a:t>TXBUF</a:t>
            </a:r>
            <a:r>
              <a:rPr lang="en-US" sz="1600" dirty="0"/>
              <a:t> is ready for a byte</a:t>
            </a:r>
          </a:p>
          <a:p>
            <a:pPr lvl="2"/>
            <a:r>
              <a:rPr lang="en-US" sz="1600" dirty="0" smtClean="0"/>
              <a:t>Cleared </a:t>
            </a:r>
            <a:r>
              <a:rPr lang="en-US" sz="1600" dirty="0"/>
              <a:t>on write</a:t>
            </a:r>
          </a:p>
          <a:p>
            <a:pPr lvl="2"/>
            <a:r>
              <a:rPr lang="en-US" sz="1600" dirty="0" smtClean="0"/>
              <a:t>Just </a:t>
            </a:r>
            <a:r>
              <a:rPr lang="en-US" sz="1600" dirty="0"/>
              <a:t>because the TXBUF is ready for another byte doesn't mean that the transmission is complete! It's double-buffered!</a:t>
            </a:r>
          </a:p>
          <a:p>
            <a:pPr lvl="1"/>
            <a:r>
              <a:rPr lang="en-US" sz="1800" dirty="0" smtClean="0">
                <a:solidFill>
                  <a:schemeClr val="accent2"/>
                </a:solidFill>
              </a:rPr>
              <a:t>RXIFG</a:t>
            </a:r>
          </a:p>
          <a:p>
            <a:pPr lvl="2"/>
            <a:r>
              <a:rPr lang="en-US" sz="1600" dirty="0" smtClean="0"/>
              <a:t>Set </a:t>
            </a:r>
            <a:r>
              <a:rPr lang="en-US" sz="1600" dirty="0"/>
              <a:t>when </a:t>
            </a:r>
            <a:r>
              <a:rPr lang="en-US" sz="1600" dirty="0">
                <a:solidFill>
                  <a:schemeClr val="accent2"/>
                </a:solidFill>
              </a:rPr>
              <a:t>RXBUF</a:t>
            </a:r>
            <a:r>
              <a:rPr lang="en-US" sz="1600" dirty="0"/>
              <a:t> has received a complete character</a:t>
            </a:r>
          </a:p>
          <a:p>
            <a:pPr lvl="2"/>
            <a:r>
              <a:rPr lang="en-US" sz="1600" dirty="0" smtClean="0"/>
              <a:t>Cleared </a:t>
            </a:r>
            <a:r>
              <a:rPr lang="en-US" sz="1600" dirty="0"/>
              <a:t>on read</a:t>
            </a:r>
          </a:p>
          <a:p>
            <a:pPr lvl="2"/>
            <a:r>
              <a:rPr lang="en-US" sz="1600" dirty="0" smtClean="0"/>
              <a:t>This </a:t>
            </a:r>
            <a:r>
              <a:rPr lang="en-US" sz="1600" dirty="0"/>
              <a:t>is what you should monitor to determine a transmission has completed</a:t>
            </a:r>
            <a:r>
              <a:rPr lang="en-US" sz="1600" dirty="0" smtClean="0"/>
              <a:t>!</a:t>
            </a:r>
            <a:endParaRPr lang="en-US" sz="1600" dirty="0"/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627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 (loopback)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678" y="1563126"/>
            <a:ext cx="8601452" cy="4790377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#UCSWRST, &amp;UCA0CTL1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#UCCKPL|UCMSB|UCMST|UCSYNC, &amp;UCA0CTL0     ; don't forget UCSYNC!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#UCSSEL1, &amp;UCA0CTL1                       ; select a clock to use!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#UCLISTEN, &amp;UCA0STAT                      ; enables internal loopback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#BIT4, &amp;P1SEL                             ; make UCA0CLK available on P1.4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#BIT4, &amp;P1SEL2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#BIT2, &amp;P1SEL                             ; make UCA0SSIMO available on P1.2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#BIT2, &amp;P1SEL2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#BIT1, &amp;P1SEL                             ; make UCA0SSOMI available on P1.1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#BIT1, &amp;P1SEL2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#UCSWRST, &amp;UCA0CTL1                       ; enable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subsystem</a:t>
            </a: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send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#0xBB, &amp;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UCA0TXBUF          ;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place a byte in the TX buffer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wait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UCA0RXIFG, &amp;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IFG2          </a:t>
            </a:r>
            <a:r>
              <a:rPr lang="en-US" sz="1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wait for receive flag to be set (operation complete)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wait</a:t>
            </a: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UCA0RXBUF,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r4             ;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read RX buffer to clear flag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send                      ;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send another byte</a:t>
            </a:r>
          </a:p>
        </p:txBody>
      </p:sp>
    </p:spTree>
    <p:extLst>
      <p:ext uri="{BB962C8B-B14F-4D97-AF65-F5344CB8AC3E}">
        <p14:creationId xmlns:p14="http://schemas.microsoft.com/office/powerpoint/2010/main" val="199258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458128"/>
            <a:ext cx="8493642" cy="4724400"/>
          </a:xfrm>
        </p:spPr>
        <p:txBody>
          <a:bodyPr/>
          <a:lstStyle/>
          <a:p>
            <a:r>
              <a:rPr lang="en-US" sz="1600" dirty="0" smtClean="0"/>
              <a:t>Sending 0xBB once  (0x1011 1011)      </a:t>
            </a:r>
            <a:r>
              <a:rPr lang="en-US" sz="1600" dirty="0" smtClean="0">
                <a:solidFill>
                  <a:schemeClr val="accent2"/>
                </a:solidFill>
              </a:rPr>
              <a:t>[MSB first!]</a:t>
            </a:r>
          </a:p>
          <a:p>
            <a:pPr lvl="1"/>
            <a:r>
              <a:rPr lang="en-US" sz="1200" dirty="0"/>
              <a:t>Note how the clock default state is high and data is read on the second clock edge - consistent with our settings.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704" y="2172083"/>
            <a:ext cx="5584551" cy="418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23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9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45" y="1788801"/>
            <a:ext cx="7772400" cy="4724400"/>
          </a:xfrm>
        </p:spPr>
        <p:txBody>
          <a:bodyPr/>
          <a:lstStyle/>
          <a:p>
            <a:r>
              <a:rPr lang="en-US" sz="2400" dirty="0" smtClean="0"/>
              <a:t>Parallel versus Serial?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Serial Advantages?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Serial Disadvantages?</a:t>
            </a: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390901" y="2639791"/>
            <a:ext cx="6195802" cy="768744"/>
            <a:chOff x="1406667" y="1843633"/>
            <a:chExt cx="6195802" cy="768744"/>
          </a:xfrm>
        </p:grpSpPr>
        <p:sp>
          <p:nvSpPr>
            <p:cNvPr id="5" name="Rectangle 4"/>
            <p:cNvSpPr/>
            <p:nvPr/>
          </p:nvSpPr>
          <p:spPr bwMode="auto">
            <a:xfrm>
              <a:off x="1406667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627216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2005477" y="19488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1999409" y="2028401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2005476" y="21012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1999408" y="2190242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2005476" y="22792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1999408" y="2358825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2005475" y="24316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1999407" y="2520666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Rectangle 14"/>
            <p:cNvSpPr/>
            <p:nvPr/>
          </p:nvSpPr>
          <p:spPr bwMode="auto">
            <a:xfrm>
              <a:off x="3614444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834993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4207185" y="2190242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Rectangle 17"/>
            <p:cNvSpPr/>
            <p:nvPr/>
          </p:nvSpPr>
          <p:spPr bwMode="auto">
            <a:xfrm>
              <a:off x="5783110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7003659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6381920" y="19488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6381919" y="21012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6381919" y="22792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6381918" y="24316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8840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737" y="1852352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Parallel versus Serial?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Serial Advantages?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Simple interface – less hardware, less pins, less cost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Faster clock speed per wire (no “cross-talk”)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Longer Distance (no “cross-talk”)</a:t>
            </a:r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/>
              <a:t>Serial </a:t>
            </a:r>
            <a:r>
              <a:rPr lang="en-US" sz="2400" dirty="0" smtClean="0"/>
              <a:t>Disadvantages?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Slower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Overhead 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On-chip hardware to encode/decode serial signal</a:t>
            </a:r>
            <a:endParaRPr lang="en-US" sz="2000" dirty="0">
              <a:solidFill>
                <a:schemeClr val="accent2"/>
              </a:solidFill>
            </a:endParaRP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414550" y="2529433"/>
            <a:ext cx="6195802" cy="768744"/>
            <a:chOff x="1406667" y="1843633"/>
            <a:chExt cx="6195802" cy="768744"/>
          </a:xfrm>
        </p:grpSpPr>
        <p:sp>
          <p:nvSpPr>
            <p:cNvPr id="5" name="Rectangle 4"/>
            <p:cNvSpPr/>
            <p:nvPr/>
          </p:nvSpPr>
          <p:spPr bwMode="auto">
            <a:xfrm>
              <a:off x="1406667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627216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2005477" y="19488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1999409" y="2028401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2005476" y="21012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1999408" y="2190242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2005476" y="22792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1999408" y="2358825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2005475" y="24316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1999407" y="2520666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Rectangle 14"/>
            <p:cNvSpPr/>
            <p:nvPr/>
          </p:nvSpPr>
          <p:spPr bwMode="auto">
            <a:xfrm>
              <a:off x="3614444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834993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4207185" y="2190242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Rectangle 17"/>
            <p:cNvSpPr/>
            <p:nvPr/>
          </p:nvSpPr>
          <p:spPr bwMode="auto">
            <a:xfrm>
              <a:off x="5783110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7003659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6381920" y="19488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6381919" y="21012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6381919" y="22792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6381918" y="24316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1237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Types of Serial </a:t>
            </a:r>
            <a:r>
              <a:rPr lang="en-US" dirty="0" err="1" smtClean="0"/>
              <a:t>Comm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UART: Similar to RS232, but uses TTL, one-to-one</a:t>
            </a:r>
          </a:p>
          <a:p>
            <a:r>
              <a:rPr lang="en-US" dirty="0" smtClean="0"/>
              <a:t>SPI: common in embedded systems (e.g., cellphones)</a:t>
            </a:r>
          </a:p>
          <a:p>
            <a:r>
              <a:rPr lang="en-US" dirty="0" smtClean="0"/>
              <a:t>I2C: common in embedded systems (e.g., cellphones)</a:t>
            </a:r>
          </a:p>
          <a:p>
            <a:r>
              <a:rPr lang="en-US" dirty="0" smtClean="0"/>
              <a:t>CANBUS: common in cars</a:t>
            </a:r>
          </a:p>
          <a:p>
            <a:r>
              <a:rPr lang="en-US" dirty="0" smtClean="0"/>
              <a:t>RS-232: peer (one-to-one) </a:t>
            </a:r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 err="1" smtClean="0"/>
              <a:t>comm</a:t>
            </a:r>
            <a:endParaRPr lang="en-US" dirty="0" smtClean="0"/>
          </a:p>
          <a:p>
            <a:r>
              <a:rPr lang="en-US" dirty="0" smtClean="0"/>
              <a:t>RS-485: single master, multiple slave</a:t>
            </a:r>
          </a:p>
          <a:p>
            <a:r>
              <a:rPr lang="en-US" dirty="0" smtClean="0"/>
              <a:t>MIL-STD-1553: common in aircraft and spacecraft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08082" y="5368159"/>
            <a:ext cx="6053959" cy="709449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There are more … these are just off the top of my head </a:t>
            </a:r>
          </a:p>
        </p:txBody>
      </p:sp>
    </p:spTree>
    <p:extLst>
      <p:ext uri="{BB962C8B-B14F-4D97-AF65-F5344CB8AC3E}">
        <p14:creationId xmlns:p14="http://schemas.microsoft.com/office/powerpoint/2010/main" val="423285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0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3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Peripheral Interface (SPI)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435" y="1538044"/>
            <a:ext cx="7772400" cy="4724400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Simple: </a:t>
            </a:r>
            <a:r>
              <a:rPr lang="en-US" sz="2400" dirty="0" smtClean="0">
                <a:solidFill>
                  <a:schemeClr val="accent2"/>
                </a:solidFill>
              </a:rPr>
              <a:t>with each clock cycle, a single bit is transferred from the  MSB of one shift register to the other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Is </a:t>
            </a:r>
            <a:r>
              <a:rPr lang="en-US" sz="2400" dirty="0"/>
              <a:t>this a half-duplex or full-duplex protocol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Synchronous or Asynchronous protocol?</a:t>
            </a:r>
          </a:p>
          <a:p>
            <a:r>
              <a:rPr lang="en-US" sz="2400" dirty="0" smtClean="0"/>
              <a:t>How many clocks cycles to transfer a byte?</a:t>
            </a:r>
          </a:p>
          <a:p>
            <a:r>
              <a:rPr lang="en-US" sz="2400" dirty="0" smtClean="0"/>
              <a:t>Signals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MOSI: Master </a:t>
            </a:r>
            <a:r>
              <a:rPr lang="en-US" sz="2000" dirty="0">
                <a:solidFill>
                  <a:schemeClr val="accent2"/>
                </a:solidFill>
              </a:rPr>
              <a:t>Out Slave In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MISO: Master </a:t>
            </a:r>
            <a:r>
              <a:rPr lang="en-US" sz="2000" dirty="0">
                <a:solidFill>
                  <a:schemeClr val="accent2"/>
                </a:solidFill>
              </a:rPr>
              <a:t>In Slave Out 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SCLK: Clock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SS:       Slave Select</a:t>
            </a: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2050" name="Picture 2" descr="SPI Intern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172" y="2116973"/>
            <a:ext cx="3519649" cy="137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70216" y="4887589"/>
            <a:ext cx="25154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TI renamed these: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MOSI = SIMO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MISO = SOMI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Peripheral Interface (SPI)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084" y="1491702"/>
            <a:ext cx="7772400" cy="4724400"/>
          </a:xfrm>
        </p:spPr>
        <p:txBody>
          <a:bodyPr/>
          <a:lstStyle/>
          <a:p>
            <a:r>
              <a:rPr lang="en-US" sz="2400" dirty="0"/>
              <a:t>Slave Select signal allows the master to potentially use the same interface to potentially interact with multiple slaves. It's usually </a:t>
            </a:r>
            <a:r>
              <a:rPr lang="en-US" sz="2400" b="1" dirty="0"/>
              <a:t>active low</a:t>
            </a:r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098" name="Picture 2" descr="SPI Driving Multiple Slaves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611" y="2529927"/>
            <a:ext cx="333375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PI Interf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22" y="3254220"/>
            <a:ext cx="314325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22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5415</TotalTime>
  <Words>1148</Words>
  <Application>Microsoft Office PowerPoint</Application>
  <PresentationFormat>On-screen Show (4:3)</PresentationFormat>
  <Paragraphs>219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Serial Communication</vt:lpstr>
      <vt:lpstr>Serial Communication</vt:lpstr>
      <vt:lpstr>Common Types of Serial Comm</vt:lpstr>
      <vt:lpstr>UART</vt:lpstr>
      <vt:lpstr>SPI</vt:lpstr>
      <vt:lpstr>Serial Peripheral Interface (SPI)</vt:lpstr>
      <vt:lpstr>Serial Peripheral Interface (SPI)</vt:lpstr>
      <vt:lpstr>Serial Peripheral Interface (SPI)</vt:lpstr>
      <vt:lpstr>UCA/B Control Register 0</vt:lpstr>
      <vt:lpstr>Phase = 0 and Polarity = 0</vt:lpstr>
      <vt:lpstr>Phase = 0 and Polarity = 1</vt:lpstr>
      <vt:lpstr>Phase = 1 and Polarity = 0</vt:lpstr>
      <vt:lpstr>Phase = 1 and Polarity = 1</vt:lpstr>
      <vt:lpstr>Phase = 0 and Polarity = 0</vt:lpstr>
      <vt:lpstr>Phase = 0 and Polarity = 1</vt:lpstr>
      <vt:lpstr>Phase = 1 and Polarity = 0</vt:lpstr>
      <vt:lpstr>Phase = 1 and Polarity = 1</vt:lpstr>
      <vt:lpstr>Universal Serial Communication Interface (USCI)</vt:lpstr>
      <vt:lpstr>Universal Serial Communication Interface (USCI)</vt:lpstr>
      <vt:lpstr>Example SPI Setup for Lab 3 </vt:lpstr>
      <vt:lpstr>Universal Serial Communication Interface (USCI)</vt:lpstr>
      <vt:lpstr>Example  (loopback)</vt:lpstr>
      <vt:lpstr>Logic Analyzer</vt:lpstr>
      <vt:lpstr>I2C</vt:lpstr>
      <vt:lpstr>BACKUPS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334</cp:revision>
  <cp:lastPrinted>2018-05-21T20:23:10Z</cp:lastPrinted>
  <dcterms:created xsi:type="dcterms:W3CDTF">2001-06-27T14:08:57Z</dcterms:created>
  <dcterms:modified xsi:type="dcterms:W3CDTF">2018-07-23T21:49:03Z</dcterms:modified>
</cp:coreProperties>
</file>