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19"/>
  </p:notesMasterIdLst>
  <p:handoutMasterIdLst>
    <p:handoutMasterId r:id="rId20"/>
  </p:handoutMasterIdLst>
  <p:sldIdLst>
    <p:sldId id="286" r:id="rId6"/>
    <p:sldId id="287" r:id="rId7"/>
    <p:sldId id="292" r:id="rId8"/>
    <p:sldId id="293" r:id="rId9"/>
    <p:sldId id="295" r:id="rId10"/>
    <p:sldId id="296" r:id="rId11"/>
    <p:sldId id="297" r:id="rId12"/>
    <p:sldId id="288" r:id="rId13"/>
    <p:sldId id="289" r:id="rId14"/>
    <p:sldId id="298" r:id="rId15"/>
    <p:sldId id="301" r:id="rId16"/>
    <p:sldId id="300" r:id="rId17"/>
    <p:sldId id="302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3020" autoAdjust="0"/>
  </p:normalViewPr>
  <p:slideViewPr>
    <p:cSldViewPr snapToGrid="0">
      <p:cViewPr varScale="1">
        <p:scale>
          <a:sx n="113" d="100"/>
          <a:sy n="11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7" y="4416455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 smtClean="0"/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Lesson7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 </a:t>
            </a:r>
            <a:r>
              <a:rPr lang="en-US" b="1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683" y="1628357"/>
            <a:ext cx="7772400" cy="4724400"/>
          </a:xfrm>
        </p:spPr>
        <p:txBody>
          <a:bodyPr/>
          <a:lstStyle/>
          <a:p>
            <a:r>
              <a:rPr lang="en-US" sz="2400" b="1" dirty="0"/>
              <a:t>Guiding Principle: Get one small thing </a:t>
            </a:r>
            <a:r>
              <a:rPr lang="en-US" sz="2400" b="1" dirty="0" smtClean="0"/>
              <a:t>working</a:t>
            </a:r>
          </a:p>
          <a:p>
            <a:pPr lvl="1"/>
            <a:r>
              <a:rPr lang="en-US" sz="2000" dirty="0"/>
              <a:t>Don't write the entire program in one go, then press go, and hope it works. When the entire program is the space you're looking for a bug, it makes debugging really hard</a:t>
            </a:r>
            <a:r>
              <a:rPr lang="en-US" sz="2000" dirty="0" smtClean="0"/>
              <a:t>.</a:t>
            </a:r>
          </a:p>
          <a:p>
            <a:r>
              <a:rPr lang="en-US" sz="2400" b="1" dirty="0"/>
              <a:t>Modularity</a:t>
            </a:r>
          </a:p>
          <a:p>
            <a:pPr lvl="1"/>
            <a:r>
              <a:rPr lang="en-US" sz="2000" dirty="0"/>
              <a:t>Modularity is the practice of breaking down a larger program into smaller tasks.</a:t>
            </a:r>
          </a:p>
          <a:p>
            <a:pPr lvl="1"/>
            <a:r>
              <a:rPr lang="en-US" sz="2000" dirty="0"/>
              <a:t>Makes code more reusable</a:t>
            </a:r>
          </a:p>
          <a:p>
            <a:pPr lvl="1"/>
            <a:r>
              <a:rPr lang="en-US" sz="2000" dirty="0"/>
              <a:t>Makes code more readable</a:t>
            </a:r>
          </a:p>
          <a:p>
            <a:pPr lvl="1"/>
            <a:r>
              <a:rPr lang="en-US" sz="2000" dirty="0"/>
              <a:t>Make individual </a:t>
            </a:r>
            <a:r>
              <a:rPr lang="en-US" sz="2000" dirty="0" smtClean="0"/>
              <a:t>task </a:t>
            </a:r>
            <a:r>
              <a:rPr lang="en-US" sz="2000" dirty="0"/>
              <a:t>more manageable</a:t>
            </a:r>
          </a:p>
          <a:p>
            <a:pPr lvl="2"/>
            <a:r>
              <a:rPr lang="en-US" sz="2000" dirty="0"/>
              <a:t>Focus on simpler tasks</a:t>
            </a:r>
          </a:p>
          <a:p>
            <a:pPr lvl="2"/>
            <a:r>
              <a:rPr lang="en-US" sz="2000" dirty="0"/>
              <a:t>Tough to hold a big problem in your brain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4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102" y="1638792"/>
            <a:ext cx="7772400" cy="4724400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/>
              <a:t>do we know when we're done with a task? Testing! </a:t>
            </a:r>
            <a:endParaRPr lang="en-US" sz="20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should specify the tests you'll run on the code you're going to write in advance of writing the code. It's a little more work up front, but will save you time debugging down the road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 smtClean="0"/>
              <a:t>Write </a:t>
            </a:r>
            <a:r>
              <a:rPr lang="en-US" sz="2000" dirty="0"/>
              <a:t>tests that cover all cases - particularly </a:t>
            </a:r>
            <a:r>
              <a:rPr lang="en-US" sz="2000" b="1" dirty="0"/>
              <a:t>edge cases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45804" y="4995333"/>
            <a:ext cx="8140995" cy="120226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Being able to debug your own code is an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objective of this class. I will make EVERY effort to never look at your code, but I will act as a supervisor and ask you questions for you to research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Some Sort of Flow 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5680" y="1727684"/>
            <a:ext cx="3746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 programs are hard to write and read (</a:t>
            </a:r>
            <a:r>
              <a:rPr lang="en-US" dirty="0" smtClean="0">
                <a:solidFill>
                  <a:srgbClr val="FF0000"/>
                </a:solidFill>
              </a:rPr>
              <a:t>I am talking about me reading your code</a:t>
            </a:r>
            <a:r>
              <a:rPr lang="en-US" dirty="0" smtClean="0"/>
              <a:t>). Always start with some sort of idea for how your program will work. When things break, I will ask how your program works and a flow chart can help.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8" y="1489166"/>
            <a:ext cx="4040047" cy="5368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55" y="3383595"/>
            <a:ext cx="3744686" cy="33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1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Open CCS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to get something </a:t>
            </a:r>
            <a:r>
              <a:rPr lang="en-US" smtClean="0"/>
              <a:t>to compile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Assembly directives</a:t>
            </a:r>
          </a:p>
          <a:p>
            <a:r>
              <a:rPr lang="en-US" dirty="0" smtClean="0"/>
              <a:t>Code Composer Studio (CCS)</a:t>
            </a:r>
          </a:p>
          <a:p>
            <a:r>
              <a:rPr lang="en-US" dirty="0"/>
              <a:t>h</a:t>
            </a:r>
            <a:r>
              <a:rPr lang="en-US" dirty="0" smtClean="0"/>
              <a:t>ello_world.asm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639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TI </a:t>
            </a:r>
            <a:r>
              <a:rPr lang="en-US" sz="2400" dirty="0"/>
              <a:t>MSP 430 User’s Manual pp 341-347 </a:t>
            </a:r>
            <a:endParaRPr lang="en-US" sz="2400" dirty="0" smtClean="0"/>
          </a:p>
          <a:p>
            <a:r>
              <a:rPr lang="en-US" sz="2400" dirty="0" smtClean="0"/>
              <a:t>If not disarmed, How long to reset?</a:t>
            </a:r>
          </a:p>
          <a:p>
            <a:pPr lvl="1"/>
            <a:r>
              <a:rPr lang="en-US" sz="1800" dirty="0" smtClean="0"/>
              <a:t>It counts 32768 clock cycles, then resets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178" y="3231170"/>
          <a:ext cx="8911992" cy="1682024"/>
        </p:xfrm>
        <a:graphic>
          <a:graphicData uri="http://schemas.openxmlformats.org/drawingml/2006/table">
            <a:tbl>
              <a:tblPr/>
              <a:tblGrid>
                <a:gridCol w="1113999"/>
                <a:gridCol w="1113999"/>
                <a:gridCol w="1113999"/>
                <a:gridCol w="1113999"/>
                <a:gridCol w="1113999"/>
                <a:gridCol w="1113999"/>
                <a:gridCol w="1113999"/>
                <a:gridCol w="1113999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14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13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12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11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10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9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8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WDTPW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 smtClean="0">
                          <a:effectLst/>
                        </a:rPr>
                        <a:t>7</a:t>
                      </a:r>
                      <a:endParaRPr lang="en-US" sz="1800" b="1" dirty="0">
                        <a:effectLst/>
                      </a:endParaRP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6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4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 smtClean="0">
                          <a:effectLst/>
                        </a:rPr>
                        <a:t>3</a:t>
                      </a:r>
                      <a:endParaRPr lang="en-US" sz="1800" b="1" dirty="0">
                        <a:effectLst/>
                      </a:endParaRP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2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0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WDTHOLD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WDTNMIES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WDTNMI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WDTTMSEL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WDTCNTCL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WDTSSEL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WDTISx</a:t>
                      </a:r>
                      <a:endParaRPr lang="en-US" sz="1400" dirty="0">
                        <a:effectLst/>
                      </a:endParaRP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2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60" y="1507066"/>
            <a:ext cx="8412480" cy="4842934"/>
          </a:xfrm>
        </p:spPr>
        <p:txBody>
          <a:bodyPr>
            <a:normAutofit lnSpcReduction="10000"/>
          </a:bodyPr>
          <a:lstStyle/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smtClean="0">
                <a:solidFill>
                  <a:srgbClr val="00B050"/>
                </a:solidFill>
              </a:rPr>
              <a:t>   ;</a:t>
            </a:r>
            <a:r>
              <a:rPr lang="en-US" sz="2000" dirty="0">
                <a:solidFill>
                  <a:srgbClr val="00B050"/>
                </a:solidFill>
              </a:rPr>
              <a:t>disable watchdog timer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#WDTPW, r10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to </a:t>
            </a:r>
            <a:r>
              <a:rPr lang="en-US" sz="2000" dirty="0">
                <a:solidFill>
                  <a:srgbClr val="00B050"/>
                </a:solidFill>
              </a:rPr>
              <a:t>prevent inadvertent writing, the watchdog has a password - if you write without the password in the upper 8 bits, you'll initiate a PUC.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>
                <a:solidFill>
                  <a:srgbClr val="00B050"/>
                </a:solidFill>
              </a:rPr>
              <a:t>        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	;</a:t>
            </a:r>
            <a:r>
              <a:rPr lang="en-US" sz="2000" dirty="0">
                <a:solidFill>
                  <a:srgbClr val="00B050"/>
                </a:solidFill>
              </a:rPr>
              <a:t>the password is 0x5a in the upper 8 bits.  if you read from the password, you'll read 0x69.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bis</a:t>
            </a:r>
            <a:r>
              <a:rPr lang="en-US" sz="2000" dirty="0"/>
              <a:t>     #WDTHOLD, </a:t>
            </a:r>
            <a:r>
              <a:rPr lang="en-US" sz="2000" dirty="0" smtClean="0"/>
              <a:t>r10	</a:t>
            </a:r>
            <a:r>
              <a:rPr lang="en-US" sz="2000" dirty="0" smtClean="0">
                <a:solidFill>
                  <a:srgbClr val="00B050"/>
                </a:solidFill>
              </a:rPr>
              <a:t>; next</a:t>
            </a:r>
            <a:r>
              <a:rPr lang="en-US" sz="2000" dirty="0">
                <a:solidFill>
                  <a:srgbClr val="00B050"/>
                </a:solidFill>
              </a:rPr>
              <a:t>, we need to </a:t>
            </a:r>
            <a:r>
              <a:rPr lang="en-US" sz="2000" dirty="0" err="1">
                <a:solidFill>
                  <a:srgbClr val="00B050"/>
                </a:solidFill>
              </a:rPr>
              <a:t>bis</a:t>
            </a:r>
            <a:r>
              <a:rPr lang="en-US" sz="2000" dirty="0">
                <a:solidFill>
                  <a:srgbClr val="00B050"/>
                </a:solidFill>
              </a:rPr>
              <a:t> the password with the bit that tells the timer to hold, not count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r10, &amp;</a:t>
            </a:r>
            <a:r>
              <a:rPr lang="en-US" sz="2000" dirty="0" smtClean="0"/>
              <a:t>WDTCTL	</a:t>
            </a:r>
            <a:r>
              <a:rPr lang="en-US" sz="2000" dirty="0" smtClean="0">
                <a:solidFill>
                  <a:srgbClr val="00B050"/>
                </a:solidFill>
              </a:rPr>
              <a:t>; next</a:t>
            </a:r>
            <a:r>
              <a:rPr lang="en-US" sz="2000" dirty="0">
                <a:solidFill>
                  <a:srgbClr val="00B050"/>
                </a:solidFill>
              </a:rPr>
              <a:t>, we need to write that value to the WDTCTL - this is a static address in memory (not relative to our code), so we need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92" y="15258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cdecls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C,LIST,"msp430.h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code in the text section - maps to FLASH (ROM)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StopWDT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#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WDTPW|WDTHOLD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.data    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put code into the data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section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 maps to RAM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".reset"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this at the reset vector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.stack        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;make this the location of the stack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MY_RESULTS: .space 20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reserves 20 bytes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To use: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#MY_RESULTS, r5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pointer address into r5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#0xfefe, &amp;MY_RESULT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fefe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into 1</a:t>
            </a:r>
            <a:r>
              <a:rPr lang="en-US" sz="1600" baseline="30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two bytes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26" y="1466616"/>
            <a:ext cx="8320484" cy="488338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Can initialize ROM; cannot initialize RAM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sequence of bytes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bytes:  .byte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9,8,7,6,5,4,3,2,1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;initialize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sequence of words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words:  .word       0x1111,0x2222,0x3333,0x4444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strings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.string     "hello, world!"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characters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.char       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a','b','c',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'd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see in CCS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25" y="1593616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.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label to a particular value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SEVENTEEN: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0x11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align a variable with a particular multiple of bytes (useful to ensure word on even address)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.align      2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probably won't use these often, but they're available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.float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;floating point value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.short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.long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;32-bit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have CCS 8 installed which will allow us to build either ASM or C program and install them onto the MSP430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89873"/>
            <a:ext cx="6011333" cy="3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6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IDE uses the GNU Compiler Collection (</a:t>
            </a:r>
            <a:r>
              <a:rPr lang="en-US" dirty="0" err="1" smtClean="0"/>
              <a:t>gcc</a:t>
            </a:r>
            <a:r>
              <a:rPr lang="en-US" dirty="0" smtClean="0"/>
              <a:t>) to produce executable binary files for the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v6.4 released 4 July 2017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is probably the most common compiler used for embedded systems because it is free (no $$$) and open (easy to adapt to a new processor)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6" y="3853655"/>
            <a:ext cx="4749800" cy="2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91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68270</TotalTime>
  <Words>639</Words>
  <Application>Microsoft Office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Schoolbook</vt:lpstr>
      <vt:lpstr>Courier New</vt:lpstr>
      <vt:lpstr>Times New Roman</vt:lpstr>
      <vt:lpstr>Wingdings</vt:lpstr>
      <vt:lpstr>4_USAFA Standard</vt:lpstr>
      <vt:lpstr>5_USAFA Standard</vt:lpstr>
      <vt:lpstr>PowerPoint Presentation</vt:lpstr>
      <vt:lpstr>Overview</vt:lpstr>
      <vt:lpstr>Watchdog Timer</vt:lpstr>
      <vt:lpstr>Watchdog Timer</vt:lpstr>
      <vt:lpstr>Assembler Directives</vt:lpstr>
      <vt:lpstr>Assembler Directives</vt:lpstr>
      <vt:lpstr>Assembler Directives</vt:lpstr>
      <vt:lpstr>CCS</vt:lpstr>
      <vt:lpstr>Tools</vt:lpstr>
      <vt:lpstr>Structured Design</vt:lpstr>
      <vt:lpstr>Testing and Debugging</vt:lpstr>
      <vt:lpstr>Do Some Sort of Flow Chart</vt:lpstr>
      <vt:lpstr>Let’s Open CCS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Walchko, Kevin J Maj USAF USAFA USAFA/DFEC</cp:lastModifiedBy>
  <cp:revision>4279</cp:revision>
  <cp:lastPrinted>2018-05-21T20:20:13Z</cp:lastPrinted>
  <dcterms:created xsi:type="dcterms:W3CDTF">2005-08-12T19:45:51Z</dcterms:created>
  <dcterms:modified xsi:type="dcterms:W3CDTF">2018-07-23T20:35:29Z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