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35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57" r:id="rId14"/>
    <p:sldId id="346" r:id="rId15"/>
    <p:sldId id="347" r:id="rId16"/>
    <p:sldId id="354" r:id="rId17"/>
    <p:sldId id="355" r:id="rId18"/>
    <p:sldId id="356" r:id="rId19"/>
    <p:sldId id="349" r:id="rId20"/>
    <p:sldId id="353" r:id="rId21"/>
    <p:sldId id="325" r:id="rId22"/>
    <p:sldId id="348" r:id="rId23"/>
    <p:sldId id="303" r:id="rId24"/>
    <p:sldId id="351" r:id="rId25"/>
    <p:sldId id="332" r:id="rId26"/>
    <p:sldId id="314" r:id="rId27"/>
    <p:sldId id="330" r:id="rId28"/>
    <p:sldId id="297" r:id="rId29"/>
    <p:sldId id="307" r:id="rId30"/>
    <p:sldId id="301" r:id="rId31"/>
    <p:sldId id="331" r:id="rId32"/>
    <p:sldId id="35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ak_(expletive)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 </a:t>
            </a:r>
            <a:r>
              <a:rPr lang="en-US" dirty="0"/>
              <a:t>bit is the </a:t>
            </a:r>
            <a:r>
              <a:rPr lang="en-US" b="1" dirty="0" smtClean="0"/>
              <a:t>carry</a:t>
            </a:r>
            <a:r>
              <a:rPr lang="en-US" dirty="0"/>
              <a:t> bit.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carry bit is used to indicate that the result of an operation is too large to fit in the space </a:t>
            </a:r>
            <a:r>
              <a:rPr lang="en-US" dirty="0" smtClean="0"/>
              <a:t>allocated. </a:t>
            </a:r>
          </a:p>
          <a:p>
            <a:r>
              <a:rPr lang="en-US" dirty="0" smtClean="0"/>
              <a:t>For </a:t>
            </a:r>
            <a:r>
              <a:rPr lang="en-US" dirty="0"/>
              <a:t>instance, say the register r7 had the value 1. The </a:t>
            </a:r>
            <a:r>
              <a:rPr lang="en-US" dirty="0" smtClean="0"/>
              <a:t>operation </a:t>
            </a:r>
            <a:r>
              <a:rPr lang="en-US" dirty="0" err="1" smtClean="0">
                <a:solidFill>
                  <a:srgbClr val="FF0000"/>
                </a:solidFill>
              </a:rPr>
              <a:t>add.w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#0xffff, r7</a:t>
            </a:r>
            <a:r>
              <a:rPr lang="en-US" dirty="0"/>
              <a:t> would result in 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 in </a:t>
            </a:r>
            <a:r>
              <a:rPr lang="en-US" dirty="0">
                <a:solidFill>
                  <a:srgbClr val="FF0000"/>
                </a:solidFill>
              </a:rPr>
              <a:t>r7</a:t>
            </a:r>
            <a:r>
              <a:rPr lang="en-US" dirty="0"/>
              <a:t> and the C bit being set. In that situation, we'd say a carry occurred</a:t>
            </a:r>
            <a:r>
              <a:rPr lang="en-US" dirty="0" smtClean="0"/>
              <a:t>.</a:t>
            </a:r>
          </a:p>
          <a:p>
            <a:r>
              <a:rPr lang="en-US" dirty="0"/>
              <a:t>Logical instructions set C to the opposite of Z - i.e. C is set if the result is NOT 0.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8412480" cy="273847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When we want to use certain pieces of code based off of certain conditions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Let’s look at if/else, for loop, and while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70" y="4335520"/>
            <a:ext cx="1602196" cy="2049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10" y="4335520"/>
            <a:ext cx="1333894" cy="204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58" y="4335520"/>
            <a:ext cx="1459523" cy="20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09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4030702"/>
              </p:ext>
            </p:extLst>
          </p:nvPr>
        </p:nvGraphicFramePr>
        <p:xfrm>
          <a:off x="312534" y="1670598"/>
          <a:ext cx="8557146" cy="4310310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191899"/>
            <a:ext cx="2390775" cy="30575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3752192" y="1463040"/>
            <a:ext cx="5026047" cy="4937760"/>
          </a:xfrm>
        </p:spPr>
        <p:txBody>
          <a:bodyPr>
            <a:normAutofit lnSpcReduction="1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“if” block of code</a:t>
            </a:r>
          </a:p>
          <a:p>
            <a:pPr marL="4763" lvl="1" indent="0">
              <a:buNone/>
            </a:pPr>
            <a:r>
              <a:rPr lang="en-US" dirty="0"/>
              <a:t>i</a:t>
            </a:r>
            <a:r>
              <a:rPr lang="en-US" dirty="0" smtClean="0"/>
              <a:t>f:</a:t>
            </a: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</a:t>
            </a:r>
            <a:r>
              <a:rPr lang="en-US" sz="2000" dirty="0" smtClean="0"/>
              <a:t>r7   </a:t>
            </a:r>
            <a:r>
              <a:rPr lang="en-US" sz="2000" dirty="0" smtClean="0">
                <a:solidFill>
                  <a:srgbClr val="00B050"/>
                </a:solidFill>
              </a:rPr>
              <a:t>; setup condition </a:t>
            </a:r>
            <a:r>
              <a:rPr lang="en-US" sz="2000" dirty="0" err="1" smtClean="0">
                <a:solidFill>
                  <a:srgbClr val="00B050"/>
                </a:solidFill>
              </a:rPr>
              <a:t>chk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</a:t>
            </a:r>
            <a:r>
              <a:rPr lang="en-US" sz="2000" dirty="0" smtClean="0"/>
              <a:t>5, r7     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if Z == 0, </a:t>
            </a:r>
            <a:r>
              <a:rPr lang="en-US" dirty="0" smtClean="0">
                <a:solidFill>
                  <a:srgbClr val="00B050"/>
                </a:solidFill>
              </a:rPr>
              <a:t>run code</a:t>
            </a:r>
            <a:r>
              <a:rPr lang="en-US" sz="2000" dirty="0" smtClean="0"/>
              <a:t> 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jnz</a:t>
            </a:r>
            <a:r>
              <a:rPr lang="en-US" sz="2000" dirty="0" smtClean="0"/>
              <a:t>      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 err="1" smtClean="0">
                <a:solidFill>
                  <a:srgbClr val="00B050"/>
                </a:solidFill>
              </a:rPr>
              <a:t>jmp</a:t>
            </a:r>
            <a:r>
              <a:rPr lang="en-US" sz="2000" dirty="0" smtClean="0">
                <a:solidFill>
                  <a:srgbClr val="00B050"/>
                </a:solidFill>
              </a:rPr>
              <a:t> to next </a:t>
            </a:r>
            <a:r>
              <a:rPr lang="en-US" sz="2000" dirty="0" err="1" smtClean="0">
                <a:solidFill>
                  <a:srgbClr val="00B050"/>
                </a:solidFill>
              </a:rPr>
              <a:t>chk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smtClean="0"/>
              <a:t>    r7, r8      </a:t>
            </a:r>
            <a:r>
              <a:rPr lang="en-US" sz="2000" dirty="0" smtClean="0">
                <a:solidFill>
                  <a:srgbClr val="00B050"/>
                </a:solidFill>
              </a:rPr>
              <a:t>; here is the code!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</a:t>
            </a:r>
            <a:r>
              <a:rPr lang="en-US" sz="2000" dirty="0" err="1" smtClean="0">
                <a:solidFill>
                  <a:srgbClr val="00B050"/>
                </a:solidFill>
              </a:rPr>
              <a:t>jmp</a:t>
            </a:r>
            <a:r>
              <a:rPr lang="en-US" sz="2000" dirty="0" smtClean="0">
                <a:solidFill>
                  <a:srgbClr val="00B050"/>
                </a:solidFill>
              </a:rPr>
              <a:t>, to end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err="1" smtClean="0"/>
              <a:t>elseif</a:t>
            </a:r>
            <a:r>
              <a:rPr lang="en-US" sz="2000" dirty="0" smtClean="0"/>
              <a:t>:</a:t>
            </a:r>
            <a:endParaRPr lang="en-US" sz="2000" dirty="0"/>
          </a:p>
          <a:p>
            <a:pPr marL="4763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</a:t>
            </a:r>
            <a:r>
              <a:rPr lang="en-US" dirty="0" smtClean="0"/>
              <a:t>     #20, r7  </a:t>
            </a:r>
            <a:r>
              <a:rPr lang="en-US" dirty="0" smtClean="0">
                <a:solidFill>
                  <a:srgbClr val="00B050"/>
                </a:solidFill>
              </a:rPr>
              <a:t>; if Z == 0, run code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jnz</a:t>
            </a:r>
            <a:r>
              <a:rPr lang="en-US" dirty="0" smtClean="0"/>
              <a:t>       else       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 err="1" smtClean="0">
                <a:solidFill>
                  <a:srgbClr val="00B050"/>
                </a:solidFill>
              </a:rPr>
              <a:t>jmp</a:t>
            </a:r>
            <a:r>
              <a:rPr lang="en-US" dirty="0" smtClean="0">
                <a:solidFill>
                  <a:srgbClr val="00B050"/>
                </a:solidFill>
              </a:rPr>
              <a:t> to final code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    r7, r9     </a:t>
            </a:r>
            <a:r>
              <a:rPr lang="en-US" dirty="0" smtClean="0">
                <a:solidFill>
                  <a:srgbClr val="00B050"/>
                </a:solidFill>
              </a:rPr>
              <a:t>; here is the code!</a:t>
            </a:r>
          </a:p>
          <a:p>
            <a:pPr marL="4763" lvl="1" indent="0">
              <a:buNone/>
            </a:pPr>
            <a:r>
              <a:rPr lang="en-US" dirty="0"/>
              <a:t>e</a:t>
            </a:r>
            <a:r>
              <a:rPr lang="en-US" sz="2000" dirty="0" smtClean="0"/>
              <a:t>lse: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    r7, r10   </a:t>
            </a:r>
            <a:r>
              <a:rPr lang="en-US" dirty="0" smtClean="0">
                <a:solidFill>
                  <a:srgbClr val="00B050"/>
                </a:solidFill>
              </a:rPr>
              <a:t>; all else fails, do this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202405" y="5612770"/>
            <a:ext cx="3252788" cy="1016384"/>
          </a:xfrm>
          <a:prstGeom prst="wedgeRectCallout">
            <a:avLst>
              <a:gd name="adj1" fmla="val 58169"/>
              <a:gd name="adj2" fmla="val -8020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labels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(if,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else, done) do thing, they are just labels for the jump commands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439" y="1463040"/>
            <a:ext cx="32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code has the “if” and “else” in it, but it also has one more check, “else if”.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0411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7" y="1453816"/>
            <a:ext cx="3419475" cy="4800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3843633" y="1453816"/>
            <a:ext cx="5026047" cy="3495215"/>
          </a:xfrm>
        </p:spPr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</a:t>
            </a:r>
            <a:r>
              <a:rPr lang="en-US" dirty="0" smtClean="0">
                <a:solidFill>
                  <a:srgbClr val="00B050"/>
                </a:solidFill>
              </a:rPr>
              <a:t>for</a:t>
            </a:r>
            <a:r>
              <a:rPr lang="en-US" sz="2000" dirty="0" smtClean="0">
                <a:solidFill>
                  <a:srgbClr val="00B050"/>
                </a:solidFill>
              </a:rPr>
              <a:t>” block of code</a:t>
            </a:r>
            <a:endParaRPr lang="en-US" dirty="0"/>
          </a:p>
          <a:p>
            <a:pPr marL="4763" lvl="1" indent="0">
              <a:buNone/>
            </a:pPr>
            <a:r>
              <a:rPr lang="en-US" dirty="0"/>
              <a:t>    </a:t>
            </a:r>
            <a:r>
              <a:rPr lang="en-US" dirty="0" err="1"/>
              <a:t>mov</a:t>
            </a:r>
            <a:r>
              <a:rPr lang="en-US" dirty="0"/>
              <a:t>     #10, r7   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do this 10x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smtClean="0"/>
              <a:t>for: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cmp</a:t>
            </a:r>
            <a:r>
              <a:rPr lang="en-US" sz="2000" dirty="0" smtClean="0"/>
              <a:t>     #0, r7     </a:t>
            </a:r>
            <a:r>
              <a:rPr lang="en-US" dirty="0" smtClean="0">
                <a:solidFill>
                  <a:srgbClr val="00B050"/>
                </a:solidFill>
              </a:rPr>
              <a:t>; r7 - #0: Z = ?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jz</a:t>
            </a:r>
            <a:r>
              <a:rPr lang="en-US" sz="2000" dirty="0" smtClean="0"/>
              <a:t>         done      </a:t>
            </a:r>
            <a:r>
              <a:rPr lang="en-US" sz="2000" dirty="0" smtClean="0">
                <a:solidFill>
                  <a:srgbClr val="00B050"/>
                </a:solidFill>
              </a:rPr>
              <a:t>; if Z == 1, done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; else, do code block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dec</a:t>
            </a:r>
            <a:r>
              <a:rPr lang="en-US" sz="2000" dirty="0" smtClean="0"/>
              <a:t>      r7           </a:t>
            </a:r>
            <a:r>
              <a:rPr lang="en-US" sz="2000" dirty="0" smtClean="0">
                <a:solidFill>
                  <a:srgbClr val="00B050"/>
                </a:solidFill>
              </a:rPr>
              <a:t>; r7 = r7 - 1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r7, r8      </a:t>
            </a:r>
            <a:r>
              <a:rPr lang="en-US" sz="2000" dirty="0" smtClean="0">
                <a:solidFill>
                  <a:srgbClr val="00B050"/>
                </a:solidFill>
              </a:rPr>
              <a:t>; do something useful!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…                        </a:t>
            </a:r>
            <a:r>
              <a:rPr lang="en-US" dirty="0" smtClean="0">
                <a:solidFill>
                  <a:srgbClr val="00B050"/>
                </a:solidFill>
              </a:rPr>
              <a:t>; maybe more stuff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dirty="0" smtClean="0"/>
              <a:t>for</a:t>
            </a: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B050"/>
                </a:solidFill>
              </a:rPr>
              <a:t>; back to start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9548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1" y="1772964"/>
            <a:ext cx="2505075" cy="38481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3701744" y="1572057"/>
            <a:ext cx="5026047" cy="3495215"/>
          </a:xfrm>
        </p:spPr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</a:t>
            </a:r>
            <a:r>
              <a:rPr lang="en-US" dirty="0" smtClean="0">
                <a:solidFill>
                  <a:srgbClr val="00B050"/>
                </a:solidFill>
              </a:rPr>
              <a:t>while</a:t>
            </a:r>
            <a:r>
              <a:rPr lang="en-US" sz="2000" dirty="0" smtClean="0">
                <a:solidFill>
                  <a:srgbClr val="00B050"/>
                </a:solidFill>
              </a:rPr>
              <a:t>” block of code</a:t>
            </a:r>
            <a:endParaRPr lang="en-US" dirty="0"/>
          </a:p>
          <a:p>
            <a:pPr marL="4763" lvl="1" indent="0">
              <a:buNone/>
            </a:pPr>
            <a:r>
              <a:rPr lang="en-US" dirty="0"/>
              <a:t>    </a:t>
            </a:r>
            <a:r>
              <a:rPr lang="en-US" dirty="0" err="1"/>
              <a:t>mov</a:t>
            </a:r>
            <a:r>
              <a:rPr lang="en-US" dirty="0"/>
              <a:t>     #10, r7   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do this 10x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smtClean="0"/>
              <a:t>while: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cmp</a:t>
            </a:r>
            <a:r>
              <a:rPr lang="en-US" sz="2000" dirty="0" smtClean="0"/>
              <a:t>     #0, r7     </a:t>
            </a:r>
            <a:r>
              <a:rPr lang="en-US" dirty="0" smtClean="0">
                <a:solidFill>
                  <a:srgbClr val="00B050"/>
                </a:solidFill>
              </a:rPr>
              <a:t>; r7 - #0: Z = ?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jz</a:t>
            </a:r>
            <a:r>
              <a:rPr lang="en-US" sz="2000" dirty="0" smtClean="0"/>
              <a:t>         done      </a:t>
            </a:r>
            <a:r>
              <a:rPr lang="en-US" sz="2000" dirty="0" smtClean="0">
                <a:solidFill>
                  <a:srgbClr val="00B050"/>
                </a:solidFill>
              </a:rPr>
              <a:t>; if Z == 1, done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; do code block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#0, r7     </a:t>
            </a:r>
            <a:r>
              <a:rPr lang="en-US" sz="2000" dirty="0" smtClean="0">
                <a:solidFill>
                  <a:srgbClr val="00B050"/>
                </a:solidFill>
              </a:rPr>
              <a:t>; r7 = 0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r9, r8      </a:t>
            </a:r>
            <a:r>
              <a:rPr lang="en-US" sz="2000" dirty="0" smtClean="0">
                <a:solidFill>
                  <a:srgbClr val="00B050"/>
                </a:solidFill>
              </a:rPr>
              <a:t>; do something useful!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…                        </a:t>
            </a:r>
            <a:r>
              <a:rPr lang="en-US" dirty="0" smtClean="0">
                <a:solidFill>
                  <a:srgbClr val="00B050"/>
                </a:solidFill>
              </a:rPr>
              <a:t>; maybe more stuff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dirty="0" smtClean="0"/>
              <a:t>while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B050"/>
                </a:solidFill>
              </a:rPr>
              <a:t>; back to start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done: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147442"/>
            <a:ext cx="67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actually very similar to the for loop, when you look at the assembly … we just changed the labels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35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A student wrote this code, but didn’t comment it.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What is going on here? 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What type of loops? 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How many times will they run?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add     </a:t>
            </a:r>
            <a:r>
              <a:rPr lang="en-US" sz="2000" dirty="0"/>
              <a:t>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sz="2000" dirty="0" smtClean="0"/>
              <a:t>forever  </a:t>
            </a:r>
            <a:r>
              <a:rPr lang="en-US" sz="2000" dirty="0" smtClean="0">
                <a:solidFill>
                  <a:srgbClr val="00B050"/>
                </a:solidFill>
              </a:rPr>
              <a:t>; why????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</a:t>
            </a:r>
            <a:r>
              <a:rPr lang="en-US" dirty="0" err="1" smtClean="0"/>
              <a:t>Frak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7672" y="5817476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>
                <a:hlinkClick r:id="rId2"/>
              </a:rPr>
              <a:t>frak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</a:t>
            </a:r>
            <a:r>
              <a:rPr lang="en-US" sz="2000" dirty="0" smtClean="0">
                <a:solidFill>
                  <a:srgbClr val="0070C0"/>
                </a:solidFill>
              </a:rPr>
              <a:t>Control (review of CS110)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If, else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While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The status register keeps track of the </a:t>
            </a:r>
            <a:r>
              <a:rPr lang="en-US" sz="2000" dirty="0" err="1" smtClean="0">
                <a:solidFill>
                  <a:srgbClr val="0070C0"/>
                </a:solidFill>
              </a:rPr>
              <a:t>uC</a:t>
            </a:r>
            <a:r>
              <a:rPr lang="en-US" dirty="0" err="1" smtClean="0">
                <a:solidFill>
                  <a:srgbClr val="0070C0"/>
                </a:solidFill>
              </a:rPr>
              <a:t>’s</a:t>
            </a:r>
            <a:r>
              <a:rPr lang="en-US" dirty="0" smtClean="0">
                <a:solidFill>
                  <a:srgbClr val="0070C0"/>
                </a:solidFill>
              </a:rPr>
              <a:t> state. We will use that to determine how the code executes </a:t>
            </a:r>
            <a:r>
              <a:rPr lang="en-US" smtClean="0">
                <a:solidFill>
                  <a:srgbClr val="0070C0"/>
                </a:solidFill>
              </a:rPr>
              <a:t>(flows)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/>
            <a:endParaRPr lang="en-US" sz="18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57784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250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1648</Words>
  <Application>Microsoft Office PowerPoint</Application>
  <PresentationFormat>On-screen Show (4:3)</PresentationFormat>
  <Paragraphs>410</Paragraphs>
  <Slides>31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Outline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Flow of Control</vt:lpstr>
      <vt:lpstr>Flow of Control</vt:lpstr>
      <vt:lpstr>Jump Instructions</vt:lpstr>
      <vt:lpstr>Decision Making</vt:lpstr>
      <vt:lpstr>For Loop</vt:lpstr>
      <vt:lpstr>While Loop</vt:lpstr>
      <vt:lpstr>What the Frak?</vt:lpstr>
      <vt:lpstr>BACKUPS</vt:lpstr>
      <vt:lpstr>In class programming exercise</vt:lpstr>
      <vt:lpstr>Examples of a Conditional</vt:lpstr>
      <vt:lpstr>In class programming exercise</vt:lpstr>
      <vt:lpstr>Branch Instructions</vt:lpstr>
      <vt:lpstr>Find the errors in this program</vt:lpstr>
      <vt:lpstr>Sample Program – predict what happens</vt:lpstr>
      <vt:lpstr>Sample Program – predict what happens</vt:lpstr>
      <vt:lpstr>MSP430’s ISA</vt:lpstr>
      <vt:lpstr>Assembly and Machine Languages</vt:lpstr>
      <vt:lpstr>Let's write a MSP430 program</vt:lpstr>
      <vt:lpstr>Status register and Jumps</vt:lpstr>
      <vt:lpstr>Relative Jump Instruction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292</cp:revision>
  <cp:lastPrinted>2018-07-10T21:42:51Z</cp:lastPrinted>
  <dcterms:created xsi:type="dcterms:W3CDTF">2001-06-27T14:08:57Z</dcterms:created>
  <dcterms:modified xsi:type="dcterms:W3CDTF">2018-07-23T20:55:01Z</dcterms:modified>
</cp:coreProperties>
</file>