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7"/>
  </p:notesMasterIdLst>
  <p:handoutMasterIdLst>
    <p:handoutMasterId r:id="rId28"/>
  </p:handoutMasterIdLst>
  <p:sldIdLst>
    <p:sldId id="352" r:id="rId4"/>
    <p:sldId id="354" r:id="rId5"/>
    <p:sldId id="364" r:id="rId6"/>
    <p:sldId id="365" r:id="rId7"/>
    <p:sldId id="366" r:id="rId8"/>
    <p:sldId id="372" r:id="rId9"/>
    <p:sldId id="367" r:id="rId10"/>
    <p:sldId id="368" r:id="rId11"/>
    <p:sldId id="369" r:id="rId12"/>
    <p:sldId id="370" r:id="rId13"/>
    <p:sldId id="371" r:id="rId14"/>
    <p:sldId id="373" r:id="rId15"/>
    <p:sldId id="374" r:id="rId16"/>
    <p:sldId id="375" r:id="rId17"/>
    <p:sldId id="376" r:id="rId18"/>
    <p:sldId id="383" r:id="rId19"/>
    <p:sldId id="377" r:id="rId20"/>
    <p:sldId id="378" r:id="rId21"/>
    <p:sldId id="379" r:id="rId22"/>
    <p:sldId id="380" r:id="rId23"/>
    <p:sldId id="381" r:id="rId24"/>
    <p:sldId id="382" r:id="rId25"/>
    <p:sldId id="353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  <p:sldLayoutId id="2147483680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698" y="2649191"/>
            <a:ext cx="22860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</a:t>
            </a:r>
            <a:r>
              <a:rPr lang="en-US" sz="1800" dirty="0" err="1"/>
              <a:t>int</a:t>
            </a:r>
            <a:r>
              <a:rPr lang="en-US" sz="1800" dirty="0"/>
              <a:t> foo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void bar(void)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8183" y="2639447"/>
            <a:ext cx="29043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void </a:t>
            </a:r>
            <a:r>
              <a:rPr lang="en-US" sz="1800" dirty="0" err="1"/>
              <a:t>bar_optimized</a:t>
            </a:r>
            <a:r>
              <a:rPr lang="en-US" sz="1800" dirty="0"/>
              <a:t>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(true)</a:t>
            </a:r>
          </a:p>
          <a:p>
            <a:r>
              <a:rPr lang="en-US" sz="1800" dirty="0"/>
              <a:t> 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900753" y="2559724"/>
            <a:ext cx="2704011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static volatile </a:t>
            </a:r>
            <a:r>
              <a:rPr lang="en-US" sz="1800" dirty="0" err="1"/>
              <a:t>int</a:t>
            </a:r>
            <a:r>
              <a:rPr lang="en-US" sz="1800" dirty="0"/>
              <a:t> foo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void bar (void) {</a:t>
            </a:r>
          </a:p>
          <a:p>
            <a:r>
              <a:rPr lang="en-US" sz="1800" dirty="0"/>
              <a:t>    foo = 0</a:t>
            </a:r>
            <a:r>
              <a:rPr lang="en-US" sz="1800" dirty="0" smtClean="0"/>
              <a:t>;</a:t>
            </a:r>
            <a:endParaRPr lang="en-US" sz="1800" dirty="0"/>
          </a:p>
          <a:p>
            <a:r>
              <a:rPr lang="en-US" sz="1800" dirty="0"/>
              <a:t>    while (foo != 255)</a:t>
            </a:r>
          </a:p>
          <a:p>
            <a:r>
              <a:rPr lang="en-US" sz="1800" dirty="0"/>
              <a:t>        ;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589" y="5181600"/>
            <a:ext cx="2368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you program this, where foo is tied to a pin and polled for change</a:t>
            </a:r>
            <a:endParaRPr lang="en-US" sz="20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 flipH="1">
            <a:off x="2717075" y="2443655"/>
            <a:ext cx="63575" cy="407035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5761068" y="2329489"/>
            <a:ext cx="20729" cy="4228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916676" y="5096015"/>
            <a:ext cx="2708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good compiler will optimize to this. Nothing changes foo, or so the compiler thinks.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917475" y="5096015"/>
            <a:ext cx="3026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order to tell the compiler, “hey, don’t change foo!”, declare it volatile.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25739" y="1621603"/>
            <a:ext cx="7950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Volatile is an important key word in embedded applications talking to memory mapped 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280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22" y="1462534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Preferred Constant </a:t>
            </a:r>
            <a:r>
              <a:rPr lang="en-US" sz="1400" b="1" dirty="0" smtClean="0"/>
              <a:t>Declaration</a:t>
            </a:r>
          </a:p>
          <a:p>
            <a:pPr marL="0" indent="0">
              <a:buNone/>
            </a:pPr>
            <a:r>
              <a:rPr lang="en-US" sz="1400" dirty="0"/>
              <a:t>The #define </a:t>
            </a:r>
            <a:r>
              <a:rPr lang="en-US" sz="1400" dirty="0" smtClean="0"/>
              <a:t>statement </a:t>
            </a:r>
            <a:r>
              <a:rPr lang="en-US" sz="1400" dirty="0"/>
              <a:t>is a pre-processor directive.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pre-processor </a:t>
            </a:r>
            <a:r>
              <a:rPr lang="en-US" sz="1400" dirty="0"/>
              <a:t>will </a:t>
            </a:r>
            <a:r>
              <a:rPr lang="en-US" sz="1400" dirty="0" smtClean="0"/>
              <a:t>“find-replace” </a:t>
            </a:r>
            <a:r>
              <a:rPr lang="en-US" sz="1400" dirty="0"/>
              <a:t>each instant </a:t>
            </a:r>
            <a:endParaRPr lang="en-US" sz="1400" dirty="0" smtClean="0"/>
          </a:p>
          <a:p>
            <a:pPr>
              <a:buFontTx/>
              <a:buChar char="-"/>
            </a:pPr>
            <a:r>
              <a:rPr lang="en-US" sz="1400" dirty="0" smtClean="0"/>
              <a:t>similar </a:t>
            </a:r>
            <a:r>
              <a:rPr lang="en-US" sz="1400" dirty="0"/>
              <a:t>to a .</a:t>
            </a:r>
            <a:r>
              <a:rPr lang="en-US" sz="1400" dirty="0" err="1"/>
              <a:t>equ</a:t>
            </a:r>
            <a:r>
              <a:rPr lang="en-US" sz="1400" dirty="0"/>
              <a:t> statement in assembly.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MY_CONST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some_value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SCREEN_WIDTH 640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SCREEN_HEIGHT 480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numPixels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SCREEN_WIDTH * SCREEN_HEIGHT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There is no ';' or '=' in #define statements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Variables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must be declared at the top of a block, and they are not initialized by default. A block is denoted by braces {}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value can be binary (0b), octal (0), or hex (0x) by using prefixes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3198928" y="3216004"/>
            <a:ext cx="217714" cy="653143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5790" y="3149152"/>
            <a:ext cx="5024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Generally poor form, unless you are writing compilers or SW tools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vs Macros (#define)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62152" y="1615966"/>
            <a:ext cx="3810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/>
              <a:t>c</a:t>
            </a:r>
            <a:r>
              <a:rPr lang="en-US" sz="1600" b="1" dirty="0" err="1" smtClean="0"/>
              <a:t>onst</a:t>
            </a:r>
            <a:endParaRPr lang="en-US" sz="1600" b="1" dirty="0" smtClean="0"/>
          </a:p>
          <a:p>
            <a:r>
              <a:rPr lang="en-US" sz="1600" dirty="0" smtClean="0"/>
              <a:t>Tells the compiler the variable (or pointer) can not be modified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roperly </a:t>
            </a:r>
            <a:r>
              <a:rPr lang="en-US" sz="1600" dirty="0"/>
              <a:t>scoped / identifier clash issues handled </a:t>
            </a:r>
            <a:r>
              <a:rPr lang="en-US" sz="1600" dirty="0" smtClean="0"/>
              <a:t>nicely</a:t>
            </a:r>
          </a:p>
          <a:p>
            <a:r>
              <a:rPr lang="en-US" sz="1600" dirty="0" smtClean="0"/>
              <a:t>Depending on how it is used may not consume RAM</a:t>
            </a:r>
            <a:endParaRPr lang="en-US" sz="1600" dirty="0"/>
          </a:p>
          <a:p>
            <a:r>
              <a:rPr lang="en-US" sz="1600" dirty="0" smtClean="0"/>
              <a:t>The compiler can check you are using it correctly (i.e. data type) and throw a warning or error if you are not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0317" y="1615966"/>
            <a:ext cx="38100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#define</a:t>
            </a:r>
          </a:p>
          <a:p>
            <a:r>
              <a:rPr lang="en-US" sz="1600" dirty="0" smtClean="0"/>
              <a:t>It acts like a </a:t>
            </a:r>
            <a:r>
              <a:rPr lang="en-US" sz="1600" dirty="0" smtClean="0">
                <a:solidFill>
                  <a:schemeClr val="accent2"/>
                </a:solidFill>
              </a:rPr>
              <a:t>global copy/paste </a:t>
            </a:r>
            <a:r>
              <a:rPr lang="en-US" sz="1600" dirty="0" smtClean="0"/>
              <a:t>and can produce very difficult bugs to find</a:t>
            </a:r>
          </a:p>
          <a:p>
            <a:pPr lvl="1"/>
            <a:r>
              <a:rPr lang="en-US" sz="1200" dirty="0" smtClean="0"/>
              <a:t>Is this a problem? uint8_t == int16_t</a:t>
            </a:r>
          </a:p>
          <a:p>
            <a:r>
              <a:rPr lang="en-US" sz="1600" dirty="0" smtClean="0"/>
              <a:t>"</a:t>
            </a:r>
            <a:r>
              <a:rPr lang="en-US" sz="1600" dirty="0"/>
              <a:t>global" scope / more prone to conflicting usages, which can produce hard-to-resolve compilation issues and unexpected run-time results rather than sane error </a:t>
            </a:r>
            <a:r>
              <a:rPr lang="en-US" sz="1600" dirty="0" smtClean="0"/>
              <a:t>messages</a:t>
            </a:r>
          </a:p>
          <a:p>
            <a:r>
              <a:rPr lang="en-US" sz="1600" dirty="0" smtClean="0"/>
              <a:t>Compiler assumes it is </a:t>
            </a:r>
            <a:r>
              <a:rPr lang="en-US" sz="1600" dirty="0" err="1" smtClean="0"/>
              <a:t>untyped</a:t>
            </a:r>
            <a:r>
              <a:rPr lang="en-US" sz="1600" dirty="0" smtClean="0"/>
              <a:t> and some compilers will allow comparisons between defines and unsigned </a:t>
            </a:r>
            <a:r>
              <a:rPr lang="en-US" sz="1600" dirty="0" err="1" smtClean="0"/>
              <a:t>ints</a:t>
            </a:r>
            <a:r>
              <a:rPr lang="en-US" sz="1600" dirty="0" smtClean="0"/>
              <a:t> (which you may not want)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40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446769"/>
            <a:ext cx="8625728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Assignment, Arithmetic </a:t>
            </a:r>
            <a:r>
              <a:rPr lang="en-US" sz="1400" b="1" dirty="0" smtClean="0"/>
              <a:t>Operators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a,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variable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declaration,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sets their value to 0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assignment - note, all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have undefined values at this point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+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addition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-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subtraction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*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multiplication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/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division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a % b;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modulus (remainder)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increment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--;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decrement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+=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+ a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-= a;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2256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85112"/>
            <a:ext cx="8868871" cy="5222045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Relational </a:t>
            </a:r>
            <a:r>
              <a:rPr lang="en-US" sz="1200" b="1" dirty="0" smtClean="0"/>
              <a:t>Operators</a:t>
            </a: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((a &lt; 10) &amp;&amp; (a &gt; 5))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literally: if a is greater than 5 and less than 10, do whatever is in here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practically: if a is between 5 and 10, do whatever is in here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 C, "false" is 0, while any non-zero value is considered true.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42332"/>
              </p:ext>
            </p:extLst>
          </p:nvPr>
        </p:nvGraphicFramePr>
        <p:xfrm>
          <a:off x="3013236" y="1762078"/>
          <a:ext cx="3570611" cy="3017520"/>
        </p:xfrm>
        <a:graphic>
          <a:graphicData uri="http://schemas.openxmlformats.org/drawingml/2006/table">
            <a:tbl>
              <a:tblPr/>
              <a:tblGrid>
                <a:gridCol w="1102540"/>
                <a:gridCol w="246807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logical </a:t>
                      </a:r>
                      <a:r>
                        <a:rPr lang="en-US" sz="1600" dirty="0" smtClean="0"/>
                        <a:t>AND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| |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logical OR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1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62533"/>
            <a:ext cx="8868871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Bit-wise Operators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int8_t a = 5;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b = 5;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&amp;= ~BIT2;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 |= BIT2;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Example with SPI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~UCSWRST;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enable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(AND UCA0CTL1 with NOT UCSWRST)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UCA0CTL1 |=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UCSWRST;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disable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subsystem (OR UCA0CTL1 with UCSWRST)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34432"/>
              </p:ext>
            </p:extLst>
          </p:nvPr>
        </p:nvGraphicFramePr>
        <p:xfrm>
          <a:off x="4519052" y="1628434"/>
          <a:ext cx="4104685" cy="2560320"/>
        </p:xfrm>
        <a:graphic>
          <a:graphicData uri="http://schemas.openxmlformats.org/drawingml/2006/table">
            <a:tbl>
              <a:tblPr/>
              <a:tblGrid>
                <a:gridCol w="1798455"/>
                <a:gridCol w="230623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One's Complement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Bit-shift left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2467303"/>
            <a:ext cx="249299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BIT2: 00000100</a:t>
            </a:r>
          </a:p>
          <a:p>
            <a:r>
              <a:rPr lang="en-US" dirty="0" smtClean="0"/>
              <a:t>~BIT2: 11111011</a:t>
            </a:r>
          </a:p>
          <a:p>
            <a:endParaRPr lang="en-US" dirty="0"/>
          </a:p>
          <a:p>
            <a:r>
              <a:rPr lang="en-US" dirty="0" smtClean="0"/>
              <a:t>a &amp; b:   00000101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/>
              <a:t>11111011</a:t>
            </a:r>
          </a:p>
          <a:p>
            <a:r>
              <a:rPr lang="en-US" dirty="0" smtClean="0"/>
              <a:t>             0 0 0 0 0 1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 flipV="1">
            <a:off x="2451538" y="5147441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09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 and BIC in 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0952" y="3119227"/>
            <a:ext cx="25955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BIC in C</a:t>
            </a:r>
          </a:p>
          <a:p>
            <a:r>
              <a:rPr lang="en-US" sz="2000" dirty="0" smtClean="0"/>
              <a:t>BIT2: 00000100</a:t>
            </a:r>
          </a:p>
          <a:p>
            <a:r>
              <a:rPr lang="en-US" sz="2000" dirty="0" smtClean="0"/>
              <a:t>~BIT2: 11111011</a:t>
            </a:r>
          </a:p>
          <a:p>
            <a:endParaRPr lang="en-US" sz="2000" dirty="0"/>
          </a:p>
          <a:p>
            <a:r>
              <a:rPr lang="en-US" sz="2000" dirty="0" smtClean="0"/>
              <a:t>a &amp; ~BIT2:   00000101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</a:t>
            </a:r>
            <a:r>
              <a:rPr lang="en-US" sz="2000" dirty="0"/>
              <a:t>11111011</a:t>
            </a:r>
          </a:p>
          <a:p>
            <a:r>
              <a:rPr lang="en-US" sz="2000" dirty="0" smtClean="0"/>
              <a:t>                     00000001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00564" y="1476419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a = 5;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b = 5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&amp;= ~BIT2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bit 2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|=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BIT1;   </a:t>
            </a:r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set bit 1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2306091" y="5856888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239426" y="3119227"/>
            <a:ext cx="23457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BIS in C</a:t>
            </a:r>
          </a:p>
          <a:p>
            <a:r>
              <a:rPr lang="en-US" sz="2000" dirty="0" smtClean="0"/>
              <a:t>b | BIT1:   00000101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00000010</a:t>
            </a:r>
            <a:endParaRPr lang="en-US" sz="2000" dirty="0"/>
          </a:p>
          <a:p>
            <a:r>
              <a:rPr lang="en-US" sz="2000" dirty="0"/>
              <a:t>               </a:t>
            </a:r>
            <a:r>
              <a:rPr lang="en-US" sz="2000" dirty="0" smtClean="0"/>
              <a:t>   00000111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5862561" y="4448502"/>
            <a:ext cx="2067514" cy="788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373605" y="1599529"/>
            <a:ext cx="4496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number, these could be ports or registers that we are setting/clearing bits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59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87" y="1543594"/>
            <a:ext cx="8868871" cy="5035231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if (logical expression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else{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&lt; MIN_TEMP)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TOO_LOW;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(temp &gt; MAX_TEMP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TOO_HIGH;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else{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flag = JUST_RIGHT;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535573"/>
            <a:ext cx="8868871" cy="5035231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switch (value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constant-expression1: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case constant-expression2: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// gets executed if no other case hits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statements;</a:t>
            </a:r>
          </a:p>
          <a:p>
            <a:pPr marL="400050" lvl="1" indent="0">
              <a:buNone/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 (GAME_STATE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MENU: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displayMenu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PLAYING: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updateState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case LOST: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displayLost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3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67" y="1504180"/>
            <a:ext cx="8868871" cy="5035231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(initial; continue; increment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dirty="0">
                <a:solidFill>
                  <a:srgbClr val="0070C0"/>
                </a:solidFill>
              </a:rPr>
              <a:t>initial </a:t>
            </a:r>
            <a:r>
              <a:rPr lang="en-US" sz="1800" dirty="0" smtClean="0"/>
              <a:t>– initializes variable to the starting value</a:t>
            </a:r>
            <a:endParaRPr lang="en-US" sz="1800" dirty="0"/>
          </a:p>
          <a:p>
            <a:r>
              <a:rPr lang="en-US" sz="1800" dirty="0">
                <a:solidFill>
                  <a:srgbClr val="0070C0"/>
                </a:solidFill>
              </a:rPr>
              <a:t>continue</a:t>
            </a:r>
            <a:r>
              <a:rPr lang="en-US" sz="1800" dirty="0"/>
              <a:t> </a:t>
            </a:r>
            <a:r>
              <a:rPr lang="en-US" sz="1800" dirty="0" smtClean="0"/>
              <a:t>– continues looping while condition is true</a:t>
            </a:r>
            <a:endParaRPr lang="en-US" sz="1800" dirty="0"/>
          </a:p>
          <a:p>
            <a:r>
              <a:rPr lang="en-US" sz="1800" dirty="0">
                <a:solidFill>
                  <a:srgbClr val="0070C0"/>
                </a:solidFill>
              </a:rPr>
              <a:t>increment</a:t>
            </a:r>
            <a:r>
              <a:rPr lang="en-US" sz="1800" dirty="0"/>
              <a:t> - </a:t>
            </a:r>
            <a:r>
              <a:rPr lang="en-US" sz="1800" dirty="0" smtClean="0"/>
              <a:t>usually </a:t>
            </a:r>
            <a:r>
              <a:rPr lang="en-US" sz="1800" dirty="0"/>
              <a:t>used to increment / decrement a </a:t>
            </a:r>
            <a:r>
              <a:rPr lang="en-US" sz="1800" dirty="0" smtClean="0"/>
              <a:t>variable</a:t>
            </a:r>
            <a:endParaRPr lang="en-US" sz="1800" dirty="0"/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endParaRPr lang="nn-NO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n-NO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nt sum = 0;  </a:t>
            </a:r>
            <a:r>
              <a:rPr lang="nn-NO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good form to ALWAYS initialize your variables</a:t>
            </a:r>
          </a:p>
          <a:p>
            <a:pPr marL="400050" lvl="1" indent="0">
              <a:buNone/>
            </a:pP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 (int i </a:t>
            </a: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= 1; i &lt;= 20; i</a:t>
            </a:r>
            <a:r>
              <a:rPr lang="nn-NO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++){</a:t>
            </a:r>
            <a:endParaRPr lang="nn-NO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sum += i;</a:t>
            </a:r>
          </a:p>
          <a:p>
            <a:pPr marL="400050" lvl="1" indent="0">
              <a:buNone/>
            </a:pPr>
            <a:r>
              <a:rPr lang="nn-NO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Intro </a:t>
            </a: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 smtClean="0">
                <a:solidFill>
                  <a:srgbClr val="0070C0"/>
                </a:solidFill>
              </a:rPr>
              <a:t>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Program </a:t>
            </a:r>
            <a:r>
              <a:rPr lang="en-US" sz="2000" smtClean="0">
                <a:solidFill>
                  <a:srgbClr val="0070C0"/>
                </a:solidFill>
              </a:rPr>
              <a:t>flow control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/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464766"/>
            <a:ext cx="8868871" cy="5035231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400" i="1" dirty="0" smtClean="0"/>
              <a:t>		do </a:t>
            </a:r>
            <a:r>
              <a:rPr lang="en-US" sz="1400" i="1" dirty="0"/>
              <a:t>while</a:t>
            </a:r>
            <a:r>
              <a:rPr lang="en-US" sz="1400" dirty="0"/>
              <a:t> is guaranteed to be executed once, </a:t>
            </a:r>
            <a:r>
              <a:rPr lang="en-US" sz="1400" i="1" dirty="0"/>
              <a:t>while</a:t>
            </a:r>
            <a:r>
              <a:rPr lang="en-US" sz="1400" dirty="0"/>
              <a:t> isn't.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statements;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 while (condition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5;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 while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 10);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final value of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is 11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80709" y="5138057"/>
            <a:ext cx="199426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Will execute at least once!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2981559" y="5246576"/>
            <a:ext cx="1454331" cy="40930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2981560" y="4402460"/>
            <a:ext cx="1454331" cy="409303"/>
          </a:xfrm>
          <a:prstGeom prst="lef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0709" y="3753122"/>
            <a:ext cx="4031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this valid? … yes! You could write your entire program on one line … but please don’t!!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29" y="1503490"/>
            <a:ext cx="8868871" cy="4801058"/>
          </a:xfrm>
        </p:spPr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#include statements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statements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variables &lt;- NOOOOOO!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Variable declarations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Useful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while (1)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{;}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CPU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i="1" dirty="0" smtClean="0"/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400050" lvl="1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stdint.h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unint8_t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NUM_LOOPS = 23;</a:t>
            </a:r>
          </a:p>
          <a:p>
            <a:pPr marL="400050" lvl="1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unsigned int summation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&lt;= NUM_LOOPS;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summation +=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{;}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trap the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CPU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01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b="1" dirty="0" err="1" smtClean="0"/>
              <a:t>ain.c</a:t>
            </a:r>
            <a:r>
              <a:rPr lang="en-US" b="1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5" y="1519947"/>
            <a:ext cx="8868871" cy="484144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/*--------------------------------------------------------------------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Name:&lt;Your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Date:&lt;The date you stated working on the file&gt;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Course: &lt;The course's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File:&lt;This file's name&gt;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HW: &lt;HW# and name&gt;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Purp:A</a:t>
            </a: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brief description of what this program does and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the general solution strategy. 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Doc:    &lt;list the names of the people who you helped&gt;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&lt;list the names of the people who assisted you&gt;</a:t>
            </a:r>
          </a:p>
          <a:p>
            <a:pPr marL="400050" lvl="1" indent="0"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Academic Integrity Statement: I certify that, while others may have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assisted me in brain storming, debugging and validating this program,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program itself is my own work. I understand that submitting code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which is the work of other individuals is a violation of the honor  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code.  I also understand that if I knowingly give my original work to </a:t>
            </a:r>
          </a:p>
          <a:p>
            <a:pPr marL="400050" lvl="1" indent="0">
              <a:buNone/>
            </a:pPr>
            <a:r>
              <a:rPr lang="en-US" sz="1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another individual is also a violation of the honor code. </a:t>
            </a:r>
          </a:p>
          <a:p>
            <a:pPr marL="400050" lvl="1" indent="0">
              <a:buNone/>
            </a:pPr>
            <a:r>
              <a:rPr lang="en-US" sz="1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-------------------------------------------------------------------------*/</a:t>
            </a:r>
            <a:endParaRPr lang="en-US" sz="12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930166" y="5391807"/>
            <a:ext cx="7401910" cy="748862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Your code is LATE (25% per day) if you do not have this </a:t>
            </a: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at the top of </a:t>
            </a:r>
            <a:r>
              <a:rPr lang="en-US" sz="1600" dirty="0" err="1" smtClean="0">
                <a:solidFill>
                  <a:schemeClr val="bg1"/>
                </a:solidFill>
                <a:latin typeface="Arial" charset="0"/>
              </a:rPr>
              <a:t>main.c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73" y="1699017"/>
            <a:ext cx="8083562" cy="28180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block comment that can span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multiple lines */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0;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 declaration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/*************************************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The previous variable was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** declared just as an example.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*************************************/</a:t>
            </a:r>
          </a:p>
        </p:txBody>
      </p:sp>
    </p:spTree>
    <p:extLst>
      <p:ext uri="{BB962C8B-B14F-4D97-AF65-F5344CB8AC3E}">
        <p14:creationId xmlns:p14="http://schemas.microsoft.com/office/powerpoint/2010/main" val="4160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44" y="4611414"/>
            <a:ext cx="8083562" cy="174587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These sizes are dependent on the compiler and target architecture - these are for the MSP430.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•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Do not use the float / double types on the MSP430 - since it doesn't have floating point hardware support, implementing software support will use almost all of your memory.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9992"/>
              </p:ext>
            </p:extLst>
          </p:nvPr>
        </p:nvGraphicFramePr>
        <p:xfrm>
          <a:off x="580603" y="2080518"/>
          <a:ext cx="7772400" cy="2194560"/>
        </p:xfrm>
        <a:graphic>
          <a:graphicData uri="http://schemas.openxmlformats.org/drawingml/2006/table">
            <a:tbl>
              <a:tblPr/>
              <a:tblGrid>
                <a:gridCol w="1547602"/>
                <a:gridCol w="1877353"/>
                <a:gridCol w="43474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number or ASCII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larger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double-precision floating point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byte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True or false, need</a:t>
                      </a:r>
                      <a:r>
                        <a:rPr lang="en-US" baseline="0" dirty="0" smtClean="0"/>
                        <a:t> to include </a:t>
                      </a:r>
                      <a:r>
                        <a:rPr lang="en-US" b="1" dirty="0" err="1" smtClean="0"/>
                        <a:t>stdbool.h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0603" y="1613337"/>
            <a:ext cx="2567198" cy="30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Types</a:t>
            </a:r>
          </a:p>
        </p:txBody>
      </p:sp>
    </p:spTree>
    <p:extLst>
      <p:ext uri="{BB962C8B-B14F-4D97-AF65-F5344CB8AC3E}">
        <p14:creationId xmlns:p14="http://schemas.microsoft.com/office/powerpoint/2010/main" val="14218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43" y="5698380"/>
            <a:ext cx="8083562" cy="58417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•Note: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Once again, sizes are dependent on compiler / target architecture - these are for the MSP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3809" y="1693909"/>
            <a:ext cx="2567198" cy="58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inherit"/>
                <a:cs typeface="Arial" pitchFamily="34" charset="0"/>
              </a:rPr>
              <a:t>Variable Modifiers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16001"/>
              </p:ext>
            </p:extLst>
          </p:nvPr>
        </p:nvGraphicFramePr>
        <p:xfrm>
          <a:off x="613809" y="2158766"/>
          <a:ext cx="8061690" cy="3200400"/>
        </p:xfrm>
        <a:graphic>
          <a:graphicData uri="http://schemas.openxmlformats.org/drawingml/2006/table">
            <a:tbl>
              <a:tblPr/>
              <a:tblGrid>
                <a:gridCol w="1277868"/>
                <a:gridCol w="678382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remains a 2-byte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increases int size to 4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two's complement numbers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unsigned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allows unsigned arithmetic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directly allocates memory to remember a value between function calls. Variable is allocated to "permanent" memory, not the stack.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actual </a:t>
                      </a:r>
                      <a:r>
                        <a:rPr lang="en-US" dirty="0"/>
                        <a:t>storage and initial value of variable is defined elsewhere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assigns a constant (read-only) value to a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&lt;msp430.h&gt;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40"/>
          <a:stretch/>
        </p:blipFill>
        <p:spPr bwMode="auto">
          <a:xfrm>
            <a:off x="2659274" y="3472747"/>
            <a:ext cx="3452291" cy="29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41183" y="2970927"/>
            <a:ext cx="5102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c:\ti\ccsv6\ccs_base\msp430\include\msp430g2553.h</a:t>
            </a:r>
          </a:p>
        </p:txBody>
      </p:sp>
      <p:sp>
        <p:nvSpPr>
          <p:cNvPr id="5" name="Rectangle 4"/>
          <p:cNvSpPr/>
          <p:nvPr/>
        </p:nvSpPr>
        <p:spPr>
          <a:xfrm>
            <a:off x="236202" y="2409814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c:\ti\ccsv6\ccs_base\msp430\include\msp430.h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81" y="1924865"/>
            <a:ext cx="5905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0708" y="1482351"/>
            <a:ext cx="4534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From assembly template:</a:t>
            </a:r>
            <a:endParaRPr lang="en-US" sz="1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8" y="2911634"/>
            <a:ext cx="3743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925003" y="1904717"/>
            <a:ext cx="1008274" cy="3154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70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stdint.h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7935687" cy="938048"/>
          </a:xfrm>
        </p:spPr>
        <p:txBody>
          <a:bodyPr>
            <a:noAutofit/>
          </a:bodyPr>
          <a:lstStyle/>
          <a:p>
            <a:r>
              <a:rPr lang="en-US" sz="2000" dirty="0"/>
              <a:t>In: C:\</a:t>
            </a:r>
            <a:r>
              <a:rPr lang="en-US" sz="2000" dirty="0" smtClean="0"/>
              <a:t>ti\ccsv6\tools\compiler\msp430_15.12.3.LTS\include</a:t>
            </a:r>
          </a:p>
          <a:p>
            <a:r>
              <a:rPr lang="en-US" sz="2000" dirty="0" smtClean="0"/>
              <a:t>Take a look, this defines a bunch of data types to help you: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04901"/>
              </p:ext>
            </p:extLst>
          </p:nvPr>
        </p:nvGraphicFramePr>
        <p:xfrm>
          <a:off x="1898844" y="2240756"/>
          <a:ext cx="458071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0355"/>
                <a:gridCol w="2290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Shorthand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uint8_t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uint16_t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int32_t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uint32_t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85799" y="5105627"/>
            <a:ext cx="7654834" cy="120032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Why is this useful? Portability … an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isn’t always 16 bits on every architecture. It is useful to use these, makes your code more readable (and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 New Roman" pitchFamily="18" charset="0"/>
                <a:sym typeface="Wingdings" pitchFamily="2" charset="2"/>
              </a:rPr>
              <a:t> portable)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1893" y="2983880"/>
            <a:ext cx="206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These data types will cleanly compile on x86, MSP430, ARM (32b/64b), </a:t>
            </a:r>
            <a:r>
              <a:rPr lang="en-US" sz="1800" dirty="0" err="1" smtClean="0"/>
              <a:t>etc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04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#include &lt;</a:t>
            </a:r>
            <a:r>
              <a:rPr lang="en-US" b="1" dirty="0" err="1" smtClean="0"/>
              <a:t>stdbool.h</a:t>
            </a:r>
            <a:r>
              <a:rPr lang="en-US" b="1" dirty="0" smtClean="0"/>
              <a:t>&gt; </a:t>
            </a:r>
            <a:r>
              <a:rPr lang="en-US" dirty="0" smtClean="0"/>
              <a:t>defines </a:t>
            </a:r>
            <a:r>
              <a:rPr lang="en-US" dirty="0" err="1" smtClean="0"/>
              <a:t>booleans</a:t>
            </a:r>
            <a:endParaRPr lang="en-US" dirty="0" smtClean="0"/>
          </a:p>
          <a:p>
            <a:pPr lvl="1"/>
            <a:r>
              <a:rPr lang="en-US" dirty="0" smtClean="0"/>
              <a:t>true = 1</a:t>
            </a:r>
          </a:p>
          <a:p>
            <a:pPr lvl="1"/>
            <a:r>
              <a:rPr lang="en-US" dirty="0" smtClean="0"/>
              <a:t>false = 0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bool</a:t>
            </a:r>
            <a:r>
              <a:rPr lang="en-US" dirty="0" smtClean="0"/>
              <a:t> is a valid data type</a:t>
            </a:r>
          </a:p>
          <a:p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math.h</a:t>
            </a:r>
            <a:r>
              <a:rPr lang="en-US" b="1" dirty="0" smtClean="0"/>
              <a:t>&gt; </a:t>
            </a:r>
            <a:r>
              <a:rPr lang="en-US" dirty="0" smtClean="0"/>
              <a:t>defines things like:</a:t>
            </a:r>
          </a:p>
          <a:p>
            <a:pPr lvl="1"/>
            <a:r>
              <a:rPr lang="en-US" dirty="0"/>
              <a:t>#define	M_PI	</a:t>
            </a:r>
            <a:r>
              <a:rPr lang="en-US" dirty="0" smtClean="0"/>
              <a:t>   3.14159265358979323846 </a:t>
            </a:r>
            <a:r>
              <a:rPr lang="en-US" dirty="0">
                <a:solidFill>
                  <a:srgbClr val="00B050"/>
                </a:solidFill>
              </a:rPr>
              <a:t>/* pi */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/>
              <a:t>#define	</a:t>
            </a:r>
            <a:r>
              <a:rPr lang="en-US" dirty="0" smtClean="0"/>
              <a:t>M_PI_2  1.57079632679489661923 </a:t>
            </a:r>
            <a:r>
              <a:rPr lang="en-US" dirty="0">
                <a:solidFill>
                  <a:srgbClr val="00B050"/>
                </a:solidFill>
              </a:rPr>
              <a:t>/* pi/2 </a:t>
            </a:r>
            <a:r>
              <a:rPr lang="en-US" dirty="0" smtClean="0">
                <a:solidFill>
                  <a:srgbClr val="00B050"/>
                </a:solidFill>
              </a:rPr>
              <a:t>*/</a:t>
            </a:r>
          </a:p>
          <a:p>
            <a:pPr lvl="1"/>
            <a:r>
              <a:rPr lang="en-US" dirty="0" err="1" smtClean="0"/>
              <a:t>sqrtf</a:t>
            </a:r>
            <a:r>
              <a:rPr lang="en-US" dirty="0" smtClean="0"/>
              <a:t>()    square root float</a:t>
            </a:r>
          </a:p>
          <a:p>
            <a:pPr lvl="1"/>
            <a:r>
              <a:rPr lang="en-US" dirty="0" err="1" smtClean="0"/>
              <a:t>sqrt</a:t>
            </a:r>
            <a:r>
              <a:rPr lang="en-US" dirty="0" smtClean="0"/>
              <a:t>()     square root double (default)</a:t>
            </a:r>
          </a:p>
          <a:p>
            <a:pPr lvl="1"/>
            <a:r>
              <a:rPr lang="en-US" dirty="0" err="1" smtClean="0"/>
              <a:t>cosf</a:t>
            </a:r>
            <a:r>
              <a:rPr lang="en-US" dirty="0" smtClean="0"/>
              <a:t>()     cosine float</a:t>
            </a:r>
          </a:p>
          <a:p>
            <a:pPr lvl="1"/>
            <a:r>
              <a:rPr lang="en-US" dirty="0" smtClean="0"/>
              <a:t>cos()      cosine double (default)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7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you can write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&lt;msp430.h&gt;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stdint.h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#include &lt;</a:t>
            </a:r>
            <a:r>
              <a:rPr lang="en-US" b="1" dirty="0" err="1">
                <a:solidFill>
                  <a:srgbClr val="0070C0"/>
                </a:solidFill>
              </a:rPr>
              <a:t>stdbool.h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 </a:t>
            </a:r>
            <a:r>
              <a:rPr lang="en-US" dirty="0" err="1">
                <a:solidFill>
                  <a:srgbClr val="00B050"/>
                </a:solidFill>
              </a:rPr>
              <a:t>main.c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*/</a:t>
            </a:r>
          </a:p>
          <a:p>
            <a:pPr marL="0" indent="0">
              <a:buNone/>
            </a:pPr>
            <a:r>
              <a:rPr lang="en-US" b="1" dirty="0" smtClean="0"/>
              <a:t>void main(void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/>
              <a:t>    WDTCTL = WDTPW | WDTHOLD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Stop </a:t>
            </a:r>
            <a:r>
              <a:rPr lang="en-US" u="sng" dirty="0">
                <a:solidFill>
                  <a:srgbClr val="00B050"/>
                </a:solidFill>
              </a:rPr>
              <a:t>watchdog timer</a:t>
            </a:r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uint8_t </a:t>
            </a:r>
            <a:r>
              <a:rPr lang="en-US" dirty="0"/>
              <a:t>bob = 0;</a:t>
            </a:r>
          </a:p>
          <a:p>
            <a:pPr marL="0" indent="0">
              <a:buNone/>
            </a:pPr>
            <a:r>
              <a:rPr lang="en-US" dirty="0"/>
              <a:t>    bool run =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while(run){</a:t>
            </a:r>
          </a:p>
          <a:p>
            <a:pPr marL="0" indent="0">
              <a:buNone/>
            </a:pPr>
            <a:r>
              <a:rPr lang="en-US" dirty="0"/>
              <a:t>    bob += 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while(true){;} </a:t>
            </a:r>
            <a:r>
              <a:rPr lang="en-US" b="1" dirty="0" smtClean="0">
                <a:solidFill>
                  <a:srgbClr val="00B050"/>
                </a:solidFill>
              </a:rPr>
              <a:t>// CPU trap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92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5349</TotalTime>
  <Words>1815</Words>
  <Application>Microsoft Office PowerPoint</Application>
  <PresentationFormat>On-screen Show (4:3)</PresentationFormat>
  <Paragraphs>420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inherit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C Language:  Comments</vt:lpstr>
      <vt:lpstr>C Language:  Variables</vt:lpstr>
      <vt:lpstr>C Language:  Variables</vt:lpstr>
      <vt:lpstr>#include &lt;msp430.h&gt;</vt:lpstr>
      <vt:lpstr>#include &lt;stdint.h&gt;</vt:lpstr>
      <vt:lpstr>Others</vt:lpstr>
      <vt:lpstr>So now you can write this</vt:lpstr>
      <vt:lpstr>Volatile</vt:lpstr>
      <vt:lpstr>C Language:  Constants</vt:lpstr>
      <vt:lpstr>Constants vs Macros (#define)</vt:lpstr>
      <vt:lpstr>C Language:  Operators</vt:lpstr>
      <vt:lpstr>C Language:  Operators</vt:lpstr>
      <vt:lpstr>C Language:  Operators</vt:lpstr>
      <vt:lpstr>BIS and BIC in C</vt:lpstr>
      <vt:lpstr>If Statement</vt:lpstr>
      <vt:lpstr>Switch Statement</vt:lpstr>
      <vt:lpstr>For Loop</vt:lpstr>
      <vt:lpstr>While / Do While Loop</vt:lpstr>
      <vt:lpstr>Basic C Program Structure</vt:lpstr>
      <vt:lpstr>main.c Documentation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322</cp:revision>
  <cp:lastPrinted>2018-05-21T20:23:10Z</cp:lastPrinted>
  <dcterms:created xsi:type="dcterms:W3CDTF">2001-06-27T14:08:57Z</dcterms:created>
  <dcterms:modified xsi:type="dcterms:W3CDTF">2018-07-10T20:15:51Z</dcterms:modified>
</cp:coreProperties>
</file>