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6" r:id="rId2"/>
    <p:sldMasterId id="2147483664" r:id="rId3"/>
  </p:sldMasterIdLst>
  <p:notesMasterIdLst>
    <p:notesMasterId r:id="rId53"/>
  </p:notesMasterIdLst>
  <p:handoutMasterIdLst>
    <p:handoutMasterId r:id="rId54"/>
  </p:handoutMasterIdLst>
  <p:sldIdLst>
    <p:sldId id="346" r:id="rId4"/>
    <p:sldId id="344" r:id="rId5"/>
    <p:sldId id="305" r:id="rId6"/>
    <p:sldId id="306" r:id="rId7"/>
    <p:sldId id="308" r:id="rId8"/>
    <p:sldId id="309" r:id="rId9"/>
    <p:sldId id="311" r:id="rId10"/>
    <p:sldId id="310" r:id="rId11"/>
    <p:sldId id="312" r:id="rId12"/>
    <p:sldId id="313" r:id="rId13"/>
    <p:sldId id="368" r:id="rId14"/>
    <p:sldId id="301" r:id="rId15"/>
    <p:sldId id="315" r:id="rId16"/>
    <p:sldId id="340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2" r:id="rId27"/>
    <p:sldId id="363" r:id="rId28"/>
    <p:sldId id="364" r:id="rId29"/>
    <p:sldId id="333" r:id="rId30"/>
    <p:sldId id="322" r:id="rId31"/>
    <p:sldId id="330" r:id="rId32"/>
    <p:sldId id="341" r:id="rId33"/>
    <p:sldId id="324" r:id="rId34"/>
    <p:sldId id="326" r:id="rId35"/>
    <p:sldId id="328" r:id="rId36"/>
    <p:sldId id="350" r:id="rId37"/>
    <p:sldId id="351" r:id="rId38"/>
    <p:sldId id="369" r:id="rId39"/>
    <p:sldId id="347" r:id="rId40"/>
    <p:sldId id="303" r:id="rId41"/>
    <p:sldId id="314" r:id="rId42"/>
    <p:sldId id="331" r:id="rId43"/>
    <p:sldId id="342" r:id="rId44"/>
    <p:sldId id="297" r:id="rId45"/>
    <p:sldId id="348" r:id="rId46"/>
    <p:sldId id="349" r:id="rId47"/>
    <p:sldId id="334" r:id="rId48"/>
    <p:sldId id="361" r:id="rId49"/>
    <p:sldId id="365" r:id="rId50"/>
    <p:sldId id="366" r:id="rId51"/>
    <p:sldId id="367" r:id="rId5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74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source and destination of an instruction are defined by the following fields:</a:t>
            </a:r>
          </a:p>
          <a:p>
            <a:r>
              <a:rPr lang="en-US" dirty="0"/>
              <a:t>	</a:t>
            </a:r>
            <a:r>
              <a:rPr lang="en-US" dirty="0" err="1"/>
              <a:t>src</a:t>
            </a:r>
            <a:r>
              <a:rPr lang="en-US" dirty="0"/>
              <a:t> 	The source operand defined by As and S-</a:t>
            </a:r>
            <a:r>
              <a:rPr lang="en-US" dirty="0" err="1"/>
              <a:t>reg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dst</a:t>
            </a:r>
            <a:r>
              <a:rPr lang="en-US" dirty="0"/>
              <a:t> 	The destination operand defined by Ad and D-</a:t>
            </a:r>
            <a:r>
              <a:rPr lang="en-US" dirty="0" err="1"/>
              <a:t>reg</a:t>
            </a:r>
            <a:r>
              <a:rPr lang="en-US" dirty="0"/>
              <a:t>	</a:t>
            </a:r>
          </a:p>
          <a:p>
            <a:r>
              <a:rPr lang="en-US" dirty="0"/>
              <a:t>	As 	The addressing bits responsible for the addressing mode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S-</a:t>
            </a:r>
            <a:r>
              <a:rPr lang="en-US" dirty="0" err="1"/>
              <a:t>reg</a:t>
            </a:r>
            <a:r>
              <a:rPr lang="en-US" dirty="0"/>
              <a:t> 	The working register used for the source (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r>
              <a:rPr lang="en-US" dirty="0"/>
              <a:t>	Ad 	The addressing bits responsible for the addressing mode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D-</a:t>
            </a:r>
            <a:r>
              <a:rPr lang="en-US" dirty="0" err="1"/>
              <a:t>reg</a:t>
            </a:r>
            <a:r>
              <a:rPr lang="en-US" dirty="0"/>
              <a:t> 	The working register used for the destination (</a:t>
            </a:r>
            <a:r>
              <a:rPr lang="en-US" dirty="0" err="1"/>
              <a:t>dst</a:t>
            </a:r>
            <a:r>
              <a:rPr lang="en-US" dirty="0"/>
              <a:t>)</a:t>
            </a:r>
          </a:p>
          <a:p>
            <a:r>
              <a:rPr lang="en-US" dirty="0"/>
              <a:t>	B/W 	Byte or word operation:</a:t>
            </a:r>
          </a:p>
          <a:p>
            <a:r>
              <a:rPr lang="en-US" dirty="0"/>
              <a:t>		0: word operation</a:t>
            </a:r>
          </a:p>
          <a:p>
            <a:r>
              <a:rPr lang="en-US" dirty="0"/>
              <a:t>		1: byte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21704A-D1DF-485C-B173-B5BBD5DDB5B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0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8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8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2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3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462599" y="6521455"/>
            <a:ext cx="73875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79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995FA-D079-47E1-90AC-2C74088F2AA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5BA9A-86F3-4AED-9CB6-7A7E43259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spgcc.sourceforge.net/manual/x223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3,4,5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458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Emulated </a:t>
            </a:r>
            <a:r>
              <a:rPr lang="en-US" b="1" dirty="0"/>
              <a:t>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3164934"/>
              </p:ext>
            </p:extLst>
          </p:nvPr>
        </p:nvGraphicFramePr>
        <p:xfrm>
          <a:off x="670035" y="1489842"/>
          <a:ext cx="7772400" cy="5074872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RLA(.B)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ADD(.B) dst,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RLC(.B)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ADDC(.B)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INV(.B)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XOR(.B) #-1,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CLR(.B)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MOV(.B)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TST(.B)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CMP(.B)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DECD(.B)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SUB(.B) #2,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INC(.B)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ADD(.B) #1,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INCD(.B)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ADD(.B) #2,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ADC(.B)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ADDC(.B)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DADD(.B) #0,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SBC(.B) dst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SUBC(.B) #0, </a:t>
                      </a:r>
                      <a:r>
                        <a:rPr lang="en-US" sz="1600" dirty="0" err="1">
                          <a:effectLst/>
                        </a:rPr>
                        <a:t>dst</a:t>
                      </a:r>
                      <a:endParaRPr lang="en-US" sz="16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811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Notice how SR Emulated Instructions use Constant Generators for Bit Masking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Constant Generators CG1, CG2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9897" y="520098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 smtClean="0"/>
              <a:t>Family User Guide 3.2.4 pp46</a:t>
            </a:r>
          </a:p>
          <a:p>
            <a:pPr algn="ctr">
              <a:spcBef>
                <a:spcPts val="0"/>
              </a:spcBef>
            </a:pPr>
            <a:r>
              <a:rPr lang="en-US" sz="2000" dirty="0" smtClean="0"/>
              <a:t>Blue Book pp 11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69689"/>
            <a:ext cx="9144000" cy="264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2909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06284" y="1463040"/>
            <a:ext cx="7359343" cy="493776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Our chip version: </a:t>
            </a:r>
            <a:r>
              <a:rPr lang="en-US" sz="2400" b="1" dirty="0" smtClean="0"/>
              <a:t>Msp430g2553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This program sets all pins on Port 1 to output and high.  Since LEDs 1 and 2 are connected to P1.0 and P1.6 respectively, they will light up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 This program turns the LEDs on and off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; turning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off watchdog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timer NOT shown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P1DIR    ; set port1 direction to output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#0xFF, &amp;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P1OUT    ; turn 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at 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bis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Turn_off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#0xFF, &amp;P1OUT    ; turn 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leds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at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port1,  </a:t>
            </a:r>
            <a:r>
              <a:rPr lang="en-US" sz="1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bic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Turn_on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; loop forever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Let's write </a:t>
            </a:r>
            <a:r>
              <a:rPr lang="en-US" b="1" dirty="0" smtClean="0"/>
              <a:t>a MSP430 </a:t>
            </a:r>
            <a:r>
              <a:rPr lang="en-US" b="1" dirty="0"/>
              <a:t>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0524" y="271676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 what?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0800000">
            <a:off x="583324" y="3823136"/>
            <a:ext cx="822960" cy="128489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670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c018:    0a 63           adc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c01a:    7a e3           xor.b    #-1,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;r3 As==11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c01c:    3a 40 aa 00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#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170,    r10    ;#0x00aa</a:t>
            </a: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c020:    8a 11           sxt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c022:    3a e3           inv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c024:    8a 10           swpb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r10        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c026:    09 4a           mov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r10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   r9    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c028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:    f3 3f           jmp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$-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24         ;abs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0xc010</a:t>
            </a:r>
          </a:p>
          <a:p>
            <a:pPr marL="0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1: Emulated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2: Jump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3: Double Operand Instruction</a:t>
            </a:r>
          </a:p>
          <a:p>
            <a:pPr marL="0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4: Single Operand Instruction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320799" y="3813154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12331" y="3507100"/>
            <a:ext cx="3903134" cy="296333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20799" y="2992411"/>
            <a:ext cx="3242733" cy="29633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12331" y="2700609"/>
            <a:ext cx="3251201" cy="29633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598" y="2966045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1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9066" y="3770933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9065" y="2679498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9065" y="3432379"/>
            <a:ext cx="321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3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33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3272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1772" y="4603531"/>
            <a:ext cx="2799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Opcode: instruction</a:t>
            </a:r>
          </a:p>
          <a:p>
            <a:r>
              <a:rPr lang="en-US" dirty="0" smtClean="0"/>
              <a:t>Ad: addressing mode</a:t>
            </a:r>
          </a:p>
          <a:p>
            <a:r>
              <a:rPr lang="en-US" dirty="0" smtClean="0"/>
              <a:t>PC: </a:t>
            </a:r>
            <a:r>
              <a:rPr lang="en-US" dirty="0"/>
              <a:t>p</a:t>
            </a:r>
            <a:r>
              <a:rPr lang="en-US" dirty="0" smtClean="0"/>
              <a:t>rogram counter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524703" y="5052848"/>
            <a:ext cx="3216166" cy="69368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56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65592"/>
              </p:ext>
            </p:extLst>
          </p:nvPr>
        </p:nvGraphicFramePr>
        <p:xfrm>
          <a:off x="606482" y="18007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86520"/>
              </p:ext>
            </p:extLst>
          </p:nvPr>
        </p:nvGraphicFramePr>
        <p:xfrm>
          <a:off x="5414838" y="45215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6847"/>
              </p:ext>
            </p:extLst>
          </p:nvPr>
        </p:nvGraphicFramePr>
        <p:xfrm>
          <a:off x="1477725" y="45377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40594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40594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1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90726"/>
              </p:ext>
            </p:extLst>
          </p:nvPr>
        </p:nvGraphicFramePr>
        <p:xfrm>
          <a:off x="551302" y="171401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74432"/>
              </p:ext>
            </p:extLst>
          </p:nvPr>
        </p:nvGraphicFramePr>
        <p:xfrm>
          <a:off x="5359658" y="443485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5119"/>
              </p:ext>
            </p:extLst>
          </p:nvPr>
        </p:nvGraphicFramePr>
        <p:xfrm>
          <a:off x="1422545" y="445103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02441" y="397277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88037" y="397277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7648020" y="4547306"/>
            <a:ext cx="12138" cy="48552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721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89" y="1608083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5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75"/>
              </p:ext>
            </p:extLst>
          </p:nvPr>
        </p:nvGraphicFramePr>
        <p:xfrm>
          <a:off x="614364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48735"/>
              </p:ext>
            </p:extLst>
          </p:nvPr>
        </p:nvGraphicFramePr>
        <p:xfrm>
          <a:off x="5422720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176823"/>
              </p:ext>
            </p:extLst>
          </p:nvPr>
        </p:nvGraphicFramePr>
        <p:xfrm>
          <a:off x="1485607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65503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1099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275"/>
            <a:ext cx="7772400" cy="457200"/>
          </a:xfrm>
        </p:spPr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92705"/>
              </p:ext>
            </p:extLst>
          </p:nvPr>
        </p:nvGraphicFramePr>
        <p:xfrm>
          <a:off x="625108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11817"/>
              </p:ext>
            </p:extLst>
          </p:nvPr>
        </p:nvGraphicFramePr>
        <p:xfrm>
          <a:off x="5433464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5678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668222"/>
              </p:ext>
            </p:extLst>
          </p:nvPr>
        </p:nvGraphicFramePr>
        <p:xfrm>
          <a:off x="1496351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76247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1843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393" y="3986443"/>
            <a:ext cx="8002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0200</a:t>
            </a:r>
          </a:p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+ 2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0202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4206897" y="4552408"/>
            <a:ext cx="1143962" cy="3385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2147793" y="5901648"/>
            <a:ext cx="4787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about:     </a:t>
            </a:r>
            <a:r>
              <a:rPr lang="en-US" dirty="0" err="1" smtClean="0">
                <a:solidFill>
                  <a:srgbClr val="FF0000"/>
                </a:solidFill>
              </a:rPr>
              <a:t>mov.w</a:t>
            </a:r>
            <a:r>
              <a:rPr lang="en-US" dirty="0" smtClean="0">
                <a:solidFill>
                  <a:srgbClr val="FF0000"/>
                </a:solidFill>
              </a:rPr>
              <a:t> 2(r6), 6(r5) 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MSP430 Instructions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ypes of assembly instructions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ow they work</a:t>
            </a:r>
          </a:p>
          <a:p>
            <a:pPr lvl="2"/>
            <a:r>
              <a:rPr lang="en-US" dirty="0" smtClean="0"/>
              <a:t>Go from ASM -&gt; machine code (remember ECE281??)</a:t>
            </a:r>
          </a:p>
          <a:p>
            <a:pPr lvl="1"/>
            <a:r>
              <a:rPr lang="en-US" dirty="0" smtClean="0"/>
              <a:t>Assembler </a:t>
            </a:r>
            <a:r>
              <a:rPr lang="en-US" dirty="0" smtClean="0"/>
              <a:t>Directives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3560817"/>
            <a:ext cx="3638550" cy="2697107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 bwMode="auto">
          <a:xfrm>
            <a:off x="7443787" y="4604570"/>
            <a:ext cx="1228725" cy="685800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ISA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471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06" y="1576552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49784"/>
              </p:ext>
            </p:extLst>
          </p:nvPr>
        </p:nvGraphicFramePr>
        <p:xfrm>
          <a:off x="630130" y="1698248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indexed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1146"/>
              </p:ext>
            </p:extLst>
          </p:nvPr>
        </p:nvGraphicFramePr>
        <p:xfrm>
          <a:off x="5438486" y="4419088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267769"/>
              </p:ext>
            </p:extLst>
          </p:nvPr>
        </p:nvGraphicFramePr>
        <p:xfrm>
          <a:off x="1501373" y="4435272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81269" y="3957005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66865" y="3957004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5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69401"/>
              </p:ext>
            </p:extLst>
          </p:nvPr>
        </p:nvGraphicFramePr>
        <p:xfrm>
          <a:off x="535536" y="1572124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948537"/>
              </p:ext>
            </p:extLst>
          </p:nvPr>
        </p:nvGraphicFramePr>
        <p:xfrm>
          <a:off x="5343892" y="4292964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85815"/>
              </p:ext>
            </p:extLst>
          </p:nvPr>
        </p:nvGraphicFramePr>
        <p:xfrm>
          <a:off x="1406779" y="4309148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86675" y="3830881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72271" y="3830880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031298" y="4874754"/>
            <a:ext cx="1181437" cy="31684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980407" y="5312649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Like a pointer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 this the same as:    move 0(r8), r9  ???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12" y="1639614"/>
            <a:ext cx="500786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7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350700"/>
              </p:ext>
            </p:extLst>
          </p:nvPr>
        </p:nvGraphicFramePr>
        <p:xfrm>
          <a:off x="606482" y="1729779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12289"/>
              </p:ext>
            </p:extLst>
          </p:nvPr>
        </p:nvGraphicFramePr>
        <p:xfrm>
          <a:off x="5414838" y="4450619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2354"/>
              </p:ext>
            </p:extLst>
          </p:nvPr>
        </p:nvGraphicFramePr>
        <p:xfrm>
          <a:off x="1477725" y="4466803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1" y="3988536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7" y="3988535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addressing modes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487"/>
              </p:ext>
            </p:extLst>
          </p:nvPr>
        </p:nvGraphicFramePr>
        <p:xfrm>
          <a:off x="606481" y="16903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@Rn+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Register indirect with post-increment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78806"/>
              </p:ext>
            </p:extLst>
          </p:nvPr>
        </p:nvGraphicFramePr>
        <p:xfrm>
          <a:off x="5414837" y="4411205"/>
          <a:ext cx="2712183" cy="731520"/>
        </p:xfrm>
        <a:graphic>
          <a:graphicData uri="http://schemas.openxmlformats.org/drawingml/2006/table">
            <a:tbl>
              <a:tblPr/>
              <a:tblGrid>
                <a:gridCol w="1027440"/>
                <a:gridCol w="16847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0202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61912"/>
              </p:ext>
            </p:extLst>
          </p:nvPr>
        </p:nvGraphicFramePr>
        <p:xfrm>
          <a:off x="1477724" y="4427389"/>
          <a:ext cx="2462679" cy="1463040"/>
        </p:xfrm>
        <a:graphic>
          <a:graphicData uri="http://schemas.openxmlformats.org/drawingml/2006/table">
            <a:tbl>
              <a:tblPr/>
              <a:tblGrid>
                <a:gridCol w="932922"/>
                <a:gridCol w="152975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203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7620" y="3949122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3216" y="3949121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7889735" y="5203179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4152759" y="4976811"/>
            <a:ext cx="1171381" cy="31527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384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2227" y="4546289"/>
            <a:ext cx="3742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7725" y="4948135"/>
            <a:ext cx="42511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Let’s talk about how to assemble this instructions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ASM -&gt; machine code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2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Instruction Map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92" y="1633098"/>
            <a:ext cx="5621721" cy="446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45" y="574097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3" name="Left Brace 2"/>
          <p:cNvSpPr/>
          <p:nvPr/>
        </p:nvSpPr>
        <p:spPr bwMode="auto">
          <a:xfrm>
            <a:off x="2005263" y="1898849"/>
            <a:ext cx="770020" cy="3930316"/>
          </a:xfrm>
          <a:prstGeom prst="leftBrace">
            <a:avLst>
              <a:gd name="adj1" fmla="val 8333"/>
              <a:gd name="adj2" fmla="val 51225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404" y="3136232"/>
            <a:ext cx="2303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beginning of every 16b instruction tells us what it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004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SXT  r10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Let’s assemble this instruction (SXT r10) into binary machine code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Remember doing this in ECE281 … it’s back!!!!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Single-Operand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700479"/>
              </p:ext>
            </p:extLst>
          </p:nvPr>
        </p:nvGraphicFramePr>
        <p:xfrm>
          <a:off x="372227" y="1846201"/>
          <a:ext cx="8478007" cy="122387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 smtClean="0"/>
              <a:t>Single-Operand Instruction: Register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SXT  r10</a:t>
            </a:r>
          </a:p>
          <a:p>
            <a:endParaRPr lang="en-US" kern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366" b="78006"/>
          <a:stretch/>
        </p:blipFill>
        <p:spPr bwMode="auto">
          <a:xfrm>
            <a:off x="244202" y="4515219"/>
            <a:ext cx="3458970" cy="1283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16" name="Oval 15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2328333" y="1683026"/>
            <a:ext cx="5848258" cy="2597426"/>
            <a:chOff x="2328333" y="1683026"/>
            <a:chExt cx="5848258" cy="2597426"/>
          </a:xfrm>
        </p:grpSpPr>
        <p:sp>
          <p:nvSpPr>
            <p:cNvPr id="18" name="Oval 1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8" idx="0"/>
            </p:cNvCxnSpPr>
            <p:nvPr/>
          </p:nvCxnSpPr>
          <p:spPr bwMode="auto">
            <a:xfrm flipH="1" flipV="1">
              <a:off x="2328333" y="1683026"/>
              <a:ext cx="5331424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2328333" y="683567"/>
            <a:ext cx="5424189" cy="3596885"/>
            <a:chOff x="2328333" y="683567"/>
            <a:chExt cx="5424189" cy="3596885"/>
          </a:xfrm>
        </p:grpSpPr>
        <p:sp>
          <p:nvSpPr>
            <p:cNvPr id="21" name="TextBox 20"/>
            <p:cNvSpPr txBox="1"/>
            <p:nvPr/>
          </p:nvSpPr>
          <p:spPr>
            <a:xfrm>
              <a:off x="5512904" y="683567"/>
              <a:ext cx="223961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</a:p>
            <a:p>
              <a:r>
                <a:rPr lang="en-US" sz="1400" dirty="0">
                  <a:solidFill>
                    <a:srgbClr val="0070C0"/>
                  </a:solidFill>
                </a:rPr>
                <a:t>Table 3-3 Blue Book </a:t>
              </a:r>
              <a:r>
                <a:rPr lang="en-US" sz="1400" dirty="0" err="1">
                  <a:solidFill>
                    <a:srgbClr val="0070C0"/>
                  </a:solidFill>
                </a:rPr>
                <a:t>Pg</a:t>
              </a:r>
              <a:r>
                <a:rPr lang="en-US" sz="1400" dirty="0">
                  <a:solidFill>
                    <a:srgbClr val="0070C0"/>
                  </a:solidFill>
                </a:rPr>
                <a:t> </a:t>
              </a:r>
              <a:r>
                <a:rPr lang="en-US" sz="1400" dirty="0" smtClean="0">
                  <a:solidFill>
                    <a:srgbClr val="0070C0"/>
                  </a:solidFill>
                </a:rPr>
                <a:t>12</a:t>
              </a:r>
              <a:endParaRPr 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22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2328333" y="1145232"/>
              <a:ext cx="337010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26" name="TextBox 25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491947" y="2411896"/>
            <a:ext cx="2206488" cy="2191279"/>
            <a:chOff x="3491947" y="2411896"/>
            <a:chExt cx="2206488" cy="2191279"/>
          </a:xfrm>
        </p:grpSpPr>
        <p:sp>
          <p:nvSpPr>
            <p:cNvPr id="31" name="Oval 3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 bwMode="auto">
            <a:xfrm flipH="1">
              <a:off x="3491947" y="2796485"/>
              <a:ext cx="698736" cy="1806690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" name="Straight Arrow Connector 32"/>
            <p:cNvCxnSpPr>
              <a:stCxn id="3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0" y="6090203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82893" y="435772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0 0 0 1    0 0 </a:t>
            </a:r>
            <a:r>
              <a:rPr lang="en-US" dirty="0"/>
              <a:t>0</a:t>
            </a:r>
            <a:r>
              <a:rPr lang="en-US" dirty="0" smtClean="0"/>
              <a:t> 1    8 0 0 0    1 0 1 0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255009" y="4839273"/>
            <a:ext cx="3800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     0/ 1          8/0/0          A</a:t>
            </a:r>
          </a:p>
        </p:txBody>
      </p:sp>
    </p:spTree>
    <p:extLst>
      <p:ext uri="{BB962C8B-B14F-4D97-AF65-F5344CB8AC3E}">
        <p14:creationId xmlns:p14="http://schemas.microsoft.com/office/powerpoint/2010/main" val="123889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 of Instructions (16b)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Single-operand: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en-US" dirty="0">
              <a:solidFill>
                <a:srgbClr val="0070C0"/>
              </a:solidFill>
            </a:endParaRPr>
          </a:p>
          <a:p>
            <a:pPr lvl="3"/>
            <a:r>
              <a:rPr lang="en-US" dirty="0" smtClean="0"/>
              <a:t>SWPB r12</a:t>
            </a:r>
          </a:p>
          <a:p>
            <a:pPr lvl="2"/>
            <a:r>
              <a:rPr lang="en-US" dirty="0" smtClean="0">
                <a:solidFill>
                  <a:srgbClr val="0070C0"/>
                </a:solidFill>
              </a:rPr>
              <a:t>Two-operand: </a:t>
            </a:r>
            <a:r>
              <a:rPr lang="en-US" dirty="0" err="1" smtClean="0">
                <a:solidFill>
                  <a:srgbClr val="0070C0"/>
                </a:solidFill>
              </a:rPr>
              <a:t>Instr</a:t>
            </a:r>
            <a:r>
              <a:rPr lang="en-US" dirty="0" smtClean="0">
                <a:solidFill>
                  <a:srgbClr val="0070C0"/>
                </a:solidFill>
              </a:rPr>
              <a:t>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&gt;, &lt;</a:t>
            </a:r>
            <a:r>
              <a:rPr lang="en-US" dirty="0" err="1" smtClean="0">
                <a:solidFill>
                  <a:srgbClr val="0070C0"/>
                </a:solidFill>
              </a:rPr>
              <a:t>reg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 smtClean="0"/>
              <a:t>add </a:t>
            </a:r>
            <a:r>
              <a:rPr lang="en-US" dirty="0"/>
              <a:t>r5, r6</a:t>
            </a:r>
          </a:p>
          <a:p>
            <a:pPr lvl="3"/>
            <a:r>
              <a:rPr lang="en-US" dirty="0"/>
              <a:t>add 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pPr lvl="2"/>
            <a:r>
              <a:rPr lang="en-US" dirty="0">
                <a:solidFill>
                  <a:srgbClr val="0070C0"/>
                </a:solidFill>
              </a:rPr>
              <a:t>Jump: JMP &lt;</a:t>
            </a:r>
            <a:r>
              <a:rPr lang="en-US" dirty="0" err="1">
                <a:solidFill>
                  <a:srgbClr val="0070C0"/>
                </a:solidFill>
              </a:rPr>
              <a:t>Addr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lvl="3"/>
            <a:r>
              <a:rPr lang="en-US" dirty="0"/>
              <a:t>JMP loop</a:t>
            </a:r>
          </a:p>
          <a:p>
            <a:pPr lvl="2"/>
            <a:r>
              <a:rPr lang="en-US" dirty="0" smtClean="0"/>
              <a:t>Emulated Instructions</a:t>
            </a:r>
          </a:p>
          <a:p>
            <a:pPr lvl="3"/>
            <a:r>
              <a:rPr lang="en-US" dirty="0" smtClean="0"/>
              <a:t>These are instructions that live within the IDE and are designed to make your life (the programmer) easier.</a:t>
            </a:r>
          </a:p>
          <a:p>
            <a:pPr lvl="3"/>
            <a:r>
              <a:rPr lang="en-US" dirty="0" smtClean="0"/>
              <a:t>However, if you change IDE’s these might not be available!</a:t>
            </a:r>
          </a:p>
          <a:p>
            <a:pPr lvl="3"/>
            <a:r>
              <a:rPr lang="en-US" dirty="0" smtClean="0"/>
              <a:t>These instructions are (invisible to you) made up of actual instructions listed above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4207033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888909"/>
              </p:ext>
            </p:extLst>
          </p:nvPr>
        </p:nvGraphicFramePr>
        <p:xfrm>
          <a:off x="756745" y="1750989"/>
          <a:ext cx="7772400" cy="3630342"/>
        </p:xfrm>
        <a:graphic>
          <a:graphicData uri="http://schemas.openxmlformats.org/drawingml/2006/table">
            <a:tbl>
              <a:tblPr/>
              <a:tblGrid>
                <a:gridCol w="1702676"/>
                <a:gridCol w="2230820"/>
                <a:gridCol w="383890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685" y="5381331"/>
            <a:ext cx="73597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many bits do we have for offset in a jump?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What </a:t>
            </a:r>
            <a:r>
              <a:rPr lang="en-US" dirty="0">
                <a:solidFill>
                  <a:srgbClr val="0070C0"/>
                </a:solidFill>
              </a:rPr>
              <a:t>is the range of signed numbers?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550565" y="515299"/>
            <a:ext cx="1828802" cy="1123712"/>
          </a:xfrm>
          <a:prstGeom prst="wedgeRoundRectCallout">
            <a:avLst>
              <a:gd name="adj1" fmla="val -30220"/>
              <a:gd name="adj2" fmla="val 6891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Not 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directly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found in datasheets!</a:t>
            </a:r>
          </a:p>
        </p:txBody>
      </p:sp>
    </p:spTree>
    <p:extLst>
      <p:ext uri="{BB962C8B-B14F-4D97-AF65-F5344CB8AC3E}">
        <p14:creationId xmlns:p14="http://schemas.microsoft.com/office/powerpoint/2010/main" val="4282661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JMP  $-024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07887"/>
              </p:ext>
            </p:extLst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981" y="583902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27656" y="6383625"/>
            <a:ext cx="3944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0890" y="4617068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2" name="Oval 11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3" name="Straight Arrow Connector 12"/>
            <p:cNvCxnSpPr>
              <a:stCxn id="12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" name="Group 13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6" name="Oval 15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6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1" name="Oval 20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79846" y="4918842"/>
            <a:ext cx="439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0011      11/11     1 1 1 1     0 0 1 </a:t>
            </a:r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5867" y="5259423"/>
            <a:ext cx="3837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lain" startAt="3"/>
            </a:pPr>
            <a:r>
              <a:rPr lang="en-US" dirty="0" smtClean="0"/>
              <a:t>    C/3 =F         </a:t>
            </a:r>
            <a:r>
              <a:rPr lang="en-US" dirty="0" err="1" smtClean="0"/>
              <a:t>F</a:t>
            </a:r>
            <a:r>
              <a:rPr lang="en-US" dirty="0" smtClean="0"/>
              <a:t>             </a:t>
            </a:r>
            <a:r>
              <a:rPr lang="en-US" dirty="0"/>
              <a:t>3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5348" y="5702651"/>
            <a:ext cx="2736647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-24 = 2+PC*2</a:t>
            </a:r>
          </a:p>
          <a:p>
            <a:r>
              <a:rPr lang="en-US" dirty="0" smtClean="0"/>
              <a:t>PC = (-24-2)/2 = 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92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03438" y="182563"/>
            <a:ext cx="7040562" cy="1096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Two Operand Instruction: Register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4294967295"/>
          </p:nvPr>
        </p:nvSpPr>
        <p:spPr>
          <a:xfrm>
            <a:off x="0" y="1463675"/>
            <a:ext cx="8413750" cy="4937125"/>
          </a:xfrm>
        </p:spPr>
        <p:txBody>
          <a:bodyPr/>
          <a:lstStyle/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/>
              <a:t>MOV  r10, r9</a:t>
            </a:r>
            <a:endParaRPr lang="en-US" kern="0" dirty="0" smtClean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956"/>
              </p:ext>
            </p:extLst>
          </p:nvPr>
        </p:nvGraphicFramePr>
        <p:xfrm>
          <a:off x="145768" y="1978721"/>
          <a:ext cx="8825953" cy="936725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49" name="TextBox 48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>
              <a:stCxn id="50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4" name="Group 53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55" name="Oval 54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6" name="Straight Arrow Connector 55"/>
            <p:cNvCxnSpPr>
              <a:stCxn id="55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59" name="Oval 58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63" name="TextBox 6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5" name="Straight Arrow Connector 64"/>
            <p:cNvCxnSpPr>
              <a:stCxn id="6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4" idx="3"/>
              <a:endCxn id="6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69" name="TextBox 6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75" name="Oval 7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>
              <a:stCxn id="7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4185946" y="5933777"/>
            <a:ext cx="4416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0 1 0 0    </a:t>
            </a:r>
            <a:r>
              <a:rPr lang="en-US" dirty="0"/>
              <a:t>1</a:t>
            </a:r>
            <a:r>
              <a:rPr lang="en-US" dirty="0" smtClean="0"/>
              <a:t> 0 </a:t>
            </a:r>
            <a:r>
              <a:rPr lang="en-US" dirty="0"/>
              <a:t>1</a:t>
            </a:r>
            <a:r>
              <a:rPr lang="en-US" dirty="0" smtClean="0"/>
              <a:t> 0   0 0 0 0   1 0 0 </a:t>
            </a:r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27357" y="6400800"/>
            <a:ext cx="3682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            </a:t>
            </a:r>
            <a:r>
              <a:rPr lang="en-US" dirty="0"/>
              <a:t>A</a:t>
            </a:r>
            <a:r>
              <a:rPr lang="en-US" dirty="0" smtClean="0"/>
              <a:t>            0             9</a:t>
            </a:r>
          </a:p>
        </p:txBody>
      </p:sp>
    </p:spTree>
    <p:extLst>
      <p:ext uri="{BB962C8B-B14F-4D97-AF65-F5344CB8AC3E}">
        <p14:creationId xmlns:p14="http://schemas.microsoft.com/office/powerpoint/2010/main" val="22522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Two-Operand Instruction: </a:t>
            </a:r>
            <a:r>
              <a:rPr lang="en-US" b="1" dirty="0" smtClean="0">
                <a:solidFill>
                  <a:srgbClr val="0070C0"/>
                </a:solidFill>
              </a:rPr>
              <a:t>Immediate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1439"/>
              </p:ext>
            </p:extLst>
          </p:nvPr>
        </p:nvGraphicFramePr>
        <p:xfrm>
          <a:off x="372227" y="1846201"/>
          <a:ext cx="8478006" cy="2000989"/>
        </p:xfrm>
        <a:graphic>
          <a:graphicData uri="http://schemas.openxmlformats.org/drawingml/2006/table">
            <a:tbl>
              <a:tblPr/>
              <a:tblGrid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498394"/>
                <a:gridCol w="584627"/>
                <a:gridCol w="466905"/>
                <a:gridCol w="448958"/>
                <a:gridCol w="498394"/>
                <a:gridCol w="498394"/>
                <a:gridCol w="498394"/>
                <a:gridCol w="498394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188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94390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4133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 dirty="0" err="1"/>
              <a:t>add.b</a:t>
            </a:r>
            <a:r>
              <a:rPr lang="en-US" kern="0" dirty="0"/>
              <a:t>  #0xC7, r10</a:t>
            </a:r>
            <a:endParaRPr lang="en-US" kern="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 b="132"/>
          <a:stretch/>
        </p:blipFill>
        <p:spPr bwMode="auto">
          <a:xfrm>
            <a:off x="0" y="4136052"/>
            <a:ext cx="4995334" cy="178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42267" y="1044760"/>
            <a:ext cx="4782607" cy="4918718"/>
            <a:chOff x="3742267" y="1044760"/>
            <a:chExt cx="4782607" cy="4918718"/>
          </a:xfrm>
        </p:grpSpPr>
        <p:sp>
          <p:nvSpPr>
            <p:cNvPr id="12" name="TextBox 11"/>
            <p:cNvSpPr txBox="1"/>
            <p:nvPr/>
          </p:nvSpPr>
          <p:spPr>
            <a:xfrm>
              <a:off x="5976729" y="1044760"/>
              <a:ext cx="25481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0070C0"/>
                  </a:solidFill>
                </a:rPr>
                <a:t>Register mode = Immediate</a:t>
              </a:r>
            </a:p>
            <a:p>
              <a:r>
                <a:rPr lang="en-US" sz="1600" dirty="0" smtClean="0">
                  <a:solidFill>
                    <a:srgbClr val="0070C0"/>
                  </a:solidFill>
                </a:rPr>
                <a:t>	    As/Ad 11/-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4814293" y="2209832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>
              <a:stCxn id="13" idx="4"/>
            </p:cNvCxnSpPr>
            <p:nvPr/>
          </p:nvCxnSpPr>
          <p:spPr bwMode="auto">
            <a:xfrm>
              <a:off x="5102528" y="2810001"/>
              <a:ext cx="1353848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>
              <a:stCxn id="13" idx="0"/>
            </p:cNvCxnSpPr>
            <p:nvPr/>
          </p:nvCxnSpPr>
          <p:spPr bwMode="auto">
            <a:xfrm flipV="1">
              <a:off x="5102528" y="1462307"/>
              <a:ext cx="1013028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>
              <a:off x="3742267" y="1307329"/>
              <a:ext cx="2192357" cy="319967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414868" y="2253950"/>
            <a:ext cx="3876434" cy="3504120"/>
            <a:chOff x="414868" y="2253950"/>
            <a:chExt cx="3876434" cy="3504120"/>
          </a:xfrm>
        </p:grpSpPr>
        <p:sp>
          <p:nvSpPr>
            <p:cNvPr id="18" name="Oval 17"/>
            <p:cNvSpPr/>
            <p:nvPr/>
          </p:nvSpPr>
          <p:spPr bwMode="auto">
            <a:xfrm>
              <a:off x="414868" y="2253950"/>
              <a:ext cx="1934079" cy="622853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9" name="Straight Arrow Connector 18"/>
            <p:cNvCxnSpPr>
              <a:stCxn id="18" idx="4"/>
            </p:cNvCxnSpPr>
            <p:nvPr/>
          </p:nvCxnSpPr>
          <p:spPr bwMode="auto">
            <a:xfrm flipH="1">
              <a:off x="414869" y="2876803"/>
              <a:ext cx="967039" cy="1430153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1972100" y="2854119"/>
              <a:ext cx="2319202" cy="290395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742267" y="1762539"/>
            <a:ext cx="4566846" cy="4200939"/>
            <a:chOff x="3742267" y="1762539"/>
            <a:chExt cx="4566846" cy="4200939"/>
          </a:xfrm>
        </p:grpSpPr>
        <p:sp>
          <p:nvSpPr>
            <p:cNvPr id="22" name="Oval 21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 flipV="1">
              <a:off x="3742267" y="1762539"/>
              <a:ext cx="3957247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6" name="TextBox 25"/>
          <p:cNvSpPr txBox="1"/>
          <p:nvPr/>
        </p:nvSpPr>
        <p:spPr>
          <a:xfrm>
            <a:off x="2131832" y="2717022"/>
            <a:ext cx="651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***Immediate mode so Source is the PC (i.e. 0000)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421467" y="1467313"/>
            <a:ext cx="4455141" cy="4537501"/>
            <a:chOff x="2421467" y="1467313"/>
            <a:chExt cx="4455141" cy="4537501"/>
          </a:xfrm>
        </p:grpSpPr>
        <p:sp>
          <p:nvSpPr>
            <p:cNvPr id="27" name="Oval 26"/>
            <p:cNvSpPr/>
            <p:nvPr/>
          </p:nvSpPr>
          <p:spPr bwMode="auto">
            <a:xfrm>
              <a:off x="6036734" y="2276633"/>
              <a:ext cx="839874" cy="507903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8" name="Straight Arrow Connector 27"/>
            <p:cNvCxnSpPr>
              <a:stCxn id="27" idx="4"/>
            </p:cNvCxnSpPr>
            <p:nvPr/>
          </p:nvCxnSpPr>
          <p:spPr bwMode="auto">
            <a:xfrm>
              <a:off x="6456671" y="2784536"/>
              <a:ext cx="419936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7" idx="0"/>
            </p:cNvCxnSpPr>
            <p:nvPr/>
          </p:nvCxnSpPr>
          <p:spPr bwMode="auto">
            <a:xfrm flipH="1" flipV="1">
              <a:off x="2421467" y="1836069"/>
              <a:ext cx="4035204" cy="44056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27" idx="7"/>
            </p:cNvCxnSpPr>
            <p:nvPr/>
          </p:nvCxnSpPr>
          <p:spPr bwMode="auto">
            <a:xfrm flipV="1">
              <a:off x="6753611" y="1467313"/>
              <a:ext cx="122996" cy="883701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1381538" y="712328"/>
            <a:ext cx="5297557" cy="5251150"/>
            <a:chOff x="1381538" y="712328"/>
            <a:chExt cx="5297557" cy="5251150"/>
          </a:xfrm>
        </p:grpSpPr>
        <p:sp>
          <p:nvSpPr>
            <p:cNvPr id="32" name="TextBox 31"/>
            <p:cNvSpPr txBox="1"/>
            <p:nvPr/>
          </p:nvSpPr>
          <p:spPr>
            <a:xfrm>
              <a:off x="1381538" y="7123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yes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5292919" y="2209832"/>
              <a:ext cx="74381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4" name="Straight Arrow Connector 33"/>
            <p:cNvCxnSpPr>
              <a:stCxn id="33" idx="0"/>
            </p:cNvCxnSpPr>
            <p:nvPr/>
          </p:nvCxnSpPr>
          <p:spPr bwMode="auto">
            <a:xfrm flipH="1" flipV="1">
              <a:off x="2348948" y="1044760"/>
              <a:ext cx="3315878" cy="116507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5664826" y="2810001"/>
              <a:ext cx="1014269" cy="3153477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97667" y="1836069"/>
            <a:ext cx="3002317" cy="4034644"/>
            <a:chOff x="2497667" y="1836069"/>
            <a:chExt cx="3002317" cy="4034644"/>
          </a:xfrm>
        </p:grpSpPr>
        <p:grpSp>
          <p:nvGrpSpPr>
            <p:cNvPr id="37" name="Group 36"/>
            <p:cNvGrpSpPr/>
            <p:nvPr/>
          </p:nvGrpSpPr>
          <p:grpSpPr>
            <a:xfrm>
              <a:off x="2497667" y="1836069"/>
              <a:ext cx="3002317" cy="4034644"/>
              <a:chOff x="2497667" y="1836069"/>
              <a:chExt cx="3002317" cy="403464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3274021" y="2276633"/>
                <a:ext cx="1255644" cy="57748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9" name="Straight Arrow Connector 38"/>
              <p:cNvCxnSpPr>
                <a:stCxn id="38" idx="1"/>
              </p:cNvCxnSpPr>
              <p:nvPr/>
            </p:nvCxnSpPr>
            <p:spPr bwMode="auto">
              <a:xfrm flipH="1" flipV="1">
                <a:off x="2497667" y="1836069"/>
                <a:ext cx="960239" cy="52513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/>
              <p:cNvCxnSpPr>
                <a:stCxn id="38" idx="4"/>
              </p:cNvCxnSpPr>
              <p:nvPr/>
            </p:nvCxnSpPr>
            <p:spPr bwMode="auto">
              <a:xfrm>
                <a:off x="3901843" y="2854118"/>
                <a:ext cx="1598141" cy="301659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4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5" name="TextBox 4"/>
            <p:cNvSpPr txBox="1"/>
            <p:nvPr/>
          </p:nvSpPr>
          <p:spPr>
            <a:xfrm>
              <a:off x="4166096" y="2082804"/>
              <a:ext cx="838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????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391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going on here???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#0x200, r6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#0xbeef, 2(r6)    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  <a:r>
              <a:rPr lang="en-US" sz="2400" dirty="0">
                <a:solidFill>
                  <a:srgbClr val="00B050"/>
                </a:solidFill>
              </a:rPr>
              <a:t>places 0xbeef at address 0x0202</a:t>
            </a:r>
          </a:p>
          <a:p>
            <a:pPr marL="0" indent="0">
              <a:buNone/>
            </a:pPr>
            <a:r>
              <a:rPr lang="en-US" sz="2400" dirty="0" err="1"/>
              <a:t>mov.w</a:t>
            </a:r>
            <a:r>
              <a:rPr lang="en-US" sz="2400" dirty="0"/>
              <a:t>   r6, r5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mov.w</a:t>
            </a:r>
            <a:r>
              <a:rPr lang="en-US" sz="2400" dirty="0">
                <a:solidFill>
                  <a:srgbClr val="FF0000"/>
                </a:solidFill>
              </a:rPr>
              <a:t>   2(r6), 6(r5) </a:t>
            </a:r>
            <a:r>
              <a:rPr lang="en-US" sz="2400" dirty="0"/>
              <a:t> </a:t>
            </a:r>
            <a:r>
              <a:rPr lang="en-US" sz="2400" dirty="0" smtClean="0"/>
              <a:t>	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194287"/>
            <a:ext cx="914400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smtClean="0"/>
              <a:t>Disassembled:</a:t>
            </a:r>
          </a:p>
          <a:p>
            <a:r>
              <a:rPr lang="pt-BR" sz="2000" dirty="0" smtClean="0"/>
              <a:t>c01c</a:t>
            </a:r>
            <a:r>
              <a:rPr lang="pt-BR" sz="2000" dirty="0"/>
              <a:t>:    36 40 00 02     mov    </a:t>
            </a:r>
            <a:r>
              <a:rPr lang="pt-BR" sz="2000" dirty="0" smtClean="0"/>
              <a:t>#512,    </a:t>
            </a:r>
            <a:r>
              <a:rPr lang="pt-BR" sz="2000" dirty="0"/>
              <a:t>r6    ;#</a:t>
            </a:r>
            <a:r>
              <a:rPr lang="pt-BR" sz="2000" dirty="0" smtClean="0"/>
              <a:t>0x0200, immediate number after instr</a:t>
            </a:r>
            <a:endParaRPr lang="pt-BR" sz="2000" dirty="0"/>
          </a:p>
          <a:p>
            <a:r>
              <a:rPr lang="pt-BR" sz="2000" dirty="0"/>
              <a:t>c020:    b6 40 ef be     mov    #-16657,2(r6)    ;#0xbeef, 0x0002(r6)</a:t>
            </a:r>
          </a:p>
          <a:p>
            <a:r>
              <a:rPr lang="pt-BR" sz="2000" dirty="0"/>
              <a:t>c024:    02 00 </a:t>
            </a:r>
          </a:p>
          <a:p>
            <a:r>
              <a:rPr lang="pt-BR" sz="2000" dirty="0"/>
              <a:t>c026:    05 46           mov    r6,    r5    </a:t>
            </a:r>
          </a:p>
          <a:p>
            <a:r>
              <a:rPr lang="pt-BR" sz="2000" dirty="0"/>
              <a:t>c028:    95 46 02 00     mov    2(r6),    6(r5)    ;0x0002(r6), 0x0006(r5)</a:t>
            </a:r>
          </a:p>
          <a:p>
            <a:r>
              <a:rPr lang="pt-BR" sz="2000" dirty="0"/>
              <a:t>c02c:    06 00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409914" y="5933116"/>
            <a:ext cx="621271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Extension Words: tell the relative offset of Indexed </a:t>
            </a:r>
            <a:r>
              <a:rPr lang="en-US" dirty="0" err="1" smtClean="0">
                <a:solidFill>
                  <a:srgbClr val="7030A0"/>
                </a:solidFill>
              </a:rPr>
              <a:t>Addr</a:t>
            </a:r>
            <a:r>
              <a:rPr lang="en-US" dirty="0" smtClean="0">
                <a:solidFill>
                  <a:srgbClr val="7030A0"/>
                </a:solidFill>
              </a:rPr>
              <a:t> Mode, always 16b numbers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 bwMode="auto">
          <a:xfrm flipH="1" flipV="1">
            <a:off x="1888622" y="5836779"/>
            <a:ext cx="521292" cy="51183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stCxn id="4" idx="1"/>
          </p:cNvCxnSpPr>
          <p:nvPr/>
        </p:nvCxnSpPr>
        <p:spPr bwMode="auto">
          <a:xfrm flipH="1" flipV="1">
            <a:off x="1598066" y="6144427"/>
            <a:ext cx="811848" cy="20418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stCxn id="4" idx="1"/>
          </p:cNvCxnSpPr>
          <p:nvPr/>
        </p:nvCxnSpPr>
        <p:spPr bwMode="auto">
          <a:xfrm flipH="1" flipV="1">
            <a:off x="1828800" y="4018989"/>
            <a:ext cx="581114" cy="2329626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4" idx="1"/>
          </p:cNvCxnSpPr>
          <p:nvPr/>
        </p:nvCxnSpPr>
        <p:spPr bwMode="auto">
          <a:xfrm flipH="1" flipV="1">
            <a:off x="1828800" y="4461641"/>
            <a:ext cx="581114" cy="1886974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851338" y="3704898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73621" y="3168090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Instructions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 bwMode="auto">
          <a:xfrm flipH="1">
            <a:off x="1178473" y="3405597"/>
            <a:ext cx="571500" cy="29930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868593" y="5080035"/>
            <a:ext cx="654269" cy="75674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stCxn id="4" idx="1"/>
          </p:cNvCxnSpPr>
          <p:nvPr/>
        </p:nvCxnSpPr>
        <p:spPr bwMode="auto">
          <a:xfrm flipH="1" flipV="1">
            <a:off x="1505608" y="4779337"/>
            <a:ext cx="904306" cy="1569278"/>
          </a:xfrm>
          <a:prstGeom prst="straightConnector1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7826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Operand Instruction: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mov.w</a:t>
            </a:r>
            <a:r>
              <a:rPr lang="en-US" smtClean="0"/>
              <a:t> 2(r6), </a:t>
            </a:r>
            <a:r>
              <a:rPr lang="en-US" dirty="0"/>
              <a:t>6(r5)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2117290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Source or 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47">
                <a:tc gridSpan="17">
                  <a:txBody>
                    <a:bodyPr/>
                    <a:lstStyle/>
                    <a:p>
                      <a:pPr algn="ctr" fontAlgn="t"/>
                      <a:r>
                        <a:rPr lang="en-US" sz="1600" dirty="0" smtClean="0">
                          <a:effectLst/>
                        </a:rPr>
                        <a:t>Destination 15:0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85" y="3605070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-1" y="5831677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38" name="TextBox 37"/>
            <p:cNvSpPr txBox="1"/>
            <p:nvPr/>
          </p:nvSpPr>
          <p:spPr>
            <a:xfrm>
              <a:off x="5976730" y="1044760"/>
              <a:ext cx="22396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indexed register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>
              <a:stCxn id="39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44" name="Oval 43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5" name="Straight Arrow Connector 44"/>
            <p:cNvCxnSpPr>
              <a:stCxn id="44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48" name="Oval 47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53" name="TextBox 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indexed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5" name="Straight Arrow Connector 54"/>
            <p:cNvCxnSpPr>
              <a:stCxn id="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4" idx="3"/>
              <a:endCxn id="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59" name="TextBox 58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Straight Arrow Connector 62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65" name="Oval 64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66" name="Straight Arrow Connector 65"/>
            <p:cNvCxnSpPr>
              <a:stCxn id="65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stCxn id="65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215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as we have just seen, addressing modes and numbers effect memory size</a:t>
            </a:r>
          </a:p>
          <a:p>
            <a:pPr lvl="1"/>
            <a:r>
              <a:rPr lang="en-US" dirty="0" smtClean="0"/>
              <a:t>Register direct: none</a:t>
            </a:r>
          </a:p>
          <a:p>
            <a:pPr lvl="1"/>
            <a:r>
              <a:rPr lang="en-US" dirty="0" smtClean="0"/>
              <a:t>Register indexed: add 1 16b number per use</a:t>
            </a:r>
          </a:p>
          <a:p>
            <a:pPr lvl="1"/>
            <a:r>
              <a:rPr lang="en-US" dirty="0" smtClean="0"/>
              <a:t>Register indirect: none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Register </a:t>
            </a:r>
            <a:r>
              <a:rPr lang="en-US" dirty="0" smtClean="0">
                <a:solidFill>
                  <a:srgbClr val="FF0000"/>
                </a:solidFill>
              </a:rPr>
              <a:t>indirect w/post </a:t>
            </a:r>
            <a:r>
              <a:rPr lang="en-US" dirty="0" err="1" smtClean="0">
                <a:solidFill>
                  <a:srgbClr val="FF0000"/>
                </a:solidFill>
              </a:rPr>
              <a:t>incr</a:t>
            </a:r>
            <a:r>
              <a:rPr lang="en-US" dirty="0" smtClean="0">
                <a:solidFill>
                  <a:srgbClr val="FF0000"/>
                </a:solidFill>
              </a:rPr>
              <a:t>: what do you think, why?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Immediate Numbers: </a:t>
            </a:r>
            <a:r>
              <a:rPr lang="en-US" dirty="0"/>
              <a:t>add 1 16b number per use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3739"/>
              </p:ext>
            </p:extLst>
          </p:nvPr>
        </p:nvGraphicFramePr>
        <p:xfrm>
          <a:off x="655454" y="4204965"/>
          <a:ext cx="7833092" cy="21031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08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example program to </a:t>
            </a:r>
            <a:r>
              <a:rPr lang="en-US" sz="1400" dirty="0">
                <a:solidFill>
                  <a:srgbClr val="0070C0"/>
                </a:solidFill>
              </a:rPr>
              <a:t>add the numbers 10+9+8+...+</a:t>
            </a:r>
            <a:r>
              <a:rPr lang="en-US" sz="1400" dirty="0" smtClean="0">
                <a:solidFill>
                  <a:srgbClr val="0070C0"/>
                </a:solidFill>
              </a:rPr>
              <a:t>1 and put result into 0x0200</a:t>
            </a:r>
            <a:endParaRPr lang="en-US" sz="14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#10, 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#0, r5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ummation: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r6, r5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r6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summation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r5,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&amp;0x0200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orever: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forever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Debugging Example</a:t>
            </a:r>
            <a:br>
              <a:rPr lang="en-US" b="1" dirty="0" smtClean="0"/>
            </a:br>
            <a:r>
              <a:rPr lang="en-US" b="1" dirty="0" smtClean="0"/>
              <a:t>Using breakpoints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22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;result should be 0x13c, so we should see 3c in r10 and carry bit set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;since carry bit was set, this should increment r10 to 3d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;invert, so r10 should be c2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r10 </a:t>
            </a:r>
            <a:r>
              <a:rPr lang="en-US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;sign extend should clear upper 8 bits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418602" y="5691499"/>
            <a:ext cx="931491" cy="510778"/>
          </a:xfrm>
          <a:prstGeom prst="wedgeRoundRectCallout">
            <a:avLst>
              <a:gd name="adj1" fmla="val 79167"/>
              <a:gd name="adj2" fmla="val 111020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Hex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66702" y="5681090"/>
            <a:ext cx="1377298" cy="510778"/>
          </a:xfrm>
          <a:prstGeom prst="wedgeRoundRectCallout">
            <a:avLst>
              <a:gd name="adj1" fmla="val -111319"/>
              <a:gd name="adj2" fmla="val 112693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Decimal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55061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117233" y="6400800"/>
            <a:ext cx="658158" cy="239282"/>
          </a:xfrm>
          <a:prstGeom prst="rect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3764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Immediate </a:t>
            </a:r>
            <a:r>
              <a:rPr lang="en-US" dirty="0"/>
              <a:t>V</a:t>
            </a:r>
            <a:r>
              <a:rPr lang="en-US" dirty="0" smtClean="0"/>
              <a:t>alues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#10</a:t>
            </a:r>
          </a:p>
          <a:p>
            <a:pPr lvl="2"/>
            <a:r>
              <a:rPr lang="en-US" dirty="0"/>
              <a:t>What's the # mean?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#0x10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#0b10</a:t>
            </a:r>
          </a:p>
          <a:p>
            <a:pPr lvl="2"/>
            <a:r>
              <a:rPr lang="en-US" dirty="0"/>
              <a:t>What base is this number in?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Assembler does the work of base conversion for you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Memory Address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$0xC000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</p:spTree>
    <p:extLst>
      <p:ext uri="{BB962C8B-B14F-4D97-AF65-F5344CB8AC3E}">
        <p14:creationId xmlns:p14="http://schemas.microsoft.com/office/powerpoint/2010/main" val="13012942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8" y="6380860"/>
            <a:ext cx="3242733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1358781" y="6060714"/>
            <a:ext cx="991312" cy="442674"/>
          </a:xfrm>
          <a:prstGeom prst="wedgeRoundRectCallout">
            <a:avLst>
              <a:gd name="adj1" fmla="val 80891"/>
              <a:gd name="adj2" fmla="val 50917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OLD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87054" y="3469914"/>
            <a:ext cx="991312" cy="442674"/>
          </a:xfrm>
          <a:prstGeom prst="wedgeRoundRectCallout">
            <a:avLst>
              <a:gd name="adj1" fmla="val -45833"/>
              <a:gd name="adj2" fmla="val 93388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802531" y="5527529"/>
            <a:ext cx="1782670" cy="442674"/>
          </a:xfrm>
          <a:prstGeom prst="wedgeRoundRectCallout">
            <a:avLst>
              <a:gd name="adj1" fmla="val -55918"/>
              <a:gd name="adj2" fmla="val 150574"/>
              <a:gd name="adj3" fmla="val 16667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PC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NEW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-</a:t>
            </a:r>
            <a:r>
              <a: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sz="2000" dirty="0" smtClean="0"/>
              <a:t>PC</a:t>
            </a:r>
            <a:r>
              <a:rPr lang="en-US" sz="2000" baseline="-25000" dirty="0" smtClean="0"/>
              <a:t>OLD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8845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repeat: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#0x75,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#0xC7,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;result should be 0x13c, so we should see 3c in r10 and carry bit set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;since carry bit was set, this should increment r10 to 3d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inv.b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;invert, so r10 should be c2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#0x00aa,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;sign extend should clear upper 8 bits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r10 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swpb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r10</a:t>
            </a: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r9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repeat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5061" y="4055495"/>
            <a:ext cx="6588939" cy="2811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c010:    7a 40 75 00     mov.b    #117,    r10    ;#0x0075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c014:    7a 50 c7 00     add.b    #199,    r10    ;#0x00c7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c018:    0a 63           adc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c01a:    7a e3           xor.b    #-1,    r10    ;r3 As==11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c01c:    3a 40 aa 00     mov      #170,    r10    ;#0x00aa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c020:    8a 11           sxt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c022:    3a e3           inv 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c024:    8a 10           swpb     r10    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c026:    09 4a           mov      r10,    r9    </a:t>
            </a:r>
          </a:p>
          <a:p>
            <a:pPr marL="0" indent="0">
              <a:buFontTx/>
              <a:buNone/>
            </a:pPr>
            <a:r>
              <a:rPr lang="pt-BR" sz="1400" kern="0" dirty="0" smtClean="0">
                <a:latin typeface="Courier New" pitchFamily="49" charset="0"/>
                <a:cs typeface="Courier New" pitchFamily="49" charset="0"/>
              </a:rPr>
              <a:t>c028:    f3 3f           jmp      $-24         ;abs 0xc010</a:t>
            </a:r>
            <a:endParaRPr lang="en-US" sz="1400" kern="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59797" y="6084527"/>
            <a:ext cx="4000936" cy="2963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14471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u="sng" dirty="0" smtClean="0"/>
              <a:t>Msp430g2553</a:t>
            </a:r>
            <a:r>
              <a:rPr lang="en-US" sz="2000" u="sng" dirty="0" smtClean="0"/>
              <a:t> Memory Map</a:t>
            </a:r>
            <a:endParaRPr lang="en-US" sz="2000" u="sng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512b </a:t>
            </a:r>
            <a:r>
              <a:rPr lang="en-US" sz="2000" dirty="0">
                <a:solidFill>
                  <a:srgbClr val="0070C0"/>
                </a:solidFill>
              </a:rPr>
              <a:t>of RAM - 0x200-0x400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16kb of ROM - 0xc000-0xffdf </a:t>
            </a:r>
            <a:endParaRPr lang="en-US" sz="2000" dirty="0" smtClean="0">
              <a:solidFill>
                <a:srgbClr val="0070C0"/>
              </a:solidFill>
            </a:endParaRP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0x1100-0xc000 is empty! 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- </a:t>
            </a:r>
            <a:r>
              <a:rPr lang="en-US" sz="2000" dirty="0" smtClean="0"/>
              <a:t>There </a:t>
            </a:r>
            <a:r>
              <a:rPr lang="en-US" sz="2000" dirty="0"/>
              <a:t>is no memory backing it up! </a:t>
            </a:r>
            <a:endParaRPr lang="en-US" sz="2000" dirty="0" smtClean="0"/>
          </a:p>
          <a:p>
            <a:r>
              <a:rPr lang="en-US" sz="2000" dirty="0" smtClean="0"/>
              <a:t>- If </a:t>
            </a:r>
            <a:r>
              <a:rPr lang="en-US" sz="2000" dirty="0"/>
              <a:t>you attempt to write to this area of memory, you'll trigger what's essentially a </a:t>
            </a:r>
            <a:r>
              <a:rPr lang="en-US" sz="2000" b="1" dirty="0"/>
              <a:t>segmentation fault</a:t>
            </a:r>
            <a:r>
              <a:rPr lang="en-US" sz="2000" dirty="0"/>
              <a:t> because that memory doesn't exist. It will cause the chip to do a Power-up Clear (PUC), resetting the state of your processor. This is a tough error to debug.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MSP430’s ISA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62" y="1236345"/>
            <a:ext cx="3943350" cy="539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381" y="60690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How many </a:t>
            </a:r>
            <a:r>
              <a:rPr lang="en-US" sz="2000" dirty="0" err="1" smtClean="0">
                <a:solidFill>
                  <a:srgbClr val="0070C0"/>
                </a:solidFill>
              </a:rPr>
              <a:t>addr</a:t>
            </a:r>
            <a:r>
              <a:rPr lang="en-US" sz="2000" dirty="0" smtClean="0">
                <a:solidFill>
                  <a:srgbClr val="0070C0"/>
                </a:solidFill>
              </a:rPr>
              <a:t> bits?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65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6992"/>
            <a:ext cx="7772400" cy="457200"/>
          </a:xfrm>
        </p:spPr>
        <p:txBody>
          <a:bodyPr/>
          <a:lstStyle/>
          <a:p>
            <a:r>
              <a:rPr lang="en-US" b="1" dirty="0" smtClean="0"/>
              <a:t>What does this program do?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Where’s the BEEF?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; first thing's first - how do we create a comment?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#0x0200,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mov.w</a:t>
            </a:r>
            <a:r>
              <a:rPr lang="en-US" sz="2000" dirty="0"/>
              <a:t>   #0xbeef, r6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fill        </a:t>
            </a:r>
            <a:r>
              <a:rPr lang="en-US" sz="2000" dirty="0" err="1"/>
              <a:t>mov.w</a:t>
            </a:r>
            <a:r>
              <a:rPr lang="en-US" sz="2000" dirty="0"/>
              <a:t>   r6, 0(r5)           </a:t>
            </a:r>
            <a:r>
              <a:rPr lang="en-US" sz="2000" dirty="0">
                <a:solidFill>
                  <a:srgbClr val="00B050"/>
                </a:solidFill>
              </a:rPr>
              <a:t>; anyone know what this syntax means?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incd</a:t>
            </a:r>
            <a:r>
              <a:rPr lang="en-US" sz="2000" dirty="0"/>
              <a:t>    r5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cmp.w</a:t>
            </a:r>
            <a:r>
              <a:rPr lang="en-US" sz="2000" dirty="0"/>
              <a:t>   #0x0400, r5      </a:t>
            </a:r>
            <a:r>
              <a:rPr lang="en-US" sz="2000" dirty="0" smtClean="0">
                <a:solidFill>
                  <a:srgbClr val="00B050"/>
                </a:solidFill>
              </a:rPr>
              <a:t>; </a:t>
            </a:r>
            <a:r>
              <a:rPr lang="en-US" sz="2000" dirty="0">
                <a:solidFill>
                  <a:srgbClr val="00B050"/>
                </a:solidFill>
              </a:rPr>
              <a:t>what does this instruction do?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jne</a:t>
            </a:r>
            <a:r>
              <a:rPr lang="en-US" sz="2000" dirty="0"/>
              <a:t>     fill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forever     </a:t>
            </a:r>
            <a:r>
              <a:rPr lang="en-US" sz="2000" dirty="0" err="1"/>
              <a:t>jmp</a:t>
            </a:r>
            <a:r>
              <a:rPr lang="en-US" sz="2000" dirty="0"/>
              <a:t>     forever</a:t>
            </a:r>
          </a:p>
        </p:txBody>
      </p:sp>
    </p:spTree>
    <p:extLst>
      <p:ext uri="{BB962C8B-B14F-4D97-AF65-F5344CB8AC3E}">
        <p14:creationId xmlns:p14="http://schemas.microsoft.com/office/powerpoint/2010/main" val="27405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Relative Jump Instruction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08" y="805157"/>
            <a:ext cx="7772400" cy="472440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Doesn’t use addressing mode.</a:t>
            </a:r>
          </a:p>
          <a:p>
            <a:pPr marL="0" lvl="1" indent="0">
              <a:buNone/>
            </a:pPr>
            <a:r>
              <a:rPr lang="en-US" sz="2400" dirty="0" smtClean="0"/>
              <a:t>forever  JMP  forever		; what does this do? </a:t>
            </a:r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/>
              <a:t>All </a:t>
            </a:r>
            <a:r>
              <a:rPr lang="en-US" sz="1400" dirty="0"/>
              <a:t>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72227" y="1846201"/>
          <a:ext cx="8478007" cy="752556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5590586"/>
            <a:ext cx="6299199" cy="10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40820" y="6111702"/>
            <a:ext cx="394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Family User Guide 3.4.5 pp59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pp18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08" b="41287"/>
          <a:stretch/>
        </p:blipFill>
        <p:spPr bwMode="auto">
          <a:xfrm>
            <a:off x="-1" y="3186202"/>
            <a:ext cx="4842934" cy="143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10890" y="4617068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9400" y="2082800"/>
            <a:ext cx="4326467" cy="2828200"/>
            <a:chOff x="1450007" y="2374887"/>
            <a:chExt cx="4326467" cy="2828200"/>
          </a:xfrm>
        </p:grpSpPr>
        <p:sp>
          <p:nvSpPr>
            <p:cNvPr id="14" name="Oval 13"/>
            <p:cNvSpPr/>
            <p:nvPr/>
          </p:nvSpPr>
          <p:spPr bwMode="auto">
            <a:xfrm>
              <a:off x="1450007" y="2374887"/>
              <a:ext cx="1681811" cy="645528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5" name="Straight Arrow Connector 14"/>
            <p:cNvCxnSpPr>
              <a:stCxn id="14" idx="4"/>
            </p:cNvCxnSpPr>
            <p:nvPr/>
          </p:nvCxnSpPr>
          <p:spPr bwMode="auto">
            <a:xfrm>
              <a:off x="2290913" y="3020415"/>
              <a:ext cx="3485561" cy="218267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491003" y="2116526"/>
            <a:ext cx="5295454" cy="2794474"/>
            <a:chOff x="5456915" y="2262301"/>
            <a:chExt cx="5295454" cy="2794474"/>
          </a:xfrm>
        </p:grpSpPr>
        <p:sp>
          <p:nvSpPr>
            <p:cNvPr id="17" name="Oval 16"/>
            <p:cNvSpPr/>
            <p:nvPr/>
          </p:nvSpPr>
          <p:spPr bwMode="auto">
            <a:xfrm>
              <a:off x="5456915" y="2262301"/>
              <a:ext cx="5295454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 bwMode="auto">
            <a:xfrm>
              <a:off x="8104642" y="2862470"/>
              <a:ext cx="897268" cy="219430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40267" y="2196041"/>
            <a:ext cx="4919133" cy="2714959"/>
            <a:chOff x="2501540" y="2438287"/>
            <a:chExt cx="4919133" cy="2714959"/>
          </a:xfrm>
        </p:grpSpPr>
        <p:sp>
          <p:nvSpPr>
            <p:cNvPr id="20" name="Oval 19"/>
            <p:cNvSpPr/>
            <p:nvPr/>
          </p:nvSpPr>
          <p:spPr bwMode="auto">
            <a:xfrm>
              <a:off x="4022484" y="2438287"/>
              <a:ext cx="1577855" cy="450574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 bwMode="auto">
            <a:xfrm flipH="1">
              <a:off x="2501540" y="2822876"/>
              <a:ext cx="1752016" cy="173737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20" idx="4"/>
            </p:cNvCxnSpPr>
            <p:nvPr/>
          </p:nvCxnSpPr>
          <p:spPr bwMode="auto">
            <a:xfrm>
              <a:off x="4811412" y="2888861"/>
              <a:ext cx="2609261" cy="226438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3" name="TextBox 22"/>
          <p:cNvSpPr txBox="1"/>
          <p:nvPr/>
        </p:nvSpPr>
        <p:spPr>
          <a:xfrm>
            <a:off x="4221747" y="4911000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</a:t>
            </a:r>
            <a:r>
              <a:rPr lang="en-US" dirty="0" smtClean="0">
                <a:solidFill>
                  <a:srgbClr val="00B050"/>
                </a:solidFill>
              </a:rPr>
              <a:t>_    _ _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_ _    _ _ _ _    _ _ _ _  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9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addressing modes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70636"/>
              </p:ext>
            </p:extLst>
          </p:nvPr>
        </p:nvGraphicFramePr>
        <p:xfrm>
          <a:off x="568744" y="2786068"/>
          <a:ext cx="7833092" cy="3474720"/>
        </p:xfrm>
        <a:graphic>
          <a:graphicData uri="http://schemas.openxmlformats.org/drawingml/2006/table">
            <a:tbl>
              <a:tblPr/>
              <a:tblGrid>
                <a:gridCol w="1302820"/>
                <a:gridCol w="2136298"/>
                <a:gridCol w="2435701"/>
                <a:gridCol w="19582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As/Ad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Addressing Mode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00/0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offset(Rn)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Indexed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</a:t>
                      </a:r>
                      <a:r>
                        <a:rPr lang="en-US" dirty="0" smtClean="0"/>
                        <a:t>2(r8),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@Rn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 indirect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mov</a:t>
                      </a:r>
                      <a:r>
                        <a:rPr lang="en-US" dirty="0"/>
                        <a:t> @</a:t>
                      </a:r>
                      <a:r>
                        <a:rPr lang="en-US" dirty="0" smtClean="0"/>
                        <a:t>r8,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@Rn+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 indirect with post-increment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@r8+, r9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Symbolic (PC relative)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LoopCtr</a:t>
                      </a:r>
                      <a:r>
                        <a:rPr lang="en-US" dirty="0" smtClean="0"/>
                        <a:t>,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01/1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&amp;ADDR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Absolute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r5, &amp;0x0200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11/-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#N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Immediate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#0x2006,</a:t>
                      </a:r>
                      <a:r>
                        <a:rPr lang="en-US" baseline="0" dirty="0" smtClean="0"/>
                        <a:t> r6</a:t>
                      </a:r>
                      <a:endParaRPr 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744" y="1401073"/>
            <a:ext cx="7913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different types of instructions we are about to go through can use different types of addressing modes … see below:</a:t>
            </a:r>
          </a:p>
          <a:p>
            <a:r>
              <a:rPr lang="en-US" dirty="0" smtClean="0"/>
              <a:t>We will cover these in more detail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3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/>
              <a:t> </a:t>
            </a:r>
            <a:r>
              <a:rPr lang="en-US" dirty="0" smtClean="0"/>
              <a:t> @r7, r8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</a:t>
              </a:r>
              <a:r>
                <a:rPr lang="en-US" dirty="0" smtClean="0">
                  <a:solidFill>
                    <a:srgbClr val="FFC000"/>
                  </a:solidFill>
                </a:rPr>
                <a:t>ndirect 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512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rrc</a:t>
            </a:r>
            <a:r>
              <a:rPr lang="en-US" dirty="0" smtClean="0"/>
              <a:t> r6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32452" y="2411896"/>
            <a:ext cx="2835965" cy="450574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89113" y="1683026"/>
            <a:ext cx="4505739" cy="2199861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520070" y="583096"/>
            <a:ext cx="1802296" cy="1828800"/>
          </a:xfrm>
          <a:prstGeom prst="ellips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9" name="Oval 8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cxnSp>
          <p:nvCxnSpPr>
            <p:cNvPr id="13" name="Straight Arrow Connector 12"/>
            <p:cNvCxnSpPr>
              <a:stCxn id="14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Oval 13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18" name="TextBox 17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21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31" name="TextBox 30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643268" y="813928"/>
              <a:ext cx="4704523" cy="3559288"/>
              <a:chOff x="1643268" y="813928"/>
              <a:chExt cx="4704523" cy="3559288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5456915" y="2262301"/>
                <a:ext cx="890876" cy="600169"/>
              </a:xfrm>
              <a:prstGeom prst="ellipse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sym typeface="Wingdings" pitchFamily="2" charset="2"/>
                </a:endParaRPr>
              </a:p>
            </p:txBody>
          </p:sp>
          <p:cxnSp>
            <p:nvCxnSpPr>
              <p:cNvPr id="33" name="Straight Arrow Connector 32"/>
              <p:cNvCxnSpPr>
                <a:stCxn id="34" idx="4"/>
              </p:cNvCxnSpPr>
              <p:nvPr/>
            </p:nvCxnSpPr>
            <p:spPr bwMode="auto">
              <a:xfrm>
                <a:off x="5902353" y="2862470"/>
                <a:ext cx="445438" cy="151074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 flipV="1">
                <a:off x="1643268" y="813928"/>
                <a:ext cx="4055168" cy="144837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cxnSp>
          <p:nvCxnSpPr>
            <p:cNvPr id="40" name="Straight Arrow Connector 39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1729936" y="2411896"/>
            <a:ext cx="3968499" cy="1961320"/>
            <a:chOff x="1729936" y="2411896"/>
            <a:chExt cx="3968499" cy="1961320"/>
          </a:xfrm>
        </p:grpSpPr>
        <p:sp>
          <p:nvSpPr>
            <p:cNvPr id="41" name="Oval 40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3" name="Straight Arrow Connector 42"/>
            <p:cNvCxnSpPr>
              <a:stCxn id="41" idx="3"/>
              <a:endCxn id="1027" idx="0"/>
            </p:cNvCxnSpPr>
            <p:nvPr/>
          </p:nvCxnSpPr>
          <p:spPr bwMode="auto">
            <a:xfrm flipH="1">
              <a:off x="1729936" y="2796485"/>
              <a:ext cx="2460747" cy="94062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stCxn id="41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45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mov</a:t>
            </a:r>
            <a:r>
              <a:rPr lang="en-US" dirty="0" smtClean="0"/>
              <a:t>  r11, r10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5768" y="1978721"/>
          <a:ext cx="8825953" cy="996396"/>
        </p:xfrm>
        <a:graphic>
          <a:graphicData uri="http://schemas.openxmlformats.org/drawingml/2006/table">
            <a:tbl>
              <a:tblPr/>
              <a:tblGrid>
                <a:gridCol w="1431241"/>
                <a:gridCol w="424069"/>
                <a:gridCol w="437322"/>
                <a:gridCol w="450574"/>
                <a:gridCol w="477078"/>
                <a:gridCol w="477078"/>
                <a:gridCol w="424070"/>
                <a:gridCol w="397565"/>
                <a:gridCol w="583096"/>
                <a:gridCol w="490330"/>
                <a:gridCol w="954157"/>
                <a:gridCol w="331304"/>
                <a:gridCol w="297152"/>
                <a:gridCol w="387822"/>
                <a:gridCol w="440708"/>
                <a:gridCol w="405450"/>
                <a:gridCol w="416937"/>
              </a:tblGrid>
              <a:tr h="349804">
                <a:tc>
                  <a:txBody>
                    <a:bodyPr/>
                    <a:lstStyle/>
                    <a:p>
                      <a:pPr algn="l" fontAlgn="b"/>
                      <a:endParaRPr lang="en-US" sz="1600" b="1" dirty="0">
                        <a:effectLst/>
                      </a:endParaRP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44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smtClean="0">
                          <a:effectLst/>
                        </a:rPr>
                        <a:t>Two</a:t>
                      </a:r>
                      <a:r>
                        <a:rPr lang="en-US" sz="1600" baseline="0" dirty="0" smtClean="0">
                          <a:effectLst/>
                        </a:rPr>
                        <a:t> </a:t>
                      </a:r>
                      <a:r>
                        <a:rPr lang="en-US" sz="1600" dirty="0" smtClean="0">
                          <a:effectLst/>
                        </a:rPr>
                        <a:t>Operand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27443" y="5963478"/>
            <a:ext cx="4717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</a:t>
            </a:r>
            <a:r>
              <a:rPr lang="en-US" dirty="0" smtClean="0">
                <a:solidFill>
                  <a:schemeClr val="accent4">
                    <a:lumMod val="65000"/>
                    <a:lumOff val="35000"/>
                  </a:schemeClr>
                </a:solidFill>
              </a:rPr>
              <a:t>_ _ _ _   </a:t>
            </a:r>
            <a:r>
              <a:rPr lang="en-US" dirty="0" smtClean="0">
                <a:solidFill>
                  <a:srgbClr val="00B0F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_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_ _   </a:t>
            </a:r>
            <a:r>
              <a:rPr lang="en-US" dirty="0" smtClean="0">
                <a:solidFill>
                  <a:srgbClr val="92D050"/>
                </a:solidFill>
              </a:rPr>
              <a:t>_ _ _ _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41" y="3616935"/>
            <a:ext cx="2813394" cy="234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9843" y="6194310"/>
            <a:ext cx="258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3-12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0" y="1044760"/>
            <a:ext cx="5168348" cy="4918718"/>
            <a:chOff x="3048000" y="1044760"/>
            <a:chExt cx="5168348" cy="4918718"/>
          </a:xfrm>
        </p:grpSpPr>
        <p:sp>
          <p:nvSpPr>
            <p:cNvPr id="20" name="TextBox 19"/>
            <p:cNvSpPr txBox="1"/>
            <p:nvPr/>
          </p:nvSpPr>
          <p:spPr>
            <a:xfrm>
              <a:off x="5976730" y="104476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5211749" y="2253950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5499984" y="2862470"/>
              <a:ext cx="956392" cy="310100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21" idx="0"/>
            </p:cNvCxnSpPr>
            <p:nvPr/>
          </p:nvCxnSpPr>
          <p:spPr bwMode="auto">
            <a:xfrm flipV="1">
              <a:off x="5499984" y="1506425"/>
              <a:ext cx="476746" cy="747525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3048000" y="1307329"/>
              <a:ext cx="2886624" cy="353368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821635" y="2253950"/>
            <a:ext cx="3469667" cy="3504120"/>
            <a:chOff x="821635" y="2253950"/>
            <a:chExt cx="3469667" cy="3504120"/>
          </a:xfrm>
        </p:grpSpPr>
        <p:sp>
          <p:nvSpPr>
            <p:cNvPr id="8" name="Oval 7"/>
            <p:cNvSpPr/>
            <p:nvPr/>
          </p:nvSpPr>
          <p:spPr bwMode="auto">
            <a:xfrm>
              <a:off x="1484242" y="2253950"/>
              <a:ext cx="914401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9" name="Straight Arrow Connector 8"/>
            <p:cNvCxnSpPr>
              <a:stCxn id="8" idx="4"/>
            </p:cNvCxnSpPr>
            <p:nvPr/>
          </p:nvCxnSpPr>
          <p:spPr bwMode="auto">
            <a:xfrm flipH="1">
              <a:off x="821635" y="3020415"/>
              <a:ext cx="1119808" cy="25852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120348" y="3020415"/>
              <a:ext cx="2170954" cy="273765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8" name="Group 17"/>
          <p:cNvGrpSpPr/>
          <p:nvPr/>
        </p:nvGrpSpPr>
        <p:grpSpPr>
          <a:xfrm>
            <a:off x="3048000" y="1762539"/>
            <a:ext cx="5261113" cy="4200939"/>
            <a:chOff x="3048000" y="1762539"/>
            <a:chExt cx="5261113" cy="4200939"/>
          </a:xfrm>
        </p:grpSpPr>
        <p:sp>
          <p:nvSpPr>
            <p:cNvPr id="34" name="Oval 33"/>
            <p:cNvSpPr/>
            <p:nvPr/>
          </p:nvSpPr>
          <p:spPr bwMode="auto">
            <a:xfrm>
              <a:off x="7275444" y="2170801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7792278" y="2937266"/>
              <a:ext cx="0" cy="302621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 flipV="1">
              <a:off x="3048000" y="1762539"/>
              <a:ext cx="4651513" cy="40826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7" name="Group 16"/>
          <p:cNvGrpSpPr/>
          <p:nvPr/>
        </p:nvGrpSpPr>
        <p:grpSpPr>
          <a:xfrm>
            <a:off x="2348947" y="1880187"/>
            <a:ext cx="4747592" cy="4083291"/>
            <a:chOff x="2348947" y="1880187"/>
            <a:chExt cx="4747592" cy="4083291"/>
          </a:xfrm>
        </p:grpSpPr>
        <p:sp>
          <p:nvSpPr>
            <p:cNvPr id="2053" name="TextBox 2052"/>
            <p:cNvSpPr txBox="1"/>
            <p:nvPr/>
          </p:nvSpPr>
          <p:spPr>
            <a:xfrm>
              <a:off x="3316357" y="3616935"/>
              <a:ext cx="242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register mode</a:t>
              </a:r>
              <a:endParaRPr lang="en-US" dirty="0">
                <a:solidFill>
                  <a:srgbClr val="FFC000"/>
                </a:solidFill>
              </a:endParaRPr>
            </a:p>
          </p:txBody>
        </p:sp>
        <p:sp>
          <p:nvSpPr>
            <p:cNvPr id="2054" name="Oval 2053"/>
            <p:cNvSpPr/>
            <p:nvPr/>
          </p:nvSpPr>
          <p:spPr bwMode="auto">
            <a:xfrm>
              <a:off x="6679095" y="2276634"/>
              <a:ext cx="417444" cy="466566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56" name="Straight Arrow Connector 2055"/>
            <p:cNvCxnSpPr>
              <a:stCxn id="2054" idx="4"/>
            </p:cNvCxnSpPr>
            <p:nvPr/>
          </p:nvCxnSpPr>
          <p:spPr bwMode="auto">
            <a:xfrm>
              <a:off x="6887817" y="2743200"/>
              <a:ext cx="208722" cy="3220278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58" name="Straight Arrow Connector 2057"/>
            <p:cNvCxnSpPr/>
            <p:nvPr/>
          </p:nvCxnSpPr>
          <p:spPr bwMode="auto">
            <a:xfrm flipH="1" flipV="1">
              <a:off x="2348947" y="1880187"/>
              <a:ext cx="4538871" cy="396447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1" name="Straight Arrow Connector 2060"/>
            <p:cNvCxnSpPr>
              <a:stCxn id="2054" idx="3"/>
              <a:endCxn id="2053" idx="0"/>
            </p:cNvCxnSpPr>
            <p:nvPr/>
          </p:nvCxnSpPr>
          <p:spPr bwMode="auto">
            <a:xfrm flipH="1">
              <a:off x="4527357" y="2674873"/>
              <a:ext cx="2212871" cy="942062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1381539" y="813928"/>
            <a:ext cx="5297556" cy="5149550"/>
            <a:chOff x="1381539" y="813928"/>
            <a:chExt cx="5297556" cy="5149550"/>
          </a:xfrm>
        </p:grpSpPr>
        <p:sp>
          <p:nvSpPr>
            <p:cNvPr id="12" name="TextBox 11"/>
            <p:cNvSpPr txBox="1"/>
            <p:nvPr/>
          </p:nvSpPr>
          <p:spPr>
            <a:xfrm>
              <a:off x="1381539" y="813928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88219" y="2276634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2348947" y="1044760"/>
              <a:ext cx="3884710" cy="12318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6233657" y="2876803"/>
              <a:ext cx="445438" cy="308667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1484243" y="1307329"/>
              <a:ext cx="172279" cy="353369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120348" y="1880187"/>
            <a:ext cx="3379636" cy="3990526"/>
            <a:chOff x="2120348" y="1880187"/>
            <a:chExt cx="3379636" cy="3990526"/>
          </a:xfrm>
        </p:grpSpPr>
        <p:sp>
          <p:nvSpPr>
            <p:cNvPr id="2064" name="Oval 2063"/>
            <p:cNvSpPr/>
            <p:nvPr/>
          </p:nvSpPr>
          <p:spPr bwMode="auto">
            <a:xfrm>
              <a:off x="3316356" y="2276634"/>
              <a:ext cx="1174956" cy="466566"/>
            </a:xfrm>
            <a:prstGeom prst="ellipse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66" name="Straight Arrow Connector 2065"/>
            <p:cNvCxnSpPr>
              <a:stCxn id="2064" idx="1"/>
            </p:cNvCxnSpPr>
            <p:nvPr/>
          </p:nvCxnSpPr>
          <p:spPr bwMode="auto">
            <a:xfrm flipH="1" flipV="1">
              <a:off x="2120348" y="1880187"/>
              <a:ext cx="1368076" cy="464774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8" name="Straight Arrow Connector 2067"/>
            <p:cNvCxnSpPr>
              <a:stCxn id="2064" idx="4"/>
            </p:cNvCxnSpPr>
            <p:nvPr/>
          </p:nvCxnSpPr>
          <p:spPr bwMode="auto">
            <a:xfrm>
              <a:off x="3903834" y="2743200"/>
              <a:ext cx="1596150" cy="3127513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445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31788" y="2031172"/>
            <a:ext cx="8480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swpb</a:t>
            </a:r>
            <a:r>
              <a:rPr lang="en-US" dirty="0" smtClean="0"/>
              <a:t> r10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80" b="78006"/>
          <a:stretch/>
        </p:blipFill>
        <p:spPr bwMode="auto">
          <a:xfrm>
            <a:off x="331788" y="3737113"/>
            <a:ext cx="2796295" cy="199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57656" y="4373216"/>
            <a:ext cx="456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_ _ _ _    _ _ </a:t>
            </a:r>
            <a:r>
              <a:rPr lang="en-US" dirty="0" smtClean="0">
                <a:solidFill>
                  <a:srgbClr val="FFC000"/>
                </a:solidFill>
              </a:rPr>
              <a:t>_ _    _ </a:t>
            </a:r>
            <a:r>
              <a:rPr lang="en-US" dirty="0" smtClean="0">
                <a:solidFill>
                  <a:srgbClr val="7030A0"/>
                </a:solidFill>
              </a:rPr>
              <a:t>_ </a:t>
            </a:r>
            <a:r>
              <a:rPr lang="en-US" dirty="0" smtClean="0">
                <a:solidFill>
                  <a:srgbClr val="00B0F0"/>
                </a:solidFill>
              </a:rPr>
              <a:t>_ _    </a:t>
            </a:r>
            <a:r>
              <a:rPr lang="en-US" dirty="0" smtClean="0">
                <a:solidFill>
                  <a:srgbClr val="00B050"/>
                </a:solidFill>
              </a:rPr>
              <a:t>_ _ _ _  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199" y="2253950"/>
            <a:ext cx="3193775" cy="2119267"/>
            <a:chOff x="1219199" y="2253950"/>
            <a:chExt cx="3193775" cy="2119267"/>
          </a:xfrm>
        </p:grpSpPr>
        <p:sp>
          <p:nvSpPr>
            <p:cNvPr id="32" name="Oval 31"/>
            <p:cNvSpPr/>
            <p:nvPr/>
          </p:nvSpPr>
          <p:spPr bwMode="auto">
            <a:xfrm>
              <a:off x="1219199" y="2253950"/>
              <a:ext cx="2676939" cy="766465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5" name="Straight Arrow Connector 34"/>
            <p:cNvCxnSpPr>
              <a:stCxn id="32" idx="4"/>
            </p:cNvCxnSpPr>
            <p:nvPr/>
          </p:nvCxnSpPr>
          <p:spPr bwMode="auto">
            <a:xfrm>
              <a:off x="2557669" y="3020415"/>
              <a:ext cx="1855305" cy="135280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1842052" y="1683026"/>
            <a:ext cx="6334539" cy="2597426"/>
            <a:chOff x="1842052" y="1683026"/>
            <a:chExt cx="6334539" cy="2597426"/>
          </a:xfrm>
        </p:grpSpPr>
        <p:sp>
          <p:nvSpPr>
            <p:cNvPr id="38" name="Oval 37"/>
            <p:cNvSpPr/>
            <p:nvPr/>
          </p:nvSpPr>
          <p:spPr bwMode="auto">
            <a:xfrm>
              <a:off x="7142922" y="2253949"/>
              <a:ext cx="1033669" cy="766465"/>
            </a:xfrm>
            <a:prstGeom prst="ellips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9" name="Straight Arrow Connector 38"/>
            <p:cNvCxnSpPr>
              <a:stCxn id="38" idx="4"/>
            </p:cNvCxnSpPr>
            <p:nvPr/>
          </p:nvCxnSpPr>
          <p:spPr bwMode="auto">
            <a:xfrm>
              <a:off x="7659757" y="3020414"/>
              <a:ext cx="92765" cy="1260038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>
              <a:stCxn id="38" idx="0"/>
            </p:cNvCxnSpPr>
            <p:nvPr/>
          </p:nvCxnSpPr>
          <p:spPr bwMode="auto">
            <a:xfrm flipH="1" flipV="1">
              <a:off x="1842052" y="1683026"/>
              <a:ext cx="5817705" cy="570923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1842052" y="914400"/>
            <a:ext cx="6202018" cy="3366052"/>
            <a:chOff x="1842052" y="914400"/>
            <a:chExt cx="6202018" cy="3366052"/>
          </a:xfrm>
        </p:grpSpPr>
        <p:sp>
          <p:nvSpPr>
            <p:cNvPr id="46" name="TextBox 45"/>
            <p:cNvSpPr txBox="1"/>
            <p:nvPr/>
          </p:nvSpPr>
          <p:spPr>
            <a:xfrm>
              <a:off x="5804452" y="914400"/>
              <a:ext cx="2239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</a:t>
              </a:r>
              <a:r>
                <a:rPr lang="en-US" dirty="0" smtClean="0">
                  <a:solidFill>
                    <a:srgbClr val="0070C0"/>
                  </a:solidFill>
                </a:rPr>
                <a:t>egister 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347791" y="2262301"/>
              <a:ext cx="576470" cy="600169"/>
            </a:xfrm>
            <a:prstGeom prst="ellipse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6636026" y="2862470"/>
              <a:ext cx="149087" cy="1417982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>
              <a:stCxn id="47" idx="0"/>
            </p:cNvCxnSpPr>
            <p:nvPr/>
          </p:nvCxnSpPr>
          <p:spPr bwMode="auto">
            <a:xfrm flipV="1">
              <a:off x="6636026" y="1376065"/>
              <a:ext cx="74543" cy="886236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H="1">
              <a:off x="1842052" y="1145232"/>
              <a:ext cx="3856383" cy="352264"/>
            </a:xfrm>
            <a:prstGeom prst="straightConnector1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1" name="Group 50"/>
          <p:cNvGrpSpPr/>
          <p:nvPr/>
        </p:nvGrpSpPr>
        <p:grpSpPr>
          <a:xfrm>
            <a:off x="675860" y="583096"/>
            <a:ext cx="5671931" cy="3790120"/>
            <a:chOff x="675860" y="583096"/>
            <a:chExt cx="5671931" cy="3790120"/>
          </a:xfrm>
        </p:grpSpPr>
        <p:sp>
          <p:nvSpPr>
            <p:cNvPr id="52" name="TextBox 51"/>
            <p:cNvSpPr txBox="1"/>
            <p:nvPr/>
          </p:nvSpPr>
          <p:spPr>
            <a:xfrm>
              <a:off x="675860" y="583096"/>
              <a:ext cx="1934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 .b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456915" y="2262301"/>
              <a:ext cx="890876" cy="600169"/>
            </a:xfrm>
            <a:prstGeom prst="ellipse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4" name="Straight Arrow Connector 53"/>
            <p:cNvCxnSpPr>
              <a:stCxn id="53" idx="4"/>
            </p:cNvCxnSpPr>
            <p:nvPr/>
          </p:nvCxnSpPr>
          <p:spPr bwMode="auto">
            <a:xfrm>
              <a:off x="5902353" y="2862470"/>
              <a:ext cx="445438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 flipV="1">
              <a:off x="1643268" y="813928"/>
              <a:ext cx="4055168" cy="144837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1073426" y="1044761"/>
              <a:ext cx="159026" cy="493355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7" name="Group 56"/>
          <p:cNvGrpSpPr/>
          <p:nvPr/>
        </p:nvGrpSpPr>
        <p:grpSpPr>
          <a:xfrm>
            <a:off x="2061273" y="2411896"/>
            <a:ext cx="3637162" cy="2033103"/>
            <a:chOff x="2061273" y="2411896"/>
            <a:chExt cx="3637162" cy="2033103"/>
          </a:xfrm>
        </p:grpSpPr>
        <p:sp>
          <p:nvSpPr>
            <p:cNvPr id="58" name="Oval 57"/>
            <p:cNvSpPr/>
            <p:nvPr/>
          </p:nvSpPr>
          <p:spPr bwMode="auto">
            <a:xfrm>
              <a:off x="4068417" y="2411896"/>
              <a:ext cx="834887" cy="450574"/>
            </a:xfrm>
            <a:prstGeom prst="ellips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59" name="Straight Arrow Connector 58"/>
            <p:cNvCxnSpPr>
              <a:stCxn id="58" idx="3"/>
            </p:cNvCxnSpPr>
            <p:nvPr/>
          </p:nvCxnSpPr>
          <p:spPr bwMode="auto">
            <a:xfrm flipH="1">
              <a:off x="2061273" y="2796485"/>
              <a:ext cx="2129410" cy="1648514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58" idx="4"/>
            </p:cNvCxnSpPr>
            <p:nvPr/>
          </p:nvCxnSpPr>
          <p:spPr bwMode="auto">
            <a:xfrm>
              <a:off x="4485861" y="2862470"/>
              <a:ext cx="1212574" cy="1510746"/>
            </a:xfrm>
            <a:prstGeom prst="straightConnector1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-1" y="5831677"/>
            <a:ext cx="3944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Figure 3-12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Family User Guide 3.4.5 pp62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Blue Book pp19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1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400" dirty="0">
                <a:hlinkClick r:id="rId2"/>
              </a:rPr>
              <a:t>MSP430 Instruction </a:t>
            </a:r>
            <a:r>
              <a:rPr lang="en-US" sz="2400" dirty="0" smtClean="0">
                <a:hlinkClick r:id="rId2"/>
              </a:rPr>
              <a:t>Set</a:t>
            </a:r>
            <a:endParaRPr lang="en-US" sz="2400" dirty="0"/>
          </a:p>
          <a:p>
            <a:pPr marL="0" lvl="1" indent="0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All instructions are 16 bits long. Their binary format looks like this: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MSP430 Instruction 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6907"/>
              </p:ext>
            </p:extLst>
          </p:nvPr>
        </p:nvGraphicFramePr>
        <p:xfrm>
          <a:off x="372227" y="1846201"/>
          <a:ext cx="8478007" cy="2447752"/>
        </p:xfrm>
        <a:graphic>
          <a:graphicData uri="http://schemas.openxmlformats.org/drawingml/2006/table">
            <a:tbl>
              <a:tblPr/>
              <a:tblGrid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529523"/>
                <a:gridCol w="621142"/>
                <a:gridCol w="496067"/>
                <a:gridCol w="476999"/>
                <a:gridCol w="529523"/>
                <a:gridCol w="529523"/>
                <a:gridCol w="529523"/>
                <a:gridCol w="529523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11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9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8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7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6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5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4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3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2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1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0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5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Opcode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W=0</a:t>
                      </a:r>
                      <a:r>
                        <a:rPr lang="en-US" sz="1600" dirty="0" smtClean="0">
                          <a:effectLst/>
                        </a:rPr>
                        <a:t>/ B=1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Dest reg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Condition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PC offset (10 bit)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47598"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Opcode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Source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Ad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W=0/B=1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Dest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endParaRPr lang="en-US" sz="16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7544" y="4847397"/>
            <a:ext cx="55287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Double-Operand (</a:t>
            </a:r>
            <a:r>
              <a:rPr lang="en-US" dirty="0">
                <a:solidFill>
                  <a:srgbClr val="0070C0"/>
                </a:solidFill>
              </a:rPr>
              <a:t>Format </a:t>
            </a:r>
            <a:r>
              <a:rPr lang="en-US" dirty="0" smtClean="0">
                <a:solidFill>
                  <a:srgbClr val="0070C0"/>
                </a:solidFill>
              </a:rPr>
              <a:t>I)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Single-Operand</a:t>
            </a:r>
            <a:r>
              <a:rPr lang="en-US" dirty="0">
                <a:solidFill>
                  <a:srgbClr val="7030A0"/>
                </a:solidFill>
              </a:rPr>
              <a:t> (Format </a:t>
            </a:r>
            <a:r>
              <a:rPr lang="en-US" dirty="0" smtClean="0">
                <a:solidFill>
                  <a:srgbClr val="7030A0"/>
                </a:solidFill>
              </a:rPr>
              <a:t>II)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Jumps (Format III)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4995" y="4414508"/>
            <a:ext cx="550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row corresponds to each format?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64067" y="3486077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4067" y="2182211"/>
            <a:ext cx="8492066" cy="84039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4067" y="3109783"/>
            <a:ext cx="8492066" cy="2853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98937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Operand Instructions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974021"/>
              </p:ext>
            </p:extLst>
          </p:nvPr>
        </p:nvGraphicFramePr>
        <p:xfrm>
          <a:off x="725213" y="1419171"/>
          <a:ext cx="7771782" cy="4989578"/>
        </p:xfrm>
        <a:graphic>
          <a:graphicData uri="http://schemas.openxmlformats.org/drawingml/2006/table">
            <a:tbl>
              <a:tblPr/>
              <a:tblGrid>
                <a:gridCol w="593893"/>
                <a:gridCol w="1068725"/>
                <a:gridCol w="6109164"/>
              </a:tblGrid>
              <a:tr h="14698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 dirty="0">
                          <a:effectLst/>
                        </a:rPr>
                        <a:t>Opcode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Assembly Instruction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1">
                          <a:effectLst/>
                        </a:rPr>
                        <a:t>Description</a:t>
                      </a:r>
                    </a:p>
                  </a:txBody>
                  <a:tcPr marL="24585" marR="24585" marT="26247" marB="2624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RRC(.B)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9-bit rotate right through carry. C-&gt;msbit-&gt;...-&gt;lsbit-&gt;C. Clear the carry bit beforehand to do a logical right shift.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SWPB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Swap 8-bit register halves.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0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010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RRA(.B)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Badly named, this is an arithmetic right shift - meaning the most significant bit is preserved.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146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SXT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Sign extend 8 bits to 16.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PUSH(.B)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Push operand on stack. Push byte decrements SP by 2. Most significant byte not overwritten. CPU BUG: PUSH #4 and PUSH #8 do not work when the short encoding using @r2 and @r2+ is used. The workaround, to use a 16-bit immediate, is trivial, so TI do not plan to fix this bug.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9973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CALL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Fetch operand, push PC, then assign operand value to PC. Note the immediate form is the most commonly used. There is no easy way to perform a PC-relative call; the PC-relative addressing mode fetches a word and uses it as an absolute address. This has no byte form.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186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RETI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Pop </a:t>
                      </a:r>
                      <a:r>
                        <a:rPr lang="en-US" sz="1400" dirty="0" smtClean="0">
                          <a:effectLst/>
                        </a:rPr>
                        <a:t>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>
                          <a:effectLst/>
                        </a:rPr>
                        <a:t>then pop PC. Note that because flags like CPUOFF are in the stored status register, the CPU will normally return to the low-power mode it was previously in. This can be changed by adjusting the SR value stored on the stack before invoking RETI (see below). The operand field is unused.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698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Unused</a:t>
                      </a:r>
                    </a:p>
                  </a:txBody>
                  <a:tcPr marL="24585" marR="24585" marT="26247" marB="2624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29502" marR="29502" marT="15748" marB="15748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00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Operand Instructions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89120547"/>
              </p:ext>
            </p:extLst>
          </p:nvPr>
        </p:nvGraphicFramePr>
        <p:xfrm>
          <a:off x="796159" y="1463040"/>
          <a:ext cx="7772185" cy="5034625"/>
        </p:xfrm>
        <a:graphic>
          <a:graphicData uri="http://schemas.openxmlformats.org/drawingml/2006/table">
            <a:tbl>
              <a:tblPr/>
              <a:tblGrid>
                <a:gridCol w="575990"/>
                <a:gridCol w="1383883"/>
                <a:gridCol w="2249520"/>
                <a:gridCol w="3562792"/>
              </a:tblGrid>
              <a:tr h="3866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Opcode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Assembly Instruction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dirty="0">
                          <a:effectLst/>
                        </a:rPr>
                        <a:t>Notes</a:t>
                      </a:r>
                    </a:p>
                  </a:txBody>
                  <a:tcPr marL="41076" marR="41076" marT="42032" marB="42032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0111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~src + 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Implemented as dest += ~src + 1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CMP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-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DADD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+= src + C, BCD (Binary Coded Decimal)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1011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BIT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Sets status only; the destination is not written.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~src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69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1101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|=src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The status flags are NOT set.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1110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XOR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^=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>
                        <a:effectLst/>
                      </a:endParaRP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537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1111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AND src, dest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dest &amp;= src</a:t>
                      </a:r>
                    </a:p>
                  </a:txBody>
                  <a:tcPr marL="41076" marR="41076" marT="42032" marB="4203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49290" marR="49290" marT="25219" marB="25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397" y="6519446"/>
            <a:ext cx="735970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These are generally of the form OP </a:t>
            </a:r>
            <a:r>
              <a:rPr lang="en-US" sz="1600" dirty="0" err="1">
                <a:solidFill>
                  <a:srgbClr val="0070C0"/>
                </a:solidFill>
              </a:rPr>
              <a:t>src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dst</a:t>
            </a:r>
            <a:r>
              <a:rPr lang="en-US" sz="1600" dirty="0">
                <a:solidFill>
                  <a:srgbClr val="0070C0"/>
                </a:solidFill>
              </a:rPr>
              <a:t> which actually means 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 OP </a:t>
            </a:r>
            <a:r>
              <a:rPr lang="en-US" sz="1600" dirty="0" err="1">
                <a:solidFill>
                  <a:srgbClr val="FF0000"/>
                </a:solidFill>
              </a:rPr>
              <a:t>dest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949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Relative Jumps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44861478"/>
              </p:ext>
            </p:extLst>
          </p:nvPr>
        </p:nvGraphicFramePr>
        <p:xfrm>
          <a:off x="851338" y="1994338"/>
          <a:ext cx="7772400" cy="3630342"/>
        </p:xfrm>
        <a:graphic>
          <a:graphicData uri="http://schemas.openxmlformats.org/drawingml/2006/table">
            <a:tbl>
              <a:tblPr/>
              <a:tblGrid>
                <a:gridCol w="1734207"/>
                <a:gridCol w="2230821"/>
                <a:gridCol w="3807372"/>
              </a:tblGrid>
              <a:tr h="370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Condition Code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Description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JNE/JNZ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Z==0 (if !=)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JEQ/Z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Jump if Z==1 (if ==)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JNC/JLO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C==0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JC/JHS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C==1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unsigned</a:t>
                      </a:r>
                      <a:r>
                        <a:rPr lang="en-US" sz="1600" b="1" dirty="0">
                          <a:effectLst/>
                        </a:rPr>
                        <a:t> &gt;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21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JN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N==1 - Note there is no jump if N==0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JGE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N==V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&gt;=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110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JL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if N!=V (</a:t>
                      </a:r>
                      <a:r>
                        <a:rPr lang="en-US" sz="1600" b="1" dirty="0">
                          <a:effectLst/>
                        </a:rPr>
                        <a:t>if </a:t>
                      </a:r>
                      <a:r>
                        <a:rPr lang="en-US" sz="1600" b="1" u="sng" dirty="0">
                          <a:effectLst/>
                        </a:rPr>
                        <a:t>signed</a:t>
                      </a:r>
                      <a:r>
                        <a:rPr lang="en-US" sz="1600" b="1" dirty="0">
                          <a:effectLst/>
                        </a:rPr>
                        <a:t> &lt;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70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111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JMP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Jump unconditionally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87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Emulated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25469349"/>
              </p:ext>
            </p:extLst>
          </p:nvPr>
        </p:nvGraphicFramePr>
        <p:xfrm>
          <a:off x="532712" y="1537304"/>
          <a:ext cx="5462751" cy="4789232"/>
        </p:xfrm>
        <a:graphic>
          <a:graphicData uri="http://schemas.openxmlformats.org/drawingml/2006/table">
            <a:tbl>
              <a:tblPr/>
              <a:tblGrid>
                <a:gridCol w="1820917"/>
                <a:gridCol w="1820917"/>
                <a:gridCol w="1820917"/>
              </a:tblGrid>
              <a:tr h="2593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effectLst/>
                        </a:rPr>
                        <a:t>Emulated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Assembly Instruction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>
                          <a:effectLst/>
                        </a:rPr>
                        <a:t>Notes</a:t>
                      </a:r>
                    </a:p>
                  </a:txBody>
                  <a:tcPr marL="66219" marR="66219" marT="66219" marB="6621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9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NOP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MOV r3, r3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dirty="0">
                        <a:effectLst/>
                      </a:endParaRP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POP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MOV @SP+, dst</a:t>
                      </a:r>
                    </a:p>
                  </a:txBody>
                  <a:tcPr marL="66219" marR="66219" marT="66219" marB="6621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9462" marR="79462" marT="39731" marB="39731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MOV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r>
                        <a:rPr lang="en-US" sz="1400" dirty="0">
                          <a:effectLst/>
                        </a:rPr>
                        <a:t>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BR </a:t>
                      </a:r>
                      <a:r>
                        <a:rPr lang="en-US" sz="1400" dirty="0" err="1">
                          <a:effectLst/>
                        </a:rPr>
                        <a:t>dst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MOV @SP+, PC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CLRC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#1,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SETZ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#2,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CLRN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SETN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BIS #4,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BIC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9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BIS #8, SR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15556" y="4767183"/>
            <a:ext cx="219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  <a:cs typeface="Arial" pitchFamily="34" charset="0"/>
              </a:rPr>
              <a:t>: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88" y="4078993"/>
            <a:ext cx="4927600" cy="10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204841" y="4327084"/>
            <a:ext cx="1511473" cy="76252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4156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6201</TotalTime>
  <Words>3941</Words>
  <Application>Microsoft Office PowerPoint</Application>
  <PresentationFormat>On-screen Show (4:3)</PresentationFormat>
  <Paragraphs>1230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Helvetica Neue</vt:lpstr>
      <vt:lpstr>Times New Roman</vt:lpstr>
      <vt:lpstr>Trebuchet MS</vt:lpstr>
      <vt:lpstr>Wingdings</vt:lpstr>
      <vt:lpstr>4_USAFA Standard</vt:lpstr>
      <vt:lpstr>Custom Design</vt:lpstr>
      <vt:lpstr>5_USAFA Standard</vt:lpstr>
      <vt:lpstr>PowerPoint Presentation</vt:lpstr>
      <vt:lpstr>Outline</vt:lpstr>
      <vt:lpstr>MSP430’s ISA</vt:lpstr>
      <vt:lpstr>MSP430’s ISA</vt:lpstr>
      <vt:lpstr>MSP430 Instruction Set</vt:lpstr>
      <vt:lpstr>One Operand Instructions</vt:lpstr>
      <vt:lpstr>Two Operand Instructions</vt:lpstr>
      <vt:lpstr>Relative Jumps</vt:lpstr>
      <vt:lpstr>Emulated Instructions</vt:lpstr>
      <vt:lpstr>More Emulated Instructions</vt:lpstr>
      <vt:lpstr>Values of Constant Generators CG1, CG2</vt:lpstr>
      <vt:lpstr>Let's write a MSP430 program</vt:lpstr>
      <vt:lpstr>Sample Program</vt:lpstr>
      <vt:lpstr>MSP430 Instruction Set</vt:lpstr>
      <vt:lpstr>Basic addressing modes</vt:lpstr>
      <vt:lpstr>Basic addressing modes</vt:lpstr>
      <vt:lpstr>Register Direct</vt:lpstr>
      <vt:lpstr>Basic addressing modes</vt:lpstr>
      <vt:lpstr>Basic addressing modes</vt:lpstr>
      <vt:lpstr>Indexed</vt:lpstr>
      <vt:lpstr>Basic addressing modes</vt:lpstr>
      <vt:lpstr>Basic addressing modes</vt:lpstr>
      <vt:lpstr>Register Indirect</vt:lpstr>
      <vt:lpstr>Basic addressing modes</vt:lpstr>
      <vt:lpstr>Basic addressing modes</vt:lpstr>
      <vt:lpstr>MSP430 Instruction Set</vt:lpstr>
      <vt:lpstr>Core Instruction Map</vt:lpstr>
      <vt:lpstr>Single-Operand Instruction</vt:lpstr>
      <vt:lpstr>Single-Operand Instruction: Register</vt:lpstr>
      <vt:lpstr>Relative Jumps</vt:lpstr>
      <vt:lpstr>Relative Jump Instruction</vt:lpstr>
      <vt:lpstr>Two Operand Instruction: Register</vt:lpstr>
      <vt:lpstr>Two-Operand Instruction: Immediate</vt:lpstr>
      <vt:lpstr>What is going on here???</vt:lpstr>
      <vt:lpstr>Two Operand Instruction: Indexed</vt:lpstr>
      <vt:lpstr>Operands</vt:lpstr>
      <vt:lpstr>Backups</vt:lpstr>
      <vt:lpstr>Debugging Example Using breakpoints</vt:lpstr>
      <vt:lpstr>Sample Program</vt:lpstr>
      <vt:lpstr>Sample Program</vt:lpstr>
      <vt:lpstr>Sample Program</vt:lpstr>
      <vt:lpstr>MSP430’s ISA</vt:lpstr>
      <vt:lpstr>What does this program do? Where’s the BEEF?</vt:lpstr>
      <vt:lpstr>Relative Jump Instruction</vt:lpstr>
      <vt:lpstr>MSP430 addressing modes</vt:lpstr>
      <vt:lpstr>Hand assembly</vt:lpstr>
      <vt:lpstr>Hand assembly</vt:lpstr>
      <vt:lpstr>Hand assembly</vt:lpstr>
      <vt:lpstr>Hand assembly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312</cp:revision>
  <cp:lastPrinted>2018-05-21T20:20:56Z</cp:lastPrinted>
  <dcterms:created xsi:type="dcterms:W3CDTF">2001-06-27T14:08:57Z</dcterms:created>
  <dcterms:modified xsi:type="dcterms:W3CDTF">2018-07-10T22:12:05Z</dcterms:modified>
</cp:coreProperties>
</file>