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34"/>
  </p:notesMasterIdLst>
  <p:handoutMasterIdLst>
    <p:handoutMasterId r:id="rId35"/>
  </p:handoutMasterIdLst>
  <p:sldIdLst>
    <p:sldId id="352" r:id="rId4"/>
    <p:sldId id="354" r:id="rId5"/>
    <p:sldId id="363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53" r:id="rId25"/>
    <p:sldId id="355" r:id="rId26"/>
    <p:sldId id="360" r:id="rId27"/>
    <p:sldId id="361" r:id="rId28"/>
    <p:sldId id="362" r:id="rId29"/>
    <p:sldId id="356" r:id="rId30"/>
    <p:sldId id="357" r:id="rId31"/>
    <p:sldId id="358" r:id="rId32"/>
    <p:sldId id="359" r:id="rId3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2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2338" y="6494463"/>
            <a:ext cx="4764087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8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9" r:id="rId2"/>
    <p:sldLayoutId id="2147483680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smtClean="0">
                <a:effectLst/>
                <a:latin typeface="Trebuchet MS" panose="020B0603020202020204" pitchFamily="34" charset="0"/>
              </a:rPr>
              <a:t>Lesson 32?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input signal level can be read at any time via the CCI bit. MSP430x2xx family devices may </a:t>
            </a:r>
            <a:r>
              <a:rPr lang="en-US" sz="2000" dirty="0" smtClean="0"/>
              <a:t>have different </a:t>
            </a:r>
            <a:r>
              <a:rPr lang="en-US" sz="2000" dirty="0"/>
              <a:t>signals connected to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See the device-specific data sheet for the connections </a:t>
            </a:r>
            <a:r>
              <a:rPr lang="en-US" sz="2000" dirty="0" smtClean="0"/>
              <a:t>of these </a:t>
            </a:r>
            <a:r>
              <a:rPr lang="en-US" sz="2000" dirty="0"/>
              <a:t>signals.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4726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Family User Guide pp </a:t>
            </a:r>
            <a:r>
              <a:rPr lang="en-US" sz="1800" dirty="0" smtClean="0"/>
              <a:t>362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3196987"/>
            <a:ext cx="73056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2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input signal level can be read at any time via the CCI bit. MSP430x2xx family devices may </a:t>
            </a:r>
            <a:r>
              <a:rPr lang="en-US" sz="2000" dirty="0" smtClean="0"/>
              <a:t>have different </a:t>
            </a:r>
            <a:r>
              <a:rPr lang="en-US" sz="2000" dirty="0"/>
              <a:t>signals connected to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See the device-specific data sheet for the connections </a:t>
            </a:r>
            <a:r>
              <a:rPr lang="en-US" sz="2000" dirty="0" smtClean="0"/>
              <a:t>of these </a:t>
            </a:r>
            <a:r>
              <a:rPr lang="en-US" sz="2000" dirty="0"/>
              <a:t>signals.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5163" y="2689372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Device Specific pp 16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27" y="3058704"/>
            <a:ext cx="6473283" cy="334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2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14783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10326" y="6444286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562668" y="5363575"/>
            <a:ext cx="5998191" cy="23883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673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133725"/>
            <a:ext cx="70008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31" y="1463040"/>
            <a:ext cx="7350344" cy="530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1032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Device Specific pp 43</a:t>
            </a:r>
          </a:p>
        </p:txBody>
      </p:sp>
    </p:spTree>
    <p:extLst>
      <p:ext uri="{BB962C8B-B14F-4D97-AF65-F5344CB8AC3E}">
        <p14:creationId xmlns:p14="http://schemas.microsoft.com/office/powerpoint/2010/main" val="17038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utput M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89" y="4130567"/>
            <a:ext cx="6243878" cy="275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Compare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946" y="1513857"/>
            <a:ext cx="8500386" cy="261671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Compare mode is selected when the </a:t>
            </a:r>
            <a:r>
              <a:rPr lang="en-US" sz="2000" dirty="0">
                <a:solidFill>
                  <a:schemeClr val="accent2"/>
                </a:solidFill>
              </a:rPr>
              <a:t>CAP bit </a:t>
            </a:r>
            <a:r>
              <a:rPr lang="en-US" sz="2000" dirty="0"/>
              <a:t>in TACCTL is set to 0 </a:t>
            </a:r>
            <a:endParaRPr lang="en-US" sz="2000" dirty="0" smtClean="0"/>
          </a:p>
          <a:p>
            <a:r>
              <a:rPr lang="en-US" sz="2000" dirty="0" smtClean="0"/>
              <a:t>Same Timer Modes:  </a:t>
            </a:r>
            <a:r>
              <a:rPr lang="en-US" sz="2000" dirty="0" err="1" smtClean="0">
                <a:solidFill>
                  <a:schemeClr val="accent2"/>
                </a:solidFill>
              </a:rPr>
              <a:t>MCx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dirty="0" smtClean="0"/>
              <a:t>Count up to </a:t>
            </a:r>
            <a:r>
              <a:rPr lang="en-US" sz="1600" dirty="0" smtClean="0">
                <a:solidFill>
                  <a:schemeClr val="accent2"/>
                </a:solidFill>
              </a:rPr>
              <a:t>TACCRO.     </a:t>
            </a:r>
            <a:r>
              <a:rPr lang="en-US" sz="1600" dirty="0" smtClean="0"/>
              <a:t>Now adding two new registers:  </a:t>
            </a:r>
            <a:r>
              <a:rPr lang="en-US" sz="1600" dirty="0" smtClean="0">
                <a:solidFill>
                  <a:schemeClr val="accent2"/>
                </a:solidFill>
              </a:rPr>
              <a:t>TA0CCR1 </a:t>
            </a:r>
            <a:r>
              <a:rPr lang="en-US" sz="1600" dirty="0" smtClean="0"/>
              <a:t>and</a:t>
            </a:r>
            <a:r>
              <a:rPr lang="en-US" sz="1600" dirty="0" smtClean="0">
                <a:solidFill>
                  <a:schemeClr val="accent2"/>
                </a:solidFill>
              </a:rPr>
              <a:t> TA0CCR2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992313"/>
              </p:ext>
            </p:extLst>
          </p:nvPr>
        </p:nvGraphicFramePr>
        <p:xfrm>
          <a:off x="362608" y="2213874"/>
          <a:ext cx="8355723" cy="1403544"/>
        </p:xfrm>
        <a:graphic>
          <a:graphicData uri="http://schemas.openxmlformats.org/drawingml/2006/table">
            <a:tbl>
              <a:tblPr/>
              <a:tblGrid>
                <a:gridCol w="521989"/>
                <a:gridCol w="1095665"/>
                <a:gridCol w="6738069"/>
              </a:tblGrid>
              <a:tr h="2097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Mcx</a:t>
                      </a:r>
                      <a:endParaRPr lang="en-US" sz="1200" dirty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Mode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97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00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Stop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The timer is halted</a:t>
                      </a:r>
                      <a:r>
                        <a:rPr lang="en-US" sz="1200" dirty="0" smtClean="0">
                          <a:effectLst/>
                        </a:rPr>
                        <a:t>.   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  <a:effectLst/>
                        </a:rPr>
                        <a:t>                                                                      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MC_0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06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01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Up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The timer repeatedly counts from zero to the value of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TACCR0</a:t>
                      </a:r>
                      <a:r>
                        <a:rPr lang="en-US" sz="1200" dirty="0" smtClean="0">
                          <a:effectLst/>
                        </a:rPr>
                        <a:t>. </a:t>
                      </a:r>
                      <a:r>
                        <a:rPr lang="en-US" sz="11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MC_1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630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10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Continuous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The timer repeatedly counts from zero to 0FFFFh</a:t>
                      </a:r>
                      <a:r>
                        <a:rPr lang="en-US" sz="1200" dirty="0" smtClean="0">
                          <a:effectLst/>
                        </a:rPr>
                        <a:t>.                        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MC_2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61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11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Up/down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timer repeatedly counts from zero up to the value of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TACCR0</a:t>
                      </a:r>
                      <a:r>
                        <a:rPr lang="en-US" sz="1200" dirty="0">
                          <a:effectLst/>
                        </a:rPr>
                        <a:t> and back down to </a:t>
                      </a:r>
                      <a:r>
                        <a:rPr lang="en-US" sz="1200" dirty="0" smtClean="0">
                          <a:effectLst/>
                        </a:rPr>
                        <a:t>zero.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MC_3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29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41032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260342" y="1940253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CCR0-2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05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Compare</a:t>
            </a:r>
            <a:endParaRPr lang="en-US" b="1" dirty="0"/>
          </a:p>
        </p:txBody>
      </p:sp>
      <p:pic>
        <p:nvPicPr>
          <p:cNvPr id="4098" name="Picture 2" descr="Output Modes Example - Up M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608012"/>
            <a:ext cx="6236575" cy="624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09732" y="1378423"/>
            <a:ext cx="293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will likely use mode 3 &amp; 7 for PWM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Ports?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497541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Pin 3 TA0.0       P1.1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4 TA0.1       P1.2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8 TA1.0       P2.0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9 TA1.1       P2.1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24" y="3468414"/>
            <a:ext cx="8164057" cy="297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Setup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53" y="1522124"/>
            <a:ext cx="7772400" cy="4724400"/>
          </a:xfrm>
        </p:spPr>
        <p:txBody>
          <a:bodyPr/>
          <a:lstStyle/>
          <a:p>
            <a:r>
              <a:rPr lang="en-US" dirty="0" smtClean="0"/>
              <a:t>Set I/O direction for output</a:t>
            </a:r>
          </a:p>
          <a:p>
            <a:pPr lvl="1"/>
            <a:r>
              <a:rPr lang="en-US" dirty="0" smtClean="0"/>
              <a:t>MUX PWM</a:t>
            </a:r>
          </a:p>
          <a:p>
            <a:endParaRPr lang="en-US" dirty="0" smtClean="0"/>
          </a:p>
          <a:p>
            <a:r>
              <a:rPr lang="en-US" dirty="0"/>
              <a:t>Set period</a:t>
            </a:r>
          </a:p>
          <a:p>
            <a:r>
              <a:rPr lang="en-US" dirty="0"/>
              <a:t>Set on time</a:t>
            </a:r>
          </a:p>
          <a:p>
            <a:r>
              <a:rPr lang="en-US" dirty="0" smtClean="0"/>
              <a:t>Enable PWM </a:t>
            </a:r>
            <a:r>
              <a:rPr lang="en-US" u="sng" dirty="0" smtClean="0"/>
              <a:t>mode</a:t>
            </a:r>
            <a:r>
              <a:rPr lang="en-US" dirty="0" smtClean="0"/>
              <a:t> on timer</a:t>
            </a:r>
          </a:p>
          <a:p>
            <a:endParaRPr lang="en-US" dirty="0" smtClean="0"/>
          </a:p>
          <a:p>
            <a:r>
              <a:rPr lang="en-US" dirty="0" err="1" smtClean="0"/>
              <a:t>Config</a:t>
            </a:r>
            <a:r>
              <a:rPr lang="en-US" dirty="0" smtClean="0"/>
              <a:t> / Start timer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3314700" y="2657475"/>
            <a:ext cx="409575" cy="1057275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6674" y="289372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TAxCCRx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7375" y="362271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TAxCCTLx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9386" y="1828190"/>
            <a:ext cx="3071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PxSEL</a:t>
            </a:r>
            <a:r>
              <a:rPr lang="en-US" sz="2800" b="1" dirty="0" smtClean="0">
                <a:solidFill>
                  <a:schemeClr val="accent2"/>
                </a:solidFill>
              </a:rPr>
              <a:t>, PxSEL2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199" y="93157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PxDIR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953" y="4459486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TAxCTL</a:t>
            </a:r>
            <a:endParaRPr 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3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32" y="1546288"/>
            <a:ext cx="8557536" cy="4752036"/>
          </a:xfrm>
        </p:spPr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&lt;msp430.h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main(void)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WDTCTL = WDTPW|WDTHOLD;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stop the watchdog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timer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P1DIR |= BIT2;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TA0CCR1 on P1.2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P1SEL |= BIT2;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TA0CCR1 on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P1.2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&amp;= ~MC1|MC0;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stop timer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TACLR;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clear timer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TASSEL1;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configure for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SMCLK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TA0CCR0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100;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 signal period to 100 clock cycles (~100 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microseconds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25/100 (25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%)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TA0CCTL1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OUTMOD_7;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TACCTL1 to Reset / Set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mode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MC0;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count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up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{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50;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50/100 (50%)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75;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75/100 (75%)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100/100 (100%)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25/100 (25%)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86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Capture </a:t>
            </a:r>
            <a:r>
              <a:rPr lang="en-US" dirty="0" smtClean="0"/>
              <a:t>and Compare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1" y="2878590"/>
            <a:ext cx="2107117" cy="1542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740" r="30270"/>
          <a:stretch/>
        </p:blipFill>
        <p:spPr>
          <a:xfrm>
            <a:off x="2325413" y="3121841"/>
            <a:ext cx="3176753" cy="1055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640" y="2656489"/>
            <a:ext cx="3099119" cy="21306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0155" y="4420913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MSP430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155" y="5226190"/>
            <a:ext cx="8412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timing how wide these pulses are, we can translate the pulses into 0’s or 1’s (binary) and understand what the remote is telling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with Interrupt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89" y="1489840"/>
            <a:ext cx="8557536" cy="487085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/>
              </a:rPr>
              <a:t>&lt;msp430.h&gt;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WDTCTL = WDTPW|WDTHOLD;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stop the watchdog timer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P2DIR |= BIT1; 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TA1CCR1 on P2.1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P2SEL |= BIT1; 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TA1CCR1 on P2.1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P2OUT &amp;= ~BIT1;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TA1CTL |= TASSEL_2|MC_1|ID_0;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configure for SMCLK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P1DIR |= BIT0;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//use LED to indicate duty cycle has toggled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P1REN |= BIT3;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P1OUT |= BIT3;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TA1CCR0 = 1000;    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signal period to 1000 clock cycles (~1 millisecond)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TA1CCR1 = 250;           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duty cycle to 250/1000 (25%)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TA1CCTL0 |= CCIE;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fr-FR" sz="1200" dirty="0" err="1">
                <a:solidFill>
                  <a:srgbClr val="3F7F5F"/>
                </a:solidFill>
                <a:latin typeface="Consolas"/>
              </a:rPr>
              <a:t>enable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 CC </a:t>
            </a:r>
            <a:r>
              <a:rPr lang="fr-FR" sz="1200" dirty="0" err="1">
                <a:solidFill>
                  <a:srgbClr val="3F7F5F"/>
                </a:solidFill>
                <a:latin typeface="Consolas"/>
              </a:rPr>
              <a:t>interrupts</a:t>
            </a:r>
            <a:endParaRPr lang="fr-FR" sz="1200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TA1CCTL1 |= OUTMOD_7|CCIE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;  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TACCTL1 to Set / Reset mode//enable CC interrupts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TA1CCTL1 &amp;= ~CCIFG; 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_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enable_interrupt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(1) {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     </a:t>
            </a:r>
            <a:r>
              <a:rPr lang="en-US" sz="1200" b="1" dirty="0">
                <a:solidFill>
                  <a:srgbClr val="3F7F5F"/>
                </a:solidFill>
                <a:latin typeface="Consolas"/>
              </a:rPr>
              <a:t>//every time the button is pushed, toggle the duty cycle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1000;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1000/1000 (100%)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750;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750/1000 (75%)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500;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500/1000 (50%)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250;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250/1000 (25%)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100;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100/1000 (10%)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20;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20/1000 (2%)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2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with Interrupt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9553" y="1681241"/>
            <a:ext cx="7214606" cy="407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#pragma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vector = TIMER1_A0_VECTOR            </a:t>
            </a:r>
            <a:r>
              <a:rPr lang="en-US" sz="1100" b="1" dirty="0">
                <a:solidFill>
                  <a:srgbClr val="3F7F5F"/>
                </a:solidFill>
                <a:latin typeface="Consolas"/>
              </a:rPr>
              <a:t>// This is from the MSP430G2553.h file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__interrupt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captureCompareInt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P1OUT |= BIT0;        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//Turn on LED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 Disable Timer A Interrupt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TA1CCTL1 &amp;= ~CCIFG;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3F7F5F"/>
                </a:solidFill>
                <a:latin typeface="Consolas"/>
              </a:rPr>
              <a:t>//    TACTL &amp;= ~TAIFG;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nsolas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#pragma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vector = TIMER1_A1_VECTOR            </a:t>
            </a:r>
            <a:r>
              <a:rPr lang="en-US" sz="1100" b="1" dirty="0">
                <a:solidFill>
                  <a:srgbClr val="3F7F5F"/>
                </a:solidFill>
                <a:latin typeface="Consolas"/>
              </a:rPr>
              <a:t>// This is from the MSP430G2553.h file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__interrupt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captureCompareInt2 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P1OUT &amp;= ~BIT0;        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//Turn off LED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 Disable Timer A Interrupt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TA1CCTL1 &amp;= ~CCIFG;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3F7F5F"/>
                </a:solidFill>
                <a:latin typeface="Consolas"/>
              </a:rPr>
              <a:t>//    TACTL &amp;= ~TAIFG;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005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</p:txBody>
      </p:sp>
    </p:spTree>
    <p:extLst>
      <p:ext uri="{BB962C8B-B14F-4D97-AF65-F5344CB8AC3E}">
        <p14:creationId xmlns:p14="http://schemas.microsoft.com/office/powerpoint/2010/main" val="178021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 Bridge</a:t>
            </a:r>
            <a:endParaRPr lang="en-US" dirty="0"/>
          </a:p>
        </p:txBody>
      </p:sp>
      <p:pic>
        <p:nvPicPr>
          <p:cNvPr id="1026" name="Picture 2" descr="C:\Users\Kevin.Walchko\Desktop\image_thumb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23" y="1086932"/>
            <a:ext cx="4363309" cy="42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evin.Walchko\Desktop\image_thumb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343813"/>
            <a:ext cx="4253120" cy="139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479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Control</a:t>
            </a:r>
            <a:endParaRPr lang="en-US" dirty="0"/>
          </a:p>
        </p:txBody>
      </p:sp>
      <p:pic>
        <p:nvPicPr>
          <p:cNvPr id="2050" name="Picture 2" descr="C:\Users\Kevin.Walchko\Desktop\image_thumb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80014"/>
            <a:ext cx="3810000" cy="372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evin.Walchko\Desktop\image_thumb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80014"/>
            <a:ext cx="3731502" cy="364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14400" y="5257800"/>
            <a:ext cx="7693902" cy="1143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H-bridge is design to turn on/off the FETs in a particular order such that current can flow through the motor in one or 2 ways. This has the effect of turning the motor shaft either CW or CCW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999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Danger!</a:t>
            </a:r>
            <a:endParaRPr lang="en-US" dirty="0"/>
          </a:p>
        </p:txBody>
      </p:sp>
      <p:pic>
        <p:nvPicPr>
          <p:cNvPr id="3074" name="Picture 2" descr="C:\Users\Kevin.Walchko\Desktop\image_thumb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3810830" cy="372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00200" y="5791200"/>
            <a:ext cx="6553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Since this is already setup on your system, this shouldn’t be a problem. However, if you build your own h-bridge, be careful!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3252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Motors &amp; Generators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27</a:t>
            </a:fld>
            <a:endParaRPr lang="en-US" dirty="0"/>
          </a:p>
        </p:txBody>
      </p:sp>
      <p:pic>
        <p:nvPicPr>
          <p:cNvPr id="1027" name="Picture 3" descr="C:\Users\Kevin.Walchko\Desktop\Brush - Category - Brush DC Mot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7770"/>
            <a:ext cx="73152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0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 DC Motor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28</a:t>
            </a:fld>
            <a:endParaRPr lang="en-US" dirty="0"/>
          </a:p>
        </p:txBody>
      </p:sp>
      <p:pic>
        <p:nvPicPr>
          <p:cNvPr id="1026" name="Picture 2" descr="C:\Users\Kevin.Walchko\Desktop\dcmo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41243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evin.Walchko\Desktop\dc-motor-tear-dow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0"/>
            <a:ext cx="414337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lectric_mo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325" y="1295400"/>
            <a:ext cx="31623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81525" y="4663441"/>
            <a:ext cx="44139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Typical DC motor characteristics:</a:t>
            </a:r>
          </a:p>
          <a:p>
            <a:r>
              <a:rPr lang="en-US" sz="1400" i="1" dirty="0" smtClean="0">
                <a:solidFill>
                  <a:srgbClr val="7030A0"/>
                </a:solidFill>
              </a:rPr>
              <a:t>Stall torque </a:t>
            </a:r>
            <a:r>
              <a:rPr lang="en-US" sz="1400" dirty="0" smtClean="0"/>
              <a:t>– max torque produced when it stops moving</a:t>
            </a:r>
          </a:p>
          <a:p>
            <a:r>
              <a:rPr lang="en-US" sz="1400" i="1" dirty="0" smtClean="0">
                <a:solidFill>
                  <a:srgbClr val="7030A0"/>
                </a:solidFill>
              </a:rPr>
              <a:t>Voltage</a:t>
            </a:r>
            <a:r>
              <a:rPr lang="en-US" sz="1400" dirty="0" smtClean="0">
                <a:solidFill>
                  <a:srgbClr val="7030A0"/>
                </a:solidFill>
              </a:rPr>
              <a:t> </a:t>
            </a:r>
            <a:r>
              <a:rPr lang="en-US" sz="1400" dirty="0" smtClean="0"/>
              <a:t>– operating voltage (higher V, lower current)</a:t>
            </a:r>
          </a:p>
          <a:p>
            <a:r>
              <a:rPr lang="en-US" sz="1400" i="1" dirty="0" smtClean="0">
                <a:solidFill>
                  <a:srgbClr val="7030A0"/>
                </a:solidFill>
              </a:rPr>
              <a:t>No load current </a:t>
            </a:r>
            <a:r>
              <a:rPr lang="en-US" sz="1400" dirty="0" smtClean="0"/>
              <a:t>– min free running current</a:t>
            </a:r>
          </a:p>
          <a:p>
            <a:r>
              <a:rPr lang="en-US" sz="1400" i="1" dirty="0" smtClean="0">
                <a:solidFill>
                  <a:srgbClr val="7030A0"/>
                </a:solidFill>
              </a:rPr>
              <a:t>Stall current </a:t>
            </a:r>
            <a:r>
              <a:rPr lang="en-US" sz="1400" dirty="0" smtClean="0"/>
              <a:t>– max current at stall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5819740"/>
            <a:ext cx="2925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Horsepower: 2 </a:t>
            </a:r>
            <a:r>
              <a:rPr lang="en-US" dirty="0" err="1" smtClean="0"/>
              <a:t>hp</a:t>
            </a:r>
            <a:r>
              <a:rPr lang="en-US" dirty="0" smtClean="0"/>
              <a:t> = ~1492 W</a:t>
            </a:r>
          </a:p>
          <a:p>
            <a:r>
              <a:rPr lang="en-US" dirty="0" smtClean="0"/>
              <a:t>                        1 </a:t>
            </a:r>
            <a:r>
              <a:rPr lang="en-US" dirty="0" err="1" smtClean="0"/>
              <a:t>hp</a:t>
            </a:r>
            <a:r>
              <a:rPr lang="en-US" dirty="0" smtClean="0"/>
              <a:t> = 745.7 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4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Torque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29</a:t>
            </a:fld>
            <a:endParaRPr lang="en-US" dirty="0"/>
          </a:p>
        </p:txBody>
      </p:sp>
      <p:pic>
        <p:nvPicPr>
          <p:cNvPr id="2050" name="Picture 2" descr="C:\Users\Kevin.Walchko\Desktop\buildmo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39" y="1941731"/>
            <a:ext cx="51435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2950" y="1295400"/>
            <a:ext cx="5276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Torque</a:t>
            </a:r>
            <a:r>
              <a:rPr lang="en-US" dirty="0"/>
              <a:t> is a measure of how much a force acting on an object causes that object to rotate. </a:t>
            </a:r>
          </a:p>
        </p:txBody>
      </p:sp>
      <p:pic>
        <p:nvPicPr>
          <p:cNvPr id="2052" name="Picture 4" descr="C:\Users\Kevin.Walchko\Desktop\Gear_Torqu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13" y="1272948"/>
            <a:ext cx="2258487" cy="204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12154"/>
            <a:ext cx="7848600" cy="73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486400"/>
            <a:ext cx="1622079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68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Setup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40448"/>
            <a:ext cx="7772400" cy="4724400"/>
          </a:xfrm>
        </p:spPr>
        <p:txBody>
          <a:bodyPr/>
          <a:lstStyle/>
          <a:p>
            <a:r>
              <a:rPr lang="en-US" dirty="0" smtClean="0"/>
              <a:t>Set I/O direction for output</a:t>
            </a:r>
          </a:p>
          <a:p>
            <a:pPr lvl="1"/>
            <a:r>
              <a:rPr lang="en-US" dirty="0" smtClean="0"/>
              <a:t>MUX PWM</a:t>
            </a:r>
          </a:p>
          <a:p>
            <a:endParaRPr lang="en-US" dirty="0" smtClean="0"/>
          </a:p>
          <a:p>
            <a:r>
              <a:rPr lang="en-US" dirty="0"/>
              <a:t>Set period</a:t>
            </a:r>
          </a:p>
          <a:p>
            <a:r>
              <a:rPr lang="en-US" dirty="0"/>
              <a:t>Set on time</a:t>
            </a:r>
          </a:p>
          <a:p>
            <a:r>
              <a:rPr lang="en-US" dirty="0" smtClean="0"/>
              <a:t>Enable PWM </a:t>
            </a:r>
            <a:r>
              <a:rPr lang="en-US" u="sng" dirty="0" smtClean="0"/>
              <a:t>mode</a:t>
            </a:r>
            <a:r>
              <a:rPr lang="en-US" dirty="0" smtClean="0"/>
              <a:t> on timer</a:t>
            </a:r>
          </a:p>
          <a:p>
            <a:endParaRPr lang="en-US" dirty="0" smtClean="0"/>
          </a:p>
          <a:p>
            <a:r>
              <a:rPr lang="en-US" dirty="0" err="1" smtClean="0"/>
              <a:t>Config</a:t>
            </a:r>
            <a:r>
              <a:rPr lang="en-US" dirty="0" smtClean="0"/>
              <a:t> / Start 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Provide analog DC voltage… The higher the voltage, the faster it spins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Two issues interfacing MSP430 with a DC motor?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only produces two voltages (</a:t>
            </a:r>
            <a:r>
              <a:rPr lang="en-US" sz="1600" dirty="0" err="1" smtClean="0">
                <a:solidFill>
                  <a:schemeClr val="accent2"/>
                </a:solidFill>
              </a:rPr>
              <a:t>Vcc</a:t>
            </a:r>
            <a:r>
              <a:rPr lang="en-US" sz="1600" dirty="0" smtClean="0">
                <a:solidFill>
                  <a:schemeClr val="accent2"/>
                </a:solidFill>
              </a:rPr>
              <a:t> and </a:t>
            </a:r>
            <a:r>
              <a:rPr lang="en-US" sz="1600" dirty="0" err="1" smtClean="0">
                <a:solidFill>
                  <a:schemeClr val="accent2"/>
                </a:solidFill>
              </a:rPr>
              <a:t>Gnd</a:t>
            </a:r>
            <a:r>
              <a:rPr lang="en-US" sz="1600" dirty="0" smtClean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 smtClean="0"/>
              <a:t>	Solution?     </a:t>
            </a:r>
            <a:r>
              <a:rPr lang="en-US" sz="2000" dirty="0" smtClean="0">
                <a:solidFill>
                  <a:schemeClr val="accent2"/>
                </a:solidFill>
              </a:rPr>
              <a:t>PWM- pulse width modulation  (remember this?)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does not source enough current to power the motors (blow the </a:t>
            </a:r>
            <a:r>
              <a:rPr lang="en-US" sz="1600" dirty="0">
                <a:solidFill>
                  <a:schemeClr val="accent2"/>
                </a:solidFill>
              </a:rPr>
              <a:t>chip)</a:t>
            </a:r>
          </a:p>
          <a:p>
            <a:pPr marL="0" indent="0">
              <a:buNone/>
            </a:pPr>
            <a:r>
              <a:rPr lang="en-US" sz="2000" dirty="0"/>
              <a:t>	Solution?     </a:t>
            </a:r>
            <a:r>
              <a:rPr lang="en-US" sz="2000" dirty="0" smtClean="0">
                <a:solidFill>
                  <a:schemeClr val="accent2"/>
                </a:solidFill>
              </a:rPr>
              <a:t>Motor driver chip (SN754410)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600" dirty="0" smtClean="0">
              <a:solidFill>
                <a:schemeClr val="accent2"/>
              </a:solidFill>
            </a:endParaRPr>
          </a:p>
          <a:p>
            <a:pPr lvl="1"/>
            <a:endParaRPr lang="en-US" sz="12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MSP430 Timer system helps</a:t>
            </a:r>
          </a:p>
          <a:p>
            <a:r>
              <a:rPr lang="en-US" sz="2000" b="1" dirty="0" smtClean="0"/>
              <a:t>Input Capture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Monitor a pin for a specified signal (rising edge, falling edge, either edge) and record when it occurs</a:t>
            </a:r>
            <a:r>
              <a:rPr lang="en-US" sz="2000" dirty="0" smtClean="0">
                <a:solidFill>
                  <a:schemeClr val="accent2"/>
                </a:solidFill>
              </a:rPr>
              <a:t>.  </a:t>
            </a:r>
            <a:r>
              <a:rPr lang="en-US" sz="20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olidFill>
                  <a:schemeClr val="accent2"/>
                </a:solidFill>
              </a:rPr>
              <a:t>Ultrasonic sensor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 smtClean="0"/>
              <a:t>Output Compare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Generate a </a:t>
            </a:r>
            <a:r>
              <a:rPr lang="en-US" sz="2000" dirty="0" smtClean="0">
                <a:solidFill>
                  <a:schemeClr val="accent2"/>
                </a:solidFill>
              </a:rPr>
              <a:t>specified </a:t>
            </a:r>
            <a:r>
              <a:rPr lang="en-US" sz="2000" dirty="0">
                <a:solidFill>
                  <a:schemeClr val="accent2"/>
                </a:solidFill>
              </a:rPr>
              <a:t>signal with precise timing</a:t>
            </a:r>
            <a:r>
              <a:rPr lang="en-US" sz="2000" dirty="0" smtClean="0">
                <a:solidFill>
                  <a:schemeClr val="accent2"/>
                </a:solidFill>
              </a:rPr>
              <a:t>. (can make a PWM signal) </a:t>
            </a:r>
            <a:r>
              <a:rPr lang="en-US" sz="20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drive motors, servos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1971" y="3231960"/>
            <a:ext cx="4960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 Not Exceed the 1A current rating (i.e. ~60% Duty Cycle)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4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3771900" y="971549"/>
            <a:ext cx="2181225" cy="86677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0</a:t>
            </a: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57375" y="764377"/>
            <a:ext cx="1323975" cy="43338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24174" y="885824"/>
            <a:ext cx="847725" cy="81915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sz="3600" b="1" dirty="0" smtClean="0">
              <a:solidFill>
                <a:srgbClr val="FF0000"/>
              </a:solidFill>
            </a:endParaRPr>
          </a:p>
          <a:p>
            <a:pPr algn="r"/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934075" y="885824"/>
            <a:ext cx="1323975" cy="9525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3</a:t>
            </a:r>
          </a:p>
          <a:p>
            <a:pPr algn="r"/>
            <a:endParaRPr lang="en-US" sz="3200" b="1" dirty="0">
              <a:solidFill>
                <a:srgbClr val="FF0000"/>
              </a:solidFill>
            </a:endParaRPr>
          </a:p>
          <a:p>
            <a:pPr algn="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057775" y="3276600"/>
            <a:ext cx="2124075" cy="61912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4</a:t>
            </a:r>
          </a:p>
          <a:p>
            <a:pPr algn="r"/>
            <a:endParaRPr lang="en-US" b="1" dirty="0">
              <a:solidFill>
                <a:srgbClr val="FF0000"/>
              </a:solidFill>
            </a:endParaRPr>
          </a:p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10325" y="4524375"/>
            <a:ext cx="1495425" cy="59054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5</a:t>
            </a:r>
            <a:endParaRPr lang="en-US" sz="3600" b="1" dirty="0">
              <a:solidFill>
                <a:srgbClr val="FF0000"/>
              </a:solidFill>
            </a:endParaRPr>
          </a:p>
          <a:p>
            <a:pPr algn="r"/>
            <a:endParaRPr lang="en-US" b="1" dirty="0" smtClean="0">
              <a:solidFill>
                <a:srgbClr val="FF0000"/>
              </a:solidFill>
            </a:endParaRPr>
          </a:p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626518" y="1504950"/>
            <a:ext cx="728664" cy="918864"/>
            <a:chOff x="2626518" y="1504950"/>
            <a:chExt cx="728664" cy="918864"/>
          </a:xfrm>
        </p:grpSpPr>
        <p:cxnSp>
          <p:nvCxnSpPr>
            <p:cNvPr id="11" name="Straight Arrow Connector 10"/>
            <p:cNvCxnSpPr>
              <a:stCxn id="14" idx="0"/>
            </p:cNvCxnSpPr>
            <p:nvPr/>
          </p:nvCxnSpPr>
          <p:spPr bwMode="auto">
            <a:xfrm flipV="1">
              <a:off x="2990850" y="1504950"/>
              <a:ext cx="0" cy="45719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2626518" y="1962149"/>
              <a:ext cx="728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clks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07568" y="1504950"/>
            <a:ext cx="728664" cy="918864"/>
            <a:chOff x="2626518" y="1504950"/>
            <a:chExt cx="728664" cy="918864"/>
          </a:xfrm>
        </p:grpSpPr>
        <p:cxnSp>
          <p:nvCxnSpPr>
            <p:cNvPr id="22" name="Straight Arrow Connector 21"/>
            <p:cNvCxnSpPr>
              <a:stCxn id="23" idx="0"/>
            </p:cNvCxnSpPr>
            <p:nvPr/>
          </p:nvCxnSpPr>
          <p:spPr bwMode="auto">
            <a:xfrm flipH="1" flipV="1">
              <a:off x="2990849" y="1504950"/>
              <a:ext cx="1" cy="45719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2626518" y="1962149"/>
              <a:ext cx="728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cnts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10294" y="6069390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</a:t>
            </a:r>
            <a:r>
              <a:rPr lang="en-US" sz="1800" dirty="0" smtClean="0"/>
              <a:t>357</a:t>
            </a:r>
            <a:endParaRPr lang="en-US" sz="1800" dirty="0" smtClean="0"/>
          </a:p>
        </p:txBody>
      </p:sp>
      <p:sp>
        <p:nvSpPr>
          <p:cNvPr id="17" name="Oval 16"/>
          <p:cNvSpPr/>
          <p:nvPr/>
        </p:nvSpPr>
        <p:spPr bwMode="auto">
          <a:xfrm>
            <a:off x="1226343" y="2343150"/>
            <a:ext cx="6853132" cy="418533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Capture / Compare</a:t>
            </a:r>
          </a:p>
        </p:txBody>
      </p:sp>
    </p:spTree>
    <p:extLst>
      <p:ext uri="{BB962C8B-B14F-4D97-AF65-F5344CB8AC3E}">
        <p14:creationId xmlns:p14="http://schemas.microsoft.com/office/powerpoint/2010/main" val="104796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14783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10294" y="6069390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562669" y="3411942"/>
            <a:ext cx="6018662" cy="47767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099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410294" y="6069390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577954" y="4260372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CAP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27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ptur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369" y="4635062"/>
            <a:ext cx="3634631" cy="22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Input Capture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14" y="1552902"/>
            <a:ext cx="8500386" cy="4746587"/>
          </a:xfrm>
        </p:spPr>
        <p:txBody>
          <a:bodyPr/>
          <a:lstStyle/>
          <a:p>
            <a:r>
              <a:rPr lang="en-US" sz="2000" dirty="0"/>
              <a:t>Capture mode is selected when the CAP bit in TACCTL is set to 1. It's used to record time events. It can be used for: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Event detection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Event counting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Pulse-width </a:t>
            </a:r>
            <a:r>
              <a:rPr lang="en-US" sz="1800" dirty="0" smtClean="0">
                <a:solidFill>
                  <a:schemeClr val="accent2"/>
                </a:solidFill>
              </a:rPr>
              <a:t>measurement ***</a:t>
            </a:r>
            <a:endParaRPr lang="en-US" sz="1800" dirty="0">
              <a:solidFill>
                <a:schemeClr val="accent2"/>
              </a:solidFill>
            </a:endParaRP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Frequency </a:t>
            </a:r>
            <a:r>
              <a:rPr lang="en-US" sz="1800" dirty="0" smtClean="0">
                <a:solidFill>
                  <a:schemeClr val="accent2"/>
                </a:solidFill>
              </a:rPr>
              <a:t>measurement</a:t>
            </a:r>
          </a:p>
          <a:p>
            <a:r>
              <a:rPr lang="en-US" sz="2000" dirty="0"/>
              <a:t>Each </a:t>
            </a:r>
            <a:r>
              <a:rPr lang="en-US" sz="2000" dirty="0" err="1"/>
              <a:t>TACCRx</a:t>
            </a:r>
            <a:r>
              <a:rPr lang="en-US" sz="2000" dirty="0"/>
              <a:t> has two possible capture pins -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The one being monitored is selectable by software.</a:t>
            </a:r>
          </a:p>
          <a:p>
            <a:r>
              <a:rPr lang="en-US" sz="2000" dirty="0"/>
              <a:t>If a capture occurs: - The TAR value is copied into the </a:t>
            </a:r>
            <a:r>
              <a:rPr lang="en-US" sz="2000" dirty="0" err="1"/>
              <a:t>TACCRx</a:t>
            </a:r>
            <a:r>
              <a:rPr lang="en-US" sz="2000" dirty="0"/>
              <a:t> register - The interrupt flag CCIFG is </a:t>
            </a:r>
            <a:r>
              <a:rPr lang="en-US" sz="2000" dirty="0" smtClean="0"/>
              <a:t>set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363</a:t>
            </a:r>
          </a:p>
        </p:txBody>
      </p:sp>
    </p:spTree>
    <p:extLst>
      <p:ext uri="{BB962C8B-B14F-4D97-AF65-F5344CB8AC3E}">
        <p14:creationId xmlns:p14="http://schemas.microsoft.com/office/powerpoint/2010/main" val="18592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14783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94022" y="434561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464769" y="1201005"/>
            <a:ext cx="6096091" cy="72332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464770" y="1926606"/>
            <a:ext cx="6096090" cy="7688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64770" y="2695433"/>
            <a:ext cx="6096090" cy="38441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64768" y="6365134"/>
            <a:ext cx="6096091" cy="48908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992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1178829" y="2456597"/>
            <a:ext cx="1782735" cy="165137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CCISx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1032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3692686" y="2988858"/>
            <a:ext cx="1302396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SCS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725576" y="2841007"/>
            <a:ext cx="1439266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CMx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77954" y="4260372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CCIFG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5478</TotalTime>
  <Words>1357</Words>
  <Application>Microsoft Office PowerPoint</Application>
  <PresentationFormat>On-screen Show (4:3)</PresentationFormat>
  <Paragraphs>252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PWM Setup Tasks</vt:lpstr>
      <vt:lpstr>Timer Block Diagram</vt:lpstr>
      <vt:lpstr>Backup Slides</vt:lpstr>
      <vt:lpstr>Timer Block Diagram</vt:lpstr>
      <vt:lpstr>Input Capture</vt:lpstr>
      <vt:lpstr>Backup Slides</vt:lpstr>
      <vt:lpstr>Timer Block Diagram</vt:lpstr>
      <vt:lpstr>Input Capture</vt:lpstr>
      <vt:lpstr>Input Capture</vt:lpstr>
      <vt:lpstr>Backup Slides</vt:lpstr>
      <vt:lpstr>Input Capture</vt:lpstr>
      <vt:lpstr>Output Compare</vt:lpstr>
      <vt:lpstr>Timer Block Diagram</vt:lpstr>
      <vt:lpstr>Output Compare</vt:lpstr>
      <vt:lpstr>Ports?</vt:lpstr>
      <vt:lpstr>PWM Setup Tasks</vt:lpstr>
      <vt:lpstr>Example</vt:lpstr>
      <vt:lpstr>Example with Interrupt</vt:lpstr>
      <vt:lpstr>Example with Interrupt</vt:lpstr>
      <vt:lpstr>BACKUPS</vt:lpstr>
      <vt:lpstr>Using DC Motors</vt:lpstr>
      <vt:lpstr>Basic H Bridge</vt:lpstr>
      <vt:lpstr>Direction Control</vt:lpstr>
      <vt:lpstr>Danger!</vt:lpstr>
      <vt:lpstr>DC Motors &amp; Generators</vt:lpstr>
      <vt:lpstr>How Does a DC Motor Work</vt:lpstr>
      <vt:lpstr>Motor Torque</vt:lpstr>
      <vt:lpstr>Using DC Motors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338</cp:revision>
  <cp:lastPrinted>2018-05-21T20:23:10Z</cp:lastPrinted>
  <dcterms:created xsi:type="dcterms:W3CDTF">2001-06-27T14:08:57Z</dcterms:created>
  <dcterms:modified xsi:type="dcterms:W3CDTF">2018-07-10T19:43:19Z</dcterms:modified>
</cp:coreProperties>
</file>