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73" r:id="rId4"/>
    <p:sldMasterId id="2147483775" r:id="rId5"/>
  </p:sldMasterIdLst>
  <p:notesMasterIdLst>
    <p:notesMasterId r:id="rId19"/>
  </p:notesMasterIdLst>
  <p:handoutMasterIdLst>
    <p:handoutMasterId r:id="rId20"/>
  </p:handoutMasterIdLst>
  <p:sldIdLst>
    <p:sldId id="286" r:id="rId6"/>
    <p:sldId id="287" r:id="rId7"/>
    <p:sldId id="292" r:id="rId8"/>
    <p:sldId id="293" r:id="rId9"/>
    <p:sldId id="294" r:id="rId10"/>
    <p:sldId id="295" r:id="rId11"/>
    <p:sldId id="296" r:id="rId12"/>
    <p:sldId id="297" r:id="rId13"/>
    <p:sldId id="288" r:id="rId14"/>
    <p:sldId id="289" r:id="rId15"/>
    <p:sldId id="298" r:id="rId16"/>
    <p:sldId id="301" r:id="rId17"/>
    <p:sldId id="300" r:id="rId1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 userDrawn="1">
          <p15:clr>
            <a:srgbClr val="A4A3A4"/>
          </p15:clr>
        </p15:guide>
        <p15:guide id="2" pos="220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2D83"/>
    <a:srgbClr val="003399"/>
    <a:srgbClr val="A42C79"/>
    <a:srgbClr val="923799"/>
    <a:srgbClr val="874789"/>
    <a:srgbClr val="1D4A73"/>
    <a:srgbClr val="C808A3"/>
    <a:srgbClr val="7B448C"/>
    <a:srgbClr val="11F33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56" autoAdjust="0"/>
    <p:restoredTop sz="93020" autoAdjust="0"/>
  </p:normalViewPr>
  <p:slideViewPr>
    <p:cSldViewPr snapToGrid="0">
      <p:cViewPr varScale="1">
        <p:scale>
          <a:sx n="113" d="100"/>
          <a:sy n="113" d="100"/>
        </p:scale>
        <p:origin x="20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1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2646" y="-96"/>
      </p:cViewPr>
      <p:guideLst>
        <p:guide orient="horz" pos="2929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" y="0"/>
            <a:ext cx="3037840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1" name="Rectangle 2051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560" y="0"/>
            <a:ext cx="3037840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2" name="Rectangle 2052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9" y="8831307"/>
            <a:ext cx="3037840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3" name="Rectangle 2053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0" y="8831307"/>
            <a:ext cx="3037840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019C01E9-AAD8-4293-86A2-7C69C0B0F1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806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" y="0"/>
            <a:ext cx="3037840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9788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37" y="4416455"/>
            <a:ext cx="5140960" cy="4183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9" y="8831307"/>
            <a:ext cx="3037840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307"/>
            <a:ext cx="3037840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85A61A8E-4F1A-47A9-8FC0-A2ABC7FF73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1225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0256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65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 bwMode="auto">
          <a:xfrm>
            <a:off x="4552950" y="1428335"/>
            <a:ext cx="38100" cy="5029200"/>
          </a:xfrm>
          <a:prstGeom prst="line">
            <a:avLst/>
          </a:prstGeom>
          <a:solidFill>
            <a:srgbClr val="0C2D83"/>
          </a:solidFill>
          <a:ln w="50800" cap="flat" cmpd="sng" algn="ctr">
            <a:solidFill>
              <a:srgbClr val="0C2D8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 userDrawn="1"/>
        </p:nvCxnSpPr>
        <p:spPr bwMode="auto">
          <a:xfrm>
            <a:off x="457200" y="3886194"/>
            <a:ext cx="8239539" cy="0"/>
          </a:xfrm>
          <a:prstGeom prst="line">
            <a:avLst/>
          </a:prstGeom>
          <a:solidFill>
            <a:srgbClr val="0C2D83"/>
          </a:solidFill>
          <a:ln w="50800" cap="flat" cmpd="sng" algn="ctr">
            <a:solidFill>
              <a:srgbClr val="0C2D8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AutoShape 2"/>
          <p:cNvSpPr>
            <a:spLocks noChangeArrowheads="1"/>
          </p:cNvSpPr>
          <p:nvPr userDrawn="1"/>
        </p:nvSpPr>
        <p:spPr bwMode="auto">
          <a:xfrm>
            <a:off x="240632" y="1388548"/>
            <a:ext cx="43313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rgbClr val="FFFF00"/>
                </a:solidFill>
              </a:rPr>
              <a:t>Guidance</a:t>
            </a:r>
            <a:endParaRPr lang="en-US" sz="1600" b="1" dirty="0">
              <a:solidFill>
                <a:srgbClr val="FFFF00"/>
              </a:solidFill>
            </a:endParaRPr>
          </a:p>
        </p:txBody>
      </p:sp>
      <p:sp>
        <p:nvSpPr>
          <p:cNvPr id="8" name="AutoShape 2"/>
          <p:cNvSpPr>
            <a:spLocks noChangeArrowheads="1"/>
          </p:cNvSpPr>
          <p:nvPr userDrawn="1"/>
        </p:nvSpPr>
        <p:spPr bwMode="auto">
          <a:xfrm>
            <a:off x="4552951" y="1388548"/>
            <a:ext cx="43696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rgbClr val="FFFF00"/>
                </a:solidFill>
              </a:rPr>
              <a:t>Purpose</a:t>
            </a:r>
            <a:endParaRPr lang="en-US" sz="1600" b="1" dirty="0">
              <a:solidFill>
                <a:srgbClr val="FFFF00"/>
              </a:solidFill>
            </a:endParaRPr>
          </a:p>
        </p:txBody>
      </p:sp>
      <p:sp>
        <p:nvSpPr>
          <p:cNvPr id="9" name="AutoShape 2"/>
          <p:cNvSpPr>
            <a:spLocks noChangeArrowheads="1"/>
          </p:cNvSpPr>
          <p:nvPr userDrawn="1"/>
        </p:nvSpPr>
        <p:spPr bwMode="auto">
          <a:xfrm>
            <a:off x="240632" y="3920172"/>
            <a:ext cx="4331367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rgbClr val="FFFF00"/>
                </a:solidFill>
              </a:rPr>
              <a:t>Process</a:t>
            </a:r>
            <a:endParaRPr lang="en-US" sz="1600" b="1" dirty="0">
              <a:solidFill>
                <a:srgbClr val="FFFF00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250257" y="1725613"/>
            <a:ext cx="4319556" cy="219455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 Arial 18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US" sz="1600" dirty="0" smtClean="0"/>
              <a:t>Sub Bullets Arial16</a:t>
            </a:r>
            <a:endParaRPr lang="en-US" sz="1600" dirty="0"/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250257" y="4263072"/>
            <a:ext cx="4309931" cy="224748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39725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4572106" y="1725612"/>
            <a:ext cx="4341094" cy="219456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47663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4560188" y="4263072"/>
            <a:ext cx="4353011" cy="224749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39725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5" name="AutoShape 2"/>
          <p:cNvSpPr>
            <a:spLocks noChangeArrowheads="1"/>
          </p:cNvSpPr>
          <p:nvPr userDrawn="1"/>
        </p:nvSpPr>
        <p:spPr bwMode="auto">
          <a:xfrm>
            <a:off x="4551859" y="3920172"/>
            <a:ext cx="43696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>
                <a:solidFill>
                  <a:srgbClr val="FFFF00"/>
                </a:solidFill>
              </a:rPr>
              <a:t>Current </a:t>
            </a:r>
            <a:r>
              <a:rPr lang="en-US" sz="1600" b="1" dirty="0" err="1">
                <a:solidFill>
                  <a:srgbClr val="FFFF00"/>
                </a:solidFill>
              </a:rPr>
              <a:t>Sr</a:t>
            </a:r>
            <a:r>
              <a:rPr lang="en-US" sz="1600" b="1" dirty="0">
                <a:solidFill>
                  <a:srgbClr val="FFFF00"/>
                </a:solidFill>
              </a:rPr>
              <a:t> Leader Intent</a:t>
            </a:r>
          </a:p>
        </p:txBody>
      </p:sp>
    </p:spTree>
    <p:extLst>
      <p:ext uri="{BB962C8B-B14F-4D97-AF65-F5344CB8AC3E}">
        <p14:creationId xmlns:p14="http://schemas.microsoft.com/office/powerpoint/2010/main" val="12097385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b="1" i="1" dirty="0">
                <a:latin typeface="Century Schoolbook" pitchFamily="18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3275" y="152400"/>
            <a:ext cx="981865" cy="1199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7" r:id="rId2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+mn-lt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b="1" i="1" dirty="0">
                <a:latin typeface="Century Schoolbook" pitchFamily="18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3275" y="152400"/>
            <a:ext cx="981865" cy="1199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6483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+mn-lt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5" name="Text Box 27"/>
          <p:cNvSpPr txBox="1">
            <a:spLocks noChangeArrowheads="1"/>
          </p:cNvSpPr>
          <p:nvPr/>
        </p:nvSpPr>
        <p:spPr bwMode="auto">
          <a:xfrm>
            <a:off x="2584450" y="422849"/>
            <a:ext cx="6178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3600" b="1" i="1" dirty="0">
                <a:solidFill>
                  <a:srgbClr val="000000"/>
                </a:solidFill>
              </a:rPr>
              <a:t>HQ U.S. Air Force Academy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5692186" y="4824413"/>
            <a:ext cx="3083514" cy="1489075"/>
          </a:xfrm>
        </p:spPr>
        <p:txBody>
          <a:bodyPr anchor="ctr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endParaRPr lang="en-US" dirty="0" smtClean="0"/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4764505" y="2287588"/>
            <a:ext cx="4011195" cy="22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dirty="0"/>
              <a:t>ECE 382</a:t>
            </a:r>
            <a:br>
              <a:rPr lang="en-US" dirty="0"/>
            </a:br>
            <a:r>
              <a:rPr lang="en-US" b="0" dirty="0" smtClean="0"/>
              <a:t>Lesson7</a:t>
            </a:r>
            <a:endParaRPr lang="en-US" b="0" kern="0" dirty="0">
              <a:effectLst/>
            </a:endParaRP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/>
              <a:pPr algn="ctr">
                <a:defRPr/>
              </a:pPr>
              <a:t>1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76" y="2031918"/>
            <a:ext cx="3153032" cy="38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1334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IDE uses the GNU Compiler Collection (</a:t>
            </a:r>
            <a:r>
              <a:rPr lang="en-US" dirty="0" err="1" smtClean="0"/>
              <a:t>gcc</a:t>
            </a:r>
            <a:r>
              <a:rPr lang="en-US" dirty="0" smtClean="0"/>
              <a:t>) to produce executable binary files for the </a:t>
            </a:r>
            <a:r>
              <a:rPr lang="en-US" dirty="0" err="1" smtClean="0"/>
              <a:t>uC</a:t>
            </a:r>
            <a:endParaRPr lang="en-US" dirty="0" smtClean="0"/>
          </a:p>
          <a:p>
            <a:pPr lvl="1"/>
            <a:r>
              <a:rPr lang="en-US" dirty="0" err="1" smtClean="0"/>
              <a:t>gcc</a:t>
            </a:r>
            <a:r>
              <a:rPr lang="en-US" dirty="0" smtClean="0"/>
              <a:t> v6.4 released 4 July 2017</a:t>
            </a:r>
          </a:p>
          <a:p>
            <a:pPr lvl="1"/>
            <a:r>
              <a:rPr lang="en-US" dirty="0" err="1" smtClean="0"/>
              <a:t>gcc</a:t>
            </a:r>
            <a:r>
              <a:rPr lang="en-US" dirty="0" smtClean="0"/>
              <a:t> is probably the most common compiler used for embedded systems because it is free (no $$$) and open (easy to adapt to a new processor)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666" y="3853655"/>
            <a:ext cx="4749800" cy="222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2918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Structured </a:t>
            </a:r>
            <a:r>
              <a:rPr lang="en-US" b="1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683" y="1628357"/>
            <a:ext cx="7772400" cy="4724400"/>
          </a:xfrm>
        </p:spPr>
        <p:txBody>
          <a:bodyPr/>
          <a:lstStyle/>
          <a:p>
            <a:r>
              <a:rPr lang="en-US" sz="2400" b="1" dirty="0"/>
              <a:t>Guiding Principle: Get one small thing </a:t>
            </a:r>
            <a:r>
              <a:rPr lang="en-US" sz="2400" b="1" dirty="0" smtClean="0"/>
              <a:t>working</a:t>
            </a:r>
          </a:p>
          <a:p>
            <a:pPr lvl="1"/>
            <a:r>
              <a:rPr lang="en-US" sz="2000" dirty="0"/>
              <a:t>Don't write the entire program in one go, then press go, and hope it works. When the entire program is the space you're looking for a bug, it makes debugging really hard</a:t>
            </a:r>
            <a:r>
              <a:rPr lang="en-US" sz="2000" dirty="0" smtClean="0"/>
              <a:t>.</a:t>
            </a:r>
          </a:p>
          <a:p>
            <a:r>
              <a:rPr lang="en-US" sz="2400" b="1" dirty="0"/>
              <a:t>Modularity</a:t>
            </a:r>
          </a:p>
          <a:p>
            <a:pPr lvl="1"/>
            <a:r>
              <a:rPr lang="en-US" sz="2000" dirty="0"/>
              <a:t>Modularity is the practice of breaking down a larger program into smaller tasks.</a:t>
            </a:r>
          </a:p>
          <a:p>
            <a:pPr lvl="1"/>
            <a:r>
              <a:rPr lang="en-US" sz="2000" dirty="0"/>
              <a:t>Makes code more reusable</a:t>
            </a:r>
          </a:p>
          <a:p>
            <a:pPr lvl="1"/>
            <a:r>
              <a:rPr lang="en-US" sz="2000" dirty="0"/>
              <a:t>Makes code more readable</a:t>
            </a:r>
          </a:p>
          <a:p>
            <a:pPr lvl="1"/>
            <a:r>
              <a:rPr lang="en-US" sz="2000" dirty="0"/>
              <a:t>Make individual </a:t>
            </a:r>
            <a:r>
              <a:rPr lang="en-US" sz="2000" dirty="0" smtClean="0"/>
              <a:t>task </a:t>
            </a:r>
            <a:r>
              <a:rPr lang="en-US" sz="2000" dirty="0"/>
              <a:t>more manageable</a:t>
            </a:r>
          </a:p>
          <a:p>
            <a:pPr lvl="2"/>
            <a:r>
              <a:rPr lang="en-US" sz="2000" dirty="0"/>
              <a:t>Focus on simpler tasks</a:t>
            </a:r>
          </a:p>
          <a:p>
            <a:pPr lvl="2"/>
            <a:r>
              <a:rPr lang="en-US" sz="2000" dirty="0"/>
              <a:t>Tough to hold a big problem in your brain</a:t>
            </a:r>
          </a:p>
          <a:p>
            <a:pPr lvl="2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244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and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0102" y="1638792"/>
            <a:ext cx="7772400" cy="4724400"/>
          </a:xfrm>
        </p:spPr>
        <p:txBody>
          <a:bodyPr/>
          <a:lstStyle/>
          <a:p>
            <a:r>
              <a:rPr lang="en-US" sz="2000" dirty="0" smtClean="0"/>
              <a:t>How </a:t>
            </a:r>
            <a:r>
              <a:rPr lang="en-US" sz="2000" dirty="0"/>
              <a:t>do we know when we're done with a task? Testing! </a:t>
            </a:r>
            <a:endParaRPr lang="en-US" sz="2000" dirty="0" smtClean="0"/>
          </a:p>
          <a:p>
            <a:pPr lvl="1"/>
            <a:r>
              <a:rPr lang="en-US" sz="1600" dirty="0" smtClean="0"/>
              <a:t>You </a:t>
            </a:r>
            <a:r>
              <a:rPr lang="en-US" sz="1600" dirty="0"/>
              <a:t>should specify the tests you'll run on the code you're going to write in advance of writing the code. It's a little more work up front, but will save you time debugging down the road</a:t>
            </a:r>
            <a:r>
              <a:rPr lang="en-US" sz="1600" dirty="0" smtClean="0"/>
              <a:t>.</a:t>
            </a:r>
            <a:endParaRPr lang="en-US" sz="2000" dirty="0"/>
          </a:p>
          <a:p>
            <a:r>
              <a:rPr lang="en-US" sz="2000" dirty="0" smtClean="0"/>
              <a:t>Write </a:t>
            </a:r>
            <a:r>
              <a:rPr lang="en-US" sz="2000" dirty="0"/>
              <a:t>tests that cover all cases - particularly </a:t>
            </a:r>
            <a:r>
              <a:rPr lang="en-US" sz="2000" b="1" dirty="0"/>
              <a:t>edge cases</a:t>
            </a:r>
            <a:r>
              <a:rPr lang="en-US" sz="2000" dirty="0" smtClean="0"/>
              <a:t>.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45804" y="4995333"/>
            <a:ext cx="8140995" cy="1202267"/>
          </a:xfrm>
          <a:prstGeom prst="rect">
            <a:avLst/>
          </a:prstGeom>
          <a:solidFill>
            <a:srgbClr val="0C2D83"/>
          </a:solidFill>
          <a:ln w="127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Being able to debug your own code is an</a:t>
            </a:r>
            <a:r>
              <a:rPr kumimoji="0" lang="en-US" sz="16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objective of this class. I will make EVERY effort to never look at your code, but I will act as a supervisor and ask you questions for you to research 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7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Some Sort of Flow Chart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05680" y="1727684"/>
            <a:ext cx="37461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Assembly programs are hard to write and read (</a:t>
            </a:r>
            <a:r>
              <a:rPr lang="en-US" dirty="0" smtClean="0">
                <a:solidFill>
                  <a:srgbClr val="FF0000"/>
                </a:solidFill>
              </a:rPr>
              <a:t>I am talking about me reading your code</a:t>
            </a:r>
            <a:r>
              <a:rPr lang="en-US" dirty="0" smtClean="0"/>
              <a:t>). Always start with some sort of idea for how your program will work. When things break, I will ask how your program works and a flow chart can help.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8" y="1489166"/>
            <a:ext cx="4040047" cy="53688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8755" y="3383595"/>
            <a:ext cx="3744686" cy="339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813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Assembly directives</a:t>
            </a:r>
          </a:p>
          <a:p>
            <a:r>
              <a:rPr lang="en-US" dirty="0" smtClean="0"/>
              <a:t>Code Composer Studio (CCS)</a:t>
            </a:r>
          </a:p>
          <a:p>
            <a:r>
              <a:rPr lang="en-US" dirty="0"/>
              <a:t>h</a:t>
            </a:r>
            <a:r>
              <a:rPr lang="en-US" dirty="0" smtClean="0"/>
              <a:t>ello_world.asm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96399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Watchdog Timer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TI </a:t>
            </a:r>
            <a:r>
              <a:rPr lang="en-US" sz="2400" dirty="0"/>
              <a:t>MSP 430 User’s Manual pp 341-347 (Blue </a:t>
            </a:r>
            <a:r>
              <a:rPr lang="en-US" sz="2400" dirty="0" smtClean="0"/>
              <a:t>Book pp 42-44)</a:t>
            </a:r>
          </a:p>
          <a:p>
            <a:r>
              <a:rPr lang="en-US" sz="2400" dirty="0" smtClean="0"/>
              <a:t>If not disarmed, How long to reset?</a:t>
            </a:r>
          </a:p>
          <a:p>
            <a:pPr lvl="1"/>
            <a:r>
              <a:rPr lang="en-US" sz="1800" dirty="0" smtClean="0"/>
              <a:t>It counts 32768 clock cycles, then resets</a:t>
            </a:r>
            <a:endParaRPr lang="en-US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09178" y="3231170"/>
          <a:ext cx="8911992" cy="1682024"/>
        </p:xfrm>
        <a:graphic>
          <a:graphicData uri="http://schemas.openxmlformats.org/drawingml/2006/table">
            <a:tbl>
              <a:tblPr/>
              <a:tblGrid>
                <a:gridCol w="1113999"/>
                <a:gridCol w="1113999"/>
                <a:gridCol w="1113999"/>
                <a:gridCol w="1113999"/>
                <a:gridCol w="1113999"/>
                <a:gridCol w="1113999"/>
                <a:gridCol w="1113999"/>
                <a:gridCol w="1113999"/>
              </a:tblGrid>
              <a:tr h="29789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dirty="0">
                          <a:effectLst/>
                        </a:rPr>
                        <a:t>15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dirty="0">
                          <a:effectLst/>
                        </a:rPr>
                        <a:t>14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>
                          <a:effectLst/>
                        </a:rPr>
                        <a:t>13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>
                          <a:effectLst/>
                        </a:rPr>
                        <a:t>12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>
                          <a:effectLst/>
                        </a:rPr>
                        <a:t>11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>
                          <a:effectLst/>
                        </a:rPr>
                        <a:t>10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>
                          <a:effectLst/>
                        </a:rPr>
                        <a:t>9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dirty="0">
                          <a:effectLst/>
                        </a:rPr>
                        <a:t>8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7892">
                <a:tc gridSpan="8"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WDTPW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789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dirty="0" smtClean="0">
                          <a:effectLst/>
                        </a:rPr>
                        <a:t>7</a:t>
                      </a:r>
                      <a:endParaRPr lang="en-US" sz="1800" b="1" dirty="0">
                        <a:effectLst/>
                      </a:endParaRP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dirty="0">
                          <a:effectLst/>
                        </a:rPr>
                        <a:t>6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dirty="0">
                          <a:effectLst/>
                        </a:rPr>
                        <a:t>5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dirty="0">
                          <a:effectLst/>
                        </a:rPr>
                        <a:t>4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dirty="0" smtClean="0">
                          <a:effectLst/>
                        </a:rPr>
                        <a:t>3</a:t>
                      </a:r>
                      <a:endParaRPr lang="en-US" sz="1800" b="1" dirty="0">
                        <a:effectLst/>
                      </a:endParaRP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dirty="0">
                          <a:effectLst/>
                        </a:rPr>
                        <a:t>2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dirty="0">
                          <a:effectLst/>
                        </a:rPr>
                        <a:t>1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dirty="0">
                          <a:effectLst/>
                        </a:rPr>
                        <a:t>0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388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WDTHOLD</a:t>
                      </a:r>
                    </a:p>
                  </a:txBody>
                  <a:tcPr marL="53195" marR="53195" marT="53195" marB="5319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WDTNMIES</a:t>
                      </a:r>
                    </a:p>
                  </a:txBody>
                  <a:tcPr marL="53195" marR="53195" marT="53195" marB="5319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WDTNMI</a:t>
                      </a:r>
                    </a:p>
                  </a:txBody>
                  <a:tcPr marL="53195" marR="53195" marT="53195" marB="5319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WDTTMSEL</a:t>
                      </a:r>
                    </a:p>
                  </a:txBody>
                  <a:tcPr marL="53195" marR="53195" marT="53195" marB="5319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WDTCNTCL</a:t>
                      </a:r>
                    </a:p>
                  </a:txBody>
                  <a:tcPr marL="53195" marR="53195" marT="53195" marB="5319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WDTSSEL</a:t>
                      </a:r>
                    </a:p>
                  </a:txBody>
                  <a:tcPr marL="53195" marR="53195" marT="53195" marB="5319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effectLst/>
                        </a:rPr>
                        <a:t>WDTISx</a:t>
                      </a:r>
                      <a:endParaRPr lang="en-US" sz="1400" dirty="0">
                        <a:effectLst/>
                      </a:endParaRPr>
                    </a:p>
                  </a:txBody>
                  <a:tcPr marL="53195" marR="53195" marT="53195" marB="5319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226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Watchdog Timer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360" y="1507066"/>
            <a:ext cx="8412480" cy="4842934"/>
          </a:xfrm>
        </p:spPr>
        <p:txBody>
          <a:bodyPr>
            <a:normAutofit lnSpcReduction="10000"/>
          </a:bodyPr>
          <a:lstStyle/>
          <a:p>
            <a:pPr marL="2514600" indent="-2514600">
              <a:buNone/>
              <a:tabLst>
                <a:tab pos="2514600" algn="l"/>
              </a:tabLst>
            </a:pPr>
            <a:r>
              <a:rPr lang="en-US" sz="2000" dirty="0" smtClean="0">
                <a:solidFill>
                  <a:srgbClr val="00B050"/>
                </a:solidFill>
              </a:rPr>
              <a:t>   ;</a:t>
            </a:r>
            <a:r>
              <a:rPr lang="en-US" sz="2000" dirty="0">
                <a:solidFill>
                  <a:srgbClr val="00B050"/>
                </a:solidFill>
              </a:rPr>
              <a:t>disable watchdog timer</a:t>
            </a:r>
          </a:p>
          <a:p>
            <a:pPr marL="2852738" indent="-2852738">
              <a:buNone/>
              <a:tabLst>
                <a:tab pos="2852738" algn="l"/>
              </a:tabLst>
            </a:pPr>
            <a:r>
              <a:rPr lang="en-US" sz="2000" dirty="0"/>
              <a:t>    </a:t>
            </a:r>
            <a:r>
              <a:rPr lang="en-US" sz="2000" dirty="0" err="1"/>
              <a:t>mov</a:t>
            </a:r>
            <a:r>
              <a:rPr lang="en-US" sz="2000" dirty="0"/>
              <a:t>     #WDTPW, r10   </a:t>
            </a: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00B050"/>
                </a:solidFill>
              </a:rPr>
              <a:t>; to </a:t>
            </a:r>
            <a:r>
              <a:rPr lang="en-US" sz="2000" dirty="0">
                <a:solidFill>
                  <a:srgbClr val="00B050"/>
                </a:solidFill>
              </a:rPr>
              <a:t>prevent inadvertent writing, the watchdog has a password - if you write without the password in the upper 8 bits, you'll initiate a PUC.</a:t>
            </a:r>
          </a:p>
          <a:p>
            <a:pPr marL="2852738" indent="-2852738">
              <a:buNone/>
              <a:tabLst>
                <a:tab pos="2852738" algn="l"/>
              </a:tabLst>
            </a:pPr>
            <a:r>
              <a:rPr lang="en-US" sz="2000" dirty="0">
                <a:solidFill>
                  <a:srgbClr val="00B050"/>
                </a:solidFill>
              </a:rPr>
              <a:t>                                </a:t>
            </a:r>
            <a:r>
              <a:rPr lang="en-US" sz="2000" dirty="0" smtClean="0">
                <a:solidFill>
                  <a:srgbClr val="00B050"/>
                </a:solidFill>
              </a:rPr>
              <a:t>	;</a:t>
            </a:r>
            <a:r>
              <a:rPr lang="en-US" sz="2000" dirty="0">
                <a:solidFill>
                  <a:srgbClr val="00B050"/>
                </a:solidFill>
              </a:rPr>
              <a:t>the password is 0x5a in the upper 8 bits.  if you read from the password, you'll read 0x69.</a:t>
            </a:r>
          </a:p>
          <a:p>
            <a:pPr marL="2852738" indent="-2852738">
              <a:buNone/>
              <a:tabLst>
                <a:tab pos="2852738" algn="l"/>
              </a:tabLst>
            </a:pPr>
            <a:r>
              <a:rPr lang="en-US" sz="2000" dirty="0"/>
              <a:t>    </a:t>
            </a:r>
            <a:r>
              <a:rPr lang="en-US" sz="2000" dirty="0" err="1"/>
              <a:t>bis</a:t>
            </a:r>
            <a:r>
              <a:rPr lang="en-US" sz="2000" dirty="0"/>
              <a:t>     #WDTHOLD, </a:t>
            </a:r>
            <a:r>
              <a:rPr lang="en-US" sz="2000" dirty="0" smtClean="0"/>
              <a:t>r10	</a:t>
            </a:r>
            <a:r>
              <a:rPr lang="en-US" sz="2000" dirty="0" smtClean="0">
                <a:solidFill>
                  <a:srgbClr val="00B050"/>
                </a:solidFill>
              </a:rPr>
              <a:t>; next</a:t>
            </a:r>
            <a:r>
              <a:rPr lang="en-US" sz="2000" dirty="0">
                <a:solidFill>
                  <a:srgbClr val="00B050"/>
                </a:solidFill>
              </a:rPr>
              <a:t>, we need to </a:t>
            </a:r>
            <a:r>
              <a:rPr lang="en-US" sz="2000" dirty="0" err="1">
                <a:solidFill>
                  <a:srgbClr val="00B050"/>
                </a:solidFill>
              </a:rPr>
              <a:t>bis</a:t>
            </a:r>
            <a:r>
              <a:rPr lang="en-US" sz="2000" dirty="0">
                <a:solidFill>
                  <a:srgbClr val="00B050"/>
                </a:solidFill>
              </a:rPr>
              <a:t> the password with the bit that tells the timer to hold, not count</a:t>
            </a:r>
          </a:p>
          <a:p>
            <a:pPr marL="2852738" indent="-2852738">
              <a:buNone/>
              <a:tabLst>
                <a:tab pos="2852738" algn="l"/>
              </a:tabLst>
            </a:pPr>
            <a:r>
              <a:rPr lang="en-US" sz="2000" dirty="0"/>
              <a:t>    </a:t>
            </a:r>
            <a:r>
              <a:rPr lang="en-US" sz="2000" dirty="0" err="1"/>
              <a:t>mov</a:t>
            </a:r>
            <a:r>
              <a:rPr lang="en-US" sz="2000" dirty="0"/>
              <a:t>     r10, &amp;</a:t>
            </a:r>
            <a:r>
              <a:rPr lang="en-US" sz="2000" dirty="0" smtClean="0"/>
              <a:t>WDTCTL	</a:t>
            </a:r>
            <a:r>
              <a:rPr lang="en-US" sz="2000" dirty="0" smtClean="0">
                <a:solidFill>
                  <a:srgbClr val="00B050"/>
                </a:solidFill>
              </a:rPr>
              <a:t>; next</a:t>
            </a:r>
            <a:r>
              <a:rPr lang="en-US" sz="2000" dirty="0">
                <a:solidFill>
                  <a:srgbClr val="00B050"/>
                </a:solidFill>
              </a:rPr>
              <a:t>, we need to write that value to the WDTCTL - this is a static address in memory (not relative to our code), so we need</a:t>
            </a:r>
            <a:endParaRPr lang="pt-BR" sz="2000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88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Assembler 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659" y="1492016"/>
            <a:ext cx="8320484" cy="4883384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cdecls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C,LIST,"msp430.h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"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text </a:t>
            </a: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;put code in the text section - maps to FLASH (ROM)</a:t>
            </a:r>
            <a:endParaRPr lang="en-US" sz="16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StopWDT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#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WDTPW|WDTHOLD</a:t>
            </a:r>
          </a:p>
          <a:p>
            <a:pPr marL="0" indent="0">
              <a:buNone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.data            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put code into the data 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section </a:t>
            </a: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- maps to RAM</a:t>
            </a:r>
          </a:p>
          <a:p>
            <a:pPr marL="0" indent="0">
              <a:buNone/>
            </a:pP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.sect ".reset"          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;put this at the reset vector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.sect .stack            </a:t>
            </a: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;make this the location of the stack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MY_RESULTS: .space 20       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reserves 20 bytes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-----------------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To use: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#MY_RESULTS, r5     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pointer address into r5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#0xfefe, &amp;MY_RESULT 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put </a:t>
            </a:r>
            <a:r>
              <a:rPr lang="en-US" sz="16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fefe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into 1</a:t>
            </a:r>
            <a:r>
              <a:rPr lang="en-US" sz="1600" baseline="30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two bytes</a:t>
            </a:r>
            <a:endParaRPr lang="en-US" sz="16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79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Assembler 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992" y="1525883"/>
            <a:ext cx="8320484" cy="47244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cdecls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C,LIST,"msp430.h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"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text </a:t>
            </a: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;put code in the text section - maps to FLASH (ROM)</a:t>
            </a:r>
            <a:endParaRPr lang="en-US" sz="16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StopWDT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#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WDTPW|WDTHOLD</a:t>
            </a:r>
          </a:p>
          <a:p>
            <a:pPr marL="0" indent="0">
              <a:buNone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.data            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put code into the data 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section </a:t>
            </a: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- maps to RAM</a:t>
            </a:r>
          </a:p>
          <a:p>
            <a:pPr marL="0" indent="0">
              <a:buNone/>
            </a:pP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.sect ".reset"          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;put this at the reset vector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.sect .stack            </a:t>
            </a: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;make this the location of the stack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MY_RESULTS: .space 20       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reserves 20 bytes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-----------------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To use: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#MY_RESULTS, r5     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pointer address into r5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#0xfefe, &amp;MY_RESULT 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put </a:t>
            </a:r>
            <a:r>
              <a:rPr lang="en-US" sz="16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fefe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into 1</a:t>
            </a:r>
            <a:r>
              <a:rPr lang="en-US" sz="1600" baseline="30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two bytes</a:t>
            </a:r>
            <a:endParaRPr lang="en-US" sz="16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4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Assembler 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126" y="1466616"/>
            <a:ext cx="8320484" cy="488338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Can initialize ROM; cannot initialize RAM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initialize sequence of bytes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bytes:  .byte   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9,8,7,6,5,4,3,2,1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;initialize 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sequence of words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words:  .word       0x1111,0x2222,0x3333,0x4444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initialize strings</a:t>
            </a:r>
          </a:p>
          <a:p>
            <a:pPr marL="0" indent="0"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myStr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:  .string     "hello, world!"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initialize characters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Chars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:  .char       '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a','b','c',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'd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‘</a:t>
            </a:r>
          </a:p>
          <a:p>
            <a:pPr marL="0" indent="0">
              <a:buNone/>
            </a:pPr>
            <a:endParaRPr lang="en-US" sz="18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see in CCS</a:t>
            </a:r>
            <a:endParaRPr lang="en-US" sz="16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03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Assembler 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125" y="1593616"/>
            <a:ext cx="8320484" cy="47244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.</a:t>
            </a:r>
            <a:r>
              <a:rPr lang="en-US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equ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 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assign 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 label to a particular value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SEVENTEEN: 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equ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0x11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align a variable with a particular multiple of bytes (useful to ensure word on even address)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.align      2</a:t>
            </a:r>
          </a:p>
          <a:p>
            <a:pPr marL="0" indent="0">
              <a:buNone/>
            </a:pPr>
            <a:endParaRPr lang="en-US" sz="18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probably won't use these often, but they're available</a:t>
            </a:r>
          </a:p>
          <a:p>
            <a:pPr marL="0" indent="0">
              <a:buNone/>
            </a:pPr>
            <a:endParaRPr lang="en-US" sz="18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.float                  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;floating point value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;16-bit </a:t>
            </a:r>
            <a:r>
              <a:rPr lang="en-US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endParaRPr lang="en-US" sz="18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.short                  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;16-bit </a:t>
            </a:r>
            <a:r>
              <a:rPr lang="en-US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endParaRPr lang="en-US" sz="18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.long                   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;32-bit </a:t>
            </a:r>
            <a:r>
              <a:rPr lang="en-US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endParaRPr lang="en-US" sz="16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78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 have CCS 8 installed which will allow us to build either ASM or C program and install them onto the MSP430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589873"/>
            <a:ext cx="6011333" cy="361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2268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4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B44337BE5C7D4193621DF98D151EB6" ma:contentTypeVersion="1" ma:contentTypeDescription="Create a new document." ma:contentTypeScope="" ma:versionID="97e7a7c9ce595270c3eaeb148770bcf7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BDBC61A-8F22-4749-B0E2-3185185CFF0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A6BADE1-4A4A-48A5-911B-5F6548B33A51}">
  <ds:schemaRefs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898C6F1-02C7-4807-8DB1-44412B5FAC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68241</TotalTime>
  <Words>713</Words>
  <Application>Microsoft Office PowerPoint</Application>
  <PresentationFormat>On-screen Show (4:3)</PresentationFormat>
  <Paragraphs>124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Century Schoolbook</vt:lpstr>
      <vt:lpstr>Courier New</vt:lpstr>
      <vt:lpstr>Times New Roman</vt:lpstr>
      <vt:lpstr>Wingdings</vt:lpstr>
      <vt:lpstr>4_USAFA Standard</vt:lpstr>
      <vt:lpstr>5_USAFA Standard</vt:lpstr>
      <vt:lpstr>PowerPoint Presentation</vt:lpstr>
      <vt:lpstr>Overview</vt:lpstr>
      <vt:lpstr>Watchdog Timer</vt:lpstr>
      <vt:lpstr>Watchdog Timer</vt:lpstr>
      <vt:lpstr>Assembler Directives</vt:lpstr>
      <vt:lpstr>Assembler Directives</vt:lpstr>
      <vt:lpstr>Assembler Directives</vt:lpstr>
      <vt:lpstr>Assembler Directives</vt:lpstr>
      <vt:lpstr>CCS</vt:lpstr>
      <vt:lpstr>Tools</vt:lpstr>
      <vt:lpstr>Structured Design</vt:lpstr>
      <vt:lpstr>Testing and Debugging</vt:lpstr>
      <vt:lpstr>Do Some Sort of Flow Chart</vt:lpstr>
    </vt:vector>
  </TitlesOfParts>
  <Company>usafa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Briefing Topic Title Goes Here  (1 January 2005)</dc:title>
  <dc:creator>USAFA/CCX</dc:creator>
  <cp:lastModifiedBy>Walchko, Kevin J Maj USAF USAFA USAFA/DFEC</cp:lastModifiedBy>
  <cp:revision>4277</cp:revision>
  <cp:lastPrinted>2018-05-21T20:20:13Z</cp:lastPrinted>
  <dcterms:created xsi:type="dcterms:W3CDTF">2005-08-12T19:45:51Z</dcterms:created>
  <dcterms:modified xsi:type="dcterms:W3CDTF">2018-07-10T22:05:08Z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0x01010026B44337BE5C7D4193621DF98D151EB6</vt:lpwstr>
  </property>
</Properties>
</file>