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</p:sldMasterIdLst>
  <p:notesMasterIdLst>
    <p:notesMasterId r:id="rId32"/>
  </p:notesMasterIdLst>
  <p:handoutMasterIdLst>
    <p:handoutMasterId r:id="rId33"/>
  </p:handoutMasterIdLst>
  <p:sldIdLst>
    <p:sldId id="352" r:id="rId3"/>
    <p:sldId id="28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4" r:id="rId14"/>
    <p:sldId id="345" r:id="rId15"/>
    <p:sldId id="346" r:id="rId16"/>
    <p:sldId id="347" r:id="rId17"/>
    <p:sldId id="348" r:id="rId18"/>
    <p:sldId id="349" r:id="rId19"/>
    <p:sldId id="351" r:id="rId20"/>
    <p:sldId id="353" r:id="rId21"/>
    <p:sldId id="325" r:id="rId22"/>
    <p:sldId id="303" r:id="rId23"/>
    <p:sldId id="332" r:id="rId24"/>
    <p:sldId id="314" r:id="rId25"/>
    <p:sldId id="330" r:id="rId26"/>
    <p:sldId id="297" r:id="rId27"/>
    <p:sldId id="307" r:id="rId28"/>
    <p:sldId id="301" r:id="rId29"/>
    <p:sldId id="331" r:id="rId30"/>
    <p:sldId id="350" r:id="rId3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21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ce.ninja/382/notes/L6/code/badlec5.asm" TargetMode="External"/><Relationship Id="rId2" Type="http://schemas.openxmlformats.org/officeDocument/2006/relationships/hyperlink" Target="http://ecse.bd.psu.edu/cmpen352/lecture/lecture05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8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C </a:t>
            </a:r>
            <a:r>
              <a:rPr lang="en-US" dirty="0"/>
              <a:t>bit is the </a:t>
            </a:r>
            <a:r>
              <a:rPr lang="en-US" b="1" dirty="0" smtClean="0"/>
              <a:t>carry</a:t>
            </a:r>
            <a:r>
              <a:rPr lang="en-US" dirty="0"/>
              <a:t> bit.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carry bit is used to indicate that the result of an operation is too large to fit in the space </a:t>
            </a:r>
            <a:r>
              <a:rPr lang="en-US" dirty="0" smtClean="0"/>
              <a:t>allocated. </a:t>
            </a:r>
          </a:p>
          <a:p>
            <a:r>
              <a:rPr lang="en-US" dirty="0" smtClean="0"/>
              <a:t>For </a:t>
            </a:r>
            <a:r>
              <a:rPr lang="en-US" dirty="0"/>
              <a:t>instance, say the register r7 had the value 1. The </a:t>
            </a:r>
            <a:r>
              <a:rPr lang="en-US" dirty="0" smtClean="0"/>
              <a:t>operation </a:t>
            </a:r>
            <a:r>
              <a:rPr lang="en-US" dirty="0" err="1" smtClean="0">
                <a:solidFill>
                  <a:srgbClr val="FF0000"/>
                </a:solidFill>
              </a:rPr>
              <a:t>add.w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#0xffff, r7</a:t>
            </a:r>
            <a:r>
              <a:rPr lang="en-US" dirty="0"/>
              <a:t> would result in </a:t>
            </a:r>
            <a:r>
              <a:rPr lang="en-US" dirty="0">
                <a:solidFill>
                  <a:srgbClr val="FF0000"/>
                </a:solidFill>
              </a:rPr>
              <a:t>0000</a:t>
            </a:r>
            <a:r>
              <a:rPr lang="en-US" dirty="0"/>
              <a:t> in </a:t>
            </a:r>
            <a:r>
              <a:rPr lang="en-US" dirty="0">
                <a:solidFill>
                  <a:srgbClr val="FF0000"/>
                </a:solidFill>
              </a:rPr>
              <a:t>r7</a:t>
            </a:r>
            <a:r>
              <a:rPr lang="en-US" dirty="0"/>
              <a:t> and the C bit being set. In that situation, we'd say a carry occurred</a:t>
            </a:r>
            <a:r>
              <a:rPr lang="en-US" dirty="0" smtClean="0"/>
              <a:t>.</a:t>
            </a:r>
          </a:p>
          <a:p>
            <a:r>
              <a:rPr lang="en-US" dirty="0"/>
              <a:t>Logical instructions set C to the opposite of Z - i.e. C is set if the result is NOT 0.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Bit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5" y="5785425"/>
            <a:ext cx="8955384" cy="108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8476215" y="6206067"/>
            <a:ext cx="406400" cy="423333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880812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mov.w   #1, r7          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add.w   #0xffff, r7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C, Z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pt-BR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mov.w   #1, r7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add.w   #0x7fff, r7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N, V - resest C, Z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pt-BR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mov.w   #0xffff, r7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add.w   #0xffff, r7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N, C - resets V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pt-BR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xor.w   #10101010b, r7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logical ops set C to the opposite of Z</a:t>
            </a:r>
            <a:endParaRPr lang="en-US" sz="2000" dirty="0" smtClean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682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When we want to use certain pieces of code conditionally</a:t>
            </a:r>
          </a:p>
          <a:p>
            <a:r>
              <a:rPr lang="en-US" sz="2800" dirty="0"/>
              <a:t>In computer science, </a:t>
            </a:r>
            <a:r>
              <a:rPr lang="en-US" sz="2800" b="1" dirty="0"/>
              <a:t>control flow</a:t>
            </a:r>
            <a:r>
              <a:rPr lang="en-US" sz="2800" dirty="0"/>
              <a:t> refers to the order in which instructions in a program are executed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In High-Level Languages use:</a:t>
            </a:r>
          </a:p>
          <a:p>
            <a:pPr marL="400050" lvl="1" indent="0">
              <a:buNone/>
            </a:pPr>
            <a:r>
              <a:rPr lang="en-US" sz="2000" dirty="0"/>
              <a:t>if (a &gt; 10) {</a:t>
            </a:r>
          </a:p>
          <a:p>
            <a:pPr marL="400050" lvl="1" indent="0">
              <a:buNone/>
            </a:pPr>
            <a:r>
              <a:rPr lang="en-US" sz="2000" dirty="0"/>
              <a:t>    //if a is greater than 10, execute this code</a:t>
            </a:r>
          </a:p>
          <a:p>
            <a:pPr marL="400050" lvl="1" indent="0">
              <a:buNone/>
            </a:pPr>
            <a:r>
              <a:rPr lang="en-US" sz="2000" dirty="0"/>
              <a:t>} else {</a:t>
            </a:r>
          </a:p>
          <a:p>
            <a:pPr marL="400050" lvl="1" indent="0">
              <a:buNone/>
            </a:pPr>
            <a:r>
              <a:rPr lang="en-US" sz="2000" dirty="0"/>
              <a:t>    //if not, execute this</a:t>
            </a:r>
          </a:p>
          <a:p>
            <a:pPr marL="400050" lvl="1" indent="0">
              <a:buNone/>
            </a:pPr>
            <a:r>
              <a:rPr lang="en-US" sz="2000" dirty="0"/>
              <a:t>}</a:t>
            </a:r>
          </a:p>
          <a:p>
            <a:pPr marL="400050" lvl="1" indent="0"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9352782">
            <a:off x="3325506" y="2967335"/>
            <a:ext cx="24929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FIXME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55968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sz="2000" dirty="0" smtClean="0"/>
              <a:t>switch </a:t>
            </a:r>
            <a:r>
              <a:rPr lang="en-US" sz="2000" dirty="0"/>
              <a:t>(variable) {</a:t>
            </a:r>
          </a:p>
          <a:p>
            <a:pPr marL="400050" lvl="1" indent="0">
              <a:buNone/>
            </a:pPr>
            <a:r>
              <a:rPr lang="en-US" sz="2000" dirty="0"/>
              <a:t>    case 10:</a:t>
            </a:r>
          </a:p>
          <a:p>
            <a:pPr marL="400050" lvl="1" indent="0">
              <a:buNone/>
            </a:pPr>
            <a:r>
              <a:rPr lang="en-US" sz="2000" dirty="0"/>
              <a:t>        //if variable is 10, do something</a:t>
            </a:r>
          </a:p>
          <a:p>
            <a:pPr marL="400050" lvl="1" indent="0">
              <a:buNone/>
            </a:pPr>
            <a:r>
              <a:rPr lang="en-US" sz="2000" dirty="0"/>
              <a:t>        break;</a:t>
            </a:r>
          </a:p>
          <a:p>
            <a:pPr marL="400050" lvl="1" indent="0">
              <a:buNone/>
            </a:pPr>
            <a:r>
              <a:rPr lang="en-US" sz="2000" dirty="0"/>
              <a:t>    case 20:</a:t>
            </a:r>
          </a:p>
          <a:p>
            <a:pPr marL="400050" lvl="1" indent="0">
              <a:buNone/>
            </a:pPr>
            <a:r>
              <a:rPr lang="en-US" sz="2000" dirty="0"/>
              <a:t>        //if variable is 20, do something else</a:t>
            </a:r>
          </a:p>
          <a:p>
            <a:pPr marL="400050" lvl="1" indent="0">
              <a:buNone/>
            </a:pPr>
            <a:r>
              <a:rPr lang="en-US" sz="2000" dirty="0"/>
              <a:t>        break;</a:t>
            </a:r>
          </a:p>
          <a:p>
            <a:pPr marL="400050" lvl="1" indent="0">
              <a:buNone/>
            </a:pPr>
            <a:r>
              <a:rPr lang="en-US" sz="2000" dirty="0"/>
              <a:t>    default:</a:t>
            </a:r>
          </a:p>
          <a:p>
            <a:pPr marL="400050" lvl="1" indent="0">
              <a:buNone/>
            </a:pPr>
            <a:r>
              <a:rPr lang="en-US" sz="2000" dirty="0"/>
              <a:t>        //do some default thing</a:t>
            </a:r>
          </a:p>
          <a:p>
            <a:pPr marL="400050" lvl="1" indent="0">
              <a:buNone/>
            </a:pPr>
            <a:r>
              <a:rPr lang="en-US" sz="2000" dirty="0"/>
              <a:t>        break;</a:t>
            </a:r>
          </a:p>
          <a:p>
            <a:pPr marL="400050" lvl="1" indent="0">
              <a:buNone/>
            </a:pPr>
            <a:r>
              <a:rPr lang="en-US" sz="2000" dirty="0"/>
              <a:t>}</a:t>
            </a:r>
          </a:p>
          <a:p>
            <a:pPr marL="400050" lvl="1" indent="0">
              <a:buNone/>
            </a:pPr>
            <a:endParaRPr lang="en-US" sz="2000" dirty="0"/>
          </a:p>
          <a:p>
            <a:pPr marL="400050" lvl="1" indent="0">
              <a:buNone/>
            </a:pPr>
            <a:r>
              <a:rPr lang="en-US" sz="2000" dirty="0"/>
              <a:t>while (b &lt; 10) {</a:t>
            </a:r>
          </a:p>
          <a:p>
            <a:pPr marL="400050" lvl="1" indent="0">
              <a:buNone/>
            </a:pPr>
            <a:r>
              <a:rPr lang="en-US" sz="2000" dirty="0"/>
              <a:t>    //do this code as long as b is less than 10</a:t>
            </a:r>
          </a:p>
          <a:p>
            <a:pPr marL="400050" lvl="1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9352782">
            <a:off x="3325506" y="2975218"/>
            <a:ext cx="24929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FIXME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720087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Remember, all higher level code eventually becomes assembly, then is assembled into machine code.</a:t>
            </a:r>
          </a:p>
          <a:p>
            <a:r>
              <a:rPr lang="en-US" sz="2800" dirty="0"/>
              <a:t>In assembly, we use conditional jumping instructions that jump based on the status of certain flags in the Status Register to achieve this.</a:t>
            </a: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9352782">
            <a:off x="3325506" y="2998867"/>
            <a:ext cx="24929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FIXME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534848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 Instructions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0580096"/>
              </p:ext>
            </p:extLst>
          </p:nvPr>
        </p:nvGraphicFramePr>
        <p:xfrm>
          <a:off x="587375" y="1978025"/>
          <a:ext cx="8557146" cy="4310310"/>
        </p:xfrm>
        <a:graphic>
          <a:graphicData uri="http://schemas.openxmlformats.org/drawingml/2006/table">
            <a:tbl>
              <a:tblPr/>
              <a:tblGrid>
                <a:gridCol w="1719617"/>
                <a:gridCol w="1856096"/>
                <a:gridCol w="4981433"/>
              </a:tblGrid>
              <a:tr h="2978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>
                          <a:effectLst/>
                        </a:rPr>
                        <a:t>Condition Code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>
                          <a:effectLst/>
                        </a:rPr>
                        <a:t>Assembly Instruction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>
                          <a:effectLst/>
                        </a:rPr>
                        <a:t>Description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000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JNE/JNZ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Z==0 (if !=)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001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JEQ/JZ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Z==1 (if ==)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010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JNC/JLO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C==0 (if unsigned &lt;)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011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JC/JHS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C==1 (if unsigned &gt;=)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447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100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JN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N==1 - Note there is no jump if N==0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101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JGE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N==V (if signed &gt;=)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110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JL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N!=V (if signed &lt;)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111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JMP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unconditionally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7535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763" lvl="1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>
                <a:solidFill>
                  <a:srgbClr val="00B050"/>
                </a:solidFill>
              </a:rPr>
              <a:t>; example of a conditional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#10, r7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cmp</a:t>
            </a:r>
            <a:r>
              <a:rPr lang="en-US" sz="2000" dirty="0"/>
              <a:t>     #5, r7             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set C - why is the carry flag set here?  think about how CMP is SUB and how the SUB operation is implemented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jge</a:t>
            </a:r>
            <a:r>
              <a:rPr lang="en-US" sz="2000" dirty="0"/>
              <a:t>     greater             </a:t>
            </a:r>
            <a:r>
              <a:rPr lang="en-US" sz="2000" dirty="0">
                <a:solidFill>
                  <a:srgbClr val="00B050"/>
                </a:solidFill>
              </a:rPr>
              <a:t>; if N == V, jump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#0xbeef, r7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jmp</a:t>
            </a:r>
            <a:r>
              <a:rPr lang="en-US" sz="2000" dirty="0"/>
              <a:t>     done               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always jump</a:t>
            </a:r>
          </a:p>
          <a:p>
            <a:pPr marL="4763" lvl="1" indent="0">
              <a:buNone/>
            </a:pPr>
            <a:r>
              <a:rPr lang="en-US" sz="2000" dirty="0"/>
              <a:t>greater: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#0xdfec, r7</a:t>
            </a:r>
          </a:p>
          <a:p>
            <a:pPr marL="4763" lvl="1" indent="0">
              <a:buNone/>
            </a:pPr>
            <a:r>
              <a:rPr lang="en-US" sz="2000" dirty="0"/>
              <a:t>done</a:t>
            </a:r>
            <a:r>
              <a:rPr lang="en-US" sz="2000" dirty="0" smtClean="0"/>
              <a:t>:</a:t>
            </a:r>
          </a:p>
          <a:p>
            <a:pPr marL="4763" lvl="1" indent="0">
              <a:buNone/>
            </a:pPr>
            <a:endParaRPr lang="en-US" sz="2000" dirty="0" smtClean="0"/>
          </a:p>
          <a:p>
            <a:pPr marL="4763" lvl="1" indent="0">
              <a:buNone/>
            </a:pPr>
            <a:r>
              <a:rPr lang="en-US" sz="2000" dirty="0" smtClean="0"/>
              <a:t>forever:                        </a:t>
            </a:r>
            <a:r>
              <a:rPr lang="en-US" sz="2000" dirty="0" smtClean="0">
                <a:solidFill>
                  <a:srgbClr val="00B050"/>
                </a:solidFill>
              </a:rPr>
              <a:t>; trap CPU</a:t>
            </a:r>
          </a:p>
          <a:p>
            <a:pPr marL="4763" lvl="1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jmp</a:t>
            </a:r>
            <a:r>
              <a:rPr lang="en-US" sz="2000" dirty="0" smtClean="0"/>
              <a:t>     forever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a Conditional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487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763" lvl="1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example of a loop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#0, r6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#10, r7</a:t>
            </a:r>
          </a:p>
          <a:p>
            <a:pPr marL="4763" lvl="1" indent="0">
              <a:buNone/>
            </a:pPr>
            <a:r>
              <a:rPr lang="en-US" sz="2000" dirty="0"/>
              <a:t>loop:                            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count upward by 2 ten times</a:t>
            </a:r>
          </a:p>
          <a:p>
            <a:pPr marL="4763" lvl="1" indent="0">
              <a:buNone/>
            </a:pPr>
            <a:r>
              <a:rPr lang="en-US" sz="2000" dirty="0"/>
              <a:t>    add     #2, r6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dec</a:t>
            </a:r>
            <a:r>
              <a:rPr lang="en-US" sz="2000" dirty="0"/>
              <a:t>     r7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jnz</a:t>
            </a:r>
            <a:r>
              <a:rPr lang="en-US" sz="2000" dirty="0"/>
              <a:t>     loop</a:t>
            </a:r>
          </a:p>
          <a:p>
            <a:pPr marL="4763" lvl="1" indent="0">
              <a:buNone/>
            </a:pPr>
            <a:endParaRPr lang="en-US" sz="2000" dirty="0"/>
          </a:p>
          <a:p>
            <a:pPr marL="4763" lvl="1" indent="0">
              <a:buNone/>
            </a:pPr>
            <a:r>
              <a:rPr lang="en-US" sz="2000" dirty="0"/>
              <a:t>forever:                        </a:t>
            </a:r>
            <a:r>
              <a:rPr lang="en-US" sz="2000" dirty="0">
                <a:solidFill>
                  <a:srgbClr val="00B050"/>
                </a:solidFill>
              </a:rPr>
              <a:t>; trap CPU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jmp</a:t>
            </a:r>
            <a:r>
              <a:rPr lang="en-US" sz="2000" dirty="0"/>
              <a:t>     forever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78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Due to Relative Jump range limitations:</a:t>
            </a:r>
          </a:p>
          <a:p>
            <a:r>
              <a:rPr lang="en-US" sz="2800" dirty="0"/>
              <a:t>The </a:t>
            </a:r>
            <a:r>
              <a:rPr lang="en-US" sz="2800" dirty="0">
                <a:solidFill>
                  <a:srgbClr val="FF0000"/>
                </a:solidFill>
              </a:rPr>
              <a:t>BR</a:t>
            </a:r>
            <a:r>
              <a:rPr lang="en-US" sz="2800" dirty="0"/>
              <a:t> instruction is an emulated instruction for a </a:t>
            </a:r>
            <a:r>
              <a:rPr lang="en-US" sz="2800" dirty="0">
                <a:solidFill>
                  <a:srgbClr val="FF0000"/>
                </a:solidFill>
              </a:rPr>
              <a:t>MOV</a:t>
            </a:r>
            <a:r>
              <a:rPr lang="en-US" sz="2800" dirty="0"/>
              <a:t> to the </a:t>
            </a:r>
            <a:r>
              <a:rPr lang="en-US" sz="2800" dirty="0">
                <a:solidFill>
                  <a:srgbClr val="FF0000"/>
                </a:solidFill>
              </a:rPr>
              <a:t>PC</a:t>
            </a:r>
            <a:r>
              <a:rPr lang="en-US" sz="2800" dirty="0"/>
              <a:t> - this allows us to move anywhere in the map we choose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/>
              <a:t>This instruction is simply a MOV to the PC. </a:t>
            </a:r>
            <a:endParaRPr lang="en-US" sz="2800" dirty="0" smtClean="0"/>
          </a:p>
          <a:p>
            <a:r>
              <a:rPr lang="en-US" sz="2800" dirty="0" smtClean="0"/>
              <a:t>So</a:t>
            </a:r>
            <a:r>
              <a:rPr lang="en-US" sz="2800" dirty="0"/>
              <a:t>, with BR we have access to the full range of addressing modes if PC-relative is not acceptable.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Instructions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199779"/>
              </p:ext>
            </p:extLst>
          </p:nvPr>
        </p:nvGraphicFramePr>
        <p:xfrm>
          <a:off x="685800" y="3429290"/>
          <a:ext cx="7772400" cy="822380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29789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>
                          <a:effectLst/>
                        </a:rPr>
                        <a:t>Emulated Instruction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>
                          <a:effectLst/>
                        </a:rPr>
                        <a:t>Assembly Instruction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BR dst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MOV </a:t>
                      </a:r>
                      <a:r>
                        <a:rPr lang="en-US" sz="2000" dirty="0" err="1">
                          <a:effectLst/>
                        </a:rPr>
                        <a:t>dst</a:t>
                      </a:r>
                      <a:r>
                        <a:rPr lang="en-US" sz="2000" dirty="0">
                          <a:effectLst/>
                        </a:rPr>
                        <a:t>, PC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037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Status Register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Flow of </a:t>
            </a:r>
            <a:r>
              <a:rPr lang="en-US" sz="2000" dirty="0" smtClean="0">
                <a:solidFill>
                  <a:srgbClr val="0070C0"/>
                </a:solidFill>
              </a:rPr>
              <a:t>Control (review of CS110)</a:t>
            </a:r>
          </a:p>
          <a:p>
            <a:pPr lvl="2"/>
            <a:r>
              <a:rPr lang="en-US" sz="1800" dirty="0" smtClean="0">
                <a:solidFill>
                  <a:srgbClr val="0070C0"/>
                </a:solidFill>
              </a:rPr>
              <a:t>If, else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While</a:t>
            </a:r>
          </a:p>
          <a:p>
            <a:pPr lvl="2"/>
            <a:r>
              <a:rPr lang="en-US" sz="1800" dirty="0" smtClean="0">
                <a:solidFill>
                  <a:srgbClr val="0070C0"/>
                </a:solidFill>
              </a:rPr>
              <a:t>For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Why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The status register keeps track of the </a:t>
            </a:r>
            <a:r>
              <a:rPr lang="en-US" sz="2000" dirty="0" err="1" smtClean="0">
                <a:solidFill>
                  <a:srgbClr val="0070C0"/>
                </a:solidFill>
              </a:rPr>
              <a:t>uC</a:t>
            </a:r>
            <a:r>
              <a:rPr lang="en-US" dirty="0" err="1" smtClean="0">
                <a:solidFill>
                  <a:srgbClr val="0070C0"/>
                </a:solidFill>
              </a:rPr>
              <a:t>’s</a:t>
            </a:r>
            <a:r>
              <a:rPr lang="en-US" dirty="0" smtClean="0">
                <a:solidFill>
                  <a:srgbClr val="0070C0"/>
                </a:solidFill>
              </a:rPr>
              <a:t> state. We will use that to determine how the code executes </a:t>
            </a:r>
            <a:r>
              <a:rPr lang="en-US" smtClean="0">
                <a:solidFill>
                  <a:srgbClr val="0070C0"/>
                </a:solidFill>
              </a:rPr>
              <a:t>(flows)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2"/>
            <a:endParaRPr lang="en-US" sz="1800" dirty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write an example program to </a:t>
            </a:r>
            <a:r>
              <a:rPr lang="en-US" sz="1400" dirty="0">
                <a:solidFill>
                  <a:srgbClr val="0070C0"/>
                </a:solidFill>
              </a:rPr>
              <a:t>add the numbers 10+9+8+...+</a:t>
            </a:r>
            <a:r>
              <a:rPr lang="en-US" sz="1400" dirty="0" smtClean="0">
                <a:solidFill>
                  <a:srgbClr val="0070C0"/>
                </a:solidFill>
              </a:rPr>
              <a:t>1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 class programming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52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example program to </a:t>
            </a:r>
            <a:r>
              <a:rPr lang="en-US" sz="1400" dirty="0">
                <a:solidFill>
                  <a:srgbClr val="0070C0"/>
                </a:solidFill>
              </a:rPr>
              <a:t>add the numbers 10+9+8+...+</a:t>
            </a:r>
            <a:r>
              <a:rPr lang="en-US" sz="1400" dirty="0" smtClean="0">
                <a:solidFill>
                  <a:srgbClr val="0070C0"/>
                </a:solidFill>
              </a:rPr>
              <a:t>1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#10,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#0, r5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ummation: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r6, r5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summation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r5,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&amp;0x0200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orever: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forever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 class programming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222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  <a:hlinkClick r:id="rId2"/>
              </a:rPr>
              <a:t>http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  <a:hlinkClick r:id="rId2"/>
              </a:rPr>
              <a:t>://ecse.bd.psu.edu/cmpen352/lecture/lecture05.html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  <a:hlinkClick r:id="rId3"/>
              </a:rPr>
              <a:t>http://ece.ninja/382/notes/L6/code/badlec5.asm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/>
              <a:t>intention was to have it generate a PWM waveform on the P1.0 pin attached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duty = 0x20;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while(1)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0x40;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P1.0 = 1;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&gt;duty)	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=1;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P1.0 = 0;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&gt;0)	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=1;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if (P1.3 == 0)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    while (P1.3 == 0);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    duty += 0x08;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    duty &amp;= 0x3F;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  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Find the errors in this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132" y="2425633"/>
            <a:ext cx="4261928" cy="319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691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r10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r10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 – predict what happens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8174978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7647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;result should be 0x13c, so we should see 3c in r10 and carry bit set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;since carry bit was set, this should increment r10 to 3d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;invert, so r10 should be c2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;sign extend should clear upper 8 bits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 – predict what happens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8174978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7463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b="1" u="sng" dirty="0" smtClean="0"/>
              <a:t>Msp430g2553</a:t>
            </a:r>
            <a:r>
              <a:rPr lang="en-US" sz="2000" u="sng" dirty="0" smtClean="0"/>
              <a:t> Memory Map</a:t>
            </a:r>
            <a:endParaRPr lang="en-US" sz="2000" u="sng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512b </a:t>
            </a:r>
            <a:r>
              <a:rPr lang="en-US" sz="2000" dirty="0">
                <a:solidFill>
                  <a:srgbClr val="0070C0"/>
                </a:solidFill>
              </a:rPr>
              <a:t>of RAM - 0x200-0x400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16kb of ROM - 0xc000-0xffdf 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0x1100-0xc000 is empty! 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- </a:t>
            </a:r>
            <a:r>
              <a:rPr lang="en-US" sz="2000" dirty="0" smtClean="0"/>
              <a:t>There </a:t>
            </a:r>
            <a:r>
              <a:rPr lang="en-US" sz="2000" dirty="0"/>
              <a:t>is no memory backing it up! </a:t>
            </a:r>
            <a:endParaRPr lang="en-US" sz="2000" dirty="0" smtClean="0"/>
          </a:p>
          <a:p>
            <a:r>
              <a:rPr lang="en-US" sz="2000" dirty="0" smtClean="0"/>
              <a:t>- If </a:t>
            </a:r>
            <a:r>
              <a:rPr lang="en-US" sz="2000" dirty="0"/>
              <a:t>you attempt to write to this area of memory, you'll trigger what's essentially a </a:t>
            </a:r>
            <a:r>
              <a:rPr lang="en-US" sz="2000" b="1" dirty="0"/>
              <a:t>segmentation fault</a:t>
            </a:r>
            <a:r>
              <a:rPr lang="en-US" sz="2000" dirty="0"/>
              <a:t> because that memory doesn't exist. It will cause the chip to do a Power-up Clear (PUC), resetting the state of your processor. This is a tough error to debug.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0" y="733425"/>
            <a:ext cx="3943350" cy="539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81" y="60690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How many </a:t>
            </a:r>
            <a:r>
              <a:rPr lang="en-US" sz="2000" dirty="0" err="1" smtClean="0">
                <a:solidFill>
                  <a:srgbClr val="0070C0"/>
                </a:solidFill>
              </a:rPr>
              <a:t>addr</a:t>
            </a:r>
            <a:r>
              <a:rPr lang="en-US" sz="2000" dirty="0" smtClean="0">
                <a:solidFill>
                  <a:srgbClr val="0070C0"/>
                </a:solidFill>
              </a:rPr>
              <a:t> bits?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6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/>
              <a:t>Instructions: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words </a:t>
            </a:r>
            <a:r>
              <a:rPr lang="en-US" sz="2000" dirty="0">
                <a:solidFill>
                  <a:srgbClr val="0070C0"/>
                </a:solidFill>
              </a:rPr>
              <a:t>in a computers language</a:t>
            </a:r>
          </a:p>
          <a:p>
            <a:r>
              <a:rPr lang="en-US" sz="2400" b="1" dirty="0"/>
              <a:t>Instruction Set: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dictionary of the language</a:t>
            </a:r>
          </a:p>
          <a:p>
            <a:r>
              <a:rPr lang="en-US" sz="2400" b="1" dirty="0"/>
              <a:t>Assembly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human-readable </a:t>
            </a:r>
            <a:r>
              <a:rPr lang="en-US" sz="2000" dirty="0">
                <a:solidFill>
                  <a:srgbClr val="0070C0"/>
                </a:solidFill>
              </a:rPr>
              <a:t>format of computer instructions</a:t>
            </a:r>
          </a:p>
          <a:p>
            <a:r>
              <a:rPr lang="en-US" sz="2400" b="1" dirty="0"/>
              <a:t>Machine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computer-readable </a:t>
            </a:r>
            <a:r>
              <a:rPr lang="en-US" sz="2000" dirty="0">
                <a:solidFill>
                  <a:srgbClr val="0070C0"/>
                </a:solidFill>
              </a:rPr>
              <a:t>instructions - binary (1's and 0's)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Assembly and Machine Languages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820187" y="1906285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Assembler</a:t>
            </a:r>
            <a:endParaRPr lang="en-US" b="1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883192" y="1571985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156" y="121300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Assembly Language Program</a:t>
            </a:r>
            <a:endParaRPr lang="en-US" sz="1800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880749" y="2586681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822629" y="3608030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Linker</a:t>
            </a:r>
            <a:endParaRPr lang="en-US" b="1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885634" y="3273730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34254" y="29043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Relocatable</a:t>
            </a:r>
            <a:r>
              <a:rPr lang="en-US" sz="1800" dirty="0" smtClean="0"/>
              <a:t> Object Code</a:t>
            </a:r>
            <a:endParaRPr lang="en-US" sz="1800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6883191" y="4288426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02944" y="4612375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Executable Code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869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Our chip version: </a:t>
            </a:r>
            <a:r>
              <a:rPr lang="en-US" sz="2400" b="1" dirty="0" smtClean="0"/>
              <a:t>Msp430g2553  </a:t>
            </a:r>
            <a:r>
              <a:rPr lang="en-US" sz="2400" b="1" dirty="0" smtClean="0">
                <a:solidFill>
                  <a:srgbClr val="0070C0"/>
                </a:solidFill>
                <a:sym typeface="Wingdings" pitchFamily="2" charset="2"/>
              </a:rPr>
              <a:t> open CCS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This program sets all pins on Port 1 to output and high.  Since LEDs 1 and 2 are connected to P1.0 and P1.6 respectively, they will light up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 This program turns the LEDs on and off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turn off watchdog timer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P1DIR    ; set port1 direction to output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P1OUT    ; turn 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at 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bis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; could of:  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&amp;P1OUT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Turn_off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&amp;P1OUT    ; turn 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bic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; could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of:  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 &amp;P1OUT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; loop forever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Let's write </a:t>
            </a:r>
            <a:r>
              <a:rPr lang="en-US" b="1" dirty="0" smtClean="0"/>
              <a:t>a MSP430 </a:t>
            </a:r>
            <a:r>
              <a:rPr lang="en-US" b="1" dirty="0"/>
              <a:t>program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8014" y="2330506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 what?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198" y="5557879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Stack pointer?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16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register and Jumps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91042089"/>
              </p:ext>
            </p:extLst>
          </p:nvPr>
        </p:nvGraphicFramePr>
        <p:xfrm>
          <a:off x="0" y="857250"/>
          <a:ext cx="9144000" cy="1280160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7">
                  <a:txBody>
                    <a:bodyPr/>
                    <a:lstStyle/>
                    <a:p>
                      <a:pPr algn="ctr"/>
                      <a:r>
                        <a:rPr lang="en-US"/>
                        <a:t>Reserved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SCG1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SCG0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OSCOFF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CPUOFF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842098"/>
              </p:ext>
            </p:extLst>
          </p:nvPr>
        </p:nvGraphicFramePr>
        <p:xfrm>
          <a:off x="0" y="2542289"/>
          <a:ext cx="9144000" cy="3566160"/>
        </p:xfrm>
        <a:graphic>
          <a:graphicData uri="http://schemas.openxmlformats.org/drawingml/2006/table">
            <a:tbl>
              <a:tblPr/>
              <a:tblGrid>
                <a:gridCol w="2485623"/>
                <a:gridCol w="2949262"/>
                <a:gridCol w="370911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Condition 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Assembly Instruction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JNE/JNZ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Z==0 (if !=)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JEQ/JZ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Z==1 (if ==)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JNC/JLO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C==0 (if unsigned &lt;)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JC/JHS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C==1 (if unsigned &gt;)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N==1 - Note there is no jump if N==0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N==V (if signed &gt;=)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N!=V (if signed &lt;)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JMP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Jump unconditionally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36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b="1" dirty="0" smtClean="0"/>
              <a:t>Doesn’t use addressing mode.</a:t>
            </a:r>
          </a:p>
          <a:p>
            <a:pPr marL="0" lvl="1" indent="0">
              <a:buNone/>
            </a:pPr>
            <a:r>
              <a:rPr lang="en-US" sz="2400" dirty="0" smtClean="0"/>
              <a:t>forever  JMP  forever		</a:t>
            </a:r>
            <a:r>
              <a:rPr lang="en-US" sz="2400" dirty="0" smtClean="0">
                <a:solidFill>
                  <a:srgbClr val="00B050"/>
                </a:solidFill>
              </a:rPr>
              <a:t>; CPU Trap</a:t>
            </a:r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/>
              <a:t>All </a:t>
            </a:r>
            <a:r>
              <a:rPr lang="en-US" sz="1400" dirty="0"/>
              <a:t>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Relative Jump Instruction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063972"/>
              </p:ext>
            </p:extLst>
          </p:nvPr>
        </p:nvGraphicFramePr>
        <p:xfrm>
          <a:off x="372227" y="1846201"/>
          <a:ext cx="8478007" cy="75255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1" y="5360200"/>
            <a:ext cx="9011449" cy="149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40820" y="6111702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Family User Guide 3.4.5 pp59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pp18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08" b="41287"/>
          <a:stretch/>
        </p:blipFill>
        <p:spPr bwMode="auto">
          <a:xfrm>
            <a:off x="-1" y="2858650"/>
            <a:ext cx="4842934" cy="143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0890" y="4289516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79400" y="2082800"/>
            <a:ext cx="4326467" cy="2828200"/>
            <a:chOff x="1450007" y="2374887"/>
            <a:chExt cx="4326467" cy="2828200"/>
          </a:xfrm>
        </p:grpSpPr>
        <p:sp>
          <p:nvSpPr>
            <p:cNvPr id="14" name="Oval 13"/>
            <p:cNvSpPr/>
            <p:nvPr/>
          </p:nvSpPr>
          <p:spPr bwMode="auto">
            <a:xfrm>
              <a:off x="1450007" y="2374887"/>
              <a:ext cx="1681811" cy="6455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5" name="Straight Arrow Connector 14"/>
            <p:cNvCxnSpPr>
              <a:stCxn id="14" idx="4"/>
            </p:cNvCxnSpPr>
            <p:nvPr/>
          </p:nvCxnSpPr>
          <p:spPr bwMode="auto">
            <a:xfrm>
              <a:off x="2290913" y="3020415"/>
              <a:ext cx="3485561" cy="218267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3491003" y="2116526"/>
            <a:ext cx="5295454" cy="2794474"/>
            <a:chOff x="5456915" y="2262301"/>
            <a:chExt cx="5295454" cy="2794474"/>
          </a:xfrm>
        </p:grpSpPr>
        <p:sp>
          <p:nvSpPr>
            <p:cNvPr id="17" name="Oval 16"/>
            <p:cNvSpPr/>
            <p:nvPr/>
          </p:nvSpPr>
          <p:spPr bwMode="auto">
            <a:xfrm>
              <a:off x="5456915" y="2262301"/>
              <a:ext cx="5295454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8" name="Straight Arrow Connector 17"/>
            <p:cNvCxnSpPr>
              <a:stCxn id="17" idx="4"/>
            </p:cNvCxnSpPr>
            <p:nvPr/>
          </p:nvCxnSpPr>
          <p:spPr bwMode="auto">
            <a:xfrm>
              <a:off x="8104642" y="2862470"/>
              <a:ext cx="897268" cy="219430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440267" y="2196041"/>
            <a:ext cx="4919133" cy="2714959"/>
            <a:chOff x="2501540" y="2438287"/>
            <a:chExt cx="4919133" cy="2714959"/>
          </a:xfrm>
        </p:grpSpPr>
        <p:sp>
          <p:nvSpPr>
            <p:cNvPr id="20" name="Oval 19"/>
            <p:cNvSpPr/>
            <p:nvPr/>
          </p:nvSpPr>
          <p:spPr bwMode="auto">
            <a:xfrm>
              <a:off x="4022484" y="2438287"/>
              <a:ext cx="1577855" cy="450574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1" name="Straight Arrow Connector 20"/>
            <p:cNvCxnSpPr>
              <a:stCxn id="20" idx="3"/>
            </p:cNvCxnSpPr>
            <p:nvPr/>
          </p:nvCxnSpPr>
          <p:spPr bwMode="auto">
            <a:xfrm flipH="1">
              <a:off x="2501540" y="2822876"/>
              <a:ext cx="1752016" cy="1445460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/>
            <p:cNvCxnSpPr>
              <a:stCxn id="20" idx="4"/>
            </p:cNvCxnSpPr>
            <p:nvPr/>
          </p:nvCxnSpPr>
          <p:spPr bwMode="auto">
            <a:xfrm>
              <a:off x="4811412" y="2888861"/>
              <a:ext cx="2609261" cy="2264385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3" name="TextBox 22"/>
          <p:cNvSpPr txBox="1"/>
          <p:nvPr/>
        </p:nvSpPr>
        <p:spPr>
          <a:xfrm>
            <a:off x="4221747" y="4883704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</a:t>
            </a:r>
            <a:r>
              <a:rPr lang="en-US" dirty="0" smtClean="0">
                <a:solidFill>
                  <a:srgbClr val="00B050"/>
                </a:solidFill>
              </a:rPr>
              <a:t>_    _ _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_ _    _ _ _ _    _ _ _ _  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1957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Upper 7 bits are unused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Register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8" y="2888480"/>
            <a:ext cx="8955384" cy="108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5577842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3-6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3.2.3 </a:t>
            </a:r>
            <a:r>
              <a:rPr lang="en-US" sz="2000" dirty="0" smtClean="0"/>
              <a:t>pp46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491245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The V bit is the </a:t>
            </a:r>
            <a:r>
              <a:rPr lang="en-US" sz="2800" b="1" dirty="0"/>
              <a:t>overflow</a:t>
            </a:r>
            <a:r>
              <a:rPr lang="en-US" sz="2800" dirty="0"/>
              <a:t> bit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What is an Overflow?</a:t>
            </a:r>
          </a:p>
          <a:p>
            <a:r>
              <a:rPr lang="en-US" sz="2800" dirty="0"/>
              <a:t>This indicates that the signed two's-complement result of an operation cannot fit in the available space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For instance, </a:t>
            </a:r>
            <a:r>
              <a:rPr lang="en-US" sz="2800" dirty="0">
                <a:solidFill>
                  <a:srgbClr val="FF0000"/>
                </a:solidFill>
              </a:rPr>
              <a:t>0x7fff + 0x01</a:t>
            </a:r>
            <a:r>
              <a:rPr lang="en-US" sz="2800" dirty="0"/>
              <a:t> would result in </a:t>
            </a:r>
            <a:r>
              <a:rPr lang="en-US" sz="2800" dirty="0">
                <a:solidFill>
                  <a:srgbClr val="FF0000"/>
                </a:solidFill>
              </a:rPr>
              <a:t>0x8000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 Bit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5" y="5785425"/>
            <a:ext cx="8955384" cy="108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4080934" y="6206067"/>
            <a:ext cx="406400" cy="423333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68160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err="1"/>
              <a:t>mov.w</a:t>
            </a:r>
            <a:r>
              <a:rPr lang="en-US" sz="2000" dirty="0"/>
              <a:t>   #0x7fff, r5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err="1"/>
              <a:t>add.w</a:t>
            </a:r>
            <a:r>
              <a:rPr lang="en-US" sz="2000" dirty="0"/>
              <a:t>   #1, r5      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sets N, V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en-US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err="1"/>
              <a:t>mov.b</a:t>
            </a:r>
            <a:r>
              <a:rPr lang="en-US" sz="2000" dirty="0"/>
              <a:t>   #0x80, r5 </a:t>
            </a:r>
            <a:r>
              <a:rPr lang="en-US" sz="2000" dirty="0" smtClean="0"/>
              <a:t>   	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note how MOV doesn't impact flags.  BIC, BIS don't either.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err="1"/>
              <a:t>add.b</a:t>
            </a:r>
            <a:r>
              <a:rPr lang="en-US" sz="2000" dirty="0"/>
              <a:t>   #0x80, r5 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sets C, V, Z - resets N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en-US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err="1"/>
              <a:t>mov.b</a:t>
            </a:r>
            <a:r>
              <a:rPr lang="en-US" sz="2000" dirty="0"/>
              <a:t>   #0x7f, r5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err="1"/>
              <a:t>sub.b</a:t>
            </a:r>
            <a:r>
              <a:rPr lang="en-US" sz="2000" dirty="0"/>
              <a:t>   #0x80, r5 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sets N - resets Z, </a:t>
            </a:r>
            <a:r>
              <a:rPr lang="en-US" sz="2000" dirty="0" smtClean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Bit</a:t>
            </a:r>
          </a:p>
        </p:txBody>
      </p:sp>
    </p:spTree>
    <p:extLst>
      <p:ext uri="{BB962C8B-B14F-4D97-AF65-F5344CB8AC3E}">
        <p14:creationId xmlns:p14="http://schemas.microsoft.com/office/powerpoint/2010/main" val="1703827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The N bit is the </a:t>
            </a:r>
            <a:r>
              <a:rPr lang="en-US" sz="2800" b="1" dirty="0"/>
              <a:t>negative</a:t>
            </a:r>
            <a:r>
              <a:rPr lang="en-US" sz="2800" dirty="0"/>
              <a:t> bit.</a:t>
            </a:r>
            <a:endParaRPr lang="en-US" sz="2800" dirty="0" smtClean="0"/>
          </a:p>
          <a:p>
            <a:r>
              <a:rPr lang="en-US" sz="2800" b="1" dirty="0"/>
              <a:t>This is the same as the first bit of the result of the previous operation</a:t>
            </a:r>
            <a:r>
              <a:rPr lang="en-US" sz="2800" b="1" dirty="0" smtClean="0"/>
              <a:t>.</a:t>
            </a:r>
          </a:p>
          <a:p>
            <a:r>
              <a:rPr lang="en-US" sz="2800" dirty="0" smtClean="0"/>
              <a:t>This only works for signed numbers - where the MSB of the result indicates the sign. 1 indicates a negative number, 0 a positive.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Bit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5" y="5785425"/>
            <a:ext cx="8955384" cy="108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7374468" y="6206067"/>
            <a:ext cx="406400" cy="423333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831183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mov.w   #0x8001, r5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cmp.w   #0x1, r5   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N, C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pt-BR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cmp.w   #0x1000, r5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C, V - resets N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add.w   #00001111b, r5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N - resets C, V</a:t>
            </a:r>
            <a:endParaRPr lang="en-US" sz="2000" dirty="0" smtClean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Bit</a:t>
            </a:r>
          </a:p>
        </p:txBody>
      </p:sp>
    </p:spTree>
    <p:extLst>
      <p:ext uri="{BB962C8B-B14F-4D97-AF65-F5344CB8AC3E}">
        <p14:creationId xmlns:p14="http://schemas.microsoft.com/office/powerpoint/2010/main" val="18219096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The </a:t>
            </a:r>
            <a:r>
              <a:rPr lang="en-US" sz="2800" dirty="0" smtClean="0"/>
              <a:t>Z </a:t>
            </a:r>
            <a:r>
              <a:rPr lang="en-US" sz="2800" dirty="0"/>
              <a:t>bit is the </a:t>
            </a:r>
            <a:r>
              <a:rPr lang="en-US" sz="2800" b="1" dirty="0" smtClean="0"/>
              <a:t>zero</a:t>
            </a:r>
            <a:r>
              <a:rPr lang="en-US" sz="2800" dirty="0"/>
              <a:t> bit.</a:t>
            </a:r>
            <a:endParaRPr lang="en-US" sz="2800" dirty="0" smtClean="0"/>
          </a:p>
          <a:p>
            <a:r>
              <a:rPr lang="en-US" sz="2800" dirty="0"/>
              <a:t>This is set if the result of the previous operation is 0. If not, it is cleared.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functions the same way for both signed and unsigned numbers. </a:t>
            </a:r>
          </a:p>
          <a:p>
            <a:r>
              <a:rPr lang="en-US" sz="2800" dirty="0" smtClean="0"/>
              <a:t>This </a:t>
            </a:r>
            <a:r>
              <a:rPr lang="en-US" sz="2800" dirty="0"/>
              <a:t>is commonly used to test for equality. </a:t>
            </a:r>
          </a:p>
          <a:p>
            <a:r>
              <a:rPr lang="en-US" sz="2800" dirty="0" smtClean="0"/>
              <a:t>You'd </a:t>
            </a:r>
            <a:r>
              <a:rPr lang="en-US" sz="2800" dirty="0"/>
              <a:t>subtract two numbers - if the result is 0, they are equal.</a:t>
            </a: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Bit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5" y="5785425"/>
            <a:ext cx="8955384" cy="108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7933290" y="6206067"/>
            <a:ext cx="406400" cy="423333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621217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mov.w   #10, r5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cmp.w   #10, r5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C, Z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note how CMP only sets flags, along with BIT, TST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pt-BR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sub.w   #10, r5    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C, Z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tst     r5         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C, Z 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                   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talk about how tst emulated CMP #0, dst</a:t>
            </a:r>
            <a:endParaRPr lang="en-US" sz="2000" dirty="0" smtClean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51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5112</TotalTime>
  <Words>1333</Words>
  <Application>Microsoft Office PowerPoint</Application>
  <PresentationFormat>On-screen Show (4:3)</PresentationFormat>
  <Paragraphs>388</Paragraphs>
  <Slides>29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Courier New</vt:lpstr>
      <vt:lpstr>Helvetica Neue</vt:lpstr>
      <vt:lpstr>Times New Roman</vt:lpstr>
      <vt:lpstr>Trebuchet MS</vt:lpstr>
      <vt:lpstr>Wingdings</vt:lpstr>
      <vt:lpstr>4_USAFA Standard</vt:lpstr>
      <vt:lpstr>5_USAFA Standard</vt:lpstr>
      <vt:lpstr>PowerPoint Presentation</vt:lpstr>
      <vt:lpstr>Outline</vt:lpstr>
      <vt:lpstr>Status Register</vt:lpstr>
      <vt:lpstr>Overflow Bit</vt:lpstr>
      <vt:lpstr>Overflow Bit</vt:lpstr>
      <vt:lpstr>Negative Bit</vt:lpstr>
      <vt:lpstr>Negative Bit</vt:lpstr>
      <vt:lpstr>Zero Bit</vt:lpstr>
      <vt:lpstr>Zero Bit</vt:lpstr>
      <vt:lpstr>Carry Bit</vt:lpstr>
      <vt:lpstr>Carry Bit</vt:lpstr>
      <vt:lpstr>Flow of Control</vt:lpstr>
      <vt:lpstr>Flow of Control</vt:lpstr>
      <vt:lpstr>Flow of Control</vt:lpstr>
      <vt:lpstr>Jump Instructions</vt:lpstr>
      <vt:lpstr>Examples of a Conditional</vt:lpstr>
      <vt:lpstr>Example of a Loop</vt:lpstr>
      <vt:lpstr>Branch Instructions</vt:lpstr>
      <vt:lpstr>BACKUPS</vt:lpstr>
      <vt:lpstr>In class programming exercise</vt:lpstr>
      <vt:lpstr>In class programming exercise</vt:lpstr>
      <vt:lpstr>Find the errors in this program</vt:lpstr>
      <vt:lpstr>Sample Program – predict what happens</vt:lpstr>
      <vt:lpstr>Sample Program – predict what happens</vt:lpstr>
      <vt:lpstr>MSP430’s ISA</vt:lpstr>
      <vt:lpstr>Assembly and Machine Languages</vt:lpstr>
      <vt:lpstr>Let's write a MSP430 program</vt:lpstr>
      <vt:lpstr>Status register and Jumps</vt:lpstr>
      <vt:lpstr>Relative Jump Instruction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285</cp:revision>
  <cp:lastPrinted>2018-07-10T21:42:51Z</cp:lastPrinted>
  <dcterms:created xsi:type="dcterms:W3CDTF">2001-06-27T14:08:57Z</dcterms:created>
  <dcterms:modified xsi:type="dcterms:W3CDTF">2018-07-10T21:45:17Z</dcterms:modified>
</cp:coreProperties>
</file>