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9"/>
  </p:notesMasterIdLst>
  <p:handoutMasterIdLst>
    <p:handoutMasterId r:id="rId40"/>
  </p:handoutMasterIdLst>
  <p:sldIdLst>
    <p:sldId id="352" r:id="rId4"/>
    <p:sldId id="354" r:id="rId5"/>
    <p:sldId id="356" r:id="rId6"/>
    <p:sldId id="357" r:id="rId7"/>
    <p:sldId id="358" r:id="rId8"/>
    <p:sldId id="359" r:id="rId9"/>
    <p:sldId id="360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7" r:id="rId35"/>
    <p:sldId id="386" r:id="rId36"/>
    <p:sldId id="388" r:id="rId37"/>
    <p:sldId id="353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9+10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092456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PUSH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– 2  SP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 @SP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0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096487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POP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@SP 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dest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+ 2  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Subroutines (like functions)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Application (ABI)</a:t>
            </a:r>
          </a:p>
          <a:p>
            <a:r>
              <a:rPr lang="en-US" sz="2800" dirty="0"/>
              <a:t>Why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Modular code: we want to break things up into small, testable pieces of code that we can reuse … subroutines help us do this</a:t>
            </a:r>
          </a:p>
          <a:p>
            <a:pPr lvl="1"/>
            <a:r>
              <a:rPr lang="en-US" dirty="0" smtClean="0"/>
              <a:t>ABI helps ensure binary compatibility of modular code</a:t>
            </a:r>
          </a:p>
          <a:p>
            <a:pPr lvl="1"/>
            <a:r>
              <a:rPr lang="en-US" dirty="0" smtClean="0"/>
              <a:t>Subroutines use the stack to do their job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understanding how the stack works also allows you to do “stack manipulation” and maybe write a virus or patch broken code</a:t>
            </a:r>
          </a:p>
          <a:p>
            <a:pPr lvl="1"/>
            <a:endParaRPr lang="en-US" dirty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907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was never changed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42856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35" y="1623666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I use the Stack to swap the values in two registers (like r10, r11)?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Can we push too many variables on the stack?  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Is the stack limited?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10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Why Subroutines?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Supports Modularity; easier to read code; Supports re-use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#SQ_ROOT</a:t>
            </a: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happens in you didn’t initialize the Stack Pointer?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What If Stack Pointer pointed to ROM?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62641" y="1777042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45327" y="2714566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892" y="3499808"/>
            <a:ext cx="6848475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3737499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9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110" y="1483743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28" y="1592133"/>
            <a:ext cx="8003334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Adds two numbers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Op1 (r10), Op2 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70249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r7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9213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Which did we do in the Addition subroutine?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68487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/>
              <a:t>Push and Pop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687"/>
            <a:ext cx="7772400" cy="457200"/>
          </a:xfrm>
        </p:spPr>
        <p:txBody>
          <a:bodyPr/>
          <a:lstStyle/>
          <a:p>
            <a:r>
              <a:rPr lang="en-US" b="1" dirty="0" smtClean="0"/>
              <a:t>Example Subroutine</a:t>
            </a:r>
            <a:br>
              <a:rPr lang="en-US" b="1" dirty="0" smtClean="0"/>
            </a:br>
            <a:r>
              <a:rPr lang="en-US" b="1" dirty="0" smtClean="0"/>
              <a:t>with pass-by-reference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44" y="1568310"/>
            <a:ext cx="7768156" cy="477315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Adds two numbers, returns the result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address of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Op1 (r10),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address of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Op2 (r11)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result (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r11)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Registers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@r11,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@r10, r12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r12,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pop   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3" y="1592134"/>
            <a:ext cx="8141850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Subroutines </a:t>
            </a:r>
            <a:r>
              <a:rPr lang="en-US" sz="2000" dirty="0">
                <a:solidFill>
                  <a:schemeClr val="accent2"/>
                </a:solidFill>
              </a:rPr>
              <a:t>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Subroutines </a:t>
            </a:r>
            <a:r>
              <a:rPr lang="en-US" sz="2400" dirty="0">
                <a:solidFill>
                  <a:schemeClr val="accent2"/>
                </a:solidFill>
              </a:rPr>
              <a:t>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Explanation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9629" y="4980244"/>
            <a:ext cx="3279228" cy="75674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9629" y="4052706"/>
            <a:ext cx="3279228" cy="756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 (not present in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9629" y="3125168"/>
            <a:ext cx="3279228" cy="75674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Libraries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9629" y="2150333"/>
            <a:ext cx="3279228" cy="7567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SW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0312" y="4885650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0311" y="3965991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0311" y="3020064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89215" y="50825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215" y="416293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2878" y="32648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878" y="2271072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code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6152147" y="2150333"/>
            <a:ext cx="2797744" cy="1467162"/>
          </a:xfrm>
          <a:prstGeom prst="wedgeRectCallout">
            <a:avLst>
              <a:gd name="adj1" fmla="val -94801"/>
              <a:gd name="adj2" fmla="val 3745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Ensure subroutines/functions </a:t>
            </a:r>
            <a:r>
              <a:rPr lang="en-US" sz="1600" dirty="0" smtClean="0"/>
              <a:t>have the same interface to make writing programs easier and introduce less bugs</a:t>
            </a:r>
          </a:p>
          <a:p>
            <a:r>
              <a:rPr lang="en-US" sz="1600" b="1" dirty="0" smtClean="0"/>
              <a:t>Deals with source code</a:t>
            </a:r>
            <a:endParaRPr lang="en-US" sz="1600" b="1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152147" y="3944172"/>
            <a:ext cx="2797744" cy="1600082"/>
          </a:xfrm>
          <a:prstGeom prst="wedgeRectCallout">
            <a:avLst>
              <a:gd name="adj1" fmla="val -99344"/>
              <a:gd name="adj2" fmla="val -20898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Ensure subroutines/functions </a:t>
            </a:r>
            <a:r>
              <a:rPr lang="en-US" sz="1600" dirty="0" smtClean="0"/>
              <a:t>after compiling, operate the same on similar HW (say all x86) the same</a:t>
            </a:r>
          </a:p>
          <a:p>
            <a:r>
              <a:rPr lang="en-US" sz="1600" b="1" dirty="0" smtClean="0"/>
              <a:t>Deals with a binary program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79954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r>
              <a:rPr lang="en-US" dirty="0" smtClean="0"/>
              <a:t>Use the stack if you have more than four arguments</a:t>
            </a:r>
          </a:p>
          <a:p>
            <a:endParaRPr lang="en-US" dirty="0"/>
          </a:p>
          <a:p>
            <a:r>
              <a:rPr lang="en-US" dirty="0" smtClean="0"/>
              <a:t>If you follow the ABI and then link to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(</a:t>
            </a:r>
            <a:r>
              <a:rPr lang="en-US" dirty="0" smtClean="0">
                <a:solidFill>
                  <a:srgbClr val="FF0000"/>
                </a:solidFill>
              </a:rPr>
              <a:t>meaning someone else developed it and you have probably never seen the source code</a:t>
            </a:r>
            <a:r>
              <a:rPr lang="en-US" dirty="0" smtClean="0"/>
              <a:t>), it should work correctly!!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asm</a:t>
            </a:r>
            <a:r>
              <a:rPr lang="en-US" dirty="0" smtClean="0"/>
              <a:t> </a:t>
            </a:r>
            <a:r>
              <a:rPr lang="en-US" smtClean="0"/>
              <a:t>library function 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29255"/>
            <a:ext cx="8493642" cy="496858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5520"/>
              </p:ext>
            </p:extLst>
          </p:nvPr>
        </p:nvGraphicFramePr>
        <p:xfrm>
          <a:off x="871267" y="2025357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3715"/>
              </p:ext>
            </p:extLst>
          </p:nvPr>
        </p:nvGraphicFramePr>
        <p:xfrm>
          <a:off x="871267" y="2958933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1" y="3643055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189" y="1649241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Pointer to point to?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" y="1482616"/>
            <a:ext cx="3471692" cy="47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881" y="1577209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0x200 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" y="1577209"/>
            <a:ext cx="3491094" cy="47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4330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        ;initialize stack pointer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;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;This decrements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pop the value we just pushed off of the stack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94195"/>
              </p:ext>
            </p:extLst>
          </p:nvPr>
        </p:nvGraphicFramePr>
        <p:xfrm>
          <a:off x="3921125" y="3806025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9178" y="731520"/>
            <a:ext cx="2323360" cy="556335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Next</a:t>
            </a:r>
            <a:r>
              <a:rPr lang="en-US" sz="1800" dirty="0" smtClean="0">
                <a:solidFill>
                  <a:prstClr val="white"/>
                </a:solidFill>
              </a:rPr>
              <a:t> instruction to run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86320" y="5437735"/>
            <a:ext cx="2323360" cy="688428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SP location highlighted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Stack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1113</Words>
  <Application>Microsoft Office PowerPoint</Application>
  <PresentationFormat>On-screen Show (4:3)</PresentationFormat>
  <Paragraphs>391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Helvetica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Stack</vt:lpstr>
      <vt:lpstr>Stack</vt:lpstr>
      <vt:lpstr>Stack</vt:lpstr>
      <vt:lpstr>Stack</vt:lpstr>
      <vt:lpstr>Stack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  <vt:lpstr>Stack</vt:lpstr>
      <vt:lpstr>Subroutines</vt:lpstr>
      <vt:lpstr>Example Subroutine</vt:lpstr>
      <vt:lpstr>Arguments</vt:lpstr>
      <vt:lpstr>Arguments</vt:lpstr>
      <vt:lpstr>Arguments</vt:lpstr>
      <vt:lpstr>Example Subroutine with pass-by-reference</vt:lpstr>
      <vt:lpstr>Key Subroutine Rules</vt:lpstr>
      <vt:lpstr>Very Simple Explanation</vt:lpstr>
      <vt:lpstr>Application Binary Interface (ABI)</vt:lpstr>
      <vt:lpstr>PowerPoint Presentation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293</cp:revision>
  <cp:lastPrinted>2018-05-21T20:23:10Z</cp:lastPrinted>
  <dcterms:created xsi:type="dcterms:W3CDTF">2001-06-27T14:08:57Z</dcterms:created>
  <dcterms:modified xsi:type="dcterms:W3CDTF">2018-07-10T21:41:41Z</dcterms:modified>
</cp:coreProperties>
</file>