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4"/>
    <p:sldMasterId id="2147483775" r:id="rId5"/>
    <p:sldMasterId id="2147483778" r:id="rId6"/>
    <p:sldMasterId id="2147483805" r:id="rId7"/>
  </p:sldMasterIdLst>
  <p:notesMasterIdLst>
    <p:notesMasterId r:id="rId30"/>
  </p:notesMasterIdLst>
  <p:handoutMasterIdLst>
    <p:handoutMasterId r:id="rId31"/>
  </p:handoutMasterIdLst>
  <p:sldIdLst>
    <p:sldId id="286" r:id="rId8"/>
    <p:sldId id="326" r:id="rId9"/>
    <p:sldId id="327" r:id="rId10"/>
    <p:sldId id="328" r:id="rId11"/>
    <p:sldId id="329" r:id="rId12"/>
    <p:sldId id="292" r:id="rId13"/>
    <p:sldId id="295" r:id="rId14"/>
    <p:sldId id="320" r:id="rId15"/>
    <p:sldId id="299" r:id="rId16"/>
    <p:sldId id="330" r:id="rId17"/>
    <p:sldId id="319" r:id="rId18"/>
    <p:sldId id="280" r:id="rId19"/>
    <p:sldId id="321" r:id="rId20"/>
    <p:sldId id="322" r:id="rId21"/>
    <p:sldId id="323" r:id="rId22"/>
    <p:sldId id="315" r:id="rId23"/>
    <p:sldId id="318" r:id="rId24"/>
    <p:sldId id="309" r:id="rId25"/>
    <p:sldId id="317" r:id="rId26"/>
    <p:sldId id="310" r:id="rId27"/>
    <p:sldId id="311" r:id="rId28"/>
    <p:sldId id="312" r:id="rId2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D83"/>
    <a:srgbClr val="003399"/>
    <a:srgbClr val="A42C79"/>
    <a:srgbClr val="923799"/>
    <a:srgbClr val="874789"/>
    <a:srgbClr val="1D4A73"/>
    <a:srgbClr val="C808A3"/>
    <a:srgbClr val="7B448C"/>
    <a:srgbClr val="11F33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6" autoAdjust="0"/>
    <p:restoredTop sz="93020" autoAdjust="0"/>
  </p:normalViewPr>
  <p:slideViewPr>
    <p:cSldViewPr snapToGrid="0">
      <p:cViewPr varScale="1">
        <p:scale>
          <a:sx n="113" d="100"/>
          <a:sy n="113" d="100"/>
        </p:scale>
        <p:origin x="94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1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6"/>
    </p:cViewPr>
  </p:sorterViewPr>
  <p:notesViewPr>
    <p:cSldViewPr snapToGrid="0">
      <p:cViewPr varScale="1">
        <p:scale>
          <a:sx n="70" d="100"/>
          <a:sy n="70" d="100"/>
        </p:scale>
        <p:origin x="-2646" y="-96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" y="0"/>
            <a:ext cx="3037840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9" y="8831307"/>
            <a:ext cx="3037840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307"/>
            <a:ext cx="3037840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19C01E9-AAD8-4293-86A2-7C69C0B0F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0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" y="0"/>
            <a:ext cx="3037840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37" y="4416455"/>
            <a:ext cx="5140960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9" y="8831307"/>
            <a:ext cx="3037840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307"/>
            <a:ext cx="3037840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1A8E-4F1A-47A9-8FC0-A2ABC7FF7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Fill out seating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66E5-B94A-483C-A5BE-4F8375C5FC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02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 of an architecture</a:t>
            </a:r>
            <a:r>
              <a:rPr lang="en-US" baseline="0" dirty="0" smtClean="0"/>
              <a:t> and microarchitecture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740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66E5-B94A-483C-A5BE-4F8375C5FC28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392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17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4319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7311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0275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0275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0275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0275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3BBD8DF-5A19-4603-9831-1078DBE4EAF8}" type="slidenum">
              <a:rPr lang="en-US" sz="1200" smtClean="0"/>
              <a:pPr/>
              <a:t>21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937358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5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28889C48-89AD-4887-A779-AFCE75A8529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5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BEF648AD-7E68-4E64-B5E8-4FFE6B57A1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31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4FC795F6-C5F7-438C-85C7-B4E8406E833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54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5D2A924E-FC12-4018-B09E-073E6038608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219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78BE1B9E-7810-4DC0-98F1-B5E91A5F9FC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256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D4956635-316B-48E9-B54E-059C0C92A94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356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A12BF82E-ADAD-49ED-A77A-ED5DF0B655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843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F546C83E-D34C-4426-95F6-2654480D3C2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18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2454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D65584-0C7D-48B8-BEDE-21A2E88022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E428E89-579F-43C8-B441-BB390AD4A5E9}" type="datetime3">
              <a:rPr lang="en-US">
                <a:solidFill>
                  <a:srgbClr val="000000"/>
                </a:solidFill>
              </a:rPr>
              <a:pPr>
                <a:defRPr/>
              </a:pPr>
              <a:t>30 May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423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D65584-0C7D-48B8-BEDE-21A2E88022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E428E89-579F-43C8-B441-BB390AD4A5E9}" type="datetime3">
              <a:rPr lang="en-US">
                <a:solidFill>
                  <a:srgbClr val="000000"/>
                </a:solidFill>
              </a:rPr>
              <a:pPr>
                <a:defRPr/>
              </a:pPr>
              <a:t>30 May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1315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3831508C-0412-436C-8BFB-038593FE666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DF90D3FB-3257-4FD9-8154-9111B082BA15}" type="datetime3">
              <a:rPr lang="en-US">
                <a:solidFill>
                  <a:srgbClr val="000000"/>
                </a:solidFill>
              </a:rPr>
              <a:pPr>
                <a:defRPr/>
              </a:pPr>
              <a:t>30 May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222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D8A509F-8526-420E-866A-D77FF145C2E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30731EF-8206-4D19-8D39-B25064A6708F}" type="datetime3">
              <a:rPr lang="en-US">
                <a:solidFill>
                  <a:srgbClr val="000000"/>
                </a:solidFill>
              </a:rPr>
              <a:pPr>
                <a:defRPr/>
              </a:pPr>
              <a:t>30 May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76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B13889DE-89C0-4168-9C6C-257E843B16F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B85745C-8606-4303-879B-5A18E2F8952B}" type="datetime3">
              <a:rPr lang="en-US">
                <a:solidFill>
                  <a:srgbClr val="000000"/>
                </a:solidFill>
              </a:rPr>
              <a:pPr>
                <a:defRPr/>
              </a:pPr>
              <a:t>30 May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935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28A729-6264-454A-894C-FD3ACBF8A91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C104480-063D-49C3-B37B-6FDC4DA8C788}" type="datetime3">
              <a:rPr lang="en-US">
                <a:solidFill>
                  <a:srgbClr val="000000"/>
                </a:solidFill>
              </a:rPr>
              <a:pPr>
                <a:defRPr/>
              </a:pPr>
              <a:t>30 May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368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8DDDF030-EE8C-48C8-B35A-7A5AA2E1DDD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B70A108-3252-41E5-B998-DFD4EB0E8CFA}" type="datetime3">
              <a:rPr lang="en-US">
                <a:solidFill>
                  <a:srgbClr val="000000"/>
                </a:solidFill>
              </a:rPr>
              <a:pPr>
                <a:defRPr/>
              </a:pPr>
              <a:t>30 May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395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DB18A8A-4F34-4DBD-AC6E-5B59F960E9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DE123FBF-B932-47DA-A850-F8DD01574AF6}" type="datetime3">
              <a:rPr lang="en-US">
                <a:solidFill>
                  <a:srgbClr val="000000"/>
                </a:solidFill>
              </a:rPr>
              <a:pPr>
                <a:defRPr/>
              </a:pPr>
              <a:t>30 May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1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F91313A-6512-497A-8C26-DF1D11D9F90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31CE8DA-7AA2-4A75-8CED-F07C8E806852}" type="datetime3">
              <a:rPr lang="en-US">
                <a:solidFill>
                  <a:srgbClr val="000000"/>
                </a:solidFill>
              </a:rPr>
              <a:pPr>
                <a:defRPr/>
              </a:pPr>
              <a:t>30 May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9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8E9278C8-E5EE-462E-BFC0-169FC82E59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CE2C88F-2F80-4F57-B629-AD63D6A3CD1E}" type="datetime3">
              <a:rPr lang="en-US">
                <a:solidFill>
                  <a:srgbClr val="000000"/>
                </a:solidFill>
              </a:rPr>
              <a:pPr>
                <a:defRPr/>
              </a:pPr>
              <a:t>30 May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991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8107B25-DB33-4D52-9248-649980D800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B8CC284-99AC-4293-AE5B-530D41210E42}" type="datetime3">
              <a:rPr lang="en-US">
                <a:solidFill>
                  <a:srgbClr val="000000"/>
                </a:solidFill>
              </a:rPr>
              <a:pPr>
                <a:defRPr/>
              </a:pPr>
              <a:t>30 May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037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706F834-159A-4AE9-914A-1B0F0E8AD23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0E6973E-609D-4352-9813-DC0294ABD1EE}" type="datetime3">
              <a:rPr lang="en-US">
                <a:solidFill>
                  <a:srgbClr val="000000"/>
                </a:solidFill>
              </a:rPr>
              <a:pPr>
                <a:defRPr/>
              </a:pPr>
              <a:t>30 May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12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38228209-6668-4BE3-856A-DB1CC21C96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151A653E-0A72-4693-B1A1-4ABD21CA4B97}" type="datetime3">
              <a:rPr lang="en-US"/>
              <a:pPr>
                <a:defRPr/>
              </a:pPr>
              <a:t>30 May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2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52950" y="1428335"/>
            <a:ext cx="38100" cy="502920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57200" y="3886194"/>
            <a:ext cx="8239539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40632" y="1388548"/>
            <a:ext cx="43313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Guidance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4552951" y="1388548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Purpose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40632" y="3920172"/>
            <a:ext cx="4331367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Process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0257" y="1725613"/>
            <a:ext cx="4319556" cy="219455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 Arial 18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Sub Bullets Arial16</a:t>
            </a:r>
            <a:endParaRPr lang="en-US" sz="1600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50257" y="4263072"/>
            <a:ext cx="4309931" cy="22474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572106" y="1725612"/>
            <a:ext cx="4341094" cy="21945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47663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560188" y="4263072"/>
            <a:ext cx="4353011" cy="224749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4551859" y="3920172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rgbClr val="FFFF00"/>
                </a:solidFill>
              </a:rPr>
              <a:t>Current </a:t>
            </a:r>
            <a:r>
              <a:rPr lang="en-US" sz="1600" b="1" dirty="0" err="1">
                <a:solidFill>
                  <a:srgbClr val="FFFF00"/>
                </a:solidFill>
              </a:rPr>
              <a:t>Sr</a:t>
            </a:r>
            <a:r>
              <a:rPr lang="en-US" sz="1600" b="1" dirty="0">
                <a:solidFill>
                  <a:srgbClr val="FFFF00"/>
                </a:solidFill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209738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300789AD-077F-478F-BA91-4026ECB15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11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CB5FB044-E105-4F2D-9D76-CB16125D2AD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5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7529EA55-24E0-47FE-9525-85722F17A7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07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6409C543-53D8-46CD-B3EE-6497E957124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75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13F22054-8C62-4088-A050-DEA6934301C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04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latin typeface="Century Schoolbook" pitchFamily="18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275" y="152400"/>
            <a:ext cx="981865" cy="119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7" r:id="rId2"/>
    <p:sldLayoutId id="2147483818" r:id="rId3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latin typeface="Century Schoolbook" pitchFamily="18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275" y="152400"/>
            <a:ext cx="981865" cy="119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64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EE 382 Microcontroller Programming – Fall 2007 – Slide #</a:t>
            </a:r>
            <a:fld id="{EB713571-4EB9-41EE-B6BB-443A0F662C88}" type="slidenum">
              <a:rPr lang="en-US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8574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9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31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defRPr/>
            </a:pPr>
            <a:r>
              <a:rPr lang="en-US" sz="1600" b="1" i="1" smtClean="0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l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pPr eaLnBrk="0" hangingPunct="0">
              <a:defRPr/>
            </a:pPr>
            <a:endParaRPr lang="en-US">
              <a:solidFill>
                <a:srgbClr val="000000"/>
              </a:solidFill>
            </a:endParaRPr>
          </a:p>
          <a:p>
            <a:pPr eaLnBrk="0" hangingPunct="0">
              <a:defRPr/>
            </a:pPr>
            <a:fld id="{B5499B3F-0BE5-46DB-A63A-0AC90058E888}" type="slidenum">
              <a:rPr lang="en-US">
                <a:solidFill>
                  <a:srgbClr val="000000"/>
                </a:solidFill>
              </a:rPr>
              <a:pPr eaLnBrk="0" hangingPunct="0"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250" y="62674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latin typeface="Times New Roman" pitchFamily="18" charset="0"/>
              </a:defRPr>
            </a:lvl1pPr>
          </a:lstStyle>
          <a:p>
            <a:pPr eaLnBrk="0" hangingPunct="0">
              <a:defRPr/>
            </a:pPr>
            <a:endParaRPr lang="en-US">
              <a:solidFill>
                <a:srgbClr val="000000"/>
              </a:solidFill>
            </a:endParaRPr>
          </a:p>
          <a:p>
            <a:pPr eaLnBrk="0" hangingPunct="0">
              <a:defRPr/>
            </a:pPr>
            <a:fld id="{4A3EF21E-B3F7-42B7-9F68-64BA459DC7A7}" type="datetime3">
              <a:rPr lang="en-US">
                <a:solidFill>
                  <a:srgbClr val="000000"/>
                </a:solidFill>
              </a:rPr>
              <a:pPr eaLnBrk="0" hangingPunct="0">
                <a:defRPr/>
              </a:pPr>
              <a:t>30 May 2018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79946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38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w4rn3r/ECE_382_Lab_Ex" TargetMode="External"/><Relationship Id="rId2" Type="http://schemas.openxmlformats.org/officeDocument/2006/relationships/hyperlink" Target="https://bitbucket.org/" TargetMode="Externa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www.google.com/url?url=http://www.cavhooah.com/info/sections/branch-insignia/&amp;rct=j&amp;frm=1&amp;q=&amp;esrc=s&amp;sa=U&amp;ei=2e39U8KFIInKsQTX1IDQCw&amp;ved=0CBYQ9QEwAA&amp;sig2=lmVTbCvl3VinplEoDvXVTQ&amp;usg=AFQjCNFqL1j_PZ7meaUjZPwSF1SjLuxRmQ" TargetMode="External"/><Relationship Id="rId7" Type="http://schemas.openxmlformats.org/officeDocument/2006/relationships/hyperlink" Target="file:///\\localhost\upload.wikimedia.org\wikipedia\commons\d\d2\153rd_Cav._Reg_coa.png" TargetMode="External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hyperlink" Target="file:///\\localhost\upload.wikimedia.org\wikipedia\en\1\12\Florida_Gators_logo.svg" TargetMode="External"/><Relationship Id="rId4" Type="http://schemas.openxmlformats.org/officeDocument/2006/relationships/image" Target="../media/image5.jpe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8dCIdXB4lg&amp;feature=youtu.be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://en.wikipedia.org/wiki/File:1st_Cavalry_Division_-_Shoulder_Sleeve_Insignia.svg" TargetMode="External"/><Relationship Id="rId7" Type="http://schemas.openxmlformats.org/officeDocument/2006/relationships/image" Target="../media/image17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2584450" y="422849"/>
            <a:ext cx="617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3600" b="1" i="1" dirty="0">
                <a:solidFill>
                  <a:srgbClr val="000000"/>
                </a:solidFill>
              </a:rPr>
              <a:t>HQ U.S. Air Force Academy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692186" y="4824413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Maj Walchko</a:t>
            </a:r>
          </a:p>
          <a:p>
            <a:r>
              <a:rPr lang="en-US" dirty="0" smtClean="0"/>
              <a:t>Office 2F48</a:t>
            </a: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764505" y="2287588"/>
            <a:ext cx="4011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dirty="0"/>
              <a:t>ECE 382</a:t>
            </a:r>
            <a:br>
              <a:rPr lang="en-US" dirty="0"/>
            </a:br>
            <a:r>
              <a:rPr lang="en-US" b="0" dirty="0" smtClean="0"/>
              <a:t>Embedded Computer </a:t>
            </a:r>
            <a:r>
              <a:rPr lang="en-US" b="0" dirty="0"/>
              <a:t>Systems I</a:t>
            </a:r>
            <a:endParaRPr lang="en-US" b="0" kern="0" dirty="0">
              <a:effectLst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/>
              <a:pPr algn="ctr">
                <a:defRPr/>
              </a:pPr>
              <a:t>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76" y="2031918"/>
            <a:ext cx="3153032" cy="38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33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Extra Instruction (EI)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334000" y="16002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34000" y="2286000"/>
            <a:ext cx="16764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34000" y="48768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M6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334000" y="55626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M7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334000" y="41910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M5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010400" y="16002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010400" y="41910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010400" y="48768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T6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010400" y="55626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34000" y="2895600"/>
            <a:ext cx="1676400" cy="6096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34000" y="35052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010400" y="22860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10400" y="2895600"/>
            <a:ext cx="1676400" cy="685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10400" y="3505200"/>
            <a:ext cx="16764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T4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1857420"/>
            <a:ext cx="495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Office: 2F48</a:t>
            </a:r>
            <a:endParaRPr lang="en-US" sz="2400" dirty="0"/>
          </a:p>
          <a:p>
            <a:pPr algn="ctr"/>
            <a:r>
              <a:rPr lang="en-US" sz="2400" dirty="0" smtClean="0"/>
              <a:t>kevin.walchko@usafa.edu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My schedule is dynamic, so feel free to send me a meeting invite or email for EI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1286109" y="4953000"/>
            <a:ext cx="2951357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Sometimes Available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86109" y="4262553"/>
            <a:ext cx="2951357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Available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86109" y="5562600"/>
            <a:ext cx="2951357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Always Unavailable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10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415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708" y="2605644"/>
            <a:ext cx="6781800" cy="1143000"/>
          </a:xfrm>
        </p:spPr>
        <p:txBody>
          <a:bodyPr/>
          <a:lstStyle/>
          <a:p>
            <a:pPr algn="ctr"/>
            <a:r>
              <a:rPr lang="en-US" sz="6600" dirty="0" smtClean="0"/>
              <a:t>?’s   ||   /* */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D30AC1E7-5379-4CBF-8CE9-B57638D8EBA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/>
              <a:pPr algn="ctr">
                <a:defRPr/>
              </a:pPr>
              <a:t>12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935" y="1466310"/>
            <a:ext cx="40481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26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dirty="0"/>
              <a:t>ECE </a:t>
            </a:r>
            <a:r>
              <a:rPr lang="en-US" sz="3200" i="1" dirty="0" smtClean="0"/>
              <a:t>382 </a:t>
            </a:r>
            <a:r>
              <a:rPr lang="en-US" sz="3200" i="1" dirty="0"/>
              <a:t>– </a:t>
            </a:r>
            <a:r>
              <a:rPr lang="en-US" sz="3200" b="1" i="1" dirty="0" smtClean="0">
                <a:cs typeface="Times New Roman" pitchFamily="18" charset="0"/>
              </a:rPr>
              <a:t>Labs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334250" y="6524625"/>
            <a:ext cx="1452563" cy="333375"/>
          </a:xfrm>
          <a:noFill/>
        </p:spPr>
        <p:txBody>
          <a:bodyPr/>
          <a:lstStyle/>
          <a:p>
            <a:fld id="{D606CFC6-1681-4E9F-A954-C3E2AEEDAC56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5843669"/>
              </p:ext>
            </p:extLst>
          </p:nvPr>
        </p:nvGraphicFramePr>
        <p:xfrm>
          <a:off x="418358" y="1456801"/>
          <a:ext cx="8388289" cy="3235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71071"/>
                <a:gridCol w="1313895"/>
                <a:gridCol w="44033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Lab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Description/Goal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 1 –</a:t>
                      </a:r>
                      <a:r>
                        <a:rPr lang="en-US" baseline="0" dirty="0" smtClean="0"/>
                        <a:t> "A Simple Calculator"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Assembly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Goal:</a:t>
                      </a:r>
                      <a:r>
                        <a:rPr 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W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rite a program that interprets a series of operands and operations and stores the results - an assembly language calculator!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 2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–</a:t>
                      </a:r>
                      <a:r>
                        <a:rPr lang="en-US" baseline="0" dirty="0" smtClean="0"/>
                        <a:t> Subroutines - "Cryptography"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Assembly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Goal</a:t>
                      </a:r>
                      <a:r>
                        <a:rPr 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 W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rite a program that decrypts an encrypted message using a simple encryption technique (with and without</a:t>
                      </a:r>
                      <a:r>
                        <a:rPr 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key)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 3 –</a:t>
                      </a:r>
                      <a:r>
                        <a:rPr lang="en-US" baseline="0" dirty="0" smtClean="0"/>
                        <a:t> SPI - "I/O"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/>
                        <a:t>Assembly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Goal:  Write subroutines to interface with an LCD </a:t>
                      </a:r>
                      <a:r>
                        <a:rPr lang="en-US" sz="1600" dirty="0" err="1" smtClean="0"/>
                        <a:t>BoosterPack</a:t>
                      </a:r>
                      <a:r>
                        <a:rPr lang="en-US" sz="1600" baseline="0" dirty="0" smtClean="0"/>
                        <a:t> using the SPI subsystem.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 4 – "An LCD Device Driver"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</a:t>
                      </a:r>
                      <a:r>
                        <a:rPr lang="en-US" b="0" baseline="0" dirty="0" smtClean="0"/>
                        <a:t> Code / ASM mix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Goal:  Write</a:t>
                      </a:r>
                      <a:r>
                        <a:rPr lang="en-US" sz="1600" baseline="0" dirty="0" smtClean="0"/>
                        <a:t> a program that creates an etch-a-sketch program that utilizes Lab 3 subroutines.</a:t>
                      </a:r>
                      <a:endParaRPr lang="en-US" sz="16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76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dirty="0"/>
              <a:t>ECE </a:t>
            </a:r>
            <a:r>
              <a:rPr lang="en-US" sz="3200" i="1" dirty="0" smtClean="0"/>
              <a:t>382 </a:t>
            </a:r>
            <a:r>
              <a:rPr lang="en-US" sz="3200" i="1" dirty="0"/>
              <a:t>– </a:t>
            </a:r>
            <a:r>
              <a:rPr lang="en-US" sz="3200" i="1" dirty="0">
                <a:cs typeface="Times New Roman" pitchFamily="18" charset="0"/>
              </a:rPr>
              <a:t>Labs Continued</a:t>
            </a:r>
            <a:endParaRPr lang="en-US" sz="3200" b="1" i="1" dirty="0" smtClean="0">
              <a:cs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334250" y="6524625"/>
            <a:ext cx="1452563" cy="333375"/>
          </a:xfrm>
          <a:noFill/>
        </p:spPr>
        <p:txBody>
          <a:bodyPr/>
          <a:lstStyle/>
          <a:p>
            <a:fld id="{D606CFC6-1681-4E9F-A954-C3E2AEEDAC56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4868224"/>
              </p:ext>
            </p:extLst>
          </p:nvPr>
        </p:nvGraphicFramePr>
        <p:xfrm>
          <a:off x="418358" y="1456801"/>
          <a:ext cx="8388289" cy="3662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71071"/>
                <a:gridCol w="1313895"/>
                <a:gridCol w="44033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Lab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Description/Goal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 5 – Interrupts - "A Simple Game“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C</a:t>
                      </a:r>
                      <a:r>
                        <a:rPr lang="en-US" b="0" baseline="0" dirty="0" smtClean="0"/>
                        <a:t> Code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Goal:  Write</a:t>
                      </a:r>
                      <a:r>
                        <a:rPr lang="en-US" sz="1600" baseline="0" dirty="0" smtClean="0"/>
                        <a:t> a program that uses interrupts and the </a:t>
                      </a:r>
                      <a:r>
                        <a:rPr lang="en-US" sz="1600" baseline="0" dirty="0" err="1" smtClean="0"/>
                        <a:t>Timer_A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subsytem</a:t>
                      </a:r>
                      <a:r>
                        <a:rPr lang="en-US" sz="1600" baseline="0" dirty="0" smtClean="0"/>
                        <a:t> to reverse engineer a remote control as a game controller.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 6 </a:t>
                      </a:r>
                      <a:r>
                        <a:rPr lang="en-US" baseline="0" dirty="0" smtClean="0"/>
                        <a:t>– PWM - "Robot Motion"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C</a:t>
                      </a:r>
                      <a:r>
                        <a:rPr lang="en-US" b="0" baseline="0" dirty="0" smtClean="0"/>
                        <a:t> Code</a:t>
                      </a:r>
                      <a:endParaRPr lang="en-US" b="0" dirty="0" smtClean="0"/>
                    </a:p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Goal: Write</a:t>
                      </a:r>
                      <a:r>
                        <a:rPr lang="en-US" sz="1600" baseline="0" dirty="0" smtClean="0"/>
                        <a:t> program </a:t>
                      </a:r>
                      <a:r>
                        <a:rPr lang="en-US" sz="1600" dirty="0" smtClean="0"/>
                        <a:t>using the pulse-width </a:t>
                      </a:r>
                      <a:r>
                        <a:rPr lang="en-US" sz="1600" dirty="0" err="1" smtClean="0"/>
                        <a:t>modulationed</a:t>
                      </a:r>
                      <a:r>
                        <a:rPr lang="en-US" sz="1600" dirty="0" smtClean="0"/>
                        <a:t> waveforms to control the speed / direction of your robot's motors.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 7 – A/D Conversion - "Robot Sensing"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C</a:t>
                      </a:r>
                      <a:r>
                        <a:rPr lang="en-US" b="0" baseline="0" dirty="0" smtClean="0"/>
                        <a:t> Code</a:t>
                      </a:r>
                      <a:endParaRPr lang="en-US" b="0" dirty="0" smtClean="0"/>
                    </a:p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Goal:  Write a program to interface</a:t>
                      </a:r>
                      <a:r>
                        <a:rPr lang="en-US" sz="1600" baseline="0" dirty="0" smtClean="0"/>
                        <a:t> with an ultrasonic rangefinder on a servo to determine if the robot is approaching a wall on 3 sides.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 8 – Robot Maze Competition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C</a:t>
                      </a:r>
                      <a:r>
                        <a:rPr lang="en-US" b="0" baseline="0" dirty="0" smtClean="0"/>
                        <a:t> Code</a:t>
                      </a:r>
                      <a:endParaRPr lang="en-US" b="0" dirty="0" smtClean="0"/>
                    </a:p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Goal:  Combine</a:t>
                      </a:r>
                      <a:r>
                        <a:rPr lang="en-US" sz="1600" baseline="0" dirty="0" smtClean="0"/>
                        <a:t> what was learned in previous labs to program the robot to autonomously navigate through a maze.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42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Course Policies </a:t>
            </a:r>
            <a:r>
              <a:rPr lang="en-US" dirty="0"/>
              <a:t>–Readings </a:t>
            </a:r>
            <a:r>
              <a:rPr lang="en-US" dirty="0" smtClean="0"/>
              <a:t>and Homework</a:t>
            </a:r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r>
              <a:rPr lang="en-US" dirty="0" smtClean="0"/>
              <a:t>Readings specified on each lesson page</a:t>
            </a:r>
          </a:p>
          <a:p>
            <a:pPr lvl="1"/>
            <a:r>
              <a:rPr lang="en-US" sz="2200" dirty="0" smtClean="0"/>
              <a:t>Lesson notes</a:t>
            </a:r>
            <a:endParaRPr lang="en-US" dirty="0" smtClean="0"/>
          </a:p>
          <a:p>
            <a:pPr lvl="1"/>
            <a:r>
              <a:rPr lang="en-US" sz="2200" dirty="0" smtClean="0"/>
              <a:t>Datasheet pages</a:t>
            </a:r>
          </a:p>
          <a:p>
            <a:pPr lvl="1"/>
            <a:r>
              <a:rPr lang="en-US" dirty="0"/>
              <a:t>Provided </a:t>
            </a:r>
            <a:r>
              <a:rPr lang="en-US" dirty="0" smtClean="0"/>
              <a:t>links</a:t>
            </a:r>
          </a:p>
          <a:p>
            <a:pPr lvl="1"/>
            <a:r>
              <a:rPr lang="en-US" sz="2200" dirty="0" smtClean="0"/>
              <a:t>Barrett and Pack readings optional</a:t>
            </a:r>
          </a:p>
          <a:p>
            <a:pPr lvl="1"/>
            <a:endParaRPr lang="en-US" dirty="0"/>
          </a:p>
          <a:p>
            <a:r>
              <a:rPr lang="en-US" sz="2400" dirty="0" smtClean="0"/>
              <a:t>Homework due BOC next lesson unless otherwise stated</a:t>
            </a:r>
          </a:p>
          <a:p>
            <a:pPr lvl="1"/>
            <a:r>
              <a:rPr lang="en-US" sz="2800" dirty="0" smtClean="0">
                <a:solidFill>
                  <a:schemeClr val="accent2"/>
                </a:solidFill>
              </a:rPr>
              <a:t>Skills Review Due Lesson 3</a:t>
            </a: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FDDB82DF-CC60-4516-8B1E-05A59BD9AEB1}" type="slidenum">
              <a:rPr lang="en-US" smtClean="0">
                <a:latin typeface="Times New Roman" pitchFamily="18" charset="0"/>
              </a:rPr>
              <a:pPr/>
              <a:t>15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0597" name="Date Placeholder 4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76FEBBFB-1EFA-4C5F-B8CF-CCDAD33DAA34}" type="datetime3">
              <a:rPr lang="en-US" smtClean="0">
                <a:latin typeface="Times New Roman" pitchFamily="18" charset="0"/>
              </a:rPr>
              <a:pPr/>
              <a:t>30 May 2018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23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Course Policies - Labs</a:t>
            </a:r>
          </a:p>
        </p:txBody>
      </p:sp>
      <p:sp>
        <p:nvSpPr>
          <p:cNvPr id="1116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Bitbucket</a:t>
            </a:r>
            <a:r>
              <a:rPr lang="en-US" dirty="0" smtClean="0"/>
              <a:t> to turn in lab materials bitbucket.org</a:t>
            </a:r>
          </a:p>
          <a:p>
            <a:endParaRPr lang="en-US" dirty="0" smtClean="0"/>
          </a:p>
          <a:p>
            <a:r>
              <a:rPr lang="en-US" dirty="0" smtClean="0"/>
              <a:t>Class time is provided, but come prepared!</a:t>
            </a:r>
          </a:p>
          <a:p>
            <a:pPr lvl="1"/>
            <a:r>
              <a:rPr lang="en-US" dirty="0" smtClean="0"/>
              <a:t>The labs will require debugging—53 minutes goes by quickly</a:t>
            </a:r>
          </a:p>
          <a:p>
            <a:pPr lvl="1"/>
            <a:endParaRPr lang="en-US" dirty="0"/>
          </a:p>
          <a:p>
            <a:r>
              <a:rPr lang="en-US" dirty="0" err="1" smtClean="0"/>
              <a:t>Prelabs</a:t>
            </a:r>
            <a:r>
              <a:rPr lang="en-US" dirty="0"/>
              <a:t> </a:t>
            </a:r>
            <a:r>
              <a:rPr lang="en-US" dirty="0" smtClean="0"/>
              <a:t>due NLT one full duty day prior to lab lesson (unless otherwise stated)</a:t>
            </a:r>
          </a:p>
          <a:p>
            <a:pPr lvl="1"/>
            <a:r>
              <a:rPr lang="en-US" dirty="0" smtClean="0"/>
              <a:t>Early feedback critical</a:t>
            </a:r>
          </a:p>
          <a:p>
            <a:pPr lvl="1"/>
            <a:r>
              <a:rPr lang="en-US" dirty="0" smtClean="0"/>
              <a:t>Bad plan </a:t>
            </a:r>
            <a:r>
              <a:rPr lang="en-US" dirty="0" smtClean="0">
                <a:sym typeface="Wingdings" panose="05000000000000000000" pitchFamily="2" charset="2"/>
              </a:rPr>
              <a:t> bad implementation</a:t>
            </a:r>
            <a:endParaRPr lang="en-US" dirty="0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BD9A8295-ABF9-4F85-A210-0EEB5FA70FF0}" type="slidenum">
              <a:rPr lang="en-US" smtClean="0">
                <a:latin typeface="Times New Roman" pitchFamily="18" charset="0"/>
              </a:rPr>
              <a:pPr/>
              <a:t>16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1621" name="Date Placeholder 4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2AF6D125-7F1F-415C-9C1F-4109F9BD73DA}" type="datetime3">
              <a:rPr lang="en-US" smtClean="0">
                <a:latin typeface="Times New Roman" pitchFamily="18" charset="0"/>
              </a:rPr>
              <a:pPr/>
              <a:t>30 May 2018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93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Course Policies</a:t>
            </a:r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Quizzes, GRs, and Final</a:t>
            </a:r>
          </a:p>
          <a:p>
            <a:pPr lvl="1"/>
            <a:r>
              <a:rPr lang="en-US" sz="2000" b="0" dirty="0" smtClean="0"/>
              <a:t>Let me know at least one lesson ahead of time if you’re going to miss a graded evaluation</a:t>
            </a:r>
          </a:p>
          <a:p>
            <a:endParaRPr lang="en-US" sz="2000" dirty="0" smtClean="0"/>
          </a:p>
          <a:p>
            <a:r>
              <a:rPr lang="en-US" dirty="0" smtClean="0"/>
              <a:t>Food / Drink</a:t>
            </a:r>
          </a:p>
          <a:p>
            <a:pPr lvl="1"/>
            <a:r>
              <a:rPr lang="en-US" sz="2000" b="0" dirty="0" smtClean="0"/>
              <a:t>No Food in classroom (Hallway OK)</a:t>
            </a:r>
          </a:p>
          <a:p>
            <a:pPr lvl="1"/>
            <a:r>
              <a:rPr lang="en-US" sz="2000" b="0" dirty="0" smtClean="0"/>
              <a:t>Water in approved containers OK</a:t>
            </a:r>
          </a:p>
          <a:p>
            <a:pPr lvl="1"/>
            <a:endParaRPr lang="en-US" sz="2000" b="0" dirty="0"/>
          </a:p>
          <a:p>
            <a:r>
              <a:rPr lang="en-US" dirty="0" smtClean="0"/>
              <a:t>Bring your laptop and board every lesson</a:t>
            </a:r>
          </a:p>
          <a:p>
            <a:endParaRPr lang="en-US" dirty="0"/>
          </a:p>
          <a:p>
            <a:r>
              <a:rPr lang="en-US" dirty="0" smtClean="0"/>
              <a:t>Have fun!</a:t>
            </a: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FDDB82DF-CC60-4516-8B1E-05A59BD9AEB1}" type="slidenum">
              <a:rPr lang="en-US" smtClean="0">
                <a:latin typeface="Times New Roman" pitchFamily="18" charset="0"/>
              </a:rPr>
              <a:pPr/>
              <a:t>17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0597" name="Date Placeholder 4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76FEBBFB-1EFA-4C5F-B8CF-CCDAD33DAA34}" type="datetime3">
              <a:rPr lang="en-US" smtClean="0">
                <a:latin typeface="Times New Roman" pitchFamily="18" charset="0"/>
              </a:rPr>
              <a:pPr/>
              <a:t>30 May 2018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86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Bitbucket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C4D65584-0C7D-48B8-BEDE-21A2E880225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CE428E89-579F-43C8-B441-BB390AD4A5E9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30 May 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Private </a:t>
            </a:r>
            <a:r>
              <a:rPr lang="en-US" dirty="0" err="1" smtClean="0"/>
              <a:t>Bitbucket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>
                <a:hlinkClick r:id="rId2"/>
              </a:rPr>
              <a:t>https://bitbucket.org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Name repo something like “ECE382_LastName_FirstName”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Give your instructor access to the repo</a:t>
            </a:r>
            <a:endParaRPr lang="en-US" dirty="0" smtClean="0"/>
          </a:p>
          <a:p>
            <a:pPr lvl="2"/>
            <a:r>
              <a:rPr lang="en-US" b="0" dirty="0" smtClean="0"/>
              <a:t>Usernames:</a:t>
            </a:r>
          </a:p>
          <a:p>
            <a:pPr lvl="3"/>
            <a:r>
              <a:rPr lang="en-US" dirty="0" err="1" smtClean="0"/>
              <a:t>pwarner</a:t>
            </a:r>
            <a:endParaRPr lang="en-US" dirty="0" smtClean="0"/>
          </a:p>
          <a:p>
            <a:pPr lvl="3"/>
            <a:r>
              <a:rPr lang="en-US" dirty="0" smtClean="0"/>
              <a:t>Walchko</a:t>
            </a:r>
          </a:p>
          <a:p>
            <a:pPr lvl="3"/>
            <a:r>
              <a:rPr lang="en-US" dirty="0" err="1" smtClean="0"/>
              <a:t>georgeyork</a:t>
            </a:r>
            <a:endParaRPr lang="en-US" dirty="0" smtClean="0"/>
          </a:p>
          <a:p>
            <a:r>
              <a:rPr lang="en-US" dirty="0" smtClean="0"/>
              <a:t>Example/Template Lab Notebook: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github.com/pw4rn3r/ECE_382_Lab_Ex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7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Course Policies - Collaboration</a:t>
            </a:r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sz="2400" dirty="0" smtClean="0"/>
              <a:t>Only instructors and </a:t>
            </a:r>
            <a:r>
              <a:rPr lang="en-US" sz="2400" u="sng" dirty="0" smtClean="0"/>
              <a:t>current</a:t>
            </a:r>
            <a:r>
              <a:rPr lang="en-US" sz="2400" dirty="0" smtClean="0"/>
              <a:t> ECE 382 students</a:t>
            </a:r>
          </a:p>
          <a:p>
            <a:pPr lvl="2"/>
            <a:r>
              <a:rPr lang="en-US" sz="2600" b="0" dirty="0" smtClean="0"/>
              <a:t>No using work from previous semesters</a:t>
            </a:r>
          </a:p>
          <a:p>
            <a:pPr lvl="1"/>
            <a:r>
              <a:rPr lang="en-US" sz="2400" b="0" dirty="0" smtClean="0"/>
              <a:t>All graded work must be your own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Document any help/collaboration</a:t>
            </a: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FDDB82DF-CC60-4516-8B1E-05A59BD9AEB1}" type="slidenum">
              <a:rPr lang="en-US" smtClean="0">
                <a:latin typeface="Times New Roman" pitchFamily="18" charset="0"/>
              </a:rPr>
              <a:pPr/>
              <a:t>19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0597" name="Date Placeholder 4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76FEBBFB-1EFA-4C5F-B8CF-CCDAD33DAA34}" type="datetime3">
              <a:rPr lang="en-US" smtClean="0">
                <a:latin typeface="Times New Roman" pitchFamily="18" charset="0"/>
              </a:rPr>
              <a:pPr/>
              <a:t>30 May 2018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1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18660"/>
            <a:ext cx="379095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– Pre-AF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  <p:pic>
        <p:nvPicPr>
          <p:cNvPr id="1031" name="Picture 7" descr="https://encrypted-tbn3.gstatic.com/images?q=tbn:ANd9GcT1CFo0jZhrvBCw45UGKEUEB_NIRi46B5_EFQfuV1OgB7qg_bdxOGTXZZ-j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44" y="4544155"/>
            <a:ext cx="1428750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19" y="5258202"/>
            <a:ext cx="990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045" y="4203950"/>
            <a:ext cx="2677555" cy="2005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File:153rd Cav. Reg coa.pn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86755"/>
            <a:ext cx="1617838" cy="209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62" y="1524000"/>
            <a:ext cx="1617838" cy="902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 descr="File:Florida Gators logo.svg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742860"/>
            <a:ext cx="2667000" cy="173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0" y="1810088"/>
            <a:ext cx="2533650" cy="2106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616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Labs Overview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>
          <a:xfrm>
            <a:off x="452674" y="1536700"/>
            <a:ext cx="5866646" cy="4324350"/>
          </a:xfrm>
        </p:spPr>
        <p:txBody>
          <a:bodyPr/>
          <a:lstStyle/>
          <a:p>
            <a:r>
              <a:rPr lang="en-US" dirty="0" smtClean="0"/>
              <a:t>Assembly</a:t>
            </a:r>
          </a:p>
          <a:p>
            <a:pPr lvl="1"/>
            <a:r>
              <a:rPr lang="en-US" b="0" dirty="0" smtClean="0"/>
              <a:t>Simple calculator</a:t>
            </a:r>
          </a:p>
          <a:p>
            <a:pPr lvl="1"/>
            <a:r>
              <a:rPr lang="en-US" b="0" dirty="0" smtClean="0"/>
              <a:t>Decrypt secret messages</a:t>
            </a:r>
          </a:p>
          <a:p>
            <a:pPr lvl="1"/>
            <a:r>
              <a:rPr lang="en-US" b="0" dirty="0" smtClean="0"/>
              <a:t>Etch-a-sketch</a:t>
            </a:r>
          </a:p>
          <a:p>
            <a:endParaRPr lang="en-US" dirty="0" smtClean="0"/>
          </a:p>
          <a:p>
            <a:r>
              <a:rPr lang="en-US" dirty="0" smtClean="0"/>
              <a:t>C</a:t>
            </a:r>
          </a:p>
          <a:p>
            <a:pPr lvl="1"/>
            <a:r>
              <a:rPr lang="en-US" b="0" dirty="0" smtClean="0"/>
              <a:t>Create interactive handheld games</a:t>
            </a:r>
          </a:p>
          <a:p>
            <a:pPr lvl="1"/>
            <a:r>
              <a:rPr lang="en-US" b="0" dirty="0" smtClean="0"/>
              <a:t>Reverse engineer TV remote for wireless control</a:t>
            </a:r>
          </a:p>
          <a:p>
            <a:pPr lvl="1"/>
            <a:r>
              <a:rPr lang="en-US" b="0" dirty="0" smtClean="0"/>
              <a:t>Create a robot and be the fastest to navigate a maze with sensors!</a:t>
            </a: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91D76733-642C-4EF9-8293-ACD68B4AC162}" type="slidenum">
              <a:rPr lang="en-US" smtClean="0">
                <a:latin typeface="Times New Roman" pitchFamily="18" charset="0"/>
              </a:rPr>
              <a:pPr/>
              <a:t>20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5477" name="Date Placeholder 4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A48F3256-34BF-47D8-BD02-3776A024088A}" type="datetime3">
              <a:rPr lang="en-US" smtClean="0">
                <a:latin typeface="Times New Roman" pitchFamily="18" charset="0"/>
              </a:rPr>
              <a:pPr/>
              <a:t>30 May 2018</a:t>
            </a:fld>
            <a:endParaRPr lang="en-US" smtClean="0">
              <a:latin typeface="Times New Roman" pitchFamily="18" charset="0"/>
            </a:endParaRPr>
          </a:p>
        </p:txBody>
      </p:sp>
      <p:pic>
        <p:nvPicPr>
          <p:cNvPr id="1026" name="Picture 2" descr="Image result for msp430 launchpad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2" r="14521"/>
          <a:stretch/>
        </p:blipFill>
        <p:spPr bwMode="auto">
          <a:xfrm>
            <a:off x="6292158" y="2190780"/>
            <a:ext cx="235390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62958" y="5964911"/>
            <a:ext cx="69666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www.youtube.com/watch?v=58dCIdXB4lg&amp;feature=youtu.be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50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8B531BE4-DB60-4836-A221-CAFE24BA278F}" type="slidenum">
              <a:rPr lang="en-US" smtClean="0">
                <a:latin typeface="Times New Roman" pitchFamily="18" charset="0"/>
              </a:rPr>
              <a:pPr/>
              <a:t>21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3427" name="Date Placeholder 4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89F7FD29-E665-463E-BFAA-3F5452225AF8}" type="datetime3">
              <a:rPr lang="en-US" smtClean="0">
                <a:latin typeface="Times New Roman" pitchFamily="18" charset="0"/>
              </a:rPr>
              <a:pPr/>
              <a:t>30 May 2018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Goals</a:t>
            </a:r>
          </a:p>
        </p:txBody>
      </p:sp>
      <p:sp>
        <p:nvSpPr>
          <p:cNvPr id="10342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0" dirty="0" smtClean="0"/>
          </a:p>
          <a:p>
            <a:pPr>
              <a:buNone/>
            </a:pPr>
            <a:r>
              <a:rPr lang="en-US" b="0" dirty="0" smtClean="0"/>
              <a:t>Cadets </a:t>
            </a:r>
            <a:r>
              <a:rPr lang="en-US" b="0" dirty="0"/>
              <a:t>shall develop the skills to </a:t>
            </a:r>
            <a:r>
              <a:rPr lang="en-US" b="0" dirty="0">
                <a:solidFill>
                  <a:schemeClr val="accent2"/>
                </a:solidFill>
              </a:rPr>
              <a:t>design</a:t>
            </a:r>
            <a:r>
              <a:rPr lang="en-US" b="0" dirty="0"/>
              <a:t>, </a:t>
            </a:r>
            <a:r>
              <a:rPr lang="en-US" b="0" dirty="0">
                <a:solidFill>
                  <a:schemeClr val="accent2"/>
                </a:solidFill>
              </a:rPr>
              <a:t>implement</a:t>
            </a:r>
            <a:r>
              <a:rPr lang="en-US" b="0" dirty="0"/>
              <a:t>, </a:t>
            </a:r>
            <a:r>
              <a:rPr lang="en-US" b="0" dirty="0" smtClean="0">
                <a:solidFill>
                  <a:schemeClr val="accent2"/>
                </a:solidFill>
              </a:rPr>
              <a:t>test</a:t>
            </a:r>
            <a:r>
              <a:rPr lang="en-US" b="0" dirty="0" smtClean="0"/>
              <a:t>, and </a:t>
            </a:r>
            <a:r>
              <a:rPr lang="en-US" b="0" dirty="0">
                <a:solidFill>
                  <a:schemeClr val="accent2"/>
                </a:solidFill>
              </a:rPr>
              <a:t>debug</a:t>
            </a:r>
            <a:r>
              <a:rPr lang="en-US" b="0" dirty="0"/>
              <a:t> microcontroller-based systems by developing operational </a:t>
            </a:r>
            <a:r>
              <a:rPr lang="en-US" b="0" dirty="0">
                <a:solidFill>
                  <a:schemeClr val="accent2"/>
                </a:solidFill>
              </a:rPr>
              <a:t>assembly</a:t>
            </a:r>
            <a:r>
              <a:rPr lang="en-US" b="0" dirty="0"/>
              <a:t> and </a:t>
            </a:r>
            <a:r>
              <a:rPr lang="en-US" b="0" dirty="0">
                <a:solidFill>
                  <a:schemeClr val="accent2"/>
                </a:solidFill>
              </a:rPr>
              <a:t>C language</a:t>
            </a:r>
            <a:r>
              <a:rPr lang="en-US" b="0" dirty="0"/>
              <a:t> programs that incorporate the built-in microcontroller functions, and by successfully </a:t>
            </a:r>
            <a:r>
              <a:rPr lang="en-US" b="0" dirty="0">
                <a:solidFill>
                  <a:schemeClr val="accent2"/>
                </a:solidFill>
              </a:rPr>
              <a:t>interfacing the microcontroller</a:t>
            </a:r>
            <a:r>
              <a:rPr lang="en-US" b="0" dirty="0"/>
              <a:t> to the external world.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374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Objectives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25514" y="1536700"/>
            <a:ext cx="8505762" cy="4324350"/>
          </a:xfrm>
        </p:spPr>
        <p:txBody>
          <a:bodyPr/>
          <a:lstStyle/>
          <a:p>
            <a:pPr marL="0" indent="0">
              <a:buNone/>
            </a:pPr>
            <a:r>
              <a:rPr lang="en-US" sz="2000" b="0" dirty="0"/>
              <a:t>By the end of this course, cadets shall be able to: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dirty="0"/>
              <a:t>Utilize the built-in functional units of a specified microcontroller.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dirty="0"/>
              <a:t>Write, assemble, link, and run microcontroller code in assembly language.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dirty="0"/>
              <a:t>Write, compile, assemble, link, and run microcontroller code in the C programming language.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dirty="0"/>
              <a:t>Interpret and explain orally and in writing the functions of a given assembly language or C program as well as laboratory 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dirty="0"/>
              <a:t>Evaluate, analyze, debug, and modify a given program to improve its execution of a specified task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dirty="0"/>
              <a:t>Demonstrate a working knowledge of the on-board hardware components of a microcontroller and implement an interface between a specified microcontroller and other hardware.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dirty="0"/>
              <a:t>Demonstrate the ability to solve well and ill-defined </a:t>
            </a:r>
            <a:r>
              <a:rPr lang="en-US" sz="2000" b="0" dirty="0" smtClean="0"/>
              <a:t>problems</a:t>
            </a:r>
            <a:endParaRPr lang="en-US" sz="2000" b="0" dirty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215AD355-B678-4234-977D-56DCE36CE4F3}" type="slidenum">
              <a:rPr lang="en-US" smtClean="0">
                <a:latin typeface="Times New Roman" pitchFamily="18" charset="0"/>
              </a:rPr>
              <a:pPr/>
              <a:t>22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4453" name="Date Placeholder 4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8D8D6D40-E254-4C2C-855F-701558C132AE}" type="datetime3">
              <a:rPr lang="en-US" smtClean="0">
                <a:latin typeface="Times New Roman" pitchFamily="18" charset="0"/>
              </a:rPr>
              <a:pPr/>
              <a:t>30 May 2018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42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 </a:t>
            </a:r>
            <a:r>
              <a:rPr lang="en-US" dirty="0" smtClean="0"/>
              <a:t>Carrier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38228209-6668-4BE3-856A-DB1CC21C965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68" y="1435910"/>
            <a:ext cx="6671732" cy="494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5-Point Star 3"/>
          <p:cNvSpPr/>
          <p:nvPr/>
        </p:nvSpPr>
        <p:spPr bwMode="auto">
          <a:xfrm>
            <a:off x="6841067" y="3158065"/>
            <a:ext cx="237066" cy="194733"/>
          </a:xfrm>
          <a:prstGeom prst="star5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5-Point Star 5"/>
          <p:cNvSpPr/>
          <p:nvPr/>
        </p:nvSpPr>
        <p:spPr bwMode="auto">
          <a:xfrm>
            <a:off x="1769533" y="3710423"/>
            <a:ext cx="237066" cy="194733"/>
          </a:xfrm>
          <a:prstGeom prst="star5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5-Point Star 6"/>
          <p:cNvSpPr/>
          <p:nvPr/>
        </p:nvSpPr>
        <p:spPr bwMode="auto">
          <a:xfrm>
            <a:off x="3369733" y="3905156"/>
            <a:ext cx="237066" cy="194733"/>
          </a:xfrm>
          <a:prstGeom prst="star5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5-Point Star 7"/>
          <p:cNvSpPr/>
          <p:nvPr/>
        </p:nvSpPr>
        <p:spPr bwMode="auto">
          <a:xfrm>
            <a:off x="3589863" y="3357032"/>
            <a:ext cx="237066" cy="194733"/>
          </a:xfrm>
          <a:prstGeom prst="star5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493430" y="4197255"/>
            <a:ext cx="2226738" cy="55990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AFRL Space Vehicles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Kirtland AFB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301994" y="2702886"/>
            <a:ext cx="812804" cy="55990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CW/DF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USAFA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27095" y="3137816"/>
            <a:ext cx="1663705" cy="55990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Space Superiority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LAAFB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654799" y="3454398"/>
            <a:ext cx="1185333" cy="55990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NRO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Chantilly, VA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5-Point Star 12"/>
          <p:cNvSpPr/>
          <p:nvPr/>
        </p:nvSpPr>
        <p:spPr bwMode="auto">
          <a:xfrm>
            <a:off x="7010399" y="3056465"/>
            <a:ext cx="237066" cy="194733"/>
          </a:xfrm>
          <a:prstGeom prst="star5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443132" y="2425945"/>
            <a:ext cx="1388534" cy="55990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NSA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Ft Meade</a:t>
            </a:r>
            <a:r>
              <a:rPr lang="en-US" dirty="0" smtClean="0"/>
              <a:t>, </a:t>
            </a:r>
            <a:r>
              <a:rPr lang="en-US" dirty="0" smtClean="0"/>
              <a:t>MD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92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5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evin.Walchko\Desktop\IMG_3791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60148"/>
            <a:ext cx="3690963" cy="276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p:pic>
        <p:nvPicPr>
          <p:cNvPr id="3074" name="Picture 2" descr="1st Cavalry Division - Shoulder Sleeve Insignia.sv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944964"/>
            <a:ext cx="76200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 bwMode="auto">
          <a:xfrm>
            <a:off x="4419600" y="1528466"/>
            <a:ext cx="0" cy="4648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7" name="Picture 3" descr="C:\Users\Kevin.Walchko\Desktop\IMG_3464.jpe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84"/>
          <a:stretch/>
        </p:blipFill>
        <p:spPr bwMode="auto">
          <a:xfrm>
            <a:off x="520874" y="1618531"/>
            <a:ext cx="3703489" cy="202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Kevin.Walchko\Desktop\IMG_0539.jpe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0" t="10671" r="10479" b="24358"/>
          <a:stretch/>
        </p:blipFill>
        <p:spPr bwMode="auto">
          <a:xfrm>
            <a:off x="4523740" y="3386170"/>
            <a:ext cx="4114800" cy="246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Kevin.Walchko\Desktop\IMG_1014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43" b="18012"/>
          <a:stretch/>
        </p:blipFill>
        <p:spPr bwMode="auto">
          <a:xfrm>
            <a:off x="4508500" y="1528466"/>
            <a:ext cx="4145280" cy="187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027" y="4898160"/>
            <a:ext cx="1263846" cy="111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0" y="4801083"/>
            <a:ext cx="927100" cy="1209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38200" y="6019800"/>
            <a:ext cx="299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DCMA Southern Iraq: LOGCAP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73302" y="6039035"/>
            <a:ext cx="2188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ISAF IJC CJ2: NRO LNO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47281" y="1528466"/>
            <a:ext cx="266771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Afghanistan Sept 13 – Feb 14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55358" y="1618531"/>
            <a:ext cx="171848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Iraq Feb – Aug 09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376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 call &amp; 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Where are you from?</a:t>
            </a:r>
          </a:p>
          <a:p>
            <a:r>
              <a:rPr lang="en-US" dirty="0" smtClean="0"/>
              <a:t>What is your major?</a:t>
            </a:r>
          </a:p>
          <a:p>
            <a:r>
              <a:rPr lang="en-US" dirty="0" smtClean="0"/>
              <a:t>Desired AFSC?</a:t>
            </a:r>
          </a:p>
          <a:p>
            <a:r>
              <a:rPr lang="en-US" dirty="0" smtClean="0"/>
              <a:t>Why did you join the military?</a:t>
            </a:r>
          </a:p>
          <a:p>
            <a:r>
              <a:rPr lang="en-US" dirty="0" smtClean="0"/>
              <a:t>What fills your time (outside of academics)?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 smtClean="0"/>
          </a:p>
          <a:p>
            <a:fld id="{62D6D4B2-7611-498F-8780-1EDC2627745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16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Embedded </a:t>
            </a:r>
            <a:r>
              <a:rPr lang="en-US" dirty="0" smtClean="0"/>
              <a:t>Systems  </a:t>
            </a:r>
          </a:p>
          <a:p>
            <a:pPr lvl="1"/>
            <a:r>
              <a:rPr lang="en-US" dirty="0" smtClean="0"/>
              <a:t>they're </a:t>
            </a:r>
            <a:r>
              <a:rPr lang="en-US" dirty="0"/>
              <a:t>built to </a:t>
            </a:r>
            <a:r>
              <a:rPr lang="en-US" b="1" dirty="0"/>
              <a:t>interact</a:t>
            </a:r>
            <a:r>
              <a:rPr lang="en-US" dirty="0"/>
              <a:t> with the real-world and perform very specific functions, often with difficult constraints (timing, power, </a:t>
            </a:r>
            <a:r>
              <a:rPr lang="en-US" dirty="0" err="1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9pPr>
          </a:lstStyle>
          <a:p>
            <a:pPr algn="r"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 algn="r"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 algn="r"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8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ECE 382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class, we'll be:</a:t>
            </a:r>
          </a:p>
          <a:p>
            <a:pPr lvl="1"/>
            <a:r>
              <a:rPr lang="en-US" sz="2400" dirty="0"/>
              <a:t>Writing programs in Assembly Language, then C</a:t>
            </a:r>
          </a:p>
          <a:p>
            <a:pPr lvl="1"/>
            <a:r>
              <a:rPr lang="en-US" sz="2400" dirty="0"/>
              <a:t>Learning about and using the functional units of a microcontroller</a:t>
            </a:r>
          </a:p>
          <a:p>
            <a:pPr lvl="1"/>
            <a:r>
              <a:rPr lang="en-US" sz="2400" dirty="0"/>
              <a:t>Using the microcontroller to interface with peripheral </a:t>
            </a:r>
            <a:r>
              <a:rPr lang="en-US" sz="2400" dirty="0" smtClean="0"/>
              <a:t>devices</a:t>
            </a:r>
          </a:p>
          <a:p>
            <a:r>
              <a:rPr lang="en-US" dirty="0" smtClean="0"/>
              <a:t>In short – </a:t>
            </a:r>
            <a:r>
              <a:rPr lang="en-US" dirty="0" smtClean="0"/>
              <a:t>this is a </a:t>
            </a:r>
            <a:r>
              <a:rPr lang="en-US" dirty="0" smtClean="0">
                <a:solidFill>
                  <a:srgbClr val="FF0000"/>
                </a:solidFill>
              </a:rPr>
              <a:t>hardware</a:t>
            </a:r>
            <a:r>
              <a:rPr lang="en-US" dirty="0" smtClean="0"/>
              <a:t> class, NOT a software class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9pPr>
          </a:lstStyle>
          <a:p>
            <a:pPr algn="r"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 algn="r"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 algn="r"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1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Text and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7706F834-159A-4AE9-914A-1B0F0E8AD23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50E6973E-609D-4352-9813-DC0294ABD1EE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30 May 2018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0038" y="1584874"/>
            <a:ext cx="8332961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cs typeface="Times New Roman" pitchFamily="18" charset="0"/>
              </a:rPr>
              <a:t>Required Books (pdfs available online):</a:t>
            </a:r>
            <a:endParaRPr lang="en-US" sz="2400" b="1" dirty="0">
              <a:cs typeface="Times New Roman" pitchFamily="18" charset="0"/>
            </a:endParaRPr>
          </a:p>
          <a:p>
            <a:pPr lvl="1"/>
            <a:r>
              <a:rPr lang="en-US" sz="2600" dirty="0">
                <a:cs typeface="Times New Roman" pitchFamily="18" charset="0"/>
              </a:rPr>
              <a:t>MSP430x2xx Family Users Guide</a:t>
            </a:r>
          </a:p>
          <a:p>
            <a:pPr lvl="1"/>
            <a:r>
              <a:rPr lang="en-US" sz="2600" dirty="0">
                <a:cs typeface="Times New Roman" pitchFamily="18" charset="0"/>
              </a:rPr>
              <a:t>MSP430G2x53 MSP430G2x13 Mixed Signal MCU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Course </a:t>
            </a:r>
            <a:r>
              <a:rPr lang="en-US" sz="2400" b="1" dirty="0"/>
              <a:t>URL</a:t>
            </a:r>
            <a:r>
              <a:rPr lang="en-US" sz="2400" dirty="0"/>
              <a:t> - </a:t>
            </a:r>
            <a:r>
              <a:rPr lang="en-US" sz="2400" dirty="0" smtClean="0"/>
              <a:t>TBD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60189" y="4953000"/>
            <a:ext cx="8332961" cy="543983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It is your responsibility to read/follow the syllabus and know when things are due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89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400" b="1" dirty="0" smtClean="0">
              <a:solidFill>
                <a:srgbClr val="000000"/>
              </a:solidFill>
              <a:latin typeface="Arial" pitchFamily="34" charset="0"/>
              <a:sym typeface="Wingdings" pitchFamily="2" charset="2"/>
            </a:endParaRPr>
          </a:p>
          <a:p>
            <a:pPr algn="ctr" eaLnBrk="0" hangingPunct="0"/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West (Terrazzo) Side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2440" y="441928"/>
            <a:ext cx="6999120" cy="59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695700" y="914399"/>
            <a:ext cx="381000" cy="5453063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endParaRPr lang="en-US" sz="2400">
              <a:solidFill>
                <a:srgbClr val="FFFFFF"/>
              </a:solidFill>
              <a:sym typeface="Wingdings" pitchFamily="2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77001" y="904867"/>
            <a:ext cx="371474" cy="5453063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endParaRPr lang="en-US" sz="2400">
              <a:solidFill>
                <a:srgbClr val="FFFFFF"/>
              </a:solidFill>
              <a:sym typeface="Wingdings" pitchFamily="2" charset="2"/>
            </a:endParaRPr>
          </a:p>
        </p:txBody>
      </p:sp>
      <p:sp>
        <p:nvSpPr>
          <p:cNvPr id="4" name="Multiply 3"/>
          <p:cNvSpPr/>
          <p:nvPr/>
        </p:nvSpPr>
        <p:spPr bwMode="auto">
          <a:xfrm>
            <a:off x="2001346" y="3159910"/>
            <a:ext cx="466725" cy="471488"/>
          </a:xfrm>
          <a:prstGeom prst="mathMultiply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mtClean="0">
              <a:solidFill>
                <a:srgbClr val="000000"/>
              </a:solidFill>
              <a:latin typeface="Arial" pitchFamily="34" charset="0"/>
              <a:sym typeface="Wingdings" pitchFamily="2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7643" y="478970"/>
            <a:ext cx="6957786" cy="425897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endParaRPr lang="en-US" sz="2400">
              <a:solidFill>
                <a:srgbClr val="FFFFFF"/>
              </a:solidFill>
              <a:sym typeface="Wingdings" pitchFamily="2" charset="2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 algn="r"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 algn="r"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82378" y="1450903"/>
            <a:ext cx="7152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n w="18000">
                  <a:solidFill>
                    <a:srgbClr val="C00000"/>
                  </a:solidFill>
                  <a:prstDash val="solid"/>
                  <a:miter lim="800000"/>
                </a:ln>
                <a:solidFill>
                  <a:srgbClr val="FFFFF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itchFamily="18" charset="0"/>
                <a:sym typeface="Wingdings" pitchFamily="2" charset="2"/>
              </a:rPr>
              <a:t>Lab</a:t>
            </a:r>
            <a:endParaRPr lang="en-US" sz="2400" b="1" dirty="0">
              <a:ln w="18000">
                <a:solidFill>
                  <a:srgbClr val="C00000"/>
                </a:solidFill>
                <a:prstDash val="solid"/>
                <a:miter lim="800000"/>
              </a:ln>
              <a:solidFill>
                <a:srgbClr val="FFFFFF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20341" y="3168533"/>
            <a:ext cx="88678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n w="18000">
                  <a:solidFill>
                    <a:srgbClr val="C00000"/>
                  </a:solidFill>
                  <a:prstDash val="solid"/>
                  <a:miter lim="800000"/>
                </a:ln>
                <a:solidFill>
                  <a:srgbClr val="FFFFF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itchFamily="18" charset="0"/>
                <a:sym typeface="Wingdings" pitchFamily="2" charset="2"/>
              </a:rPr>
              <a:t>Class</a:t>
            </a:r>
            <a:endParaRPr lang="en-US" sz="2400" b="1" dirty="0">
              <a:ln w="18000">
                <a:solidFill>
                  <a:srgbClr val="C00000"/>
                </a:solidFill>
                <a:prstDash val="solid"/>
                <a:miter lim="800000"/>
              </a:ln>
              <a:solidFill>
                <a:srgbClr val="FFFFFF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5" name="Rectangular Callout 14"/>
          <p:cNvSpPr/>
          <p:nvPr/>
        </p:nvSpPr>
        <p:spPr bwMode="auto">
          <a:xfrm>
            <a:off x="4318000" y="2587783"/>
            <a:ext cx="1497723" cy="270906"/>
          </a:xfrm>
          <a:prstGeom prst="wedgeRectCallout">
            <a:avLst>
              <a:gd name="adj1" fmla="val -39031"/>
              <a:gd name="adj2" fmla="val -137266"/>
            </a:avLst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Maj Walchko</a:t>
            </a:r>
          </a:p>
        </p:txBody>
      </p:sp>
      <p:sp>
        <p:nvSpPr>
          <p:cNvPr id="14" name="Rectangular Callout 13"/>
          <p:cNvSpPr/>
          <p:nvPr/>
        </p:nvSpPr>
        <p:spPr bwMode="auto">
          <a:xfrm>
            <a:off x="2129517" y="2241029"/>
            <a:ext cx="1490133" cy="270906"/>
          </a:xfrm>
          <a:prstGeom prst="wedgeRectCallout">
            <a:avLst>
              <a:gd name="adj1" fmla="val 33534"/>
              <a:gd name="adj2" fmla="val 170562"/>
            </a:avLst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Capt 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Johnson</a:t>
            </a:r>
            <a:endParaRPr lang="en-US" b="1" dirty="0" smtClean="0">
              <a:solidFill>
                <a:srgbClr val="000000"/>
              </a:solidFill>
              <a:latin typeface="Arial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3376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3" grpId="0"/>
    </p:bld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C2D83"/>
        </a:solidFill>
        <a:ln w="12700" cap="flat" cmpd="sng" algn="ctr">
          <a:solidFill>
            <a:schemeClr val="accent6">
              <a:lumMod val="40000"/>
              <a:lumOff val="6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B44337BE5C7D4193621DF98D151EB6" ma:contentTypeVersion="1" ma:contentTypeDescription="Create a new document." ma:contentTypeScope="" ma:versionID="97e7a7c9ce595270c3eaeb148770bcf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DBC61A-8F22-4749-B0E2-3185185CFF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A6BADE1-4A4A-48A5-911B-5F6548B33A51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898C6F1-02C7-4807-8DB1-44412B5FAC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68205</TotalTime>
  <Words>1002</Words>
  <Application>Microsoft Office PowerPoint</Application>
  <PresentationFormat>On-screen Show (4:3)</PresentationFormat>
  <Paragraphs>241</Paragraphs>
  <Slides>22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Century Schoolbook</vt:lpstr>
      <vt:lpstr>Times New Roman</vt:lpstr>
      <vt:lpstr>Wingdings</vt:lpstr>
      <vt:lpstr>4_USAFA Standard</vt:lpstr>
      <vt:lpstr>5_USAFA Standard</vt:lpstr>
      <vt:lpstr>Default Design</vt:lpstr>
      <vt:lpstr>1_Blank Presentation</vt:lpstr>
      <vt:lpstr>PowerPoint Presentation</vt:lpstr>
      <vt:lpstr>Background – Pre-AF</vt:lpstr>
      <vt:lpstr>AF Carrier</vt:lpstr>
      <vt:lpstr>Deployments</vt:lpstr>
      <vt:lpstr>Roll call &amp; Who are you?</vt:lpstr>
      <vt:lpstr>Embedded Systems</vt:lpstr>
      <vt:lpstr>ECE 382</vt:lpstr>
      <vt:lpstr>Course Text and Website</vt:lpstr>
      <vt:lpstr>PowerPoint Presentation</vt:lpstr>
      <vt:lpstr>Extra Instruction (EI)</vt:lpstr>
      <vt:lpstr>?’s   ||   /* */</vt:lpstr>
      <vt:lpstr>PowerPoint Presentation</vt:lpstr>
      <vt:lpstr>ECE 382 – Labs</vt:lpstr>
      <vt:lpstr>ECE 382 – Labs Continued</vt:lpstr>
      <vt:lpstr>Other Course Policies –Readings and Homework</vt:lpstr>
      <vt:lpstr>Other Course Policies - Labs</vt:lpstr>
      <vt:lpstr>Other Course Policies</vt:lpstr>
      <vt:lpstr>Bitbucket</vt:lpstr>
      <vt:lpstr>Other Course Policies - Collaboration</vt:lpstr>
      <vt:lpstr>Course Labs Overview</vt:lpstr>
      <vt:lpstr>Course Goals</vt:lpstr>
      <vt:lpstr>Course Objectives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Topic Title Goes Here  (1 January 2005)</dc:title>
  <dc:creator>USAFA/CCX</dc:creator>
  <cp:lastModifiedBy>Walchko, Kevin J Maj USAF USAFA USAFA/DFEC</cp:lastModifiedBy>
  <cp:revision>4269</cp:revision>
  <cp:lastPrinted>2018-05-21T20:20:13Z</cp:lastPrinted>
  <dcterms:created xsi:type="dcterms:W3CDTF">2005-08-12T19:45:51Z</dcterms:created>
  <dcterms:modified xsi:type="dcterms:W3CDTF">2018-05-30T14:57:59Z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0x01010026B44337BE5C7D4193621DF98D151EB6</vt:lpwstr>
  </property>
</Properties>
</file>