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30"/>
  </p:notesMasterIdLst>
  <p:handoutMasterIdLst>
    <p:handoutMasterId r:id="rId31"/>
  </p:handoutMasterIdLst>
  <p:sldIdLst>
    <p:sldId id="352" r:id="rId4"/>
    <p:sldId id="354" r:id="rId5"/>
    <p:sldId id="377" r:id="rId6"/>
    <p:sldId id="379" r:id="rId7"/>
    <p:sldId id="359" r:id="rId8"/>
    <p:sldId id="378" r:id="rId9"/>
    <p:sldId id="380" r:id="rId10"/>
    <p:sldId id="360" r:id="rId11"/>
    <p:sldId id="361" r:id="rId12"/>
    <p:sldId id="362" r:id="rId13"/>
    <p:sldId id="363" r:id="rId14"/>
    <p:sldId id="367" r:id="rId15"/>
    <p:sldId id="370" r:id="rId16"/>
    <p:sldId id="371" r:id="rId17"/>
    <p:sldId id="372" r:id="rId18"/>
    <p:sldId id="374" r:id="rId19"/>
    <p:sldId id="375" r:id="rId20"/>
    <p:sldId id="376" r:id="rId21"/>
    <p:sldId id="353" r:id="rId22"/>
    <p:sldId id="355" r:id="rId23"/>
    <p:sldId id="356" r:id="rId24"/>
    <p:sldId id="357" r:id="rId25"/>
    <p:sldId id="358" r:id="rId26"/>
    <p:sldId id="368" r:id="rId27"/>
    <p:sldId id="369" r:id="rId28"/>
    <p:sldId id="373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ece.ninja/382/datasheets/msp430g2x53_2x13_mixed_sig_mcu.pdf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14+15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9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r>
              <a:rPr lang="en-US" dirty="0" smtClean="0"/>
              <a:t> and 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&amp;P1OUT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&amp;P1REN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&amp;P1DIR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wait: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wait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4233041" y="3026979"/>
            <a:ext cx="520262" cy="78827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3303" y="3190284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Polling for button press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4233041" y="4025263"/>
            <a:ext cx="520262" cy="135393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3303" y="4286729"/>
            <a:ext cx="3476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Subroutine to handle button press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985345" y="5549462"/>
            <a:ext cx="6629400" cy="740979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So how does bouncing effect this software?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5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266" y="1540975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/>
              <a:t>MSP430 Family Users </a:t>
            </a:r>
            <a:r>
              <a:rPr lang="en-US" sz="1400" b="1" dirty="0" smtClean="0"/>
              <a:t>Guide Section 3.4.4, p 60 </a:t>
            </a:r>
            <a:r>
              <a:rPr lang="en-US" sz="1400" b="1" dirty="0"/>
              <a:t>for cycles per </a:t>
            </a:r>
            <a:r>
              <a:rPr lang="en-US" sz="1400" b="1" dirty="0" smtClean="0"/>
              <a:t>instruction</a:t>
            </a:r>
            <a:endParaRPr lang="en-US" sz="1400" b="1" dirty="0" smtClean="0"/>
          </a:p>
        </p:txBody>
      </p:sp>
      <p:sp>
        <p:nvSpPr>
          <p:cNvPr id="4" name="Left Arrow 3"/>
          <p:cNvSpPr/>
          <p:nvPr/>
        </p:nvSpPr>
        <p:spPr bwMode="auto">
          <a:xfrm>
            <a:off x="4966137" y="2885090"/>
            <a:ext cx="2435773" cy="1174531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Remember when we talked about timing?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46" y="1470030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5 cycles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cycles?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1 cycle !!!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                       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2 cycles?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 cycles !!!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5 + 3 + 2 + (0xaaaa * (1 + 2)) + 2 + 3 = </a:t>
            </a:r>
            <a:r>
              <a:rPr lang="en-US" sz="1400" b="1" dirty="0">
                <a:solidFill>
                  <a:srgbClr val="FF0000"/>
                </a:solidFill>
              </a:rPr>
              <a:t>131085</a:t>
            </a:r>
            <a:r>
              <a:rPr lang="en-US" sz="1400" b="1" dirty="0"/>
              <a:t> total clock </a:t>
            </a:r>
            <a:r>
              <a:rPr lang="en-US" sz="1400" b="1" dirty="0" smtClean="0"/>
              <a:t>cycles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Only variable is r5…  if I change r5 by “one”, how many cycles is this?   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So, How long in time is this?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68897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MSP430’s Digitally </a:t>
            </a:r>
            <a:r>
              <a:rPr lang="en-US" dirty="0"/>
              <a:t>Controlled </a:t>
            </a:r>
            <a:r>
              <a:rPr lang="en-US" dirty="0" smtClean="0"/>
              <a:t>Oscillator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1473893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MSP430’s Clock = Digitally Controlled Oscillator  (DCO)</a:t>
            </a:r>
          </a:p>
          <a:p>
            <a:pPr lvl="1"/>
            <a:r>
              <a:rPr lang="en-US" sz="1600" b="1" dirty="0" smtClean="0"/>
              <a:t>Advantage</a:t>
            </a:r>
            <a:r>
              <a:rPr lang="en-US" sz="1600" dirty="0" smtClean="0"/>
              <a:t>: It is tunable. Can run at many different frequencies</a:t>
            </a:r>
          </a:p>
          <a:p>
            <a:pPr lvl="1"/>
            <a:r>
              <a:rPr lang="en-US" sz="1600" b="1" dirty="0" smtClean="0"/>
              <a:t>Disadvantage</a:t>
            </a:r>
            <a:r>
              <a:rPr lang="en-US" sz="1600" dirty="0" smtClean="0"/>
              <a:t>: It is an RC oscillator, so can be inaccurate</a:t>
            </a:r>
          </a:p>
          <a:p>
            <a:pPr lvl="1"/>
            <a:r>
              <a:rPr lang="en-US" sz="1600" b="1" dirty="0"/>
              <a:t>Default</a:t>
            </a:r>
            <a:r>
              <a:rPr lang="en-US" sz="1600" dirty="0"/>
              <a:t>:  1 </a:t>
            </a:r>
            <a:r>
              <a:rPr lang="en-US" sz="1600" dirty="0" smtClean="0"/>
              <a:t>MHz, with significant </a:t>
            </a:r>
            <a:r>
              <a:rPr lang="en-US" sz="1600" dirty="0"/>
              <a:t>variance (0.8MHz - 1.5MHz) </a:t>
            </a:r>
            <a:endParaRPr lang="en-US" sz="1600" dirty="0" smtClean="0"/>
          </a:p>
          <a:p>
            <a:pPr lvl="1"/>
            <a:r>
              <a:rPr lang="en-US" sz="1600" b="1" dirty="0" smtClean="0"/>
              <a:t>Fix</a:t>
            </a:r>
            <a:r>
              <a:rPr lang="en-US" sz="1600" dirty="0" smtClean="0"/>
              <a:t>:  At the factory, each chip is </a:t>
            </a:r>
            <a:r>
              <a:rPr lang="en-US" sz="1600" dirty="0"/>
              <a:t>calibrating </a:t>
            </a:r>
            <a:r>
              <a:rPr lang="en-US" sz="1600" dirty="0" smtClean="0"/>
              <a:t>with </a:t>
            </a:r>
            <a:r>
              <a:rPr lang="en-US" sz="1600" dirty="0"/>
              <a:t>a more accurate </a:t>
            </a:r>
            <a:r>
              <a:rPr lang="en-US" sz="1600" dirty="0" smtClean="0"/>
              <a:t>quartz </a:t>
            </a:r>
            <a:r>
              <a:rPr lang="en-US" sz="1600" dirty="0"/>
              <a:t>crystal </a:t>
            </a:r>
            <a:r>
              <a:rPr lang="en-US" sz="1600" dirty="0" smtClean="0"/>
              <a:t>resonator. </a:t>
            </a:r>
            <a:r>
              <a:rPr lang="en-US" sz="1600" dirty="0"/>
              <a:t>TI stores the proper calibrated values for DCOCTL and BCSCTL1 for 1MHz, 8MHz, 12MHz, and 16MHz in protected </a:t>
            </a:r>
            <a:r>
              <a:rPr lang="en-US" sz="1600" dirty="0" smtClean="0"/>
              <a:t>memory.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We can measure clock speed (SMCLK) on P1.4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600" dirty="0" smtClean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98" y="4335960"/>
            <a:ext cx="5463800" cy="198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70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SMCLK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74" y="776833"/>
            <a:ext cx="8232297" cy="617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79059" y="3472139"/>
            <a:ext cx="47095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&amp;P1DIR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&amp;P1SEL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Clock period is 912ns, how long is </a:t>
            </a: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131085 clock cycles?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12877" y="3863945"/>
            <a:ext cx="1793631" cy="461665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BB Pg. 126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1774" y="1376219"/>
            <a:ext cx="1357746" cy="4618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0" name="Elbow Connector 9"/>
          <p:cNvCxnSpPr/>
          <p:nvPr/>
        </p:nvCxnSpPr>
        <p:spPr bwMode="auto">
          <a:xfrm rot="16200000" flipH="1">
            <a:off x="1514400" y="1699123"/>
            <a:ext cx="3657599" cy="3473607"/>
          </a:xfrm>
          <a:prstGeom prst="bentConnector3">
            <a:avLst>
              <a:gd name="adj1" fmla="val 11085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0190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Measure SW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379059" y="3472139"/>
            <a:ext cx="47095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&amp;P1DIR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&amp;P1SEL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Clock period is 912ns, how long is </a:t>
            </a: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131085 clock cycles?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3" y="712099"/>
            <a:ext cx="7930195" cy="594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98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Debounced</a:t>
            </a:r>
            <a:r>
              <a:rPr lang="en-US" dirty="0" smtClean="0"/>
              <a:t> code with SW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58" y="1551299"/>
            <a:ext cx="7772400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Setup P1.3 for button input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&amp;P1REN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&amp;P1DIR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Variable to hold the number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 button pushes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Increment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Counter on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press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A delay is used immediately after the press and release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R4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released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5716576" y="3487307"/>
            <a:ext cx="3153103" cy="320066"/>
          </a:xfrm>
          <a:prstGeom prst="wedgeRectCallout">
            <a:avLst>
              <a:gd name="adj1" fmla="val -117833"/>
              <a:gd name="adj2" fmla="val 12798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is push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detected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5716575" y="4977148"/>
            <a:ext cx="3153103" cy="840328"/>
          </a:xfrm>
          <a:prstGeom prst="wedgeRectCallout">
            <a:avLst>
              <a:gd name="adj1" fmla="val -69583"/>
              <a:gd name="adj2" fmla="val -10468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Call a delay (sleep) to wait for bouncing to settle down before reading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again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Debounced</a:t>
            </a:r>
            <a:r>
              <a:rPr lang="en-US" dirty="0" smtClean="0"/>
              <a:t> code with SW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193" y="1574948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-------------------------------------------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Software delay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Purpose:  Delays code based on value of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R5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is currently hard coded as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0xAAAA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Destroyed: None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Returned: None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-------------------------------------------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#0xaaaa, r5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End Software delay ---------------------------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5716577" y="2648608"/>
            <a:ext cx="3153103" cy="1198179"/>
          </a:xfrm>
          <a:prstGeom prst="wedgeRectCallout">
            <a:avLst>
              <a:gd name="adj1" fmla="val -111333"/>
              <a:gd name="adj2" fmla="val 5986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For your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you need to determine how fast your oscillator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is and set #0xaaaa to a value you want for 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debouncing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5716577" y="4141575"/>
            <a:ext cx="3153103" cy="1198179"/>
          </a:xfrm>
          <a:prstGeom prst="wedgeRectCallout">
            <a:avLst>
              <a:gd name="adj1" fmla="val -110583"/>
              <a:gd name="adj2" fmla="val -4934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It might also be useful to pass in an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argument for how long you want to delay instead of having it hardcoded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5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Polling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70C0"/>
                </a:solidFill>
              </a:rPr>
              <a:t>Debouncing</a:t>
            </a:r>
            <a:endParaRPr lang="en-US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Intro to Logic Analyzer</a:t>
            </a:r>
            <a:endParaRPr lang="en-US" sz="2000" dirty="0" smtClean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Review: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Only 20 Pins !!! But want access to many more signals</a:t>
            </a:r>
          </a:p>
          <a:p>
            <a:pPr lvl="1"/>
            <a:r>
              <a:rPr lang="en-US" sz="1600" dirty="0" smtClean="0"/>
              <a:t>Therefore, each pin shares several signals </a:t>
            </a:r>
            <a:r>
              <a:rPr lang="en-US" sz="1600" dirty="0" smtClean="0">
                <a:sym typeface="Wingdings" pitchFamily="2" charset="2"/>
              </a:rPr>
              <a:t> multiplexing</a:t>
            </a:r>
            <a:endParaRPr lang="en-US" sz="16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Use PxSEL1 and PxSEL2 to select signal for each pin</a:t>
            </a:r>
          </a:p>
          <a:p>
            <a:pPr lvl="1"/>
            <a:r>
              <a:rPr lang="en-US" sz="2000" dirty="0"/>
              <a:t>The details are in the </a:t>
            </a:r>
            <a:r>
              <a:rPr lang="en-US" sz="2000" dirty="0">
                <a:hlinkClick r:id="rId2"/>
              </a:rPr>
              <a:t>MSP430G2x53 2x13 Mixed Signal MCU Datasheet</a:t>
            </a:r>
            <a:r>
              <a:rPr lang="en-US" sz="2000" dirty="0"/>
              <a:t>.</a:t>
            </a:r>
            <a:endParaRPr lang="en-US" sz="1600" dirty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24" y="1334418"/>
            <a:ext cx="6543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50934" y="4855336"/>
            <a:ext cx="6892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Page 43 of Device </a:t>
            </a:r>
            <a:r>
              <a:rPr lang="en-US" dirty="0"/>
              <a:t>Specific (BB pp </a:t>
            </a:r>
            <a:r>
              <a:rPr lang="en-US" dirty="0" smtClean="0"/>
              <a:t>124)</a:t>
            </a:r>
          </a:p>
          <a:p>
            <a:r>
              <a:rPr lang="en-US" dirty="0" err="1" smtClean="0"/>
              <a:t>And/Or</a:t>
            </a:r>
            <a:r>
              <a:rPr lang="en-US" dirty="0" smtClean="0"/>
              <a:t> Page 333 of Family User Guide (BB pp 41)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Pitfall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Let's </a:t>
            </a:r>
            <a:r>
              <a:rPr lang="en-US" sz="1800" dirty="0"/>
              <a:t>say I wanted to make the UCA0SOMI function available on </a:t>
            </a:r>
            <a:r>
              <a:rPr lang="en-US" sz="1800" dirty="0" smtClean="0"/>
              <a:t>P1.1:</a:t>
            </a:r>
          </a:p>
          <a:p>
            <a:pPr lvl="1"/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'from USCI' means this bit is set automatically by the USCI when enabled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#BIT1, P1SEL  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#BIT1,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P1SEL2</a:t>
            </a:r>
            <a:endParaRPr lang="en-US" sz="1600" dirty="0"/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  <p:pic>
        <p:nvPicPr>
          <p:cNvPr id="3074" name="Picture 2" descr="P1.0-2 Multiplexing Control Bits / Sig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39" y="100645"/>
            <a:ext cx="675322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68201" y="4646934"/>
            <a:ext cx="5061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 Page 43 of Device Specific</a:t>
            </a:r>
          </a:p>
        </p:txBody>
      </p:sp>
    </p:spTree>
    <p:extLst>
      <p:ext uri="{BB962C8B-B14F-4D97-AF65-F5344CB8AC3E}">
        <p14:creationId xmlns:p14="http://schemas.microsoft.com/office/powerpoint/2010/main" val="391262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" y="2955544"/>
            <a:ext cx="8083562" cy="2818013"/>
          </a:xfrm>
        </p:spPr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Modify this program so the two LEDs always have the opposite value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output pin direction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; input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pin direction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P1REN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enable pin 3’s resistor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P1OUT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make it a pull-up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 down?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5275" y="1400175"/>
            <a:ext cx="848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are some of the important registers we talked about last time?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2450" y="2171700"/>
            <a:ext cx="5856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PxIN</a:t>
            </a:r>
            <a:r>
              <a:rPr lang="en-US" dirty="0" smtClean="0"/>
              <a:t> </a:t>
            </a:r>
            <a:r>
              <a:rPr lang="en-US" dirty="0" err="1" smtClean="0"/>
              <a:t>PxOUT</a:t>
            </a:r>
            <a:r>
              <a:rPr lang="en-US" dirty="0" smtClean="0"/>
              <a:t> </a:t>
            </a:r>
            <a:r>
              <a:rPr lang="en-US" dirty="0" err="1" smtClean="0"/>
              <a:t>PxSEL</a:t>
            </a:r>
            <a:r>
              <a:rPr lang="en-US" dirty="0" smtClean="0"/>
              <a:t> PxSEL2 </a:t>
            </a:r>
            <a:r>
              <a:rPr lang="en-US" dirty="0" err="1" smtClean="0"/>
              <a:t>PxREN</a:t>
            </a:r>
            <a:r>
              <a:rPr lang="en-US" dirty="0" smtClean="0"/>
              <a:t> </a:t>
            </a:r>
            <a:r>
              <a:rPr lang="en-US" dirty="0" err="1" smtClean="0"/>
              <a:t>PxDIR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7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What do these commands do?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0b00001111, &amp;P1DIR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#0b00001111, 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#0xff,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&amp;P1IN, r5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dirty="0"/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904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Emulated Instructions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113189"/>
              </p:ext>
            </p:extLst>
          </p:nvPr>
        </p:nvGraphicFramePr>
        <p:xfrm>
          <a:off x="702888" y="1388550"/>
          <a:ext cx="7772400" cy="5003592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211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>
                          <a:effectLst/>
                        </a:rPr>
                        <a:t>Notes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NOP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MOV r3, r3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Any register from r3 to r15 would do the same thing.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POP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MOV @SP+,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9462" marR="79462" marT="39731" marB="397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BR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MOV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r>
                        <a:rPr lang="en-US" sz="1400" dirty="0">
                          <a:effectLst/>
                        </a:rPr>
                        <a:t>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BR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MOV @SP+,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CLRC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BIC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CLRZ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CLRN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BIS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88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Emulated </a:t>
            </a:r>
            <a:r>
              <a:rPr lang="en-US" b="1" dirty="0"/>
              <a:t>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564419" y="806508"/>
          <a:ext cx="7772400" cy="5396034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RLA(.B)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ADD(.B) dst,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RLC(.B)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ADDC(.B)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INV(.B)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XOR(.B) #-1,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MOV(.B)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TST(.B)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CMP(.B) #0,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DEC(.B)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DECD(.B)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SUB(.B) #2,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INCD(.B)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ADD(.B) #2,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ADC(.B)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ADDC(.B)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DADC(.B)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DADD(.B)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SBC(.B)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SUBC(.B) #0,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3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038" y="1533092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#BIT0, &amp;P1DIR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blinkLED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blinkLED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0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with HW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Polling?</a:t>
            </a:r>
          </a:p>
          <a:p>
            <a:r>
              <a:rPr lang="en-US" dirty="0"/>
              <a:t>What are Interrupts?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7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 vs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Polled I/O requires CPU to ask a device if the device state has changed, say from HIGH to LOW</a:t>
            </a:r>
          </a:p>
          <a:p>
            <a:pPr lvl="1"/>
            <a:r>
              <a:rPr lang="en-US" dirty="0" smtClean="0"/>
              <a:t>Consumes lots of CPU cycles</a:t>
            </a:r>
          </a:p>
          <a:p>
            <a:pPr lvl="1"/>
            <a:r>
              <a:rPr lang="en-US" dirty="0" smtClean="0"/>
              <a:t>Can provide a quick response (</a:t>
            </a:r>
            <a:r>
              <a:rPr lang="en-US" dirty="0" smtClean="0">
                <a:solidFill>
                  <a:srgbClr val="FF0000"/>
                </a:solidFill>
              </a:rPr>
              <a:t>guaranteed</a:t>
            </a:r>
            <a:r>
              <a:rPr lang="en-US" dirty="0" smtClean="0"/>
              <a:t> response delay)</a:t>
            </a:r>
          </a:p>
          <a:p>
            <a:r>
              <a:rPr lang="en-US" dirty="0" smtClean="0"/>
              <a:t>Interrupts allow a CPU to do other things until the device has changed in some way</a:t>
            </a:r>
          </a:p>
          <a:p>
            <a:pPr lvl="1"/>
            <a:r>
              <a:rPr lang="en-US" dirty="0" smtClean="0"/>
              <a:t>Device gets the CPUs attention</a:t>
            </a:r>
          </a:p>
          <a:p>
            <a:pPr lvl="1"/>
            <a:r>
              <a:rPr lang="en-US" dirty="0" smtClean="0"/>
              <a:t>CPU doesn’t have to waist time checking if the device is ready</a:t>
            </a:r>
          </a:p>
          <a:p>
            <a:pPr lvl="1"/>
            <a:r>
              <a:rPr lang="en-US" dirty="0" smtClean="0"/>
              <a:t>Interrupts can happen at any time, so the programmer has to write code to account for that</a:t>
            </a:r>
          </a:p>
          <a:p>
            <a:pPr lvl="2"/>
            <a:r>
              <a:rPr lang="en-US" dirty="0" smtClean="0"/>
              <a:t>Response delay is not </a:t>
            </a:r>
            <a:r>
              <a:rPr lang="en-US" dirty="0" err="1" smtClean="0"/>
              <a:t>guarrenteed</a:t>
            </a:r>
            <a:endParaRPr lang="en-US" dirty="0" smtClean="0"/>
          </a:p>
          <a:p>
            <a:pPr lvl="2"/>
            <a:r>
              <a:rPr lang="en-US" dirty="0" smtClean="0"/>
              <a:t>In reality, if your CPU has a OS, you already live in an interrupt driven world, you just may not know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2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1470922"/>
            <a:ext cx="6571068" cy="4937760"/>
          </a:xfrm>
        </p:spPr>
        <p:txBody>
          <a:bodyPr/>
          <a:lstStyle/>
          <a:p>
            <a:r>
              <a:rPr lang="en-US" dirty="0" smtClean="0"/>
              <a:t>Polling Example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&amp;P1DIR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&amp;P1REN       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&amp;P1OUT        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oll_button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&amp;P1IN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poll_button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      ; Do useful stuff after button press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Curved Left Arrow 3"/>
          <p:cNvSpPr/>
          <p:nvPr/>
        </p:nvSpPr>
        <p:spPr bwMode="auto">
          <a:xfrm rot="10800000">
            <a:off x="849762" y="3127877"/>
            <a:ext cx="658998" cy="717331"/>
          </a:xfrm>
          <a:prstGeom prst="curvedLef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6203731" y="1734208"/>
            <a:ext cx="2535095" cy="1393670"/>
          </a:xfrm>
          <a:prstGeom prst="wedgeRectCallout">
            <a:avLst>
              <a:gd name="adj1" fmla="val -87343"/>
              <a:gd name="adj2" fmla="val 6642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 basically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we sit around and wait for something to happen … boring and a waist of CPU time!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11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buttons, switches, relays, </a:t>
            </a:r>
            <a:r>
              <a:rPr lang="en-US" dirty="0" err="1" smtClean="0"/>
              <a:t>etc</a:t>
            </a:r>
            <a:r>
              <a:rPr lang="en-US" dirty="0" smtClean="0"/>
              <a:t> are mechanical devices </a:t>
            </a:r>
            <a:r>
              <a:rPr lang="en-US" dirty="0" smtClean="0"/>
              <a:t>and </a:t>
            </a:r>
            <a:r>
              <a:rPr lang="en-US" dirty="0" smtClean="0"/>
              <a:t>experience </a:t>
            </a:r>
            <a:r>
              <a:rPr lang="en-US" dirty="0" smtClean="0">
                <a:solidFill>
                  <a:srgbClr val="FF0000"/>
                </a:solidFill>
              </a:rPr>
              <a:t>bouncing</a:t>
            </a:r>
          </a:p>
          <a:p>
            <a:pPr lvl="1"/>
            <a:r>
              <a:rPr lang="en-US" dirty="0" smtClean="0"/>
              <a:t>As the metal switch starts to close, arcing will occur on and off between the contacts until the switch is closed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38" y="3102528"/>
            <a:ext cx="4467225" cy="2838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6330" y="3102528"/>
            <a:ext cx="3015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software, we can wait (sleep) between input reads  to negate the effects of this. Is this good or bad way to handle?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7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r>
              <a:rPr lang="en-US" dirty="0" smtClean="0"/>
              <a:t> in HW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772" y="1794631"/>
            <a:ext cx="4859556" cy="44064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147430" y="2681445"/>
            <a:ext cx="1804053" cy="260000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7430" y="1665782"/>
            <a:ext cx="1459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RC Filter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(low pass)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35772" y="1794631"/>
            <a:ext cx="1197081" cy="1713197"/>
          </a:xfrm>
          <a:prstGeom prst="rect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2491" y="2017986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Pull-up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6022428" y="1794631"/>
            <a:ext cx="15765" cy="4156852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105849" y="188398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24760" y="4021627"/>
            <a:ext cx="2610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pins generally go through buffers</a:t>
            </a:r>
          </a:p>
          <a:p>
            <a:endParaRPr lang="en-US" dirty="0"/>
          </a:p>
          <a:p>
            <a:r>
              <a:rPr lang="en-US" dirty="0" smtClean="0"/>
              <a:t>ECE231 Material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0422" y="3981446"/>
            <a:ext cx="25224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When the button is pressed, what value does the </a:t>
            </a:r>
            <a:r>
              <a:rPr lang="en-US" dirty="0" err="1" smtClean="0">
                <a:solidFill>
                  <a:srgbClr val="00B050"/>
                </a:solidFill>
              </a:rPr>
              <a:t>uC</a:t>
            </a:r>
            <a:r>
              <a:rPr lang="en-US" dirty="0" smtClean="0">
                <a:solidFill>
                  <a:srgbClr val="00B050"/>
                </a:solidFill>
              </a:rPr>
              <a:t> see?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9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pic>
        <p:nvPicPr>
          <p:cNvPr id="1026" name="Picture 2" descr="Bounce Exampl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72" y="1646076"/>
            <a:ext cx="6949232" cy="521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" y="1536955"/>
            <a:ext cx="8493642" cy="4724400"/>
          </a:xfrm>
        </p:spPr>
        <p:txBody>
          <a:bodyPr/>
          <a:lstStyle/>
          <a:p>
            <a:r>
              <a:rPr lang="en-US" sz="2000" dirty="0" err="1" smtClean="0">
                <a:solidFill>
                  <a:schemeClr val="accent2"/>
                </a:solidFill>
              </a:rPr>
              <a:t>Debouncing</a:t>
            </a:r>
            <a:r>
              <a:rPr lang="en-US" sz="2000" dirty="0" smtClean="0">
                <a:solidFill>
                  <a:schemeClr val="accent2"/>
                </a:solidFill>
              </a:rPr>
              <a:t>:   random bounces each time…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676" y="2409769"/>
            <a:ext cx="5930974" cy="444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10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5288</TotalTime>
  <Words>1353</Words>
  <Application>Microsoft Office PowerPoint</Application>
  <PresentationFormat>On-screen Show (4:3)</PresentationFormat>
  <Paragraphs>308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Helvetica Neue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Talking with HW</vt:lpstr>
      <vt:lpstr>Polling vs Interrupts</vt:lpstr>
      <vt:lpstr>Polling</vt:lpstr>
      <vt:lpstr>Debouncing</vt:lpstr>
      <vt:lpstr>Debouncing in HW</vt:lpstr>
      <vt:lpstr>Logic Analyzer</vt:lpstr>
      <vt:lpstr>Logic Analyzer</vt:lpstr>
      <vt:lpstr>PowerPoint Presentation</vt:lpstr>
      <vt:lpstr>Debouncing and Polling</vt:lpstr>
      <vt:lpstr>Example Software Delay Routine</vt:lpstr>
      <vt:lpstr>Example Software Delay Routine</vt:lpstr>
      <vt:lpstr>MSP430’s Digitally Controlled Oscillator </vt:lpstr>
      <vt:lpstr>SMCLK</vt:lpstr>
      <vt:lpstr>Measure SW delay routine</vt:lpstr>
      <vt:lpstr>Debounced code with SW delay</vt:lpstr>
      <vt:lpstr>Debounced code with SW delay</vt:lpstr>
      <vt:lpstr>BACKUPS</vt:lpstr>
      <vt:lpstr>Review: Multiplexing</vt:lpstr>
      <vt:lpstr>Pitfall !!!</vt:lpstr>
      <vt:lpstr>Review</vt:lpstr>
      <vt:lpstr>Review</vt:lpstr>
      <vt:lpstr>Emulated Instructions</vt:lpstr>
      <vt:lpstr>More Emulated Instructions</vt:lpstr>
      <vt:lpstr>Measure Software Delay Routine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307</cp:revision>
  <cp:lastPrinted>2018-05-21T20:23:10Z</cp:lastPrinted>
  <dcterms:created xsi:type="dcterms:W3CDTF">2001-06-27T14:08:57Z</dcterms:created>
  <dcterms:modified xsi:type="dcterms:W3CDTF">2018-06-05T14:54:48Z</dcterms:modified>
</cp:coreProperties>
</file>