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48"/>
  </p:notesMasterIdLst>
  <p:handoutMasterIdLst>
    <p:handoutMasterId r:id="rId49"/>
  </p:handoutMasterIdLst>
  <p:sldIdLst>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53" r:id="rId4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433" autoAdjust="0"/>
    <p:restoredTop sz="94660"/>
  </p:normalViewPr>
  <p:slideViewPr>
    <p:cSldViewPr snapToGrid="0">
      <p:cViewPr varScale="1">
        <p:scale>
          <a:sx n="121" d="100"/>
          <a:sy n="121" d="100"/>
        </p:scale>
        <p:origin x="8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21</a:t>
            </a:fld>
            <a:endParaRPr lang="en-US"/>
          </a:p>
        </p:txBody>
      </p:sp>
    </p:spTree>
    <p:extLst>
      <p:ext uri="{BB962C8B-B14F-4D97-AF65-F5344CB8AC3E}">
        <p14:creationId xmlns:p14="http://schemas.microsoft.com/office/powerpoint/2010/main" val="3213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6/5/2018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NUL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NUL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NUL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dirty="0" smtClean="0">
                <a:effectLst/>
                <a:latin typeface="Trebuchet MS" panose="020B0603020202020204" pitchFamily="34" charset="0"/>
              </a:rPr>
              <a:t>Lesson 30</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723854"/>
            <a:ext cx="8414662" cy="1371646"/>
          </a:xfrm>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80" y="2043112"/>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48180" y="2031205"/>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172655" y="241696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972005" y="3731418"/>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723854"/>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2400" dirty="0" smtClean="0"/>
          </a:p>
          <a:p>
            <a:pPr lvl="1"/>
            <a:endParaRPr lang="en-US" sz="1600" dirty="0" smtClean="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32" y="2700337"/>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00337"/>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45693"/>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360193"/>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nvPr>
        </p:nvGraphicFramePr>
        <p:xfrm>
          <a:off x="676275" y="1169045"/>
          <a:ext cx="7772400" cy="1353800"/>
        </p:xfrm>
        <a:graphic>
          <a:graphicData uri="http://schemas.openxmlformats.org/drawingml/2006/table">
            <a:tbl>
              <a:tblPr/>
              <a:tblGrid>
                <a:gridCol w="600075"/>
                <a:gridCol w="7172325"/>
              </a:tblGrid>
              <a:tr h="250021">
                <a:tc>
                  <a:txBody>
                    <a:bodyPr/>
                    <a:lstStyle/>
                    <a:p>
                      <a:pPr algn="l" fontAlgn="t"/>
                      <a:r>
                        <a:rPr lang="en-US" sz="1300" dirty="0" err="1">
                          <a:effectLst/>
                        </a:rPr>
                        <a:t>IDx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Prescalar</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smtClean="0">
                          <a:effectLst/>
                        </a:rPr>
                        <a:t>1:1     or Divide</a:t>
                      </a:r>
                      <a:r>
                        <a:rPr lang="en-US" sz="1300" baseline="0" dirty="0" smtClean="0">
                          <a:effectLst/>
                        </a:rPr>
                        <a:t> by 1         </a:t>
                      </a:r>
                      <a:r>
                        <a:rPr lang="en-US" sz="1400" b="1" dirty="0" smtClean="0">
                          <a:solidFill>
                            <a:schemeClr val="accent2"/>
                          </a:solidFill>
                          <a:latin typeface="Courier New" pitchFamily="49" charset="0"/>
                          <a:cs typeface="Courier New" pitchFamily="49" charset="0"/>
                        </a:rPr>
                        <a:t>ID_0</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smtClean="0">
                          <a:effectLst/>
                        </a:rPr>
                        <a:t>1:2     or Divide</a:t>
                      </a:r>
                      <a:r>
                        <a:rPr lang="en-US" sz="1300" baseline="0" dirty="0" smtClean="0">
                          <a:effectLst/>
                        </a:rPr>
                        <a:t> by 2         </a:t>
                      </a:r>
                      <a:r>
                        <a:rPr lang="en-US" sz="1400" b="1" dirty="0" smtClean="0">
                          <a:solidFill>
                            <a:schemeClr val="accent2"/>
                          </a:solidFill>
                          <a:latin typeface="Courier New" pitchFamily="49" charset="0"/>
                          <a:cs typeface="Courier New" pitchFamily="49" charset="0"/>
                        </a:rPr>
                        <a:t>ID_1</a:t>
                      </a:r>
                      <a:endParaRPr lang="en-US" sz="14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1:4     or Divide</a:t>
                      </a:r>
                      <a:r>
                        <a:rPr lang="en-US" sz="1300" baseline="0" dirty="0" smtClean="0">
                          <a:effectLst/>
                        </a:rPr>
                        <a:t> by 4         </a:t>
                      </a:r>
                      <a:r>
                        <a:rPr lang="en-US" sz="1400" b="1" dirty="0" smtClean="0">
                          <a:solidFill>
                            <a:schemeClr val="accent2"/>
                          </a:solidFill>
                          <a:latin typeface="Courier New" pitchFamily="49" charset="0"/>
                          <a:cs typeface="Courier New" pitchFamily="49" charset="0"/>
                        </a:rPr>
                        <a:t>ID_2</a:t>
                      </a:r>
                      <a:endParaRPr lang="en-US" sz="14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3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smtClean="0">
                          <a:effectLst/>
                        </a:rPr>
                        <a:t>1:8     or Divide</a:t>
                      </a:r>
                      <a:r>
                        <a:rPr lang="en-US" sz="1300" baseline="0" dirty="0" smtClean="0">
                          <a:effectLst/>
                        </a:rPr>
                        <a:t> by 8         </a:t>
                      </a:r>
                      <a:r>
                        <a:rPr lang="en-US" sz="1400" b="1" dirty="0" smtClean="0">
                          <a:solidFill>
                            <a:schemeClr val="accent2"/>
                          </a:solidFill>
                          <a:latin typeface="Courier New" pitchFamily="49" charset="0"/>
                          <a:cs typeface="Courier New" pitchFamily="49" charset="0"/>
                        </a:rPr>
                        <a:t>ID_3</a:t>
                      </a:r>
                      <a:r>
                        <a:rPr lang="en-US" sz="1600" b="1" baseline="0" dirty="0" smtClean="0">
                          <a:effectLst/>
                        </a:rPr>
                        <a:t> </a:t>
                      </a:r>
                      <a:r>
                        <a:rPr lang="en-US" sz="1300" baseline="0" dirty="0" smtClean="0">
                          <a:effectLst/>
                        </a:rPr>
                        <a:t>                   </a:t>
                      </a:r>
                      <a:r>
                        <a:rPr lang="en-US" sz="1400" baseline="0" dirty="0" smtClean="0">
                          <a:solidFill>
                            <a:srgbClr val="FF0000"/>
                          </a:solidFill>
                          <a:effectLst/>
                        </a:rPr>
                        <a:t>so, a 1 MHz clock would become?</a:t>
                      </a:r>
                      <a:endParaRPr lang="en-US" sz="14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514577" y="1068080"/>
          <a:ext cx="7772400" cy="1798319"/>
        </p:xfrm>
        <a:graphic>
          <a:graphicData uri="http://schemas.openxmlformats.org/drawingml/2006/table">
            <a:tbl>
              <a:tblPr/>
              <a:tblGrid>
                <a:gridCol w="485548"/>
                <a:gridCol w="1019175"/>
                <a:gridCol w="6267677"/>
              </a:tblGrid>
              <a:tr h="250021">
                <a:tc>
                  <a:txBody>
                    <a:bodyPr/>
                    <a:lstStyle/>
                    <a:p>
                      <a:pPr algn="l" fontAlgn="t"/>
                      <a:r>
                        <a:rPr lang="en-US" sz="1300" dirty="0" err="1">
                          <a:effectLst/>
                        </a:rPr>
                        <a:t>Mcx</a:t>
                      </a:r>
                      <a:endParaRPr lang="en-US" sz="13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Mode</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Description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3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Stop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is halted</a:t>
                      </a:r>
                      <a:r>
                        <a:rPr lang="en-US" sz="1300" dirty="0" smtClean="0">
                          <a:effectLst/>
                        </a:rPr>
                        <a:t>.    </a:t>
                      </a:r>
                      <a:r>
                        <a:rPr lang="en-US" sz="1300" dirty="0" smtClean="0">
                          <a:solidFill>
                            <a:srgbClr val="FF0000"/>
                          </a:solidFill>
                          <a:effectLst/>
                        </a:rPr>
                        <a:t>When should you use Stop</a:t>
                      </a:r>
                      <a:r>
                        <a:rPr lang="en-US" sz="1300" baseline="0" dirty="0" smtClean="0">
                          <a:solidFill>
                            <a:srgbClr val="FF0000"/>
                          </a:solidFill>
                          <a:effectLst/>
                        </a:rPr>
                        <a:t> mode?</a:t>
                      </a:r>
                      <a:r>
                        <a:rPr lang="en-US" sz="1300" dirty="0" smtClean="0">
                          <a:solidFill>
                            <a:srgbClr val="FF0000"/>
                          </a:solidFill>
                          <a:effectLst/>
                        </a:rPr>
                        <a:t>                </a:t>
                      </a:r>
                      <a:r>
                        <a:rPr lang="en-US" sz="1400" b="1" dirty="0" smtClean="0">
                          <a:solidFill>
                            <a:schemeClr val="accent2"/>
                          </a:solidFill>
                          <a:effectLst/>
                          <a:latin typeface="Courier New" pitchFamily="49" charset="0"/>
                          <a:cs typeface="Courier New" pitchFamily="49" charset="0"/>
                        </a:rPr>
                        <a:t>MC_0</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401">
                <a:tc>
                  <a:txBody>
                    <a:bodyPr/>
                    <a:lstStyle/>
                    <a:p>
                      <a:pPr algn="l" fontAlgn="t"/>
                      <a:r>
                        <a:rPr lang="en-US" sz="13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the value of </a:t>
                      </a:r>
                      <a:r>
                        <a:rPr lang="en-US" sz="1300" dirty="0">
                          <a:solidFill>
                            <a:srgbClr val="FF0000"/>
                          </a:solidFill>
                          <a:effectLst/>
                        </a:rPr>
                        <a:t>TACCR0</a:t>
                      </a:r>
                      <a:r>
                        <a:rPr lang="en-US" sz="1300" dirty="0" smtClean="0">
                          <a:effectLst/>
                        </a:rPr>
                        <a:t>. </a:t>
                      </a: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MC_1</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3375">
                <a:tc>
                  <a:txBody>
                    <a:bodyPr/>
                    <a:lstStyle/>
                    <a:p>
                      <a:pPr algn="l" fontAlgn="t"/>
                      <a:r>
                        <a:rPr lang="en-US" sz="13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Continuous</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300" dirty="0">
                          <a:effectLst/>
                        </a:rPr>
                        <a:t>The timer repeatedly counts from zero to 0FFFFh</a:t>
                      </a:r>
                      <a:r>
                        <a:rPr lang="en-US" sz="1300" dirty="0" smtClean="0">
                          <a:effectLst/>
                        </a:rPr>
                        <a:t>.                         </a:t>
                      </a:r>
                      <a:r>
                        <a:rPr lang="en-US" sz="1400" b="1" dirty="0" smtClean="0">
                          <a:solidFill>
                            <a:schemeClr val="accent2"/>
                          </a:solidFill>
                          <a:latin typeface="Courier New" pitchFamily="49" charset="0"/>
                          <a:cs typeface="Courier New" pitchFamily="49" charset="0"/>
                        </a:rPr>
                        <a:t>MC_2</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1359">
                <a:tc>
                  <a:txBody>
                    <a:bodyPr/>
                    <a:lstStyle/>
                    <a:p>
                      <a:pPr algn="l" fontAlgn="t"/>
                      <a:r>
                        <a:rPr lang="en-US" sz="130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Up/down</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The timer repeatedly counts from zero up to the value of </a:t>
                      </a:r>
                      <a:r>
                        <a:rPr lang="en-US" sz="1300" dirty="0">
                          <a:solidFill>
                            <a:srgbClr val="FF0000"/>
                          </a:solidFill>
                          <a:effectLst/>
                        </a:rPr>
                        <a:t>TACCR0</a:t>
                      </a:r>
                      <a:r>
                        <a:rPr lang="en-US" sz="1300" dirty="0">
                          <a:effectLst/>
                        </a:rPr>
                        <a:t> and back down to </a:t>
                      </a:r>
                      <a:r>
                        <a:rPr lang="en-US" sz="1300" dirty="0" smtClean="0">
                          <a:effectLst/>
                        </a:rPr>
                        <a:t>zero.</a:t>
                      </a:r>
                    </a:p>
                    <a:p>
                      <a:pPr marL="0" marR="0" indent="0" algn="l" defTabSz="914400" rtl="0" eaLnBrk="1" fontAlgn="t" latinLnBrk="0" hangingPunct="1">
                        <a:lnSpc>
                          <a:spcPct val="100000"/>
                        </a:lnSpc>
                        <a:spcBef>
                          <a:spcPts val="0"/>
                        </a:spcBef>
                        <a:spcAft>
                          <a:spcPts val="0"/>
                        </a:spcAft>
                        <a:buClrTx/>
                        <a:buSzTx/>
                        <a:buFontTx/>
                        <a:buNone/>
                        <a:tabLst/>
                        <a:defRPr/>
                      </a:pPr>
                      <a:r>
                        <a:rPr lang="en-US" sz="1200" b="1" dirty="0" smtClean="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MC_3</a:t>
                      </a:r>
                      <a:endParaRPr lang="en-US" sz="1400"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4" y="2945604"/>
            <a:ext cx="6475605" cy="529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2936079"/>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3831428"/>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6022178"/>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358 </a:t>
            </a:r>
            <a:r>
              <a:rPr lang="en-US" sz="2800" b="1" dirty="0"/>
              <a:t>User’s Guide, BB p </a:t>
            </a:r>
            <a:r>
              <a:rPr lang="en-US" sz="2800" b="1" dirty="0" smtClean="0"/>
              <a:t>46</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1649413"/>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2" y="3952875"/>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359 </a:t>
            </a:r>
            <a:r>
              <a:rPr lang="en-US" sz="2800" b="1" dirty="0"/>
              <a:t>User’s Guide, BB p </a:t>
            </a:r>
            <a:r>
              <a:rPr lang="en-US" sz="2800" b="1" dirty="0" smtClean="0"/>
              <a:t>47</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673225"/>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3424238"/>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a:t>p </a:t>
            </a:r>
            <a:r>
              <a:rPr lang="en-US" sz="2800" b="1" dirty="0" smtClean="0"/>
              <a:t>360 </a:t>
            </a:r>
            <a:r>
              <a:rPr lang="en-US" sz="2800" b="1" dirty="0"/>
              <a:t>User’s Guide, BB p </a:t>
            </a:r>
            <a:r>
              <a:rPr lang="en-US" sz="2800" b="1" dirty="0" smtClean="0"/>
              <a:t>47</a:t>
            </a:r>
            <a:r>
              <a:rPr lang="en-US" b="1" dirty="0" smtClean="0"/>
              <a:t>)</a:t>
            </a:r>
            <a:endParaRPr lang="en-US" b="1" dirty="0"/>
          </a:p>
        </p:txBody>
      </p:sp>
      <p:sp>
        <p:nvSpPr>
          <p:cNvPr id="3" name="Content Placeholder 2"/>
          <p:cNvSpPr>
            <a:spLocks noGrp="1"/>
          </p:cNvSpPr>
          <p:nvPr>
            <p:ph idx="1"/>
          </p:nvPr>
        </p:nvSpPr>
        <p:spPr>
          <a:xfrm>
            <a:off x="171105" y="752429"/>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2071688"/>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3776663"/>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sp>
        <p:nvSpPr>
          <p:cNvPr id="3" name="Content Placeholder 2"/>
          <p:cNvSpPr>
            <a:spLocks noGrp="1"/>
          </p:cNvSpPr>
          <p:nvPr>
            <p:ph idx="1"/>
          </p:nvPr>
        </p:nvSpPr>
        <p:spPr/>
        <p:txBody>
          <a:bodyPr/>
          <a:lstStyle/>
          <a:p>
            <a:endParaRPr lang="en-US"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2876" y="533400"/>
            <a:ext cx="3048000" cy="400110"/>
          </a:xfrm>
          <a:prstGeom prst="rect">
            <a:avLst/>
          </a:prstGeom>
          <a:noFill/>
        </p:spPr>
        <p:txBody>
          <a:bodyPr wrap="square" rtlCol="0">
            <a:spAutoFit/>
          </a:bodyPr>
          <a:lstStyle/>
          <a:p>
            <a:pPr algn="ctr"/>
            <a:r>
              <a:rPr lang="en-US" sz="2000" dirty="0"/>
              <a:t>pp 11 of Device </a:t>
            </a:r>
            <a:r>
              <a:rPr lang="en-US" sz="2000" dirty="0" smtClean="0"/>
              <a:t>Specific</a:t>
            </a:r>
          </a:p>
        </p:txBody>
      </p:sp>
      <p:sp>
        <p:nvSpPr>
          <p:cNvPr id="8" name="TextBox 7"/>
          <p:cNvSpPr txBox="1"/>
          <p:nvPr/>
        </p:nvSpPr>
        <p:spPr>
          <a:xfrm>
            <a:off x="6105525" y="533400"/>
            <a:ext cx="2924175" cy="400110"/>
          </a:xfrm>
          <a:prstGeom prst="rect">
            <a:avLst/>
          </a:prstGeom>
          <a:noFill/>
        </p:spPr>
        <p:txBody>
          <a:bodyPr wrap="square" rtlCol="0">
            <a:spAutoFit/>
          </a:bodyPr>
          <a:lstStyle/>
          <a:p>
            <a:pPr algn="ctr"/>
            <a:r>
              <a:rPr lang="en-US" sz="2000" dirty="0" smtClean="0"/>
              <a:t>pp 109 of Blue Book</a:t>
            </a:r>
          </a:p>
        </p:txBody>
      </p:sp>
      <p:sp>
        <p:nvSpPr>
          <p:cNvPr id="6" name="Rounded Rectangle 5"/>
          <p:cNvSpPr/>
          <p:nvPr/>
        </p:nvSpPr>
        <p:spPr bwMode="auto">
          <a:xfrm>
            <a:off x="876301" y="5819775"/>
            <a:ext cx="7429500" cy="919401"/>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accent3"/>
                </a:solidFill>
                <a:effectLst/>
                <a:latin typeface="Times New Roman" pitchFamily="18" charset="0"/>
                <a:sym typeface="Wingdings" pitchFamily="2" charset="2"/>
              </a:rPr>
              <a:t>What happens if it is</a:t>
            </a:r>
            <a:r>
              <a:rPr kumimoji="0" lang="en-US" sz="2400" b="0" i="0" u="none" strike="noStrike" cap="none" normalizeH="0" dirty="0" smtClean="0">
                <a:ln>
                  <a:noFill/>
                </a:ln>
                <a:solidFill>
                  <a:schemeClr val="accent3"/>
                </a:solidFill>
                <a:effectLst/>
                <a:latin typeface="Times New Roman" pitchFamily="18" charset="0"/>
                <a:sym typeface="Wingdings" pitchFamily="2" charset="2"/>
              </a:rPr>
              <a:t> a bad day and all of your interrupts happen at the sam</a:t>
            </a:r>
            <a:r>
              <a:rPr lang="en-US" dirty="0" smtClean="0">
                <a:solidFill>
                  <a:schemeClr val="accent3"/>
                </a:solidFill>
              </a:rPr>
              <a:t>e time?</a:t>
            </a:r>
            <a:endParaRPr kumimoji="0" lang="en-US" sz="2400" b="0" i="0" u="none" strike="noStrike" cap="none" normalizeH="0" baseline="0" dirty="0" smtClean="0">
              <a:ln>
                <a:noFill/>
              </a:ln>
              <a:solidFill>
                <a:schemeClr val="accent3"/>
              </a:solidFill>
              <a:effectLst/>
              <a:sym typeface="Wingdings" pitchFamily="2" charset="2"/>
            </a:endParaRPr>
          </a:p>
        </p:txBody>
      </p:sp>
    </p:spTree>
    <p:extLst>
      <p:ext uri="{BB962C8B-B14F-4D97-AF65-F5344CB8AC3E}">
        <p14:creationId xmlns:p14="http://schemas.microsoft.com/office/powerpoint/2010/main" val="2776758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sz="2000" dirty="0" smtClean="0"/>
              <a:t>Pulse Width Modulation (PWM)</a:t>
            </a:r>
          </a:p>
          <a:p>
            <a:pPr lvl="1"/>
            <a:r>
              <a:rPr lang="en-US" dirty="0" smtClean="0"/>
              <a:t>Capture and Compare</a:t>
            </a:r>
            <a:endParaRPr lang="en-US" sz="20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788"/>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26518" y="5930761"/>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407568" y="5930761"/>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26518" y="5930761"/>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407568" y="5930761"/>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12737954"/>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6327" r="-99" b="-832653"/>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55882" r="-99" b="-300000"/>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55882" r="-99" b="-200000"/>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255882" r="-99" b="-100000"/>
                          </a:stretch>
                        </a:blipFill>
                      </a:tcPr>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355882" r="-99"/>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1003"/>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2006"/>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4" name="Content Placeholder 3"/>
          <p:cNvSpPr>
            <a:spLocks noGrp="1"/>
          </p:cNvSpPr>
          <p:nvPr>
            <p:ph idx="1"/>
          </p:nvPr>
        </p:nvSpPr>
        <p:spPr>
          <a:xfrm>
            <a:off x="685800" y="1371600"/>
            <a:ext cx="4676775" cy="4724400"/>
          </a:xfrm>
        </p:spPr>
        <p:txBody>
          <a:bodyPr/>
          <a:lstStyle/>
          <a:p>
            <a:r>
              <a:rPr lang="en-US" dirty="0" smtClean="0"/>
              <a:t>Piezoelectric</a:t>
            </a:r>
          </a:p>
          <a:p>
            <a:pPr lvl="1"/>
            <a:r>
              <a:rPr lang="en-US" dirty="0" smtClean="0"/>
              <a:t>By applying an electric field to a piezoelectric material, it will shrink or grow causing the base material to bend. </a:t>
            </a:r>
            <a:endParaRPr lang="en-US" dirty="0"/>
          </a:p>
        </p:txBody>
      </p:sp>
      <p:sp>
        <p:nvSpPr>
          <p:cNvPr id="3" name="Footer Placeholder 2"/>
          <p:cNvSpPr>
            <a:spLocks noGrp="1"/>
          </p:cNvSpPr>
          <p:nvPr>
            <p:ph type="ftr" sz="quarter" idx="4294967295"/>
          </p:nvPr>
        </p:nvSpPr>
        <p:spPr>
          <a:xfrm>
            <a:off x="4379913" y="6494463"/>
            <a:ext cx="4764087" cy="228600"/>
          </a:xfrm>
          <a:prstGeom prst="rect">
            <a:avLst/>
          </a:prstGeom>
        </p:spPr>
        <p:txBody>
          <a:bodyPr/>
          <a:lstStyle/>
          <a:p>
            <a:pPr>
              <a:defRPr/>
            </a:pPr>
            <a:r>
              <a:rPr lang="en-US" smtClean="0"/>
              <a:t>EE 382 Microcontroller Programming – Fall 2007 – Slide #</a:t>
            </a:r>
            <a:fld id="{28889C48-89AD-4887-A779-AFCE75A8529B}" type="slidenum">
              <a:rPr lang="en-US" smtClean="0"/>
              <a:pPr>
                <a:defRPr/>
              </a:pPr>
              <a:t>5</a:t>
            </a:fld>
            <a:endParaRPr lang="en-US"/>
          </a:p>
        </p:txBody>
      </p:sp>
      <p:pic>
        <p:nvPicPr>
          <p:cNvPr id="3076" name="Picture 4" descr="https://www.allaboutcircuits.com/uploads/articles/speak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1731962"/>
            <a:ext cx="26193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7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Ultrasound</a:t>
            </a:r>
            <a:endParaRPr lang="en-US" dirty="0"/>
          </a:p>
        </p:txBody>
      </p:sp>
      <p:pic>
        <p:nvPicPr>
          <p:cNvPr id="4098" name="Picture 2" descr="Image result for pwm sonar sensor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745692"/>
            <a:ext cx="7029449" cy="32040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2136"/>
          <a:stretch/>
        </p:blipFill>
        <p:spPr bwMode="auto">
          <a:xfrm>
            <a:off x="1352549" y="4059512"/>
            <a:ext cx="6720539" cy="27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84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5428</TotalTime>
  <Words>2728</Words>
  <Application>Microsoft Office PowerPoint</Application>
  <PresentationFormat>On-screen Show (4:3)</PresentationFormat>
  <Paragraphs>419</Paragraphs>
  <Slides>44</Slides>
  <Notes>1</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44</vt:i4>
      </vt:variant>
    </vt:vector>
  </HeadingPairs>
  <TitlesOfParts>
    <vt:vector size="57"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Mimic DC Values</vt:lpstr>
      <vt:lpstr>Servos</vt:lpstr>
      <vt:lpstr>Buzzer</vt:lpstr>
      <vt:lpstr>Ultrasound</vt:lpstr>
      <vt:lpstr>Timer Block Diagram</vt:lpstr>
      <vt:lpstr>Timer  (p 355 User’s Guide, BB p45)</vt:lpstr>
      <vt:lpstr>Timer  (p 370 User’s Guide, BB p 52)</vt:lpstr>
      <vt:lpstr>Timer Block Diagram</vt:lpstr>
      <vt:lpstr>Timer  (p 370 User’s Guide, BB p 52)</vt:lpstr>
      <vt:lpstr>Timer Block Diagram</vt:lpstr>
      <vt:lpstr>Timer  (p 370 User’s Guide, BB p 52)</vt:lpstr>
      <vt:lpstr>Timer Block Diagram</vt:lpstr>
      <vt:lpstr>Timer  (p 370 User’s Guide, BB p 52)</vt:lpstr>
      <vt:lpstr>Timer  (p 358 User’s Guide, BB p 46)</vt:lpstr>
      <vt:lpstr>Timer  (p 359 User’s Guide, BB p 47)</vt:lpstr>
      <vt:lpstr>Timer  (p 360 User’s Guide, BB p 47)</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336</cp:revision>
  <cp:lastPrinted>2018-05-21T20:23:10Z</cp:lastPrinted>
  <dcterms:created xsi:type="dcterms:W3CDTF">2001-06-27T14:08:57Z</dcterms:created>
  <dcterms:modified xsi:type="dcterms:W3CDTF">2018-06-05T19:48:59Z</dcterms:modified>
</cp:coreProperties>
</file>