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21"/>
  </p:notesMasterIdLst>
  <p:handoutMasterIdLst>
    <p:handoutMasterId r:id="rId22"/>
  </p:handoutMasterIdLst>
  <p:sldIdLst>
    <p:sldId id="1710" r:id="rId2"/>
    <p:sldId id="1705" r:id="rId3"/>
    <p:sldId id="1719" r:id="rId4"/>
    <p:sldId id="1716" r:id="rId5"/>
    <p:sldId id="1706" r:id="rId6"/>
    <p:sldId id="1701" r:id="rId7"/>
    <p:sldId id="1700" r:id="rId8"/>
    <p:sldId id="1704" r:id="rId9"/>
    <p:sldId id="1707" r:id="rId10"/>
    <p:sldId id="1699" r:id="rId11"/>
    <p:sldId id="1708" r:id="rId12"/>
    <p:sldId id="1721" r:id="rId13"/>
    <p:sldId id="1711" r:id="rId14"/>
    <p:sldId id="1702" r:id="rId15"/>
    <p:sldId id="1709" r:id="rId16"/>
    <p:sldId id="1713" r:id="rId17"/>
    <p:sldId id="1715" r:id="rId18"/>
    <p:sldId id="1717" r:id="rId19"/>
    <p:sldId id="1720" r:id="rId2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97" autoAdjust="0"/>
  </p:normalViewPr>
  <p:slideViewPr>
    <p:cSldViewPr snapToGrid="0">
      <p:cViewPr varScale="1">
        <p:scale>
          <a:sx n="79" d="100"/>
          <a:sy n="79" d="100"/>
        </p:scale>
        <p:origin x="-499" y="-8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3" name="Rectangle 5"/>
          <p:cNvSpPr>
            <a:spLocks noGrp="1" noChangeArrowheads="1"/>
          </p:cNvSpPr>
          <p:nvPr>
            <p:ph type="sldNum" sz="quarter" idx="3"/>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ACA12BBB-6CED-4105-A57B-AD7C8960C2EE}" type="slidenum">
              <a:rPr lang="en-US"/>
              <a:pPr/>
              <a:t>‹#›</a:t>
            </a:fld>
            <a:endParaRPr lang="en-US"/>
          </a:p>
        </p:txBody>
      </p:sp>
    </p:spTree>
    <p:extLst>
      <p:ext uri="{BB962C8B-B14F-4D97-AF65-F5344CB8AC3E}">
        <p14:creationId xmlns:p14="http://schemas.microsoft.com/office/powerpoint/2010/main" val="623764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795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33098" y="4414839"/>
            <a:ext cx="5144206"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7" name="Rectangle 7"/>
          <p:cNvSpPr>
            <a:spLocks noGrp="1" noChangeArrowheads="1"/>
          </p:cNvSpPr>
          <p:nvPr>
            <p:ph type="sldNum" sz="quarter" idx="5"/>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5DEE2C3F-140D-4BAB-B7CE-A96B6AFAC96E}" type="slidenum">
              <a:rPr lang="en-US"/>
              <a:pPr/>
              <a:t>‹#›</a:t>
            </a:fld>
            <a:endParaRPr lang="en-US"/>
          </a:p>
        </p:txBody>
      </p:sp>
    </p:spTree>
    <p:extLst>
      <p:ext uri="{BB962C8B-B14F-4D97-AF65-F5344CB8AC3E}">
        <p14:creationId xmlns:p14="http://schemas.microsoft.com/office/powerpoint/2010/main" val="2558484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990600" y="1630363"/>
            <a:ext cx="7947025"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820738" y="3624263"/>
            <a:ext cx="7620000" cy="2463800"/>
          </a:xfrm>
        </p:spPr>
        <p:txBody>
          <a:bodyPr/>
          <a:lstStyle>
            <a:lvl1pPr marL="0" indent="0" algn="ctr">
              <a:buFont typeface="Wingdings" pitchFamily="2" charset="2"/>
              <a:buNone/>
              <a:defRPr/>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Blinky Lab</a:t>
            </a:r>
            <a:endParaRPr lang="en-US"/>
          </a:p>
        </p:txBody>
      </p:sp>
      <p:sp>
        <p:nvSpPr>
          <p:cNvPr id="6" name="Slide Number Placeholder 5"/>
          <p:cNvSpPr>
            <a:spLocks noGrp="1"/>
          </p:cNvSpPr>
          <p:nvPr>
            <p:ph type="sldNum" sz="quarter" idx="12"/>
          </p:nvPr>
        </p:nvSpPr>
        <p:spPr/>
        <p:txBody>
          <a:bodyPr/>
          <a:lstStyle>
            <a:lvl1pPr>
              <a:defRPr/>
            </a:lvl1pPr>
          </a:lstStyle>
          <a:p>
            <a:fld id="{45466501-C206-43D1-B212-F10E0FB7F877}" type="slidenum">
              <a:rPr lang="en-US"/>
              <a:pPr/>
              <a:t>‹#›</a:t>
            </a:fld>
            <a:endParaRPr lang="en-US"/>
          </a:p>
        </p:txBody>
      </p:sp>
    </p:spTree>
    <p:extLst>
      <p:ext uri="{BB962C8B-B14F-4D97-AF65-F5344CB8AC3E}">
        <p14:creationId xmlns:p14="http://schemas.microsoft.com/office/powerpoint/2010/main" val="55324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7363" y="207963"/>
            <a:ext cx="2135187" cy="649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207963"/>
            <a:ext cx="6253163" cy="649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Blinky Lab</a:t>
            </a:r>
            <a:endParaRPr lang="en-US"/>
          </a:p>
        </p:txBody>
      </p:sp>
      <p:sp>
        <p:nvSpPr>
          <p:cNvPr id="6" name="Slide Number Placeholder 5"/>
          <p:cNvSpPr>
            <a:spLocks noGrp="1"/>
          </p:cNvSpPr>
          <p:nvPr>
            <p:ph type="sldNum" sz="quarter" idx="12"/>
          </p:nvPr>
        </p:nvSpPr>
        <p:spPr/>
        <p:txBody>
          <a:bodyPr/>
          <a:lstStyle>
            <a:lvl1pPr>
              <a:defRPr/>
            </a:lvl1pPr>
          </a:lstStyle>
          <a:p>
            <a:fld id="{FC48FF33-741F-4226-B04E-7AB7C71A0F5F}" type="slidenum">
              <a:rPr lang="en-US"/>
              <a:pPr/>
              <a:t>‹#›</a:t>
            </a:fld>
            <a:endParaRPr lang="en-US"/>
          </a:p>
        </p:txBody>
      </p:sp>
    </p:spTree>
    <p:extLst>
      <p:ext uri="{BB962C8B-B14F-4D97-AF65-F5344CB8AC3E}">
        <p14:creationId xmlns:p14="http://schemas.microsoft.com/office/powerpoint/2010/main" val="322161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Blinky Lab</a:t>
            </a:r>
            <a:endParaRPr lang="en-US"/>
          </a:p>
        </p:txBody>
      </p:sp>
      <p:sp>
        <p:nvSpPr>
          <p:cNvPr id="6" name="Slide Number Placeholder 5"/>
          <p:cNvSpPr>
            <a:spLocks noGrp="1"/>
          </p:cNvSpPr>
          <p:nvPr>
            <p:ph type="sldNum" sz="quarter" idx="12"/>
          </p:nvPr>
        </p:nvSpPr>
        <p:spPr/>
        <p:txBody>
          <a:bodyPr/>
          <a:lstStyle>
            <a:lvl1pPr>
              <a:defRPr/>
            </a:lvl1pPr>
          </a:lstStyle>
          <a:p>
            <a:fld id="{32F6EF2A-2223-40BE-984A-53EC24B03E63}" type="slidenum">
              <a:rPr lang="en-US"/>
              <a:pPr/>
              <a:t>‹#›</a:t>
            </a:fld>
            <a:endParaRPr lang="en-US"/>
          </a:p>
        </p:txBody>
      </p:sp>
    </p:spTree>
    <p:extLst>
      <p:ext uri="{BB962C8B-B14F-4D97-AF65-F5344CB8AC3E}">
        <p14:creationId xmlns:p14="http://schemas.microsoft.com/office/powerpoint/2010/main" val="1493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Blinky Lab</a:t>
            </a:r>
            <a:endParaRPr lang="en-US"/>
          </a:p>
        </p:txBody>
      </p:sp>
      <p:sp>
        <p:nvSpPr>
          <p:cNvPr id="6" name="Slide Number Placeholder 5"/>
          <p:cNvSpPr>
            <a:spLocks noGrp="1"/>
          </p:cNvSpPr>
          <p:nvPr>
            <p:ph type="sldNum" sz="quarter" idx="12"/>
          </p:nvPr>
        </p:nvSpPr>
        <p:spPr/>
        <p:txBody>
          <a:bodyPr/>
          <a:lstStyle>
            <a:lvl1pPr>
              <a:defRPr/>
            </a:lvl1pPr>
          </a:lstStyle>
          <a:p>
            <a:fld id="{6A356F21-B8E2-4636-ABA5-E1842901AC2C}" type="slidenum">
              <a:rPr lang="en-US"/>
              <a:pPr/>
              <a:t>‹#›</a:t>
            </a:fld>
            <a:endParaRPr lang="en-US"/>
          </a:p>
        </p:txBody>
      </p:sp>
    </p:spTree>
    <p:extLst>
      <p:ext uri="{BB962C8B-B14F-4D97-AF65-F5344CB8AC3E}">
        <p14:creationId xmlns:p14="http://schemas.microsoft.com/office/powerpoint/2010/main" val="213584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1800" y="1408113"/>
            <a:ext cx="4005263"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9463" y="1408113"/>
            <a:ext cx="4006850"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p:txBody>
          <a:bodyPr/>
          <a:lstStyle>
            <a:lvl1pPr>
              <a:defRPr/>
            </a:lvl1pPr>
          </a:lstStyle>
          <a:p>
            <a:r>
              <a:rPr lang="en-US" smtClean="0"/>
              <a:t>Blinky Lab</a:t>
            </a:r>
            <a:endParaRPr lang="en-US"/>
          </a:p>
        </p:txBody>
      </p:sp>
      <p:sp>
        <p:nvSpPr>
          <p:cNvPr id="7" name="Slide Number Placeholder 6"/>
          <p:cNvSpPr>
            <a:spLocks noGrp="1"/>
          </p:cNvSpPr>
          <p:nvPr>
            <p:ph type="sldNum" sz="quarter" idx="12"/>
          </p:nvPr>
        </p:nvSpPr>
        <p:spPr/>
        <p:txBody>
          <a:bodyPr/>
          <a:lstStyle>
            <a:lvl1pPr>
              <a:defRPr/>
            </a:lvl1pPr>
          </a:lstStyle>
          <a:p>
            <a:fld id="{6DC38407-96AD-4F2C-ADB0-0A21B4A8EEA2}" type="slidenum">
              <a:rPr lang="en-US"/>
              <a:pPr/>
              <a:t>‹#›</a:t>
            </a:fld>
            <a:endParaRPr lang="en-US"/>
          </a:p>
        </p:txBody>
      </p:sp>
    </p:spTree>
    <p:extLst>
      <p:ext uri="{BB962C8B-B14F-4D97-AF65-F5344CB8AC3E}">
        <p14:creationId xmlns:p14="http://schemas.microsoft.com/office/powerpoint/2010/main" val="389253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224</a:t>
            </a:r>
            <a:endParaRPr lang="en-US"/>
          </a:p>
        </p:txBody>
      </p:sp>
      <p:sp>
        <p:nvSpPr>
          <p:cNvPr id="8" name="Footer Placeholder 7"/>
          <p:cNvSpPr>
            <a:spLocks noGrp="1"/>
          </p:cNvSpPr>
          <p:nvPr>
            <p:ph type="ftr" sz="quarter" idx="11"/>
          </p:nvPr>
        </p:nvSpPr>
        <p:spPr/>
        <p:txBody>
          <a:bodyPr/>
          <a:lstStyle>
            <a:lvl1pPr>
              <a:defRPr/>
            </a:lvl1pPr>
          </a:lstStyle>
          <a:p>
            <a:r>
              <a:rPr lang="en-US" smtClean="0"/>
              <a:t>Blinky Lab</a:t>
            </a:r>
            <a:endParaRPr lang="en-US"/>
          </a:p>
        </p:txBody>
      </p:sp>
      <p:sp>
        <p:nvSpPr>
          <p:cNvPr id="9" name="Slide Number Placeholder 8"/>
          <p:cNvSpPr>
            <a:spLocks noGrp="1"/>
          </p:cNvSpPr>
          <p:nvPr>
            <p:ph type="sldNum" sz="quarter" idx="12"/>
          </p:nvPr>
        </p:nvSpPr>
        <p:spPr/>
        <p:txBody>
          <a:bodyPr/>
          <a:lstStyle>
            <a:lvl1pPr>
              <a:defRPr/>
            </a:lvl1pPr>
          </a:lstStyle>
          <a:p>
            <a:fld id="{95F8D850-F05A-4804-AB7F-598037362210}" type="slidenum">
              <a:rPr lang="en-US"/>
              <a:pPr/>
              <a:t>‹#›</a:t>
            </a:fld>
            <a:endParaRPr lang="en-US"/>
          </a:p>
        </p:txBody>
      </p:sp>
    </p:spTree>
    <p:extLst>
      <p:ext uri="{BB962C8B-B14F-4D97-AF65-F5344CB8AC3E}">
        <p14:creationId xmlns:p14="http://schemas.microsoft.com/office/powerpoint/2010/main" val="14070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224</a:t>
            </a:r>
            <a:endParaRPr lang="en-US"/>
          </a:p>
        </p:txBody>
      </p:sp>
      <p:sp>
        <p:nvSpPr>
          <p:cNvPr id="4" name="Footer Placeholder 3"/>
          <p:cNvSpPr>
            <a:spLocks noGrp="1"/>
          </p:cNvSpPr>
          <p:nvPr>
            <p:ph type="ftr" sz="quarter" idx="11"/>
          </p:nvPr>
        </p:nvSpPr>
        <p:spPr/>
        <p:txBody>
          <a:bodyPr/>
          <a:lstStyle>
            <a:lvl1pPr>
              <a:defRPr/>
            </a:lvl1pPr>
          </a:lstStyle>
          <a:p>
            <a:r>
              <a:rPr lang="en-US" smtClean="0"/>
              <a:t>Blinky Lab</a:t>
            </a:r>
            <a:endParaRPr lang="en-US"/>
          </a:p>
        </p:txBody>
      </p:sp>
      <p:sp>
        <p:nvSpPr>
          <p:cNvPr id="5" name="Slide Number Placeholder 4"/>
          <p:cNvSpPr>
            <a:spLocks noGrp="1"/>
          </p:cNvSpPr>
          <p:nvPr>
            <p:ph type="sldNum" sz="quarter" idx="12"/>
          </p:nvPr>
        </p:nvSpPr>
        <p:spPr/>
        <p:txBody>
          <a:bodyPr/>
          <a:lstStyle>
            <a:lvl1pPr>
              <a:defRPr/>
            </a:lvl1pPr>
          </a:lstStyle>
          <a:p>
            <a:fld id="{4F892694-33D6-46E3-95B8-54372B9B31A5}" type="slidenum">
              <a:rPr lang="en-US"/>
              <a:pPr/>
              <a:t>‹#›</a:t>
            </a:fld>
            <a:endParaRPr lang="en-US"/>
          </a:p>
        </p:txBody>
      </p:sp>
    </p:spTree>
    <p:extLst>
      <p:ext uri="{BB962C8B-B14F-4D97-AF65-F5344CB8AC3E}">
        <p14:creationId xmlns:p14="http://schemas.microsoft.com/office/powerpoint/2010/main" val="308686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224</a:t>
            </a:r>
            <a:endParaRPr lang="en-US"/>
          </a:p>
        </p:txBody>
      </p:sp>
      <p:sp>
        <p:nvSpPr>
          <p:cNvPr id="3" name="Footer Placeholder 2"/>
          <p:cNvSpPr>
            <a:spLocks noGrp="1"/>
          </p:cNvSpPr>
          <p:nvPr>
            <p:ph type="ftr" sz="quarter" idx="11"/>
          </p:nvPr>
        </p:nvSpPr>
        <p:spPr/>
        <p:txBody>
          <a:bodyPr/>
          <a:lstStyle>
            <a:lvl1pPr>
              <a:defRPr/>
            </a:lvl1pPr>
          </a:lstStyle>
          <a:p>
            <a:r>
              <a:rPr lang="en-US" smtClean="0"/>
              <a:t>Blinky Lab</a:t>
            </a:r>
            <a:endParaRPr lang="en-US"/>
          </a:p>
        </p:txBody>
      </p:sp>
      <p:sp>
        <p:nvSpPr>
          <p:cNvPr id="4" name="Slide Number Placeholder 3"/>
          <p:cNvSpPr>
            <a:spLocks noGrp="1"/>
          </p:cNvSpPr>
          <p:nvPr>
            <p:ph type="sldNum" sz="quarter" idx="12"/>
          </p:nvPr>
        </p:nvSpPr>
        <p:spPr/>
        <p:txBody>
          <a:bodyPr/>
          <a:lstStyle>
            <a:lvl1pPr>
              <a:defRPr/>
            </a:lvl1pPr>
          </a:lstStyle>
          <a:p>
            <a:fld id="{D11943A2-640C-48EF-8069-7619183551A1}" type="slidenum">
              <a:rPr lang="en-US"/>
              <a:pPr/>
              <a:t>‹#›</a:t>
            </a:fld>
            <a:endParaRPr lang="en-US"/>
          </a:p>
        </p:txBody>
      </p:sp>
    </p:spTree>
    <p:extLst>
      <p:ext uri="{BB962C8B-B14F-4D97-AF65-F5344CB8AC3E}">
        <p14:creationId xmlns:p14="http://schemas.microsoft.com/office/powerpoint/2010/main" val="100402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p:txBody>
          <a:bodyPr/>
          <a:lstStyle>
            <a:lvl1pPr>
              <a:defRPr/>
            </a:lvl1pPr>
          </a:lstStyle>
          <a:p>
            <a:r>
              <a:rPr lang="en-US" smtClean="0"/>
              <a:t>Blinky Lab</a:t>
            </a:r>
            <a:endParaRPr lang="en-US"/>
          </a:p>
        </p:txBody>
      </p:sp>
      <p:sp>
        <p:nvSpPr>
          <p:cNvPr id="7" name="Slide Number Placeholder 6"/>
          <p:cNvSpPr>
            <a:spLocks noGrp="1"/>
          </p:cNvSpPr>
          <p:nvPr>
            <p:ph type="sldNum" sz="quarter" idx="12"/>
          </p:nvPr>
        </p:nvSpPr>
        <p:spPr/>
        <p:txBody>
          <a:bodyPr/>
          <a:lstStyle>
            <a:lvl1pPr>
              <a:defRPr/>
            </a:lvl1pPr>
          </a:lstStyle>
          <a:p>
            <a:fld id="{C4D29951-11C2-4419-AABD-91AE3E214D83}" type="slidenum">
              <a:rPr lang="en-US"/>
              <a:pPr/>
              <a:t>‹#›</a:t>
            </a:fld>
            <a:endParaRPr lang="en-US"/>
          </a:p>
        </p:txBody>
      </p:sp>
    </p:spTree>
    <p:extLst>
      <p:ext uri="{BB962C8B-B14F-4D97-AF65-F5344CB8AC3E}">
        <p14:creationId xmlns:p14="http://schemas.microsoft.com/office/powerpoint/2010/main" val="134412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p:txBody>
          <a:bodyPr/>
          <a:lstStyle>
            <a:lvl1pPr>
              <a:defRPr/>
            </a:lvl1pPr>
          </a:lstStyle>
          <a:p>
            <a:r>
              <a:rPr lang="en-US" smtClean="0"/>
              <a:t>Blinky Lab</a:t>
            </a:r>
            <a:endParaRPr lang="en-US"/>
          </a:p>
        </p:txBody>
      </p:sp>
      <p:sp>
        <p:nvSpPr>
          <p:cNvPr id="7" name="Slide Number Placeholder 6"/>
          <p:cNvSpPr>
            <a:spLocks noGrp="1"/>
          </p:cNvSpPr>
          <p:nvPr>
            <p:ph type="sldNum" sz="quarter" idx="12"/>
          </p:nvPr>
        </p:nvSpPr>
        <p:spPr/>
        <p:txBody>
          <a:bodyPr/>
          <a:lstStyle>
            <a:lvl1pPr>
              <a:defRPr/>
            </a:lvl1pPr>
          </a:lstStyle>
          <a:p>
            <a:fld id="{DF954435-1D50-4829-9FB7-C8B3D1124942}" type="slidenum">
              <a:rPr lang="en-US"/>
              <a:pPr/>
              <a:t>‹#›</a:t>
            </a:fld>
            <a:endParaRPr lang="en-US"/>
          </a:p>
        </p:txBody>
      </p:sp>
    </p:spTree>
    <p:extLst>
      <p:ext uri="{BB962C8B-B14F-4D97-AF65-F5344CB8AC3E}">
        <p14:creationId xmlns:p14="http://schemas.microsoft.com/office/powerpoint/2010/main" val="179153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79513" y="207963"/>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431800" y="1408113"/>
            <a:ext cx="8164513"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71" name="Rectangle 15"/>
          <p:cNvSpPr>
            <a:spLocks noGrp="1" noChangeArrowheads="1"/>
          </p:cNvSpPr>
          <p:nvPr>
            <p:ph type="dt" sz="half" idx="2"/>
          </p:nvPr>
        </p:nvSpPr>
        <p:spPr bwMode="auto">
          <a:xfrm>
            <a:off x="428625"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400"/>
            </a:lvl1pPr>
          </a:lstStyle>
          <a:p>
            <a:r>
              <a:rPr lang="en-US" smtClean="0"/>
              <a:t>BYU CS 224</a:t>
            </a:r>
            <a:endParaRPr lang="en-US"/>
          </a:p>
        </p:txBody>
      </p:sp>
      <p:sp>
        <p:nvSpPr>
          <p:cNvPr id="557072" name="Rectangle 16"/>
          <p:cNvSpPr>
            <a:spLocks noGrp="1" noChangeArrowheads="1"/>
          </p:cNvSpPr>
          <p:nvPr>
            <p:ph type="ftr" sz="quarter" idx="3"/>
          </p:nvPr>
        </p:nvSpPr>
        <p:spPr bwMode="auto">
          <a:xfrm>
            <a:off x="2540000" y="6324600"/>
            <a:ext cx="469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Blinky Lab</a:t>
            </a:r>
            <a:endParaRPr lang="en-US"/>
          </a:p>
        </p:txBody>
      </p:sp>
      <p:sp>
        <p:nvSpPr>
          <p:cNvPr id="557073" name="Rectangle 17"/>
          <p:cNvSpPr>
            <a:spLocks noGrp="1" noChangeArrowheads="1"/>
          </p:cNvSpPr>
          <p:nvPr>
            <p:ph type="sldNum" sz="quarter" idx="4"/>
          </p:nvPr>
        </p:nvSpPr>
        <p:spPr bwMode="auto">
          <a:xfrm>
            <a:off x="691515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A5A5A6E-D675-4E7A-8DB2-8599331EA32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224</a:t>
            </a:r>
            <a:endParaRPr lang="en-US"/>
          </a:p>
        </p:txBody>
      </p:sp>
      <p:sp>
        <p:nvSpPr>
          <p:cNvPr id="7" name="Footer Placeholder 4"/>
          <p:cNvSpPr>
            <a:spLocks noGrp="1"/>
          </p:cNvSpPr>
          <p:nvPr>
            <p:ph type="ftr" sz="quarter" idx="11"/>
          </p:nvPr>
        </p:nvSpPr>
        <p:spPr/>
        <p:txBody>
          <a:bodyPr/>
          <a:lstStyle/>
          <a:p>
            <a:r>
              <a:rPr lang="en-US" smtClean="0"/>
              <a:t>Blinky Lab</a:t>
            </a:r>
            <a:endParaRPr lang="en-US"/>
          </a:p>
        </p:txBody>
      </p:sp>
      <p:sp>
        <p:nvSpPr>
          <p:cNvPr id="8" name="Slide Number Placeholder 5"/>
          <p:cNvSpPr>
            <a:spLocks noGrp="1"/>
          </p:cNvSpPr>
          <p:nvPr>
            <p:ph type="sldNum" sz="quarter" idx="12"/>
          </p:nvPr>
        </p:nvSpPr>
        <p:spPr/>
        <p:txBody>
          <a:bodyPr/>
          <a:lstStyle/>
          <a:p>
            <a:fld id="{4644D350-AA41-4769-BADC-E52C9E7F9A5A}" type="slidenum">
              <a:rPr lang="en-US"/>
              <a:pPr/>
              <a:t>1</a:t>
            </a:fld>
            <a:endParaRPr lang="en-US"/>
          </a:p>
        </p:txBody>
      </p:sp>
      <p:sp>
        <p:nvSpPr>
          <p:cNvPr id="2808834" name="Rectangle 2"/>
          <p:cNvSpPr>
            <a:spLocks noGrp="1" noChangeArrowheads="1"/>
          </p:cNvSpPr>
          <p:nvPr>
            <p:ph type="title"/>
          </p:nvPr>
        </p:nvSpPr>
        <p:spPr/>
        <p:txBody>
          <a:bodyPr/>
          <a:lstStyle/>
          <a:p>
            <a:r>
              <a:rPr lang="pt-PT" dirty="0"/>
              <a:t>Lab </a:t>
            </a:r>
            <a:r>
              <a:rPr lang="pt-PT" dirty="0" smtClean="0"/>
              <a:t>3: </a:t>
            </a:r>
            <a:r>
              <a:rPr lang="pt-PT" dirty="0"/>
              <a:t>Blinky Lab</a:t>
            </a:r>
            <a:endParaRPr lang="en-US" dirty="0"/>
          </a:p>
        </p:txBody>
      </p:sp>
      <p:sp>
        <p:nvSpPr>
          <p:cNvPr id="2808835"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sp>
        <p:nvSpPr>
          <p:cNvPr id="2808836" name="Text Box 4"/>
          <p:cNvSpPr txBox="1">
            <a:spLocks noChangeArrowheads="1"/>
          </p:cNvSpPr>
          <p:nvPr/>
        </p:nvSpPr>
        <p:spPr bwMode="auto">
          <a:xfrm>
            <a:off x="579438" y="1490663"/>
            <a:ext cx="8316084"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200" b="1" dirty="0" smtClean="0"/>
              <a:t>Modify the blinky.asm assembly program to blink the LaunchPad red LED </a:t>
            </a:r>
            <a:r>
              <a:rPr lang="en-US" sz="2200" b="1" u="sng" dirty="0" smtClean="0"/>
              <a:t>quickly</a:t>
            </a:r>
            <a:r>
              <a:rPr lang="en-US" sz="2200" b="1" dirty="0" smtClean="0"/>
              <a:t> on and off at exactly 10 second intervals.</a:t>
            </a:r>
          </a:p>
          <a:p>
            <a:pPr>
              <a:spcBef>
                <a:spcPct val="50000"/>
              </a:spcBef>
            </a:pPr>
            <a:r>
              <a:rPr lang="en-US" sz="2200" b="1" dirty="0" smtClean="0"/>
              <a:t>Calculate the number of instructions and instruction cycles used by the processor during the 10 second interval.</a:t>
            </a:r>
          </a:p>
          <a:p>
            <a:pPr>
              <a:spcBef>
                <a:spcPct val="50000"/>
              </a:spcBef>
            </a:pPr>
            <a:r>
              <a:rPr lang="en-US" sz="2200" b="1" dirty="0" smtClean="0"/>
              <a:t>Use these numbers to determine:</a:t>
            </a:r>
          </a:p>
          <a:p>
            <a:pPr marL="346075" lvl="1" indent="-346075">
              <a:spcBef>
                <a:spcPct val="50000"/>
              </a:spcBef>
              <a:buFont typeface="+mj-lt"/>
              <a:buAutoNum type="arabicPeriod"/>
            </a:pPr>
            <a:r>
              <a:rPr lang="en-US" sz="2200" b="1" dirty="0" smtClean="0"/>
              <a:t>the Main System Clock frequency (</a:t>
            </a:r>
            <a:r>
              <a:rPr lang="en-US" sz="2200" b="1" dirty="0" smtClean="0">
                <a:solidFill>
                  <a:srgbClr val="FF0000"/>
                </a:solidFill>
              </a:rPr>
              <a:t>MCLK</a:t>
            </a:r>
            <a:r>
              <a:rPr lang="en-US" sz="2200" b="1" dirty="0" smtClean="0"/>
              <a:t>),</a:t>
            </a:r>
          </a:p>
          <a:p>
            <a:pPr marL="346075" lvl="1" indent="-346075">
              <a:spcBef>
                <a:spcPct val="50000"/>
              </a:spcBef>
              <a:buFont typeface="+mj-lt"/>
              <a:buAutoNum type="arabicPeriod"/>
            </a:pPr>
            <a:r>
              <a:rPr lang="en-US" sz="2200" b="1" dirty="0" smtClean="0"/>
              <a:t>the average number of clock cycles required by the MSP430 to execute an instruction (</a:t>
            </a:r>
            <a:r>
              <a:rPr lang="en-US" sz="2200" b="1" dirty="0" smtClean="0">
                <a:solidFill>
                  <a:srgbClr val="FF0000"/>
                </a:solidFill>
              </a:rPr>
              <a:t>CPI</a:t>
            </a:r>
            <a:r>
              <a:rPr lang="en-US" sz="2200" b="1" dirty="0" smtClean="0"/>
              <a:t>), and</a:t>
            </a:r>
          </a:p>
          <a:p>
            <a:pPr marL="346075" lvl="1" indent="-346075">
              <a:spcBef>
                <a:spcPct val="50000"/>
              </a:spcBef>
              <a:buFont typeface="+mj-lt"/>
              <a:buAutoNum type="arabicPeriod"/>
            </a:pPr>
            <a:r>
              <a:rPr lang="en-US" sz="2200" b="1" dirty="0" smtClean="0"/>
              <a:t>the resulting power of the processor as measured in millions of instructions per second (</a:t>
            </a:r>
            <a:r>
              <a:rPr lang="en-US" sz="2200" b="1" dirty="0" smtClean="0">
                <a:solidFill>
                  <a:srgbClr val="FF0000"/>
                </a:solidFill>
              </a:rPr>
              <a:t>MIPS</a:t>
            </a:r>
            <a:r>
              <a:rPr lang="en-US" sz="2200" b="1" dirty="0" smtClean="0"/>
              <a:t>).</a:t>
            </a:r>
            <a:endParaRPr lang="en-US" sz="2200" dirty="0"/>
          </a:p>
        </p:txBody>
      </p:sp>
      <p:pic>
        <p:nvPicPr>
          <p:cNvPr id="2808837"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331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224</a:t>
            </a:r>
            <a:endParaRPr lang="en-US"/>
          </a:p>
        </p:txBody>
      </p:sp>
      <p:sp>
        <p:nvSpPr>
          <p:cNvPr id="7" name="Footer Placeholder 4"/>
          <p:cNvSpPr>
            <a:spLocks noGrp="1"/>
          </p:cNvSpPr>
          <p:nvPr>
            <p:ph type="ftr" sz="quarter" idx="11"/>
          </p:nvPr>
        </p:nvSpPr>
        <p:spPr/>
        <p:txBody>
          <a:bodyPr/>
          <a:lstStyle/>
          <a:p>
            <a:r>
              <a:rPr lang="en-US" smtClean="0"/>
              <a:t>Blinky Lab</a:t>
            </a:r>
            <a:endParaRPr lang="en-US"/>
          </a:p>
        </p:txBody>
      </p:sp>
      <p:sp>
        <p:nvSpPr>
          <p:cNvPr id="8" name="Slide Number Placeholder 5"/>
          <p:cNvSpPr>
            <a:spLocks noGrp="1"/>
          </p:cNvSpPr>
          <p:nvPr>
            <p:ph type="sldNum" sz="quarter" idx="12"/>
          </p:nvPr>
        </p:nvSpPr>
        <p:spPr/>
        <p:txBody>
          <a:bodyPr/>
          <a:lstStyle/>
          <a:p>
            <a:fld id="{37A7BCAB-E7F3-429B-9D3E-0C57946A1D88}" type="slidenum">
              <a:rPr lang="en-US"/>
              <a:pPr/>
              <a:t>10</a:t>
            </a:fld>
            <a:endParaRPr lang="en-US" dirty="0"/>
          </a:p>
        </p:txBody>
      </p:sp>
      <p:sp>
        <p:nvSpPr>
          <p:cNvPr id="2809858" name="Rectangle 2"/>
          <p:cNvSpPr>
            <a:spLocks noGrp="1" noChangeArrowheads="1"/>
          </p:cNvSpPr>
          <p:nvPr>
            <p:ph type="body" idx="1"/>
          </p:nvPr>
        </p:nvSpPr>
        <p:spPr>
          <a:xfrm>
            <a:off x="431800" y="1408113"/>
            <a:ext cx="8397875" cy="4718167"/>
          </a:xfrm>
        </p:spPr>
        <p:txBody>
          <a:bodyPr/>
          <a:lstStyle/>
          <a:p>
            <a:pPr marL="1030288" indent="-1030288">
              <a:lnSpc>
                <a:spcPct val="90000"/>
              </a:lnSpc>
              <a:buNone/>
            </a:pPr>
            <a:r>
              <a:rPr lang="en-US" sz="1600" dirty="0" smtClean="0"/>
              <a:t>2 points	Your </a:t>
            </a:r>
            <a:r>
              <a:rPr lang="en-US" sz="1600" dirty="0" err="1" smtClean="0"/>
              <a:t>blinky</a:t>
            </a:r>
            <a:r>
              <a:rPr lang="en-US" sz="1600" dirty="0" smtClean="0"/>
              <a:t> program quickly blinks the red LED on and off every 10 seconds (accurate to plus or minus 1 second per minute). </a:t>
            </a:r>
          </a:p>
          <a:p>
            <a:pPr marL="1030288" indent="-1030288">
              <a:lnSpc>
                <a:spcPct val="90000"/>
              </a:lnSpc>
              <a:buNone/>
            </a:pPr>
            <a:r>
              <a:rPr lang="en-US" sz="1600" dirty="0" smtClean="0"/>
              <a:t>1 point	The assembler directive .</a:t>
            </a:r>
            <a:r>
              <a:rPr lang="en-US" sz="1600" dirty="0" err="1" smtClean="0"/>
              <a:t>equ</a:t>
            </a:r>
            <a:r>
              <a:rPr lang="en-US" sz="1600" dirty="0" smtClean="0"/>
              <a:t> is used to define all delay counts and constants. </a:t>
            </a:r>
          </a:p>
          <a:p>
            <a:pPr marL="1030288" indent="-1030288">
              <a:lnSpc>
                <a:spcPct val="90000"/>
              </a:lnSpc>
              <a:buNone/>
            </a:pPr>
            <a:r>
              <a:rPr lang="en-US" sz="1600" dirty="0" smtClean="0"/>
              <a:t>2 points	The correct number of clock cycles for every assembly instruction is found in the comment field of each instruction. </a:t>
            </a:r>
          </a:p>
          <a:p>
            <a:pPr marL="1030288" indent="-1030288">
              <a:lnSpc>
                <a:spcPct val="90000"/>
              </a:lnSpc>
              <a:buNone/>
            </a:pPr>
            <a:r>
              <a:rPr lang="en-US" sz="1600" dirty="0" smtClean="0"/>
              <a:t>2 points	The clock speed (MCLK) of your </a:t>
            </a:r>
            <a:r>
              <a:rPr lang="en-US" sz="1600" dirty="0" err="1" smtClean="0"/>
              <a:t>LaunchPad</a:t>
            </a:r>
            <a:r>
              <a:rPr lang="en-US" sz="1600" dirty="0" smtClean="0"/>
              <a:t> processor is determined by dividing the number of instruction cycles in the timing interval (both the inner and outer loops must be used in your calculations) by the time of the interval. The speed of the processor is accurate to at least 4 significant digits. All calculations and resulting MCLK value are included in the comments at the beginning of your program. </a:t>
            </a:r>
          </a:p>
          <a:p>
            <a:pPr marL="1030288" indent="-1030288">
              <a:lnSpc>
                <a:spcPct val="90000"/>
              </a:lnSpc>
              <a:buNone/>
            </a:pPr>
            <a:r>
              <a:rPr lang="en-US" sz="1600" dirty="0" smtClean="0"/>
              <a:t>2 points	The average cycles per instruction (CPI) is determined by dividing the total number of cycles in the timing interval by the number of instructions executed in the interval. All CPI calculations and result are included in the comments at the beginning of your program. </a:t>
            </a:r>
          </a:p>
          <a:p>
            <a:pPr marL="1030288" indent="-1030288">
              <a:lnSpc>
                <a:spcPct val="90000"/>
              </a:lnSpc>
              <a:buNone/>
            </a:pPr>
            <a:r>
              <a:rPr lang="en-US" sz="1600" dirty="0" smtClean="0"/>
              <a:t>1 point	The raw speed of the processor (as measured in MIPS) is determined by dividing the processor clock frequency (MCLK) by the average cycles per instruction (CPI), divided by 1 million. All processor MIPS calculations and result are included in the comments at the beginning of your program. </a:t>
            </a:r>
            <a:endParaRPr lang="en-US" sz="1600" dirty="0"/>
          </a:p>
        </p:txBody>
      </p:sp>
      <p:sp>
        <p:nvSpPr>
          <p:cNvPr id="2809859" name="Rectangle 3"/>
          <p:cNvSpPr>
            <a:spLocks noGrp="1" noChangeArrowheads="1"/>
          </p:cNvSpPr>
          <p:nvPr>
            <p:ph type="title"/>
          </p:nvPr>
        </p:nvSpPr>
        <p:spPr>
          <a:noFill/>
          <a:ln/>
        </p:spPr>
        <p:txBody>
          <a:bodyPr/>
          <a:lstStyle/>
          <a:p>
            <a:r>
              <a:rPr lang="pt-PT" dirty="0" smtClean="0"/>
              <a:t>Blinky Lab Requirements</a:t>
            </a:r>
            <a:endParaRPr lang="en-US" dirty="0"/>
          </a:p>
        </p:txBody>
      </p:sp>
      <p:sp>
        <p:nvSpPr>
          <p:cNvPr id="2" name="Rectangle 1"/>
          <p:cNvSpPr/>
          <p:nvPr/>
        </p:nvSpPr>
        <p:spPr>
          <a:xfrm>
            <a:off x="415637" y="5858515"/>
            <a:ext cx="8294255" cy="535531"/>
          </a:xfrm>
          <a:prstGeom prst="rect">
            <a:avLst/>
          </a:prstGeom>
        </p:spPr>
        <p:txBody>
          <a:bodyPr wrap="square">
            <a:spAutoFit/>
          </a:bodyPr>
          <a:lstStyle/>
          <a:p>
            <a:pPr marL="1030288" indent="-1030288">
              <a:lnSpc>
                <a:spcPct val="90000"/>
              </a:lnSpc>
              <a:buNone/>
            </a:pPr>
            <a:r>
              <a:rPr lang="en-US" sz="1600" dirty="0"/>
              <a:t>+1 point	A 1/10 of a second "inner" loop is programmed as a subroutine and "called" 100 times for each 10 second timing interval</a:t>
            </a:r>
          </a:p>
        </p:txBody>
      </p:sp>
      <p:sp>
        <p:nvSpPr>
          <p:cNvPr id="10"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pic>
        <p:nvPicPr>
          <p:cNvPr id="11"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mtClean="0"/>
              <a:t>BYU CS 224</a:t>
            </a:r>
            <a:endParaRPr lang="en-US"/>
          </a:p>
        </p:txBody>
      </p:sp>
      <p:sp>
        <p:nvSpPr>
          <p:cNvPr id="8" name="Footer Placeholder 2"/>
          <p:cNvSpPr>
            <a:spLocks noGrp="1"/>
          </p:cNvSpPr>
          <p:nvPr>
            <p:ph type="ftr" sz="quarter" idx="11"/>
          </p:nvPr>
        </p:nvSpPr>
        <p:spPr/>
        <p:txBody>
          <a:bodyPr/>
          <a:lstStyle/>
          <a:p>
            <a:r>
              <a:rPr lang="en-US" smtClean="0"/>
              <a:t>Blinky Lab</a:t>
            </a:r>
            <a:endParaRPr lang="en-US"/>
          </a:p>
        </p:txBody>
      </p:sp>
      <p:sp>
        <p:nvSpPr>
          <p:cNvPr id="9" name="Slide Number Placeholder 3"/>
          <p:cNvSpPr>
            <a:spLocks noGrp="1"/>
          </p:cNvSpPr>
          <p:nvPr>
            <p:ph type="sldNum" sz="quarter" idx="12"/>
          </p:nvPr>
        </p:nvSpPr>
        <p:spPr/>
        <p:txBody>
          <a:bodyPr/>
          <a:lstStyle/>
          <a:p>
            <a:fld id="{421DAD0B-6DDF-4A96-9174-182C952CB053}" type="slidenum">
              <a:rPr lang="en-US"/>
              <a:pPr/>
              <a:t>11</a:t>
            </a:fld>
            <a:endParaRPr lang="en-US"/>
          </a:p>
        </p:txBody>
      </p:sp>
      <p:sp>
        <p:nvSpPr>
          <p:cNvPr id="2811906" name="Rectangle 2"/>
          <p:cNvSpPr>
            <a:spLocks noGrp="1" noChangeArrowheads="1"/>
          </p:cNvSpPr>
          <p:nvPr>
            <p:ph type="title" idx="4294967295"/>
          </p:nvPr>
        </p:nvSpPr>
        <p:spPr/>
        <p:txBody>
          <a:bodyPr/>
          <a:lstStyle/>
          <a:p>
            <a:r>
              <a:rPr lang="pt-PT" dirty="0" smtClean="0"/>
              <a:t>5. BONUS: Delay subroutine...</a:t>
            </a:r>
            <a:endParaRPr lang="pt-PT" dirty="0"/>
          </a:p>
        </p:txBody>
      </p:sp>
      <p:sp>
        <p:nvSpPr>
          <p:cNvPr id="2811908" name="Text Box 4"/>
          <p:cNvSpPr txBox="1">
            <a:spLocks noChangeArrowheads="1"/>
          </p:cNvSpPr>
          <p:nvPr/>
        </p:nvSpPr>
        <p:spPr bwMode="auto">
          <a:xfrm>
            <a:off x="817563" y="1429575"/>
            <a:ext cx="8169275" cy="50044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CS/</a:t>
            </a:r>
            <a:r>
              <a:rPr lang="en-US" sz="1200" b="1" dirty="0" err="1">
                <a:latin typeface="Courier New" pitchFamily="49" charset="0"/>
              </a:rPr>
              <a:t>ECEn</a:t>
            </a:r>
            <a:r>
              <a:rPr lang="en-US" sz="1200" b="1" dirty="0">
                <a:latin typeface="Courier New" pitchFamily="49" charset="0"/>
              </a:rPr>
              <a:t> 124 Lab </a:t>
            </a:r>
            <a:r>
              <a:rPr lang="en-US" sz="1200" b="1" dirty="0" smtClean="0">
                <a:latin typeface="Courier New" pitchFamily="49" charset="0"/>
              </a:rPr>
              <a:t>3 </a:t>
            </a:r>
            <a:r>
              <a:rPr lang="en-US" sz="1200" b="1" dirty="0">
                <a:latin typeface="Courier New" pitchFamily="49" charset="0"/>
              </a:rPr>
              <a:t>- blinky.asm</a:t>
            </a:r>
          </a:p>
          <a:p>
            <a:pPr>
              <a:lnSpc>
                <a:spcPct val="95000"/>
              </a:lnSpc>
            </a:pPr>
            <a:r>
              <a:rPr lang="en-US" sz="1200" b="1" dirty="0">
                <a:latin typeface="Courier New" pitchFamily="49" charset="0"/>
              </a:rPr>
              <a:t>;*******************************************************************************</a:t>
            </a:r>
          </a:p>
          <a:p>
            <a:pPr>
              <a:lnSpc>
                <a:spcPct val="95000"/>
              </a:lnSpc>
            </a:pPr>
            <a:r>
              <a:rPr lang="en-US" sz="1200" b="1" dirty="0">
                <a:solidFill>
                  <a:schemeClr val="hlink"/>
                </a:solidFill>
                <a:latin typeface="Courier New" pitchFamily="49" charset="0"/>
              </a:rPr>
              <a:t>;   MCLK = _______ cycles / _______ interval = _______ </a:t>
            </a:r>
            <a:r>
              <a:rPr lang="en-US" sz="1200" b="1" dirty="0" err="1">
                <a:solidFill>
                  <a:schemeClr val="hlink"/>
                </a:solidFill>
                <a:latin typeface="Courier New" pitchFamily="49" charset="0"/>
              </a:rPr>
              <a:t>Mhz</a:t>
            </a:r>
            <a:endParaRPr lang="en-US" sz="1200" b="1" dirty="0">
              <a:solidFill>
                <a:schemeClr val="hlink"/>
              </a:solidFill>
              <a:latin typeface="Courier New" pitchFamily="49" charset="0"/>
            </a:endParaRPr>
          </a:p>
          <a:p>
            <a:pPr>
              <a:lnSpc>
                <a:spcPct val="95000"/>
              </a:lnSpc>
            </a:pPr>
            <a:r>
              <a:rPr lang="en-US" sz="1200" b="1" dirty="0">
                <a:solidFill>
                  <a:schemeClr val="hlink"/>
                </a:solidFill>
                <a:latin typeface="Courier New" pitchFamily="49" charset="0"/>
              </a:rPr>
              <a:t>;    CPI = _______ cycles/ _______ instructions = _______ Cycles/Instruction</a:t>
            </a:r>
          </a:p>
          <a:p>
            <a:pPr>
              <a:lnSpc>
                <a:spcPct val="95000"/>
              </a:lnSpc>
            </a:pPr>
            <a:r>
              <a:rPr lang="en-US" sz="1200" b="1" dirty="0" smtClean="0">
                <a:solidFill>
                  <a:schemeClr val="hlink"/>
                </a:solidFill>
                <a:latin typeface="Courier New" pitchFamily="49" charset="0"/>
              </a:rPr>
              <a:t>;   </a:t>
            </a:r>
            <a:r>
              <a:rPr lang="en-US" sz="1200" b="1" dirty="0">
                <a:solidFill>
                  <a:schemeClr val="hlink"/>
                </a:solidFill>
                <a:latin typeface="Courier New" pitchFamily="49" charset="0"/>
              </a:rPr>
              <a:t>MIPS = MCLK / CPI / 1000000 = _______ MIPS</a:t>
            </a:r>
          </a:p>
          <a:p>
            <a:pPr>
              <a:lnSpc>
                <a:spcPct val="95000"/>
              </a:lnSpc>
            </a:pPr>
            <a:endParaRPr lang="en-US" sz="1200" b="1" dirty="0">
              <a:solidFill>
                <a:schemeClr val="hlink"/>
              </a:solidFill>
              <a:latin typeface="Courier New" pitchFamily="49" charset="0"/>
            </a:endParaRPr>
          </a:p>
          <a:p>
            <a:pPr>
              <a:lnSpc>
                <a:spcPct val="95000"/>
              </a:lnSpc>
            </a:pPr>
            <a:r>
              <a:rPr lang="en-US" sz="1200" b="1" dirty="0">
                <a:latin typeface="Courier New" pitchFamily="49" charset="0"/>
              </a:rPr>
              <a:t>           .</a:t>
            </a:r>
            <a:r>
              <a:rPr lang="en-US" sz="1200" b="1" dirty="0" err="1">
                <a:latin typeface="Courier New" pitchFamily="49" charset="0"/>
              </a:rPr>
              <a:t>cdecls</a:t>
            </a:r>
            <a:r>
              <a:rPr lang="en-US" sz="1200" b="1" dirty="0">
                <a:latin typeface="Courier New" pitchFamily="49" charset="0"/>
              </a:rPr>
              <a:t> </a:t>
            </a:r>
            <a:r>
              <a:rPr lang="en-US" sz="1200" b="1" dirty="0" smtClean="0">
                <a:latin typeface="Courier New" pitchFamily="49" charset="0"/>
              </a:rPr>
              <a:t>C,"msp430.h"             </a:t>
            </a:r>
            <a:r>
              <a:rPr lang="en-US" sz="1200" b="1" dirty="0">
                <a:latin typeface="Courier New" pitchFamily="49" charset="0"/>
              </a:rPr>
              <a:t>; </a:t>
            </a:r>
            <a:r>
              <a:rPr lang="en-US" sz="1200" b="1" dirty="0" smtClean="0">
                <a:latin typeface="Courier New" pitchFamily="49" charset="0"/>
              </a:rPr>
              <a:t>MSP430</a:t>
            </a:r>
            <a:endParaRPr lang="en-US" sz="1200" b="1" dirty="0">
              <a:latin typeface="Courier New" pitchFamily="49" charset="0"/>
            </a:endParaRPr>
          </a:p>
          <a:p>
            <a:pPr>
              <a:lnSpc>
                <a:spcPct val="95000"/>
              </a:lnSpc>
            </a:pPr>
            <a:r>
              <a:rPr lang="en-US" sz="1200" b="1" dirty="0">
                <a:solidFill>
                  <a:schemeClr val="hlink"/>
                </a:solidFill>
                <a:latin typeface="Courier New" pitchFamily="49" charset="0"/>
              </a:rPr>
              <a:t>COUNT      .</a:t>
            </a:r>
            <a:r>
              <a:rPr lang="en-US" sz="1200" b="1" dirty="0" err="1">
                <a:solidFill>
                  <a:schemeClr val="hlink"/>
                </a:solidFill>
                <a:latin typeface="Courier New" pitchFamily="49" charset="0"/>
              </a:rPr>
              <a:t>equ</a:t>
            </a:r>
            <a:r>
              <a:rPr lang="en-US" sz="1200" b="1" dirty="0">
                <a:solidFill>
                  <a:schemeClr val="hlink"/>
                </a:solidFill>
                <a:latin typeface="Courier New" pitchFamily="49" charset="0"/>
              </a:rPr>
              <a:t>     0                       ; delay count</a:t>
            </a: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.text                           ; beginning of executable code</a:t>
            </a:r>
          </a:p>
          <a:p>
            <a:pPr>
              <a:lnSpc>
                <a:spcPct val="95000"/>
              </a:lnSpc>
            </a:pPr>
            <a:r>
              <a:rPr lang="en-US" sz="1200" b="1" dirty="0">
                <a:latin typeface="Courier New" pitchFamily="49" charset="0"/>
              </a:rPr>
              <a:t>;------------------------------------------------------------------------------</a:t>
            </a:r>
          </a:p>
          <a:p>
            <a:pPr>
              <a:lnSpc>
                <a:spcPct val="95000"/>
              </a:lnSpc>
            </a:pPr>
            <a:r>
              <a:rPr lang="en-US" sz="1200" b="1" dirty="0" smtClean="0">
                <a:latin typeface="Courier New" pitchFamily="49" charset="0"/>
              </a:rPr>
              <a:t>start:      </a:t>
            </a:r>
            <a:r>
              <a:rPr lang="en-US" sz="1200" b="1" dirty="0" err="1">
                <a:latin typeface="Courier New" pitchFamily="49" charset="0"/>
              </a:rPr>
              <a:t>mov.w</a:t>
            </a:r>
            <a:r>
              <a:rPr lang="en-US" sz="1200" b="1" dirty="0">
                <a:latin typeface="Courier New" pitchFamily="49" charset="0"/>
              </a:rPr>
              <a:t>   #0x0280,SP              ; </a:t>
            </a:r>
            <a:r>
              <a:rPr lang="en-US" sz="1200" b="1" dirty="0" err="1" smtClean="0">
                <a:latin typeface="Courier New" pitchFamily="49" charset="0"/>
              </a:rPr>
              <a:t>init</a:t>
            </a:r>
            <a:r>
              <a:rPr lang="en-US" sz="1200" b="1" dirty="0" smtClean="0">
                <a:latin typeface="Courier New" pitchFamily="49" charset="0"/>
              </a:rPr>
              <a:t> </a:t>
            </a:r>
            <a:r>
              <a:rPr lang="en-US" sz="1200" b="1" dirty="0">
                <a:latin typeface="Courier New" pitchFamily="49" charset="0"/>
              </a:rPr>
              <a:t>stack pointer</a:t>
            </a:r>
          </a:p>
          <a:p>
            <a:pPr>
              <a:lnSpc>
                <a:spcPct val="95000"/>
              </a:lnSpc>
            </a:pPr>
            <a:r>
              <a:rPr lang="en-US" sz="1200" b="1" dirty="0">
                <a:latin typeface="Courier New" pitchFamily="49" charset="0"/>
              </a:rPr>
              <a:t>            </a:t>
            </a:r>
            <a:r>
              <a:rPr lang="en-US" sz="1200" b="1" dirty="0" err="1">
                <a:latin typeface="Courier New" pitchFamily="49" charset="0"/>
              </a:rPr>
              <a:t>mov.w</a:t>
            </a:r>
            <a:r>
              <a:rPr lang="en-US" sz="1200" b="1" dirty="0">
                <a:latin typeface="Courier New" pitchFamily="49" charset="0"/>
              </a:rPr>
              <a:t>   #WDTPW+WDTHOLD,&amp;WDTCTL  ; </a:t>
            </a:r>
            <a:r>
              <a:rPr lang="en-US" sz="1200" b="1" dirty="0" smtClean="0">
                <a:latin typeface="Courier New" pitchFamily="49" charset="0"/>
              </a:rPr>
              <a:t>stop </a:t>
            </a:r>
            <a:r>
              <a:rPr lang="en-US" sz="1200" b="1" dirty="0">
                <a:latin typeface="Courier New" pitchFamily="49" charset="0"/>
              </a:rPr>
              <a:t>WDT</a:t>
            </a:r>
          </a:p>
          <a:p>
            <a:pPr>
              <a:lnSpc>
                <a:spcPct val="95000"/>
              </a:lnSpc>
            </a:pPr>
            <a:r>
              <a:rPr lang="en-US" sz="1200" b="1" dirty="0">
                <a:latin typeface="Courier New" pitchFamily="49" charset="0"/>
              </a:rPr>
              <a:t>            </a:t>
            </a:r>
            <a:r>
              <a:rPr lang="en-US" sz="1200" b="1" dirty="0" err="1">
                <a:latin typeface="Courier New" pitchFamily="49" charset="0"/>
              </a:rPr>
              <a:t>bis.b</a:t>
            </a:r>
            <a:r>
              <a:rPr lang="en-US" sz="1200" b="1" dirty="0">
                <a:latin typeface="Courier New" pitchFamily="49" charset="0"/>
              </a:rPr>
              <a:t>   #0x01,&amp;P1DIR            ; </a:t>
            </a:r>
            <a:r>
              <a:rPr lang="en-US" sz="1200" b="1" dirty="0" smtClean="0">
                <a:latin typeface="Courier New" pitchFamily="49" charset="0"/>
              </a:rPr>
              <a:t>set </a:t>
            </a:r>
            <a:r>
              <a:rPr lang="en-US" sz="1200" b="1" dirty="0">
                <a:latin typeface="Courier New" pitchFamily="49" charset="0"/>
              </a:rPr>
              <a:t>P1.0 as output</a:t>
            </a:r>
          </a:p>
          <a:p>
            <a:pPr>
              <a:lnSpc>
                <a:spcPct val="95000"/>
              </a:lnSpc>
            </a:pPr>
            <a:endParaRPr lang="en-US" sz="1200" b="1" dirty="0" smtClean="0">
              <a:latin typeface="Courier New" pitchFamily="49" charset="0"/>
            </a:endParaRPr>
          </a:p>
          <a:p>
            <a:pPr>
              <a:lnSpc>
                <a:spcPct val="95000"/>
              </a:lnSpc>
            </a:pPr>
            <a:r>
              <a:rPr lang="en-US" sz="1200" b="1" dirty="0" err="1" smtClean="0">
                <a:latin typeface="Courier New" pitchFamily="49" charset="0"/>
              </a:rPr>
              <a:t>mainloop</a:t>
            </a:r>
            <a:r>
              <a:rPr lang="en-US" sz="1200" b="1" dirty="0">
                <a:latin typeface="Courier New" pitchFamily="49" charset="0"/>
              </a:rPr>
              <a:t>:   </a:t>
            </a:r>
            <a:r>
              <a:rPr lang="en-US" sz="1200" b="1" dirty="0" err="1" smtClean="0">
                <a:latin typeface="Courier New" pitchFamily="49" charset="0"/>
              </a:rPr>
              <a:t>bis.b</a:t>
            </a:r>
            <a:r>
              <a:rPr lang="en-US" sz="1200" b="1" dirty="0" smtClean="0">
                <a:latin typeface="Courier New" pitchFamily="49" charset="0"/>
              </a:rPr>
              <a:t>   </a:t>
            </a:r>
            <a:r>
              <a:rPr lang="en-US" sz="1200" b="1" dirty="0">
                <a:latin typeface="Courier New" pitchFamily="49" charset="0"/>
              </a:rPr>
              <a:t>#0x01,&amp;P1OUT            ; </a:t>
            </a:r>
            <a:r>
              <a:rPr lang="en-US" sz="1200" b="1" dirty="0" smtClean="0">
                <a:latin typeface="Courier New" pitchFamily="49" charset="0"/>
              </a:rPr>
              <a:t>turn LED on</a:t>
            </a:r>
          </a:p>
          <a:p>
            <a:pPr>
              <a:lnSpc>
                <a:spcPct val="95000"/>
              </a:lnSpc>
            </a:pPr>
            <a:r>
              <a:rPr lang="en-US" sz="1200" b="1" dirty="0" smtClean="0">
                <a:latin typeface="Courier New" pitchFamily="49" charset="0"/>
              </a:rPr>
              <a:t>;           put some delay here...</a:t>
            </a:r>
          </a:p>
          <a:p>
            <a:pPr>
              <a:lnSpc>
                <a:spcPct val="95000"/>
              </a:lnSpc>
            </a:pPr>
            <a:r>
              <a:rPr lang="en-US" sz="1200" b="1" dirty="0">
                <a:latin typeface="Courier New" pitchFamily="49" charset="0"/>
              </a:rPr>
              <a:t> </a:t>
            </a:r>
            <a:r>
              <a:rPr lang="en-US" sz="1200" b="1" dirty="0" smtClean="0">
                <a:latin typeface="Courier New" pitchFamily="49" charset="0"/>
              </a:rPr>
              <a:t>           </a:t>
            </a:r>
            <a:r>
              <a:rPr lang="en-US" sz="1200" b="1" dirty="0" err="1" smtClean="0">
                <a:latin typeface="Courier New" pitchFamily="49" charset="0"/>
              </a:rPr>
              <a:t>bic.b</a:t>
            </a:r>
            <a:r>
              <a:rPr lang="en-US" sz="1200" b="1" dirty="0" smtClean="0">
                <a:latin typeface="Courier New" pitchFamily="49" charset="0"/>
              </a:rPr>
              <a:t>   #0x01,&amp;P1OUT            ; turn LED off</a:t>
            </a:r>
          </a:p>
          <a:p>
            <a:pPr>
              <a:lnSpc>
                <a:spcPct val="95000"/>
              </a:lnSpc>
            </a:pPr>
            <a:r>
              <a:rPr lang="en-US" sz="1200" b="1" dirty="0">
                <a:latin typeface="Courier New" pitchFamily="49" charset="0"/>
              </a:rPr>
              <a:t> </a:t>
            </a:r>
            <a:r>
              <a:rPr lang="en-US" sz="1200" b="1" dirty="0" smtClean="0">
                <a:latin typeface="Courier New" pitchFamily="49" charset="0"/>
              </a:rPr>
              <a:t>           call    #</a:t>
            </a:r>
            <a:r>
              <a:rPr lang="en-US" sz="1200" b="1" dirty="0" err="1" smtClean="0">
                <a:latin typeface="Courier New" pitchFamily="49" charset="0"/>
              </a:rPr>
              <a:t>myDelay</a:t>
            </a:r>
            <a:endParaRPr lang="en-US" sz="1200" b="1" dirty="0" smtClean="0">
              <a:latin typeface="Courier New" pitchFamily="49" charset="0"/>
            </a:endParaRPr>
          </a:p>
          <a:p>
            <a:pPr>
              <a:lnSpc>
                <a:spcPct val="95000"/>
              </a:lnSpc>
            </a:pPr>
            <a:r>
              <a:rPr lang="en-US" sz="1200" b="1" dirty="0" smtClean="0">
                <a:latin typeface="Courier New" pitchFamily="49" charset="0"/>
              </a:rPr>
              <a:t>            </a:t>
            </a:r>
            <a:r>
              <a:rPr lang="en-US" sz="1200" b="1" dirty="0" err="1">
                <a:latin typeface="Courier New" pitchFamily="49" charset="0"/>
              </a:rPr>
              <a:t>jmp</a:t>
            </a:r>
            <a:r>
              <a:rPr lang="en-US" sz="1200" b="1" dirty="0">
                <a:latin typeface="Courier New" pitchFamily="49" charset="0"/>
              </a:rPr>
              <a:t>     </a:t>
            </a:r>
            <a:r>
              <a:rPr lang="en-US" sz="1200" b="1" dirty="0" err="1">
                <a:latin typeface="Courier New" pitchFamily="49" charset="0"/>
              </a:rPr>
              <a:t>mainloop</a:t>
            </a:r>
            <a:r>
              <a:rPr lang="en-US" sz="1200" b="1" dirty="0">
                <a:latin typeface="Courier New" pitchFamily="49" charset="0"/>
              </a:rPr>
              <a:t>                ; y, toggle </a:t>
            </a:r>
            <a:r>
              <a:rPr lang="en-US" sz="1200" b="1" dirty="0" smtClean="0">
                <a:latin typeface="Courier New" pitchFamily="49" charset="0"/>
              </a:rPr>
              <a:t>led</a:t>
            </a:r>
          </a:p>
          <a:p>
            <a:pPr>
              <a:lnSpc>
                <a:spcPct val="95000"/>
              </a:lnSpc>
            </a:pPr>
            <a:endParaRPr lang="en-US" sz="1200" b="1" dirty="0">
              <a:latin typeface="Courier New" pitchFamily="49" charset="0"/>
            </a:endParaRPr>
          </a:p>
          <a:p>
            <a:pPr>
              <a:lnSpc>
                <a:spcPct val="95000"/>
              </a:lnSpc>
            </a:pPr>
            <a:r>
              <a:rPr lang="en-US" sz="1200" b="1" dirty="0" err="1" smtClean="0">
                <a:latin typeface="Courier New" pitchFamily="49" charset="0"/>
              </a:rPr>
              <a:t>myDelay</a:t>
            </a:r>
            <a:r>
              <a:rPr lang="en-US" sz="1200" b="1" dirty="0" smtClean="0">
                <a:latin typeface="Courier New" pitchFamily="49" charset="0"/>
              </a:rPr>
              <a:t>:    </a:t>
            </a:r>
            <a:r>
              <a:rPr lang="en-US" sz="1200" b="1" dirty="0" err="1">
                <a:latin typeface="Courier New" pitchFamily="49" charset="0"/>
              </a:rPr>
              <a:t>mov.w</a:t>
            </a:r>
            <a:r>
              <a:rPr lang="en-US" sz="1200" b="1" dirty="0">
                <a:latin typeface="Courier New" pitchFamily="49" charset="0"/>
              </a:rPr>
              <a:t>   #COUNT,r15              ; </a:t>
            </a:r>
            <a:r>
              <a:rPr lang="en-US" sz="1200" b="1" dirty="0" smtClean="0">
                <a:latin typeface="Courier New" pitchFamily="49" charset="0"/>
              </a:rPr>
              <a:t>use </a:t>
            </a:r>
            <a:r>
              <a:rPr lang="en-US" sz="1200" b="1" dirty="0">
                <a:latin typeface="Courier New" pitchFamily="49" charset="0"/>
              </a:rPr>
              <a:t>R15 as delay counter</a:t>
            </a:r>
          </a:p>
          <a:p>
            <a:pPr>
              <a:lnSpc>
                <a:spcPct val="95000"/>
              </a:lnSpc>
            </a:pPr>
            <a:endParaRPr lang="en-US" sz="1200" b="1" dirty="0">
              <a:latin typeface="Courier New" pitchFamily="49" charset="0"/>
            </a:endParaRPr>
          </a:p>
          <a:p>
            <a:pPr>
              <a:lnSpc>
                <a:spcPct val="95000"/>
              </a:lnSpc>
            </a:pPr>
            <a:r>
              <a:rPr lang="en-US" sz="1200" b="1" dirty="0" err="1">
                <a:latin typeface="Courier New" pitchFamily="49" charset="0"/>
              </a:rPr>
              <a:t>delayloop</a:t>
            </a:r>
            <a:r>
              <a:rPr lang="en-US" sz="1200" b="1" dirty="0">
                <a:latin typeface="Courier New" pitchFamily="49" charset="0"/>
              </a:rPr>
              <a:t>:  </a:t>
            </a:r>
            <a:r>
              <a:rPr lang="en-US" sz="1200" b="1" dirty="0" err="1" smtClean="0">
                <a:latin typeface="Courier New" pitchFamily="49" charset="0"/>
              </a:rPr>
              <a:t>sub.w</a:t>
            </a:r>
            <a:r>
              <a:rPr lang="en-US" sz="1200" b="1" dirty="0" smtClean="0">
                <a:latin typeface="Courier New" pitchFamily="49" charset="0"/>
              </a:rPr>
              <a:t>   #1,r15                  </a:t>
            </a:r>
            <a:r>
              <a:rPr lang="en-US" sz="1200" b="1" dirty="0">
                <a:latin typeface="Courier New" pitchFamily="49" charset="0"/>
              </a:rPr>
              <a:t>; </a:t>
            </a:r>
            <a:r>
              <a:rPr lang="en-US" sz="1200" b="1" dirty="0" smtClean="0">
                <a:latin typeface="Courier New" pitchFamily="49" charset="0"/>
              </a:rPr>
              <a:t>delay </a:t>
            </a:r>
            <a:r>
              <a:rPr lang="en-US" sz="1200" b="1" dirty="0">
                <a:latin typeface="Courier New" pitchFamily="49" charset="0"/>
              </a:rPr>
              <a:t>over?</a:t>
            </a:r>
          </a:p>
          <a:p>
            <a:pPr>
              <a:lnSpc>
                <a:spcPct val="95000"/>
              </a:lnSpc>
            </a:pPr>
            <a:r>
              <a:rPr lang="en-US" sz="1200" b="1" dirty="0">
                <a:latin typeface="Courier New" pitchFamily="49" charset="0"/>
              </a:rPr>
              <a:t>              </a:t>
            </a:r>
            <a:r>
              <a:rPr lang="en-US" sz="1200" b="1" dirty="0" err="1" smtClean="0">
                <a:latin typeface="Courier New" pitchFamily="49" charset="0"/>
              </a:rPr>
              <a:t>jne</a:t>
            </a:r>
            <a:r>
              <a:rPr lang="en-US" sz="1200" b="1" dirty="0" smtClean="0">
                <a:latin typeface="Courier New" pitchFamily="49" charset="0"/>
              </a:rPr>
              <a:t>   </a:t>
            </a:r>
            <a:r>
              <a:rPr lang="en-US" sz="1200" b="1" dirty="0" err="1">
                <a:latin typeface="Courier New" pitchFamily="49" charset="0"/>
              </a:rPr>
              <a:t>delayloop</a:t>
            </a:r>
            <a:r>
              <a:rPr lang="en-US" sz="1200" b="1" dirty="0">
                <a:latin typeface="Courier New" pitchFamily="49" charset="0"/>
              </a:rPr>
              <a:t>               ; </a:t>
            </a:r>
            <a:r>
              <a:rPr lang="en-US" sz="1200" b="1" dirty="0" smtClean="0">
                <a:latin typeface="Courier New" pitchFamily="49" charset="0"/>
              </a:rPr>
              <a:t>n</a:t>
            </a:r>
            <a:endParaRPr lang="en-US" sz="1200" b="1" dirty="0">
              <a:latin typeface="Courier New" pitchFamily="49" charset="0"/>
            </a:endParaRPr>
          </a:p>
          <a:p>
            <a:pPr>
              <a:lnSpc>
                <a:spcPct val="95000"/>
              </a:lnSpc>
            </a:pPr>
            <a:r>
              <a:rPr lang="en-US" sz="1200" b="1" dirty="0">
                <a:latin typeface="Courier New" pitchFamily="49" charset="0"/>
              </a:rPr>
              <a:t>            </a:t>
            </a:r>
            <a:r>
              <a:rPr lang="en-US" sz="1200" b="1" dirty="0" smtClean="0">
                <a:latin typeface="Courier New" pitchFamily="49" charset="0"/>
              </a:rPr>
              <a:t>ret                             </a:t>
            </a:r>
            <a:r>
              <a:rPr lang="en-US" sz="1200" b="1" dirty="0">
                <a:latin typeface="Courier New" pitchFamily="49" charset="0"/>
              </a:rPr>
              <a:t>; </a:t>
            </a:r>
            <a:r>
              <a:rPr lang="en-US" sz="1200" b="1" dirty="0" smtClean="0">
                <a:latin typeface="Courier New" pitchFamily="49" charset="0"/>
              </a:rPr>
              <a:t>y</a:t>
            </a:r>
            <a:r>
              <a:rPr lang="en-US" sz="1200" b="1" dirty="0">
                <a:latin typeface="Courier New" pitchFamily="49" charset="0"/>
              </a:rPr>
              <a:t>, </a:t>
            </a:r>
            <a:r>
              <a:rPr lang="en-US" sz="1200" b="1" dirty="0" smtClean="0">
                <a:latin typeface="Courier New" pitchFamily="49" charset="0"/>
              </a:rPr>
              <a:t>return from subroutine</a:t>
            </a:r>
            <a:endParaRPr lang="en-US" sz="1200" b="1" dirty="0">
              <a:latin typeface="Courier New" pitchFamily="49" charset="0"/>
            </a:endParaRPr>
          </a:p>
        </p:txBody>
      </p:sp>
      <p:sp>
        <p:nvSpPr>
          <p:cNvPr id="2" name="Rounded Rectangular Callout 1"/>
          <p:cNvSpPr/>
          <p:nvPr/>
        </p:nvSpPr>
        <p:spPr bwMode="auto">
          <a:xfrm>
            <a:off x="5938787" y="3156160"/>
            <a:ext cx="2897282" cy="1396589"/>
          </a:xfrm>
          <a:prstGeom prst="wedgeRoundRectCallout">
            <a:avLst>
              <a:gd name="adj1" fmla="val -126623"/>
              <a:gd name="adj2" fmla="val 71177"/>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anose="030F0702030302020204" pitchFamily="66" charset="0"/>
              </a:rPr>
              <a:t>Use call instruction</a:t>
            </a:r>
          </a:p>
          <a:p>
            <a:pPr marL="0" marR="0" indent="0" algn="ctr" defTabSz="914400" rtl="0" eaLnBrk="1" fontAlgn="base" latinLnBrk="0" hangingPunct="1">
              <a:lnSpc>
                <a:spcPct val="100000"/>
              </a:lnSpc>
              <a:spcBef>
                <a:spcPct val="0"/>
              </a:spcBef>
              <a:spcAft>
                <a:spcPct val="0"/>
              </a:spcAft>
              <a:buClrTx/>
              <a:buSzTx/>
              <a:buFontTx/>
              <a:buNone/>
              <a:tabLst/>
            </a:pPr>
            <a:r>
              <a:rPr lang="en-US" sz="1800" b="1" dirty="0" smtClean="0">
                <a:latin typeface="Comic Sans MS" panose="030F0702030302020204" pitchFamily="66" charset="0"/>
              </a:rPr>
              <a:t>to "call" 1/10 second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anose="030F0702030302020204" pitchFamily="66" charset="0"/>
              </a:rPr>
              <a:t>delay</a:t>
            </a:r>
            <a:r>
              <a:rPr kumimoji="0" lang="en-US" sz="1800" b="1" i="0" u="none" strike="noStrike" cap="none" normalizeH="0" dirty="0" smtClean="0">
                <a:ln>
                  <a:noFill/>
                </a:ln>
                <a:solidFill>
                  <a:schemeClr val="tx1"/>
                </a:solidFill>
                <a:effectLst/>
                <a:latin typeface="Comic Sans MS" panose="030F0702030302020204" pitchFamily="66" charset="0"/>
              </a:rPr>
              <a:t> subroutine</a:t>
            </a:r>
            <a:r>
              <a:rPr kumimoji="0" lang="en-US" sz="1800" b="1" i="0" u="none" strike="noStrike" cap="none" normalizeH="0" dirty="0" smtClean="0">
                <a:ln>
                  <a:noFill/>
                </a:ln>
                <a:solidFill>
                  <a:schemeClr val="tx1"/>
                </a:solidFill>
                <a:effectLst/>
                <a:latin typeface="Comic Sans MS" panose="030F0702030302020204" pitchFamily="66" charset="0"/>
              </a:rPr>
              <a:t>.  </a:t>
            </a:r>
            <a:r>
              <a:rPr lang="en-US" sz="1800" b="1" baseline="0" dirty="0" smtClean="0">
                <a:latin typeface="Comic Sans MS" panose="030F0702030302020204" pitchFamily="66" charset="0"/>
              </a:rPr>
              <a:t>Call</a:t>
            </a:r>
          </a:p>
          <a:p>
            <a:pPr marL="0" marR="0" indent="0" algn="ctr" defTabSz="914400" rtl="0" eaLnBrk="1" fontAlgn="base" latinLnBrk="0" hangingPunct="1">
              <a:lnSpc>
                <a:spcPct val="100000"/>
              </a:lnSpc>
              <a:spcBef>
                <a:spcPct val="0"/>
              </a:spcBef>
              <a:spcAft>
                <a:spcPct val="0"/>
              </a:spcAft>
              <a:buClrTx/>
              <a:buSzTx/>
              <a:buFontTx/>
              <a:buNone/>
              <a:tabLst/>
            </a:pPr>
            <a:r>
              <a:rPr lang="en-US" sz="1800" b="1" dirty="0" smtClean="0">
                <a:latin typeface="Comic Sans MS" panose="030F0702030302020204" pitchFamily="66" charset="0"/>
              </a:rPr>
              <a:t>subroutine 100 </a:t>
            </a:r>
            <a:r>
              <a:rPr kumimoji="0" lang="en-US" sz="1800" b="1" i="0" u="none" strike="noStrike" cap="none" normalizeH="0" baseline="0" dirty="0" smtClean="0">
                <a:ln>
                  <a:noFill/>
                </a:ln>
                <a:solidFill>
                  <a:schemeClr val="tx1"/>
                </a:solidFill>
                <a:effectLst/>
                <a:latin typeface="Comic Sans MS" panose="030F0702030302020204" pitchFamily="66" charset="0"/>
              </a:rPr>
              <a:t>times</a:t>
            </a:r>
            <a:r>
              <a:rPr kumimoji="0" lang="en-US" sz="1800" b="1" i="0" u="none" strike="noStrike" cap="none" normalizeH="0" baseline="0" dirty="0" smtClean="0">
                <a:ln>
                  <a:noFill/>
                </a:ln>
                <a:solidFill>
                  <a:schemeClr val="tx1"/>
                </a:solidFill>
                <a:effectLst/>
                <a:latin typeface="Comic Sans MS" panose="030F0702030302020204" pitchFamily="66" charset="0"/>
              </a:rPr>
              <a:t>.</a:t>
            </a:r>
          </a:p>
        </p:txBody>
      </p:sp>
      <p:sp>
        <p:nvSpPr>
          <p:cNvPr id="13" name="Rounded Rectangular Callout 12"/>
          <p:cNvSpPr/>
          <p:nvPr/>
        </p:nvSpPr>
        <p:spPr bwMode="auto">
          <a:xfrm>
            <a:off x="5650107" y="5574046"/>
            <a:ext cx="3185962" cy="756508"/>
          </a:xfrm>
          <a:prstGeom prst="wedgeRoundRectCallout">
            <a:avLst>
              <a:gd name="adj1" fmla="val -139778"/>
              <a:gd name="adj2" fmla="val 19451"/>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anose="030F0702030302020204" pitchFamily="66" charset="0"/>
              </a:rPr>
              <a:t>Use ret </a:t>
            </a:r>
            <a:r>
              <a:rPr kumimoji="0" lang="en-US" sz="1800" b="1" i="0" u="none" strike="noStrike" cap="none" normalizeH="0" baseline="0" dirty="0" smtClean="0">
                <a:ln>
                  <a:noFill/>
                </a:ln>
                <a:solidFill>
                  <a:schemeClr val="tx1"/>
                </a:solidFill>
                <a:effectLst/>
                <a:latin typeface="Comic Sans MS" panose="030F0702030302020204" pitchFamily="66" charset="0"/>
              </a:rPr>
              <a:t>instruction </a:t>
            </a:r>
            <a:r>
              <a:rPr lang="en-US" sz="1800" b="1" dirty="0" smtClean="0">
                <a:latin typeface="Comic Sans MS" panose="030F0702030302020204" pitchFamily="66" charset="0"/>
              </a:rPr>
              <a:t>to</a:t>
            </a:r>
          </a:p>
          <a:p>
            <a:pPr marL="0" marR="0" indent="0" algn="ctr" defTabSz="914400" rtl="0" eaLnBrk="1" fontAlgn="base" latinLnBrk="0" hangingPunct="1">
              <a:lnSpc>
                <a:spcPct val="100000"/>
              </a:lnSpc>
              <a:spcBef>
                <a:spcPct val="0"/>
              </a:spcBef>
              <a:spcAft>
                <a:spcPct val="0"/>
              </a:spcAft>
              <a:buClrTx/>
              <a:buSzTx/>
              <a:buFontTx/>
              <a:buNone/>
              <a:tabLst/>
            </a:pPr>
            <a:r>
              <a:rPr lang="en-US" sz="1800" b="1" dirty="0" smtClean="0">
                <a:latin typeface="Comic Sans MS" panose="030F0702030302020204" pitchFamily="66" charset="0"/>
              </a:rPr>
              <a:t>return from subroutine</a:t>
            </a:r>
            <a:endParaRPr kumimoji="0" lang="en-US" sz="1800" b="1" i="0" u="none" strike="noStrike" cap="none" normalizeH="0" baseline="0" dirty="0" smtClean="0">
              <a:ln>
                <a:noFill/>
              </a:ln>
              <a:solidFill>
                <a:schemeClr val="tx1"/>
              </a:solidFill>
              <a:effectLst/>
              <a:latin typeface="Comic Sans MS" panose="030F0702030302020204" pitchFamily="66" charset="0"/>
            </a:endParaRPr>
          </a:p>
        </p:txBody>
      </p:sp>
      <p:sp>
        <p:nvSpPr>
          <p:cNvPr id="11"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pic>
        <p:nvPicPr>
          <p:cNvPr id="12"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7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ftr" sz="quarter" idx="11"/>
          </p:nvPr>
        </p:nvSpPr>
        <p:spPr>
          <a:ln/>
        </p:spPr>
        <p:txBody>
          <a:bodyPr/>
          <a:lstStyle/>
          <a:p>
            <a:r>
              <a:rPr lang="en-US" smtClean="0"/>
              <a:t>Blinky Lab</a:t>
            </a:r>
            <a:endParaRPr lang="en-US"/>
          </a:p>
        </p:txBody>
      </p:sp>
      <p:sp>
        <p:nvSpPr>
          <p:cNvPr id="5" name="Rectangle 15"/>
          <p:cNvSpPr>
            <a:spLocks noGrp="1" noChangeArrowheads="1"/>
          </p:cNvSpPr>
          <p:nvPr>
            <p:ph type="sldNum" sz="quarter" idx="12"/>
          </p:nvPr>
        </p:nvSpPr>
        <p:spPr>
          <a:ln/>
        </p:spPr>
        <p:txBody>
          <a:bodyPr/>
          <a:lstStyle/>
          <a:p>
            <a:fld id="{B04B1676-C785-4C3B-8C24-30F0F89F98AF}" type="slidenum">
              <a:rPr lang="en-US"/>
              <a:pPr/>
              <a:t>12</a:t>
            </a:fld>
            <a:endParaRPr lang="en-US"/>
          </a:p>
        </p:txBody>
      </p:sp>
      <p:pic>
        <p:nvPicPr>
          <p:cNvPr id="41989"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BYU CS 224</a:t>
            </a:r>
            <a:endParaRPr lang="en-US"/>
          </a:p>
        </p:txBody>
      </p:sp>
    </p:spTree>
    <p:extLst>
      <p:ext uri="{BB962C8B-B14F-4D97-AF65-F5344CB8AC3E}">
        <p14:creationId xmlns:p14="http://schemas.microsoft.com/office/powerpoint/2010/main" val="1418226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Supplement Material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6995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BYU CS 224</a:t>
            </a:r>
            <a:endParaRPr lang="en-US"/>
          </a:p>
        </p:txBody>
      </p:sp>
      <p:sp>
        <p:nvSpPr>
          <p:cNvPr id="9" name="Footer Placeholder 4"/>
          <p:cNvSpPr>
            <a:spLocks noGrp="1"/>
          </p:cNvSpPr>
          <p:nvPr>
            <p:ph type="ftr" sz="quarter" idx="11"/>
          </p:nvPr>
        </p:nvSpPr>
        <p:spPr/>
        <p:txBody>
          <a:bodyPr/>
          <a:lstStyle/>
          <a:p>
            <a:r>
              <a:rPr lang="en-US" smtClean="0"/>
              <a:t>Blinky Lab</a:t>
            </a:r>
            <a:endParaRPr lang="en-US"/>
          </a:p>
        </p:txBody>
      </p:sp>
      <p:sp>
        <p:nvSpPr>
          <p:cNvPr id="10" name="Slide Number Placeholder 5"/>
          <p:cNvSpPr>
            <a:spLocks noGrp="1"/>
          </p:cNvSpPr>
          <p:nvPr>
            <p:ph type="sldNum" sz="quarter" idx="12"/>
          </p:nvPr>
        </p:nvSpPr>
        <p:spPr/>
        <p:txBody>
          <a:bodyPr/>
          <a:lstStyle/>
          <a:p>
            <a:fld id="{E4D02561-671B-4387-B2CB-652A8D28BD8C}" type="slidenum">
              <a:rPr lang="en-US"/>
              <a:pPr/>
              <a:t>14</a:t>
            </a:fld>
            <a:endParaRPr lang="en-US"/>
          </a:p>
        </p:txBody>
      </p:sp>
      <p:sp>
        <p:nvSpPr>
          <p:cNvPr id="2818050" name="Rectangle 2"/>
          <p:cNvSpPr>
            <a:spLocks noGrp="1" noChangeArrowheads="1"/>
          </p:cNvSpPr>
          <p:nvPr>
            <p:ph type="title"/>
          </p:nvPr>
        </p:nvSpPr>
        <p:spPr/>
        <p:txBody>
          <a:bodyPr/>
          <a:lstStyle/>
          <a:p>
            <a:r>
              <a:rPr lang="en-US"/>
              <a:t>Cycles Per Instruction...</a:t>
            </a:r>
          </a:p>
        </p:txBody>
      </p:sp>
      <p:sp>
        <p:nvSpPr>
          <p:cNvPr id="2818051"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sz="1800" b="1">
                <a:latin typeface="Arial" charset="0"/>
              </a:rPr>
              <a:t>Instruction Clock Cycles</a:t>
            </a:r>
          </a:p>
        </p:txBody>
      </p:sp>
      <p:pic>
        <p:nvPicPr>
          <p:cNvPr id="2818052" name="Picture 4" descr="Cycles 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284288"/>
            <a:ext cx="4019550" cy="2222500"/>
          </a:xfrm>
          <a:prstGeom prst="rect">
            <a:avLst/>
          </a:prstGeom>
          <a:noFill/>
          <a:extLst>
            <a:ext uri="{909E8E84-426E-40DD-AFC4-6F175D3DCCD1}">
              <a14:hiddenFill xmlns:a14="http://schemas.microsoft.com/office/drawing/2010/main">
                <a:solidFill>
                  <a:srgbClr val="FFFFFF"/>
                </a:solidFill>
              </a14:hiddenFill>
            </a:ext>
          </a:extLst>
        </p:spPr>
      </p:pic>
      <p:pic>
        <p:nvPicPr>
          <p:cNvPr id="2818053" name="Picture 5" descr="Cycles I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3916363"/>
            <a:ext cx="3611563" cy="2530475"/>
          </a:xfrm>
          <a:prstGeom prst="rect">
            <a:avLst/>
          </a:prstGeom>
          <a:noFill/>
          <a:extLst>
            <a:ext uri="{909E8E84-426E-40DD-AFC4-6F175D3DCCD1}">
              <a14:hiddenFill xmlns:a14="http://schemas.microsoft.com/office/drawing/2010/main">
                <a:solidFill>
                  <a:srgbClr val="FFFFFF"/>
                </a:solidFill>
              </a14:hiddenFill>
            </a:ext>
          </a:extLst>
        </p:spPr>
      </p:pic>
      <p:pic>
        <p:nvPicPr>
          <p:cNvPr id="2818054" name="Picture 6" descr="Cycles II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100" y="1408113"/>
            <a:ext cx="3490913" cy="5048250"/>
          </a:xfrm>
          <a:prstGeom prst="rect">
            <a:avLst/>
          </a:prstGeom>
          <a:noFill/>
          <a:extLst>
            <a:ext uri="{909E8E84-426E-40DD-AFC4-6F175D3DCCD1}">
              <a14:hiddenFill xmlns:a14="http://schemas.microsoft.com/office/drawing/2010/main">
                <a:solidFill>
                  <a:srgbClr val="FFFFFF"/>
                </a:solidFill>
              </a14:hiddenFill>
            </a:ext>
          </a:extLst>
        </p:spPr>
      </p:pic>
      <p:sp>
        <p:nvSpPr>
          <p:cNvPr id="2818058" name="Text Box 10"/>
          <p:cNvSpPr txBox="1">
            <a:spLocks noChangeArrowheads="1"/>
          </p:cNvSpPr>
          <p:nvPr/>
        </p:nvSpPr>
        <p:spPr bwMode="auto">
          <a:xfrm>
            <a:off x="541338" y="3559175"/>
            <a:ext cx="3989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Arial" charset="0"/>
              </a:rPr>
              <a:t>Jump instructions are always 2 cycles.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BYU CS 224</a:t>
            </a:r>
            <a:endParaRPr lang="en-US"/>
          </a:p>
        </p:txBody>
      </p:sp>
      <p:sp>
        <p:nvSpPr>
          <p:cNvPr id="6" name="Footer Placeholder 2"/>
          <p:cNvSpPr>
            <a:spLocks noGrp="1"/>
          </p:cNvSpPr>
          <p:nvPr>
            <p:ph type="ftr" sz="quarter" idx="11"/>
          </p:nvPr>
        </p:nvSpPr>
        <p:spPr/>
        <p:txBody>
          <a:bodyPr/>
          <a:lstStyle/>
          <a:p>
            <a:r>
              <a:rPr lang="en-US" smtClean="0"/>
              <a:t>Blinky Lab</a:t>
            </a:r>
            <a:endParaRPr lang="en-US"/>
          </a:p>
        </p:txBody>
      </p:sp>
      <p:sp>
        <p:nvSpPr>
          <p:cNvPr id="7" name="Slide Number Placeholder 3"/>
          <p:cNvSpPr>
            <a:spLocks noGrp="1"/>
          </p:cNvSpPr>
          <p:nvPr>
            <p:ph type="sldNum" sz="quarter" idx="12"/>
          </p:nvPr>
        </p:nvSpPr>
        <p:spPr/>
        <p:txBody>
          <a:bodyPr/>
          <a:lstStyle/>
          <a:p>
            <a:fld id="{CDBD98ED-447F-4763-B879-4D7903511312}" type="slidenum">
              <a:rPr lang="en-US"/>
              <a:pPr/>
              <a:t>15</a:t>
            </a:fld>
            <a:endParaRPr lang="en-US"/>
          </a:p>
        </p:txBody>
      </p:sp>
      <p:sp>
        <p:nvSpPr>
          <p:cNvPr id="3040258" name="Rectangle 2"/>
          <p:cNvSpPr>
            <a:spLocks noGrp="1" noChangeArrowheads="1"/>
          </p:cNvSpPr>
          <p:nvPr>
            <p:ph type="title" idx="4294967295"/>
          </p:nvPr>
        </p:nvSpPr>
        <p:spPr/>
        <p:txBody>
          <a:bodyPr/>
          <a:lstStyle/>
          <a:p>
            <a:r>
              <a:rPr lang="en-GB" dirty="0" smtClean="0"/>
              <a:t>Assembler Coding Style</a:t>
            </a:r>
            <a:endParaRPr lang="pt-PT" dirty="0"/>
          </a:p>
        </p:txBody>
      </p:sp>
      <p:sp>
        <p:nvSpPr>
          <p:cNvPr id="3040260"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Assembler Primer</a:t>
            </a:r>
            <a:endParaRPr lang="en-US" sz="1800" b="1" dirty="0">
              <a:latin typeface="Arial" pitchFamily="34" charset="0"/>
            </a:endParaRPr>
          </a:p>
        </p:txBody>
      </p:sp>
      <p:sp>
        <p:nvSpPr>
          <p:cNvPr id="2" name="Rectangle 1"/>
          <p:cNvSpPr/>
          <p:nvPr/>
        </p:nvSpPr>
        <p:spPr>
          <a:xfrm>
            <a:off x="1302214" y="1844047"/>
            <a:ext cx="7315201" cy="4154984"/>
          </a:xfrm>
          <a:prstGeom prst="rect">
            <a:avLst/>
          </a:prstGeom>
        </p:spPr>
        <p:txBody>
          <a:bodyPr wrap="square">
            <a:spAutoFit/>
          </a:bodyPr>
          <a:lstStyle/>
          <a:p>
            <a:r>
              <a:rPr lang="en-US" sz="1200" b="1" dirty="0" smtClean="0">
                <a:latin typeface="Courier New" pitchFamily="49" charset="0"/>
                <a:cs typeface="Courier New" pitchFamily="49" charset="0"/>
              </a:rPr>
              <a:t>;*************************************************************************</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CS/</a:t>
            </a:r>
            <a:r>
              <a:rPr lang="en-US" sz="1200" b="1" dirty="0" err="1">
                <a:latin typeface="Courier New" pitchFamily="49" charset="0"/>
                <a:cs typeface="Courier New" pitchFamily="49" charset="0"/>
              </a:rPr>
              <a:t>ECEn</a:t>
            </a:r>
            <a:r>
              <a:rPr lang="en-US" sz="1200" b="1" dirty="0">
                <a:latin typeface="Courier New" pitchFamily="49" charset="0"/>
                <a:cs typeface="Courier New" pitchFamily="49" charset="0"/>
              </a:rPr>
              <a:t> 124 Lab 1 - blinky.asm: Software Toggle P1.0</a:t>
            </a:r>
          </a:p>
          <a:p>
            <a:r>
              <a:rPr lang="en-US" sz="1200" b="1" dirty="0">
                <a:latin typeface="Courier New" pitchFamily="49" charset="0"/>
                <a:cs typeface="Courier New" pitchFamily="49" charset="0"/>
              </a:rPr>
              <a:t>;</a:t>
            </a:r>
          </a:p>
          <a:p>
            <a:r>
              <a:rPr lang="en-US" sz="1200" b="1" dirty="0">
                <a:latin typeface="Courier New" pitchFamily="49" charset="0"/>
                <a:cs typeface="Courier New" pitchFamily="49" charset="0"/>
              </a:rPr>
              <a:t>;   Description: Toggle P1.0 by </a:t>
            </a:r>
            <a:r>
              <a:rPr lang="en-US" sz="1200" b="1" dirty="0" err="1">
                <a:latin typeface="Courier New" pitchFamily="49" charset="0"/>
                <a:cs typeface="Courier New" pitchFamily="49" charset="0"/>
              </a:rPr>
              <a:t>xor'ing</a:t>
            </a:r>
            <a:r>
              <a:rPr lang="en-US" sz="1200" b="1" dirty="0">
                <a:latin typeface="Courier New" pitchFamily="49" charset="0"/>
                <a:cs typeface="Courier New" pitchFamily="49" charset="0"/>
              </a:rPr>
              <a:t> P1.0 inside of a software loop.</a:t>
            </a:r>
          </a:p>
          <a:p>
            <a:r>
              <a:rPr lang="en-US" sz="1200" b="1" dirty="0" smtClean="0">
                <a:latin typeface="Courier New" pitchFamily="49" charset="0"/>
                <a:cs typeface="Courier New" pitchFamily="49" charset="0"/>
              </a:rPr>
              <a:t>;*************************************************************************</a:t>
            </a:r>
          </a:p>
          <a:p>
            <a:r>
              <a:rPr lang="en-US" sz="1200" b="1" dirty="0" smtClean="0">
                <a:latin typeface="Courier New" pitchFamily="49" charset="0"/>
                <a:cs typeface="Courier New" pitchFamily="49" charset="0"/>
              </a:rPr>
              <a:t>DELAY       .</a:t>
            </a:r>
            <a:r>
              <a:rPr lang="en-US" sz="1200" b="1" dirty="0" err="1" smtClean="0">
                <a:latin typeface="Courier New" pitchFamily="49" charset="0"/>
                <a:cs typeface="Courier New" pitchFamily="49" charset="0"/>
              </a:rPr>
              <a:t>equ</a:t>
            </a:r>
            <a:r>
              <a:rPr lang="en-US" sz="1200" b="1" dirty="0" smtClean="0">
                <a:latin typeface="Courier New" pitchFamily="49" charset="0"/>
                <a:cs typeface="Courier New" pitchFamily="49" charset="0"/>
              </a:rPr>
              <a:t>    0</a:t>
            </a:r>
            <a:endParaRPr lang="en-US" sz="1200" b="1" dirty="0">
              <a:latin typeface="Courier New" pitchFamily="49" charset="0"/>
              <a:cs typeface="Courier New" pitchFamily="49" charset="0"/>
            </a:endParaRPr>
          </a:p>
          <a:p>
            <a:r>
              <a:rPr lang="en-US" sz="1200" b="1" dirty="0" smtClean="0">
                <a:latin typeface="Courier New" pitchFamily="49" charset="0"/>
                <a:cs typeface="Courier New" pitchFamily="49" charset="0"/>
              </a:rPr>
              <a:t>            .</a:t>
            </a:r>
            <a:r>
              <a:rPr lang="en-US" sz="1200" b="1" dirty="0" err="1">
                <a:latin typeface="Courier New" pitchFamily="49" charset="0"/>
                <a:cs typeface="Courier New" pitchFamily="49" charset="0"/>
              </a:rPr>
              <a:t>cdecls</a:t>
            </a: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C,"msp430.h"            ; </a:t>
            </a:r>
            <a:r>
              <a:rPr lang="en-US" sz="1200" b="1" dirty="0">
                <a:latin typeface="Courier New" pitchFamily="49" charset="0"/>
                <a:cs typeface="Courier New" pitchFamily="49" charset="0"/>
              </a:rPr>
              <a:t>MSP430</a:t>
            </a:r>
          </a:p>
          <a:p>
            <a:r>
              <a:rPr lang="en-US" sz="1200" b="1" dirty="0" smtClean="0">
                <a:latin typeface="Courier New" pitchFamily="49" charset="0"/>
                <a:cs typeface="Courier New" pitchFamily="49" charset="0"/>
              </a:rPr>
              <a:t>            .</a:t>
            </a:r>
            <a:r>
              <a:rPr lang="en-US" sz="1200" b="1" dirty="0">
                <a:latin typeface="Courier New" pitchFamily="49" charset="0"/>
                <a:cs typeface="Courier New" pitchFamily="49" charset="0"/>
              </a:rPr>
              <a:t>text                           ; beginning of executable code</a:t>
            </a:r>
          </a:p>
          <a:p>
            <a:r>
              <a:rPr lang="en-US" sz="1200" b="1" dirty="0" smtClean="0">
                <a:latin typeface="Courier New" pitchFamily="49" charset="0"/>
                <a:cs typeface="Courier New" pitchFamily="49" charset="0"/>
              </a:rPr>
              <a:t>start:      </a:t>
            </a:r>
            <a:r>
              <a:rPr lang="en-US" sz="1200" b="1" dirty="0" err="1">
                <a:latin typeface="Courier New" pitchFamily="49" charset="0"/>
                <a:cs typeface="Courier New" pitchFamily="49" charset="0"/>
              </a:rPr>
              <a:t>mov.w</a:t>
            </a:r>
            <a:r>
              <a:rPr lang="en-US" sz="1200" b="1" dirty="0">
                <a:latin typeface="Courier New" pitchFamily="49" charset="0"/>
                <a:cs typeface="Courier New" pitchFamily="49" charset="0"/>
              </a:rPr>
              <a:t>   #0x0280,SP              ; </a:t>
            </a:r>
            <a:r>
              <a:rPr lang="en-US" sz="1200" b="1" dirty="0" err="1">
                <a:latin typeface="Courier New" pitchFamily="49" charset="0"/>
                <a:cs typeface="Courier New" pitchFamily="49" charset="0"/>
              </a:rPr>
              <a:t>init</a:t>
            </a:r>
            <a:r>
              <a:rPr lang="en-US" sz="1200" b="1" dirty="0">
                <a:latin typeface="Courier New" pitchFamily="49" charset="0"/>
                <a:cs typeface="Courier New" pitchFamily="49" charset="0"/>
              </a:rPr>
              <a:t> stack pointer</a:t>
            </a:r>
          </a:p>
          <a:p>
            <a:r>
              <a:rPr lang="en-US" sz="1200" b="1" dirty="0" smtClean="0">
                <a:latin typeface="Courier New" pitchFamily="49" charset="0"/>
                <a:cs typeface="Courier New" pitchFamily="49" charset="0"/>
              </a:rPr>
              <a:t>            </a:t>
            </a:r>
            <a:r>
              <a:rPr lang="en-US" sz="1200" b="1" dirty="0" err="1">
                <a:latin typeface="Courier New" pitchFamily="49" charset="0"/>
                <a:cs typeface="Courier New" pitchFamily="49" charset="0"/>
              </a:rPr>
              <a:t>mov.w</a:t>
            </a:r>
            <a:r>
              <a:rPr lang="en-US" sz="1200" b="1" dirty="0">
                <a:latin typeface="Courier New" pitchFamily="49" charset="0"/>
                <a:cs typeface="Courier New" pitchFamily="49" charset="0"/>
              </a:rPr>
              <a:t>   #WDTPW+WDTHOLD,&amp;WDTCTL  ; stop WDT</a:t>
            </a:r>
          </a:p>
          <a:p>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bis.b</a:t>
            </a:r>
            <a:r>
              <a:rPr lang="en-US" sz="1200" b="1" dirty="0">
                <a:latin typeface="Courier New" pitchFamily="49" charset="0"/>
                <a:cs typeface="Courier New" pitchFamily="49" charset="0"/>
              </a:rPr>
              <a:t>   #0x01,&amp;P1DIR            ; set P1.0 as output</a:t>
            </a:r>
          </a:p>
          <a:p>
            <a:endParaRPr lang="en-US" sz="1200" b="1" dirty="0">
              <a:latin typeface="Courier New" pitchFamily="49" charset="0"/>
              <a:cs typeface="Courier New" pitchFamily="49" charset="0"/>
            </a:endParaRPr>
          </a:p>
          <a:p>
            <a:r>
              <a:rPr lang="en-US" sz="1200" b="1" dirty="0" err="1">
                <a:latin typeface="Courier New" pitchFamily="49" charset="0"/>
                <a:cs typeface="Courier New" pitchFamily="49" charset="0"/>
              </a:rPr>
              <a:t>mainloop</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xor.b</a:t>
            </a:r>
            <a:r>
              <a:rPr lang="en-US" sz="1200" b="1" dirty="0">
                <a:latin typeface="Courier New" pitchFamily="49" charset="0"/>
                <a:cs typeface="Courier New" pitchFamily="49" charset="0"/>
              </a:rPr>
              <a:t>   #0x01,&amp;P1OUT            ; toggle P1.0</a:t>
            </a:r>
          </a:p>
          <a:p>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mov.w</a:t>
            </a: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#DELAY,r15              </a:t>
            </a:r>
            <a:r>
              <a:rPr lang="en-US" sz="1200" b="1" dirty="0">
                <a:latin typeface="Courier New" pitchFamily="49" charset="0"/>
                <a:cs typeface="Courier New" pitchFamily="49" charset="0"/>
              </a:rPr>
              <a:t>; use R15 as delay counter</a:t>
            </a:r>
          </a:p>
          <a:p>
            <a:endParaRPr lang="en-US" sz="1200" b="1" dirty="0">
              <a:latin typeface="Courier New" pitchFamily="49" charset="0"/>
              <a:cs typeface="Courier New" pitchFamily="49" charset="0"/>
            </a:endParaRPr>
          </a:p>
          <a:p>
            <a:r>
              <a:rPr lang="en-US" sz="1200" b="1" dirty="0" err="1">
                <a:latin typeface="Courier New" pitchFamily="49" charset="0"/>
                <a:cs typeface="Courier New" pitchFamily="49" charset="0"/>
              </a:rPr>
              <a:t>delayloop</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sub.w</a:t>
            </a:r>
            <a:r>
              <a:rPr lang="en-US" sz="1200" b="1" dirty="0">
                <a:latin typeface="Courier New" pitchFamily="49" charset="0"/>
                <a:cs typeface="Courier New" pitchFamily="49" charset="0"/>
              </a:rPr>
              <a:t>   #1,r15                  ; delay over?</a:t>
            </a:r>
          </a:p>
          <a:p>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jnz</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delayloop</a:t>
            </a:r>
            <a:r>
              <a:rPr lang="en-US" sz="1200" b="1" dirty="0">
                <a:latin typeface="Courier New" pitchFamily="49" charset="0"/>
                <a:cs typeface="Courier New" pitchFamily="49" charset="0"/>
              </a:rPr>
              <a:t>               ; n</a:t>
            </a:r>
          </a:p>
          <a:p>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jmp</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mainloop</a:t>
            </a:r>
            <a:r>
              <a:rPr lang="en-US" sz="1200" b="1" dirty="0">
                <a:latin typeface="Courier New" pitchFamily="49" charset="0"/>
                <a:cs typeface="Courier New" pitchFamily="49" charset="0"/>
              </a:rPr>
              <a:t>                ; y, toggle led</a:t>
            </a:r>
          </a:p>
          <a:p>
            <a:endParaRPr lang="en-US" sz="1200" b="1" dirty="0">
              <a:latin typeface="Courier New" pitchFamily="49" charset="0"/>
              <a:cs typeface="Courier New" pitchFamily="49" charset="0"/>
            </a:endParaRPr>
          </a:p>
          <a:p>
            <a:r>
              <a:rPr lang="en-US" sz="1200" b="1" dirty="0" smtClean="0">
                <a:latin typeface="Courier New" pitchFamily="49" charset="0"/>
                <a:cs typeface="Courier New" pitchFamily="49" charset="0"/>
              </a:rPr>
              <a:t>            .</a:t>
            </a:r>
            <a:r>
              <a:rPr lang="en-US" sz="1200" b="1" dirty="0">
                <a:latin typeface="Courier New" pitchFamily="49" charset="0"/>
                <a:cs typeface="Courier New" pitchFamily="49" charset="0"/>
              </a:rPr>
              <a:t>sect   ".reset"                ; MSP430 RESET Vector</a:t>
            </a:r>
          </a:p>
          <a:p>
            <a:r>
              <a:rPr lang="en-US" sz="1200" b="1" dirty="0">
                <a:latin typeface="Courier New" pitchFamily="49" charset="0"/>
                <a:cs typeface="Courier New" pitchFamily="49" charset="0"/>
              </a:rPr>
              <a:t>            .word   </a:t>
            </a:r>
            <a:r>
              <a:rPr lang="en-US" sz="1200" b="1" dirty="0" smtClean="0">
                <a:latin typeface="Courier New" pitchFamily="49" charset="0"/>
                <a:cs typeface="Courier New" pitchFamily="49" charset="0"/>
              </a:rPr>
              <a:t>start                   </a:t>
            </a:r>
            <a:r>
              <a:rPr lang="en-US" sz="1200" b="1" dirty="0">
                <a:latin typeface="Courier New" pitchFamily="49" charset="0"/>
                <a:cs typeface="Courier New" pitchFamily="49" charset="0"/>
              </a:rPr>
              <a:t>; start address</a:t>
            </a:r>
          </a:p>
          <a:p>
            <a:r>
              <a:rPr lang="en-US" sz="1200" b="1" dirty="0">
                <a:latin typeface="Courier New" pitchFamily="49" charset="0"/>
                <a:cs typeface="Courier New" pitchFamily="49" charset="0"/>
              </a:rPr>
              <a:t>            .end</a:t>
            </a:r>
          </a:p>
        </p:txBody>
      </p:sp>
      <p:grpSp>
        <p:nvGrpSpPr>
          <p:cNvPr id="47" name="Group 46"/>
          <p:cNvGrpSpPr/>
          <p:nvPr/>
        </p:nvGrpSpPr>
        <p:grpSpPr>
          <a:xfrm>
            <a:off x="229700" y="1932515"/>
            <a:ext cx="1163780" cy="1429520"/>
            <a:chOff x="229700" y="1886335"/>
            <a:chExt cx="1163780" cy="1429520"/>
          </a:xfrm>
        </p:grpSpPr>
        <p:sp>
          <p:nvSpPr>
            <p:cNvPr id="10" name="Rectangle 9"/>
            <p:cNvSpPr/>
            <p:nvPr/>
          </p:nvSpPr>
          <p:spPr>
            <a:xfrm>
              <a:off x="229700" y="1886335"/>
              <a:ext cx="1163780" cy="1015663"/>
            </a:xfrm>
            <a:prstGeom prst="rect">
              <a:avLst/>
            </a:prstGeom>
          </p:spPr>
          <p:txBody>
            <a:bodyPr wrap="square">
              <a:spAutoFit/>
            </a:bodyPr>
            <a:lstStyle/>
            <a:p>
              <a:r>
                <a:rPr lang="en-US" sz="1200" b="1" dirty="0">
                  <a:solidFill>
                    <a:srgbClr val="FF0000"/>
                  </a:solidFill>
                </a:rPr>
                <a:t>Labels start in column 1 and are 10 characters or </a:t>
              </a:r>
              <a:r>
                <a:rPr lang="en-US" sz="1200" b="1" dirty="0" smtClean="0">
                  <a:solidFill>
                    <a:srgbClr val="FF0000"/>
                  </a:solidFill>
                </a:rPr>
                <a:t>fewer.</a:t>
              </a:r>
              <a:endParaRPr lang="en-US" sz="1200" b="1" dirty="0">
                <a:solidFill>
                  <a:srgbClr val="FF0000"/>
                </a:solidFill>
              </a:endParaRPr>
            </a:p>
          </p:txBody>
        </p:sp>
        <p:cxnSp>
          <p:nvCxnSpPr>
            <p:cNvPr id="9" name="Straight Arrow Connector 8"/>
            <p:cNvCxnSpPr/>
            <p:nvPr/>
          </p:nvCxnSpPr>
          <p:spPr bwMode="auto">
            <a:xfrm>
              <a:off x="969818" y="2857197"/>
              <a:ext cx="406400" cy="458658"/>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8" name="Group 47"/>
          <p:cNvGrpSpPr/>
          <p:nvPr/>
        </p:nvGrpSpPr>
        <p:grpSpPr>
          <a:xfrm>
            <a:off x="1445492" y="1201882"/>
            <a:ext cx="1639453" cy="1690941"/>
            <a:chOff x="1445492" y="1340422"/>
            <a:chExt cx="1639453" cy="1690941"/>
          </a:xfrm>
        </p:grpSpPr>
        <p:sp>
          <p:nvSpPr>
            <p:cNvPr id="11" name="Rectangle 10"/>
            <p:cNvSpPr/>
            <p:nvPr/>
          </p:nvSpPr>
          <p:spPr>
            <a:xfrm>
              <a:off x="1445492" y="1340422"/>
              <a:ext cx="1639453" cy="646331"/>
            </a:xfrm>
            <a:prstGeom prst="rect">
              <a:avLst/>
            </a:prstGeom>
          </p:spPr>
          <p:txBody>
            <a:bodyPr wrap="square">
              <a:spAutoFit/>
            </a:bodyPr>
            <a:lstStyle/>
            <a:p>
              <a:r>
                <a:rPr lang="en-US" sz="1200" b="1" dirty="0">
                  <a:solidFill>
                    <a:srgbClr val="FF0000"/>
                  </a:solidFill>
                </a:rPr>
                <a:t>Instructions / DIRECTIVES start in column </a:t>
              </a:r>
              <a:r>
                <a:rPr lang="en-US" sz="1200" b="1" dirty="0" smtClean="0">
                  <a:solidFill>
                    <a:srgbClr val="FF0000"/>
                  </a:solidFill>
                </a:rPr>
                <a:t>12.</a:t>
              </a:r>
              <a:endParaRPr lang="en-US" sz="1200" b="1" dirty="0">
                <a:solidFill>
                  <a:srgbClr val="FF0000"/>
                </a:solidFill>
              </a:endParaRPr>
            </a:p>
          </p:txBody>
        </p:sp>
        <p:cxnSp>
          <p:nvCxnSpPr>
            <p:cNvPr id="23" name="Straight Arrow Connector 22"/>
            <p:cNvCxnSpPr/>
            <p:nvPr/>
          </p:nvCxnSpPr>
          <p:spPr bwMode="auto">
            <a:xfrm>
              <a:off x="2083018" y="1971037"/>
              <a:ext cx="406400" cy="1060326"/>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Group 48"/>
          <p:cNvGrpSpPr/>
          <p:nvPr/>
        </p:nvGrpSpPr>
        <p:grpSpPr>
          <a:xfrm>
            <a:off x="3324982" y="1382382"/>
            <a:ext cx="1413164" cy="1628673"/>
            <a:chOff x="3324982" y="1520922"/>
            <a:chExt cx="1413164" cy="1628673"/>
          </a:xfrm>
        </p:grpSpPr>
        <p:sp>
          <p:nvSpPr>
            <p:cNvPr id="13" name="Rectangle 12"/>
            <p:cNvSpPr/>
            <p:nvPr/>
          </p:nvSpPr>
          <p:spPr>
            <a:xfrm>
              <a:off x="3324982" y="1520922"/>
              <a:ext cx="1413164" cy="461665"/>
            </a:xfrm>
            <a:prstGeom prst="rect">
              <a:avLst/>
            </a:prstGeom>
          </p:spPr>
          <p:txBody>
            <a:bodyPr wrap="square">
              <a:spAutoFit/>
            </a:bodyPr>
            <a:lstStyle/>
            <a:p>
              <a:r>
                <a:rPr lang="en-US" sz="1200" b="1" dirty="0">
                  <a:solidFill>
                    <a:srgbClr val="FF0000"/>
                  </a:solidFill>
                </a:rPr>
                <a:t>Operands start in column </a:t>
              </a:r>
              <a:r>
                <a:rPr lang="en-US" sz="1200" b="1" dirty="0" smtClean="0">
                  <a:solidFill>
                    <a:srgbClr val="FF0000"/>
                  </a:solidFill>
                </a:rPr>
                <a:t>21.</a:t>
              </a:r>
              <a:endParaRPr lang="en-US" sz="1200" b="1" dirty="0">
                <a:solidFill>
                  <a:srgbClr val="FF0000"/>
                </a:solidFill>
              </a:endParaRPr>
            </a:p>
          </p:txBody>
        </p:sp>
        <p:cxnSp>
          <p:nvCxnSpPr>
            <p:cNvPr id="25" name="Straight Arrow Connector 24"/>
            <p:cNvCxnSpPr/>
            <p:nvPr/>
          </p:nvCxnSpPr>
          <p:spPr bwMode="auto">
            <a:xfrm flipH="1">
              <a:off x="3324982" y="1986753"/>
              <a:ext cx="563528" cy="1162842"/>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 name="Group 49"/>
          <p:cNvGrpSpPr/>
          <p:nvPr/>
        </p:nvGrpSpPr>
        <p:grpSpPr>
          <a:xfrm>
            <a:off x="5418138" y="1384135"/>
            <a:ext cx="1427127" cy="1626920"/>
            <a:chOff x="5418138" y="1522675"/>
            <a:chExt cx="1427127" cy="1626920"/>
          </a:xfrm>
        </p:grpSpPr>
        <p:sp>
          <p:nvSpPr>
            <p:cNvPr id="12" name="Rectangle 11"/>
            <p:cNvSpPr/>
            <p:nvPr/>
          </p:nvSpPr>
          <p:spPr>
            <a:xfrm>
              <a:off x="5418138" y="1522675"/>
              <a:ext cx="1427127" cy="461665"/>
            </a:xfrm>
            <a:prstGeom prst="rect">
              <a:avLst/>
            </a:prstGeom>
          </p:spPr>
          <p:txBody>
            <a:bodyPr wrap="square">
              <a:spAutoFit/>
            </a:bodyPr>
            <a:lstStyle/>
            <a:p>
              <a:r>
                <a:rPr lang="en-US" sz="1200" b="1" dirty="0" smtClean="0">
                  <a:solidFill>
                    <a:srgbClr val="FF0000"/>
                  </a:solidFill>
                </a:rPr>
                <a:t>Comments </a:t>
              </a:r>
              <a:r>
                <a:rPr lang="en-US" sz="1200" b="1" dirty="0">
                  <a:solidFill>
                    <a:srgbClr val="FF0000"/>
                  </a:solidFill>
                </a:rPr>
                <a:t>start in column </a:t>
              </a:r>
              <a:r>
                <a:rPr lang="en-US" sz="1200" b="1" dirty="0" smtClean="0">
                  <a:solidFill>
                    <a:srgbClr val="FF0000"/>
                  </a:solidFill>
                </a:rPr>
                <a:t>45.</a:t>
              </a:r>
              <a:endParaRPr lang="en-US" sz="1200" b="1" dirty="0">
                <a:solidFill>
                  <a:srgbClr val="FF0000"/>
                </a:solidFill>
              </a:endParaRPr>
            </a:p>
          </p:txBody>
        </p:sp>
        <p:cxnSp>
          <p:nvCxnSpPr>
            <p:cNvPr id="27" name="Straight Arrow Connector 26"/>
            <p:cNvCxnSpPr/>
            <p:nvPr/>
          </p:nvCxnSpPr>
          <p:spPr bwMode="auto">
            <a:xfrm flipH="1">
              <a:off x="5568174" y="1973644"/>
              <a:ext cx="563528" cy="1175951"/>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7" name="Group 56"/>
          <p:cNvGrpSpPr/>
          <p:nvPr/>
        </p:nvGrpSpPr>
        <p:grpSpPr>
          <a:xfrm>
            <a:off x="4359564" y="3126508"/>
            <a:ext cx="4664137" cy="1819515"/>
            <a:chOff x="4359564" y="3108036"/>
            <a:chExt cx="4664137" cy="1819515"/>
          </a:xfrm>
        </p:grpSpPr>
        <p:sp>
          <p:nvSpPr>
            <p:cNvPr id="14" name="Rectangle 13"/>
            <p:cNvSpPr/>
            <p:nvPr/>
          </p:nvSpPr>
          <p:spPr>
            <a:xfrm>
              <a:off x="6845265" y="4465886"/>
              <a:ext cx="2178436" cy="461665"/>
            </a:xfrm>
            <a:prstGeom prst="rect">
              <a:avLst/>
            </a:prstGeom>
            <a:solidFill>
              <a:schemeClr val="bg1"/>
            </a:solidFill>
          </p:spPr>
          <p:txBody>
            <a:bodyPr wrap="square">
              <a:spAutoFit/>
            </a:bodyPr>
            <a:lstStyle/>
            <a:p>
              <a:r>
                <a:rPr lang="en-US" sz="1200" b="1" dirty="0">
                  <a:solidFill>
                    <a:srgbClr val="FF0000"/>
                  </a:solidFill>
                </a:rPr>
                <a:t>Use macros provided in the MSP430 header file.</a:t>
              </a:r>
            </a:p>
          </p:txBody>
        </p:sp>
        <p:grpSp>
          <p:nvGrpSpPr>
            <p:cNvPr id="52" name="Group 51"/>
            <p:cNvGrpSpPr/>
            <p:nvPr/>
          </p:nvGrpSpPr>
          <p:grpSpPr>
            <a:xfrm>
              <a:off x="4359564" y="3108036"/>
              <a:ext cx="4664137" cy="1069909"/>
              <a:chOff x="4359564" y="3108036"/>
              <a:chExt cx="4664137" cy="1069909"/>
            </a:xfrm>
          </p:grpSpPr>
          <p:sp>
            <p:nvSpPr>
              <p:cNvPr id="16" name="Rectangle 15"/>
              <p:cNvSpPr/>
              <p:nvPr/>
            </p:nvSpPr>
            <p:spPr>
              <a:xfrm>
                <a:off x="6999672" y="3531614"/>
                <a:ext cx="2024029" cy="646331"/>
              </a:xfrm>
              <a:prstGeom prst="rect">
                <a:avLst/>
              </a:prstGeom>
              <a:solidFill>
                <a:schemeClr val="bg1"/>
              </a:solidFill>
            </p:spPr>
            <p:txBody>
              <a:bodyPr wrap="square">
                <a:spAutoFit/>
              </a:bodyPr>
              <a:lstStyle/>
              <a:p>
                <a:r>
                  <a:rPr lang="en-US" sz="1200" b="1" dirty="0" smtClean="0">
                    <a:solidFill>
                      <a:srgbClr val="FF0000"/>
                    </a:solidFill>
                  </a:rPr>
                  <a:t>The ".</a:t>
                </a:r>
                <a:r>
                  <a:rPr lang="en-US" sz="1200" b="1" dirty="0" err="1" smtClean="0">
                    <a:solidFill>
                      <a:srgbClr val="FF0000"/>
                    </a:solidFill>
                  </a:rPr>
                  <a:t>cdecls</a:t>
                </a:r>
                <a:r>
                  <a:rPr lang="en-US" sz="1200" b="1" dirty="0" smtClean="0">
                    <a:solidFill>
                      <a:srgbClr val="FF0000"/>
                    </a:solidFill>
                  </a:rPr>
                  <a:t>" directive inserts a header file into your program.</a:t>
                </a:r>
                <a:endParaRPr lang="en-US" sz="1200" b="1" dirty="0">
                  <a:solidFill>
                    <a:srgbClr val="FF0000"/>
                  </a:solidFill>
                </a:endParaRPr>
              </a:p>
            </p:txBody>
          </p:sp>
          <p:cxnSp>
            <p:nvCxnSpPr>
              <p:cNvPr id="30" name="Straight Arrow Connector 29"/>
              <p:cNvCxnSpPr>
                <a:stCxn id="16" idx="1"/>
              </p:cNvCxnSpPr>
              <p:nvPr/>
            </p:nvCxnSpPr>
            <p:spPr bwMode="auto">
              <a:xfrm flipH="1" flipV="1">
                <a:off x="4359564" y="3108036"/>
                <a:ext cx="2640108" cy="746744"/>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56" name="Group 55"/>
          <p:cNvGrpSpPr/>
          <p:nvPr/>
        </p:nvGrpSpPr>
        <p:grpSpPr>
          <a:xfrm>
            <a:off x="2927927" y="5518493"/>
            <a:ext cx="3163454" cy="757537"/>
            <a:chOff x="2927927" y="5657033"/>
            <a:chExt cx="3163454" cy="757537"/>
          </a:xfrm>
        </p:grpSpPr>
        <p:sp>
          <p:nvSpPr>
            <p:cNvPr id="17" name="Rectangle 16"/>
            <p:cNvSpPr/>
            <p:nvPr/>
          </p:nvSpPr>
          <p:spPr>
            <a:xfrm>
              <a:off x="3902145" y="5952905"/>
              <a:ext cx="2189236" cy="461665"/>
            </a:xfrm>
            <a:prstGeom prst="rect">
              <a:avLst/>
            </a:prstGeom>
          </p:spPr>
          <p:txBody>
            <a:bodyPr wrap="square">
              <a:spAutoFit/>
            </a:bodyPr>
            <a:lstStyle/>
            <a:p>
              <a:r>
                <a:rPr lang="en-US" sz="1200" b="1" dirty="0" smtClean="0">
                  <a:solidFill>
                    <a:srgbClr val="FF0000"/>
                  </a:solidFill>
                </a:rPr>
                <a:t>Assembler directives begin with a period (.)</a:t>
              </a:r>
              <a:endParaRPr lang="en-US" sz="1200" b="1" dirty="0">
                <a:solidFill>
                  <a:srgbClr val="FF0000"/>
                </a:solidFill>
              </a:endParaRPr>
            </a:p>
          </p:txBody>
        </p:sp>
        <p:cxnSp>
          <p:nvCxnSpPr>
            <p:cNvPr id="33" name="Straight Arrow Connector 32"/>
            <p:cNvCxnSpPr/>
            <p:nvPr/>
          </p:nvCxnSpPr>
          <p:spPr bwMode="auto">
            <a:xfrm flipH="1" flipV="1">
              <a:off x="2927927" y="5657033"/>
              <a:ext cx="974218" cy="526706"/>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5" name="Group 54"/>
          <p:cNvGrpSpPr/>
          <p:nvPr/>
        </p:nvGrpSpPr>
        <p:grpSpPr>
          <a:xfrm>
            <a:off x="182309" y="5836931"/>
            <a:ext cx="2307109" cy="646331"/>
            <a:chOff x="182309" y="5790751"/>
            <a:chExt cx="2307109" cy="646331"/>
          </a:xfrm>
        </p:grpSpPr>
        <p:sp>
          <p:nvSpPr>
            <p:cNvPr id="19" name="Rectangle 18"/>
            <p:cNvSpPr/>
            <p:nvPr/>
          </p:nvSpPr>
          <p:spPr>
            <a:xfrm>
              <a:off x="182309" y="5790751"/>
              <a:ext cx="1831217" cy="646331"/>
            </a:xfrm>
            <a:prstGeom prst="rect">
              <a:avLst/>
            </a:prstGeom>
          </p:spPr>
          <p:txBody>
            <a:bodyPr wrap="square">
              <a:spAutoFit/>
            </a:bodyPr>
            <a:lstStyle/>
            <a:p>
              <a:r>
                <a:rPr lang="en-US" sz="1200" b="1" dirty="0" smtClean="0">
                  <a:solidFill>
                    <a:srgbClr val="FF0000"/>
                  </a:solidFill>
                </a:rPr>
                <a:t>The ".end" directive is the last line of your program.</a:t>
              </a:r>
              <a:endParaRPr lang="en-US" sz="1200" b="1" dirty="0">
                <a:solidFill>
                  <a:srgbClr val="FF0000"/>
                </a:solidFill>
              </a:endParaRPr>
            </a:p>
          </p:txBody>
        </p:sp>
        <p:cxnSp>
          <p:nvCxnSpPr>
            <p:cNvPr id="36" name="Straight Arrow Connector 35"/>
            <p:cNvCxnSpPr/>
            <p:nvPr/>
          </p:nvCxnSpPr>
          <p:spPr bwMode="auto">
            <a:xfrm flipV="1">
              <a:off x="1791856" y="5797838"/>
              <a:ext cx="697562" cy="307398"/>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4" name="Group 53"/>
          <p:cNvGrpSpPr/>
          <p:nvPr/>
        </p:nvGrpSpPr>
        <p:grpSpPr>
          <a:xfrm>
            <a:off x="182310" y="4451933"/>
            <a:ext cx="2745617" cy="1038893"/>
            <a:chOff x="182310" y="4479641"/>
            <a:chExt cx="2745617" cy="1038893"/>
          </a:xfrm>
        </p:grpSpPr>
        <p:sp>
          <p:nvSpPr>
            <p:cNvPr id="15" name="Rectangle 14"/>
            <p:cNvSpPr/>
            <p:nvPr/>
          </p:nvSpPr>
          <p:spPr>
            <a:xfrm>
              <a:off x="182310" y="4872203"/>
              <a:ext cx="1900708" cy="646331"/>
            </a:xfrm>
            <a:prstGeom prst="rect">
              <a:avLst/>
            </a:prstGeom>
          </p:spPr>
          <p:txBody>
            <a:bodyPr wrap="square">
              <a:spAutoFit/>
            </a:bodyPr>
            <a:lstStyle/>
            <a:p>
              <a:r>
                <a:rPr lang="en-US" sz="1200" b="1" dirty="0">
                  <a:solidFill>
                    <a:srgbClr val="FF0000"/>
                  </a:solidFill>
                </a:rPr>
                <a:t>Instructions are lower case and </a:t>
              </a:r>
              <a:r>
                <a:rPr lang="en-US" sz="1200" b="1" dirty="0" smtClean="0">
                  <a:solidFill>
                    <a:srgbClr val="FF0000"/>
                  </a:solidFill>
                </a:rPr>
                <a:t>macros </a:t>
              </a:r>
              <a:r>
                <a:rPr lang="en-US" sz="1200" b="1" dirty="0">
                  <a:solidFill>
                    <a:srgbClr val="FF0000"/>
                  </a:solidFill>
                </a:rPr>
                <a:t>are UPPER CASE.</a:t>
              </a:r>
            </a:p>
          </p:txBody>
        </p:sp>
        <p:cxnSp>
          <p:nvCxnSpPr>
            <p:cNvPr id="40" name="Straight Arrow Connector 39"/>
            <p:cNvCxnSpPr/>
            <p:nvPr/>
          </p:nvCxnSpPr>
          <p:spPr bwMode="auto">
            <a:xfrm flipV="1">
              <a:off x="2013526" y="4479641"/>
              <a:ext cx="914401" cy="71573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 name="Group 50"/>
          <p:cNvGrpSpPr/>
          <p:nvPr/>
        </p:nvGrpSpPr>
        <p:grpSpPr>
          <a:xfrm>
            <a:off x="7163327" y="1189674"/>
            <a:ext cx="1947430" cy="759204"/>
            <a:chOff x="7163327" y="1328214"/>
            <a:chExt cx="1947430" cy="759204"/>
          </a:xfrm>
        </p:grpSpPr>
        <p:sp>
          <p:nvSpPr>
            <p:cNvPr id="4" name="Rectangle 3"/>
            <p:cNvSpPr/>
            <p:nvPr/>
          </p:nvSpPr>
          <p:spPr>
            <a:xfrm>
              <a:off x="7163327" y="1328214"/>
              <a:ext cx="1947430" cy="461665"/>
            </a:xfrm>
            <a:prstGeom prst="rect">
              <a:avLst/>
            </a:prstGeom>
          </p:spPr>
          <p:txBody>
            <a:bodyPr wrap="square">
              <a:spAutoFit/>
            </a:bodyPr>
            <a:lstStyle/>
            <a:p>
              <a:r>
                <a:rPr lang="en-US" sz="1200" b="1" dirty="0">
                  <a:solidFill>
                    <a:srgbClr val="FF0000"/>
                  </a:solidFill>
                </a:rPr>
                <a:t>No line should exceed 80 </a:t>
              </a:r>
              <a:r>
                <a:rPr lang="en-US" sz="1200" b="1" dirty="0" smtClean="0">
                  <a:solidFill>
                    <a:srgbClr val="FF0000"/>
                  </a:solidFill>
                </a:rPr>
                <a:t>characters.</a:t>
              </a:r>
              <a:endParaRPr lang="en-US" sz="1200" b="1" dirty="0">
                <a:solidFill>
                  <a:srgbClr val="FF0000"/>
                </a:solidFill>
              </a:endParaRPr>
            </a:p>
          </p:txBody>
        </p:sp>
        <p:cxnSp>
          <p:nvCxnSpPr>
            <p:cNvPr id="43" name="Straight Arrow Connector 42"/>
            <p:cNvCxnSpPr/>
            <p:nvPr/>
          </p:nvCxnSpPr>
          <p:spPr bwMode="auto">
            <a:xfrm flipH="1">
              <a:off x="7471248" y="1789879"/>
              <a:ext cx="463235" cy="297539"/>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3" name="Group 52"/>
          <p:cNvGrpSpPr/>
          <p:nvPr/>
        </p:nvGrpSpPr>
        <p:grpSpPr>
          <a:xfrm>
            <a:off x="182310" y="3371271"/>
            <a:ext cx="2307108" cy="748847"/>
            <a:chOff x="182310" y="3315855"/>
            <a:chExt cx="2307108" cy="748847"/>
          </a:xfrm>
        </p:grpSpPr>
        <p:sp>
          <p:nvSpPr>
            <p:cNvPr id="18" name="Rectangle 17"/>
            <p:cNvSpPr/>
            <p:nvPr/>
          </p:nvSpPr>
          <p:spPr>
            <a:xfrm>
              <a:off x="182310" y="3418371"/>
              <a:ext cx="1900708" cy="646331"/>
            </a:xfrm>
            <a:prstGeom prst="rect">
              <a:avLst/>
            </a:prstGeom>
            <a:noFill/>
          </p:spPr>
          <p:txBody>
            <a:bodyPr wrap="square">
              <a:spAutoFit/>
            </a:bodyPr>
            <a:lstStyle/>
            <a:p>
              <a:r>
                <a:rPr lang="en-US" sz="1200" b="1" dirty="0" smtClean="0">
                  <a:solidFill>
                    <a:srgbClr val="FF0000"/>
                  </a:solidFill>
                </a:rPr>
                <a:t>Begin writing your assembly code after the ".text" directive.</a:t>
              </a:r>
              <a:endParaRPr lang="en-US" sz="1200" b="1" dirty="0">
                <a:solidFill>
                  <a:srgbClr val="FF0000"/>
                </a:solidFill>
              </a:endParaRPr>
            </a:p>
          </p:txBody>
        </p:sp>
        <p:cxnSp>
          <p:nvCxnSpPr>
            <p:cNvPr id="45" name="Straight Arrow Connector 44"/>
            <p:cNvCxnSpPr/>
            <p:nvPr/>
          </p:nvCxnSpPr>
          <p:spPr bwMode="auto">
            <a:xfrm flipV="1">
              <a:off x="2013526" y="3315855"/>
              <a:ext cx="475892" cy="538924"/>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297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up)">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up)">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up)">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down)">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right)">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ipe(left)">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BYU CS 224</a:t>
            </a:r>
            <a:endParaRPr lang="en-US"/>
          </a:p>
        </p:txBody>
      </p:sp>
      <p:sp>
        <p:nvSpPr>
          <p:cNvPr id="6" name="Footer Placeholder 2"/>
          <p:cNvSpPr>
            <a:spLocks noGrp="1"/>
          </p:cNvSpPr>
          <p:nvPr>
            <p:ph type="ftr" sz="quarter" idx="11"/>
          </p:nvPr>
        </p:nvSpPr>
        <p:spPr/>
        <p:txBody>
          <a:bodyPr/>
          <a:lstStyle/>
          <a:p>
            <a:r>
              <a:rPr lang="en-US" smtClean="0"/>
              <a:t>Blinky Lab</a:t>
            </a:r>
            <a:endParaRPr lang="en-US"/>
          </a:p>
        </p:txBody>
      </p:sp>
      <p:sp>
        <p:nvSpPr>
          <p:cNvPr id="7" name="Slide Number Placeholder 3"/>
          <p:cNvSpPr>
            <a:spLocks noGrp="1"/>
          </p:cNvSpPr>
          <p:nvPr>
            <p:ph type="sldNum" sz="quarter" idx="12"/>
          </p:nvPr>
        </p:nvSpPr>
        <p:spPr/>
        <p:txBody>
          <a:bodyPr/>
          <a:lstStyle/>
          <a:p>
            <a:fld id="{CDBD98ED-447F-4763-B879-4D7903511312}" type="slidenum">
              <a:rPr lang="en-US"/>
              <a:pPr/>
              <a:t>16</a:t>
            </a:fld>
            <a:endParaRPr lang="en-US"/>
          </a:p>
        </p:txBody>
      </p:sp>
      <p:sp>
        <p:nvSpPr>
          <p:cNvPr id="3040258" name="Rectangle 2"/>
          <p:cNvSpPr>
            <a:spLocks noGrp="1" noChangeArrowheads="1"/>
          </p:cNvSpPr>
          <p:nvPr>
            <p:ph type="title" idx="4294967295"/>
          </p:nvPr>
        </p:nvSpPr>
        <p:spPr/>
        <p:txBody>
          <a:bodyPr/>
          <a:lstStyle/>
          <a:p>
            <a:r>
              <a:rPr lang="pt-PT" dirty="0" smtClean="0"/>
              <a:t>Assembly Subroutines</a:t>
            </a:r>
            <a:endParaRPr lang="pt-PT" dirty="0"/>
          </a:p>
        </p:txBody>
      </p:sp>
      <p:sp>
        <p:nvSpPr>
          <p:cNvPr id="3040260"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Subroutines</a:t>
            </a:r>
            <a:endParaRPr lang="en-US" sz="1800" b="1" dirty="0">
              <a:latin typeface="Arial" pitchFamily="34" charset="0"/>
            </a:endParaRPr>
          </a:p>
        </p:txBody>
      </p:sp>
      <p:graphicFrame>
        <p:nvGraphicFramePr>
          <p:cNvPr id="41" name="Table 40"/>
          <p:cNvGraphicFramePr>
            <a:graphicFrameLocks noGrp="1"/>
          </p:cNvGraphicFramePr>
          <p:nvPr>
            <p:extLst>
              <p:ext uri="{D42A27DB-BD31-4B8C-83A1-F6EECF244321}">
                <p14:modId xmlns:p14="http://schemas.microsoft.com/office/powerpoint/2010/main" val="1549247254"/>
              </p:ext>
            </p:extLst>
          </p:nvPr>
        </p:nvGraphicFramePr>
        <p:xfrm>
          <a:off x="561975" y="2063750"/>
          <a:ext cx="8162925" cy="1854200"/>
        </p:xfrm>
        <a:graphic>
          <a:graphicData uri="http://schemas.openxmlformats.org/drawingml/2006/table">
            <a:tbl>
              <a:tblPr firstRow="1" bandRow="1">
                <a:tableStyleId>{5C22544A-7EE6-4342-B048-85BDC9FD1C3A}</a:tableStyleId>
              </a:tblPr>
              <a:tblGrid>
                <a:gridCol w="3448050"/>
                <a:gridCol w="4714875"/>
              </a:tblGrid>
              <a:tr h="370840">
                <a:tc>
                  <a:txBody>
                    <a:bodyPr/>
                    <a:lstStyle/>
                    <a:p>
                      <a:r>
                        <a:rPr lang="en-US" dirty="0" smtClean="0"/>
                        <a:t>Instruction</a:t>
                      </a:r>
                      <a:endParaRPr lang="en-US" dirty="0"/>
                    </a:p>
                  </a:txBody>
                  <a:tcPr/>
                </a:tc>
                <a:tc>
                  <a:txBody>
                    <a:bodyPr/>
                    <a:lstStyle/>
                    <a:p>
                      <a:r>
                        <a:rPr lang="en-US" dirty="0" smtClean="0"/>
                        <a:t>Description</a:t>
                      </a:r>
                      <a:endParaRPr lang="en-US" dirty="0"/>
                    </a:p>
                  </a:txBody>
                  <a:tcPr/>
                </a:tc>
              </a:tr>
              <a:tr h="370840">
                <a:tc>
                  <a:txBody>
                    <a:bodyPr/>
                    <a:lstStyle/>
                    <a:p>
                      <a:r>
                        <a:rPr lang="en-US" b="0" i="0" dirty="0" smtClean="0"/>
                        <a:t>call</a:t>
                      </a:r>
                      <a:endParaRPr lang="en-US" b="0" i="0" dirty="0"/>
                    </a:p>
                  </a:txBody>
                  <a:tcPr/>
                </a:tc>
                <a:tc>
                  <a:txBody>
                    <a:bodyPr/>
                    <a:lstStyle/>
                    <a:p>
                      <a:endParaRPr lang="en-US" dirty="0"/>
                    </a:p>
                  </a:txBody>
                  <a:tcPr/>
                </a:tc>
              </a:tr>
              <a:tr h="370840">
                <a:tc>
                  <a:txBody>
                    <a:bodyPr/>
                    <a:lstStyle/>
                    <a:p>
                      <a:r>
                        <a:rPr lang="en-US" b="0" i="0" dirty="0" smtClean="0"/>
                        <a:t>ret</a:t>
                      </a:r>
                      <a:endParaRPr lang="en-US" b="0" i="0" dirty="0"/>
                    </a:p>
                  </a:txBody>
                  <a:tcPr/>
                </a:tc>
                <a:tc>
                  <a:txBody>
                    <a:bodyPr/>
                    <a:lstStyle/>
                    <a:p>
                      <a:endParaRPr lang="en-US" dirty="0"/>
                    </a:p>
                  </a:txBody>
                  <a:tcPr/>
                </a:tc>
              </a:tr>
              <a:tr h="370840">
                <a:tc>
                  <a:txBody>
                    <a:bodyPr/>
                    <a:lstStyle/>
                    <a:p>
                      <a:r>
                        <a:rPr lang="en-US" b="0" i="0" dirty="0" smtClean="0"/>
                        <a:t>push</a:t>
                      </a:r>
                      <a:endParaRPr lang="en-US" b="0" i="0" dirty="0"/>
                    </a:p>
                  </a:txBody>
                  <a:tcPr/>
                </a:tc>
                <a:tc>
                  <a:txBody>
                    <a:bodyPr/>
                    <a:lstStyle/>
                    <a:p>
                      <a:endParaRPr lang="en-US" dirty="0"/>
                    </a:p>
                  </a:txBody>
                  <a:tcPr/>
                </a:tc>
              </a:tr>
              <a:tr h="370840">
                <a:tc>
                  <a:txBody>
                    <a:bodyPr/>
                    <a:lstStyle/>
                    <a:p>
                      <a:r>
                        <a:rPr lang="en-US" b="0" i="0" dirty="0" smtClean="0"/>
                        <a:t>pop</a:t>
                      </a:r>
                      <a:endParaRPr lang="en-US" b="0" i="0"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6839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CCS Breakpoints/Single Step</a:t>
            </a:r>
            <a:endParaRPr lang="en-US" dirty="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Blinky Lab</a:t>
            </a:r>
            <a:endParaRPr lang="en-US"/>
          </a:p>
        </p:txBody>
      </p:sp>
      <p:sp>
        <p:nvSpPr>
          <p:cNvPr id="6" name="Slide Number Placeholder 5"/>
          <p:cNvSpPr>
            <a:spLocks noGrp="1"/>
          </p:cNvSpPr>
          <p:nvPr>
            <p:ph type="sldNum" sz="quarter" idx="12"/>
          </p:nvPr>
        </p:nvSpPr>
        <p:spPr/>
        <p:txBody>
          <a:bodyPr/>
          <a:lstStyle/>
          <a:p>
            <a:fld id="{32F6EF2A-2223-40BE-984A-53EC24B03E63}" type="slidenum">
              <a:rPr lang="en-US" smtClean="0"/>
              <a:pPr/>
              <a:t>17</a:t>
            </a:fld>
            <a:endParaRPr lang="en-US"/>
          </a:p>
        </p:txBody>
      </p:sp>
      <p:sp>
        <p:nvSpPr>
          <p:cNvPr id="9"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pic>
        <p:nvPicPr>
          <p:cNvPr id="10"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984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 You Need to Know</a:t>
            </a:r>
            <a:endParaRPr lang="en-US" dirty="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Blinky Lab</a:t>
            </a:r>
            <a:endParaRPr lang="en-US"/>
          </a:p>
        </p:txBody>
      </p:sp>
      <p:sp>
        <p:nvSpPr>
          <p:cNvPr id="6" name="Slide Number Placeholder 5"/>
          <p:cNvSpPr>
            <a:spLocks noGrp="1"/>
          </p:cNvSpPr>
          <p:nvPr>
            <p:ph type="sldNum" sz="quarter" idx="12"/>
          </p:nvPr>
        </p:nvSpPr>
        <p:spPr/>
        <p:txBody>
          <a:bodyPr/>
          <a:lstStyle/>
          <a:p>
            <a:fld id="{32F6EF2A-2223-40BE-984A-53EC24B03E63}" type="slidenum">
              <a:rPr lang="en-US" smtClean="0"/>
              <a:pPr/>
              <a:t>18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93196758"/>
              </p:ext>
            </p:extLst>
          </p:nvPr>
        </p:nvGraphicFramePr>
        <p:xfrm>
          <a:off x="561975" y="2063750"/>
          <a:ext cx="8162925" cy="4145280"/>
        </p:xfrm>
        <a:graphic>
          <a:graphicData uri="http://schemas.openxmlformats.org/drawingml/2006/table">
            <a:tbl>
              <a:tblPr firstRow="1" bandRow="1">
                <a:tableStyleId>{5C22544A-7EE6-4342-B048-85BDC9FD1C3A}</a:tableStyleId>
              </a:tblPr>
              <a:tblGrid>
                <a:gridCol w="3448050"/>
                <a:gridCol w="4714875"/>
              </a:tblGrid>
              <a:tr h="370840">
                <a:tc>
                  <a:txBody>
                    <a:bodyPr/>
                    <a:lstStyle/>
                    <a:p>
                      <a:r>
                        <a:rPr lang="en-US" dirty="0" smtClean="0"/>
                        <a:t>Instruction</a:t>
                      </a:r>
                      <a:endParaRPr lang="en-US" dirty="0"/>
                    </a:p>
                  </a:txBody>
                  <a:tcPr/>
                </a:tc>
                <a:tc>
                  <a:txBody>
                    <a:bodyPr/>
                    <a:lstStyle/>
                    <a:p>
                      <a:r>
                        <a:rPr lang="en-US" dirty="0" smtClean="0"/>
                        <a:t>Description</a:t>
                      </a:r>
                      <a:endParaRPr lang="en-US" dirty="0"/>
                    </a:p>
                  </a:txBody>
                  <a:tcPr/>
                </a:tc>
              </a:tr>
              <a:tr h="370840">
                <a:tc>
                  <a:txBody>
                    <a:bodyPr/>
                    <a:lstStyle/>
                    <a:p>
                      <a:r>
                        <a:rPr lang="en-US" b="1" dirty="0" err="1" smtClean="0"/>
                        <a:t>mov.w</a:t>
                      </a:r>
                      <a:r>
                        <a:rPr lang="en-US" dirty="0" smtClean="0"/>
                        <a:t>	</a:t>
                      </a:r>
                      <a:r>
                        <a:rPr lang="en-US" b="1" dirty="0" smtClean="0"/>
                        <a:t>#</a:t>
                      </a:r>
                      <a:r>
                        <a:rPr lang="en-US" i="1" dirty="0" smtClean="0"/>
                        <a:t>&lt;value&gt;</a:t>
                      </a:r>
                      <a:r>
                        <a:rPr lang="en-US" b="1" dirty="0" smtClean="0"/>
                        <a:t>,</a:t>
                      </a:r>
                      <a:r>
                        <a:rPr lang="en-US" i="1" dirty="0" smtClean="0"/>
                        <a:t>&lt;register&gt;</a:t>
                      </a:r>
                      <a:endParaRPr lang="en-US" i="1" dirty="0"/>
                    </a:p>
                  </a:txBody>
                  <a:tcPr/>
                </a:tc>
                <a:tc>
                  <a:txBody>
                    <a:bodyPr/>
                    <a:lstStyle/>
                    <a:p>
                      <a:r>
                        <a:rPr lang="en-US" dirty="0" smtClean="0"/>
                        <a:t>Replace</a:t>
                      </a:r>
                      <a:r>
                        <a:rPr lang="en-US" baseline="0" dirty="0" smtClean="0"/>
                        <a:t> contents of &lt;register&gt; with &lt;value&gt; (no status bits change).</a:t>
                      </a:r>
                      <a:endParaRPr lang="en-US" dirty="0"/>
                    </a:p>
                  </a:txBody>
                  <a:tcPr/>
                </a:tc>
              </a:tr>
              <a:tr h="370840">
                <a:tc>
                  <a:txBody>
                    <a:bodyPr/>
                    <a:lstStyle/>
                    <a:p>
                      <a:r>
                        <a:rPr lang="en-US" b="1" dirty="0" err="1" smtClean="0"/>
                        <a:t>bis.b</a:t>
                      </a:r>
                      <a:r>
                        <a:rPr lang="en-US" b="1" dirty="0" smtClean="0"/>
                        <a:t>	#0x01,&amp;P1DIR</a:t>
                      </a:r>
                      <a:endParaRPr lang="en-US" b="1" dirty="0"/>
                    </a:p>
                  </a:txBody>
                  <a:tcPr/>
                </a:tc>
                <a:tc>
                  <a:txBody>
                    <a:bodyPr/>
                    <a:lstStyle/>
                    <a:p>
                      <a:r>
                        <a:rPr lang="en-US" dirty="0" smtClean="0"/>
                        <a:t>Set pin 2 of MSPG2553 as output.</a:t>
                      </a:r>
                      <a:endParaRPr lang="en-US" dirty="0"/>
                    </a:p>
                  </a:txBody>
                  <a:tcPr/>
                </a:tc>
              </a:tr>
              <a:tr h="370840">
                <a:tc>
                  <a:txBody>
                    <a:bodyPr/>
                    <a:lstStyle/>
                    <a:p>
                      <a:r>
                        <a:rPr lang="en-US" b="1" dirty="0" err="1" smtClean="0"/>
                        <a:t>bis.b</a:t>
                      </a:r>
                      <a:r>
                        <a:rPr lang="en-US" b="1" dirty="0" smtClean="0"/>
                        <a:t>	#0x01,&amp;P1OUT</a:t>
                      </a:r>
                      <a:endParaRPr lang="en-US" b="1" dirty="0"/>
                    </a:p>
                  </a:txBody>
                  <a:tcPr/>
                </a:tc>
                <a:tc>
                  <a:txBody>
                    <a:bodyPr/>
                    <a:lstStyle/>
                    <a:p>
                      <a:r>
                        <a:rPr lang="en-US" dirty="0" smtClean="0"/>
                        <a:t>Turn LED on (set pin 2 high, 3.3v).</a:t>
                      </a:r>
                      <a:endParaRPr lang="en-US" dirty="0" smtClean="0"/>
                    </a:p>
                  </a:txBody>
                  <a:tcPr/>
                </a:tc>
              </a:tr>
              <a:tr h="370840">
                <a:tc>
                  <a:txBody>
                    <a:bodyPr/>
                    <a:lstStyle/>
                    <a:p>
                      <a:r>
                        <a:rPr lang="en-US" b="1" dirty="0" err="1" smtClean="0"/>
                        <a:t>bic.b</a:t>
                      </a:r>
                      <a:r>
                        <a:rPr lang="en-US" b="1" dirty="0" smtClean="0"/>
                        <a:t>	#0x01,&amp;P1OUT</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Turn LED off (set pin 2 low, 0v).</a:t>
                      </a:r>
                      <a:endParaRPr lang="en-US" dirty="0" smtClean="0"/>
                    </a:p>
                  </a:txBody>
                  <a:tcPr/>
                </a:tc>
              </a:tr>
              <a:tr h="370840">
                <a:tc>
                  <a:txBody>
                    <a:bodyPr/>
                    <a:lstStyle/>
                    <a:p>
                      <a:r>
                        <a:rPr lang="en-US" b="1" dirty="0" err="1" smtClean="0"/>
                        <a:t>sub.w</a:t>
                      </a:r>
                      <a:r>
                        <a:rPr lang="en-US" b="1" dirty="0" smtClean="0"/>
                        <a:t>	#1,</a:t>
                      </a:r>
                      <a:r>
                        <a:rPr lang="en-US" i="1" u="none" dirty="0" smtClean="0"/>
                        <a:t>&lt;register&gt;</a:t>
                      </a:r>
                      <a:endParaRPr lang="en-US" i="1" u="none" dirty="0"/>
                    </a:p>
                  </a:txBody>
                  <a:tcPr/>
                </a:tc>
                <a:tc>
                  <a:txBody>
                    <a:bodyPr/>
                    <a:lstStyle/>
                    <a:p>
                      <a:r>
                        <a:rPr lang="en-US" dirty="0" smtClean="0"/>
                        <a:t>Decrement &lt;register&gt; by 1 and set Z status bit to 1 if result is</a:t>
                      </a:r>
                      <a:r>
                        <a:rPr lang="en-US" baseline="0" dirty="0" smtClean="0"/>
                        <a:t> zero, else 0.</a:t>
                      </a:r>
                      <a:endParaRPr lang="en-US" dirty="0"/>
                    </a:p>
                  </a:txBody>
                  <a:tcPr/>
                </a:tc>
              </a:tr>
              <a:tr h="370840">
                <a:tc>
                  <a:txBody>
                    <a:bodyPr/>
                    <a:lstStyle/>
                    <a:p>
                      <a:r>
                        <a:rPr lang="en-US" b="1" dirty="0" err="1" smtClean="0"/>
                        <a:t>jne</a:t>
                      </a:r>
                      <a:r>
                        <a:rPr lang="en-US" dirty="0" smtClean="0"/>
                        <a:t>	</a:t>
                      </a:r>
                      <a:r>
                        <a:rPr lang="en-US" i="1" dirty="0" smtClean="0"/>
                        <a:t>&lt;label&gt;</a:t>
                      </a:r>
                      <a:endParaRPr lang="en-US" i="1" dirty="0"/>
                    </a:p>
                  </a:txBody>
                  <a:tcPr/>
                </a:tc>
                <a:tc>
                  <a:txBody>
                    <a:bodyPr/>
                    <a:lstStyle/>
                    <a:p>
                      <a:r>
                        <a:rPr lang="en-US" dirty="0" smtClean="0"/>
                        <a:t>Jump to &lt;label&gt;</a:t>
                      </a:r>
                      <a:r>
                        <a:rPr lang="en-US" baseline="0" dirty="0" smtClean="0"/>
                        <a:t> if Z bit is 0.</a:t>
                      </a:r>
                      <a:endParaRPr lang="en-US" dirty="0"/>
                    </a:p>
                  </a:txBody>
                  <a:tcPr/>
                </a:tc>
              </a:tr>
              <a:tr h="370840">
                <a:tc>
                  <a:txBody>
                    <a:bodyPr/>
                    <a:lstStyle/>
                    <a:p>
                      <a:r>
                        <a:rPr lang="en-US" b="1" dirty="0" err="1" smtClean="0"/>
                        <a:t>jmp</a:t>
                      </a:r>
                      <a:r>
                        <a:rPr lang="en-US" dirty="0" smtClean="0"/>
                        <a:t>	</a:t>
                      </a:r>
                      <a:r>
                        <a:rPr lang="en-US" i="1" dirty="0" smtClean="0"/>
                        <a:t>&lt;label&gt;</a:t>
                      </a:r>
                      <a:endParaRPr lang="en-US" i="1" dirty="0"/>
                    </a:p>
                  </a:txBody>
                  <a:tcPr/>
                </a:tc>
                <a:tc>
                  <a:txBody>
                    <a:bodyPr/>
                    <a:lstStyle/>
                    <a:p>
                      <a:r>
                        <a:rPr lang="en-US" dirty="0" smtClean="0"/>
                        <a:t>Jump</a:t>
                      </a:r>
                      <a:r>
                        <a:rPr lang="en-US" baseline="0" dirty="0" smtClean="0"/>
                        <a:t> to &lt;label&gt;.</a:t>
                      </a:r>
                      <a:endParaRPr lang="en-US" dirty="0"/>
                    </a:p>
                  </a:txBody>
                  <a:tcPr/>
                </a:tc>
              </a:tr>
              <a:tr h="370840">
                <a:tc>
                  <a:txBody>
                    <a:bodyPr/>
                    <a:lstStyle/>
                    <a:p>
                      <a:r>
                        <a:rPr lang="en-US" b="1" dirty="0" err="1" smtClean="0"/>
                        <a:t>xor.b</a:t>
                      </a:r>
                      <a:r>
                        <a:rPr lang="en-US" b="1" dirty="0" smtClean="0"/>
                        <a:t>	#0x01,&amp;P1OUT</a:t>
                      </a:r>
                      <a:endParaRPr lang="en-US" b="1" dirty="0"/>
                    </a:p>
                  </a:txBody>
                  <a:tcPr/>
                </a:tc>
                <a:tc>
                  <a:txBody>
                    <a:bodyPr/>
                    <a:lstStyle/>
                    <a:p>
                      <a:r>
                        <a:rPr lang="en-US" dirty="0" smtClean="0"/>
                        <a:t>Toggles pin 2 – turns LED off if on, and on if off.</a:t>
                      </a:r>
                      <a:endParaRPr lang="en-US" dirty="0"/>
                    </a:p>
                  </a:txBody>
                  <a:tcPr/>
                </a:tc>
              </a:tr>
            </a:tbl>
          </a:graphicData>
        </a:graphic>
      </p:graphicFrame>
      <p:sp>
        <p:nvSpPr>
          <p:cNvPr id="9"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sp>
        <p:nvSpPr>
          <p:cNvPr id="10" name="TextBox 9"/>
          <p:cNvSpPr txBox="1"/>
          <p:nvPr/>
        </p:nvSpPr>
        <p:spPr>
          <a:xfrm>
            <a:off x="533400" y="1552575"/>
            <a:ext cx="8067675" cy="461665"/>
          </a:xfrm>
          <a:prstGeom prst="rect">
            <a:avLst/>
          </a:prstGeom>
          <a:noFill/>
        </p:spPr>
        <p:txBody>
          <a:bodyPr wrap="square" rtlCol="0">
            <a:spAutoFit/>
          </a:bodyPr>
          <a:lstStyle/>
          <a:p>
            <a:r>
              <a:rPr lang="en-US" dirty="0" smtClean="0">
                <a:latin typeface="Comic Sans MS" panose="030F0702030302020204" pitchFamily="66" charset="0"/>
              </a:rPr>
              <a:t>Lab 3 may require the following assembly instructions:</a:t>
            </a:r>
            <a:endParaRPr lang="en-US" dirty="0">
              <a:latin typeface="Comic Sans MS" panose="030F0702030302020204" pitchFamily="66" charset="0"/>
            </a:endParaRPr>
          </a:p>
        </p:txBody>
      </p:sp>
      <p:pic>
        <p:nvPicPr>
          <p:cNvPr id="11"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426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Directives</a:t>
            </a:r>
            <a:endParaRPr lang="en-US" dirty="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Blinky Lab</a:t>
            </a:r>
            <a:endParaRPr lang="en-US"/>
          </a:p>
        </p:txBody>
      </p:sp>
      <p:sp>
        <p:nvSpPr>
          <p:cNvPr id="6" name="Slide Number Placeholder 5"/>
          <p:cNvSpPr>
            <a:spLocks noGrp="1"/>
          </p:cNvSpPr>
          <p:nvPr>
            <p:ph type="sldNum" sz="quarter" idx="12"/>
          </p:nvPr>
        </p:nvSpPr>
        <p:spPr/>
        <p:txBody>
          <a:bodyPr/>
          <a:lstStyle/>
          <a:p>
            <a:fld id="{32F6EF2A-2223-40BE-984A-53EC24B03E63}" type="slidenum">
              <a:rPr lang="en-US" smtClean="0"/>
              <a:pPr/>
              <a:t>19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39811304"/>
              </p:ext>
            </p:extLst>
          </p:nvPr>
        </p:nvGraphicFramePr>
        <p:xfrm>
          <a:off x="561975" y="2063750"/>
          <a:ext cx="8162925" cy="3505200"/>
        </p:xfrm>
        <a:graphic>
          <a:graphicData uri="http://schemas.openxmlformats.org/drawingml/2006/table">
            <a:tbl>
              <a:tblPr firstRow="1" bandRow="1">
                <a:tableStyleId>{5C22544A-7EE6-4342-B048-85BDC9FD1C3A}</a:tableStyleId>
              </a:tblPr>
              <a:tblGrid>
                <a:gridCol w="3448050"/>
                <a:gridCol w="4714875"/>
              </a:tblGrid>
              <a:tr h="370840">
                <a:tc>
                  <a:txBody>
                    <a:bodyPr/>
                    <a:lstStyle/>
                    <a:p>
                      <a:r>
                        <a:rPr lang="en-US" dirty="0" smtClean="0"/>
                        <a:t>Directive</a:t>
                      </a:r>
                      <a:endParaRPr lang="en-US" dirty="0"/>
                    </a:p>
                  </a:txBody>
                  <a:tcPr/>
                </a:tc>
                <a:tc>
                  <a:txBody>
                    <a:bodyPr/>
                    <a:lstStyle/>
                    <a:p>
                      <a:r>
                        <a:rPr lang="en-US" dirty="0" smtClean="0"/>
                        <a:t>Description</a:t>
                      </a:r>
                      <a:endParaRPr lang="en-US" dirty="0"/>
                    </a:p>
                  </a:txBody>
                  <a:tcPr/>
                </a:tc>
              </a:tr>
              <a:tr h="370840">
                <a:tc>
                  <a:txBody>
                    <a:bodyPr/>
                    <a:lstStyle/>
                    <a:p>
                      <a:r>
                        <a:rPr lang="en-US" b="1" i="0" dirty="0" smtClean="0">
                          <a:latin typeface="+mn-lt"/>
                        </a:rPr>
                        <a:t>&lt;symbol&gt;</a:t>
                      </a:r>
                      <a:r>
                        <a:rPr lang="en-US" b="1" i="0" baseline="0" dirty="0" smtClean="0">
                          <a:latin typeface="+mn-lt"/>
                        </a:rPr>
                        <a:t>  .</a:t>
                      </a:r>
                      <a:r>
                        <a:rPr lang="en-US" b="1" i="0" baseline="0" dirty="0" err="1" smtClean="0">
                          <a:latin typeface="+mn-lt"/>
                        </a:rPr>
                        <a:t>equ</a:t>
                      </a:r>
                      <a:r>
                        <a:rPr lang="en-US" b="1" i="0" baseline="0" dirty="0" smtClean="0">
                          <a:latin typeface="+mn-lt"/>
                        </a:rPr>
                        <a:t>  &lt;value</a:t>
                      </a:r>
                      <a:r>
                        <a:rPr lang="en-US" b="1" i="0" baseline="0" dirty="0" smtClean="0">
                          <a:latin typeface="+mn-lt"/>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b="1" i="0" dirty="0" smtClean="0">
                          <a:latin typeface="+mn-lt"/>
                        </a:rPr>
                        <a:t>&lt;symbol&gt;</a:t>
                      </a:r>
                      <a:r>
                        <a:rPr lang="en-US" b="1" i="0" baseline="0" dirty="0" smtClean="0">
                          <a:latin typeface="+mn-lt"/>
                        </a:rPr>
                        <a:t>  .set  &lt;value&gt;</a:t>
                      </a:r>
                    </a:p>
                  </a:txBody>
                  <a:tcPr/>
                </a:tc>
                <a:tc>
                  <a:txBody>
                    <a:bodyPr/>
                    <a:lstStyle/>
                    <a:p>
                      <a:r>
                        <a:rPr lang="en-US" b="1" dirty="0" smtClean="0">
                          <a:latin typeface="+mn-lt"/>
                        </a:rPr>
                        <a:t>Create symbol</a:t>
                      </a:r>
                      <a:endParaRPr lang="en-US" b="1" dirty="0">
                        <a:latin typeface="+mn-lt"/>
                      </a:endParaRPr>
                    </a:p>
                  </a:txBody>
                  <a:tcPr/>
                </a:tc>
              </a:tr>
              <a:tr h="370840">
                <a:tc>
                  <a:txBody>
                    <a:bodyPr/>
                    <a:lstStyle/>
                    <a:p>
                      <a:r>
                        <a:rPr lang="en-US" b="1" i="0" baseline="0" dirty="0" smtClean="0">
                          <a:latin typeface="+mn-lt"/>
                        </a:rPr>
                        <a:t>  </a:t>
                      </a:r>
                      <a:r>
                        <a:rPr lang="en-US" b="1" i="0" dirty="0" smtClean="0">
                          <a:latin typeface="+mn-lt"/>
                        </a:rPr>
                        <a:t>.</a:t>
                      </a:r>
                      <a:r>
                        <a:rPr lang="en-US" b="1" i="0" dirty="0" smtClean="0">
                          <a:latin typeface="+mn-lt"/>
                        </a:rPr>
                        <a:t>text</a:t>
                      </a:r>
                      <a:endParaRPr lang="en-US" b="1" i="0" dirty="0">
                        <a:latin typeface="+mn-lt"/>
                      </a:endParaRPr>
                    </a:p>
                  </a:txBody>
                  <a:tcPr/>
                </a:tc>
                <a:tc>
                  <a:txBody>
                    <a:bodyPr/>
                    <a:lstStyle/>
                    <a:p>
                      <a:r>
                        <a:rPr lang="en-US" b="1" dirty="0" smtClean="0">
                          <a:latin typeface="+mn-lt"/>
                        </a:rPr>
                        <a:t>Start</a:t>
                      </a:r>
                      <a:r>
                        <a:rPr lang="en-US" b="1" baseline="0" dirty="0" smtClean="0">
                          <a:latin typeface="+mn-lt"/>
                        </a:rPr>
                        <a:t> code section</a:t>
                      </a:r>
                      <a:endParaRPr lang="en-US" b="1" dirty="0">
                        <a:latin typeface="+mn-lt"/>
                      </a:endParaRPr>
                    </a:p>
                  </a:txBody>
                  <a:tcPr/>
                </a:tc>
              </a:tr>
              <a:tr h="370840">
                <a:tc>
                  <a:txBody>
                    <a:bodyPr/>
                    <a:lstStyle/>
                    <a:p>
                      <a:r>
                        <a:rPr lang="en-US" b="1" i="0" dirty="0" smtClean="0">
                          <a:latin typeface="+mn-lt"/>
                        </a:rPr>
                        <a:t>  .</a:t>
                      </a:r>
                      <a:r>
                        <a:rPr lang="en-US" b="1" i="0" dirty="0" err="1" smtClean="0">
                          <a:latin typeface="+mn-lt"/>
                        </a:rPr>
                        <a:t>cdecls</a:t>
                      </a:r>
                      <a:endParaRPr lang="en-US" b="1" i="0" dirty="0">
                        <a:latin typeface="+mn-lt"/>
                      </a:endParaRPr>
                    </a:p>
                  </a:txBody>
                  <a:tcPr/>
                </a:tc>
                <a:tc>
                  <a:txBody>
                    <a:bodyPr/>
                    <a:lstStyle/>
                    <a:p>
                      <a:r>
                        <a:rPr lang="en-US" b="1" dirty="0" smtClean="0">
                          <a:latin typeface="+mn-lt"/>
                        </a:rPr>
                        <a:t>Include C header file</a:t>
                      </a:r>
                      <a:endParaRPr lang="en-US" b="1" dirty="0">
                        <a:latin typeface="+mn-lt"/>
                      </a:endParaRPr>
                    </a:p>
                  </a:txBody>
                  <a:tcPr/>
                </a:tc>
              </a:tr>
              <a:tr h="370840">
                <a:tc>
                  <a:txBody>
                    <a:bodyPr/>
                    <a:lstStyle/>
                    <a:p>
                      <a:r>
                        <a:rPr lang="en-US" b="1" i="0" dirty="0" smtClean="0">
                          <a:latin typeface="+mn-lt"/>
                        </a:rPr>
                        <a:t>  .</a:t>
                      </a:r>
                      <a:r>
                        <a:rPr lang="en-US" b="1" i="0" dirty="0" smtClean="0">
                          <a:latin typeface="+mn-lt"/>
                        </a:rPr>
                        <a:t>end</a:t>
                      </a:r>
                      <a:endParaRPr lang="en-US" b="1" i="0" dirty="0">
                        <a:latin typeface="+mn-lt"/>
                      </a:endParaRPr>
                    </a:p>
                  </a:txBody>
                  <a:tcPr/>
                </a:tc>
                <a:tc>
                  <a:txBody>
                    <a:bodyPr/>
                    <a:lstStyle/>
                    <a:p>
                      <a:r>
                        <a:rPr lang="en-US" b="1" dirty="0" smtClean="0">
                          <a:latin typeface="+mn-lt"/>
                        </a:rPr>
                        <a:t>End assembly process</a:t>
                      </a:r>
                      <a:endParaRPr lang="en-US" b="1" dirty="0">
                        <a:latin typeface="+mn-lt"/>
                      </a:endParaRPr>
                    </a:p>
                  </a:txBody>
                  <a:tcPr/>
                </a:tc>
              </a:tr>
              <a:tr h="370840">
                <a:tc>
                  <a:txBody>
                    <a:bodyPr/>
                    <a:lstStyle/>
                    <a:p>
                      <a:r>
                        <a:rPr lang="en-US" b="1" i="0" u="none" dirty="0" smtClean="0">
                          <a:latin typeface="+mn-lt"/>
                        </a:rPr>
                        <a:t>  .sect &lt;symbol&gt;</a:t>
                      </a:r>
                      <a:endParaRPr lang="en-US" b="1" i="0" u="none" dirty="0">
                        <a:latin typeface="+mn-lt"/>
                      </a:endParaRPr>
                    </a:p>
                  </a:txBody>
                  <a:tcPr/>
                </a:tc>
                <a:tc>
                  <a:txBody>
                    <a:bodyPr/>
                    <a:lstStyle/>
                    <a:p>
                      <a:r>
                        <a:rPr lang="en-US" b="1" dirty="0" smtClean="0">
                          <a:latin typeface="+mn-lt"/>
                        </a:rPr>
                        <a:t>Start &lt;symbol&gt; section</a:t>
                      </a:r>
                      <a:endParaRPr lang="en-US" b="1"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smtClean="0">
                          <a:latin typeface="+mn-lt"/>
                        </a:rPr>
                        <a:t>&lt;symbol&gt;</a:t>
                      </a:r>
                      <a:r>
                        <a:rPr lang="en-US" b="1" i="0" baseline="0" dirty="0" smtClean="0">
                          <a:latin typeface="+mn-lt"/>
                        </a:rPr>
                        <a:t> </a:t>
                      </a:r>
                      <a:r>
                        <a:rPr lang="en-US" b="1" i="0" dirty="0" smtClean="0">
                          <a:latin typeface="+mn-lt"/>
                        </a:rPr>
                        <a:t>.byte &lt;size&gt;</a:t>
                      </a:r>
                    </a:p>
                    <a:p>
                      <a:r>
                        <a:rPr lang="en-US" b="1" i="0" dirty="0" smtClean="0">
                          <a:latin typeface="+mn-lt"/>
                        </a:rPr>
                        <a:t>&lt;symbol&gt;</a:t>
                      </a:r>
                      <a:r>
                        <a:rPr lang="en-US" b="1" i="0" baseline="0" dirty="0" smtClean="0">
                          <a:latin typeface="+mn-lt"/>
                        </a:rPr>
                        <a:t> </a:t>
                      </a:r>
                      <a:r>
                        <a:rPr lang="en-US" b="1" i="0" dirty="0" smtClean="0">
                          <a:latin typeface="+mn-lt"/>
                        </a:rPr>
                        <a:t>.word &lt;size&gt;</a:t>
                      </a:r>
                      <a:endParaRPr lang="en-US" b="1" i="0" dirty="0">
                        <a:latin typeface="+mn-lt"/>
                      </a:endParaRPr>
                    </a:p>
                  </a:txBody>
                  <a:tcPr/>
                </a:tc>
                <a:tc>
                  <a:txBody>
                    <a:bodyPr/>
                    <a:lstStyle/>
                    <a:p>
                      <a:endParaRPr lang="en-US" b="1" dirty="0">
                        <a:latin typeface="+mn-lt"/>
                      </a:endParaRPr>
                    </a:p>
                  </a:txBody>
                  <a:tcPr/>
                </a:tc>
              </a:tr>
              <a:tr h="370840">
                <a:tc>
                  <a:txBody>
                    <a:bodyPr/>
                    <a:lstStyle/>
                    <a:p>
                      <a:r>
                        <a:rPr lang="en-US" b="1" i="0" dirty="0" smtClean="0">
                          <a:latin typeface="+mn-lt"/>
                        </a:rPr>
                        <a:t>  .</a:t>
                      </a:r>
                      <a:r>
                        <a:rPr lang="en-US" b="1" i="0" dirty="0" err="1" smtClean="0">
                          <a:latin typeface="+mn-lt"/>
                        </a:rPr>
                        <a:t>bss</a:t>
                      </a:r>
                      <a:r>
                        <a:rPr lang="en-US" b="1" i="0" dirty="0" smtClean="0">
                          <a:latin typeface="+mn-lt"/>
                        </a:rPr>
                        <a:t> &lt;symbol&gt;</a:t>
                      </a:r>
                      <a:r>
                        <a:rPr lang="en-US" b="1" i="0" baseline="0" dirty="0" smtClean="0">
                          <a:latin typeface="+mn-lt"/>
                        </a:rPr>
                        <a:t>,&lt;size&gt;</a:t>
                      </a:r>
                      <a:endParaRPr lang="en-US" b="1" i="0" dirty="0">
                        <a:latin typeface="+mn-lt"/>
                      </a:endParaRPr>
                    </a:p>
                  </a:txBody>
                  <a:tcPr/>
                </a:tc>
                <a:tc>
                  <a:txBody>
                    <a:bodyPr/>
                    <a:lstStyle/>
                    <a:p>
                      <a:endParaRPr lang="en-US" b="1" dirty="0">
                        <a:latin typeface="+mn-lt"/>
                      </a:endParaRPr>
                    </a:p>
                  </a:txBody>
                  <a:tcPr/>
                </a:tc>
              </a:tr>
            </a:tbl>
          </a:graphicData>
        </a:graphic>
      </p:graphicFrame>
      <p:sp>
        <p:nvSpPr>
          <p:cNvPr id="9"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sp>
        <p:nvSpPr>
          <p:cNvPr id="10" name="TextBox 9"/>
          <p:cNvSpPr txBox="1"/>
          <p:nvPr/>
        </p:nvSpPr>
        <p:spPr>
          <a:xfrm>
            <a:off x="533400" y="1552575"/>
            <a:ext cx="8067675" cy="461665"/>
          </a:xfrm>
          <a:prstGeom prst="rect">
            <a:avLst/>
          </a:prstGeom>
          <a:noFill/>
        </p:spPr>
        <p:txBody>
          <a:bodyPr wrap="square" rtlCol="0">
            <a:spAutoFit/>
          </a:bodyPr>
          <a:lstStyle/>
          <a:p>
            <a:r>
              <a:rPr lang="en-US" dirty="0" smtClean="0">
                <a:latin typeface="Comic Sans MS" panose="030F0702030302020204" pitchFamily="66" charset="0"/>
              </a:rPr>
              <a:t>Lab 3 may require the following assembly directives:</a:t>
            </a:r>
            <a:endParaRPr lang="en-US" dirty="0">
              <a:latin typeface="Comic Sans MS" panose="030F0702030302020204" pitchFamily="66" charset="0"/>
            </a:endParaRPr>
          </a:p>
        </p:txBody>
      </p:sp>
      <p:pic>
        <p:nvPicPr>
          <p:cNvPr id="11"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739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1908" name="Text Box 4"/>
          <p:cNvSpPr txBox="1">
            <a:spLocks noChangeArrowheads="1"/>
          </p:cNvSpPr>
          <p:nvPr/>
        </p:nvSpPr>
        <p:spPr bwMode="auto">
          <a:xfrm>
            <a:off x="817563" y="1360002"/>
            <a:ext cx="8169275" cy="53576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CS/</a:t>
            </a:r>
            <a:r>
              <a:rPr lang="en-US" sz="1200" b="1" dirty="0" err="1">
                <a:latin typeface="Courier New" pitchFamily="49" charset="0"/>
              </a:rPr>
              <a:t>ECEn</a:t>
            </a:r>
            <a:r>
              <a:rPr lang="en-US" sz="1200" b="1" dirty="0">
                <a:latin typeface="Courier New" pitchFamily="49" charset="0"/>
              </a:rPr>
              <a:t> 124 Lab </a:t>
            </a:r>
            <a:r>
              <a:rPr lang="en-US" sz="1200" b="1" dirty="0" smtClean="0">
                <a:latin typeface="Courier New" pitchFamily="49" charset="0"/>
              </a:rPr>
              <a:t>3 </a:t>
            </a:r>
            <a:r>
              <a:rPr lang="en-US" sz="1200" b="1" dirty="0">
                <a:latin typeface="Courier New" pitchFamily="49" charset="0"/>
              </a:rPr>
              <a:t>- blinky.asm</a:t>
            </a:r>
          </a:p>
          <a:p>
            <a:pPr>
              <a:lnSpc>
                <a:spcPct val="95000"/>
              </a:lnSpc>
            </a:pPr>
            <a:r>
              <a:rPr lang="en-US" sz="1200" b="1" dirty="0">
                <a:latin typeface="Courier New" pitchFamily="49" charset="0"/>
              </a:rPr>
              <a:t>;*******************************************************************************</a:t>
            </a:r>
          </a:p>
          <a:p>
            <a:pPr>
              <a:lnSpc>
                <a:spcPct val="95000"/>
              </a:lnSpc>
            </a:pPr>
            <a:r>
              <a:rPr lang="en-US" sz="1200" b="1" dirty="0" smtClean="0">
                <a:solidFill>
                  <a:schemeClr val="hlink"/>
                </a:solidFill>
                <a:latin typeface="Courier New" pitchFamily="49" charset="0"/>
              </a:rPr>
              <a:t>;   </a:t>
            </a:r>
            <a:r>
              <a:rPr lang="en-US" sz="1200" b="1" dirty="0">
                <a:solidFill>
                  <a:schemeClr val="hlink"/>
                </a:solidFill>
                <a:latin typeface="Courier New" pitchFamily="49" charset="0"/>
              </a:rPr>
              <a:t>MCLK = </a:t>
            </a:r>
            <a:r>
              <a:rPr lang="en-US" sz="1200" b="1" dirty="0" smtClean="0">
                <a:solidFill>
                  <a:schemeClr val="hlink"/>
                </a:solidFill>
                <a:latin typeface="Courier New" pitchFamily="49" charset="0"/>
              </a:rPr>
              <a:t>_______ cycles </a:t>
            </a:r>
            <a:r>
              <a:rPr lang="en-US" sz="1200" b="1" dirty="0">
                <a:solidFill>
                  <a:schemeClr val="hlink"/>
                </a:solidFill>
                <a:latin typeface="Courier New" pitchFamily="49" charset="0"/>
              </a:rPr>
              <a:t>/ </a:t>
            </a:r>
            <a:r>
              <a:rPr lang="en-US" sz="1200" b="1" dirty="0" smtClean="0">
                <a:solidFill>
                  <a:schemeClr val="hlink"/>
                </a:solidFill>
                <a:latin typeface="Courier New" pitchFamily="49" charset="0"/>
              </a:rPr>
              <a:t>_______ interval </a:t>
            </a:r>
            <a:r>
              <a:rPr lang="en-US" sz="1200" b="1" dirty="0">
                <a:solidFill>
                  <a:schemeClr val="hlink"/>
                </a:solidFill>
                <a:latin typeface="Courier New" pitchFamily="49" charset="0"/>
              </a:rPr>
              <a:t>= </a:t>
            </a:r>
            <a:r>
              <a:rPr lang="en-US" sz="1200" b="1" dirty="0" smtClean="0">
                <a:solidFill>
                  <a:schemeClr val="hlink"/>
                </a:solidFill>
                <a:latin typeface="Courier New" pitchFamily="49" charset="0"/>
              </a:rPr>
              <a:t>_______ </a:t>
            </a:r>
            <a:r>
              <a:rPr lang="en-US" sz="1200" b="1" dirty="0" err="1">
                <a:solidFill>
                  <a:schemeClr val="hlink"/>
                </a:solidFill>
                <a:latin typeface="Courier New" pitchFamily="49" charset="0"/>
              </a:rPr>
              <a:t>Mhz</a:t>
            </a:r>
            <a:endParaRPr lang="en-US" sz="1200" b="1" dirty="0">
              <a:solidFill>
                <a:schemeClr val="hlink"/>
              </a:solidFill>
              <a:latin typeface="Courier New" pitchFamily="49" charset="0"/>
            </a:endParaRPr>
          </a:p>
          <a:p>
            <a:pPr>
              <a:lnSpc>
                <a:spcPct val="95000"/>
              </a:lnSpc>
            </a:pPr>
            <a:r>
              <a:rPr lang="en-US" sz="1200" b="1" dirty="0" smtClean="0">
                <a:solidFill>
                  <a:schemeClr val="hlink"/>
                </a:solidFill>
                <a:latin typeface="Courier New" pitchFamily="49" charset="0"/>
              </a:rPr>
              <a:t>;    </a:t>
            </a:r>
            <a:r>
              <a:rPr lang="en-US" sz="1200" b="1" dirty="0">
                <a:solidFill>
                  <a:schemeClr val="hlink"/>
                </a:solidFill>
                <a:latin typeface="Courier New" pitchFamily="49" charset="0"/>
              </a:rPr>
              <a:t>CPI = </a:t>
            </a:r>
            <a:r>
              <a:rPr lang="en-US" sz="1200" b="1" dirty="0" smtClean="0">
                <a:solidFill>
                  <a:schemeClr val="hlink"/>
                </a:solidFill>
                <a:latin typeface="Courier New" pitchFamily="49" charset="0"/>
              </a:rPr>
              <a:t>_______ cycles/ _______ </a:t>
            </a:r>
            <a:r>
              <a:rPr lang="en-US" sz="1200" b="1" dirty="0">
                <a:solidFill>
                  <a:schemeClr val="hlink"/>
                </a:solidFill>
                <a:latin typeface="Courier New" pitchFamily="49" charset="0"/>
              </a:rPr>
              <a:t>instructions = _______ </a:t>
            </a:r>
            <a:r>
              <a:rPr lang="en-US" sz="1200" b="1" dirty="0" smtClean="0">
                <a:solidFill>
                  <a:schemeClr val="hlink"/>
                </a:solidFill>
                <a:latin typeface="Courier New" pitchFamily="49" charset="0"/>
              </a:rPr>
              <a:t>Cycles/Instruction</a:t>
            </a:r>
            <a:endParaRPr lang="en-US" sz="1200" b="1" dirty="0">
              <a:solidFill>
                <a:schemeClr val="hlink"/>
              </a:solidFill>
              <a:latin typeface="Courier New" pitchFamily="49" charset="0"/>
            </a:endParaRPr>
          </a:p>
          <a:p>
            <a:pPr>
              <a:lnSpc>
                <a:spcPct val="95000"/>
              </a:lnSpc>
            </a:pPr>
            <a:r>
              <a:rPr lang="en-US" sz="1200" b="1" dirty="0">
                <a:solidFill>
                  <a:schemeClr val="hlink"/>
                </a:solidFill>
                <a:latin typeface="Courier New" pitchFamily="49" charset="0"/>
              </a:rPr>
              <a:t>;   MIPS = MCLK / CPI / 1000000 = _______ MIPS</a:t>
            </a:r>
          </a:p>
          <a:p>
            <a:pPr>
              <a:lnSpc>
                <a:spcPct val="95000"/>
              </a:lnSpc>
            </a:pPr>
            <a:endParaRPr lang="en-US" sz="1200" b="1" dirty="0">
              <a:solidFill>
                <a:schemeClr val="hlink"/>
              </a:solidFill>
              <a:latin typeface="Courier New" pitchFamily="49" charset="0"/>
            </a:endParaRPr>
          </a:p>
          <a:p>
            <a:pPr>
              <a:lnSpc>
                <a:spcPct val="95000"/>
              </a:lnSpc>
            </a:pPr>
            <a:r>
              <a:rPr lang="en-US" sz="1200" b="1" dirty="0">
                <a:latin typeface="Courier New" pitchFamily="49" charset="0"/>
              </a:rPr>
              <a:t>           .</a:t>
            </a:r>
            <a:r>
              <a:rPr lang="en-US" sz="1200" b="1" dirty="0" err="1">
                <a:latin typeface="Courier New" pitchFamily="49" charset="0"/>
              </a:rPr>
              <a:t>cdecls</a:t>
            </a:r>
            <a:r>
              <a:rPr lang="en-US" sz="1200" b="1" dirty="0">
                <a:latin typeface="Courier New" pitchFamily="49" charset="0"/>
              </a:rPr>
              <a:t> </a:t>
            </a:r>
            <a:r>
              <a:rPr lang="en-US" sz="1200" b="1" dirty="0" smtClean="0">
                <a:latin typeface="Courier New" pitchFamily="49" charset="0"/>
              </a:rPr>
              <a:t>C,"msp430.h"             </a:t>
            </a:r>
            <a:r>
              <a:rPr lang="en-US" sz="1200" b="1" dirty="0">
                <a:latin typeface="Courier New" pitchFamily="49" charset="0"/>
              </a:rPr>
              <a:t>; </a:t>
            </a:r>
            <a:r>
              <a:rPr lang="en-US" sz="1200" b="1" dirty="0" smtClean="0">
                <a:latin typeface="Courier New" pitchFamily="49" charset="0"/>
              </a:rPr>
              <a:t>MSP430</a:t>
            </a:r>
            <a:endParaRPr lang="en-US" sz="1200" b="1" dirty="0">
              <a:latin typeface="Courier New" pitchFamily="49" charset="0"/>
            </a:endParaRPr>
          </a:p>
          <a:p>
            <a:pPr>
              <a:lnSpc>
                <a:spcPct val="95000"/>
              </a:lnSpc>
            </a:pPr>
            <a:r>
              <a:rPr lang="en-US" sz="1200" b="1" dirty="0">
                <a:solidFill>
                  <a:schemeClr val="hlink"/>
                </a:solidFill>
                <a:latin typeface="Courier New" pitchFamily="49" charset="0"/>
              </a:rPr>
              <a:t>COUNT      .</a:t>
            </a:r>
            <a:r>
              <a:rPr lang="en-US" sz="1200" b="1" dirty="0" err="1">
                <a:solidFill>
                  <a:schemeClr val="hlink"/>
                </a:solidFill>
                <a:latin typeface="Courier New" pitchFamily="49" charset="0"/>
              </a:rPr>
              <a:t>equ</a:t>
            </a:r>
            <a:r>
              <a:rPr lang="en-US" sz="1200" b="1" dirty="0">
                <a:solidFill>
                  <a:schemeClr val="hlink"/>
                </a:solidFill>
                <a:latin typeface="Courier New" pitchFamily="49" charset="0"/>
              </a:rPr>
              <a:t>     0                       ; delay count</a:t>
            </a: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.text                           ; beginning of executable code</a:t>
            </a:r>
          </a:p>
          <a:p>
            <a:pPr>
              <a:lnSpc>
                <a:spcPct val="95000"/>
              </a:lnSpc>
            </a:pPr>
            <a:r>
              <a:rPr lang="en-US" sz="1200" b="1" dirty="0">
                <a:latin typeface="Courier New" pitchFamily="49" charset="0"/>
              </a:rPr>
              <a:t>;------------------------------------------------------------------------------</a:t>
            </a:r>
          </a:p>
          <a:p>
            <a:pPr>
              <a:lnSpc>
                <a:spcPct val="95000"/>
              </a:lnSpc>
            </a:pPr>
            <a:r>
              <a:rPr lang="en-US" sz="1200" b="1" dirty="0" smtClean="0">
                <a:latin typeface="Courier New" pitchFamily="49" charset="0"/>
              </a:rPr>
              <a:t>start:      </a:t>
            </a:r>
            <a:r>
              <a:rPr lang="en-US" sz="1200" b="1" dirty="0" err="1">
                <a:latin typeface="Courier New" pitchFamily="49" charset="0"/>
              </a:rPr>
              <a:t>mov.w</a:t>
            </a:r>
            <a:r>
              <a:rPr lang="en-US" sz="1200" b="1" dirty="0">
                <a:latin typeface="Courier New" pitchFamily="49" charset="0"/>
              </a:rPr>
              <a:t>   #0x0280,SP              ; </a:t>
            </a:r>
            <a:r>
              <a:rPr lang="en-US" sz="1200" b="1" dirty="0" err="1" smtClean="0">
                <a:latin typeface="Courier New" pitchFamily="49" charset="0"/>
              </a:rPr>
              <a:t>init</a:t>
            </a:r>
            <a:r>
              <a:rPr lang="en-US" sz="1200" b="1" dirty="0" smtClean="0">
                <a:latin typeface="Courier New" pitchFamily="49" charset="0"/>
              </a:rPr>
              <a:t> </a:t>
            </a:r>
            <a:r>
              <a:rPr lang="en-US" sz="1200" b="1" dirty="0">
                <a:latin typeface="Courier New" pitchFamily="49" charset="0"/>
              </a:rPr>
              <a:t>stack pointer</a:t>
            </a:r>
          </a:p>
          <a:p>
            <a:pPr>
              <a:lnSpc>
                <a:spcPct val="95000"/>
              </a:lnSpc>
            </a:pPr>
            <a:r>
              <a:rPr lang="en-US" sz="1200" b="1" dirty="0">
                <a:latin typeface="Courier New" pitchFamily="49" charset="0"/>
              </a:rPr>
              <a:t>            </a:t>
            </a:r>
            <a:r>
              <a:rPr lang="en-US" sz="1200" b="1" dirty="0" err="1">
                <a:latin typeface="Courier New" pitchFamily="49" charset="0"/>
              </a:rPr>
              <a:t>mov.w</a:t>
            </a:r>
            <a:r>
              <a:rPr lang="en-US" sz="1200" b="1" dirty="0">
                <a:latin typeface="Courier New" pitchFamily="49" charset="0"/>
              </a:rPr>
              <a:t>   #WDTPW+WDTHOLD,&amp;WDTCTL  ; </a:t>
            </a:r>
            <a:r>
              <a:rPr lang="en-US" sz="1200" b="1" dirty="0" smtClean="0">
                <a:latin typeface="Courier New" pitchFamily="49" charset="0"/>
              </a:rPr>
              <a:t>stop </a:t>
            </a:r>
            <a:r>
              <a:rPr lang="en-US" sz="1200" b="1" dirty="0">
                <a:latin typeface="Courier New" pitchFamily="49" charset="0"/>
              </a:rPr>
              <a:t>WDT</a:t>
            </a:r>
          </a:p>
          <a:p>
            <a:pPr>
              <a:lnSpc>
                <a:spcPct val="95000"/>
              </a:lnSpc>
            </a:pPr>
            <a:r>
              <a:rPr lang="en-US" sz="1200" b="1" dirty="0">
                <a:latin typeface="Courier New" pitchFamily="49" charset="0"/>
              </a:rPr>
              <a:t>            </a:t>
            </a:r>
            <a:r>
              <a:rPr lang="en-US" sz="1200" b="1" dirty="0" err="1">
                <a:latin typeface="Courier New" pitchFamily="49" charset="0"/>
              </a:rPr>
              <a:t>bis.b</a:t>
            </a:r>
            <a:r>
              <a:rPr lang="en-US" sz="1200" b="1" dirty="0">
                <a:latin typeface="Courier New" pitchFamily="49" charset="0"/>
              </a:rPr>
              <a:t>   #0x01,&amp;P1DIR            ; </a:t>
            </a:r>
            <a:r>
              <a:rPr lang="en-US" sz="1200" b="1" dirty="0" smtClean="0">
                <a:latin typeface="Courier New" pitchFamily="49" charset="0"/>
              </a:rPr>
              <a:t>set </a:t>
            </a:r>
            <a:r>
              <a:rPr lang="en-US" sz="1200" b="1" dirty="0">
                <a:latin typeface="Courier New" pitchFamily="49" charset="0"/>
              </a:rPr>
              <a:t>P1.0 as output</a:t>
            </a:r>
          </a:p>
          <a:p>
            <a:pPr>
              <a:lnSpc>
                <a:spcPct val="95000"/>
              </a:lnSpc>
            </a:pPr>
            <a:endParaRPr lang="en-US" sz="1200" b="1" dirty="0" smtClean="0">
              <a:latin typeface="Courier New" pitchFamily="49" charset="0"/>
            </a:endParaRPr>
          </a:p>
          <a:p>
            <a:pPr>
              <a:lnSpc>
                <a:spcPct val="95000"/>
              </a:lnSpc>
            </a:pPr>
            <a:r>
              <a:rPr lang="en-US" sz="1200" b="1" dirty="0" err="1" smtClean="0">
                <a:latin typeface="Courier New" pitchFamily="49" charset="0"/>
              </a:rPr>
              <a:t>mainloop</a:t>
            </a:r>
            <a:r>
              <a:rPr lang="en-US" sz="1200" b="1" dirty="0">
                <a:latin typeface="Courier New" pitchFamily="49" charset="0"/>
              </a:rPr>
              <a:t>:   </a:t>
            </a:r>
            <a:r>
              <a:rPr lang="en-US" sz="1200" b="1" dirty="0" err="1">
                <a:latin typeface="Courier New" pitchFamily="49" charset="0"/>
              </a:rPr>
              <a:t>xor.b</a:t>
            </a:r>
            <a:r>
              <a:rPr lang="en-US" sz="1200" b="1" dirty="0">
                <a:latin typeface="Courier New" pitchFamily="49" charset="0"/>
              </a:rPr>
              <a:t>   #0x01,&amp;P1OUT            ; </a:t>
            </a:r>
            <a:r>
              <a:rPr lang="en-US" sz="1200" b="1" dirty="0" smtClean="0">
                <a:latin typeface="Courier New" pitchFamily="49" charset="0"/>
              </a:rPr>
              <a:t>toggle </a:t>
            </a:r>
            <a:r>
              <a:rPr lang="en-US" sz="1200" b="1" dirty="0">
                <a:latin typeface="Courier New" pitchFamily="49" charset="0"/>
              </a:rPr>
              <a:t>P1.0</a:t>
            </a:r>
          </a:p>
          <a:p>
            <a:pPr>
              <a:lnSpc>
                <a:spcPct val="95000"/>
              </a:lnSpc>
            </a:pPr>
            <a:r>
              <a:rPr lang="en-US" sz="1200" b="1" dirty="0">
                <a:latin typeface="Courier New" pitchFamily="49" charset="0"/>
              </a:rPr>
              <a:t>            </a:t>
            </a:r>
            <a:r>
              <a:rPr lang="en-US" sz="1200" b="1" dirty="0" err="1">
                <a:latin typeface="Courier New" pitchFamily="49" charset="0"/>
              </a:rPr>
              <a:t>mov.w</a:t>
            </a:r>
            <a:r>
              <a:rPr lang="en-US" sz="1200" b="1" dirty="0">
                <a:latin typeface="Courier New" pitchFamily="49" charset="0"/>
              </a:rPr>
              <a:t>   #COUNT,r15              ; </a:t>
            </a:r>
            <a:r>
              <a:rPr lang="en-US" sz="1200" b="1" dirty="0" smtClean="0">
                <a:latin typeface="Courier New" pitchFamily="49" charset="0"/>
              </a:rPr>
              <a:t>use </a:t>
            </a:r>
            <a:r>
              <a:rPr lang="en-US" sz="1200" b="1" dirty="0">
                <a:latin typeface="Courier New" pitchFamily="49" charset="0"/>
              </a:rPr>
              <a:t>R15 as delay counter</a:t>
            </a:r>
          </a:p>
          <a:p>
            <a:pPr>
              <a:lnSpc>
                <a:spcPct val="95000"/>
              </a:lnSpc>
            </a:pPr>
            <a:endParaRPr lang="en-US" sz="1200" b="1" dirty="0">
              <a:latin typeface="Courier New" pitchFamily="49" charset="0"/>
            </a:endParaRPr>
          </a:p>
          <a:p>
            <a:pPr>
              <a:lnSpc>
                <a:spcPct val="95000"/>
              </a:lnSpc>
            </a:pPr>
            <a:r>
              <a:rPr lang="en-US" sz="1200" b="1" dirty="0" err="1">
                <a:latin typeface="Courier New" pitchFamily="49" charset="0"/>
              </a:rPr>
              <a:t>delayloop</a:t>
            </a:r>
            <a:r>
              <a:rPr lang="en-US" sz="1200" b="1" dirty="0">
                <a:latin typeface="Courier New" pitchFamily="49" charset="0"/>
              </a:rPr>
              <a:t>:  </a:t>
            </a:r>
            <a:r>
              <a:rPr lang="en-US" sz="1200" b="1" dirty="0" err="1" smtClean="0">
                <a:latin typeface="Courier New" pitchFamily="49" charset="0"/>
              </a:rPr>
              <a:t>sub.w</a:t>
            </a:r>
            <a:r>
              <a:rPr lang="en-US" sz="1200" b="1" dirty="0" smtClean="0">
                <a:latin typeface="Courier New" pitchFamily="49" charset="0"/>
              </a:rPr>
              <a:t>   #1,r15                  </a:t>
            </a:r>
            <a:r>
              <a:rPr lang="en-US" sz="1200" b="1" dirty="0">
                <a:latin typeface="Courier New" pitchFamily="49" charset="0"/>
              </a:rPr>
              <a:t>; </a:t>
            </a:r>
            <a:r>
              <a:rPr lang="en-US" sz="1200" b="1" dirty="0" smtClean="0">
                <a:latin typeface="Courier New" pitchFamily="49" charset="0"/>
              </a:rPr>
              <a:t>delay </a:t>
            </a:r>
            <a:r>
              <a:rPr lang="en-US" sz="1200" b="1" dirty="0">
                <a:latin typeface="Courier New" pitchFamily="49" charset="0"/>
              </a:rPr>
              <a:t>over?</a:t>
            </a:r>
          </a:p>
          <a:p>
            <a:pPr>
              <a:lnSpc>
                <a:spcPct val="95000"/>
              </a:lnSpc>
            </a:pPr>
            <a:r>
              <a:rPr lang="en-US" sz="1200" b="1" dirty="0">
                <a:latin typeface="Courier New" pitchFamily="49" charset="0"/>
              </a:rPr>
              <a:t>              </a:t>
            </a:r>
            <a:r>
              <a:rPr lang="en-US" sz="1200" b="1" dirty="0" err="1" smtClean="0">
                <a:latin typeface="Courier New" pitchFamily="49" charset="0"/>
              </a:rPr>
              <a:t>jne</a:t>
            </a:r>
            <a:r>
              <a:rPr lang="en-US" sz="1200" b="1" dirty="0" smtClean="0">
                <a:latin typeface="Courier New" pitchFamily="49" charset="0"/>
              </a:rPr>
              <a:t>   </a:t>
            </a:r>
            <a:r>
              <a:rPr lang="en-US" sz="1200" b="1" dirty="0" err="1">
                <a:latin typeface="Courier New" pitchFamily="49" charset="0"/>
              </a:rPr>
              <a:t>delayloop</a:t>
            </a:r>
            <a:r>
              <a:rPr lang="en-US" sz="1200" b="1" dirty="0">
                <a:latin typeface="Courier New" pitchFamily="49" charset="0"/>
              </a:rPr>
              <a:t>               ; </a:t>
            </a:r>
            <a:r>
              <a:rPr lang="en-US" sz="1200" b="1" dirty="0" smtClean="0">
                <a:latin typeface="Courier New" pitchFamily="49" charset="0"/>
              </a:rPr>
              <a:t>n</a:t>
            </a:r>
            <a:endParaRPr lang="en-US" sz="1200" b="1" dirty="0">
              <a:latin typeface="Courier New" pitchFamily="49" charset="0"/>
            </a:endParaRPr>
          </a:p>
          <a:p>
            <a:pPr>
              <a:lnSpc>
                <a:spcPct val="95000"/>
              </a:lnSpc>
            </a:pPr>
            <a:r>
              <a:rPr lang="en-US" sz="1200" b="1" dirty="0">
                <a:latin typeface="Courier New" pitchFamily="49" charset="0"/>
              </a:rPr>
              <a:t>            </a:t>
            </a:r>
            <a:r>
              <a:rPr lang="en-US" sz="1200" b="1" dirty="0" err="1">
                <a:latin typeface="Courier New" pitchFamily="49" charset="0"/>
              </a:rPr>
              <a:t>jmp</a:t>
            </a:r>
            <a:r>
              <a:rPr lang="en-US" sz="1200" b="1" dirty="0">
                <a:latin typeface="Courier New" pitchFamily="49" charset="0"/>
              </a:rPr>
              <a:t>     </a:t>
            </a:r>
            <a:r>
              <a:rPr lang="en-US" sz="1200" b="1" dirty="0" err="1">
                <a:latin typeface="Courier New" pitchFamily="49" charset="0"/>
              </a:rPr>
              <a:t>mainloop</a:t>
            </a:r>
            <a:r>
              <a:rPr lang="en-US" sz="1200" b="1" dirty="0">
                <a:latin typeface="Courier New" pitchFamily="49" charset="0"/>
              </a:rPr>
              <a:t>                ; </a:t>
            </a:r>
            <a:r>
              <a:rPr lang="en-US" sz="1200" b="1" dirty="0" smtClean="0">
                <a:latin typeface="Courier New" pitchFamily="49" charset="0"/>
              </a:rPr>
              <a:t>y</a:t>
            </a:r>
            <a:r>
              <a:rPr lang="en-US" sz="1200" b="1" dirty="0">
                <a:latin typeface="Courier New" pitchFamily="49" charset="0"/>
              </a:rPr>
              <a:t>, toggle led</a:t>
            </a:r>
          </a:p>
          <a:p>
            <a:pPr>
              <a:lnSpc>
                <a:spcPct val="95000"/>
              </a:lnSpc>
            </a:pPr>
            <a:endParaRPr lang="en-US" sz="1200" b="1" dirty="0">
              <a:latin typeface="Courier New" pitchFamily="49" charset="0"/>
            </a:endParaRP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Interrupt Vectors</a:t>
            </a: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.sect   ".reset"                ; MSP430 RESET Vector</a:t>
            </a:r>
          </a:p>
          <a:p>
            <a:pPr>
              <a:lnSpc>
                <a:spcPct val="95000"/>
              </a:lnSpc>
            </a:pPr>
            <a:r>
              <a:rPr lang="en-US" sz="1200" b="1" dirty="0">
                <a:latin typeface="Courier New" pitchFamily="49" charset="0"/>
              </a:rPr>
              <a:t>            .word   </a:t>
            </a:r>
            <a:r>
              <a:rPr lang="en-US" sz="1200" b="1" dirty="0" smtClean="0">
                <a:latin typeface="Courier New" pitchFamily="49" charset="0"/>
              </a:rPr>
              <a:t>start                   </a:t>
            </a:r>
            <a:r>
              <a:rPr lang="en-US" sz="1200" b="1" dirty="0">
                <a:latin typeface="Courier New" pitchFamily="49" charset="0"/>
              </a:rPr>
              <a:t>; start address</a:t>
            </a:r>
          </a:p>
          <a:p>
            <a:pPr>
              <a:lnSpc>
                <a:spcPct val="95000"/>
              </a:lnSpc>
            </a:pPr>
            <a:r>
              <a:rPr lang="en-US" sz="1200" b="1" dirty="0">
                <a:latin typeface="Courier New" pitchFamily="49" charset="0"/>
              </a:rPr>
              <a:t>            .end</a:t>
            </a:r>
          </a:p>
        </p:txBody>
      </p:sp>
      <p:sp>
        <p:nvSpPr>
          <p:cNvPr id="7" name="Date Placeholder 1"/>
          <p:cNvSpPr>
            <a:spLocks noGrp="1"/>
          </p:cNvSpPr>
          <p:nvPr>
            <p:ph type="dt" sz="half" idx="10"/>
          </p:nvPr>
        </p:nvSpPr>
        <p:spPr/>
        <p:txBody>
          <a:bodyPr/>
          <a:lstStyle/>
          <a:p>
            <a:r>
              <a:rPr lang="en-US" smtClean="0"/>
              <a:t>BYU CS 224</a:t>
            </a:r>
            <a:endParaRPr lang="en-US"/>
          </a:p>
        </p:txBody>
      </p:sp>
      <p:sp>
        <p:nvSpPr>
          <p:cNvPr id="8" name="Footer Placeholder 2"/>
          <p:cNvSpPr>
            <a:spLocks noGrp="1"/>
          </p:cNvSpPr>
          <p:nvPr>
            <p:ph type="ftr" sz="quarter" idx="11"/>
          </p:nvPr>
        </p:nvSpPr>
        <p:spPr/>
        <p:txBody>
          <a:bodyPr/>
          <a:lstStyle/>
          <a:p>
            <a:r>
              <a:rPr lang="en-US" smtClean="0"/>
              <a:t>Blinky Lab</a:t>
            </a:r>
            <a:endParaRPr lang="en-US"/>
          </a:p>
        </p:txBody>
      </p:sp>
      <p:sp>
        <p:nvSpPr>
          <p:cNvPr id="9" name="Slide Number Placeholder 3"/>
          <p:cNvSpPr>
            <a:spLocks noGrp="1"/>
          </p:cNvSpPr>
          <p:nvPr>
            <p:ph type="sldNum" sz="quarter" idx="12"/>
          </p:nvPr>
        </p:nvSpPr>
        <p:spPr/>
        <p:txBody>
          <a:bodyPr/>
          <a:lstStyle/>
          <a:p>
            <a:fld id="{421DAD0B-6DDF-4A96-9174-182C952CB053}" type="slidenum">
              <a:rPr lang="en-US"/>
              <a:pPr/>
              <a:t>2</a:t>
            </a:fld>
            <a:endParaRPr lang="en-US"/>
          </a:p>
        </p:txBody>
      </p:sp>
      <p:sp>
        <p:nvSpPr>
          <p:cNvPr id="2811906" name="Rectangle 2"/>
          <p:cNvSpPr>
            <a:spLocks noGrp="1" noChangeArrowheads="1"/>
          </p:cNvSpPr>
          <p:nvPr>
            <p:ph type="title" idx="4294967295"/>
          </p:nvPr>
        </p:nvSpPr>
        <p:spPr/>
        <p:txBody>
          <a:bodyPr/>
          <a:lstStyle/>
          <a:p>
            <a:r>
              <a:rPr lang="pt-PT" dirty="0" smtClean="0"/>
              <a:t>1. Start with blinky.asm...</a:t>
            </a:r>
            <a:endParaRPr lang="pt-PT" dirty="0"/>
          </a:p>
        </p:txBody>
      </p:sp>
      <p:sp>
        <p:nvSpPr>
          <p:cNvPr id="2" name="Rounded Rectangular Callout 1"/>
          <p:cNvSpPr/>
          <p:nvPr/>
        </p:nvSpPr>
        <p:spPr bwMode="auto">
          <a:xfrm>
            <a:off x="6454487" y="3386972"/>
            <a:ext cx="2029037" cy="1081349"/>
          </a:xfrm>
          <a:prstGeom prst="wedgeRoundRectCallout">
            <a:avLst>
              <a:gd name="adj1" fmla="val -245697"/>
              <a:gd name="adj2" fmla="val -92994"/>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rPr>
              <a:t>.</a:t>
            </a:r>
            <a:r>
              <a:rPr kumimoji="0" lang="en-US" sz="2000" b="1" i="0" u="none" strike="noStrike" cap="none" normalizeH="0" baseline="0" dirty="0" err="1" smtClean="0">
                <a:ln>
                  <a:noFill/>
                </a:ln>
                <a:solidFill>
                  <a:schemeClr val="tx1"/>
                </a:solidFill>
                <a:effectLst/>
                <a:latin typeface="Tahoma" pitchFamily="34" charset="0"/>
              </a:rPr>
              <a:t>equ</a:t>
            </a:r>
            <a:r>
              <a:rPr kumimoji="0" lang="en-US" sz="2000" b="1" i="0" u="none" strike="noStrike" cap="none" normalizeH="0" baseline="0" dirty="0" smtClean="0">
                <a:ln>
                  <a:noFill/>
                </a:ln>
                <a:solidFill>
                  <a:schemeClr val="tx1"/>
                </a:solidFill>
                <a:effectLst/>
                <a:latin typeface="Tahoma" pitchFamily="34" charset="0"/>
              </a:rPr>
              <a:t> </a:t>
            </a:r>
            <a:r>
              <a:rPr kumimoji="0" lang="en-US" sz="2000" b="0" i="0" u="none" strike="noStrike" cap="none" normalizeH="0" baseline="0" dirty="0" smtClean="0">
                <a:ln>
                  <a:noFill/>
                </a:ln>
                <a:solidFill>
                  <a:schemeClr val="tx1"/>
                </a:solidFill>
                <a:effectLst/>
                <a:latin typeface="Comic Sans MS" panose="030F0702030302020204" pitchFamily="66" charset="0"/>
              </a:rPr>
              <a:t>creates a</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latin typeface="Comic Sans MS" panose="030F0702030302020204" pitchFamily="66" charset="0"/>
              </a:rPr>
              <a:t>s</a:t>
            </a:r>
            <a:r>
              <a:rPr kumimoji="0" lang="en-US" sz="2000" b="0" i="0" u="none" strike="noStrike" cap="none" normalizeH="0" baseline="0" dirty="0" smtClean="0">
                <a:ln>
                  <a:noFill/>
                </a:ln>
                <a:solidFill>
                  <a:schemeClr val="tx1"/>
                </a:solidFill>
                <a:effectLst/>
                <a:latin typeface="Comic Sans MS" panose="030F0702030302020204" pitchFamily="66" charset="0"/>
              </a:rPr>
              <a:t>ymbolic name</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anose="030F0702030302020204" pitchFamily="66" charset="0"/>
              </a:rPr>
              <a:t>for a constant</a:t>
            </a:r>
          </a:p>
        </p:txBody>
      </p:sp>
      <p:sp>
        <p:nvSpPr>
          <p:cNvPr id="11" name="Rounded Rectangular Callout 10"/>
          <p:cNvSpPr/>
          <p:nvPr/>
        </p:nvSpPr>
        <p:spPr bwMode="auto">
          <a:xfrm>
            <a:off x="6541931" y="1531463"/>
            <a:ext cx="2425912" cy="1081349"/>
          </a:xfrm>
          <a:prstGeom prst="wedgeRoundRectCallout">
            <a:avLst>
              <a:gd name="adj1" fmla="val -163424"/>
              <a:gd name="adj2" fmla="val 61978"/>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rPr>
              <a:t>.</a:t>
            </a:r>
            <a:r>
              <a:rPr kumimoji="0" lang="en-US" sz="2000" b="1" i="0" u="none" strike="noStrike" cap="none" normalizeH="0" baseline="0" dirty="0" err="1" smtClean="0">
                <a:ln>
                  <a:noFill/>
                </a:ln>
                <a:solidFill>
                  <a:schemeClr val="tx1"/>
                </a:solidFill>
                <a:effectLst/>
                <a:latin typeface="Tahoma" pitchFamily="34" charset="0"/>
              </a:rPr>
              <a:t>cdecls</a:t>
            </a:r>
            <a:r>
              <a:rPr kumimoji="0" lang="en-US" sz="2000" b="1" i="0" u="none" strike="noStrike" cap="none" normalizeH="0" baseline="0" dirty="0" smtClean="0">
                <a:ln>
                  <a:noFill/>
                </a:ln>
                <a:solidFill>
                  <a:schemeClr val="tx1"/>
                </a:solidFill>
                <a:effectLst/>
                <a:latin typeface="Tahoma" pitchFamily="34" charset="0"/>
              </a:rPr>
              <a:t> </a:t>
            </a:r>
            <a:r>
              <a:rPr kumimoji="0" lang="en-US" sz="2000" b="0" i="0" u="none" strike="noStrike" cap="none" normalizeH="0" baseline="0" dirty="0" smtClean="0">
                <a:ln>
                  <a:noFill/>
                </a:ln>
                <a:solidFill>
                  <a:schemeClr val="tx1"/>
                </a:solidFill>
                <a:effectLst/>
                <a:latin typeface="Comic Sans MS" panose="030F0702030302020204" pitchFamily="66" charset="0"/>
              </a:rPr>
              <a:t>inserts</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latin typeface="Comic Sans MS" panose="030F0702030302020204" pitchFamily="66" charset="0"/>
              </a:rPr>
              <a:t>MSP430 s</a:t>
            </a:r>
            <a:r>
              <a:rPr kumimoji="0" lang="en-US" sz="2000" b="0" i="0" u="none" strike="noStrike" cap="none" normalizeH="0" baseline="0" dirty="0" smtClean="0">
                <a:ln>
                  <a:noFill/>
                </a:ln>
                <a:solidFill>
                  <a:schemeClr val="tx1"/>
                </a:solidFill>
                <a:effectLst/>
                <a:latin typeface="Comic Sans MS" panose="030F0702030302020204" pitchFamily="66" charset="0"/>
              </a:rPr>
              <a:t>ymbols</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latin typeface="Comic Sans MS" panose="030F0702030302020204" pitchFamily="66" charset="0"/>
              </a:rPr>
              <a:t>into your program</a:t>
            </a:r>
            <a:endParaRPr kumimoji="0" lang="en-US" sz="2000" b="0" i="0" u="none" strike="noStrike" cap="none" normalizeH="0" baseline="0" dirty="0" smtClean="0">
              <a:ln>
                <a:noFill/>
              </a:ln>
              <a:solidFill>
                <a:schemeClr val="tx1"/>
              </a:solidFill>
              <a:effectLst/>
              <a:latin typeface="Comic Sans MS" panose="030F0702030302020204" pitchFamily="66" charset="0"/>
            </a:endParaRPr>
          </a:p>
        </p:txBody>
      </p:sp>
      <p:sp>
        <p:nvSpPr>
          <p:cNvPr id="12" name="Rounded Rectangular Callout 11"/>
          <p:cNvSpPr/>
          <p:nvPr/>
        </p:nvSpPr>
        <p:spPr bwMode="auto">
          <a:xfrm>
            <a:off x="6242737" y="5011525"/>
            <a:ext cx="2425912" cy="804813"/>
          </a:xfrm>
          <a:prstGeom prst="wedgeRoundRectCallout">
            <a:avLst>
              <a:gd name="adj1" fmla="val -149272"/>
              <a:gd name="adj2" fmla="val -129442"/>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Tahoma" pitchFamily="34" charset="0"/>
              </a:rPr>
              <a:t>xor.b</a:t>
            </a:r>
            <a:r>
              <a:rPr kumimoji="0" lang="en-US" sz="2000" b="0" i="0" u="none" strike="noStrike" cap="none" normalizeH="0" baseline="0" dirty="0" smtClean="0">
                <a:ln>
                  <a:noFill/>
                </a:ln>
                <a:solidFill>
                  <a:schemeClr val="tx1"/>
                </a:solidFill>
                <a:effectLst/>
                <a:latin typeface="Tahoma" pitchFamily="34" charset="0"/>
              </a:rPr>
              <a:t> </a:t>
            </a:r>
            <a:r>
              <a:rPr kumimoji="0" lang="en-US" sz="2000" b="0" i="0" u="none" strike="noStrike" cap="none" normalizeH="0" baseline="0" dirty="0" smtClean="0">
                <a:ln>
                  <a:noFill/>
                </a:ln>
                <a:solidFill>
                  <a:schemeClr val="tx1"/>
                </a:solidFill>
                <a:effectLst/>
                <a:latin typeface="Comic Sans MS" panose="030F0702030302020204" pitchFamily="66" charset="0"/>
              </a:rPr>
              <a:t>toggles the</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latin typeface="Comic Sans MS" panose="030F0702030302020204" pitchFamily="66" charset="0"/>
              </a:rPr>
              <a:t>red LED on or off</a:t>
            </a:r>
            <a:endParaRPr kumimoji="0" lang="en-US" sz="2000" b="0" i="0" u="none" strike="noStrike" cap="none" normalizeH="0" baseline="0" dirty="0" smtClean="0">
              <a:ln>
                <a:noFill/>
              </a:ln>
              <a:solidFill>
                <a:schemeClr val="tx1"/>
              </a:solidFill>
              <a:effectLst/>
              <a:latin typeface="Comic Sans MS" panose="030F0702030302020204" pitchFamily="66" charset="0"/>
            </a:endParaRPr>
          </a:p>
        </p:txBody>
      </p:sp>
      <p:sp>
        <p:nvSpPr>
          <p:cNvPr id="13"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pic>
        <p:nvPicPr>
          <p:cNvPr id="14"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45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Directives</a:t>
            </a:r>
            <a:endParaRPr lang="en-US" dirty="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Blinky Lab</a:t>
            </a:r>
            <a:endParaRPr lang="en-US"/>
          </a:p>
        </p:txBody>
      </p:sp>
      <p:sp>
        <p:nvSpPr>
          <p:cNvPr id="6" name="Slide Number Placeholder 5"/>
          <p:cNvSpPr>
            <a:spLocks noGrp="1"/>
          </p:cNvSpPr>
          <p:nvPr>
            <p:ph type="sldNum" sz="quarter" idx="12"/>
          </p:nvPr>
        </p:nvSpPr>
        <p:spPr/>
        <p:txBody>
          <a:bodyPr/>
          <a:lstStyle/>
          <a:p>
            <a:fld id="{32F6EF2A-2223-40BE-984A-53EC24B03E63}" type="slidenum">
              <a:rPr lang="en-US" smtClean="0"/>
              <a:pPr/>
              <a:t>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08323513"/>
              </p:ext>
            </p:extLst>
          </p:nvPr>
        </p:nvGraphicFramePr>
        <p:xfrm>
          <a:off x="561975" y="2063750"/>
          <a:ext cx="8162925" cy="3916680"/>
        </p:xfrm>
        <a:graphic>
          <a:graphicData uri="http://schemas.openxmlformats.org/drawingml/2006/table">
            <a:tbl>
              <a:tblPr firstRow="1" bandRow="1">
                <a:tableStyleId>{5C22544A-7EE6-4342-B048-85BDC9FD1C3A}</a:tableStyleId>
              </a:tblPr>
              <a:tblGrid>
                <a:gridCol w="3448050"/>
                <a:gridCol w="4714875"/>
              </a:tblGrid>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Times New Roman" pitchFamily="18" charset="0"/>
                          <a:cs typeface="Arial" charset="0"/>
                        </a:rPr>
                        <a:t>Mnemonic and Syntax</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marT="18288" marB="18288"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Times New Roman" pitchFamily="18" charset="0"/>
                          <a:cs typeface="Arial" charset="0"/>
                        </a:rPr>
                        <a:t>Description</a:t>
                      </a:r>
                      <a:endPar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18288" marB="18288" horzOverflow="overflow"/>
                </a:tc>
              </a:tr>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CC3300"/>
                          </a:solidFill>
                          <a:effectLst/>
                          <a:latin typeface="Arial" charset="0"/>
                          <a:ea typeface="Times New Roman" pitchFamily="18" charset="0"/>
                          <a:cs typeface="Arial" charset="0"/>
                        </a:rPr>
                        <a:t>.</a:t>
                      </a:r>
                      <a:r>
                        <a:rPr kumimoji="0" lang="en-US" sz="1800" b="1" i="0" u="none" strike="noStrike" cap="none" normalizeH="0" baseline="0" dirty="0" err="1" smtClean="0">
                          <a:ln>
                            <a:noFill/>
                          </a:ln>
                          <a:solidFill>
                            <a:srgbClr val="CC3300"/>
                          </a:solidFill>
                          <a:effectLst/>
                          <a:latin typeface="Arial" charset="0"/>
                          <a:ea typeface="Times New Roman" pitchFamily="18" charset="0"/>
                          <a:cs typeface="Arial" charset="0"/>
                        </a:rPr>
                        <a:t>bss</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symbol, size in </a:t>
                      </a: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bytes</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anchor="ct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Reserves </a:t>
                      </a:r>
                      <a:r>
                        <a:rPr kumimoji="0" lang="en-US" sz="1600" b="1" i="1" u="none" strike="noStrike" cap="none" normalizeH="0" baseline="0" dirty="0" smtClean="0">
                          <a:ln>
                            <a:noFill/>
                          </a:ln>
                          <a:solidFill>
                            <a:srgbClr val="000000"/>
                          </a:solidFill>
                          <a:effectLst/>
                          <a:latin typeface="Arial" charset="0"/>
                          <a:ea typeface="Times New Roman" pitchFamily="18" charset="0"/>
                          <a:cs typeface="Arial" charset="0"/>
                        </a:rPr>
                        <a:t>size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bytes in the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uninitialized data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section</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tc>
              </a:tr>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CC3300"/>
                          </a:solidFill>
                          <a:effectLst/>
                          <a:latin typeface="Arial" charset="0"/>
                          <a:ea typeface="Times New Roman" pitchFamily="18" charset="0"/>
                          <a:cs typeface="Arial" charset="0"/>
                        </a:rPr>
                        <a:t>.sect</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section name</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anchor="ct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Assembles into a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named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section</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tc>
              </a:tr>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CC3300"/>
                          </a:solidFill>
                          <a:effectLst/>
                          <a:latin typeface="Arial" charset="0"/>
                          <a:ea typeface="Times New Roman" pitchFamily="18" charset="0"/>
                          <a:cs typeface="Arial" charset="0"/>
                        </a:rPr>
                        <a:t>.text</a:t>
                      </a:r>
                      <a:endParaRPr kumimoji="0" lang="en-US" sz="1800" b="1" i="0" u="none" strike="noStrike" cap="none" normalizeH="0" baseline="0" dirty="0" smtClean="0">
                        <a:ln>
                          <a:noFill/>
                        </a:ln>
                        <a:solidFill>
                          <a:srgbClr val="CC3300"/>
                        </a:solidFill>
                        <a:effectLst/>
                        <a:latin typeface="Times New Roman" pitchFamily="18" charset="0"/>
                        <a:ea typeface="Times New Roman" pitchFamily="18" charset="0"/>
                        <a:cs typeface="Arial" charset="0"/>
                      </a:endParaRPr>
                    </a:p>
                  </a:txBody>
                  <a:tcPr anchor="ct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Assembles into the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executable code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section</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tc>
              </a:tr>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CC3300"/>
                          </a:solidFill>
                          <a:effectLst/>
                          <a:latin typeface="Arial" charset="0"/>
                          <a:ea typeface="Times New Roman" pitchFamily="18" charset="0"/>
                          <a:cs typeface="Arial" charset="0"/>
                        </a:rPr>
                        <a:t>.byte</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value</a:t>
                      </a:r>
                      <a:r>
                        <a:rPr kumimoji="0" lang="en-US" sz="1800" b="1" i="1" u="none" strike="noStrike" cap="none" normalizeH="0" baseline="-25000" dirty="0" smtClean="0">
                          <a:ln>
                            <a:noFill/>
                          </a:ln>
                          <a:solidFill>
                            <a:srgbClr val="000000"/>
                          </a:solidFill>
                          <a:effectLst/>
                          <a:latin typeface="Arial" charset="0"/>
                          <a:ea typeface="Times New Roman" pitchFamily="18" charset="0"/>
                          <a:cs typeface="Arial" charset="0"/>
                        </a:rPr>
                        <a:t>1</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US" sz="1800" b="1" i="1" u="none" strike="noStrike" cap="none" normalizeH="0" baseline="0" dirty="0" err="1" smtClean="0">
                          <a:ln>
                            <a:noFill/>
                          </a:ln>
                          <a:solidFill>
                            <a:srgbClr val="000000"/>
                          </a:solidFill>
                          <a:effectLst/>
                          <a:latin typeface="Arial" charset="0"/>
                          <a:ea typeface="Times New Roman" pitchFamily="18" charset="0"/>
                          <a:cs typeface="Arial" charset="0"/>
                        </a:rPr>
                        <a:t>value</a:t>
                      </a:r>
                      <a:r>
                        <a:rPr kumimoji="0" lang="en-US" sz="1800" b="1" i="1" u="none" strike="noStrike" cap="none" normalizeH="0" baseline="-25000" dirty="0" err="1" smtClean="0">
                          <a:ln>
                            <a:noFill/>
                          </a:ln>
                          <a:solidFill>
                            <a:srgbClr val="000000"/>
                          </a:solidFill>
                          <a:effectLst/>
                          <a:latin typeface="Arial" charset="0"/>
                          <a:ea typeface="Times New Roman" pitchFamily="18" charset="0"/>
                          <a:cs typeface="Arial" charset="0"/>
                        </a:rPr>
                        <a:t>n</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anchor="ct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Initializes one or more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bytes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in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current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section</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tc>
              </a:tr>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CC3300"/>
                          </a:solidFill>
                          <a:effectLst/>
                          <a:latin typeface="Arial" charset="0"/>
                          <a:ea typeface="Times New Roman" pitchFamily="18" charset="0"/>
                          <a:cs typeface="Arial" charset="0"/>
                        </a:rPr>
                        <a:t>.word</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value</a:t>
                      </a:r>
                      <a:r>
                        <a:rPr kumimoji="0" lang="en-US" sz="1800" b="1" i="1" u="none" strike="noStrike" cap="none" normalizeH="0" baseline="-25000" dirty="0" smtClean="0">
                          <a:ln>
                            <a:noFill/>
                          </a:ln>
                          <a:solidFill>
                            <a:srgbClr val="000000"/>
                          </a:solidFill>
                          <a:effectLst/>
                          <a:latin typeface="Arial" charset="0"/>
                          <a:ea typeface="Times New Roman" pitchFamily="18" charset="0"/>
                          <a:cs typeface="Arial" charset="0"/>
                        </a:rPr>
                        <a:t>1</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 , </a:t>
                      </a:r>
                      <a:r>
                        <a:rPr kumimoji="0" lang="en-US" sz="1800" b="1" i="1" u="none" strike="noStrike" cap="none" normalizeH="0" baseline="0" dirty="0" err="1" smtClean="0">
                          <a:ln>
                            <a:noFill/>
                          </a:ln>
                          <a:solidFill>
                            <a:srgbClr val="000000"/>
                          </a:solidFill>
                          <a:effectLst/>
                          <a:latin typeface="Arial" charset="0"/>
                          <a:ea typeface="Times New Roman" pitchFamily="18" charset="0"/>
                          <a:cs typeface="Arial" charset="0"/>
                        </a:rPr>
                        <a:t>value</a:t>
                      </a:r>
                      <a:r>
                        <a:rPr kumimoji="0" lang="en-US" sz="1800" b="1" i="1" u="none" strike="noStrike" cap="none" normalizeH="0" baseline="-25000" dirty="0" err="1" smtClean="0">
                          <a:ln>
                            <a:noFill/>
                          </a:ln>
                          <a:solidFill>
                            <a:srgbClr val="000000"/>
                          </a:solidFill>
                          <a:effectLst/>
                          <a:latin typeface="Arial" charset="0"/>
                          <a:ea typeface="Times New Roman" pitchFamily="18" charset="0"/>
                          <a:cs typeface="Arial" charset="0"/>
                        </a:rPr>
                        <a:t>n</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anchor="ct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Initializes one or more 16-bit integers</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tc>
              </a:tr>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symbol </a:t>
                      </a:r>
                      <a:r>
                        <a:rPr kumimoji="0" lang="en-US" sz="1800" b="1" i="0" u="none" strike="noStrike" cap="none" normalizeH="0" baseline="0" dirty="0" smtClean="0">
                          <a:ln>
                            <a:noFill/>
                          </a:ln>
                          <a:solidFill>
                            <a:srgbClr val="CC3300"/>
                          </a:solidFill>
                          <a:effectLst/>
                          <a:latin typeface="Arial" charset="0"/>
                          <a:ea typeface="Times New Roman" pitchFamily="18" charset="0"/>
                          <a:cs typeface="Arial" charset="0"/>
                        </a:rPr>
                        <a:t>.</a:t>
                      </a:r>
                      <a:r>
                        <a:rPr kumimoji="0" lang="en-US" sz="1800" b="1" i="0" u="none" strike="noStrike" cap="none" normalizeH="0" baseline="0" dirty="0" err="1" smtClean="0">
                          <a:ln>
                            <a:noFill/>
                          </a:ln>
                          <a:solidFill>
                            <a:srgbClr val="CC3300"/>
                          </a:solidFill>
                          <a:effectLst/>
                          <a:latin typeface="Arial" charset="0"/>
                          <a:ea typeface="Times New Roman" pitchFamily="18" charset="0"/>
                          <a:cs typeface="Arial" charset="0"/>
                        </a:rPr>
                        <a:t>equ</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value</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anchor="ct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Equates </a:t>
                      </a:r>
                      <a:r>
                        <a:rPr kumimoji="0" lang="en-US" sz="1600" b="1" i="1" u="none" strike="noStrike" cap="none" normalizeH="0" baseline="0" dirty="0" smtClean="0">
                          <a:ln>
                            <a:noFill/>
                          </a:ln>
                          <a:solidFill>
                            <a:srgbClr val="000000"/>
                          </a:solidFill>
                          <a:effectLst/>
                          <a:latin typeface="Arial" charset="0"/>
                          <a:ea typeface="Times New Roman" pitchFamily="18" charset="0"/>
                          <a:cs typeface="Arial" charset="0"/>
                        </a:rPr>
                        <a:t>value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with </a:t>
                      </a:r>
                      <a:r>
                        <a:rPr kumimoji="0" lang="en-US" sz="1600" b="1" i="1" u="none" strike="noStrike" cap="none" normalizeH="0" baseline="0" dirty="0" smtClean="0">
                          <a:ln>
                            <a:noFill/>
                          </a:ln>
                          <a:solidFill>
                            <a:srgbClr val="000000"/>
                          </a:solidFill>
                          <a:effectLst/>
                          <a:latin typeface="Arial" charset="0"/>
                          <a:ea typeface="Times New Roman" pitchFamily="18" charset="0"/>
                          <a:cs typeface="Arial" charset="0"/>
                        </a:rPr>
                        <a:t>symbol</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tc>
              </a:tr>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symbol </a:t>
                      </a:r>
                      <a:r>
                        <a:rPr kumimoji="0" lang="en-US" sz="1800" b="1" i="0" u="none" strike="noStrike" cap="none" normalizeH="0" baseline="0" dirty="0" smtClean="0">
                          <a:ln>
                            <a:noFill/>
                          </a:ln>
                          <a:solidFill>
                            <a:srgbClr val="CC3300"/>
                          </a:solidFill>
                          <a:effectLst/>
                          <a:latin typeface="Arial" charset="0"/>
                          <a:ea typeface="Times New Roman" pitchFamily="18" charset="0"/>
                          <a:cs typeface="Arial" charset="0"/>
                        </a:rPr>
                        <a:t>.set</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value</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anchor="ct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Equates </a:t>
                      </a:r>
                      <a:r>
                        <a:rPr kumimoji="0" lang="en-US" sz="1600" b="1" i="1" u="none" strike="noStrike" cap="none" normalizeH="0" baseline="0" dirty="0" smtClean="0">
                          <a:ln>
                            <a:noFill/>
                          </a:ln>
                          <a:solidFill>
                            <a:srgbClr val="000000"/>
                          </a:solidFill>
                          <a:effectLst/>
                          <a:latin typeface="Arial" charset="0"/>
                          <a:ea typeface="Times New Roman" pitchFamily="18" charset="0"/>
                          <a:cs typeface="Arial" charset="0"/>
                        </a:rPr>
                        <a:t>value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with </a:t>
                      </a:r>
                      <a:r>
                        <a:rPr kumimoji="0" lang="en-US" sz="1600" b="1" i="1" u="none" strike="noStrike" cap="none" normalizeH="0" baseline="0" dirty="0" smtClean="0">
                          <a:ln>
                            <a:noFill/>
                          </a:ln>
                          <a:solidFill>
                            <a:srgbClr val="000000"/>
                          </a:solidFill>
                          <a:effectLst/>
                          <a:latin typeface="Arial" charset="0"/>
                          <a:ea typeface="Times New Roman" pitchFamily="18" charset="0"/>
                          <a:cs typeface="Arial" charset="0"/>
                        </a:rPr>
                        <a:t>symbol</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tc>
              </a:tr>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CC3300"/>
                          </a:solidFill>
                          <a:effectLst/>
                          <a:latin typeface="Arial" charset="0"/>
                          <a:ea typeface="Times New Roman" pitchFamily="18" charset="0"/>
                          <a:cs typeface="Arial" charset="0"/>
                        </a:rPr>
                        <a:t>.</a:t>
                      </a:r>
                      <a:r>
                        <a:rPr kumimoji="0" lang="en-US" sz="1800" b="1" i="0" u="none" strike="noStrike" cap="none" normalizeH="0" baseline="0" dirty="0" err="1" smtClean="0">
                          <a:ln>
                            <a:noFill/>
                          </a:ln>
                          <a:solidFill>
                            <a:srgbClr val="CC3300"/>
                          </a:solidFill>
                          <a:effectLst/>
                          <a:latin typeface="Arial" charset="0"/>
                          <a:ea typeface="Times New Roman" pitchFamily="18" charset="0"/>
                          <a:cs typeface="Arial" charset="0"/>
                        </a:rPr>
                        <a:t>cdecls</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US" sz="1800" b="1" i="0" u="none" strike="noStrike" cap="none" normalizeH="0" baseline="0" dirty="0" err="1" smtClean="0">
                          <a:ln>
                            <a:noFill/>
                          </a:ln>
                          <a:solidFill>
                            <a:srgbClr val="000000"/>
                          </a:solidFill>
                          <a:effectLst/>
                          <a:latin typeface="Arial" charset="0"/>
                          <a:ea typeface="Times New Roman" pitchFamily="18" charset="0"/>
                          <a:cs typeface="Arial" charset="0"/>
                        </a:rPr>
                        <a:t>C,"</a:t>
                      </a:r>
                      <a:r>
                        <a:rPr kumimoji="0" lang="en-US" sz="1800" b="1" i="1" u="none" strike="noStrike" cap="none" normalizeH="0" baseline="0" dirty="0" err="1" smtClean="0">
                          <a:ln>
                            <a:noFill/>
                          </a:ln>
                          <a:solidFill>
                            <a:srgbClr val="000000"/>
                          </a:solidFill>
                          <a:effectLst/>
                          <a:latin typeface="Arial" charset="0"/>
                          <a:ea typeface="Times New Roman" pitchFamily="18" charset="0"/>
                          <a:cs typeface="Arial" charset="0"/>
                        </a:rPr>
                        <a:t>filename</a:t>
                      </a:r>
                      <a:r>
                        <a:rPr kumimoji="0" lang="en-US" sz="1800" b="1" i="0" u="none" strike="noStrike" cap="none" normalizeH="0" baseline="0" dirty="0" smtClean="0">
                          <a:ln>
                            <a:noFill/>
                          </a:ln>
                          <a:solidFill>
                            <a:srgbClr val="000000"/>
                          </a:solidFill>
                          <a:effectLst/>
                          <a:latin typeface="Arial" charset="0"/>
                          <a:ea typeface="Times New Roman" pitchFamily="18" charset="0"/>
                          <a:cs typeface="Arial" charset="0"/>
                        </a:rPr>
                        <a:t>"</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anchor="ct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Include C header in assembly </a:t>
                      </a: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code</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tc>
              </a:tr>
              <a:tr h="37084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CC3300"/>
                          </a:solidFill>
                          <a:effectLst/>
                          <a:latin typeface="Arial" charset="0"/>
                          <a:ea typeface="Times New Roman" pitchFamily="18" charset="0"/>
                          <a:cs typeface="Arial" charset="0"/>
                        </a:rPr>
                        <a:t>.end</a:t>
                      </a:r>
                      <a:endParaRPr kumimoji="0" lang="en-US" sz="1800" b="1" i="0" u="none" strike="noStrike" cap="none" normalizeH="0" baseline="0" dirty="0" smtClean="0">
                        <a:ln>
                          <a:noFill/>
                        </a:ln>
                        <a:solidFill>
                          <a:srgbClr val="CC3300"/>
                        </a:solidFill>
                        <a:effectLst/>
                        <a:latin typeface="Times New Roman" pitchFamily="18" charset="0"/>
                        <a:ea typeface="Times New Roman" pitchFamily="18" charset="0"/>
                        <a:cs typeface="Arial" charset="0"/>
                      </a:endParaRPr>
                    </a:p>
                  </a:txBody>
                  <a:tcPr anchor="ct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Ends program</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tc>
              </a:tr>
            </a:tbl>
          </a:graphicData>
        </a:graphic>
      </p:graphicFrame>
      <p:sp>
        <p:nvSpPr>
          <p:cNvPr id="9"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sp>
        <p:nvSpPr>
          <p:cNvPr id="10" name="TextBox 9"/>
          <p:cNvSpPr txBox="1"/>
          <p:nvPr/>
        </p:nvSpPr>
        <p:spPr>
          <a:xfrm>
            <a:off x="533400" y="1552575"/>
            <a:ext cx="8067675" cy="461665"/>
          </a:xfrm>
          <a:prstGeom prst="rect">
            <a:avLst/>
          </a:prstGeom>
          <a:noFill/>
        </p:spPr>
        <p:txBody>
          <a:bodyPr wrap="square" rtlCol="0">
            <a:spAutoFit/>
          </a:bodyPr>
          <a:lstStyle/>
          <a:p>
            <a:r>
              <a:rPr lang="en-US" dirty="0" smtClean="0">
                <a:latin typeface="Comic Sans MS" panose="030F0702030302020204" pitchFamily="66" charset="0"/>
              </a:rPr>
              <a:t>Lab 3 may require the following assembly directives:</a:t>
            </a:r>
            <a:endParaRPr lang="en-US" dirty="0">
              <a:latin typeface="Comic Sans MS" panose="030F0702030302020204" pitchFamily="66" charset="0"/>
            </a:endParaRPr>
          </a:p>
        </p:txBody>
      </p:sp>
      <p:pic>
        <p:nvPicPr>
          <p:cNvPr id="11"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49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 You Need to Know</a:t>
            </a:r>
            <a:endParaRPr lang="en-US" dirty="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Blinky Lab</a:t>
            </a:r>
            <a:endParaRPr lang="en-US"/>
          </a:p>
        </p:txBody>
      </p:sp>
      <p:sp>
        <p:nvSpPr>
          <p:cNvPr id="6" name="Slide Number Placeholder 5"/>
          <p:cNvSpPr>
            <a:spLocks noGrp="1"/>
          </p:cNvSpPr>
          <p:nvPr>
            <p:ph type="sldNum" sz="quarter" idx="12"/>
          </p:nvPr>
        </p:nvSpPr>
        <p:spPr/>
        <p:txBody>
          <a:bodyPr/>
          <a:lstStyle/>
          <a:p>
            <a:fld id="{32F6EF2A-2223-40BE-984A-53EC24B03E63}"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44391798"/>
              </p:ext>
            </p:extLst>
          </p:nvPr>
        </p:nvGraphicFramePr>
        <p:xfrm>
          <a:off x="561975" y="2063750"/>
          <a:ext cx="8162925" cy="4226560"/>
        </p:xfrm>
        <a:graphic>
          <a:graphicData uri="http://schemas.openxmlformats.org/drawingml/2006/table">
            <a:tbl>
              <a:tblPr firstRow="1" bandRow="1">
                <a:tableStyleId>{5C22544A-7EE6-4342-B048-85BDC9FD1C3A}</a:tableStyleId>
              </a:tblPr>
              <a:tblGrid>
                <a:gridCol w="3448050"/>
                <a:gridCol w="4714875"/>
              </a:tblGrid>
              <a:tr h="370840">
                <a:tc>
                  <a:txBody>
                    <a:bodyPr/>
                    <a:lstStyle/>
                    <a:p>
                      <a:r>
                        <a:rPr lang="en-US" dirty="0" smtClean="0">
                          <a:solidFill>
                            <a:schemeClr val="tx1"/>
                          </a:solidFill>
                        </a:rPr>
                        <a:t>Instruction</a:t>
                      </a:r>
                      <a:endParaRPr lang="en-US" dirty="0">
                        <a:solidFill>
                          <a:schemeClr val="tx1"/>
                        </a:solidFill>
                      </a:endParaRPr>
                    </a:p>
                  </a:txBody>
                  <a:tcPr/>
                </a:tc>
                <a:tc>
                  <a:txBody>
                    <a:bodyPr/>
                    <a:lstStyle/>
                    <a:p>
                      <a:r>
                        <a:rPr lang="en-US" dirty="0" smtClean="0">
                          <a:solidFill>
                            <a:schemeClr val="tx1"/>
                          </a:solidFill>
                        </a:rPr>
                        <a:t>Description</a:t>
                      </a:r>
                      <a:endParaRPr lang="en-US" dirty="0">
                        <a:solidFill>
                          <a:schemeClr val="tx1"/>
                        </a:solidFill>
                      </a:endParaRPr>
                    </a:p>
                  </a:txBody>
                  <a:tcPr/>
                </a:tc>
              </a:tr>
              <a:tr h="370840">
                <a:tc>
                  <a:txBody>
                    <a:bodyPr/>
                    <a:lstStyle/>
                    <a:p>
                      <a:r>
                        <a:rPr lang="en-US" b="1" dirty="0" err="1" smtClean="0"/>
                        <a:t>mov.w</a:t>
                      </a:r>
                      <a:r>
                        <a:rPr lang="en-US" dirty="0" smtClean="0"/>
                        <a:t>	</a:t>
                      </a:r>
                      <a:r>
                        <a:rPr lang="en-US" b="1" dirty="0" smtClean="0"/>
                        <a:t>#</a:t>
                      </a:r>
                      <a:r>
                        <a:rPr lang="en-US" i="1" dirty="0" smtClean="0"/>
                        <a:t>&lt;value&gt;</a:t>
                      </a:r>
                      <a:r>
                        <a:rPr lang="en-US" b="1" dirty="0" smtClean="0"/>
                        <a:t>,</a:t>
                      </a:r>
                      <a:r>
                        <a:rPr lang="en-US" i="1" dirty="0" smtClean="0"/>
                        <a:t>&lt;register&gt;</a:t>
                      </a:r>
                      <a:endParaRPr lang="en-US" i="1" dirty="0"/>
                    </a:p>
                  </a:txBody>
                  <a:tcPr/>
                </a:tc>
                <a:tc>
                  <a:txBody>
                    <a:bodyPr/>
                    <a:lstStyle/>
                    <a:p>
                      <a:r>
                        <a:rPr lang="en-US" dirty="0" smtClean="0"/>
                        <a:t>Replace</a:t>
                      </a:r>
                      <a:r>
                        <a:rPr lang="en-US" baseline="0" dirty="0" smtClean="0"/>
                        <a:t> contents of &lt;register&gt; with &lt;value</a:t>
                      </a:r>
                      <a:r>
                        <a:rPr lang="en-US" baseline="0" dirty="0" smtClean="0"/>
                        <a:t>&gt;</a:t>
                      </a:r>
                      <a:endParaRPr lang="en-US" dirty="0"/>
                    </a:p>
                  </a:txBody>
                  <a:tcPr/>
                </a:tc>
              </a:tr>
              <a:tr h="370840">
                <a:tc>
                  <a:txBody>
                    <a:bodyPr/>
                    <a:lstStyle/>
                    <a:p>
                      <a:r>
                        <a:rPr lang="en-US" b="1" dirty="0" err="1" smtClean="0"/>
                        <a:t>bis.b</a:t>
                      </a:r>
                      <a:r>
                        <a:rPr lang="en-US" b="1" dirty="0" smtClean="0"/>
                        <a:t>	#0x01,&amp;P1DIR</a:t>
                      </a:r>
                      <a:endParaRPr lang="en-US" b="1" dirty="0"/>
                    </a:p>
                  </a:txBody>
                  <a:tcPr/>
                </a:tc>
                <a:tc>
                  <a:txBody>
                    <a:bodyPr/>
                    <a:lstStyle/>
                    <a:p>
                      <a:r>
                        <a:rPr lang="en-US" dirty="0" smtClean="0"/>
                        <a:t>Enable LED</a:t>
                      </a:r>
                      <a:r>
                        <a:rPr lang="en-US" baseline="0" dirty="0" smtClean="0"/>
                        <a:t> (s</a:t>
                      </a:r>
                      <a:r>
                        <a:rPr lang="en-US" dirty="0" smtClean="0"/>
                        <a:t>et </a:t>
                      </a:r>
                      <a:r>
                        <a:rPr lang="en-US" dirty="0" smtClean="0"/>
                        <a:t>pin 2 </a:t>
                      </a:r>
                      <a:r>
                        <a:rPr lang="en-US" dirty="0" smtClean="0"/>
                        <a:t>as output).</a:t>
                      </a:r>
                      <a:endParaRPr lang="en-US" dirty="0"/>
                    </a:p>
                  </a:txBody>
                  <a:tcPr/>
                </a:tc>
              </a:tr>
              <a:tr h="370840">
                <a:tc>
                  <a:txBody>
                    <a:bodyPr/>
                    <a:lstStyle/>
                    <a:p>
                      <a:r>
                        <a:rPr lang="en-US" b="1" dirty="0" err="1" smtClean="0"/>
                        <a:t>bis.b</a:t>
                      </a:r>
                      <a:r>
                        <a:rPr lang="en-US" b="1" dirty="0" smtClean="0"/>
                        <a:t>	#0x01,&amp;</a:t>
                      </a:r>
                      <a:r>
                        <a:rPr lang="en-US" b="1" dirty="0" smtClean="0"/>
                        <a:t>P1OUT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bic.b</a:t>
                      </a:r>
                      <a:r>
                        <a:rPr lang="en-US" b="1" dirty="0" smtClean="0"/>
                        <a:t>	#0x01,&amp;P1OUT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xor.b</a:t>
                      </a:r>
                      <a:r>
                        <a:rPr lang="en-US" b="1" dirty="0" smtClean="0"/>
                        <a:t>	#0x01,&amp;P1OUT</a:t>
                      </a:r>
                    </a:p>
                  </a:txBody>
                  <a:tcPr/>
                </a:tc>
                <a:tc>
                  <a:txBody>
                    <a:bodyPr/>
                    <a:lstStyle/>
                    <a:p>
                      <a:r>
                        <a:rPr lang="en-US" dirty="0" smtClean="0"/>
                        <a:t>Turn LED on (set </a:t>
                      </a:r>
                      <a:r>
                        <a:rPr lang="en-US" dirty="0" smtClean="0"/>
                        <a:t>pin 2 </a:t>
                      </a:r>
                      <a:r>
                        <a:rPr lang="en-US" dirty="0" smtClean="0"/>
                        <a:t>high, 3.3v).</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Turn LED off (set pin 2 low, 0v).</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Toggle LED on</a:t>
                      </a:r>
                      <a:r>
                        <a:rPr lang="en-US" baseline="0" dirty="0" smtClean="0"/>
                        <a:t> / </a:t>
                      </a:r>
                      <a:r>
                        <a:rPr lang="en-US" dirty="0" smtClean="0"/>
                        <a:t>off.</a:t>
                      </a:r>
                    </a:p>
                  </a:txBody>
                  <a:tcPr/>
                </a:tc>
              </a:tr>
              <a:tr h="370840">
                <a:tc>
                  <a:txBody>
                    <a:bodyPr/>
                    <a:lstStyle/>
                    <a:p>
                      <a:r>
                        <a:rPr lang="en-US" b="1" dirty="0" err="1" smtClean="0"/>
                        <a:t>sub.w</a:t>
                      </a:r>
                      <a:r>
                        <a:rPr lang="en-US" b="1" dirty="0" smtClean="0"/>
                        <a:t>	#1,</a:t>
                      </a:r>
                      <a:r>
                        <a:rPr lang="en-US" i="1" u="none" dirty="0" smtClean="0"/>
                        <a:t>&lt;register&gt;</a:t>
                      </a:r>
                      <a:endParaRPr lang="en-US" i="1" u="none" dirty="0"/>
                    </a:p>
                  </a:txBody>
                  <a:tcPr/>
                </a:tc>
                <a:tc>
                  <a:txBody>
                    <a:bodyPr/>
                    <a:lstStyle/>
                    <a:p>
                      <a:r>
                        <a:rPr lang="en-US" dirty="0" smtClean="0"/>
                        <a:t>Decrement &lt;register&gt; by 1 and set Z </a:t>
                      </a:r>
                      <a:r>
                        <a:rPr lang="en-US" dirty="0" smtClean="0"/>
                        <a:t>status.</a:t>
                      </a:r>
                      <a:endParaRPr lang="en-US" dirty="0"/>
                    </a:p>
                  </a:txBody>
                  <a:tcPr/>
                </a:tc>
              </a:tr>
              <a:tr h="370840">
                <a:tc>
                  <a:txBody>
                    <a:bodyPr/>
                    <a:lstStyle/>
                    <a:p>
                      <a:r>
                        <a:rPr lang="en-US" b="1" dirty="0" err="1" smtClean="0"/>
                        <a:t>jne</a:t>
                      </a:r>
                      <a:r>
                        <a:rPr lang="en-US" dirty="0" smtClean="0"/>
                        <a:t>	</a:t>
                      </a:r>
                      <a:r>
                        <a:rPr lang="en-US" i="1" dirty="0" smtClean="0"/>
                        <a:t>&lt;label</a:t>
                      </a:r>
                      <a:r>
                        <a:rPr lang="en-US" i="1"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jmp</a:t>
                      </a:r>
                      <a:r>
                        <a:rPr lang="en-US" dirty="0" smtClean="0"/>
                        <a:t>	</a:t>
                      </a:r>
                      <a:r>
                        <a:rPr lang="en-US" i="1" dirty="0" smtClean="0"/>
                        <a:t>&lt;label&gt;</a:t>
                      </a:r>
                    </a:p>
                  </a:txBody>
                  <a:tcPr/>
                </a:tc>
                <a:tc>
                  <a:txBody>
                    <a:bodyPr/>
                    <a:lstStyle/>
                    <a:p>
                      <a:r>
                        <a:rPr lang="en-US" dirty="0" smtClean="0"/>
                        <a:t>Jump to &lt;label&gt;</a:t>
                      </a:r>
                      <a:r>
                        <a:rPr lang="en-US" baseline="0" dirty="0" smtClean="0"/>
                        <a:t> if Z bit is 0</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Jump</a:t>
                      </a:r>
                      <a:r>
                        <a:rPr lang="en-US" baseline="0" dirty="0" smtClean="0"/>
                        <a:t> to &lt;label&gt;.</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call</a:t>
                      </a:r>
                      <a:r>
                        <a:rPr lang="en-US" dirty="0" smtClean="0"/>
                        <a:t>	#</a:t>
                      </a:r>
                      <a:r>
                        <a:rPr lang="en-US" i="1" dirty="0" smtClean="0"/>
                        <a:t>&lt;label&gt;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push	</a:t>
                      </a:r>
                      <a:r>
                        <a:rPr lang="en-US" i="1" u="none" dirty="0" smtClean="0"/>
                        <a:t>&lt;register&gt;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pop	</a:t>
                      </a:r>
                      <a:r>
                        <a:rPr lang="en-US" i="1" u="none" dirty="0" smtClean="0"/>
                        <a:t>&lt;register&gt;</a:t>
                      </a:r>
                      <a:endParaRPr lang="en-US" i="1" dirty="0" smtClean="0"/>
                    </a:p>
                    <a:p>
                      <a:r>
                        <a:rPr lang="en-US" b="1" dirty="0" smtClean="0"/>
                        <a:t>ret</a:t>
                      </a:r>
                      <a:endParaRPr lang="en-US" i="1" dirty="0"/>
                    </a:p>
                  </a:txBody>
                  <a:tcPr/>
                </a:tc>
                <a:tc>
                  <a:txBody>
                    <a:bodyPr/>
                    <a:lstStyle/>
                    <a:p>
                      <a:r>
                        <a:rPr lang="en-US" dirty="0" smtClean="0"/>
                        <a:t>Call subroutine (place return on stack).</a:t>
                      </a:r>
                    </a:p>
                    <a:p>
                      <a:r>
                        <a:rPr lang="en-US" dirty="0" smtClean="0"/>
                        <a:t>Save &lt;register&gt;</a:t>
                      </a:r>
                      <a:r>
                        <a:rPr lang="en-US" baseline="0" dirty="0" smtClean="0"/>
                        <a:t> on stack.</a:t>
                      </a:r>
                    </a:p>
                    <a:p>
                      <a:r>
                        <a:rPr lang="en-US" baseline="0" dirty="0" smtClean="0"/>
                        <a:t>Restore &lt;register&gt; from stack.</a:t>
                      </a:r>
                      <a:endParaRPr lang="en-US" dirty="0" smtClean="0"/>
                    </a:p>
                    <a:p>
                      <a:r>
                        <a:rPr lang="en-US" dirty="0" smtClean="0"/>
                        <a:t>Return from subroutine (pop stack).</a:t>
                      </a:r>
                      <a:endParaRPr lang="en-US" dirty="0"/>
                    </a:p>
                  </a:txBody>
                  <a:tcPr/>
                </a:tc>
              </a:tr>
            </a:tbl>
          </a:graphicData>
        </a:graphic>
      </p:graphicFrame>
      <p:sp>
        <p:nvSpPr>
          <p:cNvPr id="9"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sp>
        <p:nvSpPr>
          <p:cNvPr id="10" name="TextBox 9"/>
          <p:cNvSpPr txBox="1"/>
          <p:nvPr/>
        </p:nvSpPr>
        <p:spPr>
          <a:xfrm>
            <a:off x="533400" y="1552575"/>
            <a:ext cx="8067675" cy="461665"/>
          </a:xfrm>
          <a:prstGeom prst="rect">
            <a:avLst/>
          </a:prstGeom>
          <a:noFill/>
        </p:spPr>
        <p:txBody>
          <a:bodyPr wrap="square" rtlCol="0">
            <a:spAutoFit/>
          </a:bodyPr>
          <a:lstStyle/>
          <a:p>
            <a:r>
              <a:rPr lang="en-US" dirty="0" smtClean="0">
                <a:latin typeface="Comic Sans MS" panose="030F0702030302020204" pitchFamily="66" charset="0"/>
              </a:rPr>
              <a:t>Lab 3 may require the following assembly instructions:</a:t>
            </a:r>
            <a:endParaRPr lang="en-US" dirty="0">
              <a:latin typeface="Comic Sans MS" panose="030F0702030302020204" pitchFamily="66" charset="0"/>
            </a:endParaRPr>
          </a:p>
        </p:txBody>
      </p:sp>
      <p:pic>
        <p:nvPicPr>
          <p:cNvPr id="11"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23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1908" name="Text Box 4"/>
          <p:cNvSpPr txBox="1">
            <a:spLocks noChangeArrowheads="1"/>
          </p:cNvSpPr>
          <p:nvPr/>
        </p:nvSpPr>
        <p:spPr bwMode="auto">
          <a:xfrm>
            <a:off x="805071" y="1280490"/>
            <a:ext cx="8052560" cy="54781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CS/</a:t>
            </a:r>
            <a:r>
              <a:rPr lang="en-US" sz="1200" b="1" dirty="0" err="1">
                <a:latin typeface="Courier New" pitchFamily="49" charset="0"/>
              </a:rPr>
              <a:t>ECEn</a:t>
            </a:r>
            <a:r>
              <a:rPr lang="en-US" sz="1200" b="1" dirty="0">
                <a:latin typeface="Courier New" pitchFamily="49" charset="0"/>
              </a:rPr>
              <a:t> 124 Lab </a:t>
            </a:r>
            <a:r>
              <a:rPr lang="en-US" sz="1200" b="1" dirty="0" smtClean="0">
                <a:latin typeface="Courier New" pitchFamily="49" charset="0"/>
              </a:rPr>
              <a:t>3 </a:t>
            </a:r>
            <a:r>
              <a:rPr lang="en-US" sz="1200" b="1" dirty="0">
                <a:latin typeface="Courier New" pitchFamily="49" charset="0"/>
              </a:rPr>
              <a:t>- blinky.asm</a:t>
            </a:r>
          </a:p>
          <a:p>
            <a:pPr>
              <a:lnSpc>
                <a:spcPct val="95000"/>
              </a:lnSpc>
            </a:pPr>
            <a:r>
              <a:rPr lang="en-US" sz="1200" b="1" dirty="0">
                <a:latin typeface="Courier New" pitchFamily="49" charset="0"/>
              </a:rPr>
              <a:t>;*******************************************************************************</a:t>
            </a:r>
          </a:p>
          <a:p>
            <a:pPr>
              <a:lnSpc>
                <a:spcPct val="95000"/>
              </a:lnSpc>
            </a:pPr>
            <a:r>
              <a:rPr lang="en-US" sz="1200" b="1" dirty="0">
                <a:solidFill>
                  <a:schemeClr val="hlink"/>
                </a:solidFill>
                <a:latin typeface="Courier New" pitchFamily="49" charset="0"/>
              </a:rPr>
              <a:t>;   MCLK = _______ cycles / _______ interval = _______ </a:t>
            </a:r>
            <a:r>
              <a:rPr lang="en-US" sz="1200" b="1" dirty="0" err="1">
                <a:solidFill>
                  <a:schemeClr val="hlink"/>
                </a:solidFill>
                <a:latin typeface="Courier New" pitchFamily="49" charset="0"/>
              </a:rPr>
              <a:t>Mhz</a:t>
            </a:r>
            <a:endParaRPr lang="en-US" sz="1200" b="1" dirty="0">
              <a:solidFill>
                <a:schemeClr val="hlink"/>
              </a:solidFill>
              <a:latin typeface="Courier New" pitchFamily="49" charset="0"/>
            </a:endParaRPr>
          </a:p>
          <a:p>
            <a:pPr>
              <a:lnSpc>
                <a:spcPct val="95000"/>
              </a:lnSpc>
            </a:pPr>
            <a:r>
              <a:rPr lang="en-US" sz="1200" b="1" dirty="0">
                <a:solidFill>
                  <a:schemeClr val="hlink"/>
                </a:solidFill>
                <a:latin typeface="Courier New" pitchFamily="49" charset="0"/>
              </a:rPr>
              <a:t>;    CPI = _______ cycles/ _______ instructions = _______ Cycles/Instruction</a:t>
            </a:r>
          </a:p>
          <a:p>
            <a:pPr>
              <a:lnSpc>
                <a:spcPct val="95000"/>
              </a:lnSpc>
            </a:pPr>
            <a:r>
              <a:rPr lang="en-US" sz="1200" b="1" dirty="0" smtClean="0">
                <a:solidFill>
                  <a:schemeClr val="hlink"/>
                </a:solidFill>
                <a:latin typeface="Courier New" pitchFamily="49" charset="0"/>
              </a:rPr>
              <a:t>;   </a:t>
            </a:r>
            <a:r>
              <a:rPr lang="en-US" sz="1200" b="1" dirty="0">
                <a:solidFill>
                  <a:schemeClr val="hlink"/>
                </a:solidFill>
                <a:latin typeface="Courier New" pitchFamily="49" charset="0"/>
              </a:rPr>
              <a:t>MIPS = MCLK / CPI / 1000000 = _______ MIPS</a:t>
            </a:r>
          </a:p>
          <a:p>
            <a:pPr>
              <a:lnSpc>
                <a:spcPct val="95000"/>
              </a:lnSpc>
            </a:pPr>
            <a:endParaRPr lang="en-US" sz="1200" b="1" dirty="0">
              <a:solidFill>
                <a:schemeClr val="hlink"/>
              </a:solidFill>
              <a:latin typeface="Courier New" pitchFamily="49" charset="0"/>
            </a:endParaRPr>
          </a:p>
          <a:p>
            <a:pPr>
              <a:lnSpc>
                <a:spcPct val="95000"/>
              </a:lnSpc>
            </a:pPr>
            <a:r>
              <a:rPr lang="en-US" sz="1200" b="1" dirty="0">
                <a:latin typeface="Courier New" pitchFamily="49" charset="0"/>
              </a:rPr>
              <a:t>           .</a:t>
            </a:r>
            <a:r>
              <a:rPr lang="en-US" sz="1200" b="1" dirty="0" err="1">
                <a:latin typeface="Courier New" pitchFamily="49" charset="0"/>
              </a:rPr>
              <a:t>cdecls</a:t>
            </a:r>
            <a:r>
              <a:rPr lang="en-US" sz="1200" b="1" dirty="0">
                <a:latin typeface="Courier New" pitchFamily="49" charset="0"/>
              </a:rPr>
              <a:t> </a:t>
            </a:r>
            <a:r>
              <a:rPr lang="en-US" sz="1200" b="1" dirty="0" smtClean="0">
                <a:latin typeface="Courier New" pitchFamily="49" charset="0"/>
              </a:rPr>
              <a:t>C,"msp430.h"             </a:t>
            </a:r>
            <a:r>
              <a:rPr lang="en-US" sz="1200" b="1" dirty="0">
                <a:latin typeface="Courier New" pitchFamily="49" charset="0"/>
              </a:rPr>
              <a:t>; </a:t>
            </a:r>
            <a:r>
              <a:rPr lang="en-US" sz="1200" b="1" dirty="0" smtClean="0">
                <a:latin typeface="Courier New" pitchFamily="49" charset="0"/>
              </a:rPr>
              <a:t>MSP430</a:t>
            </a:r>
            <a:endParaRPr lang="en-US" sz="1200" b="1" dirty="0">
              <a:latin typeface="Courier New" pitchFamily="49" charset="0"/>
            </a:endParaRPr>
          </a:p>
          <a:p>
            <a:pPr>
              <a:lnSpc>
                <a:spcPct val="95000"/>
              </a:lnSpc>
            </a:pPr>
            <a:r>
              <a:rPr lang="en-US" sz="1200" b="1" dirty="0">
                <a:solidFill>
                  <a:schemeClr val="hlink"/>
                </a:solidFill>
                <a:latin typeface="Courier New" pitchFamily="49" charset="0"/>
              </a:rPr>
              <a:t>COUNT      .</a:t>
            </a:r>
            <a:r>
              <a:rPr lang="en-US" sz="1200" b="1" dirty="0" err="1">
                <a:solidFill>
                  <a:schemeClr val="hlink"/>
                </a:solidFill>
                <a:latin typeface="Courier New" pitchFamily="49" charset="0"/>
              </a:rPr>
              <a:t>equ</a:t>
            </a:r>
            <a:r>
              <a:rPr lang="en-US" sz="1200" b="1" dirty="0">
                <a:solidFill>
                  <a:schemeClr val="hlink"/>
                </a:solidFill>
                <a:latin typeface="Courier New" pitchFamily="49" charset="0"/>
              </a:rPr>
              <a:t>     0                       ; delay count</a:t>
            </a: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.text                           ; beginning of executable code</a:t>
            </a:r>
          </a:p>
          <a:p>
            <a:pPr>
              <a:lnSpc>
                <a:spcPct val="95000"/>
              </a:lnSpc>
            </a:pPr>
            <a:r>
              <a:rPr lang="en-US" sz="1200" b="1" dirty="0">
                <a:latin typeface="Courier New" pitchFamily="49" charset="0"/>
              </a:rPr>
              <a:t>;------------------------------------------------------------------------------</a:t>
            </a:r>
          </a:p>
          <a:p>
            <a:pPr>
              <a:lnSpc>
                <a:spcPct val="95000"/>
              </a:lnSpc>
            </a:pPr>
            <a:r>
              <a:rPr lang="en-US" sz="1200" b="1" dirty="0" smtClean="0">
                <a:latin typeface="Courier New" pitchFamily="49" charset="0"/>
              </a:rPr>
              <a:t>start:      </a:t>
            </a:r>
            <a:r>
              <a:rPr lang="en-US" sz="1200" b="1" dirty="0" err="1">
                <a:latin typeface="Courier New" pitchFamily="49" charset="0"/>
              </a:rPr>
              <a:t>mov.w</a:t>
            </a:r>
            <a:r>
              <a:rPr lang="en-US" sz="1200" b="1" dirty="0">
                <a:latin typeface="Courier New" pitchFamily="49" charset="0"/>
              </a:rPr>
              <a:t>   #0x0280,SP              ; </a:t>
            </a:r>
            <a:r>
              <a:rPr lang="en-US" sz="1200" b="1" dirty="0" err="1" smtClean="0">
                <a:latin typeface="Courier New" pitchFamily="49" charset="0"/>
              </a:rPr>
              <a:t>init</a:t>
            </a:r>
            <a:r>
              <a:rPr lang="en-US" sz="1200" b="1" dirty="0" smtClean="0">
                <a:latin typeface="Courier New" pitchFamily="49" charset="0"/>
              </a:rPr>
              <a:t> </a:t>
            </a:r>
            <a:r>
              <a:rPr lang="en-US" sz="1200" b="1" dirty="0">
                <a:latin typeface="Courier New" pitchFamily="49" charset="0"/>
              </a:rPr>
              <a:t>stack pointer</a:t>
            </a:r>
          </a:p>
          <a:p>
            <a:pPr>
              <a:lnSpc>
                <a:spcPct val="95000"/>
              </a:lnSpc>
            </a:pPr>
            <a:r>
              <a:rPr lang="en-US" sz="1200" b="1" dirty="0">
                <a:latin typeface="Courier New" pitchFamily="49" charset="0"/>
              </a:rPr>
              <a:t>            </a:t>
            </a:r>
            <a:r>
              <a:rPr lang="en-US" sz="1200" b="1" dirty="0" err="1">
                <a:latin typeface="Courier New" pitchFamily="49" charset="0"/>
              </a:rPr>
              <a:t>mov.w</a:t>
            </a:r>
            <a:r>
              <a:rPr lang="en-US" sz="1200" b="1" dirty="0">
                <a:latin typeface="Courier New" pitchFamily="49" charset="0"/>
              </a:rPr>
              <a:t>   #WDTPW+WDTHOLD,&amp;WDTCTL  ; </a:t>
            </a:r>
            <a:r>
              <a:rPr lang="en-US" sz="1200" b="1" dirty="0" smtClean="0">
                <a:latin typeface="Courier New" pitchFamily="49" charset="0"/>
              </a:rPr>
              <a:t>stop </a:t>
            </a:r>
            <a:r>
              <a:rPr lang="en-US" sz="1200" b="1" dirty="0">
                <a:latin typeface="Courier New" pitchFamily="49" charset="0"/>
              </a:rPr>
              <a:t>WDT</a:t>
            </a:r>
          </a:p>
          <a:p>
            <a:pPr>
              <a:lnSpc>
                <a:spcPct val="95000"/>
              </a:lnSpc>
            </a:pPr>
            <a:r>
              <a:rPr lang="en-US" sz="1200" b="1" dirty="0">
                <a:latin typeface="Courier New" pitchFamily="49" charset="0"/>
              </a:rPr>
              <a:t>            </a:t>
            </a:r>
            <a:r>
              <a:rPr lang="en-US" sz="1200" b="1" dirty="0" err="1">
                <a:latin typeface="Courier New" pitchFamily="49" charset="0"/>
              </a:rPr>
              <a:t>bis.b</a:t>
            </a:r>
            <a:r>
              <a:rPr lang="en-US" sz="1200" b="1" dirty="0">
                <a:latin typeface="Courier New" pitchFamily="49" charset="0"/>
              </a:rPr>
              <a:t>   #0x01,&amp;P1DIR            ; </a:t>
            </a:r>
            <a:r>
              <a:rPr lang="en-US" sz="1200" b="1" dirty="0" smtClean="0">
                <a:latin typeface="Courier New" pitchFamily="49" charset="0"/>
              </a:rPr>
              <a:t>set </a:t>
            </a:r>
            <a:r>
              <a:rPr lang="en-US" sz="1200" b="1" dirty="0">
                <a:latin typeface="Courier New" pitchFamily="49" charset="0"/>
              </a:rPr>
              <a:t>P1.0 as output</a:t>
            </a:r>
          </a:p>
          <a:p>
            <a:pPr>
              <a:lnSpc>
                <a:spcPct val="95000"/>
              </a:lnSpc>
            </a:pPr>
            <a:endParaRPr lang="en-US" sz="1200" b="1" dirty="0" smtClean="0">
              <a:latin typeface="Courier New" pitchFamily="49" charset="0"/>
            </a:endParaRPr>
          </a:p>
          <a:p>
            <a:pPr>
              <a:lnSpc>
                <a:spcPct val="95000"/>
              </a:lnSpc>
            </a:pPr>
            <a:r>
              <a:rPr lang="en-US" sz="1200" b="1" dirty="0" err="1" smtClean="0">
                <a:latin typeface="Courier New" pitchFamily="49" charset="0"/>
              </a:rPr>
              <a:t>mainloop</a:t>
            </a:r>
            <a:r>
              <a:rPr lang="en-US" sz="1200" b="1" dirty="0">
                <a:latin typeface="Courier New" pitchFamily="49" charset="0"/>
              </a:rPr>
              <a:t>:   </a:t>
            </a:r>
            <a:r>
              <a:rPr lang="en-US" sz="1200" b="1" dirty="0" err="1" smtClean="0">
                <a:latin typeface="Courier New" pitchFamily="49" charset="0"/>
              </a:rPr>
              <a:t>bis.b</a:t>
            </a:r>
            <a:r>
              <a:rPr lang="en-US" sz="1200" b="1" dirty="0" smtClean="0">
                <a:latin typeface="Courier New" pitchFamily="49" charset="0"/>
              </a:rPr>
              <a:t>   </a:t>
            </a:r>
            <a:r>
              <a:rPr lang="en-US" sz="1200" b="1" dirty="0">
                <a:latin typeface="Courier New" pitchFamily="49" charset="0"/>
              </a:rPr>
              <a:t>#0x01,&amp;P1OUT            ; </a:t>
            </a:r>
            <a:r>
              <a:rPr lang="en-US" sz="1200" b="1" dirty="0" smtClean="0">
                <a:latin typeface="Courier New" pitchFamily="49" charset="0"/>
              </a:rPr>
              <a:t>turn LED on</a:t>
            </a:r>
          </a:p>
          <a:p>
            <a:pPr>
              <a:lnSpc>
                <a:spcPct val="95000"/>
              </a:lnSpc>
            </a:pPr>
            <a:r>
              <a:rPr lang="en-US" sz="1200" b="1" dirty="0" smtClean="0">
                <a:latin typeface="Courier New" pitchFamily="49" charset="0"/>
              </a:rPr>
              <a:t>;           put some delay here...</a:t>
            </a:r>
          </a:p>
          <a:p>
            <a:pPr>
              <a:lnSpc>
                <a:spcPct val="95000"/>
              </a:lnSpc>
            </a:pPr>
            <a:r>
              <a:rPr lang="en-US" sz="1200" b="1" dirty="0">
                <a:latin typeface="Courier New" pitchFamily="49" charset="0"/>
              </a:rPr>
              <a:t> </a:t>
            </a:r>
            <a:r>
              <a:rPr lang="en-US" sz="1200" b="1" dirty="0" smtClean="0">
                <a:latin typeface="Courier New" pitchFamily="49" charset="0"/>
              </a:rPr>
              <a:t>           </a:t>
            </a:r>
            <a:r>
              <a:rPr lang="en-US" sz="1200" b="1" dirty="0" err="1" smtClean="0">
                <a:latin typeface="Courier New" pitchFamily="49" charset="0"/>
              </a:rPr>
              <a:t>bic.b</a:t>
            </a:r>
            <a:r>
              <a:rPr lang="en-US" sz="1200" b="1" dirty="0" smtClean="0">
                <a:latin typeface="Courier New" pitchFamily="49" charset="0"/>
              </a:rPr>
              <a:t>   #0x01,&amp;P1OUT            ; turn LED off</a:t>
            </a:r>
            <a:endParaRPr lang="en-US" sz="1200" b="1" dirty="0">
              <a:latin typeface="Courier New" pitchFamily="49" charset="0"/>
            </a:endParaRPr>
          </a:p>
          <a:p>
            <a:pPr>
              <a:lnSpc>
                <a:spcPct val="95000"/>
              </a:lnSpc>
            </a:pPr>
            <a:r>
              <a:rPr lang="en-US" sz="1200" b="1" dirty="0">
                <a:latin typeface="Courier New" pitchFamily="49" charset="0"/>
              </a:rPr>
              <a:t>            </a:t>
            </a:r>
            <a:r>
              <a:rPr lang="en-US" sz="1200" b="1" dirty="0" err="1">
                <a:latin typeface="Courier New" pitchFamily="49" charset="0"/>
              </a:rPr>
              <a:t>mov.w</a:t>
            </a:r>
            <a:r>
              <a:rPr lang="en-US" sz="1200" b="1" dirty="0">
                <a:latin typeface="Courier New" pitchFamily="49" charset="0"/>
              </a:rPr>
              <a:t>   #COUNT,r15              ; </a:t>
            </a:r>
            <a:r>
              <a:rPr lang="en-US" sz="1200" b="1" dirty="0" smtClean="0">
                <a:latin typeface="Courier New" pitchFamily="49" charset="0"/>
              </a:rPr>
              <a:t>use </a:t>
            </a:r>
            <a:r>
              <a:rPr lang="en-US" sz="1200" b="1" dirty="0">
                <a:latin typeface="Courier New" pitchFamily="49" charset="0"/>
              </a:rPr>
              <a:t>R15 as delay counter</a:t>
            </a:r>
          </a:p>
          <a:p>
            <a:pPr>
              <a:lnSpc>
                <a:spcPct val="95000"/>
              </a:lnSpc>
            </a:pPr>
            <a:endParaRPr lang="en-US" sz="1200" b="1" dirty="0">
              <a:latin typeface="Courier New" pitchFamily="49" charset="0"/>
            </a:endParaRPr>
          </a:p>
          <a:p>
            <a:pPr>
              <a:lnSpc>
                <a:spcPct val="95000"/>
              </a:lnSpc>
            </a:pPr>
            <a:r>
              <a:rPr lang="en-US" sz="1200" b="1" dirty="0" err="1">
                <a:latin typeface="Courier New" pitchFamily="49" charset="0"/>
              </a:rPr>
              <a:t>delayloop</a:t>
            </a:r>
            <a:r>
              <a:rPr lang="en-US" sz="1200" b="1" dirty="0">
                <a:latin typeface="Courier New" pitchFamily="49" charset="0"/>
              </a:rPr>
              <a:t>:  </a:t>
            </a:r>
            <a:r>
              <a:rPr lang="en-US" sz="1200" b="1" dirty="0" err="1" smtClean="0">
                <a:latin typeface="Courier New" pitchFamily="49" charset="0"/>
              </a:rPr>
              <a:t>sub.w</a:t>
            </a:r>
            <a:r>
              <a:rPr lang="en-US" sz="1200" b="1" dirty="0" smtClean="0">
                <a:latin typeface="Courier New" pitchFamily="49" charset="0"/>
              </a:rPr>
              <a:t>   #1,r15                  </a:t>
            </a:r>
            <a:r>
              <a:rPr lang="en-US" sz="1200" b="1" dirty="0">
                <a:latin typeface="Courier New" pitchFamily="49" charset="0"/>
              </a:rPr>
              <a:t>; </a:t>
            </a:r>
            <a:r>
              <a:rPr lang="en-US" sz="1200" b="1" dirty="0" smtClean="0">
                <a:latin typeface="Courier New" pitchFamily="49" charset="0"/>
              </a:rPr>
              <a:t>delay </a:t>
            </a:r>
            <a:r>
              <a:rPr lang="en-US" sz="1200" b="1" dirty="0">
                <a:latin typeface="Courier New" pitchFamily="49" charset="0"/>
              </a:rPr>
              <a:t>over?</a:t>
            </a:r>
          </a:p>
          <a:p>
            <a:pPr>
              <a:lnSpc>
                <a:spcPct val="95000"/>
              </a:lnSpc>
            </a:pPr>
            <a:r>
              <a:rPr lang="en-US" sz="1200" b="1" dirty="0">
                <a:latin typeface="Courier New" pitchFamily="49" charset="0"/>
              </a:rPr>
              <a:t>              </a:t>
            </a:r>
            <a:r>
              <a:rPr lang="en-US" sz="1200" b="1" dirty="0" err="1" smtClean="0">
                <a:latin typeface="Courier New" pitchFamily="49" charset="0"/>
              </a:rPr>
              <a:t>jne</a:t>
            </a:r>
            <a:r>
              <a:rPr lang="en-US" sz="1200" b="1" dirty="0" smtClean="0">
                <a:latin typeface="Courier New" pitchFamily="49" charset="0"/>
              </a:rPr>
              <a:t>   </a:t>
            </a:r>
            <a:r>
              <a:rPr lang="en-US" sz="1200" b="1" dirty="0" err="1">
                <a:latin typeface="Courier New" pitchFamily="49" charset="0"/>
              </a:rPr>
              <a:t>delayloop</a:t>
            </a:r>
            <a:r>
              <a:rPr lang="en-US" sz="1200" b="1" dirty="0">
                <a:latin typeface="Courier New" pitchFamily="49" charset="0"/>
              </a:rPr>
              <a:t>               ; </a:t>
            </a:r>
            <a:r>
              <a:rPr lang="en-US" sz="1200" b="1" dirty="0" smtClean="0">
                <a:latin typeface="Courier New" pitchFamily="49" charset="0"/>
              </a:rPr>
              <a:t>n</a:t>
            </a:r>
            <a:endParaRPr lang="en-US" sz="1200" b="1" dirty="0">
              <a:latin typeface="Courier New" pitchFamily="49" charset="0"/>
            </a:endParaRPr>
          </a:p>
          <a:p>
            <a:pPr>
              <a:lnSpc>
                <a:spcPct val="95000"/>
              </a:lnSpc>
            </a:pPr>
            <a:r>
              <a:rPr lang="en-US" sz="1200" b="1" dirty="0">
                <a:latin typeface="Courier New" pitchFamily="49" charset="0"/>
              </a:rPr>
              <a:t>            </a:t>
            </a:r>
            <a:r>
              <a:rPr lang="en-US" sz="1200" b="1" dirty="0" err="1">
                <a:latin typeface="Courier New" pitchFamily="49" charset="0"/>
              </a:rPr>
              <a:t>jmp</a:t>
            </a:r>
            <a:r>
              <a:rPr lang="en-US" sz="1200" b="1" dirty="0">
                <a:latin typeface="Courier New" pitchFamily="49" charset="0"/>
              </a:rPr>
              <a:t>     </a:t>
            </a:r>
            <a:r>
              <a:rPr lang="en-US" sz="1200" b="1" dirty="0" err="1">
                <a:latin typeface="Courier New" pitchFamily="49" charset="0"/>
              </a:rPr>
              <a:t>mainloop</a:t>
            </a:r>
            <a:r>
              <a:rPr lang="en-US" sz="1200" b="1" dirty="0">
                <a:latin typeface="Courier New" pitchFamily="49" charset="0"/>
              </a:rPr>
              <a:t>                ; </a:t>
            </a:r>
            <a:r>
              <a:rPr lang="en-US" sz="1200" b="1" dirty="0" smtClean="0">
                <a:latin typeface="Courier New" pitchFamily="49" charset="0"/>
              </a:rPr>
              <a:t>y</a:t>
            </a:r>
            <a:r>
              <a:rPr lang="en-US" sz="1200" b="1" dirty="0">
                <a:latin typeface="Courier New" pitchFamily="49" charset="0"/>
              </a:rPr>
              <a:t>, toggle led</a:t>
            </a:r>
          </a:p>
          <a:p>
            <a:pPr>
              <a:lnSpc>
                <a:spcPct val="95000"/>
              </a:lnSpc>
            </a:pPr>
            <a:endParaRPr lang="en-US" sz="1200" b="1" dirty="0">
              <a:latin typeface="Courier New" pitchFamily="49" charset="0"/>
            </a:endParaRP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Interrupt Vectors</a:t>
            </a: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.sect   ".reset"                ; MSP430 RESET Vector</a:t>
            </a:r>
          </a:p>
          <a:p>
            <a:pPr>
              <a:lnSpc>
                <a:spcPct val="95000"/>
              </a:lnSpc>
            </a:pPr>
            <a:r>
              <a:rPr lang="en-US" sz="1200" b="1" dirty="0">
                <a:latin typeface="Courier New" pitchFamily="49" charset="0"/>
              </a:rPr>
              <a:t>            .word   </a:t>
            </a:r>
            <a:r>
              <a:rPr lang="en-US" sz="1200" b="1" dirty="0" smtClean="0">
                <a:latin typeface="Courier New" pitchFamily="49" charset="0"/>
              </a:rPr>
              <a:t>start                   </a:t>
            </a:r>
            <a:r>
              <a:rPr lang="en-US" sz="1200" b="1" dirty="0">
                <a:latin typeface="Courier New" pitchFamily="49" charset="0"/>
              </a:rPr>
              <a:t>; start address</a:t>
            </a:r>
          </a:p>
          <a:p>
            <a:pPr>
              <a:lnSpc>
                <a:spcPct val="95000"/>
              </a:lnSpc>
            </a:pPr>
            <a:r>
              <a:rPr lang="en-US" sz="1200" b="1" dirty="0">
                <a:latin typeface="Courier New" pitchFamily="49" charset="0"/>
              </a:rPr>
              <a:t>            .end</a:t>
            </a:r>
          </a:p>
        </p:txBody>
      </p:sp>
      <p:sp>
        <p:nvSpPr>
          <p:cNvPr id="7" name="Date Placeholder 1"/>
          <p:cNvSpPr>
            <a:spLocks noGrp="1"/>
          </p:cNvSpPr>
          <p:nvPr>
            <p:ph type="dt" sz="half" idx="10"/>
          </p:nvPr>
        </p:nvSpPr>
        <p:spPr/>
        <p:txBody>
          <a:bodyPr/>
          <a:lstStyle/>
          <a:p>
            <a:r>
              <a:rPr lang="en-US" smtClean="0"/>
              <a:t>BYU CS 224</a:t>
            </a:r>
            <a:endParaRPr lang="en-US"/>
          </a:p>
        </p:txBody>
      </p:sp>
      <p:sp>
        <p:nvSpPr>
          <p:cNvPr id="8" name="Footer Placeholder 2"/>
          <p:cNvSpPr>
            <a:spLocks noGrp="1"/>
          </p:cNvSpPr>
          <p:nvPr>
            <p:ph type="ftr" sz="quarter" idx="11"/>
          </p:nvPr>
        </p:nvSpPr>
        <p:spPr/>
        <p:txBody>
          <a:bodyPr/>
          <a:lstStyle/>
          <a:p>
            <a:r>
              <a:rPr lang="en-US" smtClean="0"/>
              <a:t>Blinky Lab</a:t>
            </a:r>
            <a:endParaRPr lang="en-US"/>
          </a:p>
        </p:txBody>
      </p:sp>
      <p:sp>
        <p:nvSpPr>
          <p:cNvPr id="9" name="Slide Number Placeholder 3"/>
          <p:cNvSpPr>
            <a:spLocks noGrp="1"/>
          </p:cNvSpPr>
          <p:nvPr>
            <p:ph type="sldNum" sz="quarter" idx="12"/>
          </p:nvPr>
        </p:nvSpPr>
        <p:spPr/>
        <p:txBody>
          <a:bodyPr/>
          <a:lstStyle/>
          <a:p>
            <a:fld id="{421DAD0B-6DDF-4A96-9174-182C952CB053}" type="slidenum">
              <a:rPr lang="en-US"/>
              <a:pPr/>
              <a:t>5</a:t>
            </a:fld>
            <a:endParaRPr lang="en-US"/>
          </a:p>
        </p:txBody>
      </p:sp>
      <p:sp>
        <p:nvSpPr>
          <p:cNvPr id="2811906" name="Rectangle 2"/>
          <p:cNvSpPr>
            <a:spLocks noGrp="1" noChangeArrowheads="1"/>
          </p:cNvSpPr>
          <p:nvPr>
            <p:ph type="title" idx="4294967295"/>
          </p:nvPr>
        </p:nvSpPr>
        <p:spPr/>
        <p:txBody>
          <a:bodyPr/>
          <a:lstStyle/>
          <a:p>
            <a:r>
              <a:rPr lang="pt-PT" dirty="0"/>
              <a:t>2</a:t>
            </a:r>
            <a:r>
              <a:rPr lang="pt-PT" dirty="0" smtClean="0"/>
              <a:t>. Add code to blink LED...</a:t>
            </a:r>
            <a:endParaRPr lang="pt-PT" dirty="0"/>
          </a:p>
        </p:txBody>
      </p:sp>
      <p:sp>
        <p:nvSpPr>
          <p:cNvPr id="11"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grpSp>
        <p:nvGrpSpPr>
          <p:cNvPr id="3" name="Group 2"/>
          <p:cNvGrpSpPr/>
          <p:nvPr/>
        </p:nvGrpSpPr>
        <p:grpSpPr>
          <a:xfrm>
            <a:off x="3960741" y="3362476"/>
            <a:ext cx="4896890" cy="1248451"/>
            <a:chOff x="3960741" y="3362476"/>
            <a:chExt cx="4896890" cy="1248451"/>
          </a:xfrm>
        </p:grpSpPr>
        <p:sp>
          <p:nvSpPr>
            <p:cNvPr id="2" name="Rounded Rectangular Callout 1"/>
            <p:cNvSpPr/>
            <p:nvPr/>
          </p:nvSpPr>
          <p:spPr bwMode="auto">
            <a:xfrm>
              <a:off x="6305618" y="3362476"/>
              <a:ext cx="2552013" cy="1094394"/>
            </a:xfrm>
            <a:prstGeom prst="wedgeRoundRectCallout">
              <a:avLst>
                <a:gd name="adj1" fmla="val -125231"/>
                <a:gd name="adj2" fmla="val 40307"/>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anose="030F0702030302020204" pitchFamily="66" charset="0"/>
                </a:rPr>
                <a:t>Add</a:t>
              </a:r>
              <a:r>
                <a:rPr kumimoji="0" lang="en-US" sz="2000" b="0" i="0" u="none" strike="noStrike" cap="none" normalizeH="0" dirty="0" smtClean="0">
                  <a:ln>
                    <a:noFill/>
                  </a:ln>
                  <a:solidFill>
                    <a:schemeClr val="tx1"/>
                  </a:solidFill>
                  <a:effectLst/>
                  <a:latin typeface="Comic Sans MS" panose="030F0702030302020204" pitchFamily="66" charset="0"/>
                </a:rPr>
                <a:t> code here to</a:t>
              </a:r>
            </a:p>
            <a:p>
              <a:pPr marL="0" marR="0" indent="0" algn="l" defTabSz="914400" rtl="0" eaLnBrk="1" fontAlgn="base" latinLnBrk="0" hangingPunct="1">
                <a:lnSpc>
                  <a:spcPct val="100000"/>
                </a:lnSpc>
                <a:spcBef>
                  <a:spcPct val="0"/>
                </a:spcBef>
                <a:spcAft>
                  <a:spcPct val="0"/>
                </a:spcAft>
                <a:buClrTx/>
                <a:buSzTx/>
                <a:buFontTx/>
                <a:buNone/>
                <a:tabLst/>
              </a:pPr>
              <a:r>
                <a:rPr lang="en-US" sz="2000" baseline="0" dirty="0" smtClean="0">
                  <a:latin typeface="Comic Sans MS" panose="030F0702030302020204" pitchFamily="66" charset="0"/>
                </a:rPr>
                <a:t>Quickly</a:t>
              </a:r>
              <a:r>
                <a:rPr lang="en-US" sz="2000" dirty="0" smtClean="0">
                  <a:latin typeface="Comic Sans MS" panose="030F0702030302020204" pitchFamily="66" charset="0"/>
                </a:rPr>
                <a:t> b</a:t>
              </a:r>
              <a:r>
                <a:rPr kumimoji="0" lang="en-US" sz="2000" b="0" i="0" u="none" strike="noStrike" cap="none" normalizeH="0" baseline="0" dirty="0" smtClean="0">
                  <a:ln>
                    <a:noFill/>
                  </a:ln>
                  <a:solidFill>
                    <a:schemeClr val="tx1"/>
                  </a:solidFill>
                  <a:effectLst/>
                  <a:latin typeface="Comic Sans MS" panose="030F0702030302020204" pitchFamily="66" charset="0"/>
                </a:rPr>
                <a:t>link LED</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latin typeface="Comic Sans MS" panose="030F0702030302020204" pitchFamily="66" charset="0"/>
                </a:rPr>
                <a:t>(Needs short delay)</a:t>
              </a:r>
              <a:endParaRPr kumimoji="0" lang="en-US" sz="2000" b="0" i="0" u="none" strike="noStrike" cap="none" normalizeH="0" baseline="0" dirty="0" smtClean="0">
                <a:ln>
                  <a:noFill/>
                </a:ln>
                <a:solidFill>
                  <a:schemeClr val="tx1"/>
                </a:solidFill>
                <a:effectLst/>
                <a:latin typeface="Comic Sans MS" panose="030F0702030302020204" pitchFamily="66" charset="0"/>
              </a:endParaRPr>
            </a:p>
          </p:txBody>
        </p:sp>
        <p:sp>
          <p:nvSpPr>
            <p:cNvPr id="12" name="Right Brace 11"/>
            <p:cNvSpPr/>
            <p:nvPr/>
          </p:nvSpPr>
          <p:spPr bwMode="auto">
            <a:xfrm>
              <a:off x="3960741" y="4124739"/>
              <a:ext cx="208722" cy="486188"/>
            </a:xfrm>
            <a:prstGeom prst="rightBrac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4" name="Group 3"/>
          <p:cNvGrpSpPr/>
          <p:nvPr/>
        </p:nvGrpSpPr>
        <p:grpSpPr>
          <a:xfrm>
            <a:off x="3960741" y="4666468"/>
            <a:ext cx="5044111" cy="889507"/>
            <a:chOff x="3960741" y="4666468"/>
            <a:chExt cx="5044111" cy="889507"/>
          </a:xfrm>
        </p:grpSpPr>
        <p:sp>
          <p:nvSpPr>
            <p:cNvPr id="13" name="Rounded Rectangular Callout 12"/>
            <p:cNvSpPr/>
            <p:nvPr/>
          </p:nvSpPr>
          <p:spPr bwMode="auto">
            <a:xfrm>
              <a:off x="5845862" y="4749337"/>
              <a:ext cx="3158990" cy="806638"/>
            </a:xfrm>
            <a:prstGeom prst="wedgeRoundRectCallout">
              <a:avLst>
                <a:gd name="adj1" fmla="val -102829"/>
                <a:gd name="adj2" fmla="val -10505"/>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anose="030F0702030302020204" pitchFamily="66" charset="0"/>
                </a:rPr>
                <a:t>Add enough instructions</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latin typeface="Comic Sans MS" panose="030F0702030302020204" pitchFamily="66" charset="0"/>
                </a:rPr>
                <a:t>Here to delay </a:t>
              </a:r>
              <a:r>
                <a:rPr kumimoji="0" lang="en-US" sz="2000" b="0" i="0" u="none" strike="noStrike" cap="none" normalizeH="0" baseline="0" dirty="0" smtClean="0">
                  <a:ln>
                    <a:noFill/>
                  </a:ln>
                  <a:solidFill>
                    <a:schemeClr val="tx1"/>
                  </a:solidFill>
                  <a:effectLst/>
                  <a:latin typeface="Comic Sans MS" panose="030F0702030302020204" pitchFamily="66" charset="0"/>
                </a:rPr>
                <a:t>10 seconds</a:t>
              </a:r>
            </a:p>
          </p:txBody>
        </p:sp>
        <p:sp>
          <p:nvSpPr>
            <p:cNvPr id="14" name="Right Brace 13"/>
            <p:cNvSpPr/>
            <p:nvPr/>
          </p:nvSpPr>
          <p:spPr bwMode="auto">
            <a:xfrm>
              <a:off x="3960741" y="4666468"/>
              <a:ext cx="208722" cy="819932"/>
            </a:xfrm>
            <a:prstGeom prst="rightBrac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pic>
        <p:nvPicPr>
          <p:cNvPr id="15"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54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1908" name="Text Box 4"/>
          <p:cNvSpPr txBox="1">
            <a:spLocks noChangeArrowheads="1"/>
          </p:cNvSpPr>
          <p:nvPr/>
        </p:nvSpPr>
        <p:spPr bwMode="auto">
          <a:xfrm>
            <a:off x="817563" y="1360002"/>
            <a:ext cx="8169275" cy="53576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CS/</a:t>
            </a:r>
            <a:r>
              <a:rPr lang="en-US" sz="1200" b="1" dirty="0" err="1">
                <a:latin typeface="Courier New" pitchFamily="49" charset="0"/>
              </a:rPr>
              <a:t>ECEn</a:t>
            </a:r>
            <a:r>
              <a:rPr lang="en-US" sz="1200" b="1" dirty="0">
                <a:latin typeface="Courier New" pitchFamily="49" charset="0"/>
              </a:rPr>
              <a:t> 124 Lab </a:t>
            </a:r>
            <a:r>
              <a:rPr lang="en-US" sz="1200" b="1" dirty="0" smtClean="0">
                <a:latin typeface="Courier New" pitchFamily="49" charset="0"/>
              </a:rPr>
              <a:t>3 </a:t>
            </a:r>
            <a:r>
              <a:rPr lang="en-US" sz="1200" b="1" dirty="0">
                <a:latin typeface="Courier New" pitchFamily="49" charset="0"/>
              </a:rPr>
              <a:t>- blinky.asm</a:t>
            </a:r>
          </a:p>
          <a:p>
            <a:pPr>
              <a:lnSpc>
                <a:spcPct val="95000"/>
              </a:lnSpc>
            </a:pPr>
            <a:r>
              <a:rPr lang="en-US" sz="1200" b="1" dirty="0">
                <a:latin typeface="Courier New" pitchFamily="49" charset="0"/>
              </a:rPr>
              <a:t>;*******************************************************************************</a:t>
            </a:r>
          </a:p>
          <a:p>
            <a:pPr>
              <a:lnSpc>
                <a:spcPct val="95000"/>
              </a:lnSpc>
            </a:pPr>
            <a:r>
              <a:rPr lang="en-US" sz="1200" b="1" dirty="0">
                <a:solidFill>
                  <a:schemeClr val="hlink"/>
                </a:solidFill>
                <a:latin typeface="Courier New" pitchFamily="49" charset="0"/>
              </a:rPr>
              <a:t>;   MCLK = _______ cycles / _______ interval = _______ </a:t>
            </a:r>
            <a:r>
              <a:rPr lang="en-US" sz="1200" b="1" dirty="0" err="1">
                <a:solidFill>
                  <a:schemeClr val="hlink"/>
                </a:solidFill>
                <a:latin typeface="Courier New" pitchFamily="49" charset="0"/>
              </a:rPr>
              <a:t>Mhz</a:t>
            </a:r>
            <a:endParaRPr lang="en-US" sz="1200" b="1" dirty="0">
              <a:solidFill>
                <a:schemeClr val="hlink"/>
              </a:solidFill>
              <a:latin typeface="Courier New" pitchFamily="49" charset="0"/>
            </a:endParaRPr>
          </a:p>
          <a:p>
            <a:pPr>
              <a:lnSpc>
                <a:spcPct val="95000"/>
              </a:lnSpc>
            </a:pPr>
            <a:r>
              <a:rPr lang="en-US" sz="1200" b="1" dirty="0">
                <a:solidFill>
                  <a:schemeClr val="hlink"/>
                </a:solidFill>
                <a:latin typeface="Courier New" pitchFamily="49" charset="0"/>
              </a:rPr>
              <a:t>;    CPI = _______ cycles/ _______ instructions = _______ Cycles/Instruction</a:t>
            </a:r>
          </a:p>
          <a:p>
            <a:pPr>
              <a:lnSpc>
                <a:spcPct val="95000"/>
              </a:lnSpc>
            </a:pPr>
            <a:r>
              <a:rPr lang="en-US" sz="1200" b="1" dirty="0" smtClean="0">
                <a:solidFill>
                  <a:schemeClr val="hlink"/>
                </a:solidFill>
                <a:latin typeface="Courier New" pitchFamily="49" charset="0"/>
              </a:rPr>
              <a:t>;   </a:t>
            </a:r>
            <a:r>
              <a:rPr lang="en-US" sz="1200" b="1" dirty="0">
                <a:solidFill>
                  <a:schemeClr val="hlink"/>
                </a:solidFill>
                <a:latin typeface="Courier New" pitchFamily="49" charset="0"/>
              </a:rPr>
              <a:t>MIPS = MCLK / CPI / 1000000 = _______ MIPS</a:t>
            </a:r>
          </a:p>
          <a:p>
            <a:pPr>
              <a:lnSpc>
                <a:spcPct val="95000"/>
              </a:lnSpc>
            </a:pPr>
            <a:endParaRPr lang="en-US" sz="1200" b="1" dirty="0">
              <a:solidFill>
                <a:schemeClr val="hlink"/>
              </a:solidFill>
              <a:latin typeface="Courier New" pitchFamily="49" charset="0"/>
            </a:endParaRPr>
          </a:p>
          <a:p>
            <a:pPr>
              <a:lnSpc>
                <a:spcPct val="95000"/>
              </a:lnSpc>
            </a:pPr>
            <a:r>
              <a:rPr lang="en-US" sz="1200" b="1" dirty="0">
                <a:latin typeface="Courier New" pitchFamily="49" charset="0"/>
              </a:rPr>
              <a:t>           .</a:t>
            </a:r>
            <a:r>
              <a:rPr lang="en-US" sz="1200" b="1" dirty="0" err="1">
                <a:latin typeface="Courier New" pitchFamily="49" charset="0"/>
              </a:rPr>
              <a:t>cdecls</a:t>
            </a:r>
            <a:r>
              <a:rPr lang="en-US" sz="1200" b="1" dirty="0">
                <a:latin typeface="Courier New" pitchFamily="49" charset="0"/>
              </a:rPr>
              <a:t> C,LIST, "</a:t>
            </a:r>
            <a:r>
              <a:rPr lang="en-US" sz="1200" b="1" dirty="0" smtClean="0">
                <a:latin typeface="Courier New" pitchFamily="49" charset="0"/>
              </a:rPr>
              <a:t>msp430.h“       </a:t>
            </a:r>
            <a:r>
              <a:rPr lang="en-US" sz="1200" b="1" dirty="0">
                <a:latin typeface="Courier New" pitchFamily="49" charset="0"/>
              </a:rPr>
              <a:t>; </a:t>
            </a:r>
            <a:r>
              <a:rPr lang="en-US" sz="1200" b="1" dirty="0" smtClean="0">
                <a:latin typeface="Courier New" pitchFamily="49" charset="0"/>
              </a:rPr>
              <a:t>MSP430</a:t>
            </a:r>
            <a:endParaRPr lang="en-US" sz="1200" b="1" dirty="0">
              <a:latin typeface="Courier New" pitchFamily="49" charset="0"/>
            </a:endParaRPr>
          </a:p>
          <a:p>
            <a:pPr>
              <a:lnSpc>
                <a:spcPct val="95000"/>
              </a:lnSpc>
            </a:pPr>
            <a:r>
              <a:rPr lang="en-US" sz="1200" b="1" dirty="0">
                <a:solidFill>
                  <a:schemeClr val="hlink"/>
                </a:solidFill>
                <a:latin typeface="Courier New" pitchFamily="49" charset="0"/>
              </a:rPr>
              <a:t>COUNT      .</a:t>
            </a:r>
            <a:r>
              <a:rPr lang="en-US" sz="1200" b="1" dirty="0" err="1">
                <a:solidFill>
                  <a:schemeClr val="hlink"/>
                </a:solidFill>
                <a:latin typeface="Courier New" pitchFamily="49" charset="0"/>
              </a:rPr>
              <a:t>equ</a:t>
            </a:r>
            <a:r>
              <a:rPr lang="en-US" sz="1200" b="1" dirty="0">
                <a:solidFill>
                  <a:schemeClr val="hlink"/>
                </a:solidFill>
                <a:latin typeface="Courier New" pitchFamily="49" charset="0"/>
              </a:rPr>
              <a:t>     0                       ; delay count</a:t>
            </a: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.text                           ; beginning of executable code</a:t>
            </a:r>
          </a:p>
          <a:p>
            <a:pPr>
              <a:lnSpc>
                <a:spcPct val="95000"/>
              </a:lnSpc>
            </a:pPr>
            <a:r>
              <a:rPr lang="en-US" sz="1200" b="1" dirty="0">
                <a:latin typeface="Courier New" pitchFamily="49" charset="0"/>
              </a:rPr>
              <a:t>;------------------------------------------------------------------------------</a:t>
            </a:r>
          </a:p>
          <a:p>
            <a:pPr>
              <a:lnSpc>
                <a:spcPct val="95000"/>
              </a:lnSpc>
            </a:pPr>
            <a:r>
              <a:rPr lang="en-US" sz="1200" b="1" dirty="0" smtClean="0">
                <a:latin typeface="Courier New" pitchFamily="49" charset="0"/>
              </a:rPr>
              <a:t>start:      </a:t>
            </a:r>
            <a:r>
              <a:rPr lang="en-US" sz="1200" b="1" dirty="0" err="1">
                <a:latin typeface="Courier New" pitchFamily="49" charset="0"/>
              </a:rPr>
              <a:t>mov.w</a:t>
            </a:r>
            <a:r>
              <a:rPr lang="en-US" sz="1200" b="1" dirty="0">
                <a:latin typeface="Courier New" pitchFamily="49" charset="0"/>
              </a:rPr>
              <a:t>   #0x0280,SP              ; </a:t>
            </a:r>
            <a:r>
              <a:rPr lang="en-US" sz="1200" b="1" dirty="0">
                <a:solidFill>
                  <a:schemeClr val="hlink"/>
                </a:solidFill>
                <a:latin typeface="Courier New" pitchFamily="49" charset="0"/>
              </a:rPr>
              <a:t> </a:t>
            </a:r>
            <a:r>
              <a:rPr lang="en-US" sz="1200" b="1" dirty="0">
                <a:latin typeface="Courier New" pitchFamily="49" charset="0"/>
              </a:rPr>
              <a:t>  </a:t>
            </a:r>
            <a:r>
              <a:rPr lang="en-US" sz="1200" b="1" dirty="0" err="1">
                <a:latin typeface="Courier New" pitchFamily="49" charset="0"/>
              </a:rPr>
              <a:t>init</a:t>
            </a:r>
            <a:r>
              <a:rPr lang="en-US" sz="1200" b="1" dirty="0">
                <a:latin typeface="Courier New" pitchFamily="49" charset="0"/>
              </a:rPr>
              <a:t> stack pointer</a:t>
            </a:r>
          </a:p>
          <a:p>
            <a:pPr>
              <a:lnSpc>
                <a:spcPct val="95000"/>
              </a:lnSpc>
            </a:pPr>
            <a:r>
              <a:rPr lang="en-US" sz="1200" b="1" dirty="0">
                <a:latin typeface="Courier New" pitchFamily="49" charset="0"/>
              </a:rPr>
              <a:t>            </a:t>
            </a:r>
            <a:r>
              <a:rPr lang="en-US" sz="1200" b="1" dirty="0" err="1">
                <a:latin typeface="Courier New" pitchFamily="49" charset="0"/>
              </a:rPr>
              <a:t>mov.w</a:t>
            </a:r>
            <a:r>
              <a:rPr lang="en-US" sz="1200" b="1" dirty="0">
                <a:latin typeface="Courier New" pitchFamily="49" charset="0"/>
              </a:rPr>
              <a:t>   #WDTPW+WDTHOLD,&amp;WDTCTL  ; </a:t>
            </a:r>
            <a:r>
              <a:rPr lang="en-US" sz="1200" b="1" dirty="0">
                <a:solidFill>
                  <a:schemeClr val="hlink"/>
                </a:solidFill>
                <a:latin typeface="Courier New" pitchFamily="49" charset="0"/>
              </a:rPr>
              <a:t> </a:t>
            </a:r>
            <a:r>
              <a:rPr lang="en-US" sz="1200" b="1" dirty="0">
                <a:latin typeface="Courier New" pitchFamily="49" charset="0"/>
              </a:rPr>
              <a:t>  stop WDT</a:t>
            </a:r>
          </a:p>
          <a:p>
            <a:pPr>
              <a:lnSpc>
                <a:spcPct val="95000"/>
              </a:lnSpc>
            </a:pPr>
            <a:r>
              <a:rPr lang="en-US" sz="1200" b="1" dirty="0">
                <a:latin typeface="Courier New" pitchFamily="49" charset="0"/>
              </a:rPr>
              <a:t>            </a:t>
            </a:r>
            <a:r>
              <a:rPr lang="en-US" sz="1200" b="1" dirty="0" err="1">
                <a:latin typeface="Courier New" pitchFamily="49" charset="0"/>
              </a:rPr>
              <a:t>bis.b</a:t>
            </a:r>
            <a:r>
              <a:rPr lang="en-US" sz="1200" b="1" dirty="0">
                <a:latin typeface="Courier New" pitchFamily="49" charset="0"/>
              </a:rPr>
              <a:t>   #0x01,&amp;P1DIR            ; </a:t>
            </a:r>
            <a:r>
              <a:rPr lang="en-US" sz="1200" b="1" dirty="0">
                <a:solidFill>
                  <a:schemeClr val="hlink"/>
                </a:solidFill>
                <a:latin typeface="Courier New" pitchFamily="49" charset="0"/>
              </a:rPr>
              <a:t> </a:t>
            </a:r>
            <a:r>
              <a:rPr lang="en-US" sz="1200" b="1" dirty="0">
                <a:latin typeface="Courier New" pitchFamily="49" charset="0"/>
              </a:rPr>
              <a:t>  set P1.0 as output</a:t>
            </a:r>
          </a:p>
          <a:p>
            <a:pPr>
              <a:lnSpc>
                <a:spcPct val="95000"/>
              </a:lnSpc>
            </a:pPr>
            <a:endParaRPr lang="en-US" sz="1200" b="1" dirty="0">
              <a:latin typeface="Courier New" pitchFamily="49" charset="0"/>
            </a:endParaRPr>
          </a:p>
          <a:p>
            <a:pPr>
              <a:lnSpc>
                <a:spcPct val="95000"/>
              </a:lnSpc>
            </a:pPr>
            <a:r>
              <a:rPr lang="en-US" sz="1200" b="1" dirty="0" err="1">
                <a:latin typeface="Courier New" pitchFamily="49" charset="0"/>
              </a:rPr>
              <a:t>mainloop</a:t>
            </a:r>
            <a:r>
              <a:rPr lang="en-US" sz="1200" b="1" dirty="0">
                <a:latin typeface="Courier New" pitchFamily="49" charset="0"/>
              </a:rPr>
              <a:t>:   </a:t>
            </a:r>
            <a:r>
              <a:rPr lang="en-US" sz="1200" b="1" dirty="0" err="1">
                <a:latin typeface="Courier New" pitchFamily="49" charset="0"/>
              </a:rPr>
              <a:t>xor.b</a:t>
            </a:r>
            <a:r>
              <a:rPr lang="en-US" sz="1200" b="1" dirty="0">
                <a:latin typeface="Courier New" pitchFamily="49" charset="0"/>
              </a:rPr>
              <a:t>   #0x01,&amp;P1OUT            ; </a:t>
            </a:r>
            <a:r>
              <a:rPr lang="en-US" sz="1200" b="1" dirty="0">
                <a:solidFill>
                  <a:schemeClr val="hlink"/>
                </a:solidFill>
                <a:latin typeface="Courier New" pitchFamily="49" charset="0"/>
              </a:rPr>
              <a:t> </a:t>
            </a:r>
            <a:r>
              <a:rPr lang="en-US" sz="1200" b="1" dirty="0">
                <a:latin typeface="Courier New" pitchFamily="49" charset="0"/>
              </a:rPr>
              <a:t>  toggle P1.0</a:t>
            </a:r>
          </a:p>
          <a:p>
            <a:pPr>
              <a:lnSpc>
                <a:spcPct val="95000"/>
              </a:lnSpc>
            </a:pPr>
            <a:r>
              <a:rPr lang="en-US" sz="1200" b="1" dirty="0">
                <a:latin typeface="Courier New" pitchFamily="49" charset="0"/>
              </a:rPr>
              <a:t>            </a:t>
            </a:r>
            <a:r>
              <a:rPr lang="en-US" sz="1200" b="1" dirty="0" err="1">
                <a:latin typeface="Courier New" pitchFamily="49" charset="0"/>
              </a:rPr>
              <a:t>mov.w</a:t>
            </a:r>
            <a:r>
              <a:rPr lang="en-US" sz="1200" b="1" dirty="0">
                <a:latin typeface="Courier New" pitchFamily="49" charset="0"/>
              </a:rPr>
              <a:t>   #COUNT,r15              ; </a:t>
            </a:r>
            <a:r>
              <a:rPr lang="en-US" sz="1200" b="1" dirty="0">
                <a:solidFill>
                  <a:schemeClr val="hlink"/>
                </a:solidFill>
                <a:latin typeface="Courier New" pitchFamily="49" charset="0"/>
              </a:rPr>
              <a:t> </a:t>
            </a:r>
            <a:r>
              <a:rPr lang="en-US" sz="1200" b="1" dirty="0">
                <a:latin typeface="Courier New" pitchFamily="49" charset="0"/>
              </a:rPr>
              <a:t>  use R15 as delay counter</a:t>
            </a:r>
          </a:p>
          <a:p>
            <a:pPr>
              <a:lnSpc>
                <a:spcPct val="95000"/>
              </a:lnSpc>
            </a:pPr>
            <a:endParaRPr lang="en-US" sz="1200" b="1" dirty="0">
              <a:latin typeface="Courier New" pitchFamily="49" charset="0"/>
            </a:endParaRPr>
          </a:p>
          <a:p>
            <a:pPr>
              <a:lnSpc>
                <a:spcPct val="95000"/>
              </a:lnSpc>
            </a:pPr>
            <a:r>
              <a:rPr lang="en-US" sz="1200" b="1" dirty="0" err="1">
                <a:latin typeface="Courier New" pitchFamily="49" charset="0"/>
              </a:rPr>
              <a:t>delayloop</a:t>
            </a:r>
            <a:r>
              <a:rPr lang="en-US" sz="1200" b="1" dirty="0">
                <a:latin typeface="Courier New" pitchFamily="49" charset="0"/>
              </a:rPr>
              <a:t>:  </a:t>
            </a:r>
            <a:r>
              <a:rPr lang="en-US" sz="1200" b="1" dirty="0" err="1" smtClean="0">
                <a:latin typeface="Courier New" pitchFamily="49" charset="0"/>
              </a:rPr>
              <a:t>sub.w</a:t>
            </a:r>
            <a:r>
              <a:rPr lang="en-US" sz="1200" b="1" dirty="0" smtClean="0">
                <a:latin typeface="Courier New" pitchFamily="49" charset="0"/>
              </a:rPr>
              <a:t>   #1,r15                  </a:t>
            </a:r>
            <a:r>
              <a:rPr lang="en-US" sz="1200" b="1" dirty="0">
                <a:latin typeface="Courier New" pitchFamily="49" charset="0"/>
              </a:rPr>
              <a:t>; </a:t>
            </a:r>
            <a:r>
              <a:rPr lang="en-US" sz="1200" b="1" dirty="0">
                <a:solidFill>
                  <a:schemeClr val="hlink"/>
                </a:solidFill>
                <a:latin typeface="Courier New" pitchFamily="49" charset="0"/>
              </a:rPr>
              <a:t> </a:t>
            </a:r>
            <a:r>
              <a:rPr lang="en-US" sz="1200" b="1" dirty="0">
                <a:latin typeface="Courier New" pitchFamily="49" charset="0"/>
              </a:rPr>
              <a:t>  delay over?</a:t>
            </a:r>
          </a:p>
          <a:p>
            <a:pPr>
              <a:lnSpc>
                <a:spcPct val="95000"/>
              </a:lnSpc>
            </a:pPr>
            <a:r>
              <a:rPr lang="en-US" sz="1200" b="1" dirty="0">
                <a:latin typeface="Courier New" pitchFamily="49" charset="0"/>
              </a:rPr>
              <a:t>              </a:t>
            </a:r>
            <a:r>
              <a:rPr lang="en-US" sz="1200" b="1" dirty="0" err="1" smtClean="0">
                <a:latin typeface="Courier New" pitchFamily="49" charset="0"/>
              </a:rPr>
              <a:t>jne</a:t>
            </a:r>
            <a:r>
              <a:rPr lang="en-US" sz="1200" b="1" dirty="0" smtClean="0">
                <a:latin typeface="Courier New" pitchFamily="49" charset="0"/>
              </a:rPr>
              <a:t>   </a:t>
            </a:r>
            <a:r>
              <a:rPr lang="en-US" sz="1200" b="1" dirty="0" err="1">
                <a:latin typeface="Courier New" pitchFamily="49" charset="0"/>
              </a:rPr>
              <a:t>delayloop</a:t>
            </a:r>
            <a:r>
              <a:rPr lang="en-US" sz="1200" b="1" dirty="0">
                <a:latin typeface="Courier New" pitchFamily="49" charset="0"/>
              </a:rPr>
              <a:t>               ; </a:t>
            </a:r>
            <a:r>
              <a:rPr lang="en-US" sz="1200" b="1" dirty="0">
                <a:solidFill>
                  <a:schemeClr val="hlink"/>
                </a:solidFill>
                <a:latin typeface="Courier New" pitchFamily="49" charset="0"/>
              </a:rPr>
              <a:t> </a:t>
            </a:r>
            <a:r>
              <a:rPr lang="en-US" sz="1200" b="1" dirty="0">
                <a:latin typeface="Courier New" pitchFamily="49" charset="0"/>
              </a:rPr>
              <a:t>  n</a:t>
            </a:r>
          </a:p>
          <a:p>
            <a:pPr>
              <a:lnSpc>
                <a:spcPct val="95000"/>
              </a:lnSpc>
            </a:pPr>
            <a:r>
              <a:rPr lang="en-US" sz="1200" b="1" dirty="0">
                <a:latin typeface="Courier New" pitchFamily="49" charset="0"/>
              </a:rPr>
              <a:t>            </a:t>
            </a:r>
            <a:r>
              <a:rPr lang="en-US" sz="1200" b="1" dirty="0" err="1">
                <a:latin typeface="Courier New" pitchFamily="49" charset="0"/>
              </a:rPr>
              <a:t>jmp</a:t>
            </a:r>
            <a:r>
              <a:rPr lang="en-US" sz="1200" b="1" dirty="0">
                <a:latin typeface="Courier New" pitchFamily="49" charset="0"/>
              </a:rPr>
              <a:t>     </a:t>
            </a:r>
            <a:r>
              <a:rPr lang="en-US" sz="1200" b="1" dirty="0" err="1">
                <a:latin typeface="Courier New" pitchFamily="49" charset="0"/>
              </a:rPr>
              <a:t>mainloop</a:t>
            </a:r>
            <a:r>
              <a:rPr lang="en-US" sz="1200" b="1" dirty="0">
                <a:latin typeface="Courier New" pitchFamily="49" charset="0"/>
              </a:rPr>
              <a:t>                ; </a:t>
            </a:r>
            <a:r>
              <a:rPr lang="en-US" sz="1200" b="1" dirty="0">
                <a:solidFill>
                  <a:schemeClr val="hlink"/>
                </a:solidFill>
                <a:latin typeface="Courier New" pitchFamily="49" charset="0"/>
              </a:rPr>
              <a:t> </a:t>
            </a:r>
            <a:r>
              <a:rPr lang="en-US" sz="1200" b="1" dirty="0">
                <a:latin typeface="Courier New" pitchFamily="49" charset="0"/>
              </a:rPr>
              <a:t>  y, toggle led</a:t>
            </a:r>
          </a:p>
          <a:p>
            <a:pPr>
              <a:lnSpc>
                <a:spcPct val="95000"/>
              </a:lnSpc>
            </a:pPr>
            <a:endParaRPr lang="en-US" sz="1200" b="1" dirty="0">
              <a:latin typeface="Courier New" pitchFamily="49" charset="0"/>
            </a:endParaRP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Interrupt Vectors</a:t>
            </a: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.sect   ".reset"                ; MSP430 RESET Vector</a:t>
            </a:r>
          </a:p>
          <a:p>
            <a:pPr>
              <a:lnSpc>
                <a:spcPct val="95000"/>
              </a:lnSpc>
            </a:pPr>
            <a:r>
              <a:rPr lang="en-US" sz="1200" b="1" dirty="0">
                <a:latin typeface="Courier New" pitchFamily="49" charset="0"/>
              </a:rPr>
              <a:t>            .word   </a:t>
            </a:r>
            <a:r>
              <a:rPr lang="en-US" sz="1200" b="1" dirty="0" smtClean="0">
                <a:latin typeface="Courier New" pitchFamily="49" charset="0"/>
              </a:rPr>
              <a:t>start                   </a:t>
            </a:r>
            <a:r>
              <a:rPr lang="en-US" sz="1200" b="1" dirty="0">
                <a:latin typeface="Courier New" pitchFamily="49" charset="0"/>
              </a:rPr>
              <a:t>; start address</a:t>
            </a:r>
          </a:p>
          <a:p>
            <a:pPr>
              <a:lnSpc>
                <a:spcPct val="95000"/>
              </a:lnSpc>
            </a:pPr>
            <a:r>
              <a:rPr lang="en-US" sz="1200" b="1" dirty="0">
                <a:latin typeface="Courier New" pitchFamily="49" charset="0"/>
              </a:rPr>
              <a:t>            .end</a:t>
            </a:r>
          </a:p>
        </p:txBody>
      </p:sp>
      <p:sp>
        <p:nvSpPr>
          <p:cNvPr id="7" name="Date Placeholder 1"/>
          <p:cNvSpPr>
            <a:spLocks noGrp="1"/>
          </p:cNvSpPr>
          <p:nvPr>
            <p:ph type="dt" sz="half" idx="10"/>
          </p:nvPr>
        </p:nvSpPr>
        <p:spPr/>
        <p:txBody>
          <a:bodyPr/>
          <a:lstStyle/>
          <a:p>
            <a:r>
              <a:rPr lang="en-US" smtClean="0"/>
              <a:t>BYU CS 224</a:t>
            </a:r>
            <a:endParaRPr lang="en-US"/>
          </a:p>
        </p:txBody>
      </p:sp>
      <p:sp>
        <p:nvSpPr>
          <p:cNvPr id="8" name="Footer Placeholder 2"/>
          <p:cNvSpPr>
            <a:spLocks noGrp="1"/>
          </p:cNvSpPr>
          <p:nvPr>
            <p:ph type="ftr" sz="quarter" idx="11"/>
          </p:nvPr>
        </p:nvSpPr>
        <p:spPr/>
        <p:txBody>
          <a:bodyPr/>
          <a:lstStyle/>
          <a:p>
            <a:r>
              <a:rPr lang="en-US" smtClean="0"/>
              <a:t>Blinky Lab</a:t>
            </a:r>
            <a:endParaRPr lang="en-US"/>
          </a:p>
        </p:txBody>
      </p:sp>
      <p:sp>
        <p:nvSpPr>
          <p:cNvPr id="9" name="Slide Number Placeholder 3"/>
          <p:cNvSpPr>
            <a:spLocks noGrp="1"/>
          </p:cNvSpPr>
          <p:nvPr>
            <p:ph type="sldNum" sz="quarter" idx="12"/>
          </p:nvPr>
        </p:nvSpPr>
        <p:spPr/>
        <p:txBody>
          <a:bodyPr/>
          <a:lstStyle/>
          <a:p>
            <a:fld id="{421DAD0B-6DDF-4A96-9174-182C952CB053}" type="slidenum">
              <a:rPr lang="en-US"/>
              <a:pPr/>
              <a:t>6</a:t>
            </a:fld>
            <a:endParaRPr lang="en-US"/>
          </a:p>
        </p:txBody>
      </p:sp>
      <p:sp>
        <p:nvSpPr>
          <p:cNvPr id="2811906" name="Rectangle 2"/>
          <p:cNvSpPr>
            <a:spLocks noGrp="1" noChangeArrowheads="1"/>
          </p:cNvSpPr>
          <p:nvPr>
            <p:ph type="title" idx="4294967295"/>
          </p:nvPr>
        </p:nvSpPr>
        <p:spPr/>
        <p:txBody>
          <a:bodyPr/>
          <a:lstStyle/>
          <a:p>
            <a:r>
              <a:rPr lang="pt-PT" dirty="0" smtClean="0"/>
              <a:t>3. Include Instruction </a:t>
            </a:r>
            <a:r>
              <a:rPr lang="pt-PT" dirty="0"/>
              <a:t>C</a:t>
            </a:r>
            <a:r>
              <a:rPr lang="pt-PT" dirty="0" smtClean="0"/>
              <a:t>ycles...</a:t>
            </a:r>
            <a:endParaRPr lang="pt-PT" dirty="0"/>
          </a:p>
        </p:txBody>
      </p:sp>
      <p:sp>
        <p:nvSpPr>
          <p:cNvPr id="2811910" name="Rectangle 6"/>
          <p:cNvSpPr>
            <a:spLocks noChangeArrowheads="1"/>
          </p:cNvSpPr>
          <p:nvPr/>
        </p:nvSpPr>
        <p:spPr bwMode="auto">
          <a:xfrm>
            <a:off x="5057775" y="3429000"/>
            <a:ext cx="401638"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en-US" sz="1200" b="1">
                <a:solidFill>
                  <a:schemeClr val="hlink"/>
                </a:solidFill>
                <a:latin typeface="Courier New" pitchFamily="49" charset="0"/>
              </a:rPr>
              <a:t>2</a:t>
            </a:r>
            <a:endParaRPr lang="en-US" sz="1200" b="1">
              <a:latin typeface="Courier New" pitchFamily="49" charset="0"/>
            </a:endParaRPr>
          </a:p>
          <a:p>
            <a:pPr>
              <a:lnSpc>
                <a:spcPct val="95000"/>
              </a:lnSpc>
            </a:pPr>
            <a:r>
              <a:rPr lang="en-US" sz="1200" b="1">
                <a:solidFill>
                  <a:schemeClr val="hlink"/>
                </a:solidFill>
                <a:latin typeface="Courier New" pitchFamily="49" charset="0"/>
              </a:rPr>
              <a:t>5</a:t>
            </a:r>
            <a:endParaRPr lang="en-US" sz="1200" b="1">
              <a:latin typeface="Courier New" pitchFamily="49" charset="0"/>
            </a:endParaRPr>
          </a:p>
          <a:p>
            <a:pPr>
              <a:lnSpc>
                <a:spcPct val="95000"/>
              </a:lnSpc>
            </a:pPr>
            <a:r>
              <a:rPr lang="en-US" sz="1200" b="1">
                <a:solidFill>
                  <a:schemeClr val="hlink"/>
                </a:solidFill>
                <a:latin typeface="Courier New" pitchFamily="49" charset="0"/>
              </a:rPr>
              <a:t>4</a:t>
            </a:r>
          </a:p>
          <a:p>
            <a:pPr>
              <a:lnSpc>
                <a:spcPct val="95000"/>
              </a:lnSpc>
            </a:pPr>
            <a:endParaRPr lang="en-US" sz="1200" b="1">
              <a:latin typeface="Courier New" pitchFamily="49" charset="0"/>
            </a:endParaRPr>
          </a:p>
          <a:p>
            <a:pPr>
              <a:lnSpc>
                <a:spcPct val="95000"/>
              </a:lnSpc>
            </a:pPr>
            <a:r>
              <a:rPr lang="en-US" sz="1200" b="1">
                <a:solidFill>
                  <a:schemeClr val="hlink"/>
                </a:solidFill>
                <a:latin typeface="Courier New" pitchFamily="49" charset="0"/>
              </a:rPr>
              <a:t>4</a:t>
            </a:r>
            <a:endParaRPr lang="en-US" sz="1200" b="1">
              <a:latin typeface="Courier New" pitchFamily="49" charset="0"/>
            </a:endParaRPr>
          </a:p>
          <a:p>
            <a:pPr>
              <a:lnSpc>
                <a:spcPct val="95000"/>
              </a:lnSpc>
            </a:pPr>
            <a:r>
              <a:rPr lang="en-US" sz="1200" b="1">
                <a:solidFill>
                  <a:schemeClr val="hlink"/>
                </a:solidFill>
                <a:latin typeface="Courier New" pitchFamily="49" charset="0"/>
              </a:rPr>
              <a:t>1</a:t>
            </a:r>
            <a:endParaRPr lang="en-US" sz="1200" b="1">
              <a:latin typeface="Courier New" pitchFamily="49" charset="0"/>
            </a:endParaRPr>
          </a:p>
          <a:p>
            <a:pPr>
              <a:lnSpc>
                <a:spcPct val="95000"/>
              </a:lnSpc>
            </a:pPr>
            <a:endParaRPr lang="en-US" sz="1200" b="1">
              <a:latin typeface="Courier New" pitchFamily="49" charset="0"/>
            </a:endParaRPr>
          </a:p>
          <a:p>
            <a:pPr>
              <a:lnSpc>
                <a:spcPct val="95000"/>
              </a:lnSpc>
            </a:pPr>
            <a:r>
              <a:rPr lang="en-US" sz="1200" b="1">
                <a:solidFill>
                  <a:schemeClr val="hlink"/>
                </a:solidFill>
                <a:latin typeface="Courier New" pitchFamily="49" charset="0"/>
              </a:rPr>
              <a:t>1</a:t>
            </a:r>
            <a:endParaRPr lang="en-US" sz="1200" b="1">
              <a:latin typeface="Courier New" pitchFamily="49" charset="0"/>
            </a:endParaRPr>
          </a:p>
          <a:p>
            <a:pPr>
              <a:lnSpc>
                <a:spcPct val="95000"/>
              </a:lnSpc>
            </a:pPr>
            <a:r>
              <a:rPr lang="en-US" sz="1200" b="1">
                <a:solidFill>
                  <a:schemeClr val="hlink"/>
                </a:solidFill>
                <a:latin typeface="Courier New" pitchFamily="49" charset="0"/>
              </a:rPr>
              <a:t>2</a:t>
            </a:r>
            <a:endParaRPr lang="en-US" sz="1200" b="1">
              <a:latin typeface="Courier New" pitchFamily="49" charset="0"/>
            </a:endParaRPr>
          </a:p>
          <a:p>
            <a:pPr>
              <a:lnSpc>
                <a:spcPct val="95000"/>
              </a:lnSpc>
            </a:pPr>
            <a:r>
              <a:rPr lang="en-US" sz="1200" b="1">
                <a:solidFill>
                  <a:schemeClr val="hlink"/>
                </a:solidFill>
                <a:latin typeface="Courier New" pitchFamily="49" charset="0"/>
              </a:rPr>
              <a:t>2</a:t>
            </a:r>
            <a:endParaRPr lang="en-US" sz="1200" b="1">
              <a:latin typeface="Courier New" pitchFamily="49" charset="0"/>
            </a:endParaRPr>
          </a:p>
        </p:txBody>
      </p:sp>
      <p:sp>
        <p:nvSpPr>
          <p:cNvPr id="11" name="Rounded Rectangular Callout 10"/>
          <p:cNvSpPr/>
          <p:nvPr/>
        </p:nvSpPr>
        <p:spPr bwMode="auto">
          <a:xfrm>
            <a:off x="6169135" y="1779844"/>
            <a:ext cx="2552013" cy="1415937"/>
          </a:xfrm>
          <a:prstGeom prst="wedgeRoundRectCallout">
            <a:avLst>
              <a:gd name="adj1" fmla="val -84114"/>
              <a:gd name="adj2" fmla="val 74457"/>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anose="030F0702030302020204" pitchFamily="66" charset="0"/>
              </a:rPr>
              <a:t>List cycles for each</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latin typeface="Comic Sans MS" panose="030F0702030302020204" pitchFamily="66" charset="0"/>
              </a:rPr>
              <a:t>i</a:t>
            </a:r>
            <a:r>
              <a:rPr lang="en-US" sz="2000" dirty="0" smtClean="0">
                <a:latin typeface="Comic Sans MS" panose="030F0702030302020204" pitchFamily="66" charset="0"/>
              </a:rPr>
              <a:t>nstruction in the</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latin typeface="Comic Sans MS" panose="030F0702030302020204" pitchFamily="66" charset="0"/>
              </a:rPr>
              <a:t>c</a:t>
            </a:r>
            <a:r>
              <a:rPr kumimoji="0" lang="en-US" sz="2000" b="0" i="0" u="none" strike="noStrike" cap="none" normalizeH="0" baseline="0" dirty="0" smtClean="0">
                <a:ln>
                  <a:noFill/>
                </a:ln>
                <a:solidFill>
                  <a:schemeClr val="tx1"/>
                </a:solidFill>
                <a:effectLst/>
                <a:latin typeface="Comic Sans MS" panose="030F0702030302020204" pitchFamily="66" charset="0"/>
              </a:rPr>
              <a:t>omments</a:t>
            </a:r>
            <a:r>
              <a:rPr kumimoji="0" lang="en-US" sz="2000" b="0" i="0" u="none" strike="noStrike" cap="none" normalizeH="0" dirty="0" smtClean="0">
                <a:ln>
                  <a:noFill/>
                </a:ln>
                <a:solidFill>
                  <a:schemeClr val="tx1"/>
                </a:solidFill>
                <a:effectLst/>
                <a:latin typeface="Comic Sans MS" panose="030F0702030302020204" pitchFamily="66" charset="0"/>
              </a:rPr>
              <a:t> field</a:t>
            </a:r>
          </a:p>
          <a:p>
            <a:pPr marL="0" marR="0" indent="0" algn="l" defTabSz="914400" rtl="0" eaLnBrk="1" fontAlgn="base" latinLnBrk="0" hangingPunct="1">
              <a:lnSpc>
                <a:spcPct val="100000"/>
              </a:lnSpc>
              <a:spcBef>
                <a:spcPct val="0"/>
              </a:spcBef>
              <a:spcAft>
                <a:spcPct val="0"/>
              </a:spcAft>
              <a:buClrTx/>
              <a:buSzTx/>
              <a:buFontTx/>
              <a:buNone/>
              <a:tabLst/>
            </a:pPr>
            <a:r>
              <a:rPr lang="en-US" sz="2000" baseline="0" dirty="0" smtClean="0">
                <a:latin typeface="Comic Sans MS" panose="030F0702030302020204" pitchFamily="66" charset="0"/>
              </a:rPr>
              <a:t>(After semi-colon)</a:t>
            </a:r>
            <a:endParaRPr kumimoji="0" lang="en-US" sz="2000" b="0" i="0" u="none" strike="noStrike" cap="none" normalizeH="0" baseline="0" dirty="0" smtClean="0">
              <a:ln>
                <a:noFill/>
              </a:ln>
              <a:solidFill>
                <a:schemeClr val="tx1"/>
              </a:solidFill>
              <a:effectLst/>
              <a:latin typeface="Comic Sans MS" panose="030F0702030302020204" pitchFamily="66" charset="0"/>
            </a:endParaRPr>
          </a:p>
        </p:txBody>
      </p:sp>
      <p:sp>
        <p:nvSpPr>
          <p:cNvPr id="13"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grpSp>
        <p:nvGrpSpPr>
          <p:cNvPr id="3" name="Group 2"/>
          <p:cNvGrpSpPr/>
          <p:nvPr/>
        </p:nvGrpSpPr>
        <p:grpSpPr>
          <a:xfrm>
            <a:off x="3916017" y="4144617"/>
            <a:ext cx="4878733" cy="1678909"/>
            <a:chOff x="3916017" y="4144617"/>
            <a:chExt cx="4878733" cy="1678909"/>
          </a:xfrm>
        </p:grpSpPr>
        <p:sp>
          <p:nvSpPr>
            <p:cNvPr id="12" name="Rounded Rectangular Callout 11"/>
            <p:cNvSpPr/>
            <p:nvPr/>
          </p:nvSpPr>
          <p:spPr bwMode="auto">
            <a:xfrm>
              <a:off x="6242737" y="4407589"/>
              <a:ext cx="2552013" cy="1415937"/>
            </a:xfrm>
            <a:prstGeom prst="wedgeRoundRectCallout">
              <a:avLst>
                <a:gd name="adj1" fmla="val -130130"/>
                <a:gd name="adj2" fmla="val -27170"/>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anose="030F0702030302020204" pitchFamily="66" charset="0"/>
                </a:rPr>
                <a:t>Count the number</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smtClean="0">
                  <a:latin typeface="Comic Sans MS" panose="030F0702030302020204" pitchFamily="66" charset="0"/>
                </a:rPr>
                <a:t>of instructions</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anose="030F0702030302020204" pitchFamily="66" charset="0"/>
                </a:rPr>
                <a:t>executed</a:t>
              </a:r>
              <a:r>
                <a:rPr kumimoji="0" lang="en-US" sz="2000" b="0" i="0" u="none" strike="noStrike" cap="none" normalizeH="0" dirty="0" smtClean="0">
                  <a:ln>
                    <a:noFill/>
                  </a:ln>
                  <a:solidFill>
                    <a:schemeClr val="tx1"/>
                  </a:solidFill>
                  <a:effectLst/>
                  <a:latin typeface="Comic Sans MS" panose="030F0702030302020204" pitchFamily="66" charset="0"/>
                </a:rPr>
                <a:t> in 10 sec</a:t>
              </a:r>
            </a:p>
            <a:p>
              <a:pPr marL="0" marR="0" indent="0" algn="l" defTabSz="914400" rtl="0" eaLnBrk="1" fontAlgn="base" latinLnBrk="0" hangingPunct="1">
                <a:lnSpc>
                  <a:spcPct val="100000"/>
                </a:lnSpc>
                <a:spcBef>
                  <a:spcPct val="0"/>
                </a:spcBef>
                <a:spcAft>
                  <a:spcPct val="0"/>
                </a:spcAft>
                <a:buClrTx/>
                <a:buSzTx/>
                <a:buFontTx/>
                <a:buNone/>
                <a:tabLst/>
              </a:pPr>
              <a:r>
                <a:rPr lang="en-US" sz="2000" baseline="0" dirty="0" smtClean="0">
                  <a:latin typeface="Comic Sans MS" panose="030F0702030302020204" pitchFamily="66" charset="0"/>
                </a:rPr>
                <a:t>interval</a:t>
              </a:r>
              <a:endParaRPr kumimoji="0" lang="en-US" sz="2000" b="0" i="0" u="none" strike="noStrike" cap="none" normalizeH="0" baseline="0" dirty="0" smtClean="0">
                <a:ln>
                  <a:noFill/>
                </a:ln>
                <a:solidFill>
                  <a:schemeClr val="tx1"/>
                </a:solidFill>
                <a:effectLst/>
                <a:latin typeface="Comic Sans MS" panose="030F0702030302020204" pitchFamily="66" charset="0"/>
              </a:endParaRPr>
            </a:p>
          </p:txBody>
        </p:sp>
        <p:sp>
          <p:nvSpPr>
            <p:cNvPr id="2" name="Right Brace 1"/>
            <p:cNvSpPr/>
            <p:nvPr/>
          </p:nvSpPr>
          <p:spPr bwMode="auto">
            <a:xfrm>
              <a:off x="3916017" y="4144617"/>
              <a:ext cx="208722" cy="1182757"/>
            </a:xfrm>
            <a:prstGeom prst="rightBrac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pic>
        <p:nvPicPr>
          <p:cNvPr id="14"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11910">
                                            <p:txEl>
                                              <p:pRg st="0" end="0"/>
                                            </p:txEl>
                                          </p:spTgt>
                                        </p:tgtEl>
                                        <p:attrNameLst>
                                          <p:attrName>style.visibility</p:attrName>
                                        </p:attrNameLst>
                                      </p:cBhvr>
                                      <p:to>
                                        <p:strVal val="visible"/>
                                      </p:to>
                                    </p:set>
                                    <p:animEffect transition="in" filter="dissolve">
                                      <p:cBhvr>
                                        <p:cTn id="12" dur="500"/>
                                        <p:tgtEl>
                                          <p:spTgt spid="28119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1910">
                                            <p:txEl>
                                              <p:pRg st="1" end="1"/>
                                            </p:txEl>
                                          </p:spTgt>
                                        </p:tgtEl>
                                        <p:attrNameLst>
                                          <p:attrName>style.visibility</p:attrName>
                                        </p:attrNameLst>
                                      </p:cBhvr>
                                      <p:to>
                                        <p:strVal val="visible"/>
                                      </p:to>
                                    </p:set>
                                    <p:animEffect transition="in" filter="dissolve">
                                      <p:cBhvr>
                                        <p:cTn id="17" dur="500"/>
                                        <p:tgtEl>
                                          <p:spTgt spid="281191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11910">
                                            <p:txEl>
                                              <p:pRg st="2" end="2"/>
                                            </p:txEl>
                                          </p:spTgt>
                                        </p:tgtEl>
                                        <p:attrNameLst>
                                          <p:attrName>style.visibility</p:attrName>
                                        </p:attrNameLst>
                                      </p:cBhvr>
                                      <p:to>
                                        <p:strVal val="visible"/>
                                      </p:to>
                                    </p:set>
                                    <p:animEffect transition="in" filter="dissolve">
                                      <p:cBhvr>
                                        <p:cTn id="22" dur="500"/>
                                        <p:tgtEl>
                                          <p:spTgt spid="281191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11910">
                                            <p:txEl>
                                              <p:pRg st="4" end="4"/>
                                            </p:txEl>
                                          </p:spTgt>
                                        </p:tgtEl>
                                        <p:attrNameLst>
                                          <p:attrName>style.visibility</p:attrName>
                                        </p:attrNameLst>
                                      </p:cBhvr>
                                      <p:to>
                                        <p:strVal val="visible"/>
                                      </p:to>
                                    </p:set>
                                    <p:animEffect transition="in" filter="dissolve">
                                      <p:cBhvr>
                                        <p:cTn id="27" dur="500"/>
                                        <p:tgtEl>
                                          <p:spTgt spid="28119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811910">
                                            <p:txEl>
                                              <p:pRg st="5" end="5"/>
                                            </p:txEl>
                                          </p:spTgt>
                                        </p:tgtEl>
                                        <p:attrNameLst>
                                          <p:attrName>style.visibility</p:attrName>
                                        </p:attrNameLst>
                                      </p:cBhvr>
                                      <p:to>
                                        <p:strVal val="visible"/>
                                      </p:to>
                                    </p:set>
                                    <p:animEffect transition="in" filter="dissolve">
                                      <p:cBhvr>
                                        <p:cTn id="32" dur="500"/>
                                        <p:tgtEl>
                                          <p:spTgt spid="281191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11910">
                                            <p:txEl>
                                              <p:pRg st="7" end="7"/>
                                            </p:txEl>
                                          </p:spTgt>
                                        </p:tgtEl>
                                        <p:attrNameLst>
                                          <p:attrName>style.visibility</p:attrName>
                                        </p:attrNameLst>
                                      </p:cBhvr>
                                      <p:to>
                                        <p:strVal val="visible"/>
                                      </p:to>
                                    </p:set>
                                    <p:animEffect transition="in" filter="dissolve">
                                      <p:cBhvr>
                                        <p:cTn id="37" dur="500"/>
                                        <p:tgtEl>
                                          <p:spTgt spid="281191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11910">
                                            <p:txEl>
                                              <p:pRg st="8" end="8"/>
                                            </p:txEl>
                                          </p:spTgt>
                                        </p:tgtEl>
                                        <p:attrNameLst>
                                          <p:attrName>style.visibility</p:attrName>
                                        </p:attrNameLst>
                                      </p:cBhvr>
                                      <p:to>
                                        <p:strVal val="visible"/>
                                      </p:to>
                                    </p:set>
                                    <p:animEffect transition="in" filter="dissolve">
                                      <p:cBhvr>
                                        <p:cTn id="42" dur="500"/>
                                        <p:tgtEl>
                                          <p:spTgt spid="281191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11910">
                                            <p:txEl>
                                              <p:pRg st="9" end="9"/>
                                            </p:txEl>
                                          </p:spTgt>
                                        </p:tgtEl>
                                        <p:attrNameLst>
                                          <p:attrName>style.visibility</p:attrName>
                                        </p:attrNameLst>
                                      </p:cBhvr>
                                      <p:to>
                                        <p:strVal val="visible"/>
                                      </p:to>
                                    </p:set>
                                    <p:animEffect transition="in" filter="dissolve">
                                      <p:cBhvr>
                                        <p:cTn id="47" dur="500"/>
                                        <p:tgtEl>
                                          <p:spTgt spid="281191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1910" grpId="0" build="p"/>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224</a:t>
            </a:r>
            <a:endParaRPr lang="en-US"/>
          </a:p>
        </p:txBody>
      </p:sp>
      <p:sp>
        <p:nvSpPr>
          <p:cNvPr id="7" name="Footer Placeholder 4"/>
          <p:cNvSpPr>
            <a:spLocks noGrp="1"/>
          </p:cNvSpPr>
          <p:nvPr>
            <p:ph type="ftr" sz="quarter" idx="11"/>
          </p:nvPr>
        </p:nvSpPr>
        <p:spPr/>
        <p:txBody>
          <a:bodyPr/>
          <a:lstStyle/>
          <a:p>
            <a:r>
              <a:rPr lang="en-US" smtClean="0"/>
              <a:t>Blinky Lab</a:t>
            </a:r>
            <a:endParaRPr lang="en-US"/>
          </a:p>
        </p:txBody>
      </p:sp>
      <p:sp>
        <p:nvSpPr>
          <p:cNvPr id="8" name="Slide Number Placeholder 5"/>
          <p:cNvSpPr>
            <a:spLocks noGrp="1"/>
          </p:cNvSpPr>
          <p:nvPr>
            <p:ph type="sldNum" sz="quarter" idx="12"/>
          </p:nvPr>
        </p:nvSpPr>
        <p:spPr/>
        <p:txBody>
          <a:bodyPr/>
          <a:lstStyle/>
          <a:p>
            <a:fld id="{40DC895F-25D3-48D8-84A7-470F7F2BEE99}" type="slidenum">
              <a:rPr lang="en-US"/>
              <a:pPr/>
              <a:t>7</a:t>
            </a:fld>
            <a:endParaRPr lang="en-US"/>
          </a:p>
        </p:txBody>
      </p:sp>
      <p:sp>
        <p:nvSpPr>
          <p:cNvPr id="2810882" name="Rectangle 2"/>
          <p:cNvSpPr>
            <a:spLocks noGrp="1" noChangeArrowheads="1"/>
          </p:cNvSpPr>
          <p:nvPr>
            <p:ph type="title"/>
          </p:nvPr>
        </p:nvSpPr>
        <p:spPr/>
        <p:txBody>
          <a:bodyPr/>
          <a:lstStyle/>
          <a:p>
            <a:r>
              <a:rPr lang="en-US"/>
              <a:t>Cycles Per Instruction...</a:t>
            </a:r>
          </a:p>
        </p:txBody>
      </p:sp>
      <p:sp>
        <p:nvSpPr>
          <p:cNvPr id="2810883" name="Rectangle 3"/>
          <p:cNvSpPr>
            <a:spLocks noGrp="1" noChangeArrowheads="1"/>
          </p:cNvSpPr>
          <p:nvPr>
            <p:ph type="body" idx="1"/>
          </p:nvPr>
        </p:nvSpPr>
        <p:spPr>
          <a:xfrm>
            <a:off x="431800" y="1408114"/>
            <a:ext cx="8164513" cy="4848308"/>
          </a:xfrm>
        </p:spPr>
        <p:txBody>
          <a:bodyPr/>
          <a:lstStyle/>
          <a:p>
            <a:r>
              <a:rPr lang="en-US" sz="2400" i="1" dirty="0"/>
              <a:t>Generally, 1 cycle per memory access:</a:t>
            </a:r>
          </a:p>
          <a:p>
            <a:pPr lvl="1"/>
            <a:r>
              <a:rPr lang="en-US" sz="2200" dirty="0"/>
              <a:t>1 cycle to fetch instruction word</a:t>
            </a:r>
          </a:p>
          <a:p>
            <a:pPr lvl="1">
              <a:spcBef>
                <a:spcPts val="600"/>
              </a:spcBef>
            </a:pPr>
            <a:r>
              <a:rPr lang="en-US" sz="2200" dirty="0"/>
              <a:t>+1 cycle if source is @Rn, @Rn+, or #</a:t>
            </a:r>
            <a:r>
              <a:rPr lang="en-US" sz="2200" dirty="0" err="1"/>
              <a:t>Imm</a:t>
            </a:r>
            <a:endParaRPr lang="en-US" sz="2200" dirty="0"/>
          </a:p>
          <a:p>
            <a:pPr lvl="1">
              <a:spcBef>
                <a:spcPts val="600"/>
              </a:spcBef>
            </a:pPr>
            <a:r>
              <a:rPr lang="en-US" sz="2200" dirty="0"/>
              <a:t>+2 cycles if source uses indexed mode</a:t>
            </a:r>
          </a:p>
          <a:p>
            <a:pPr lvl="2">
              <a:spcBef>
                <a:spcPts val="600"/>
              </a:spcBef>
            </a:pPr>
            <a:r>
              <a:rPr lang="en-US" sz="2200" dirty="0"/>
              <a:t>1</a:t>
            </a:r>
            <a:r>
              <a:rPr lang="en-US" sz="2200" baseline="30000" dirty="0"/>
              <a:t>st</a:t>
            </a:r>
            <a:r>
              <a:rPr lang="en-US" sz="2200" dirty="0"/>
              <a:t> to fetch base address</a:t>
            </a:r>
          </a:p>
          <a:p>
            <a:pPr lvl="2">
              <a:spcBef>
                <a:spcPts val="600"/>
              </a:spcBef>
            </a:pPr>
            <a:r>
              <a:rPr lang="en-US" sz="2200" dirty="0"/>
              <a:t>2</a:t>
            </a:r>
            <a:r>
              <a:rPr lang="en-US" sz="2200" baseline="30000" dirty="0"/>
              <a:t>nd</a:t>
            </a:r>
            <a:r>
              <a:rPr lang="en-US" sz="2200" dirty="0"/>
              <a:t> to fetch source</a:t>
            </a:r>
          </a:p>
          <a:p>
            <a:pPr lvl="2">
              <a:spcBef>
                <a:spcPts val="600"/>
              </a:spcBef>
            </a:pPr>
            <a:r>
              <a:rPr lang="en-US" sz="2200" dirty="0"/>
              <a:t>Includes absolute and symbolic modes</a:t>
            </a:r>
          </a:p>
          <a:p>
            <a:pPr lvl="1">
              <a:spcBef>
                <a:spcPts val="600"/>
              </a:spcBef>
            </a:pPr>
            <a:r>
              <a:rPr lang="en-US" sz="2200" dirty="0"/>
              <a:t>+2 cycles if destination uses indexed mode</a:t>
            </a:r>
          </a:p>
          <a:p>
            <a:pPr lvl="1">
              <a:spcBef>
                <a:spcPts val="600"/>
              </a:spcBef>
            </a:pPr>
            <a:r>
              <a:rPr lang="en-US" sz="2200" dirty="0"/>
              <a:t>+1 cycle if writing destination back to memory</a:t>
            </a:r>
          </a:p>
          <a:p>
            <a:pPr>
              <a:spcBef>
                <a:spcPts val="600"/>
              </a:spcBef>
            </a:pPr>
            <a:r>
              <a:rPr lang="en-US" sz="2400" dirty="0"/>
              <a:t>+1 cycle if writing to PC (R0)</a:t>
            </a:r>
          </a:p>
          <a:p>
            <a:pPr>
              <a:spcBef>
                <a:spcPts val="600"/>
              </a:spcBef>
            </a:pPr>
            <a:r>
              <a:rPr lang="en-US" sz="2400" dirty="0"/>
              <a:t>Jump instructions are always 2 cycles</a:t>
            </a:r>
            <a:endParaRPr lang="en-US" sz="2400" i="1" dirty="0"/>
          </a:p>
        </p:txBody>
      </p:sp>
      <p:sp>
        <p:nvSpPr>
          <p:cNvPr id="10"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pic>
        <p:nvPicPr>
          <p:cNvPr id="9"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Blinky Lab</a:t>
            </a:r>
            <a:endParaRPr lang="en-US"/>
          </a:p>
        </p:txBody>
      </p:sp>
      <p:sp>
        <p:nvSpPr>
          <p:cNvPr id="7" name="Slide Number Placeholder 5"/>
          <p:cNvSpPr>
            <a:spLocks noGrp="1"/>
          </p:cNvSpPr>
          <p:nvPr>
            <p:ph type="sldNum" sz="quarter" idx="12"/>
          </p:nvPr>
        </p:nvSpPr>
        <p:spPr/>
        <p:txBody>
          <a:bodyPr/>
          <a:lstStyle/>
          <a:p>
            <a:fld id="{2105529D-678C-48DE-8C7D-4DC04A6D8221}" type="slidenum">
              <a:rPr lang="en-US"/>
              <a:pPr/>
              <a:t>8</a:t>
            </a:fld>
            <a:endParaRPr lang="en-US"/>
          </a:p>
        </p:txBody>
      </p:sp>
      <p:sp>
        <p:nvSpPr>
          <p:cNvPr id="2820098" name="Rectangle 2"/>
          <p:cNvSpPr>
            <a:spLocks noGrp="1" noChangeArrowheads="1"/>
          </p:cNvSpPr>
          <p:nvPr>
            <p:ph type="title"/>
          </p:nvPr>
        </p:nvSpPr>
        <p:spPr/>
        <p:txBody>
          <a:bodyPr/>
          <a:lstStyle/>
          <a:p>
            <a:r>
              <a:rPr lang="en-US"/>
              <a:t>Example Cycles Per Instruction...</a:t>
            </a:r>
          </a:p>
        </p:txBody>
      </p:sp>
      <p:sp>
        <p:nvSpPr>
          <p:cNvPr id="2820099" name="Text Box 3"/>
          <p:cNvSpPr txBox="1">
            <a:spLocks noChangeArrowheads="1"/>
          </p:cNvSpPr>
          <p:nvPr/>
        </p:nvSpPr>
        <p:spPr bwMode="auto">
          <a:xfrm>
            <a:off x="527050" y="1566863"/>
            <a:ext cx="8399463" cy="480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3082925" algn="l"/>
                <a:tab pos="4289425" algn="l"/>
                <a:tab pos="5599113" algn="l"/>
                <a:tab pos="6862763" algn="l"/>
              </a:tabLst>
              <a:defRPr sz="2400">
                <a:solidFill>
                  <a:schemeClr val="tx1"/>
                </a:solidFill>
                <a:latin typeface="Times New Roman" pitchFamily="18" charset="0"/>
              </a:defRPr>
            </a:lvl1pPr>
            <a:lvl2pPr eaLnBrk="0" hangingPunct="0">
              <a:tabLst>
                <a:tab pos="3082925" algn="l"/>
                <a:tab pos="4289425" algn="l"/>
                <a:tab pos="5599113" algn="l"/>
                <a:tab pos="6862763" algn="l"/>
              </a:tabLst>
              <a:defRPr sz="2400">
                <a:solidFill>
                  <a:schemeClr val="tx1"/>
                </a:solidFill>
                <a:latin typeface="Times New Roman" pitchFamily="18" charset="0"/>
              </a:defRPr>
            </a:lvl2pPr>
            <a:lvl3pPr eaLnBrk="0" hangingPunct="0">
              <a:tabLst>
                <a:tab pos="3082925" algn="l"/>
                <a:tab pos="4289425" algn="l"/>
                <a:tab pos="5599113" algn="l"/>
                <a:tab pos="6862763" algn="l"/>
              </a:tabLst>
              <a:defRPr sz="2400">
                <a:solidFill>
                  <a:schemeClr val="tx1"/>
                </a:solidFill>
                <a:latin typeface="Times New Roman" pitchFamily="18" charset="0"/>
              </a:defRPr>
            </a:lvl3pPr>
            <a:lvl4pPr eaLnBrk="0" hangingPunct="0">
              <a:tabLst>
                <a:tab pos="3082925" algn="l"/>
                <a:tab pos="4289425" algn="l"/>
                <a:tab pos="5599113" algn="l"/>
                <a:tab pos="6862763" algn="l"/>
              </a:tabLst>
              <a:defRPr sz="2400">
                <a:solidFill>
                  <a:schemeClr val="tx1"/>
                </a:solidFill>
                <a:latin typeface="Times New Roman" pitchFamily="18" charset="0"/>
              </a:defRPr>
            </a:lvl4pPr>
            <a:lvl5pPr eaLnBrk="0" hangingPunct="0">
              <a:tabLst>
                <a:tab pos="3082925" algn="l"/>
                <a:tab pos="4289425" algn="l"/>
                <a:tab pos="5599113" algn="l"/>
                <a:tab pos="6862763" algn="l"/>
              </a:tabLst>
              <a:defRPr sz="2400">
                <a:solidFill>
                  <a:schemeClr val="tx1"/>
                </a:solidFill>
                <a:latin typeface="Times New Roman" pitchFamily="18" charset="0"/>
              </a:defRPr>
            </a:lvl5pPr>
            <a:lvl6pPr eaLnBrk="0" fontAlgn="base" hangingPunct="0">
              <a:spcBef>
                <a:spcPct val="0"/>
              </a:spcBef>
              <a:spcAft>
                <a:spcPct val="0"/>
              </a:spcAft>
              <a:tabLst>
                <a:tab pos="3082925" algn="l"/>
                <a:tab pos="4289425" algn="l"/>
                <a:tab pos="5599113" algn="l"/>
                <a:tab pos="6862763" algn="l"/>
              </a:tabLst>
              <a:defRPr sz="2400">
                <a:solidFill>
                  <a:schemeClr val="tx1"/>
                </a:solidFill>
                <a:latin typeface="Times New Roman" pitchFamily="18" charset="0"/>
              </a:defRPr>
            </a:lvl6pPr>
            <a:lvl7pPr eaLnBrk="0" fontAlgn="base" hangingPunct="0">
              <a:spcBef>
                <a:spcPct val="0"/>
              </a:spcBef>
              <a:spcAft>
                <a:spcPct val="0"/>
              </a:spcAft>
              <a:tabLst>
                <a:tab pos="3082925" algn="l"/>
                <a:tab pos="4289425" algn="l"/>
                <a:tab pos="5599113" algn="l"/>
                <a:tab pos="6862763" algn="l"/>
              </a:tabLst>
              <a:defRPr sz="2400">
                <a:solidFill>
                  <a:schemeClr val="tx1"/>
                </a:solidFill>
                <a:latin typeface="Times New Roman" pitchFamily="18" charset="0"/>
              </a:defRPr>
            </a:lvl7pPr>
            <a:lvl8pPr eaLnBrk="0" fontAlgn="base" hangingPunct="0">
              <a:spcBef>
                <a:spcPct val="0"/>
              </a:spcBef>
              <a:spcAft>
                <a:spcPct val="0"/>
              </a:spcAft>
              <a:tabLst>
                <a:tab pos="3082925" algn="l"/>
                <a:tab pos="4289425" algn="l"/>
                <a:tab pos="5599113" algn="l"/>
                <a:tab pos="6862763" algn="l"/>
              </a:tabLst>
              <a:defRPr sz="2400">
                <a:solidFill>
                  <a:schemeClr val="tx1"/>
                </a:solidFill>
                <a:latin typeface="Times New Roman" pitchFamily="18" charset="0"/>
              </a:defRPr>
            </a:lvl8pPr>
            <a:lvl9pPr eaLnBrk="0" fontAlgn="base" hangingPunct="0">
              <a:spcBef>
                <a:spcPct val="0"/>
              </a:spcBef>
              <a:spcAft>
                <a:spcPct val="0"/>
              </a:spcAft>
              <a:tabLst>
                <a:tab pos="3082925" algn="l"/>
                <a:tab pos="4289425" algn="l"/>
                <a:tab pos="5599113" algn="l"/>
                <a:tab pos="6862763" algn="l"/>
              </a:tabLst>
              <a:defRPr sz="2400">
                <a:solidFill>
                  <a:schemeClr val="tx1"/>
                </a:solidFill>
                <a:latin typeface="Times New Roman" pitchFamily="18" charset="0"/>
              </a:defRPr>
            </a:lvl9pPr>
          </a:lstStyle>
          <a:p>
            <a:pPr eaLnBrk="1" hangingPunct="1">
              <a:spcBef>
                <a:spcPct val="50000"/>
              </a:spcBef>
            </a:pPr>
            <a:r>
              <a:rPr lang="en-US" b="1" u="sng">
                <a:latin typeface="Tahoma" pitchFamily="34" charset="0"/>
              </a:rPr>
              <a:t>Example</a:t>
            </a:r>
            <a:r>
              <a:rPr lang="en-US" b="1">
                <a:latin typeface="Tahoma" pitchFamily="34" charset="0"/>
              </a:rPr>
              <a:t>	</a:t>
            </a:r>
            <a:r>
              <a:rPr lang="en-US" b="1" u="sng">
                <a:latin typeface="Tahoma" pitchFamily="34" charset="0"/>
              </a:rPr>
              <a:t>Src</a:t>
            </a:r>
            <a:r>
              <a:rPr lang="en-US">
                <a:latin typeface="Tahoma" pitchFamily="34" charset="0"/>
              </a:rPr>
              <a:t>	</a:t>
            </a:r>
            <a:r>
              <a:rPr lang="en-US" b="1" u="sng">
                <a:latin typeface="Tahoma" pitchFamily="34" charset="0"/>
              </a:rPr>
              <a:t>Dst</a:t>
            </a:r>
            <a:r>
              <a:rPr lang="en-US">
                <a:latin typeface="Tahoma" pitchFamily="34" charset="0"/>
              </a:rPr>
              <a:t>	</a:t>
            </a:r>
            <a:r>
              <a:rPr lang="en-US" b="1" u="sng">
                <a:latin typeface="Tahoma" pitchFamily="34" charset="0"/>
              </a:rPr>
              <a:t>Cycles</a:t>
            </a:r>
            <a:r>
              <a:rPr lang="en-US">
                <a:latin typeface="Tahoma" pitchFamily="34" charset="0"/>
              </a:rPr>
              <a:t>	</a:t>
            </a:r>
            <a:r>
              <a:rPr lang="en-US" b="1" u="sng">
                <a:latin typeface="Tahoma" pitchFamily="34" charset="0"/>
              </a:rPr>
              <a:t>Length</a:t>
            </a:r>
            <a:endParaRPr lang="en-US">
              <a:latin typeface="Tahoma" pitchFamily="34" charset="0"/>
            </a:endParaRPr>
          </a:p>
          <a:p>
            <a:pPr eaLnBrk="1" hangingPunct="1">
              <a:spcBef>
                <a:spcPct val="50000"/>
              </a:spcBef>
            </a:pPr>
            <a:r>
              <a:rPr lang="en-US">
                <a:latin typeface="Tahoma" pitchFamily="34" charset="0"/>
              </a:rPr>
              <a:t>add  R5,R8	Rn	Rm	    1	    1</a:t>
            </a:r>
          </a:p>
          <a:p>
            <a:pPr eaLnBrk="1" hangingPunct="1">
              <a:spcBef>
                <a:spcPct val="30000"/>
              </a:spcBef>
            </a:pPr>
            <a:r>
              <a:rPr lang="en-US">
                <a:latin typeface="Tahoma" pitchFamily="34" charset="0"/>
              </a:rPr>
              <a:t>add  @R5,R6	@Rn	Rm	    2	    1</a:t>
            </a:r>
          </a:p>
          <a:p>
            <a:pPr eaLnBrk="1" hangingPunct="1">
              <a:spcBef>
                <a:spcPct val="30000"/>
              </a:spcBef>
            </a:pPr>
            <a:r>
              <a:rPr lang="en-US">
                <a:latin typeface="Tahoma" pitchFamily="34" charset="0"/>
              </a:rPr>
              <a:t>mov @R5+,R0	@Rn+	PC	    3	    1</a:t>
            </a:r>
          </a:p>
          <a:p>
            <a:pPr eaLnBrk="1" hangingPunct="1">
              <a:spcBef>
                <a:spcPct val="30000"/>
              </a:spcBef>
            </a:pPr>
            <a:r>
              <a:rPr lang="en-US">
                <a:latin typeface="Tahoma" pitchFamily="34" charset="0"/>
              </a:rPr>
              <a:t>add  R5,4(R6)	Rn	x(Rm)	    4	    2</a:t>
            </a:r>
          </a:p>
          <a:p>
            <a:pPr eaLnBrk="1" hangingPunct="1">
              <a:spcBef>
                <a:spcPct val="30000"/>
              </a:spcBef>
            </a:pPr>
            <a:r>
              <a:rPr lang="en-US">
                <a:latin typeface="Tahoma" pitchFamily="34" charset="0"/>
              </a:rPr>
              <a:t>add  R8,EDE	Rn	EDE	    4	    2</a:t>
            </a:r>
          </a:p>
          <a:p>
            <a:pPr eaLnBrk="1" hangingPunct="1">
              <a:spcBef>
                <a:spcPct val="30000"/>
              </a:spcBef>
            </a:pPr>
            <a:r>
              <a:rPr lang="en-US">
                <a:latin typeface="Tahoma" pitchFamily="34" charset="0"/>
              </a:rPr>
              <a:t>add  R5,&amp;EDE	Rn	&amp;EDE	    4	    2</a:t>
            </a:r>
          </a:p>
          <a:p>
            <a:pPr eaLnBrk="1" hangingPunct="1">
              <a:spcBef>
                <a:spcPct val="30000"/>
              </a:spcBef>
            </a:pPr>
            <a:r>
              <a:rPr lang="en-US">
                <a:latin typeface="Tahoma" pitchFamily="34" charset="0"/>
              </a:rPr>
              <a:t>add  #100,TAB(R8)	#n	x(Rm)	    5	    3</a:t>
            </a:r>
          </a:p>
          <a:p>
            <a:pPr eaLnBrk="1" hangingPunct="1">
              <a:spcBef>
                <a:spcPct val="30000"/>
              </a:spcBef>
            </a:pPr>
            <a:r>
              <a:rPr lang="en-US">
                <a:latin typeface="Tahoma" pitchFamily="34" charset="0"/>
              </a:rPr>
              <a:t>add  &amp;TONI,&amp;EDE	&amp;TONI	&amp;EDE	    6	    3</a:t>
            </a:r>
          </a:p>
          <a:p>
            <a:pPr eaLnBrk="1" hangingPunct="1">
              <a:spcBef>
                <a:spcPct val="30000"/>
              </a:spcBef>
            </a:pPr>
            <a:r>
              <a:rPr lang="en-US">
                <a:latin typeface="Tahoma" pitchFamily="34" charset="0"/>
              </a:rPr>
              <a:t>add  #1,&amp;EDE	#1	&amp;EDE	    4	    2</a:t>
            </a:r>
          </a:p>
        </p:txBody>
      </p:sp>
      <p:sp>
        <p:nvSpPr>
          <p:cNvPr id="2820100" name="Text Box 4"/>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sz="1800" b="1">
                <a:latin typeface="Arial" charset="0"/>
              </a:rPr>
              <a:t>Instruction Clock Cycles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mtClean="0"/>
              <a:t>BYU CS 224</a:t>
            </a:r>
            <a:endParaRPr lang="en-US"/>
          </a:p>
        </p:txBody>
      </p:sp>
      <p:sp>
        <p:nvSpPr>
          <p:cNvPr id="8" name="Footer Placeholder 2"/>
          <p:cNvSpPr>
            <a:spLocks noGrp="1"/>
          </p:cNvSpPr>
          <p:nvPr>
            <p:ph type="ftr" sz="quarter" idx="11"/>
          </p:nvPr>
        </p:nvSpPr>
        <p:spPr/>
        <p:txBody>
          <a:bodyPr/>
          <a:lstStyle/>
          <a:p>
            <a:r>
              <a:rPr lang="en-US" smtClean="0"/>
              <a:t>Blinky Lab</a:t>
            </a:r>
            <a:endParaRPr lang="en-US"/>
          </a:p>
        </p:txBody>
      </p:sp>
      <p:sp>
        <p:nvSpPr>
          <p:cNvPr id="9" name="Slide Number Placeholder 3"/>
          <p:cNvSpPr>
            <a:spLocks noGrp="1"/>
          </p:cNvSpPr>
          <p:nvPr>
            <p:ph type="sldNum" sz="quarter" idx="12"/>
          </p:nvPr>
        </p:nvSpPr>
        <p:spPr/>
        <p:txBody>
          <a:bodyPr/>
          <a:lstStyle/>
          <a:p>
            <a:fld id="{421DAD0B-6DDF-4A96-9174-182C952CB053}" type="slidenum">
              <a:rPr lang="en-US"/>
              <a:pPr/>
              <a:t>9</a:t>
            </a:fld>
            <a:endParaRPr lang="en-US"/>
          </a:p>
        </p:txBody>
      </p:sp>
      <p:sp>
        <p:nvSpPr>
          <p:cNvPr id="2811906" name="Rectangle 2"/>
          <p:cNvSpPr>
            <a:spLocks noGrp="1" noChangeArrowheads="1"/>
          </p:cNvSpPr>
          <p:nvPr>
            <p:ph type="title" idx="4294967295"/>
          </p:nvPr>
        </p:nvSpPr>
        <p:spPr/>
        <p:txBody>
          <a:bodyPr/>
          <a:lstStyle/>
          <a:p>
            <a:r>
              <a:rPr lang="pt-PT" dirty="0" smtClean="0"/>
              <a:t>4. Calculate MCLK, CPI, MIPS...</a:t>
            </a:r>
            <a:endParaRPr lang="pt-PT" dirty="0"/>
          </a:p>
        </p:txBody>
      </p:sp>
      <p:sp>
        <p:nvSpPr>
          <p:cNvPr id="2811908" name="Text Box 4"/>
          <p:cNvSpPr txBox="1">
            <a:spLocks noChangeArrowheads="1"/>
          </p:cNvSpPr>
          <p:nvPr/>
        </p:nvSpPr>
        <p:spPr bwMode="auto">
          <a:xfrm>
            <a:off x="817563" y="2427960"/>
            <a:ext cx="8169275" cy="2197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CS/</a:t>
            </a:r>
            <a:r>
              <a:rPr lang="en-US" sz="1200" b="1" dirty="0" err="1">
                <a:latin typeface="Courier New" pitchFamily="49" charset="0"/>
              </a:rPr>
              <a:t>ECEn</a:t>
            </a:r>
            <a:r>
              <a:rPr lang="en-US" sz="1200" b="1" dirty="0">
                <a:latin typeface="Courier New" pitchFamily="49" charset="0"/>
              </a:rPr>
              <a:t> 124 Lab </a:t>
            </a:r>
            <a:r>
              <a:rPr lang="en-US" sz="1200" b="1" dirty="0" smtClean="0">
                <a:latin typeface="Courier New" pitchFamily="49" charset="0"/>
              </a:rPr>
              <a:t>3 </a:t>
            </a:r>
            <a:r>
              <a:rPr lang="en-US" sz="1200" b="1" dirty="0">
                <a:latin typeface="Courier New" pitchFamily="49" charset="0"/>
              </a:rPr>
              <a:t>- blinky.asm</a:t>
            </a:r>
          </a:p>
          <a:p>
            <a:pPr>
              <a:lnSpc>
                <a:spcPct val="95000"/>
              </a:lnSpc>
            </a:pPr>
            <a:r>
              <a:rPr lang="en-US" sz="1200" b="1" dirty="0">
                <a:latin typeface="Courier New" pitchFamily="49" charset="0"/>
              </a:rPr>
              <a:t>;*******************************************************************************</a:t>
            </a:r>
          </a:p>
          <a:p>
            <a:pPr>
              <a:lnSpc>
                <a:spcPct val="95000"/>
              </a:lnSpc>
            </a:pPr>
            <a:r>
              <a:rPr lang="en-US" sz="1200" b="1" dirty="0">
                <a:solidFill>
                  <a:schemeClr val="hlink"/>
                </a:solidFill>
                <a:latin typeface="Courier New" pitchFamily="49" charset="0"/>
              </a:rPr>
              <a:t>;   MCLK = _______ cycles / _______ interval = _______ </a:t>
            </a:r>
            <a:r>
              <a:rPr lang="en-US" sz="1200" b="1" dirty="0" err="1">
                <a:solidFill>
                  <a:schemeClr val="hlink"/>
                </a:solidFill>
                <a:latin typeface="Courier New" pitchFamily="49" charset="0"/>
              </a:rPr>
              <a:t>Mhz</a:t>
            </a:r>
            <a:endParaRPr lang="en-US" sz="1200" b="1" dirty="0">
              <a:solidFill>
                <a:schemeClr val="hlink"/>
              </a:solidFill>
              <a:latin typeface="Courier New" pitchFamily="49" charset="0"/>
            </a:endParaRPr>
          </a:p>
          <a:p>
            <a:pPr>
              <a:lnSpc>
                <a:spcPct val="95000"/>
              </a:lnSpc>
            </a:pPr>
            <a:r>
              <a:rPr lang="en-US" sz="1200" b="1" dirty="0">
                <a:solidFill>
                  <a:schemeClr val="hlink"/>
                </a:solidFill>
                <a:latin typeface="Courier New" pitchFamily="49" charset="0"/>
              </a:rPr>
              <a:t>;    CPI = _______ cycles/ _______ instructions = _______ Cycles/Instruction</a:t>
            </a:r>
          </a:p>
          <a:p>
            <a:pPr>
              <a:lnSpc>
                <a:spcPct val="95000"/>
              </a:lnSpc>
            </a:pPr>
            <a:r>
              <a:rPr lang="en-US" sz="1200" b="1" dirty="0" smtClean="0">
                <a:solidFill>
                  <a:schemeClr val="hlink"/>
                </a:solidFill>
                <a:latin typeface="Courier New" pitchFamily="49" charset="0"/>
              </a:rPr>
              <a:t>;   </a:t>
            </a:r>
            <a:r>
              <a:rPr lang="en-US" sz="1200" b="1" dirty="0">
                <a:solidFill>
                  <a:schemeClr val="hlink"/>
                </a:solidFill>
                <a:latin typeface="Courier New" pitchFamily="49" charset="0"/>
              </a:rPr>
              <a:t>MIPS = MCLK / CPI / 1000000 = _______ MIPS</a:t>
            </a:r>
          </a:p>
          <a:p>
            <a:pPr>
              <a:lnSpc>
                <a:spcPct val="95000"/>
              </a:lnSpc>
            </a:pPr>
            <a:endParaRPr lang="en-US" sz="1200" b="1" dirty="0">
              <a:solidFill>
                <a:schemeClr val="hlink"/>
              </a:solidFill>
              <a:latin typeface="Courier New" pitchFamily="49" charset="0"/>
            </a:endParaRPr>
          </a:p>
          <a:p>
            <a:pPr>
              <a:lnSpc>
                <a:spcPct val="95000"/>
              </a:lnSpc>
            </a:pPr>
            <a:r>
              <a:rPr lang="en-US" sz="1200" b="1" dirty="0">
                <a:latin typeface="Courier New" pitchFamily="49" charset="0"/>
              </a:rPr>
              <a:t>           .</a:t>
            </a:r>
            <a:r>
              <a:rPr lang="en-US" sz="1200" b="1" dirty="0" err="1">
                <a:latin typeface="Courier New" pitchFamily="49" charset="0"/>
              </a:rPr>
              <a:t>cdecls</a:t>
            </a:r>
            <a:r>
              <a:rPr lang="en-US" sz="1200" b="1" dirty="0">
                <a:latin typeface="Courier New" pitchFamily="49" charset="0"/>
              </a:rPr>
              <a:t> C,LIST, "</a:t>
            </a:r>
            <a:r>
              <a:rPr lang="en-US" sz="1200" b="1" dirty="0" smtClean="0">
                <a:latin typeface="Courier New" pitchFamily="49" charset="0"/>
              </a:rPr>
              <a:t>msp430.h"       </a:t>
            </a:r>
            <a:r>
              <a:rPr lang="en-US" sz="1200" b="1" dirty="0">
                <a:latin typeface="Courier New" pitchFamily="49" charset="0"/>
              </a:rPr>
              <a:t>; </a:t>
            </a:r>
            <a:r>
              <a:rPr lang="en-US" sz="1200" b="1" dirty="0" smtClean="0">
                <a:latin typeface="Courier New" pitchFamily="49" charset="0"/>
              </a:rPr>
              <a:t>MSP430</a:t>
            </a:r>
            <a:endParaRPr lang="en-US" sz="1200" b="1" dirty="0">
              <a:latin typeface="Courier New" pitchFamily="49" charset="0"/>
            </a:endParaRPr>
          </a:p>
          <a:p>
            <a:pPr>
              <a:lnSpc>
                <a:spcPct val="95000"/>
              </a:lnSpc>
            </a:pPr>
            <a:r>
              <a:rPr lang="en-US" sz="1200" b="1" dirty="0">
                <a:solidFill>
                  <a:schemeClr val="hlink"/>
                </a:solidFill>
                <a:latin typeface="Courier New" pitchFamily="49" charset="0"/>
              </a:rPr>
              <a:t>COUNT      .</a:t>
            </a:r>
            <a:r>
              <a:rPr lang="en-US" sz="1200" b="1" dirty="0" err="1">
                <a:solidFill>
                  <a:schemeClr val="hlink"/>
                </a:solidFill>
                <a:latin typeface="Courier New" pitchFamily="49" charset="0"/>
              </a:rPr>
              <a:t>equ</a:t>
            </a:r>
            <a:r>
              <a:rPr lang="en-US" sz="1200" b="1" dirty="0">
                <a:solidFill>
                  <a:schemeClr val="hlink"/>
                </a:solidFill>
                <a:latin typeface="Courier New" pitchFamily="49" charset="0"/>
              </a:rPr>
              <a:t>     0                       ; delay count</a:t>
            </a:r>
          </a:p>
          <a:p>
            <a:pPr>
              <a:lnSpc>
                <a:spcPct val="95000"/>
              </a:lnSpc>
            </a:pPr>
            <a:r>
              <a:rPr lang="en-US" sz="1200" b="1" dirty="0">
                <a:latin typeface="Courier New" pitchFamily="49" charset="0"/>
              </a:rPr>
              <a:t>;------------------------------------------------------------------------------</a:t>
            </a:r>
          </a:p>
          <a:p>
            <a:pPr>
              <a:lnSpc>
                <a:spcPct val="95000"/>
              </a:lnSpc>
            </a:pPr>
            <a:r>
              <a:rPr lang="en-US" sz="1200" b="1" dirty="0">
                <a:latin typeface="Courier New" pitchFamily="49" charset="0"/>
              </a:rPr>
              <a:t>            .text                           ; beginning of executable code</a:t>
            </a:r>
          </a:p>
          <a:p>
            <a:pPr>
              <a:lnSpc>
                <a:spcPct val="95000"/>
              </a:lnSpc>
            </a:pPr>
            <a:r>
              <a:rPr lang="en-US" sz="1200" b="1" dirty="0" smtClean="0">
                <a:latin typeface="Courier New" pitchFamily="49" charset="0"/>
              </a:rPr>
              <a:t>;------------------------------------------------------------------------------</a:t>
            </a:r>
            <a:endParaRPr lang="en-US" sz="1200" b="1" dirty="0">
              <a:latin typeface="Courier New" pitchFamily="49" charset="0"/>
            </a:endParaRPr>
          </a:p>
        </p:txBody>
      </p:sp>
      <p:sp>
        <p:nvSpPr>
          <p:cNvPr id="11" name="Rounded Rectangular Callout 10"/>
          <p:cNvSpPr/>
          <p:nvPr/>
        </p:nvSpPr>
        <p:spPr bwMode="auto">
          <a:xfrm>
            <a:off x="2494145" y="1436918"/>
            <a:ext cx="2923993" cy="723210"/>
          </a:xfrm>
          <a:prstGeom prst="wedgeRoundRectCallout">
            <a:avLst>
              <a:gd name="adj1" fmla="val -61534"/>
              <a:gd name="adj2" fmla="val 170697"/>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anose="030F0702030302020204" pitchFamily="66" charset="0"/>
              </a:rPr>
              <a:t>List total number of</a:t>
            </a:r>
          </a:p>
          <a:p>
            <a:pPr marL="0" marR="0" indent="0" algn="ctr" defTabSz="914400" rtl="0" eaLnBrk="1" fontAlgn="base" latinLnBrk="0" hangingPunct="1">
              <a:lnSpc>
                <a:spcPct val="100000"/>
              </a:lnSpc>
              <a:spcBef>
                <a:spcPct val="0"/>
              </a:spcBef>
              <a:spcAft>
                <a:spcPct val="0"/>
              </a:spcAft>
              <a:buClrTx/>
              <a:buSzTx/>
              <a:buFontTx/>
              <a:buNone/>
              <a:tabLst/>
            </a:pPr>
            <a:r>
              <a:rPr lang="en-US" sz="1800" b="1" dirty="0" smtClean="0">
                <a:latin typeface="Comic Sans MS" panose="030F0702030302020204" pitchFamily="66" charset="0"/>
              </a:rPr>
              <a:t>instruction</a:t>
            </a:r>
            <a:r>
              <a:rPr kumimoji="0" lang="en-US" sz="1800" b="1" i="0" u="none" strike="noStrike" cap="none" normalizeH="0" baseline="0" dirty="0" smtClean="0">
                <a:ln>
                  <a:noFill/>
                </a:ln>
                <a:solidFill>
                  <a:schemeClr val="tx1"/>
                </a:solidFill>
                <a:effectLst/>
                <a:latin typeface="Comic Sans MS" panose="030F0702030302020204" pitchFamily="66" charset="0"/>
              </a:rPr>
              <a:t> cycles here</a:t>
            </a:r>
          </a:p>
        </p:txBody>
      </p:sp>
      <p:sp>
        <p:nvSpPr>
          <p:cNvPr id="12" name="Rounded Rectangular Callout 11"/>
          <p:cNvSpPr/>
          <p:nvPr/>
        </p:nvSpPr>
        <p:spPr bwMode="auto">
          <a:xfrm>
            <a:off x="6148090" y="1403238"/>
            <a:ext cx="2552013" cy="1068620"/>
          </a:xfrm>
          <a:prstGeom prst="wedgeRoundRectCallout">
            <a:avLst>
              <a:gd name="adj1" fmla="val -74682"/>
              <a:gd name="adj2" fmla="val 107257"/>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anose="030F0702030302020204" pitchFamily="66" charset="0"/>
              </a:rPr>
              <a:t>Calculate the Master</a:t>
            </a:r>
          </a:p>
          <a:p>
            <a:pPr marL="0" marR="0" indent="0" algn="ctr" defTabSz="914400" rtl="0" eaLnBrk="1" fontAlgn="base" latinLnBrk="0" hangingPunct="1">
              <a:lnSpc>
                <a:spcPct val="100000"/>
              </a:lnSpc>
              <a:spcBef>
                <a:spcPct val="0"/>
              </a:spcBef>
              <a:spcAft>
                <a:spcPct val="0"/>
              </a:spcAft>
              <a:buClrTx/>
              <a:buSzTx/>
              <a:buFontTx/>
              <a:buNone/>
              <a:tabLst/>
            </a:pPr>
            <a:r>
              <a:rPr lang="en-US" sz="1800" b="1" dirty="0" smtClean="0">
                <a:latin typeface="Comic Sans MS" panose="030F0702030302020204" pitchFamily="66" charset="0"/>
              </a:rPr>
              <a:t>Clock speed: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anose="030F0702030302020204" pitchFamily="66" charset="0"/>
              </a:rPr>
              <a:t>MCLK = cycles / 10</a:t>
            </a:r>
          </a:p>
        </p:txBody>
      </p:sp>
      <p:sp>
        <p:nvSpPr>
          <p:cNvPr id="13" name="Rounded Rectangular Callout 12"/>
          <p:cNvSpPr/>
          <p:nvPr/>
        </p:nvSpPr>
        <p:spPr bwMode="auto">
          <a:xfrm>
            <a:off x="5898743" y="3957808"/>
            <a:ext cx="3245257" cy="1093919"/>
          </a:xfrm>
          <a:prstGeom prst="wedgeRoundRectCallout">
            <a:avLst>
              <a:gd name="adj1" fmla="val -52706"/>
              <a:gd name="adj2" fmla="val -99657"/>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anose="030F0702030302020204" pitchFamily="66" charset="0"/>
              </a:rPr>
              <a:t>Calculate</a:t>
            </a:r>
            <a:r>
              <a:rPr kumimoji="0" lang="en-US" sz="1800" b="1" i="0" u="none" strike="noStrike" cap="none" normalizeH="0" dirty="0" smtClean="0">
                <a:ln>
                  <a:noFill/>
                </a:ln>
                <a:solidFill>
                  <a:schemeClr val="tx1"/>
                </a:solidFill>
                <a:effectLst/>
                <a:latin typeface="Comic Sans MS" panose="030F0702030302020204" pitchFamily="66" charset="0"/>
              </a:rPr>
              <a:t> the average</a:t>
            </a:r>
          </a:p>
          <a:p>
            <a:pPr marL="0" marR="0" indent="0" algn="ctr" defTabSz="914400" rtl="0" eaLnBrk="1" fontAlgn="base" latinLnBrk="0" hangingPunct="1">
              <a:lnSpc>
                <a:spcPct val="100000"/>
              </a:lnSpc>
              <a:spcBef>
                <a:spcPct val="0"/>
              </a:spcBef>
              <a:spcAft>
                <a:spcPct val="0"/>
              </a:spcAft>
              <a:buClrTx/>
              <a:buSzTx/>
              <a:buFontTx/>
              <a:buNone/>
              <a:tabLst/>
            </a:pPr>
            <a:r>
              <a:rPr lang="en-US" sz="1800" b="1" dirty="0">
                <a:latin typeface="Comic Sans MS" panose="030F0702030302020204" pitchFamily="66" charset="0"/>
              </a:rPr>
              <a:t>c</a:t>
            </a:r>
            <a:r>
              <a:rPr lang="en-US" sz="1800" b="1" baseline="0" dirty="0" smtClean="0">
                <a:latin typeface="Comic Sans MS" panose="030F0702030302020204" pitchFamily="66" charset="0"/>
              </a:rPr>
              <a:t>ycles</a:t>
            </a:r>
            <a:r>
              <a:rPr lang="en-US" sz="1800" b="1" dirty="0" smtClean="0">
                <a:latin typeface="Comic Sans MS" panose="030F0702030302020204" pitchFamily="66" charset="0"/>
              </a:rPr>
              <a:t> per </a:t>
            </a:r>
            <a:r>
              <a:rPr lang="en-US" sz="1800" b="1" dirty="0" smtClean="0">
                <a:latin typeface="Comic Sans MS" panose="030F0702030302020204" pitchFamily="66" charset="0"/>
              </a:rPr>
              <a:t>instruction:</a:t>
            </a:r>
            <a:endParaRPr lang="en-US" sz="1800" b="1" dirty="0" smtClean="0">
              <a:latin typeface="Comic Sans MS" panose="030F0702030302020204" pitchFamily="66"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anose="030F0702030302020204" pitchFamily="66" charset="0"/>
              </a:rPr>
              <a:t>CPI = </a:t>
            </a:r>
            <a:r>
              <a:rPr lang="en-US" sz="1800" b="1" dirty="0" smtClean="0">
                <a:latin typeface="Comic Sans MS" panose="030F0702030302020204" pitchFamily="66" charset="0"/>
              </a:rPr>
              <a:t>cycles / instructions</a:t>
            </a:r>
            <a:endParaRPr kumimoji="0" lang="en-US" sz="1800" b="1" i="0" u="none" strike="noStrike" cap="none" normalizeH="0" baseline="0" dirty="0" smtClean="0">
              <a:ln>
                <a:noFill/>
              </a:ln>
              <a:solidFill>
                <a:schemeClr val="tx1"/>
              </a:solidFill>
              <a:effectLst/>
              <a:latin typeface="Comic Sans MS" panose="030F0702030302020204" pitchFamily="66" charset="0"/>
            </a:endParaRPr>
          </a:p>
        </p:txBody>
      </p:sp>
      <p:sp>
        <p:nvSpPr>
          <p:cNvPr id="14" name="Rounded Rectangular Callout 13"/>
          <p:cNvSpPr/>
          <p:nvPr/>
        </p:nvSpPr>
        <p:spPr bwMode="auto">
          <a:xfrm>
            <a:off x="3649639" y="5351792"/>
            <a:ext cx="3979597" cy="1093919"/>
          </a:xfrm>
          <a:prstGeom prst="wedgeRoundRectCallout">
            <a:avLst>
              <a:gd name="adj1" fmla="val -32623"/>
              <a:gd name="adj2" fmla="val -213236"/>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anose="030F0702030302020204" pitchFamily="66" charset="0"/>
              </a:rPr>
              <a:t>Finally, calculate</a:t>
            </a:r>
            <a:r>
              <a:rPr kumimoji="0" lang="en-US" sz="1800" b="1" i="0" u="none" strike="noStrike" cap="none" normalizeH="0" dirty="0" smtClean="0">
                <a:ln>
                  <a:noFill/>
                </a:ln>
                <a:solidFill>
                  <a:schemeClr val="tx1"/>
                </a:solidFill>
                <a:effectLst/>
                <a:latin typeface="Comic Sans MS" panose="030F0702030302020204" pitchFamily="66" charset="0"/>
              </a:rPr>
              <a:t> the raw </a:t>
            </a:r>
            <a:r>
              <a:rPr lang="en-US" sz="1800" b="1" baseline="0" dirty="0" smtClean="0">
                <a:latin typeface="Comic Sans MS" panose="030F0702030302020204" pitchFamily="66" charset="0"/>
              </a:rPr>
              <a:t>speed</a:t>
            </a:r>
          </a:p>
          <a:p>
            <a:pPr marL="0" marR="0" indent="0" algn="ctr" defTabSz="914400" rtl="0" eaLnBrk="1" fontAlgn="base" latinLnBrk="0" hangingPunct="1">
              <a:lnSpc>
                <a:spcPct val="100000"/>
              </a:lnSpc>
              <a:spcBef>
                <a:spcPct val="0"/>
              </a:spcBef>
              <a:spcAft>
                <a:spcPct val="0"/>
              </a:spcAft>
              <a:buClrTx/>
              <a:buSzTx/>
              <a:buFontTx/>
              <a:buNone/>
              <a:tabLst/>
            </a:pPr>
            <a:r>
              <a:rPr lang="en-US" sz="1800" b="1" dirty="0" smtClean="0">
                <a:latin typeface="Comic Sans MS" panose="030F0702030302020204" pitchFamily="66" charset="0"/>
              </a:rPr>
              <a:t>of the processor </a:t>
            </a:r>
            <a:r>
              <a:rPr kumimoji="0" lang="en-US" sz="1800" b="1" i="0" u="none" strike="noStrike" cap="none" normalizeH="0" baseline="0" dirty="0" smtClean="0">
                <a:ln>
                  <a:noFill/>
                </a:ln>
                <a:solidFill>
                  <a:schemeClr val="tx1"/>
                </a:solidFill>
                <a:effectLst/>
                <a:latin typeface="Comic Sans MS" panose="030F0702030302020204" pitchFamily="66" charset="0"/>
              </a:rPr>
              <a:t>(in</a:t>
            </a:r>
            <a:r>
              <a:rPr kumimoji="0" lang="en-US" sz="1800" b="1" i="0" u="none" strike="noStrike" cap="none" normalizeH="0" dirty="0" smtClean="0">
                <a:ln>
                  <a:noFill/>
                </a:ln>
                <a:solidFill>
                  <a:schemeClr val="tx1"/>
                </a:solidFill>
                <a:effectLst/>
                <a:latin typeface="Comic Sans MS" panose="030F0702030302020204" pitchFamily="66" charset="0"/>
              </a:rPr>
              <a:t> MIPS) by</a:t>
            </a:r>
          </a:p>
          <a:p>
            <a:pPr marL="0" marR="0" indent="0" algn="ctr" defTabSz="914400" rtl="0" eaLnBrk="1" fontAlgn="base" latinLnBrk="0" hangingPunct="1">
              <a:lnSpc>
                <a:spcPct val="100000"/>
              </a:lnSpc>
              <a:spcBef>
                <a:spcPct val="0"/>
              </a:spcBef>
              <a:spcAft>
                <a:spcPct val="0"/>
              </a:spcAft>
              <a:buClrTx/>
              <a:buSzTx/>
              <a:buFontTx/>
              <a:buNone/>
              <a:tabLst/>
            </a:pPr>
            <a:r>
              <a:rPr lang="en-US" sz="1800" b="1" baseline="0" dirty="0" smtClean="0">
                <a:latin typeface="Comic Sans MS" panose="030F0702030302020204" pitchFamily="66" charset="0"/>
              </a:rPr>
              <a:t>MIPS</a:t>
            </a:r>
            <a:r>
              <a:rPr lang="en-US" sz="1800" b="1" dirty="0" smtClean="0">
                <a:latin typeface="Comic Sans MS" panose="030F0702030302020204" pitchFamily="66" charset="0"/>
              </a:rPr>
              <a:t> = MCLK / CPI / 1,000,000</a:t>
            </a:r>
            <a:endParaRPr kumimoji="0" lang="en-US" sz="1800" b="1" i="0" u="none" strike="noStrike" cap="none" normalizeH="0" baseline="0" dirty="0" smtClean="0">
              <a:ln>
                <a:noFill/>
              </a:ln>
              <a:solidFill>
                <a:schemeClr val="tx1"/>
              </a:solidFill>
              <a:effectLst/>
              <a:latin typeface="Comic Sans MS" panose="030F0702030302020204" pitchFamily="66" charset="0"/>
            </a:endParaRPr>
          </a:p>
        </p:txBody>
      </p:sp>
      <p:sp>
        <p:nvSpPr>
          <p:cNvPr id="15" name="Text Box 3"/>
          <p:cNvSpPr txBox="1">
            <a:spLocks noChangeArrowheads="1"/>
          </p:cNvSpPr>
          <p:nvPr/>
        </p:nvSpPr>
        <p:spPr bwMode="auto">
          <a:xfrm>
            <a:off x="5418138" y="76200"/>
            <a:ext cx="3678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Arial" charset="0"/>
              </a:rPr>
              <a:t>Blinky</a:t>
            </a:r>
            <a:endParaRPr lang="en-US" sz="1800" b="1" dirty="0">
              <a:latin typeface="Arial" charset="0"/>
            </a:endParaRPr>
          </a:p>
        </p:txBody>
      </p:sp>
      <p:pic>
        <p:nvPicPr>
          <p:cNvPr id="16" name="Picture 5" descr="blin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0757" y="413038"/>
            <a:ext cx="559117" cy="55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26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5875</TotalTime>
  <Words>1972</Words>
  <Application>Microsoft Office PowerPoint</Application>
  <PresentationFormat>On-screen Show (4:3)</PresentationFormat>
  <Paragraphs>423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Blends</vt:lpstr>
      <vt:lpstr>Lab 3: Blinky Lab</vt:lpstr>
      <vt:lpstr>1. Start with blinky.asm...</vt:lpstr>
      <vt:lpstr>Assembler Directives</vt:lpstr>
      <vt:lpstr>Instructions You Need to Know</vt:lpstr>
      <vt:lpstr>2. Add code to blink LED...</vt:lpstr>
      <vt:lpstr>3. Include Instruction Cycles...</vt:lpstr>
      <vt:lpstr>Cycles Per Instruction...</vt:lpstr>
      <vt:lpstr>Example Cycles Per Instruction...</vt:lpstr>
      <vt:lpstr>4. Calculate MCLK, CPI, MIPS...</vt:lpstr>
      <vt:lpstr>Blinky Lab Requirements</vt:lpstr>
      <vt:lpstr>5. BONUS: Delay subroutine...</vt:lpstr>
      <vt:lpstr>PowerPoint Presentation</vt:lpstr>
      <vt:lpstr>Supplement Material</vt:lpstr>
      <vt:lpstr>Cycles Per Instruction...</vt:lpstr>
      <vt:lpstr>Assembler Coding Style</vt:lpstr>
      <vt:lpstr>Assembly Subroutines</vt:lpstr>
      <vt:lpstr>CCS Breakpoints/Single Step</vt:lpstr>
      <vt:lpstr>Instructions You Need to Know</vt:lpstr>
      <vt:lpstr>Assembler Directives</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Stoplight Lab</dc:title>
  <dc:creator>Paul Roper</dc:creator>
  <cp:lastModifiedBy>proper</cp:lastModifiedBy>
  <cp:revision>373</cp:revision>
  <cp:lastPrinted>2014-02-11T16:30:03Z</cp:lastPrinted>
  <dcterms:created xsi:type="dcterms:W3CDTF">2000-08-22T23:43:45Z</dcterms:created>
  <dcterms:modified xsi:type="dcterms:W3CDTF">2014-10-06T19:40:09Z</dcterms:modified>
</cp:coreProperties>
</file>