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1662" r:id="rId2"/>
    <p:sldId id="1830" r:id="rId3"/>
    <p:sldId id="1827" r:id="rId4"/>
    <p:sldId id="1836" r:id="rId5"/>
    <p:sldId id="1833" r:id="rId6"/>
    <p:sldId id="1846" r:id="rId7"/>
    <p:sldId id="1832" r:id="rId8"/>
    <p:sldId id="1835" r:id="rId9"/>
    <p:sldId id="1844" r:id="rId10"/>
    <p:sldId id="1845" r:id="rId11"/>
    <p:sldId id="1445" r:id="rId12"/>
    <p:sldId id="1843" r:id="rId13"/>
    <p:sldId id="1829" r:id="rId14"/>
    <p:sldId id="1831" r:id="rId15"/>
    <p:sldId id="1838" r:id="rId16"/>
    <p:sldId id="1841" r:id="rId17"/>
    <p:sldId id="1837" r:id="rId18"/>
    <p:sldId id="1840" r:id="rId19"/>
    <p:sldId id="1842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00"/>
    <a:srgbClr val="C0C0C0"/>
    <a:srgbClr val="990099"/>
    <a:srgbClr val="0033CC"/>
    <a:srgbClr val="CC3300"/>
    <a:srgbClr val="969696"/>
    <a:srgbClr val="000099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4" autoAdjust="0"/>
  </p:normalViewPr>
  <p:slideViewPr>
    <p:cSldViewPr snapToGrid="0">
      <p:cViewPr varScale="1">
        <p:scale>
          <a:sx n="79" d="100"/>
          <a:sy n="79" d="100"/>
        </p:scale>
        <p:origin x="-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37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371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29837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31265"/>
            <a:ext cx="298371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639C6170-A083-4B4A-877A-8556B41E5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1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37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371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3738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3" y="4414840"/>
            <a:ext cx="5049849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29837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31265"/>
            <a:ext cx="298371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1C54ACB8-8128-455F-8585-1AF8B21E1A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C348A-CC5F-47C9-A391-2B9F3A1CCF8F}" type="slidenum">
              <a:rPr lang="en-US"/>
              <a:pPr/>
              <a:t>1</a:t>
            </a:fld>
            <a:endParaRPr lang="en-US"/>
          </a:p>
        </p:txBody>
      </p:sp>
      <p:sp>
        <p:nvSpPr>
          <p:cNvPr id="278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20725"/>
            <a:ext cx="4606925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78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416427"/>
            <a:ext cx="5049849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427FF-2B88-4B03-9C2F-EF7E58DC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5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90CDB-E316-4678-BBA6-3EBCB640D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408113"/>
            <a:ext cx="8164513" cy="5292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650492-1A37-4B2F-87B2-A79D171A0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75460B-93FC-4A22-B6DC-F917C14B89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952D5-CA34-4E22-B950-27CC1F386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23FBB-3371-4F08-9AE9-3903CB8081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06196-4274-4143-99B4-AAC568CA04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64FC2-8B1F-435E-8C89-F701B069C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FE965-C8F1-4EB7-8E25-4EF88612DE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6FFDA-9A42-48AD-A5B7-5949DA44B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0B764-DFFE-42A0-8646-265D4547B7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ABD09-D236-4A07-8B8F-CAEB469E8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6E9C9C-8EA1-4E5B-9B5A-1879D0A158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7113" y="1720850"/>
            <a:ext cx="7747432" cy="1455738"/>
          </a:xfrm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Lab 5b: Traffic Stoplight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65" y="3423486"/>
            <a:ext cx="2674520" cy="2849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8113"/>
            <a:ext cx="8399379" cy="52927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Program </a:t>
            </a:r>
            <a:r>
              <a:rPr lang="en-US" sz="2000" dirty="0"/>
              <a:t>the Green/Red states using a 1/10 second, </a:t>
            </a:r>
            <a:r>
              <a:rPr lang="en-US" sz="2000" dirty="0" err="1"/>
              <a:t>callee</a:t>
            </a:r>
            <a:r>
              <a:rPr lang="en-US" sz="2000" dirty="0"/>
              <a:t>-save delay subroutine. Test.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the Yellow state to complete a normal cycle. Test.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Modify </a:t>
            </a:r>
            <a:r>
              <a:rPr lang="en-US" sz="2000" dirty="0"/>
              <a:t>your delay subroutine to continuously sample the switches. Turn on the orange LED when any switch is pressed. (Note: you will need to adjust your delay subroutine constants to compensate for the new instructions.) Test.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At </a:t>
            </a:r>
            <a:r>
              <a:rPr lang="en-US" sz="2000" dirty="0"/>
              <a:t>the end of the Yellow state, jump to a Pedestrian </a:t>
            </a:r>
            <a:r>
              <a:rPr lang="en-US" sz="2000" dirty="0" smtClean="0"/>
              <a:t>state </a:t>
            </a:r>
            <a:r>
              <a:rPr lang="en-US" sz="2000" dirty="0"/>
              <a:t>if the orange LED is on. Program a simple Pedestrian </a:t>
            </a:r>
            <a:r>
              <a:rPr lang="en-US" sz="2000" dirty="0" smtClean="0"/>
              <a:t>state </a:t>
            </a:r>
            <a:r>
              <a:rPr lang="en-US" sz="2000" dirty="0"/>
              <a:t>with the small green LED and large red LED on for 5 seconds. Test.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Finally</a:t>
            </a:r>
            <a:r>
              <a:rPr lang="en-US" sz="2000" dirty="0"/>
              <a:t>, finish the Pedestrian state with the small green LED toggling on and off at 1 second intervals for 6 seconds, following by the small green LED rapidly toggling on and off for 4 seconds at 1/5 second intervals.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Work </a:t>
            </a:r>
            <a:r>
              <a:rPr lang="en-US" sz="2000" dirty="0"/>
              <a:t>on bonus material AFTER completing the </a:t>
            </a:r>
            <a:r>
              <a:rPr lang="en-US" sz="2000" dirty="0" smtClean="0"/>
              <a:t>lab requirements!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52D5-CA34-4E22-B950-27CC1F386D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6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C5F1-0972-4B40-85F8-A553111F8BDB}" type="slidenum">
              <a:rPr lang="en-US"/>
              <a:pPr/>
              <a:t>11</a:t>
            </a:fld>
            <a:endParaRPr lang="en-US" dirty="0"/>
          </a:p>
        </p:txBody>
      </p:sp>
      <p:pic>
        <p:nvPicPr>
          <p:cNvPr id="2345986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Turn </a:t>
            </a:r>
            <a:r>
              <a:rPr lang="en-US" sz="1800" dirty="0">
                <a:latin typeface="Comic Sans MS" panose="030F0702030302020204" pitchFamily="66" charset="0"/>
              </a:rPr>
              <a:t>the large green car LED and small red pedestrian LED on for 20 </a:t>
            </a:r>
            <a:r>
              <a:rPr lang="en-US" sz="1800" dirty="0" smtClean="0">
                <a:latin typeface="Comic Sans MS" panose="030F0702030302020204" pitchFamily="66" charset="0"/>
              </a:rPr>
              <a:t>seconds.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Turn off the large green car LED and turn on the yellow car LED for 5 seconds.  If the </a:t>
            </a:r>
            <a:r>
              <a:rPr lang="en-US" sz="1800" dirty="0">
                <a:latin typeface="Comic Sans MS" panose="030F0702030302020204" pitchFamily="66" charset="0"/>
              </a:rPr>
              <a:t>orange LED is off, move to the red state by turning the </a:t>
            </a:r>
            <a:r>
              <a:rPr lang="en-US" sz="1800" dirty="0" smtClean="0">
                <a:latin typeface="Comic Sans MS" panose="030F0702030302020204" pitchFamily="66" charset="0"/>
              </a:rPr>
              <a:t>yellow car </a:t>
            </a:r>
            <a:r>
              <a:rPr lang="en-US" sz="1800" dirty="0">
                <a:latin typeface="Comic Sans MS" panose="030F0702030302020204" pitchFamily="66" charset="0"/>
              </a:rPr>
              <a:t>LED off and the </a:t>
            </a:r>
            <a:r>
              <a:rPr lang="en-US" sz="1800" dirty="0" smtClean="0">
                <a:latin typeface="Comic Sans MS" panose="030F0702030302020204" pitchFamily="66" charset="0"/>
              </a:rPr>
              <a:t>red car </a:t>
            </a:r>
            <a:r>
              <a:rPr lang="en-US" sz="1800" dirty="0">
                <a:latin typeface="Comic Sans MS" panose="030F0702030302020204" pitchFamily="66" charset="0"/>
              </a:rPr>
              <a:t>LED </a:t>
            </a:r>
            <a:r>
              <a:rPr lang="en-US" sz="1800" dirty="0" smtClean="0">
                <a:latin typeface="Comic Sans MS" panose="030F0702030302020204" pitchFamily="66" charset="0"/>
              </a:rPr>
              <a:t>on for 5 seconds.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Else</a:t>
            </a:r>
            <a:r>
              <a:rPr lang="en-US" sz="1800" dirty="0">
                <a:latin typeface="Comic Sans MS" panose="030F0702030302020204" pitchFamily="66" charset="0"/>
              </a:rPr>
              <a:t>, turn the orange and small red pedestrian LEDs off and small green </a:t>
            </a:r>
            <a:r>
              <a:rPr lang="en-US" sz="1800" dirty="0" smtClean="0">
                <a:latin typeface="Comic Sans MS" panose="030F0702030302020204" pitchFamily="66" charset="0"/>
              </a:rPr>
              <a:t>pedestrian </a:t>
            </a:r>
            <a:r>
              <a:rPr lang="en-US" sz="1800" dirty="0">
                <a:latin typeface="Comic Sans MS" panose="030F0702030302020204" pitchFamily="66" charset="0"/>
              </a:rPr>
              <a:t>LED </a:t>
            </a:r>
            <a:r>
              <a:rPr lang="en-US" sz="1800" dirty="0" smtClean="0">
                <a:latin typeface="Comic Sans MS" panose="030F0702030302020204" pitchFamily="66" charset="0"/>
              </a:rPr>
              <a:t>and red car LED on</a:t>
            </a:r>
            <a:r>
              <a:rPr lang="en-US" sz="1800" dirty="0">
                <a:latin typeface="Comic Sans MS" panose="030F0702030302020204" pitchFamily="66" charset="0"/>
              </a:rPr>
              <a:t>. After 5 seconds, toggle small green LED on and off for 6 seconds at 1 second intervals. Finish by toggling small green LED on and off for 4 seconds at 1/5 second intervals.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Repeat the traffic stoplight cycle.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SzPct val="100000"/>
              <a:buNone/>
            </a:pPr>
            <a:r>
              <a:rPr lang="en-US" sz="2000" smtClean="0">
                <a:latin typeface="Comic Sans MS" panose="030F0702030302020204" pitchFamily="66" charset="0"/>
              </a:rPr>
              <a:t>BONUS VARIATION: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400050" lvl="1" indent="0">
              <a:spcBef>
                <a:spcPts val="6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>
                <a:latin typeface="Comic Sans MS" panose="030F0702030302020204" pitchFamily="66" charset="0"/>
              </a:rPr>
              <a:t>N</a:t>
            </a:r>
            <a:r>
              <a:rPr lang="en-US" sz="1800" dirty="0" smtClean="0">
                <a:latin typeface="Comic Sans MS" panose="030F0702030302020204" pitchFamily="66" charset="0"/>
              </a:rPr>
              <a:t>umber of 1/10 delays is passed to the delay subroutine on the stack.</a:t>
            </a:r>
          </a:p>
          <a:p>
            <a:pPr marL="400050" lvl="1" indent="0">
              <a:spcBef>
                <a:spcPts val="12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Interrupts replace polling to respond to a switch (orange LED).</a:t>
            </a:r>
          </a:p>
          <a:p>
            <a:pPr marL="400050" lvl="1" indent="0">
              <a:spcBef>
                <a:spcPts val="12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Immediately move from green state to yellow state if orange LED is on and at least 10 seconds has expired.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52D5-CA34-4E22-B950-27CC1F386DA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States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134361" y="1713182"/>
            <a:ext cx="6283047" cy="4263190"/>
            <a:chOff x="1221205" y="1471863"/>
            <a:chExt cx="6283047" cy="4263190"/>
          </a:xfrm>
        </p:grpSpPr>
        <p:sp>
          <p:nvSpPr>
            <p:cNvPr id="12" name="Oval 11"/>
            <p:cNvSpPr/>
            <p:nvPr/>
          </p:nvSpPr>
          <p:spPr bwMode="auto">
            <a:xfrm>
              <a:off x="3661610" y="1471863"/>
              <a:ext cx="1395664" cy="9144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3247" y="1595820"/>
              <a:ext cx="1672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Pedestrian</a:t>
              </a:r>
            </a:p>
            <a:p>
              <a:pPr algn="ctr"/>
              <a:r>
                <a:rPr lang="en-US" sz="1800" b="1" dirty="0" smtClean="0"/>
                <a:t>Ped Walk</a:t>
              </a:r>
            </a:p>
          </p:txBody>
        </p:sp>
        <p:sp>
          <p:nvSpPr>
            <p:cNvPr id="14" name="Arc 13"/>
            <p:cNvSpPr/>
            <p:nvPr/>
          </p:nvSpPr>
          <p:spPr bwMode="auto">
            <a:xfrm rot="18943851">
              <a:off x="1738273" y="2454442"/>
              <a:ext cx="2689974" cy="1227221"/>
            </a:xfrm>
            <a:prstGeom prst="arc">
              <a:avLst>
                <a:gd name="adj1" fmla="val 13207421"/>
                <a:gd name="adj2" fmla="val 20709468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5" name="Arc 14"/>
            <p:cNvSpPr/>
            <p:nvPr/>
          </p:nvSpPr>
          <p:spPr bwMode="auto">
            <a:xfrm rot="177315" flipH="1">
              <a:off x="2303668" y="3099131"/>
              <a:ext cx="4684022" cy="1227221"/>
            </a:xfrm>
            <a:prstGeom prst="arc">
              <a:avLst>
                <a:gd name="adj1" fmla="val 11976979"/>
                <a:gd name="adj2" fmla="val 21076988"/>
              </a:avLst>
            </a:prstGeom>
            <a:noFill/>
            <a:ln w="63500" cap="flat" cmpd="sng" algn="ctr">
              <a:solidFill>
                <a:schemeClr val="tx1"/>
              </a:solidFill>
              <a:prstDash val="dash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Arc 15"/>
            <p:cNvSpPr/>
            <p:nvPr/>
          </p:nvSpPr>
          <p:spPr bwMode="auto">
            <a:xfrm rot="21422685" flipH="1" flipV="1">
              <a:off x="2122213" y="2772288"/>
              <a:ext cx="4684022" cy="1227221"/>
            </a:xfrm>
            <a:prstGeom prst="arc">
              <a:avLst>
                <a:gd name="adj1" fmla="val 11794132"/>
                <a:gd name="adj2" fmla="val 21076988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Arc 16"/>
            <p:cNvSpPr/>
            <p:nvPr/>
          </p:nvSpPr>
          <p:spPr bwMode="auto">
            <a:xfrm rot="1641178">
              <a:off x="4008231" y="2205856"/>
              <a:ext cx="2689974" cy="1227221"/>
            </a:xfrm>
            <a:prstGeom prst="arc">
              <a:avLst>
                <a:gd name="adj1" fmla="val 13207421"/>
                <a:gd name="adj2" fmla="val 20709468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Arc 18"/>
            <p:cNvSpPr/>
            <p:nvPr/>
          </p:nvSpPr>
          <p:spPr bwMode="auto">
            <a:xfrm rot="19958822" flipV="1">
              <a:off x="4118480" y="3832670"/>
              <a:ext cx="2689974" cy="1227221"/>
            </a:xfrm>
            <a:prstGeom prst="arc">
              <a:avLst>
                <a:gd name="adj1" fmla="val 12898791"/>
                <a:gd name="adj2" fmla="val 21267579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Arc 19"/>
            <p:cNvSpPr/>
            <p:nvPr/>
          </p:nvSpPr>
          <p:spPr bwMode="auto">
            <a:xfrm rot="2657336" flipV="1">
              <a:off x="1747372" y="3477392"/>
              <a:ext cx="2689974" cy="1201659"/>
            </a:xfrm>
            <a:prstGeom prst="arc">
              <a:avLst>
                <a:gd name="adj1" fmla="val 12898791"/>
                <a:gd name="adj2" fmla="val 20929957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661610" y="4820653"/>
              <a:ext cx="1395664" cy="914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247" y="4940413"/>
              <a:ext cx="1672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Red</a:t>
              </a:r>
            </a:p>
            <a:p>
              <a:pPr algn="ctr"/>
              <a:r>
                <a:rPr lang="en-US" sz="1800" b="1" dirty="0" smtClean="0"/>
                <a:t>Cars Stop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221205" y="3068053"/>
              <a:ext cx="1672390" cy="914400"/>
              <a:chOff x="1221205" y="3068053"/>
              <a:chExt cx="1672390" cy="91440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359568" y="3068053"/>
                <a:ext cx="1395664" cy="914400"/>
              </a:xfrm>
              <a:prstGeom prst="ellipse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21205" y="3209079"/>
                <a:ext cx="16723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Green</a:t>
                </a:r>
              </a:p>
              <a:p>
                <a:pPr algn="ctr"/>
                <a:r>
                  <a:rPr lang="en-US" sz="1800" b="1" dirty="0" smtClean="0"/>
                  <a:t>Cars Go</a:t>
                </a:r>
              </a:p>
            </p:txBody>
          </p:sp>
        </p:grpSp>
        <p:sp>
          <p:nvSpPr>
            <p:cNvPr id="8" name="Oval 7"/>
            <p:cNvSpPr/>
            <p:nvPr/>
          </p:nvSpPr>
          <p:spPr bwMode="auto">
            <a:xfrm>
              <a:off x="5903494" y="3068053"/>
              <a:ext cx="1395664" cy="9144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65131" y="3198446"/>
              <a:ext cx="1672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Yellow</a:t>
              </a:r>
            </a:p>
            <a:p>
              <a:pPr algn="ctr"/>
              <a:r>
                <a:rPr lang="en-US" sz="1800" b="1" dirty="0" smtClean="0"/>
                <a:t>Cars Go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9238508">
              <a:off x="1908067" y="2099629"/>
              <a:ext cx="166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15 Seconds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154790">
              <a:off x="5083047" y="1939890"/>
              <a:ext cx="2132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5 Seconds and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Orange LED on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6493" y="3093512"/>
              <a:ext cx="22269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10+ Seconds and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Orange LED on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(Bonus)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6494" y="4030581"/>
              <a:ext cx="2169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20 Seconds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096697">
              <a:off x="2053512" y="4740574"/>
              <a:ext cx="1680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5 Seconds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335604">
              <a:off x="5245038" y="4648583"/>
              <a:ext cx="2259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5 Seconds and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Orange LED off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3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States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135" y="2038073"/>
            <a:ext cx="1702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5 Seconds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9311" y="2407049"/>
            <a:ext cx="1890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10 </a:t>
            </a:r>
            <a:r>
              <a:rPr lang="en-US" b="1" dirty="0">
                <a:latin typeface="Comic Sans MS" panose="030F0702030302020204" pitchFamily="66" charset="0"/>
              </a:rPr>
              <a:t>Seconds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9359" y="2812121"/>
            <a:ext cx="1890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15 </a:t>
            </a:r>
            <a:r>
              <a:rPr lang="en-US" b="1" dirty="0">
                <a:latin typeface="Comic Sans MS" panose="030F0702030302020204" pitchFamily="66" charset="0"/>
              </a:rPr>
              <a:t>Seconds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9580" y="3169065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mtClean="0">
                <a:latin typeface="Comic Sans MS" panose="030F0702030302020204" pitchFamily="66" charset="0"/>
              </a:rPr>
              <a:t>Orange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56660" y="1471863"/>
            <a:ext cx="6216316" cy="4296183"/>
            <a:chOff x="1221205" y="1471863"/>
            <a:chExt cx="6216316" cy="4296183"/>
          </a:xfrm>
        </p:grpSpPr>
        <p:sp>
          <p:nvSpPr>
            <p:cNvPr id="35" name="Arc 34"/>
            <p:cNvSpPr/>
            <p:nvPr/>
          </p:nvSpPr>
          <p:spPr bwMode="auto">
            <a:xfrm rot="18943851">
              <a:off x="1738273" y="2454442"/>
              <a:ext cx="2689974" cy="1227221"/>
            </a:xfrm>
            <a:prstGeom prst="arc">
              <a:avLst>
                <a:gd name="adj1" fmla="val 13207421"/>
                <a:gd name="adj2" fmla="val 20709468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6" name="Arc 35"/>
            <p:cNvSpPr/>
            <p:nvPr/>
          </p:nvSpPr>
          <p:spPr bwMode="auto">
            <a:xfrm rot="177315" flipH="1">
              <a:off x="2303668" y="3099131"/>
              <a:ext cx="4684022" cy="1227221"/>
            </a:xfrm>
            <a:prstGeom prst="arc">
              <a:avLst>
                <a:gd name="adj1" fmla="val 11976979"/>
                <a:gd name="adj2" fmla="val 21076988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7" name="Arc 36"/>
            <p:cNvSpPr/>
            <p:nvPr/>
          </p:nvSpPr>
          <p:spPr bwMode="auto">
            <a:xfrm rot="21422685" flipH="1" flipV="1">
              <a:off x="2122213" y="2772288"/>
              <a:ext cx="4684022" cy="1227221"/>
            </a:xfrm>
            <a:prstGeom prst="arc">
              <a:avLst>
                <a:gd name="adj1" fmla="val 11794132"/>
                <a:gd name="adj2" fmla="val 21076988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8" name="Arc 37"/>
            <p:cNvSpPr/>
            <p:nvPr/>
          </p:nvSpPr>
          <p:spPr bwMode="auto">
            <a:xfrm rot="1641178">
              <a:off x="4008231" y="2205856"/>
              <a:ext cx="2689974" cy="1227221"/>
            </a:xfrm>
            <a:prstGeom prst="arc">
              <a:avLst>
                <a:gd name="adj1" fmla="val 13207421"/>
                <a:gd name="adj2" fmla="val 20709468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9" name="Arc 38"/>
            <p:cNvSpPr/>
            <p:nvPr/>
          </p:nvSpPr>
          <p:spPr bwMode="auto">
            <a:xfrm rot="19958822" flipV="1">
              <a:off x="4118480" y="3832670"/>
              <a:ext cx="2689974" cy="1227221"/>
            </a:xfrm>
            <a:prstGeom prst="arc">
              <a:avLst>
                <a:gd name="adj1" fmla="val 12898791"/>
                <a:gd name="adj2" fmla="val 21267579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0" name="Arc 39"/>
            <p:cNvSpPr/>
            <p:nvPr/>
          </p:nvSpPr>
          <p:spPr bwMode="auto">
            <a:xfrm rot="2657336" flipV="1">
              <a:off x="1747372" y="3477392"/>
              <a:ext cx="2689974" cy="1201659"/>
            </a:xfrm>
            <a:prstGeom prst="arc">
              <a:avLst>
                <a:gd name="adj1" fmla="val 12898791"/>
                <a:gd name="adj2" fmla="val 20929957"/>
              </a:avLst>
            </a:prstGeom>
            <a:noFill/>
            <a:ln w="63500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523247" y="4820653"/>
              <a:ext cx="1672390" cy="947393"/>
              <a:chOff x="3523247" y="4820653"/>
              <a:chExt cx="1672390" cy="947393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3661610" y="4820653"/>
                <a:ext cx="1395664" cy="9144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23247" y="4844716"/>
                <a:ext cx="16723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Red</a:t>
                </a:r>
              </a:p>
              <a:p>
                <a:pPr algn="ctr"/>
                <a:r>
                  <a:rPr lang="en-US" sz="1800" b="1" dirty="0" smtClean="0"/>
                  <a:t>Cars Stop</a:t>
                </a:r>
              </a:p>
              <a:p>
                <a:pPr algn="ctr"/>
                <a:r>
                  <a:rPr lang="en-US" sz="1800" b="1" dirty="0" smtClean="0"/>
                  <a:t>10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221205" y="3068053"/>
              <a:ext cx="1672390" cy="947393"/>
              <a:chOff x="1221205" y="3068053"/>
              <a:chExt cx="1672390" cy="947393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1359568" y="3068053"/>
                <a:ext cx="1395664" cy="914400"/>
              </a:xfrm>
              <a:prstGeom prst="ellipse">
                <a:avLst/>
              </a:prstGeom>
              <a:solidFill>
                <a:srgbClr val="33CC33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21205" y="3092116"/>
                <a:ext cx="16723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Green</a:t>
                </a:r>
              </a:p>
              <a:p>
                <a:pPr algn="ctr"/>
                <a:r>
                  <a:rPr lang="en-US" sz="1800" b="1" dirty="0" smtClean="0"/>
                  <a:t>Cars Go</a:t>
                </a:r>
              </a:p>
              <a:p>
                <a:pPr algn="ctr"/>
                <a:r>
                  <a:rPr lang="en-US" sz="1800" b="1" dirty="0" smtClean="0"/>
                  <a:t>00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523247" y="1471863"/>
              <a:ext cx="1672390" cy="947393"/>
              <a:chOff x="3523247" y="1471863"/>
              <a:chExt cx="1672390" cy="947393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3661610" y="1471863"/>
                <a:ext cx="1395664" cy="914400"/>
              </a:xfrm>
              <a:prstGeom prst="ellipse">
                <a:avLst/>
              </a:prstGeom>
              <a:solidFill>
                <a:srgbClr val="FF66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23247" y="1495926"/>
                <a:ext cx="16723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Orange</a:t>
                </a:r>
              </a:p>
              <a:p>
                <a:pPr algn="ctr"/>
                <a:r>
                  <a:rPr lang="en-US" sz="1800" b="1" dirty="0" smtClean="0"/>
                  <a:t>Ped Walk</a:t>
                </a:r>
              </a:p>
              <a:p>
                <a:pPr algn="ctr"/>
                <a:r>
                  <a:rPr lang="en-US" sz="1800" b="1" dirty="0" smtClean="0"/>
                  <a:t>11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65131" y="3068053"/>
              <a:ext cx="1672390" cy="947393"/>
              <a:chOff x="5765131" y="3068053"/>
              <a:chExt cx="1672390" cy="947393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5903494" y="3068053"/>
                <a:ext cx="1395664" cy="9144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65131" y="3092116"/>
                <a:ext cx="16723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/>
                  <a:t>Yellow</a:t>
                </a:r>
              </a:p>
              <a:p>
                <a:pPr algn="ctr"/>
                <a:r>
                  <a:rPr lang="en-US" sz="1800" b="1" dirty="0" smtClean="0"/>
                  <a:t>Cars Go</a:t>
                </a:r>
              </a:p>
              <a:p>
                <a:pPr algn="ctr"/>
                <a:r>
                  <a:rPr lang="en-US" sz="1800" b="1" dirty="0" smtClean="0"/>
                  <a:t>01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19238508">
              <a:off x="1908067" y="2099629"/>
              <a:ext cx="166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15 Seconds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489997">
              <a:off x="5420577" y="2074701"/>
              <a:ext cx="16615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5 Seconds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and Orange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95394" y="3093512"/>
              <a:ext cx="1888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10+ Seconds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And Orange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36494" y="4030581"/>
              <a:ext cx="2169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20 Seconds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2096697">
              <a:off x="2053512" y="4740574"/>
              <a:ext cx="1680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5 Seconds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19335604">
              <a:off x="5527120" y="4610391"/>
              <a:ext cx="1793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5 Seconds</a:t>
              </a:r>
            </a:p>
            <a:p>
              <a:pPr algn="ctr"/>
              <a:r>
                <a:rPr lang="en-US" sz="1600" b="1" dirty="0" smtClean="0">
                  <a:latin typeface="Comic Sans MS" panose="030F0702030302020204" pitchFamily="66" charset="0"/>
                </a:rPr>
                <a:t>and NO Orange</a:t>
              </a:r>
              <a:endParaRPr lang="en-US" sz="1600" b="1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8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87906"/>
              </p:ext>
            </p:extLst>
          </p:nvPr>
        </p:nvGraphicFramePr>
        <p:xfrm>
          <a:off x="522027" y="1917711"/>
          <a:ext cx="83312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Green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30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6" name="Group 213"/>
          <p:cNvGrpSpPr>
            <a:grpSpLocks/>
          </p:cNvGrpSpPr>
          <p:nvPr/>
        </p:nvGrpSpPr>
        <p:grpSpPr bwMode="auto">
          <a:xfrm>
            <a:off x="547176" y="3055334"/>
            <a:ext cx="6215063" cy="479426"/>
            <a:chOff x="726" y="3626"/>
            <a:chExt cx="3915" cy="302"/>
          </a:xfrm>
        </p:grpSpPr>
        <p:sp>
          <p:nvSpPr>
            <p:cNvPr id="37" name="Rectangle 214"/>
            <p:cNvSpPr>
              <a:spLocks noChangeArrowheads="1"/>
            </p:cNvSpPr>
            <p:nvPr/>
          </p:nvSpPr>
          <p:spPr bwMode="auto">
            <a:xfrm>
              <a:off x="1280" y="3626"/>
              <a:ext cx="282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Normal </a:t>
              </a:r>
              <a:r>
                <a:rPr lang="en-US" sz="1200" b="1" dirty="0">
                  <a:latin typeface="Arial" charset="0"/>
                </a:rPr>
                <a:t>traffic light cycle time should be </a:t>
              </a:r>
              <a:r>
                <a:rPr lang="en-US" sz="1200" b="1" dirty="0" smtClean="0">
                  <a:latin typeface="Arial" charset="0"/>
                </a:rPr>
                <a:t>30 seconds</a:t>
              </a:r>
            </a:p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(</a:t>
              </a:r>
              <a:r>
                <a:rPr lang="en-US" sz="1200" b="1" dirty="0">
                  <a:latin typeface="Arial" charset="0"/>
                  <a:sym typeface="Symbol" pitchFamily="18" charset="2"/>
                </a:rPr>
                <a:t></a:t>
              </a:r>
              <a:r>
                <a:rPr lang="en-US" sz="1200" b="1" dirty="0">
                  <a:latin typeface="Arial" charset="0"/>
                </a:rPr>
                <a:t> 1/2 second). </a:t>
              </a:r>
            </a:p>
          </p:txBody>
        </p:sp>
        <p:sp>
          <p:nvSpPr>
            <p:cNvPr id="38" name="AutoShape 215"/>
            <p:cNvSpPr>
              <a:spLocks noChangeArrowheads="1"/>
            </p:cNvSpPr>
            <p:nvPr/>
          </p:nvSpPr>
          <p:spPr bwMode="auto">
            <a:xfrm>
              <a:off x="726" y="3726"/>
              <a:ext cx="461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216"/>
            <p:cNvSpPr>
              <a:spLocks noChangeArrowheads="1"/>
            </p:cNvSpPr>
            <p:nvPr/>
          </p:nvSpPr>
          <p:spPr bwMode="auto">
            <a:xfrm flipH="1">
              <a:off x="4180" y="3726"/>
              <a:ext cx="461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209"/>
          <p:cNvSpPr>
            <a:spLocks noChangeArrowheads="1"/>
          </p:cNvSpPr>
          <p:nvPr/>
        </p:nvSpPr>
        <p:spPr bwMode="auto">
          <a:xfrm>
            <a:off x="497449" y="1386991"/>
            <a:ext cx="1862984" cy="654456"/>
          </a:xfrm>
          <a:prstGeom prst="wedgeRoundRectCallout">
            <a:avLst>
              <a:gd name="adj1" fmla="val 3814"/>
              <a:gd name="adj2" fmla="val 94812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20 </a:t>
            </a:r>
            <a:r>
              <a:rPr lang="en-US" sz="1200" b="1" dirty="0">
                <a:latin typeface="Arial" charset="0"/>
              </a:rPr>
              <a:t>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49" name="AutoShape 209"/>
          <p:cNvSpPr>
            <a:spLocks noChangeArrowheads="1"/>
          </p:cNvSpPr>
          <p:nvPr/>
        </p:nvSpPr>
        <p:spPr bwMode="auto">
          <a:xfrm>
            <a:off x="3017655" y="1386991"/>
            <a:ext cx="1990725" cy="529387"/>
          </a:xfrm>
          <a:prstGeom prst="wedgeRoundRectCallout">
            <a:avLst>
              <a:gd name="adj1" fmla="val 48297"/>
              <a:gd name="adj2" fmla="val 16344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52" name="AutoShape 209"/>
          <p:cNvSpPr>
            <a:spLocks noChangeArrowheads="1"/>
          </p:cNvSpPr>
          <p:nvPr/>
        </p:nvSpPr>
        <p:spPr bwMode="auto">
          <a:xfrm>
            <a:off x="6740392" y="1386991"/>
            <a:ext cx="1990725" cy="649704"/>
          </a:xfrm>
          <a:prstGeom prst="wedgeRoundRectCallout">
            <a:avLst>
              <a:gd name="adj1" fmla="val -76206"/>
              <a:gd name="adj2" fmla="val 135754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No pedestrian signal.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Turn </a:t>
            </a:r>
            <a:r>
              <a:rPr lang="en-US" sz="1200" b="1" dirty="0">
                <a:latin typeface="Arial" charset="0"/>
              </a:rPr>
              <a:t>on </a:t>
            </a:r>
            <a:r>
              <a:rPr lang="en-US" sz="1200" b="1" dirty="0" smtClean="0">
                <a:latin typeface="Arial" charset="0"/>
              </a:rPr>
              <a:t>red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523366" y="3102652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6762239" y="3102652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14295"/>
              </p:ext>
            </p:extLst>
          </p:nvPr>
        </p:nvGraphicFramePr>
        <p:xfrm>
          <a:off x="522027" y="4342035"/>
          <a:ext cx="833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Green (10 seconds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minimum)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1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Pedestrian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2" name="Group 213"/>
          <p:cNvGrpSpPr>
            <a:grpSpLocks/>
          </p:cNvGrpSpPr>
          <p:nvPr/>
        </p:nvGrpSpPr>
        <p:grpSpPr bwMode="auto">
          <a:xfrm>
            <a:off x="555192" y="3877876"/>
            <a:ext cx="8302625" cy="479426"/>
            <a:chOff x="726" y="3626"/>
            <a:chExt cx="5230" cy="302"/>
          </a:xfrm>
        </p:grpSpPr>
        <p:sp>
          <p:nvSpPr>
            <p:cNvPr id="33" name="Rectangle 214"/>
            <p:cNvSpPr>
              <a:spLocks noChangeArrowheads="1"/>
            </p:cNvSpPr>
            <p:nvPr/>
          </p:nvSpPr>
          <p:spPr bwMode="auto">
            <a:xfrm>
              <a:off x="1466" y="3626"/>
              <a:ext cx="373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Pedestrian traffic </a:t>
              </a:r>
              <a:r>
                <a:rPr lang="en-US" sz="1200" b="1" dirty="0">
                  <a:latin typeface="Arial" charset="0"/>
                </a:rPr>
                <a:t>light cycle time should be </a:t>
              </a:r>
              <a:r>
                <a:rPr lang="en-US" sz="1200" b="1" dirty="0" smtClean="0">
                  <a:latin typeface="Arial" charset="0"/>
                </a:rPr>
                <a:t>30-40 seconds</a:t>
              </a:r>
            </a:p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(</a:t>
              </a:r>
              <a:r>
                <a:rPr lang="en-US" sz="1200" b="1" dirty="0" smtClean="0">
                  <a:latin typeface="Arial" charset="0"/>
                  <a:sym typeface="Symbol" pitchFamily="18" charset="2"/>
                </a:rPr>
                <a:t>depending on when button is pressed</a:t>
              </a:r>
              <a:r>
                <a:rPr lang="en-US" sz="1200" b="1" dirty="0" smtClean="0">
                  <a:latin typeface="Arial" charset="0"/>
                </a:rPr>
                <a:t>). </a:t>
              </a:r>
              <a:endParaRPr lang="en-US" sz="1200" b="1" dirty="0">
                <a:latin typeface="Arial" charset="0"/>
              </a:endParaRPr>
            </a:p>
          </p:txBody>
        </p:sp>
        <p:sp>
          <p:nvSpPr>
            <p:cNvPr id="34" name="AutoShape 215"/>
            <p:cNvSpPr>
              <a:spLocks noChangeArrowheads="1"/>
            </p:cNvSpPr>
            <p:nvPr/>
          </p:nvSpPr>
          <p:spPr bwMode="auto">
            <a:xfrm>
              <a:off x="726" y="3726"/>
              <a:ext cx="864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216"/>
            <p:cNvSpPr>
              <a:spLocks noChangeArrowheads="1"/>
            </p:cNvSpPr>
            <p:nvPr/>
          </p:nvSpPr>
          <p:spPr bwMode="auto">
            <a:xfrm flipH="1">
              <a:off x="5092" y="3726"/>
              <a:ext cx="864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AutoShape 209"/>
          <p:cNvSpPr>
            <a:spLocks noChangeArrowheads="1"/>
          </p:cNvSpPr>
          <p:nvPr/>
        </p:nvSpPr>
        <p:spPr bwMode="auto">
          <a:xfrm>
            <a:off x="523366" y="5663803"/>
            <a:ext cx="3317250" cy="649704"/>
          </a:xfrm>
          <a:prstGeom prst="wedgeRoundRectCallout">
            <a:avLst>
              <a:gd name="adj1" fmla="val 12413"/>
              <a:gd name="adj2" fmla="val -123721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10 seconds minimum.  If pedestrian signal after 10 seconds, move to yellow.</a:t>
            </a:r>
            <a:endParaRPr lang="en-US" sz="1200" dirty="0">
              <a:latin typeface="Arial" charset="0"/>
            </a:endParaRPr>
          </a:p>
        </p:txBody>
      </p:sp>
      <p:sp>
        <p:nvSpPr>
          <p:cNvPr id="41" name="AutoShape 209"/>
          <p:cNvSpPr>
            <a:spLocks noChangeArrowheads="1"/>
          </p:cNvSpPr>
          <p:nvPr/>
        </p:nvSpPr>
        <p:spPr bwMode="auto">
          <a:xfrm>
            <a:off x="3984041" y="5656453"/>
            <a:ext cx="1990725" cy="653708"/>
          </a:xfrm>
          <a:prstGeom prst="wedgeRoundRectCallout">
            <a:avLst>
              <a:gd name="adj1" fmla="val -4031"/>
              <a:gd name="adj2" fmla="val -13082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</a:t>
            </a:r>
            <a:r>
              <a:rPr lang="en-US" sz="1200" b="1" dirty="0" smtClean="0">
                <a:latin typeface="Arial" charset="0"/>
              </a:rPr>
              <a:t>.  Move to pedestrian sequence.</a:t>
            </a:r>
            <a:endParaRPr lang="en-US" sz="1200" dirty="0">
              <a:latin typeface="Arial" charset="0"/>
            </a:endParaRPr>
          </a:p>
        </p:txBody>
      </p:sp>
      <p:sp>
        <p:nvSpPr>
          <p:cNvPr id="43" name="AutoShape 209"/>
          <p:cNvSpPr>
            <a:spLocks noChangeArrowheads="1"/>
          </p:cNvSpPr>
          <p:nvPr/>
        </p:nvSpPr>
        <p:spPr bwMode="auto">
          <a:xfrm>
            <a:off x="6050822" y="5653107"/>
            <a:ext cx="2870790" cy="974912"/>
          </a:xfrm>
          <a:prstGeom prst="wedgeRoundRectCallout">
            <a:avLst>
              <a:gd name="adj1" fmla="val -2418"/>
              <a:gd name="adj2" fmla="val -86575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100" b="1" dirty="0" smtClean="0">
                <a:latin typeface="Arial" charset="0"/>
              </a:rPr>
              <a:t>Turn </a:t>
            </a:r>
            <a:r>
              <a:rPr lang="en-US" sz="1100" b="1" dirty="0">
                <a:latin typeface="Arial" charset="0"/>
              </a:rPr>
              <a:t>on </a:t>
            </a:r>
            <a:r>
              <a:rPr lang="en-US" sz="1100" b="1" dirty="0" smtClean="0">
                <a:latin typeface="Arial" charset="0"/>
              </a:rPr>
              <a:t>red car LED and turn off orange LED. Turn on small green LED </a:t>
            </a:r>
            <a:r>
              <a:rPr lang="en-US" sz="1100" b="1" dirty="0">
                <a:latin typeface="Arial" charset="0"/>
              </a:rPr>
              <a:t>for 5 </a:t>
            </a:r>
            <a:r>
              <a:rPr lang="en-US" sz="1100" b="1" dirty="0" smtClean="0">
                <a:latin typeface="Arial" charset="0"/>
              </a:rPr>
              <a:t>seconds, toggle every second for 6 seconds, and rapidly toggle every 1/5 second for 4 seconds.</a:t>
            </a:r>
            <a:endParaRPr lang="en-US" sz="1100" dirty="0">
              <a:latin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523366" y="3938253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8864419" y="3938253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2583716" y="5071725"/>
            <a:ext cx="2114057" cy="1063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 rot="16200000">
            <a:off x="162031" y="2328526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62031" y="2683366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62031" y="4721024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62031" y="5075864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40" grpId="0" animBg="1"/>
      <p:bldP spid="41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89892"/>
              </p:ext>
            </p:extLst>
          </p:nvPr>
        </p:nvGraphicFramePr>
        <p:xfrm>
          <a:off x="405064" y="2034674"/>
          <a:ext cx="83312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Green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30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6" name="Group 213"/>
          <p:cNvGrpSpPr>
            <a:grpSpLocks/>
          </p:cNvGrpSpPr>
          <p:nvPr/>
        </p:nvGrpSpPr>
        <p:grpSpPr bwMode="auto">
          <a:xfrm>
            <a:off x="430213" y="3193563"/>
            <a:ext cx="6215063" cy="479426"/>
            <a:chOff x="726" y="3626"/>
            <a:chExt cx="3915" cy="302"/>
          </a:xfrm>
        </p:grpSpPr>
        <p:sp>
          <p:nvSpPr>
            <p:cNvPr id="37" name="Rectangle 214"/>
            <p:cNvSpPr>
              <a:spLocks noChangeArrowheads="1"/>
            </p:cNvSpPr>
            <p:nvPr/>
          </p:nvSpPr>
          <p:spPr bwMode="auto">
            <a:xfrm>
              <a:off x="1280" y="3626"/>
              <a:ext cx="282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Normal </a:t>
              </a:r>
              <a:r>
                <a:rPr lang="en-US" sz="1200" b="1" dirty="0">
                  <a:latin typeface="Arial" charset="0"/>
                </a:rPr>
                <a:t>traffic light cycle time should be </a:t>
              </a:r>
              <a:r>
                <a:rPr lang="en-US" sz="1200" b="1" dirty="0" smtClean="0">
                  <a:latin typeface="Arial" charset="0"/>
                </a:rPr>
                <a:t>30 seconds</a:t>
              </a:r>
            </a:p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(</a:t>
              </a:r>
              <a:r>
                <a:rPr lang="en-US" sz="1200" b="1" dirty="0">
                  <a:latin typeface="Arial" charset="0"/>
                  <a:sym typeface="Symbol" pitchFamily="18" charset="2"/>
                </a:rPr>
                <a:t></a:t>
              </a:r>
              <a:r>
                <a:rPr lang="en-US" sz="1200" b="1" dirty="0">
                  <a:latin typeface="Arial" charset="0"/>
                </a:rPr>
                <a:t> 1/2 second). </a:t>
              </a:r>
            </a:p>
          </p:txBody>
        </p:sp>
        <p:sp>
          <p:nvSpPr>
            <p:cNvPr id="38" name="AutoShape 215"/>
            <p:cNvSpPr>
              <a:spLocks noChangeArrowheads="1"/>
            </p:cNvSpPr>
            <p:nvPr/>
          </p:nvSpPr>
          <p:spPr bwMode="auto">
            <a:xfrm>
              <a:off x="726" y="3726"/>
              <a:ext cx="461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216"/>
            <p:cNvSpPr>
              <a:spLocks noChangeArrowheads="1"/>
            </p:cNvSpPr>
            <p:nvPr/>
          </p:nvSpPr>
          <p:spPr bwMode="auto">
            <a:xfrm flipH="1">
              <a:off x="4180" y="3726"/>
              <a:ext cx="461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209"/>
          <p:cNvSpPr>
            <a:spLocks noChangeArrowheads="1"/>
          </p:cNvSpPr>
          <p:nvPr/>
        </p:nvSpPr>
        <p:spPr bwMode="auto">
          <a:xfrm>
            <a:off x="380486" y="1503954"/>
            <a:ext cx="1862984" cy="654456"/>
          </a:xfrm>
          <a:prstGeom prst="wedgeRoundRectCallout">
            <a:avLst>
              <a:gd name="adj1" fmla="val 3814"/>
              <a:gd name="adj2" fmla="val 94812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20 </a:t>
            </a:r>
            <a:r>
              <a:rPr lang="en-US" sz="1200" b="1" dirty="0">
                <a:latin typeface="Arial" charset="0"/>
              </a:rPr>
              <a:t>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49" name="AutoShape 209"/>
          <p:cNvSpPr>
            <a:spLocks noChangeArrowheads="1"/>
          </p:cNvSpPr>
          <p:nvPr/>
        </p:nvSpPr>
        <p:spPr bwMode="auto">
          <a:xfrm>
            <a:off x="2900692" y="1503954"/>
            <a:ext cx="1990725" cy="529387"/>
          </a:xfrm>
          <a:prstGeom prst="wedgeRoundRectCallout">
            <a:avLst>
              <a:gd name="adj1" fmla="val 48297"/>
              <a:gd name="adj2" fmla="val 16344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52" name="AutoShape 209"/>
          <p:cNvSpPr>
            <a:spLocks noChangeArrowheads="1"/>
          </p:cNvSpPr>
          <p:nvPr/>
        </p:nvSpPr>
        <p:spPr bwMode="auto">
          <a:xfrm>
            <a:off x="6623431" y="1383637"/>
            <a:ext cx="1990725" cy="649704"/>
          </a:xfrm>
          <a:prstGeom prst="wedgeRoundRectCallout">
            <a:avLst>
              <a:gd name="adj1" fmla="val -76206"/>
              <a:gd name="adj2" fmla="val 135754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No pedestrian signal.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Turn </a:t>
            </a:r>
            <a:r>
              <a:rPr lang="en-US" sz="1200" b="1" dirty="0">
                <a:latin typeface="Arial" charset="0"/>
              </a:rPr>
              <a:t>on </a:t>
            </a:r>
            <a:r>
              <a:rPr lang="en-US" sz="1200" b="1" dirty="0" smtClean="0">
                <a:latin typeface="Arial" charset="0"/>
              </a:rPr>
              <a:t>red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406403" y="3240881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6645276" y="3240881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29194"/>
              </p:ext>
            </p:extLst>
          </p:nvPr>
        </p:nvGraphicFramePr>
        <p:xfrm>
          <a:off x="405064" y="4458998"/>
          <a:ext cx="833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Green (10 seconds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minimum)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1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Pedestrian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2" name="Group 213"/>
          <p:cNvGrpSpPr>
            <a:grpSpLocks/>
          </p:cNvGrpSpPr>
          <p:nvPr/>
        </p:nvGrpSpPr>
        <p:grpSpPr bwMode="auto">
          <a:xfrm>
            <a:off x="438229" y="3856610"/>
            <a:ext cx="8302625" cy="479426"/>
            <a:chOff x="726" y="3626"/>
            <a:chExt cx="5230" cy="302"/>
          </a:xfrm>
        </p:grpSpPr>
        <p:sp>
          <p:nvSpPr>
            <p:cNvPr id="33" name="Rectangle 214"/>
            <p:cNvSpPr>
              <a:spLocks noChangeArrowheads="1"/>
            </p:cNvSpPr>
            <p:nvPr/>
          </p:nvSpPr>
          <p:spPr bwMode="auto">
            <a:xfrm>
              <a:off x="1466" y="3626"/>
              <a:ext cx="373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Pedestrian traffic </a:t>
              </a:r>
              <a:r>
                <a:rPr lang="en-US" sz="1200" b="1" dirty="0">
                  <a:latin typeface="Arial" charset="0"/>
                </a:rPr>
                <a:t>light cycle time should be </a:t>
              </a:r>
              <a:r>
                <a:rPr lang="en-US" sz="1200" b="1" dirty="0" smtClean="0">
                  <a:latin typeface="Arial" charset="0"/>
                </a:rPr>
                <a:t>30-40 seconds</a:t>
              </a:r>
            </a:p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 smtClean="0">
                  <a:latin typeface="Arial" charset="0"/>
                </a:rPr>
                <a:t>(</a:t>
              </a:r>
              <a:r>
                <a:rPr lang="en-US" sz="1200" b="1" dirty="0" smtClean="0">
                  <a:latin typeface="Arial" charset="0"/>
                  <a:sym typeface="Symbol" pitchFamily="18" charset="2"/>
                </a:rPr>
                <a:t>depending on when button is pressed</a:t>
              </a:r>
              <a:r>
                <a:rPr lang="en-US" sz="1200" b="1" dirty="0" smtClean="0">
                  <a:latin typeface="Arial" charset="0"/>
                </a:rPr>
                <a:t>). </a:t>
              </a:r>
              <a:endParaRPr lang="en-US" sz="1200" b="1" dirty="0">
                <a:latin typeface="Arial" charset="0"/>
              </a:endParaRPr>
            </a:p>
          </p:txBody>
        </p:sp>
        <p:sp>
          <p:nvSpPr>
            <p:cNvPr id="34" name="AutoShape 215"/>
            <p:cNvSpPr>
              <a:spLocks noChangeArrowheads="1"/>
            </p:cNvSpPr>
            <p:nvPr/>
          </p:nvSpPr>
          <p:spPr bwMode="auto">
            <a:xfrm>
              <a:off x="726" y="3726"/>
              <a:ext cx="864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216"/>
            <p:cNvSpPr>
              <a:spLocks noChangeArrowheads="1"/>
            </p:cNvSpPr>
            <p:nvPr/>
          </p:nvSpPr>
          <p:spPr bwMode="auto">
            <a:xfrm flipH="1">
              <a:off x="5092" y="3726"/>
              <a:ext cx="864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AutoShape 209"/>
          <p:cNvSpPr>
            <a:spLocks noChangeArrowheads="1"/>
          </p:cNvSpPr>
          <p:nvPr/>
        </p:nvSpPr>
        <p:spPr bwMode="auto">
          <a:xfrm>
            <a:off x="406403" y="5780766"/>
            <a:ext cx="3317250" cy="649704"/>
          </a:xfrm>
          <a:prstGeom prst="wedgeRoundRectCallout">
            <a:avLst>
              <a:gd name="adj1" fmla="val -2331"/>
              <a:gd name="adj2" fmla="val -128631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10 seconds minimum.  If pedestrian signal after 10 seconds, move to yellow.</a:t>
            </a:r>
            <a:endParaRPr lang="en-US" sz="1200" dirty="0">
              <a:latin typeface="Arial" charset="0"/>
            </a:endParaRPr>
          </a:p>
        </p:txBody>
      </p:sp>
      <p:sp>
        <p:nvSpPr>
          <p:cNvPr id="41" name="AutoShape 209"/>
          <p:cNvSpPr>
            <a:spLocks noChangeArrowheads="1"/>
          </p:cNvSpPr>
          <p:nvPr/>
        </p:nvSpPr>
        <p:spPr bwMode="auto">
          <a:xfrm>
            <a:off x="3867078" y="5773416"/>
            <a:ext cx="1990725" cy="653708"/>
          </a:xfrm>
          <a:prstGeom prst="wedgeRoundRectCallout">
            <a:avLst>
              <a:gd name="adj1" fmla="val -4031"/>
              <a:gd name="adj2" fmla="val -13082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</a:t>
            </a:r>
            <a:r>
              <a:rPr lang="en-US" sz="1200" b="1" dirty="0" smtClean="0">
                <a:latin typeface="Arial" charset="0"/>
              </a:rPr>
              <a:t>.  Move to pedestrian sequence.</a:t>
            </a:r>
            <a:endParaRPr lang="en-US" sz="1200" dirty="0">
              <a:latin typeface="Arial" charset="0"/>
            </a:endParaRPr>
          </a:p>
        </p:txBody>
      </p:sp>
      <p:sp>
        <p:nvSpPr>
          <p:cNvPr id="43" name="AutoShape 209"/>
          <p:cNvSpPr>
            <a:spLocks noChangeArrowheads="1"/>
          </p:cNvSpPr>
          <p:nvPr/>
        </p:nvSpPr>
        <p:spPr bwMode="auto">
          <a:xfrm>
            <a:off x="6049926" y="5776762"/>
            <a:ext cx="2870790" cy="974912"/>
          </a:xfrm>
          <a:prstGeom prst="wedgeRoundRectCallout">
            <a:avLst>
              <a:gd name="adj1" fmla="val -2418"/>
              <a:gd name="adj2" fmla="val -86575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100" b="1" dirty="0" smtClean="0">
                <a:latin typeface="Arial" charset="0"/>
              </a:rPr>
              <a:t>Turn </a:t>
            </a:r>
            <a:r>
              <a:rPr lang="en-US" sz="1100" b="1" dirty="0">
                <a:latin typeface="Arial" charset="0"/>
              </a:rPr>
              <a:t>on </a:t>
            </a:r>
            <a:r>
              <a:rPr lang="en-US" sz="1100" b="1" dirty="0" smtClean="0">
                <a:latin typeface="Arial" charset="0"/>
              </a:rPr>
              <a:t>red car LED and turn off orange LED. Turn on small green LED </a:t>
            </a:r>
            <a:r>
              <a:rPr lang="en-US" sz="1100" b="1" dirty="0">
                <a:latin typeface="Arial" charset="0"/>
              </a:rPr>
              <a:t>for 5 </a:t>
            </a:r>
            <a:r>
              <a:rPr lang="en-US" sz="1100" b="1" dirty="0" smtClean="0">
                <a:latin typeface="Arial" charset="0"/>
              </a:rPr>
              <a:t>seconds, toggle every second for 6 seconds, and rapidly toggle every 1/5 second for 4 seconds.</a:t>
            </a:r>
            <a:endParaRPr lang="en-US" sz="1100" dirty="0">
              <a:latin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406403" y="3916987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8747456" y="3916987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36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40" grpId="0" animBg="1"/>
      <p:bldP spid="41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63113"/>
              </p:ext>
            </p:extLst>
          </p:nvPr>
        </p:nvGraphicFramePr>
        <p:xfrm>
          <a:off x="405064" y="2502526"/>
          <a:ext cx="833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Green (10 seconds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minimum)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1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Red / Pedestrian Green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Pedestrian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4" name="Group 213"/>
          <p:cNvGrpSpPr>
            <a:grpSpLocks/>
          </p:cNvGrpSpPr>
          <p:nvPr/>
        </p:nvGrpSpPr>
        <p:grpSpPr bwMode="auto">
          <a:xfrm>
            <a:off x="438229" y="1900126"/>
            <a:ext cx="8302625" cy="619125"/>
            <a:chOff x="726" y="3626"/>
            <a:chExt cx="5230" cy="390"/>
          </a:xfrm>
        </p:grpSpPr>
        <p:sp>
          <p:nvSpPr>
            <p:cNvPr id="45" name="Rectangle 214"/>
            <p:cNvSpPr>
              <a:spLocks noChangeArrowheads="1"/>
            </p:cNvSpPr>
            <p:nvPr/>
          </p:nvSpPr>
          <p:spPr bwMode="auto">
            <a:xfrm>
              <a:off x="1466" y="3626"/>
              <a:ext cx="3739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800" dirty="0" smtClean="0">
                  <a:latin typeface="Arial" charset="0"/>
                </a:rPr>
                <a:t>Pedestrian traffic </a:t>
              </a:r>
              <a:r>
                <a:rPr lang="en-US" sz="1800" dirty="0">
                  <a:latin typeface="Arial" charset="0"/>
                </a:rPr>
                <a:t>light cycle time should be </a:t>
              </a:r>
              <a:r>
                <a:rPr lang="en-US" sz="1800" dirty="0" smtClean="0">
                  <a:latin typeface="Arial" charset="0"/>
                </a:rPr>
                <a:t>30-40 </a:t>
              </a:r>
              <a:r>
                <a:rPr lang="en-US" sz="1800" dirty="0">
                  <a:latin typeface="Arial" charset="0"/>
                </a:rPr>
                <a:t>seconds </a:t>
              </a:r>
              <a:r>
                <a:rPr lang="en-US" sz="1800" dirty="0" smtClean="0">
                  <a:latin typeface="Arial" charset="0"/>
                </a:rPr>
                <a:t>(</a:t>
              </a:r>
              <a:r>
                <a:rPr lang="en-US" sz="1800" dirty="0" smtClean="0">
                  <a:latin typeface="Arial" charset="0"/>
                  <a:sym typeface="Symbol" pitchFamily="18" charset="2"/>
                </a:rPr>
                <a:t>depending on when button is pressed</a:t>
              </a:r>
              <a:r>
                <a:rPr lang="en-US" sz="1800" dirty="0" smtClean="0">
                  <a:latin typeface="Arial" charset="0"/>
                </a:rPr>
                <a:t>). 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46" name="AutoShape 215"/>
            <p:cNvSpPr>
              <a:spLocks noChangeArrowheads="1"/>
            </p:cNvSpPr>
            <p:nvPr/>
          </p:nvSpPr>
          <p:spPr bwMode="auto">
            <a:xfrm>
              <a:off x="726" y="3726"/>
              <a:ext cx="864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216"/>
            <p:cNvSpPr>
              <a:spLocks noChangeArrowheads="1"/>
            </p:cNvSpPr>
            <p:nvPr/>
          </p:nvSpPr>
          <p:spPr bwMode="auto">
            <a:xfrm flipH="1">
              <a:off x="5092" y="3726"/>
              <a:ext cx="864" cy="115"/>
            </a:xfrm>
            <a:prstGeom prst="leftArrow">
              <a:avLst>
                <a:gd name="adj1" fmla="val 50000"/>
                <a:gd name="adj2" fmla="val 1656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AutoShape 209"/>
          <p:cNvSpPr>
            <a:spLocks noChangeArrowheads="1"/>
          </p:cNvSpPr>
          <p:nvPr/>
        </p:nvSpPr>
        <p:spPr bwMode="auto">
          <a:xfrm>
            <a:off x="406403" y="3962523"/>
            <a:ext cx="3317250" cy="649704"/>
          </a:xfrm>
          <a:prstGeom prst="wedgeRoundRectCallout">
            <a:avLst>
              <a:gd name="adj1" fmla="val -2331"/>
              <a:gd name="adj2" fmla="val -128631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10 seconds minimum.  If pedestrian signal after 10 seconds, move to yellow.</a:t>
            </a:r>
            <a:endParaRPr lang="en-US" sz="1200" dirty="0">
              <a:latin typeface="Arial" charset="0"/>
            </a:endParaRPr>
          </a:p>
        </p:txBody>
      </p:sp>
      <p:sp>
        <p:nvSpPr>
          <p:cNvPr id="54" name="AutoShape 209"/>
          <p:cNvSpPr>
            <a:spLocks noChangeArrowheads="1"/>
          </p:cNvSpPr>
          <p:nvPr/>
        </p:nvSpPr>
        <p:spPr bwMode="auto">
          <a:xfrm>
            <a:off x="4161042" y="3958519"/>
            <a:ext cx="1990725" cy="653708"/>
          </a:xfrm>
          <a:prstGeom prst="wedgeRoundRectCallout">
            <a:avLst>
              <a:gd name="adj1" fmla="val -4031"/>
              <a:gd name="adj2" fmla="val -13082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</a:t>
            </a:r>
            <a:r>
              <a:rPr lang="en-US" sz="1200" b="1" dirty="0" smtClean="0">
                <a:latin typeface="Arial" charset="0"/>
              </a:rPr>
              <a:t>.  Move to pedestrian sequence.</a:t>
            </a:r>
            <a:endParaRPr lang="en-US" sz="1200" dirty="0">
              <a:latin typeface="Arial" charset="0"/>
            </a:endParaRPr>
          </a:p>
        </p:txBody>
      </p:sp>
      <p:sp>
        <p:nvSpPr>
          <p:cNvPr id="55" name="AutoShape 209"/>
          <p:cNvSpPr>
            <a:spLocks noChangeArrowheads="1"/>
          </p:cNvSpPr>
          <p:nvPr/>
        </p:nvSpPr>
        <p:spPr bwMode="auto">
          <a:xfrm>
            <a:off x="6565083" y="3958519"/>
            <a:ext cx="2107422" cy="1359560"/>
          </a:xfrm>
          <a:prstGeom prst="wedgeRoundRectCallout">
            <a:avLst>
              <a:gd name="adj1" fmla="val -2418"/>
              <a:gd name="adj2" fmla="val -86575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100" b="1" dirty="0" smtClean="0">
                <a:latin typeface="Arial" charset="0"/>
              </a:rPr>
              <a:t>Turn </a:t>
            </a:r>
            <a:r>
              <a:rPr lang="en-US" sz="1100" b="1" dirty="0">
                <a:latin typeface="Arial" charset="0"/>
              </a:rPr>
              <a:t>on </a:t>
            </a:r>
            <a:r>
              <a:rPr lang="en-US" sz="1100" b="1" dirty="0" smtClean="0">
                <a:latin typeface="Arial" charset="0"/>
              </a:rPr>
              <a:t>red car LED and turn off orange LED. Turn on small green LED </a:t>
            </a:r>
            <a:r>
              <a:rPr lang="en-US" sz="1100" b="1" dirty="0">
                <a:latin typeface="Arial" charset="0"/>
              </a:rPr>
              <a:t>for 5 </a:t>
            </a:r>
            <a:r>
              <a:rPr lang="en-US" sz="1100" b="1" dirty="0" smtClean="0">
                <a:latin typeface="Arial" charset="0"/>
              </a:rPr>
              <a:t>seconds, toggle every second for 6 seconds, and rapidly toggle every 1/5 second for 4 seconds.</a:t>
            </a:r>
            <a:endParaRPr lang="en-US" sz="1100" dirty="0">
              <a:latin typeface="Arial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406403" y="1960515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8747456" y="1960515"/>
            <a:ext cx="0" cy="3792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9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77483"/>
              </p:ext>
            </p:extLst>
          </p:nvPr>
        </p:nvGraphicFramePr>
        <p:xfrm>
          <a:off x="522027" y="1715684"/>
          <a:ext cx="83312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Green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30"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7330"/>
            <a:ext cx="7793037" cy="866775"/>
          </a:xfrm>
        </p:spPr>
        <p:txBody>
          <a:bodyPr/>
          <a:lstStyle/>
          <a:p>
            <a:r>
              <a:rPr lang="en-US" dirty="0" smtClean="0"/>
              <a:t>Traffic Light 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8" name="AutoShape 209"/>
          <p:cNvSpPr>
            <a:spLocks noChangeArrowheads="1"/>
          </p:cNvSpPr>
          <p:nvPr/>
        </p:nvSpPr>
        <p:spPr bwMode="auto">
          <a:xfrm>
            <a:off x="523366" y="2961501"/>
            <a:ext cx="1862984" cy="654456"/>
          </a:xfrm>
          <a:prstGeom prst="wedgeRoundRectCallout">
            <a:avLst>
              <a:gd name="adj1" fmla="val 33492"/>
              <a:gd name="adj2" fmla="val -148884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20 </a:t>
            </a:r>
            <a:r>
              <a:rPr lang="en-US" sz="1200" b="1" dirty="0">
                <a:latin typeface="Arial" charset="0"/>
              </a:rPr>
              <a:t>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49" name="AutoShape 209"/>
          <p:cNvSpPr>
            <a:spLocks noChangeArrowheads="1"/>
          </p:cNvSpPr>
          <p:nvPr/>
        </p:nvSpPr>
        <p:spPr bwMode="auto">
          <a:xfrm>
            <a:off x="2845253" y="2961501"/>
            <a:ext cx="1990725" cy="529387"/>
          </a:xfrm>
          <a:prstGeom prst="wedgeRoundRectCallout">
            <a:avLst>
              <a:gd name="adj1" fmla="val 65922"/>
              <a:gd name="adj2" fmla="val -18200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52" name="AutoShape 209"/>
          <p:cNvSpPr>
            <a:spLocks noChangeArrowheads="1"/>
          </p:cNvSpPr>
          <p:nvPr/>
        </p:nvSpPr>
        <p:spPr bwMode="auto">
          <a:xfrm>
            <a:off x="5165883" y="2966253"/>
            <a:ext cx="1990725" cy="649704"/>
          </a:xfrm>
          <a:prstGeom prst="wedgeRoundRectCallout">
            <a:avLst>
              <a:gd name="adj1" fmla="val 1773"/>
              <a:gd name="adj2" fmla="val -155547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No pedestrian signal.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Turn </a:t>
            </a:r>
            <a:r>
              <a:rPr lang="en-US" sz="1200" b="1" dirty="0">
                <a:latin typeface="Arial" charset="0"/>
              </a:rPr>
              <a:t>on </a:t>
            </a:r>
            <a:r>
              <a:rPr lang="en-US" sz="1200" b="1" dirty="0" smtClean="0">
                <a:latin typeface="Arial" charset="0"/>
              </a:rPr>
              <a:t>red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3366" y="1375320"/>
            <a:ext cx="6238873" cy="617223"/>
            <a:chOff x="523366" y="1375320"/>
            <a:chExt cx="6238873" cy="617223"/>
          </a:xfrm>
        </p:grpSpPr>
        <p:grpSp>
          <p:nvGrpSpPr>
            <p:cNvPr id="36" name="Group 213"/>
            <p:cNvGrpSpPr>
              <a:grpSpLocks/>
            </p:cNvGrpSpPr>
            <p:nvPr/>
          </p:nvGrpSpPr>
          <p:grpSpPr bwMode="auto">
            <a:xfrm>
              <a:off x="547176" y="1375320"/>
              <a:ext cx="6215063" cy="479426"/>
              <a:chOff x="726" y="3626"/>
              <a:chExt cx="3915" cy="302"/>
            </a:xfrm>
          </p:grpSpPr>
          <p:sp>
            <p:nvSpPr>
              <p:cNvPr id="37" name="Rectangle 214"/>
              <p:cNvSpPr>
                <a:spLocks noChangeArrowheads="1"/>
              </p:cNvSpPr>
              <p:nvPr/>
            </p:nvSpPr>
            <p:spPr bwMode="auto">
              <a:xfrm>
                <a:off x="1280" y="3626"/>
                <a:ext cx="282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200" b="1" dirty="0" smtClean="0">
                    <a:latin typeface="Arial" charset="0"/>
                  </a:rPr>
                  <a:t>Normal </a:t>
                </a:r>
                <a:r>
                  <a:rPr lang="en-US" sz="1200" b="1" dirty="0">
                    <a:latin typeface="Arial" charset="0"/>
                  </a:rPr>
                  <a:t>traffic light cycle time should be </a:t>
                </a:r>
                <a:r>
                  <a:rPr lang="en-US" sz="1200" b="1" dirty="0" smtClean="0">
                    <a:latin typeface="Arial" charset="0"/>
                  </a:rPr>
                  <a:t>30 seconds</a:t>
                </a:r>
              </a:p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200" b="1" dirty="0" smtClean="0">
                    <a:latin typeface="Arial" charset="0"/>
                  </a:rPr>
                  <a:t>(</a:t>
                </a:r>
                <a:r>
                  <a:rPr lang="en-US" sz="1200" b="1" dirty="0">
                    <a:latin typeface="Arial" charset="0"/>
                    <a:sym typeface="Symbol" pitchFamily="18" charset="2"/>
                  </a:rPr>
                  <a:t></a:t>
                </a:r>
                <a:r>
                  <a:rPr lang="en-US" sz="1200" b="1" dirty="0">
                    <a:latin typeface="Arial" charset="0"/>
                  </a:rPr>
                  <a:t> 1/2 second). </a:t>
                </a:r>
              </a:p>
            </p:txBody>
          </p:sp>
          <p:sp>
            <p:nvSpPr>
              <p:cNvPr id="38" name="AutoShape 215"/>
              <p:cNvSpPr>
                <a:spLocks noChangeArrowheads="1"/>
              </p:cNvSpPr>
              <p:nvPr/>
            </p:nvSpPr>
            <p:spPr bwMode="auto">
              <a:xfrm>
                <a:off x="726" y="3726"/>
                <a:ext cx="461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16"/>
              <p:cNvSpPr>
                <a:spLocks noChangeArrowheads="1"/>
              </p:cNvSpPr>
              <p:nvPr/>
            </p:nvSpPr>
            <p:spPr bwMode="auto">
              <a:xfrm flipH="1">
                <a:off x="4180" y="3726"/>
                <a:ext cx="461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 bwMode="auto">
            <a:xfrm>
              <a:off x="523366" y="1443903"/>
              <a:ext cx="0" cy="5486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6762239" y="1443903"/>
              <a:ext cx="0" cy="5486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62900"/>
              </p:ext>
            </p:extLst>
          </p:nvPr>
        </p:nvGraphicFramePr>
        <p:xfrm>
          <a:off x="522027" y="4246338"/>
          <a:ext cx="833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Green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(10 seconds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minimum)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1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Pedestrian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AutoShape 209"/>
          <p:cNvSpPr>
            <a:spLocks noChangeArrowheads="1"/>
          </p:cNvSpPr>
          <p:nvPr/>
        </p:nvSpPr>
        <p:spPr bwMode="auto">
          <a:xfrm>
            <a:off x="4026573" y="5560756"/>
            <a:ext cx="1990725" cy="653708"/>
          </a:xfrm>
          <a:prstGeom prst="wedgeRoundRectCallout">
            <a:avLst>
              <a:gd name="adj1" fmla="val -4031"/>
              <a:gd name="adj2" fmla="val -13082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</a:t>
            </a:r>
            <a:r>
              <a:rPr lang="en-US" sz="1200" b="1" dirty="0" smtClean="0">
                <a:latin typeface="Arial" charset="0"/>
              </a:rPr>
              <a:t>.  Move to pedestrian sequence.</a:t>
            </a:r>
            <a:endParaRPr lang="en-US" sz="1200" dirty="0">
              <a:latin typeface="Arial" charset="0"/>
            </a:endParaRPr>
          </a:p>
        </p:txBody>
      </p:sp>
      <p:sp>
        <p:nvSpPr>
          <p:cNvPr id="43" name="AutoShape 209"/>
          <p:cNvSpPr>
            <a:spLocks noChangeArrowheads="1"/>
          </p:cNvSpPr>
          <p:nvPr/>
        </p:nvSpPr>
        <p:spPr bwMode="auto">
          <a:xfrm>
            <a:off x="6050822" y="5557409"/>
            <a:ext cx="2870790" cy="1056041"/>
          </a:xfrm>
          <a:prstGeom prst="wedgeRoundRectCallout">
            <a:avLst>
              <a:gd name="adj1" fmla="val -44640"/>
              <a:gd name="adj2" fmla="val -87582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100" b="1" dirty="0" smtClean="0">
                <a:latin typeface="Arial" charset="0"/>
              </a:rPr>
              <a:t>Turn </a:t>
            </a:r>
            <a:r>
              <a:rPr lang="en-US" sz="1100" b="1" dirty="0">
                <a:latin typeface="Arial" charset="0"/>
              </a:rPr>
              <a:t>on </a:t>
            </a:r>
            <a:r>
              <a:rPr lang="en-US" sz="1100" b="1" dirty="0" smtClean="0">
                <a:latin typeface="Arial" charset="0"/>
              </a:rPr>
              <a:t>red car LED and turn off pedestrian red and orange LEDs. Turn on pedestrian green LED </a:t>
            </a:r>
            <a:r>
              <a:rPr lang="en-US" sz="1100" b="1" dirty="0">
                <a:latin typeface="Arial" charset="0"/>
              </a:rPr>
              <a:t>for 5 </a:t>
            </a:r>
            <a:r>
              <a:rPr lang="en-US" sz="1100" b="1" dirty="0" smtClean="0">
                <a:latin typeface="Arial" charset="0"/>
              </a:rPr>
              <a:t>seconds, toggle every second for 6 seconds, and then rapidly toggle every 1/5 second for 4 seconds.</a:t>
            </a:r>
            <a:endParaRPr lang="en-US" sz="1100" dirty="0"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1856" y="3888509"/>
            <a:ext cx="8342563" cy="609016"/>
            <a:chOff x="521856" y="3888509"/>
            <a:chExt cx="8342563" cy="609016"/>
          </a:xfrm>
        </p:grpSpPr>
        <p:grpSp>
          <p:nvGrpSpPr>
            <p:cNvPr id="32" name="Group 213"/>
            <p:cNvGrpSpPr>
              <a:grpSpLocks/>
            </p:cNvGrpSpPr>
            <p:nvPr/>
          </p:nvGrpSpPr>
          <p:grpSpPr bwMode="auto">
            <a:xfrm>
              <a:off x="521856" y="3888509"/>
              <a:ext cx="8335964" cy="479426"/>
              <a:chOff x="705" y="3626"/>
              <a:chExt cx="5251" cy="302"/>
            </a:xfrm>
          </p:grpSpPr>
          <p:sp>
            <p:nvSpPr>
              <p:cNvPr id="33" name="Rectangle 214"/>
              <p:cNvSpPr>
                <a:spLocks noChangeArrowheads="1"/>
              </p:cNvSpPr>
              <p:nvPr/>
            </p:nvSpPr>
            <p:spPr bwMode="auto">
              <a:xfrm>
                <a:off x="1466" y="3626"/>
                <a:ext cx="3739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200" b="1" dirty="0" smtClean="0">
                    <a:latin typeface="Arial" charset="0"/>
                  </a:rPr>
                  <a:t>Pedestrian traffic </a:t>
                </a:r>
                <a:r>
                  <a:rPr lang="en-US" sz="1200" b="1" dirty="0">
                    <a:latin typeface="Arial" charset="0"/>
                  </a:rPr>
                  <a:t>light cycle time should be </a:t>
                </a:r>
                <a:r>
                  <a:rPr lang="en-US" sz="1200" b="1" dirty="0" smtClean="0">
                    <a:latin typeface="Arial" charset="0"/>
                  </a:rPr>
                  <a:t>30-40 seconds</a:t>
                </a:r>
              </a:p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200" b="1" dirty="0" smtClean="0">
                    <a:latin typeface="Arial" charset="0"/>
                  </a:rPr>
                  <a:t>(</a:t>
                </a:r>
                <a:r>
                  <a:rPr lang="en-US" sz="1200" b="1" dirty="0" smtClean="0">
                    <a:latin typeface="Arial" charset="0"/>
                    <a:sym typeface="Symbol" pitchFamily="18" charset="2"/>
                  </a:rPr>
                  <a:t>depending on when button is pressed</a:t>
                </a:r>
                <a:r>
                  <a:rPr lang="en-US" sz="1200" b="1" dirty="0" smtClean="0">
                    <a:latin typeface="Arial" charset="0"/>
                  </a:rPr>
                  <a:t>). 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34" name="AutoShape 215"/>
              <p:cNvSpPr>
                <a:spLocks noChangeArrowheads="1"/>
              </p:cNvSpPr>
              <p:nvPr/>
            </p:nvSpPr>
            <p:spPr bwMode="auto">
              <a:xfrm>
                <a:off x="705" y="3726"/>
                <a:ext cx="864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216"/>
              <p:cNvSpPr>
                <a:spLocks noChangeArrowheads="1"/>
              </p:cNvSpPr>
              <p:nvPr/>
            </p:nvSpPr>
            <p:spPr bwMode="auto">
              <a:xfrm flipH="1">
                <a:off x="5092" y="3726"/>
                <a:ext cx="864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 bwMode="auto">
            <a:xfrm>
              <a:off x="523366" y="3948885"/>
              <a:ext cx="0" cy="5486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8864419" y="3948885"/>
              <a:ext cx="0" cy="5486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384865" y="4976028"/>
            <a:ext cx="4312908" cy="1241782"/>
            <a:chOff x="384865" y="4976028"/>
            <a:chExt cx="4312908" cy="1241782"/>
          </a:xfrm>
        </p:grpSpPr>
        <p:sp>
          <p:nvSpPr>
            <p:cNvPr id="40" name="AutoShape 209"/>
            <p:cNvSpPr>
              <a:spLocks noChangeArrowheads="1"/>
            </p:cNvSpPr>
            <p:nvPr/>
          </p:nvSpPr>
          <p:spPr bwMode="auto">
            <a:xfrm>
              <a:off x="384865" y="5568106"/>
              <a:ext cx="3599175" cy="649704"/>
            </a:xfrm>
            <a:prstGeom prst="wedgeRoundRectCallout">
              <a:avLst>
                <a:gd name="adj1" fmla="val 12413"/>
                <a:gd name="adj2" fmla="val -123721"/>
                <a:gd name="adj3" fmla="val 16667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>
                  <a:latin typeface="Arial" charset="0"/>
                </a:rPr>
                <a:t>Turn on </a:t>
              </a:r>
              <a:r>
                <a:rPr lang="en-US" sz="1200" b="1" dirty="0" smtClean="0">
                  <a:latin typeface="Arial" charset="0"/>
                </a:rPr>
                <a:t>green car and pedestrian red </a:t>
              </a:r>
              <a:r>
                <a:rPr lang="en-US" sz="1200" b="1" dirty="0">
                  <a:latin typeface="Arial" charset="0"/>
                </a:rPr>
                <a:t>LED for </a:t>
              </a:r>
              <a:r>
                <a:rPr lang="en-US" sz="1200" b="1" dirty="0" smtClean="0">
                  <a:latin typeface="Arial" charset="0"/>
                </a:rPr>
                <a:t>10 seconds minimum.  If pedestrian (orange LED) after 10 seconds, move to yellow.</a:t>
              </a:r>
              <a:endParaRPr lang="en-US" sz="1200" dirty="0"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583716" y="4976028"/>
              <a:ext cx="2114057" cy="10633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TextBox 7"/>
          <p:cNvSpPr txBox="1"/>
          <p:nvPr/>
        </p:nvSpPr>
        <p:spPr>
          <a:xfrm rot="16200000">
            <a:off x="162031" y="2126499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62031" y="2481339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62031" y="4625327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62031" y="4980167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47" name="AutoShape 209"/>
          <p:cNvSpPr>
            <a:spLocks noChangeArrowheads="1"/>
          </p:cNvSpPr>
          <p:nvPr/>
        </p:nvSpPr>
        <p:spPr bwMode="auto">
          <a:xfrm>
            <a:off x="7486217" y="2072151"/>
            <a:ext cx="1435395" cy="649704"/>
          </a:xfrm>
          <a:prstGeom prst="wedgeRoundRectCallout">
            <a:avLst>
              <a:gd name="adj1" fmla="val -100449"/>
              <a:gd name="adj2" fmla="val 37563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Red pedestrian LED on during Normal cycle.</a:t>
            </a:r>
            <a:endParaRPr 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41" grpId="0" animBg="1"/>
      <p:bldP spid="43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78158"/>
              </p:ext>
            </p:extLst>
          </p:nvPr>
        </p:nvGraphicFramePr>
        <p:xfrm>
          <a:off x="405064" y="1998980"/>
          <a:ext cx="83312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54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0"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0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 Green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(10 seconds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minimum)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1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Pedestrian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6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8" name="AutoShape 209"/>
          <p:cNvSpPr>
            <a:spLocks noChangeArrowheads="1"/>
          </p:cNvSpPr>
          <p:nvPr/>
        </p:nvSpPr>
        <p:spPr bwMode="auto">
          <a:xfrm>
            <a:off x="438229" y="1383637"/>
            <a:ext cx="1990725" cy="649704"/>
          </a:xfrm>
          <a:prstGeom prst="wedgeRoundRectCallout">
            <a:avLst>
              <a:gd name="adj1" fmla="val -1867"/>
              <a:gd name="adj2" fmla="val 128346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20 </a:t>
            </a:r>
            <a:r>
              <a:rPr lang="en-US" sz="1200" b="1" dirty="0">
                <a:latin typeface="Arial" charset="0"/>
              </a:rPr>
              <a:t>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49" name="AutoShape 209"/>
          <p:cNvSpPr>
            <a:spLocks noChangeArrowheads="1"/>
          </p:cNvSpPr>
          <p:nvPr/>
        </p:nvSpPr>
        <p:spPr bwMode="auto">
          <a:xfrm>
            <a:off x="2900692" y="1503954"/>
            <a:ext cx="1990725" cy="529387"/>
          </a:xfrm>
          <a:prstGeom prst="wedgeRoundRectCallout">
            <a:avLst>
              <a:gd name="adj1" fmla="val 48297"/>
              <a:gd name="adj2" fmla="val 16344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52" name="AutoShape 209"/>
          <p:cNvSpPr>
            <a:spLocks noChangeArrowheads="1"/>
          </p:cNvSpPr>
          <p:nvPr/>
        </p:nvSpPr>
        <p:spPr bwMode="auto">
          <a:xfrm>
            <a:off x="6895177" y="1443795"/>
            <a:ext cx="1990725" cy="649704"/>
          </a:xfrm>
          <a:prstGeom prst="wedgeRoundRectCallout">
            <a:avLst>
              <a:gd name="adj1" fmla="val -76206"/>
              <a:gd name="adj2" fmla="val 135754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No pedestrian signal.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Turn </a:t>
            </a:r>
            <a:r>
              <a:rPr lang="en-US" sz="1200" b="1" dirty="0">
                <a:latin typeface="Arial" charset="0"/>
              </a:rPr>
              <a:t>on </a:t>
            </a:r>
            <a:r>
              <a:rPr lang="en-US" sz="1200" b="1" dirty="0" smtClean="0">
                <a:latin typeface="Arial" charset="0"/>
              </a:rPr>
              <a:t>red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54" name="AutoShape 209"/>
          <p:cNvSpPr>
            <a:spLocks noChangeArrowheads="1"/>
          </p:cNvSpPr>
          <p:nvPr/>
        </p:nvSpPr>
        <p:spPr bwMode="auto">
          <a:xfrm>
            <a:off x="4458760" y="4013219"/>
            <a:ext cx="1990725" cy="653708"/>
          </a:xfrm>
          <a:prstGeom prst="wedgeRoundRectCallout">
            <a:avLst>
              <a:gd name="adj1" fmla="val 776"/>
              <a:gd name="adj2" fmla="val 16194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</a:t>
            </a:r>
            <a:r>
              <a:rPr lang="en-US" sz="1200" b="1" dirty="0" smtClean="0">
                <a:latin typeface="Arial" charset="0"/>
              </a:rPr>
              <a:t>.  Move to pedestrian sequence.</a:t>
            </a:r>
            <a:endParaRPr lang="en-US" sz="1200" dirty="0">
              <a:latin typeface="Arial" charset="0"/>
            </a:endParaRPr>
          </a:p>
        </p:txBody>
      </p:sp>
      <p:sp>
        <p:nvSpPr>
          <p:cNvPr id="55" name="AutoShape 209"/>
          <p:cNvSpPr>
            <a:spLocks noChangeArrowheads="1"/>
          </p:cNvSpPr>
          <p:nvPr/>
        </p:nvSpPr>
        <p:spPr bwMode="auto">
          <a:xfrm>
            <a:off x="6895177" y="3352302"/>
            <a:ext cx="2107422" cy="1453614"/>
          </a:xfrm>
          <a:prstGeom prst="wedgeRoundRectCallout">
            <a:avLst>
              <a:gd name="adj1" fmla="val 1618"/>
              <a:gd name="adj2" fmla="val 110955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100" b="1" dirty="0">
                <a:latin typeface="Arial" charset="0"/>
              </a:rPr>
              <a:t>Turn on red car LED and turn off pedestrian red and orange LEDs. Turn on pedestrian green LED for 5 seconds, toggle every second for 6 seconds, and then rapidly toggle every 1/5 second for 4 seconds.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6403" y="3172288"/>
            <a:ext cx="6238873" cy="501650"/>
            <a:chOff x="406403" y="3172288"/>
            <a:chExt cx="6238873" cy="501650"/>
          </a:xfrm>
        </p:grpSpPr>
        <p:grpSp>
          <p:nvGrpSpPr>
            <p:cNvPr id="36" name="Group 213"/>
            <p:cNvGrpSpPr>
              <a:grpSpLocks/>
            </p:cNvGrpSpPr>
            <p:nvPr/>
          </p:nvGrpSpPr>
          <p:grpSpPr bwMode="auto">
            <a:xfrm>
              <a:off x="430213" y="3172288"/>
              <a:ext cx="6202363" cy="501650"/>
              <a:chOff x="726" y="3626"/>
              <a:chExt cx="3907" cy="316"/>
            </a:xfrm>
          </p:grpSpPr>
          <p:sp>
            <p:nvSpPr>
              <p:cNvPr id="37" name="Rectangle 214"/>
              <p:cNvSpPr>
                <a:spLocks noChangeArrowheads="1"/>
              </p:cNvSpPr>
              <p:nvPr/>
            </p:nvSpPr>
            <p:spPr bwMode="auto">
              <a:xfrm>
                <a:off x="1385" y="3626"/>
                <a:ext cx="261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400" b="1" dirty="0" smtClean="0">
                    <a:latin typeface="Arial" charset="0"/>
                  </a:rPr>
                  <a:t>Normal </a:t>
                </a:r>
                <a:r>
                  <a:rPr lang="en-US" sz="1400" b="1" dirty="0">
                    <a:latin typeface="Arial" charset="0"/>
                  </a:rPr>
                  <a:t>traffic light cycle time should be </a:t>
                </a:r>
                <a:r>
                  <a:rPr lang="en-US" sz="1400" b="1" dirty="0" smtClean="0">
                    <a:latin typeface="Arial" charset="0"/>
                  </a:rPr>
                  <a:t>30 </a:t>
                </a:r>
                <a:r>
                  <a:rPr lang="en-US" sz="1400" b="1" dirty="0">
                    <a:latin typeface="Arial" charset="0"/>
                  </a:rPr>
                  <a:t>seconds (</a:t>
                </a:r>
                <a:r>
                  <a:rPr lang="en-US" sz="1400" b="1" dirty="0">
                    <a:latin typeface="Arial" charset="0"/>
                    <a:sym typeface="Symbol" pitchFamily="18" charset="2"/>
                  </a:rPr>
                  <a:t></a:t>
                </a:r>
                <a:r>
                  <a:rPr lang="en-US" sz="1400" b="1" dirty="0">
                    <a:latin typeface="Arial" charset="0"/>
                  </a:rPr>
                  <a:t> 1/2 second). </a:t>
                </a:r>
              </a:p>
            </p:txBody>
          </p:sp>
          <p:sp>
            <p:nvSpPr>
              <p:cNvPr id="38" name="AutoShape 215"/>
              <p:cNvSpPr>
                <a:spLocks noChangeArrowheads="1"/>
              </p:cNvSpPr>
              <p:nvPr/>
            </p:nvSpPr>
            <p:spPr bwMode="auto">
              <a:xfrm>
                <a:off x="726" y="3726"/>
                <a:ext cx="691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16"/>
              <p:cNvSpPr>
                <a:spLocks noChangeArrowheads="1"/>
              </p:cNvSpPr>
              <p:nvPr/>
            </p:nvSpPr>
            <p:spPr bwMode="auto">
              <a:xfrm flipH="1">
                <a:off x="3942" y="3726"/>
                <a:ext cx="691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 bwMode="auto">
            <a:xfrm>
              <a:off x="406403" y="3219615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6645276" y="3219615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06403" y="5908767"/>
            <a:ext cx="8341053" cy="501650"/>
            <a:chOff x="406403" y="5908767"/>
            <a:chExt cx="8341053" cy="501650"/>
          </a:xfrm>
        </p:grpSpPr>
        <p:grpSp>
          <p:nvGrpSpPr>
            <p:cNvPr id="25" name="Group 213"/>
            <p:cNvGrpSpPr>
              <a:grpSpLocks/>
            </p:cNvGrpSpPr>
            <p:nvPr/>
          </p:nvGrpSpPr>
          <p:grpSpPr bwMode="auto">
            <a:xfrm>
              <a:off x="438229" y="5908767"/>
              <a:ext cx="8302625" cy="501650"/>
              <a:chOff x="726" y="3626"/>
              <a:chExt cx="5230" cy="316"/>
            </a:xfrm>
          </p:grpSpPr>
          <p:sp>
            <p:nvSpPr>
              <p:cNvPr id="26" name="Rectangle 214"/>
              <p:cNvSpPr>
                <a:spLocks noChangeArrowheads="1"/>
              </p:cNvSpPr>
              <p:nvPr/>
            </p:nvSpPr>
            <p:spPr bwMode="auto">
              <a:xfrm>
                <a:off x="1466" y="3626"/>
                <a:ext cx="3739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400" b="1" dirty="0" smtClean="0">
                    <a:latin typeface="Arial" charset="0"/>
                  </a:rPr>
                  <a:t>Pedestrian traffic </a:t>
                </a:r>
                <a:r>
                  <a:rPr lang="en-US" sz="1400" b="1" dirty="0">
                    <a:latin typeface="Arial" charset="0"/>
                  </a:rPr>
                  <a:t>light cycle time should be </a:t>
                </a:r>
                <a:r>
                  <a:rPr lang="en-US" sz="1400" b="1" dirty="0" smtClean="0">
                    <a:latin typeface="Arial" charset="0"/>
                  </a:rPr>
                  <a:t>30-40 </a:t>
                </a:r>
                <a:r>
                  <a:rPr lang="en-US" sz="1400" b="1" dirty="0">
                    <a:latin typeface="Arial" charset="0"/>
                  </a:rPr>
                  <a:t>seconds </a:t>
                </a:r>
                <a:r>
                  <a:rPr lang="en-US" sz="1400" b="1" dirty="0" smtClean="0">
                    <a:latin typeface="Arial" charset="0"/>
                  </a:rPr>
                  <a:t>(</a:t>
                </a:r>
                <a:r>
                  <a:rPr lang="en-US" sz="1400" b="1" dirty="0" smtClean="0">
                    <a:latin typeface="Arial" charset="0"/>
                    <a:sym typeface="Symbol" pitchFamily="18" charset="2"/>
                  </a:rPr>
                  <a:t>depending on when button is pressed</a:t>
                </a:r>
                <a:r>
                  <a:rPr lang="en-US" sz="1400" b="1" dirty="0" smtClean="0">
                    <a:latin typeface="Arial" charset="0"/>
                  </a:rPr>
                  <a:t>).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27" name="AutoShape 215"/>
              <p:cNvSpPr>
                <a:spLocks noChangeArrowheads="1"/>
              </p:cNvSpPr>
              <p:nvPr/>
            </p:nvSpPr>
            <p:spPr bwMode="auto">
              <a:xfrm>
                <a:off x="726" y="3726"/>
                <a:ext cx="864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216"/>
              <p:cNvSpPr>
                <a:spLocks noChangeArrowheads="1"/>
              </p:cNvSpPr>
              <p:nvPr/>
            </p:nvSpPr>
            <p:spPr bwMode="auto">
              <a:xfrm flipH="1">
                <a:off x="5092" y="3726"/>
                <a:ext cx="864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 bwMode="auto">
            <a:xfrm>
              <a:off x="406403" y="5969156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8747456" y="5969156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804148" y="4017223"/>
            <a:ext cx="3797928" cy="1532987"/>
            <a:chOff x="804148" y="4017223"/>
            <a:chExt cx="3797928" cy="1532987"/>
          </a:xfrm>
        </p:grpSpPr>
        <p:sp>
          <p:nvSpPr>
            <p:cNvPr id="53" name="AutoShape 209"/>
            <p:cNvSpPr>
              <a:spLocks noChangeArrowheads="1"/>
            </p:cNvSpPr>
            <p:nvPr/>
          </p:nvSpPr>
          <p:spPr bwMode="auto">
            <a:xfrm>
              <a:off x="804148" y="4017223"/>
              <a:ext cx="3317250" cy="649704"/>
            </a:xfrm>
            <a:prstGeom prst="wedgeRoundRectCallout">
              <a:avLst>
                <a:gd name="adj1" fmla="val 35491"/>
                <a:gd name="adj2" fmla="val 156124"/>
                <a:gd name="adj3" fmla="val 16667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>
                  <a:latin typeface="Arial" charset="0"/>
                </a:rPr>
                <a:t>Turn on </a:t>
              </a:r>
              <a:r>
                <a:rPr lang="en-US" sz="1200" b="1" dirty="0" smtClean="0">
                  <a:latin typeface="Arial" charset="0"/>
                </a:rPr>
                <a:t>green car and pedestrian red </a:t>
              </a:r>
              <a:r>
                <a:rPr lang="en-US" sz="1200" b="1" dirty="0">
                  <a:latin typeface="Arial" charset="0"/>
                </a:rPr>
                <a:t>LED for </a:t>
              </a:r>
              <a:r>
                <a:rPr lang="en-US" sz="1200" b="1" dirty="0" smtClean="0">
                  <a:latin typeface="Arial" charset="0"/>
                </a:rPr>
                <a:t>10 seconds minimum.  If pedestrian signal after 10 seconds, move to yellow.</a:t>
              </a:r>
              <a:endParaRPr lang="en-US" sz="1200" dirty="0">
                <a:latin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2488019" y="5539577"/>
              <a:ext cx="2114057" cy="10633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TextBox 31"/>
          <p:cNvSpPr txBox="1"/>
          <p:nvPr/>
        </p:nvSpPr>
        <p:spPr>
          <a:xfrm rot="16200000">
            <a:off x="11249" y="2445992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1249" y="2800832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1249" y="5198404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1249" y="5553244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40" name="AutoShape 209"/>
          <p:cNvSpPr>
            <a:spLocks noChangeArrowheads="1"/>
          </p:cNvSpPr>
          <p:nvPr/>
        </p:nvSpPr>
        <p:spPr bwMode="auto">
          <a:xfrm>
            <a:off x="7450507" y="2406438"/>
            <a:ext cx="1435395" cy="649704"/>
          </a:xfrm>
          <a:prstGeom prst="wedgeRoundRectCallout">
            <a:avLst>
              <a:gd name="adj1" fmla="val -125634"/>
              <a:gd name="adj2" fmla="val 37563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Red pedestrian LED on during Normal cycle.</a:t>
            </a:r>
            <a:endParaRPr 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54" grpId="0" animBg="1"/>
      <p:bldP spid="55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5b:  Traffic Stoplight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52D5-CA34-4E22-B950-27CC1F386D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4243" y="1804737"/>
            <a:ext cx="77242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Program </a:t>
            </a:r>
            <a:r>
              <a:rPr lang="en-US" b="1" dirty="0"/>
              <a:t>a pedestrian traffic light for a street with a </a:t>
            </a:r>
            <a:r>
              <a:rPr lang="en-US" b="1" dirty="0" smtClean="0"/>
              <a:t>crosswalk.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Use </a:t>
            </a:r>
            <a:r>
              <a:rPr lang="en-US" b="1" dirty="0"/>
              <a:t>the large red, yellow, and green LEDs for the car traffic and the smaller red and green LEDs along with the orange LED for pedestrians</a:t>
            </a:r>
            <a:r>
              <a:rPr lang="en-US" b="1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Four </a:t>
            </a:r>
            <a:r>
              <a:rPr lang="en-US" b="1" dirty="0"/>
              <a:t>traffic light states (Green, Yellow, Red, and Pedestrian) are used to allow pedestrians to safely cross a busy street as well as  calm the traffic.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1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CD96-A8A9-4DD8-9698-063338FD396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00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RBX430-1 Hookups</a:t>
            </a:r>
            <a:endParaRPr lang="en-US" dirty="0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8" y="1600200"/>
            <a:ext cx="6359704" cy="47697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969231" y="4470918"/>
            <a:ext cx="2151944" cy="1111792"/>
            <a:chOff x="431514" y="3661049"/>
            <a:chExt cx="2151944" cy="1111792"/>
          </a:xfrm>
        </p:grpSpPr>
        <p:sp>
          <p:nvSpPr>
            <p:cNvPr id="194" name="Rounded Rectangular Callout 193"/>
            <p:cNvSpPr/>
            <p:nvPr/>
          </p:nvSpPr>
          <p:spPr>
            <a:xfrm>
              <a:off x="431514" y="4462307"/>
              <a:ext cx="1520581" cy="310534"/>
            </a:xfrm>
            <a:prstGeom prst="wedgeRoundRectCallout">
              <a:avLst>
                <a:gd name="adj1" fmla="val 75737"/>
                <a:gd name="adj2" fmla="val -222887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Car Stop LED</a:t>
              </a:r>
              <a:endParaRPr lang="en-US" sz="16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2309138" y="3661049"/>
              <a:ext cx="274320" cy="27432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12403" y="4477106"/>
            <a:ext cx="1842380" cy="1566128"/>
            <a:chOff x="744888" y="3676289"/>
            <a:chExt cx="1842380" cy="1566128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744888" y="4931883"/>
              <a:ext cx="1763728" cy="310534"/>
            </a:xfrm>
            <a:prstGeom prst="wedgeRoundRectCallout">
              <a:avLst>
                <a:gd name="adj1" fmla="val 45749"/>
                <a:gd name="adj2" fmla="val -377383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Car Caution LED</a:t>
              </a:r>
              <a:endParaRPr lang="en-US" sz="16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312948" y="3676289"/>
              <a:ext cx="274320" cy="27432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03797" y="3519259"/>
            <a:ext cx="1803231" cy="1233599"/>
            <a:chOff x="2316758" y="2709390"/>
            <a:chExt cx="1803231" cy="1233599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453918" y="2709390"/>
              <a:ext cx="1666071" cy="604257"/>
            </a:xfrm>
            <a:prstGeom prst="wedgeRoundRectCallout">
              <a:avLst>
                <a:gd name="adj1" fmla="val -45783"/>
                <a:gd name="adj2" fmla="val 113096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Pedestrian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Waiting LED</a:t>
              </a:r>
              <a:endParaRPr lang="en-US" sz="16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316758" y="3668669"/>
              <a:ext cx="274320" cy="27432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17593" y="4480916"/>
            <a:ext cx="1520581" cy="1412328"/>
            <a:chOff x="-38378" y="3671047"/>
            <a:chExt cx="1520581" cy="141232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-38378" y="4772841"/>
              <a:ext cx="1520581" cy="310534"/>
            </a:xfrm>
            <a:prstGeom prst="wedgeRoundRectCallout">
              <a:avLst>
                <a:gd name="adj1" fmla="val -22616"/>
                <a:gd name="adj2" fmla="val -307269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Car Go LED</a:t>
              </a:r>
              <a:endParaRPr lang="en-US" sz="16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68465" y="3671047"/>
              <a:ext cx="274320" cy="27432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67749" y="3051245"/>
            <a:ext cx="2174689" cy="524402"/>
            <a:chOff x="431514" y="4462306"/>
            <a:chExt cx="2174689" cy="524402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431514" y="4462306"/>
              <a:ext cx="1520581" cy="513887"/>
            </a:xfrm>
            <a:prstGeom prst="wedgeRoundRectCallout">
              <a:avLst>
                <a:gd name="adj1" fmla="val 84073"/>
                <a:gd name="adj2" fmla="val 34281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Pedestrian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Stop LED</a:t>
              </a:r>
              <a:endParaRPr lang="en-US" sz="16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469043" y="4849548"/>
              <a:ext cx="137160" cy="1371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33644" y="2794301"/>
            <a:ext cx="2661708" cy="780317"/>
            <a:chOff x="83073" y="4895443"/>
            <a:chExt cx="2661708" cy="780317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1224200" y="4895443"/>
              <a:ext cx="1520581" cy="513887"/>
            </a:xfrm>
            <a:prstGeom prst="wedgeRoundRectCallout">
              <a:avLst>
                <a:gd name="adj1" fmla="val -116618"/>
                <a:gd name="adj2" fmla="val 85905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Pedestrian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omic Sans MS" pitchFamily="66" charset="0"/>
                </a:rPr>
                <a:t>Walk LED</a:t>
              </a:r>
              <a:endParaRPr lang="en-US" sz="1600" b="1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83073" y="5538600"/>
              <a:ext cx="137160" cy="1371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48512"/>
              </p:ext>
            </p:extLst>
          </p:nvPr>
        </p:nvGraphicFramePr>
        <p:xfrm>
          <a:off x="405064" y="1998980"/>
          <a:ext cx="83312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  <a:gridCol w="41656"/>
              </a:tblGrid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54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0"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0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 Green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(10 seconds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minimum)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1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Pedestrian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6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rgbClr val="0000CC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Patterns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8" name="AutoShape 209"/>
          <p:cNvSpPr>
            <a:spLocks noChangeArrowheads="1"/>
          </p:cNvSpPr>
          <p:nvPr/>
        </p:nvSpPr>
        <p:spPr bwMode="auto">
          <a:xfrm>
            <a:off x="438229" y="1383637"/>
            <a:ext cx="1990725" cy="649704"/>
          </a:xfrm>
          <a:prstGeom prst="wedgeRoundRectCallout">
            <a:avLst>
              <a:gd name="adj1" fmla="val -1867"/>
              <a:gd name="adj2" fmla="val 128346"/>
              <a:gd name="adj3" fmla="val 16667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green car and pedestrian red </a:t>
            </a:r>
            <a:r>
              <a:rPr lang="en-US" sz="1200" b="1" dirty="0">
                <a:latin typeface="Arial" charset="0"/>
              </a:rPr>
              <a:t>LED for </a:t>
            </a:r>
            <a:r>
              <a:rPr lang="en-US" sz="1200" b="1" dirty="0" smtClean="0">
                <a:latin typeface="Arial" charset="0"/>
              </a:rPr>
              <a:t>20 </a:t>
            </a:r>
            <a:r>
              <a:rPr lang="en-US" sz="1200" b="1" dirty="0">
                <a:latin typeface="Arial" charset="0"/>
              </a:rPr>
              <a:t>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49" name="AutoShape 209"/>
          <p:cNvSpPr>
            <a:spLocks noChangeArrowheads="1"/>
          </p:cNvSpPr>
          <p:nvPr/>
        </p:nvSpPr>
        <p:spPr bwMode="auto">
          <a:xfrm>
            <a:off x="2900692" y="1503954"/>
            <a:ext cx="1990725" cy="529387"/>
          </a:xfrm>
          <a:prstGeom prst="wedgeRoundRectCallout">
            <a:avLst>
              <a:gd name="adj1" fmla="val 48297"/>
              <a:gd name="adj2" fmla="val 16344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52" name="AutoShape 209"/>
          <p:cNvSpPr>
            <a:spLocks noChangeArrowheads="1"/>
          </p:cNvSpPr>
          <p:nvPr/>
        </p:nvSpPr>
        <p:spPr bwMode="auto">
          <a:xfrm>
            <a:off x="6895177" y="1443795"/>
            <a:ext cx="1990725" cy="649704"/>
          </a:xfrm>
          <a:prstGeom prst="wedgeRoundRectCallout">
            <a:avLst>
              <a:gd name="adj1" fmla="val -76206"/>
              <a:gd name="adj2" fmla="val 135754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No pedestrian signal.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Turn </a:t>
            </a:r>
            <a:r>
              <a:rPr lang="en-US" sz="1200" b="1" dirty="0">
                <a:latin typeface="Arial" charset="0"/>
              </a:rPr>
              <a:t>on </a:t>
            </a:r>
            <a:r>
              <a:rPr lang="en-US" sz="1200" b="1" dirty="0" smtClean="0">
                <a:latin typeface="Arial" charset="0"/>
              </a:rPr>
              <a:t>red car LED </a:t>
            </a:r>
            <a:r>
              <a:rPr lang="en-US" sz="1200" b="1" dirty="0">
                <a:latin typeface="Arial" charset="0"/>
              </a:rPr>
              <a:t>for 5 seconds.</a:t>
            </a:r>
            <a:endParaRPr lang="en-US" sz="1200" dirty="0">
              <a:latin typeface="Arial" charset="0"/>
            </a:endParaRPr>
          </a:p>
        </p:txBody>
      </p:sp>
      <p:sp>
        <p:nvSpPr>
          <p:cNvPr id="54" name="AutoShape 209"/>
          <p:cNvSpPr>
            <a:spLocks noChangeArrowheads="1"/>
          </p:cNvSpPr>
          <p:nvPr/>
        </p:nvSpPr>
        <p:spPr bwMode="auto">
          <a:xfrm>
            <a:off x="4458760" y="4013219"/>
            <a:ext cx="1990725" cy="653708"/>
          </a:xfrm>
          <a:prstGeom prst="wedgeRoundRectCallout">
            <a:avLst>
              <a:gd name="adj1" fmla="val 776"/>
              <a:gd name="adj2" fmla="val 16194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>
                <a:latin typeface="Arial" charset="0"/>
              </a:rPr>
              <a:t>Turn on </a:t>
            </a:r>
            <a:r>
              <a:rPr lang="en-US" sz="1200" b="1" dirty="0" smtClean="0">
                <a:latin typeface="Arial" charset="0"/>
              </a:rPr>
              <a:t>yellow car LED </a:t>
            </a:r>
            <a:r>
              <a:rPr lang="en-US" sz="1200" b="1" dirty="0">
                <a:latin typeface="Arial" charset="0"/>
              </a:rPr>
              <a:t>for 5 seconds</a:t>
            </a:r>
            <a:r>
              <a:rPr lang="en-US" sz="1200" b="1" dirty="0" smtClean="0">
                <a:latin typeface="Arial" charset="0"/>
              </a:rPr>
              <a:t>.  Move to pedestrian sequence.</a:t>
            </a:r>
            <a:endParaRPr lang="en-US" sz="1200" dirty="0">
              <a:latin typeface="Arial" charset="0"/>
            </a:endParaRPr>
          </a:p>
        </p:txBody>
      </p:sp>
      <p:sp>
        <p:nvSpPr>
          <p:cNvPr id="55" name="AutoShape 209"/>
          <p:cNvSpPr>
            <a:spLocks noChangeArrowheads="1"/>
          </p:cNvSpPr>
          <p:nvPr/>
        </p:nvSpPr>
        <p:spPr bwMode="auto">
          <a:xfrm>
            <a:off x="6895177" y="3352302"/>
            <a:ext cx="2107422" cy="1453614"/>
          </a:xfrm>
          <a:prstGeom prst="wedgeRoundRectCallout">
            <a:avLst>
              <a:gd name="adj1" fmla="val 1618"/>
              <a:gd name="adj2" fmla="val 110955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100" b="1" dirty="0">
                <a:latin typeface="Arial" charset="0"/>
              </a:rPr>
              <a:t>Turn on red car LED and turn off pedestrian red and orange LEDs. Turn on pedestrian green LED for 5 seconds, toggle every second for 6 seconds, and then rapidly toggle every 1/5 second for 4 seconds.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6403" y="3172288"/>
            <a:ext cx="6238873" cy="501650"/>
            <a:chOff x="406403" y="3172288"/>
            <a:chExt cx="6238873" cy="501650"/>
          </a:xfrm>
        </p:grpSpPr>
        <p:grpSp>
          <p:nvGrpSpPr>
            <p:cNvPr id="36" name="Group 213"/>
            <p:cNvGrpSpPr>
              <a:grpSpLocks/>
            </p:cNvGrpSpPr>
            <p:nvPr/>
          </p:nvGrpSpPr>
          <p:grpSpPr bwMode="auto">
            <a:xfrm>
              <a:off x="430213" y="3172288"/>
              <a:ext cx="6202363" cy="501650"/>
              <a:chOff x="726" y="3626"/>
              <a:chExt cx="3907" cy="316"/>
            </a:xfrm>
          </p:grpSpPr>
          <p:sp>
            <p:nvSpPr>
              <p:cNvPr id="37" name="Rectangle 214"/>
              <p:cNvSpPr>
                <a:spLocks noChangeArrowheads="1"/>
              </p:cNvSpPr>
              <p:nvPr/>
            </p:nvSpPr>
            <p:spPr bwMode="auto">
              <a:xfrm>
                <a:off x="1385" y="3626"/>
                <a:ext cx="261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400" b="1" dirty="0" smtClean="0">
                    <a:latin typeface="Arial" charset="0"/>
                  </a:rPr>
                  <a:t>Normal </a:t>
                </a:r>
                <a:r>
                  <a:rPr lang="en-US" sz="1400" b="1" dirty="0">
                    <a:latin typeface="Arial" charset="0"/>
                  </a:rPr>
                  <a:t>traffic light cycle time should be </a:t>
                </a:r>
                <a:r>
                  <a:rPr lang="en-US" sz="1400" b="1" dirty="0" smtClean="0">
                    <a:latin typeface="Arial" charset="0"/>
                  </a:rPr>
                  <a:t>30 </a:t>
                </a:r>
                <a:r>
                  <a:rPr lang="en-US" sz="1400" b="1" dirty="0">
                    <a:latin typeface="Arial" charset="0"/>
                  </a:rPr>
                  <a:t>seconds (</a:t>
                </a:r>
                <a:r>
                  <a:rPr lang="en-US" sz="1400" b="1" dirty="0">
                    <a:latin typeface="Arial" charset="0"/>
                    <a:sym typeface="Symbol" pitchFamily="18" charset="2"/>
                  </a:rPr>
                  <a:t></a:t>
                </a:r>
                <a:r>
                  <a:rPr lang="en-US" sz="1400" b="1" dirty="0">
                    <a:latin typeface="Arial" charset="0"/>
                  </a:rPr>
                  <a:t> 1/2 second). </a:t>
                </a:r>
              </a:p>
            </p:txBody>
          </p:sp>
          <p:sp>
            <p:nvSpPr>
              <p:cNvPr id="38" name="AutoShape 215"/>
              <p:cNvSpPr>
                <a:spLocks noChangeArrowheads="1"/>
              </p:cNvSpPr>
              <p:nvPr/>
            </p:nvSpPr>
            <p:spPr bwMode="auto">
              <a:xfrm>
                <a:off x="726" y="3726"/>
                <a:ext cx="691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216"/>
              <p:cNvSpPr>
                <a:spLocks noChangeArrowheads="1"/>
              </p:cNvSpPr>
              <p:nvPr/>
            </p:nvSpPr>
            <p:spPr bwMode="auto">
              <a:xfrm flipH="1">
                <a:off x="3942" y="3726"/>
                <a:ext cx="691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 bwMode="auto">
            <a:xfrm>
              <a:off x="406403" y="3219615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6645276" y="3219615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06403" y="5908767"/>
            <a:ext cx="8341053" cy="501650"/>
            <a:chOff x="406403" y="5908767"/>
            <a:chExt cx="8341053" cy="501650"/>
          </a:xfrm>
        </p:grpSpPr>
        <p:grpSp>
          <p:nvGrpSpPr>
            <p:cNvPr id="25" name="Group 213"/>
            <p:cNvGrpSpPr>
              <a:grpSpLocks/>
            </p:cNvGrpSpPr>
            <p:nvPr/>
          </p:nvGrpSpPr>
          <p:grpSpPr bwMode="auto">
            <a:xfrm>
              <a:off x="438229" y="5908767"/>
              <a:ext cx="8302625" cy="501650"/>
              <a:chOff x="726" y="3626"/>
              <a:chExt cx="5230" cy="316"/>
            </a:xfrm>
          </p:grpSpPr>
          <p:sp>
            <p:nvSpPr>
              <p:cNvPr id="26" name="Rectangle 214"/>
              <p:cNvSpPr>
                <a:spLocks noChangeArrowheads="1"/>
              </p:cNvSpPr>
              <p:nvPr/>
            </p:nvSpPr>
            <p:spPr bwMode="auto">
              <a:xfrm>
                <a:off x="1466" y="3626"/>
                <a:ext cx="3739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5000"/>
                  </a:lnSpc>
                  <a:spcBef>
                    <a:spcPct val="20000"/>
                  </a:spcBef>
                </a:pPr>
                <a:r>
                  <a:rPr lang="en-US" sz="1400" b="1" dirty="0" smtClean="0">
                    <a:latin typeface="Arial" charset="0"/>
                  </a:rPr>
                  <a:t>Pedestrian traffic </a:t>
                </a:r>
                <a:r>
                  <a:rPr lang="en-US" sz="1400" b="1" dirty="0">
                    <a:latin typeface="Arial" charset="0"/>
                  </a:rPr>
                  <a:t>light cycle time should be </a:t>
                </a:r>
                <a:r>
                  <a:rPr lang="en-US" sz="1400" b="1" dirty="0" smtClean="0">
                    <a:latin typeface="Arial" charset="0"/>
                  </a:rPr>
                  <a:t>30-40 </a:t>
                </a:r>
                <a:r>
                  <a:rPr lang="en-US" sz="1400" b="1" dirty="0">
                    <a:latin typeface="Arial" charset="0"/>
                  </a:rPr>
                  <a:t>seconds </a:t>
                </a:r>
                <a:r>
                  <a:rPr lang="en-US" sz="1400" b="1" dirty="0" smtClean="0">
                    <a:latin typeface="Arial" charset="0"/>
                  </a:rPr>
                  <a:t>(</a:t>
                </a:r>
                <a:r>
                  <a:rPr lang="en-US" sz="1400" b="1" dirty="0" smtClean="0">
                    <a:latin typeface="Arial" charset="0"/>
                    <a:sym typeface="Symbol" pitchFamily="18" charset="2"/>
                  </a:rPr>
                  <a:t>depending on when button is pressed</a:t>
                </a:r>
                <a:r>
                  <a:rPr lang="en-US" sz="1400" b="1" dirty="0" smtClean="0">
                    <a:latin typeface="Arial" charset="0"/>
                  </a:rPr>
                  <a:t>). </a:t>
                </a:r>
                <a:endParaRPr lang="en-US" sz="1400" b="1" dirty="0">
                  <a:latin typeface="Arial" charset="0"/>
                </a:endParaRPr>
              </a:p>
            </p:txBody>
          </p:sp>
          <p:sp>
            <p:nvSpPr>
              <p:cNvPr id="27" name="AutoShape 215"/>
              <p:cNvSpPr>
                <a:spLocks noChangeArrowheads="1"/>
              </p:cNvSpPr>
              <p:nvPr/>
            </p:nvSpPr>
            <p:spPr bwMode="auto">
              <a:xfrm>
                <a:off x="726" y="3726"/>
                <a:ext cx="864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216"/>
              <p:cNvSpPr>
                <a:spLocks noChangeArrowheads="1"/>
              </p:cNvSpPr>
              <p:nvPr/>
            </p:nvSpPr>
            <p:spPr bwMode="auto">
              <a:xfrm flipH="1">
                <a:off x="5092" y="3726"/>
                <a:ext cx="864" cy="115"/>
              </a:xfrm>
              <a:prstGeom prst="leftArrow">
                <a:avLst>
                  <a:gd name="adj1" fmla="val 50000"/>
                  <a:gd name="adj2" fmla="val 16565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 bwMode="auto">
            <a:xfrm>
              <a:off x="406403" y="5969156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8747456" y="5969156"/>
              <a:ext cx="0" cy="3792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804148" y="4017223"/>
            <a:ext cx="3797928" cy="1361537"/>
            <a:chOff x="804148" y="4017223"/>
            <a:chExt cx="3797928" cy="1361537"/>
          </a:xfrm>
        </p:grpSpPr>
        <p:sp>
          <p:nvSpPr>
            <p:cNvPr id="53" name="AutoShape 209"/>
            <p:cNvSpPr>
              <a:spLocks noChangeArrowheads="1"/>
            </p:cNvSpPr>
            <p:nvPr/>
          </p:nvSpPr>
          <p:spPr bwMode="auto">
            <a:xfrm>
              <a:off x="804148" y="4017223"/>
              <a:ext cx="3317250" cy="649704"/>
            </a:xfrm>
            <a:prstGeom prst="wedgeRoundRectCallout">
              <a:avLst>
                <a:gd name="adj1" fmla="val 35491"/>
                <a:gd name="adj2" fmla="val 156124"/>
                <a:gd name="adj3" fmla="val 16667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dirty="0">
                  <a:latin typeface="Arial" charset="0"/>
                </a:rPr>
                <a:t>Turn on </a:t>
              </a:r>
              <a:r>
                <a:rPr lang="en-US" sz="1200" b="1" dirty="0" smtClean="0">
                  <a:latin typeface="Arial" charset="0"/>
                </a:rPr>
                <a:t>green car and pedestrian red </a:t>
              </a:r>
              <a:r>
                <a:rPr lang="en-US" sz="1200" b="1" dirty="0">
                  <a:latin typeface="Arial" charset="0"/>
                </a:rPr>
                <a:t>LED for 2</a:t>
              </a:r>
              <a:r>
                <a:rPr lang="en-US" sz="1200" b="1" dirty="0" smtClean="0">
                  <a:latin typeface="Arial" charset="0"/>
                </a:rPr>
                <a:t>0 seconds.  BONUS: If pedestrian LED after 10 seconds, move to yellow.</a:t>
              </a:r>
              <a:endParaRPr lang="en-US" sz="1200" dirty="0">
                <a:latin typeface="Arial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2488019" y="5368127"/>
              <a:ext cx="2114057" cy="10633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FF00"/>
              </a:solidFill>
              <a:prstDash val="sysDash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TextBox 31"/>
          <p:cNvSpPr txBox="1"/>
          <p:nvPr/>
        </p:nvSpPr>
        <p:spPr>
          <a:xfrm rot="16200000">
            <a:off x="11249" y="2445992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11249" y="2800832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1249" y="5198404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Car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1249" y="5553244"/>
            <a:ext cx="44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Ped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40" name="AutoShape 209"/>
          <p:cNvSpPr>
            <a:spLocks noChangeArrowheads="1"/>
          </p:cNvSpPr>
          <p:nvPr/>
        </p:nvSpPr>
        <p:spPr bwMode="auto">
          <a:xfrm>
            <a:off x="7450507" y="2406438"/>
            <a:ext cx="1435395" cy="649704"/>
          </a:xfrm>
          <a:prstGeom prst="wedgeRoundRectCallout">
            <a:avLst>
              <a:gd name="adj1" fmla="val -125634"/>
              <a:gd name="adj2" fmla="val 37563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5000"/>
              </a:lnSpc>
              <a:spcBef>
                <a:spcPct val="20000"/>
              </a:spcBef>
            </a:pPr>
            <a:r>
              <a:rPr lang="en-US" sz="1200" b="1" dirty="0" smtClean="0">
                <a:latin typeface="Arial" charset="0"/>
              </a:rPr>
              <a:t>Red pedestrian LED on during Normal cycle.</a:t>
            </a:r>
            <a:endParaRPr 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54" grpId="0" animBg="1"/>
      <p:bldP spid="55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States/LEDs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E965-C8F1-4EB7-8E25-4EF88612DE9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60503"/>
              </p:ext>
            </p:extLst>
          </p:nvPr>
        </p:nvGraphicFramePr>
        <p:xfrm>
          <a:off x="308902" y="3065239"/>
          <a:ext cx="8580474" cy="3175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01948"/>
                <a:gridCol w="1191126"/>
                <a:gridCol w="847900"/>
                <a:gridCol w="847900"/>
                <a:gridCol w="847900"/>
                <a:gridCol w="847900"/>
                <a:gridCol w="847900"/>
                <a:gridCol w="8479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Car LEDs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(Large)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Pedestrian LEDs (Small)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= GREEN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On/Off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= YELLOW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On/Off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= RED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On/Off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4a = PEDESTRIAN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On/Off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4b =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PEDESTRIAN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 × 1s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On/Off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Blink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4c = PEDESTRIAN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× 1/5s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On/Off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Blink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Off</a:t>
                      </a:r>
                      <a:endParaRPr lang="en-US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93687" y="1439031"/>
            <a:ext cx="51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mic Sans MS" panose="030F0702030302020204" pitchFamily="66" charset="0"/>
              </a:rPr>
              <a:t>Normal Cycle (1-3) = 30 seconds</a:t>
            </a:r>
          </a:p>
          <a:p>
            <a:r>
              <a:rPr lang="en-US" sz="1800" b="1" dirty="0" smtClean="0">
                <a:latin typeface="Comic Sans MS" panose="030F0702030302020204" pitchFamily="66" charset="0"/>
              </a:rPr>
              <a:t>Pedestrian Cycle (1, 2, 4) = 40 seconds</a:t>
            </a:r>
            <a:endParaRPr lang="en-US" sz="1800" b="1" dirty="0">
              <a:latin typeface="Comic Sans MS" panose="030F0702030302020204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439031"/>
            <a:ext cx="3053607" cy="21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Polling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Interrupts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52D5-CA34-4E22-B950-27CC1F386D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5450" y="1467833"/>
            <a:ext cx="6964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bic.b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#0x0f,&amp;P1DIR          ; set P1.0-3 as input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bis.b  #0x0f,&amp;P1OUT          ; select pull-up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bis.b  #0x0f,&amp;P1REN          ; enable pull-ups on P1.0-3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mov.b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&amp;P1IN,r13             ; sample buttons (0 =&gt; pressed)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#0x0f,r13             ; mask least significant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nybble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xor.b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#0x0f,r13             ; button pressed?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jeq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off                   ; 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bis.b  #0x01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,&amp;P4OUT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y, turn on green LED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off: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5450" y="3719827"/>
            <a:ext cx="7567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bic.b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#0x0f,&amp;P1SEL          ; select GPIO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bic.b  #0x0f,&amp;P1DIR          ; configure P1.0-3 as Inputs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bis.b  #0x0f,&amp;P1OUT          ; use pull-ups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bis.b  #0x0f,&amp;P1REN          ; enable pull-ups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bis.b  #0x0f,&amp;P1IES          ; trigger on high to low transition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bis.b  #0x0f,&amp;P1IE           ; P1.0-3 interrupt enabled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bic.b  #0x0f,&amp;P1IFG          ; P1.0-3 IFG cleared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5450" y="5111523"/>
            <a:ext cx="7567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;---------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 1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ISR----------------------------------------------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P1_ISR:   bic.b  #0x0f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,&amp;P1IFG          ; clear P1.0-3 Interrupt Flag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bis.b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#0x01,&amp;P4OUT          ; turn on green LED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reti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.sect  ".int02"              ; P1 interrupt vector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.word  P1_ISR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4" y="1913635"/>
            <a:ext cx="1986966" cy="15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03364"/>
            <a:ext cx="8164513" cy="4906961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Turn </a:t>
            </a:r>
            <a:r>
              <a:rPr lang="en-US" sz="1800" dirty="0">
                <a:latin typeface="Comic Sans MS" panose="030F0702030302020204" pitchFamily="66" charset="0"/>
              </a:rPr>
              <a:t>the large green car LED and small red pedestrian LED on for 20 </a:t>
            </a:r>
            <a:r>
              <a:rPr lang="en-US" sz="1800" dirty="0" smtClean="0">
                <a:latin typeface="Comic Sans MS" panose="030F0702030302020204" pitchFamily="66" charset="0"/>
              </a:rPr>
              <a:t>seconds.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Turn off the large green car LED and turn on the yellow car LED for 5 seconds.  If the </a:t>
            </a:r>
            <a:r>
              <a:rPr lang="en-US" sz="1800" dirty="0">
                <a:latin typeface="Comic Sans MS" panose="030F0702030302020204" pitchFamily="66" charset="0"/>
              </a:rPr>
              <a:t>orange LED is off, move to the red state by turning the </a:t>
            </a:r>
            <a:r>
              <a:rPr lang="en-US" sz="1800" dirty="0" smtClean="0">
                <a:latin typeface="Comic Sans MS" panose="030F0702030302020204" pitchFamily="66" charset="0"/>
              </a:rPr>
              <a:t>yellow car </a:t>
            </a:r>
            <a:r>
              <a:rPr lang="en-US" sz="1800" dirty="0">
                <a:latin typeface="Comic Sans MS" panose="030F0702030302020204" pitchFamily="66" charset="0"/>
              </a:rPr>
              <a:t>LED off and the </a:t>
            </a:r>
            <a:r>
              <a:rPr lang="en-US" sz="1800" dirty="0" smtClean="0">
                <a:latin typeface="Comic Sans MS" panose="030F0702030302020204" pitchFamily="66" charset="0"/>
              </a:rPr>
              <a:t>red car </a:t>
            </a:r>
            <a:r>
              <a:rPr lang="en-US" sz="1800" dirty="0">
                <a:latin typeface="Comic Sans MS" panose="030F0702030302020204" pitchFamily="66" charset="0"/>
              </a:rPr>
              <a:t>LED </a:t>
            </a:r>
            <a:r>
              <a:rPr lang="en-US" sz="1800" dirty="0" smtClean="0">
                <a:latin typeface="Comic Sans MS" panose="030F0702030302020204" pitchFamily="66" charset="0"/>
              </a:rPr>
              <a:t>on for 5 seconds.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Else</a:t>
            </a:r>
            <a:r>
              <a:rPr lang="en-US" sz="1800" dirty="0">
                <a:latin typeface="Comic Sans MS" panose="030F0702030302020204" pitchFamily="66" charset="0"/>
              </a:rPr>
              <a:t>, turn the orange and small red pedestrian LEDs off and small green </a:t>
            </a:r>
            <a:r>
              <a:rPr lang="en-US" sz="1800" dirty="0" smtClean="0">
                <a:latin typeface="Comic Sans MS" panose="030F0702030302020204" pitchFamily="66" charset="0"/>
              </a:rPr>
              <a:t>pedestrian </a:t>
            </a:r>
            <a:r>
              <a:rPr lang="en-US" sz="1800" dirty="0">
                <a:latin typeface="Comic Sans MS" panose="030F0702030302020204" pitchFamily="66" charset="0"/>
              </a:rPr>
              <a:t>LED </a:t>
            </a:r>
            <a:r>
              <a:rPr lang="en-US" sz="1800" dirty="0" smtClean="0">
                <a:latin typeface="Comic Sans MS" panose="030F0702030302020204" pitchFamily="66" charset="0"/>
              </a:rPr>
              <a:t>and red car LED on</a:t>
            </a:r>
            <a:r>
              <a:rPr lang="en-US" sz="1800" dirty="0">
                <a:latin typeface="Comic Sans MS" panose="030F0702030302020204" pitchFamily="66" charset="0"/>
              </a:rPr>
              <a:t>. After 5 seconds, toggle small green LED on and off for 6 seconds at 1 second intervals. Finish by toggling small green LED on and off for 4 seconds at 1/5 second intervals.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latin typeface="Comic Sans MS" panose="030F0702030302020204" pitchFamily="66" charset="0"/>
              </a:rPr>
              <a:t>Repeat the traffic stoplight cycle.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SzPct val="100000"/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BONUS VARIATION:</a:t>
            </a:r>
          </a:p>
          <a:p>
            <a:pPr marL="400050" lvl="1" indent="0">
              <a:spcBef>
                <a:spcPts val="1200"/>
              </a:spcBef>
              <a:buClr>
                <a:schemeClr val="tx1"/>
              </a:buClr>
              <a:buSzPct val="10000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Immediately move from green state to yellow state if the orange LED is on and at least 10 seconds has expired.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RBX430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52D5-CA34-4E22-B950-27CC1F386DA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Blinky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BCAB-E7F3-429B-9D3E-0C57946A1D8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80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1512888"/>
            <a:ext cx="8397875" cy="4718167"/>
          </a:xfrm>
        </p:spPr>
        <p:txBody>
          <a:bodyPr/>
          <a:lstStyle/>
          <a:p>
            <a:pPr marL="1030288" indent="-1030288">
              <a:lnSpc>
                <a:spcPct val="90000"/>
              </a:lnSpc>
              <a:buNone/>
            </a:pPr>
            <a:r>
              <a:rPr lang="en-US" sz="2000" dirty="0"/>
              <a:t>1</a:t>
            </a:r>
            <a:r>
              <a:rPr lang="en-US" sz="2000" dirty="0" smtClean="0"/>
              <a:t> point	</a:t>
            </a:r>
            <a:r>
              <a:rPr lang="en-US" sz="2000" dirty="0"/>
              <a:t>Your traffic stoplight program source code contains header comments that include your name and a declaration that the completed assignment is your own work. </a:t>
            </a:r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 smtClean="0"/>
              <a:t>1 point	</a:t>
            </a:r>
            <a:r>
              <a:rPr lang="en-US" sz="2000" dirty="0"/>
              <a:t>The  assembler directive .</a:t>
            </a:r>
            <a:r>
              <a:rPr lang="en-US" sz="2000" dirty="0" err="1"/>
              <a:t>equ</a:t>
            </a:r>
            <a:r>
              <a:rPr lang="en-US" sz="2000" dirty="0"/>
              <a:t> is used to define all delay counts and constants. </a:t>
            </a:r>
            <a:endParaRPr lang="en-US" sz="2000" dirty="0" smtClean="0"/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 smtClean="0"/>
              <a:t>2 points	</a:t>
            </a:r>
            <a:r>
              <a:rPr lang="en-US" sz="2000" dirty="0"/>
              <a:t>All software timing delays are implemented using an assembly subroutine that delays in 1/10 second increments. All subroutines are implemented using a  </a:t>
            </a:r>
            <a:r>
              <a:rPr lang="en-US" sz="2000" dirty="0" err="1"/>
              <a:t>callee</a:t>
            </a:r>
            <a:r>
              <a:rPr lang="en-US" sz="2000" dirty="0"/>
              <a:t>-save protocol. </a:t>
            </a:r>
            <a:endParaRPr lang="en-US" sz="2000" dirty="0" smtClean="0"/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/>
              <a:t>4</a:t>
            </a:r>
            <a:r>
              <a:rPr lang="en-US" sz="2000" dirty="0" smtClean="0"/>
              <a:t> points	</a:t>
            </a:r>
            <a:r>
              <a:rPr lang="en-US" sz="2000" dirty="0"/>
              <a:t>Your traffic stoplight </a:t>
            </a:r>
            <a:r>
              <a:rPr lang="en-US" sz="2000" dirty="0" smtClean="0"/>
              <a:t>machine correctly implements the traffic algorithm. </a:t>
            </a:r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/>
              <a:t>1</a:t>
            </a:r>
            <a:r>
              <a:rPr lang="en-US" sz="2000" dirty="0" smtClean="0"/>
              <a:t> point	</a:t>
            </a:r>
            <a:r>
              <a:rPr lang="en-US" sz="2000" dirty="0"/>
              <a:t>Pressing any button at any time turns on the orange LED. The pedestrian sequence only occurs at the end of the yellow state and the orange LED is </a:t>
            </a:r>
            <a:r>
              <a:rPr lang="en-US" sz="2000" dirty="0" smtClean="0"/>
              <a:t>on</a:t>
            </a:r>
            <a:r>
              <a:rPr lang="en-US" sz="2000" dirty="0"/>
              <a:t> </a:t>
            </a:r>
            <a:r>
              <a:rPr lang="en-US" sz="2000" dirty="0" smtClean="0"/>
              <a:t>(within 1/10 second.)</a:t>
            </a:r>
            <a:endParaRPr lang="en-US" sz="2000" dirty="0"/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 smtClean="0"/>
              <a:t>1 point	</a:t>
            </a:r>
            <a:r>
              <a:rPr lang="en-US" sz="2000" dirty="0"/>
              <a:t>The total traffic light cycle time (without a button press) is 30 seconds with less than a 1/2 second error. </a:t>
            </a: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PT" dirty="0" smtClean="0"/>
              <a:t>Traffic Lab Requirements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124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Blinky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BCAB-E7F3-429B-9D3E-0C57946A1D8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80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1512888"/>
            <a:ext cx="8407399" cy="4718167"/>
          </a:xfrm>
        </p:spPr>
        <p:txBody>
          <a:bodyPr/>
          <a:lstStyle/>
          <a:p>
            <a:pPr marL="1030288" indent="-1030288">
              <a:lnSpc>
                <a:spcPct val="90000"/>
              </a:lnSpc>
              <a:buNone/>
            </a:pPr>
            <a:r>
              <a:rPr lang="en-US" sz="2000" dirty="0" smtClean="0"/>
              <a:t>+1 point	</a:t>
            </a:r>
            <a:r>
              <a:rPr lang="en-US" sz="2000" dirty="0"/>
              <a:t> Passed off with a TA at least one day early. (No timestamps please!) </a:t>
            </a:r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 smtClean="0"/>
              <a:t>+1 point	If </a:t>
            </a:r>
            <a:r>
              <a:rPr lang="en-US" sz="2000" dirty="0"/>
              <a:t>the orange pedestrian LED is on and at least 10 seconds has expired in the Green </a:t>
            </a:r>
            <a:r>
              <a:rPr lang="en-US" sz="2000" dirty="0" smtClean="0"/>
              <a:t>State, </a:t>
            </a:r>
            <a:r>
              <a:rPr lang="en-US" sz="2000" dirty="0"/>
              <a:t>immediately move to Yellow </a:t>
            </a:r>
            <a:r>
              <a:rPr lang="en-US" sz="2000" dirty="0" smtClean="0"/>
              <a:t>State. </a:t>
            </a:r>
            <a:endParaRPr lang="en-US" sz="2000" dirty="0"/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 smtClean="0"/>
              <a:t>+1 point	The </a:t>
            </a:r>
            <a:r>
              <a:rPr lang="en-US" sz="2000" dirty="0"/>
              <a:t>number of 1/10 second delays is passed to the timing subroutine on the stack. </a:t>
            </a:r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 smtClean="0"/>
              <a:t>+1 point	Interrupts </a:t>
            </a:r>
            <a:r>
              <a:rPr lang="en-US" sz="2000" dirty="0"/>
              <a:t>are used to respond to a button being pressed rather than polling. The orange LED holds the state of the pedestrian request to cross the street. </a:t>
            </a:r>
          </a:p>
          <a:p>
            <a:pPr marL="1030288" indent="-1030288">
              <a:lnSpc>
                <a:spcPct val="90000"/>
              </a:lnSpc>
              <a:buNone/>
            </a:pPr>
            <a:r>
              <a:rPr lang="en-US" sz="2000" dirty="0"/>
              <a:t>-1 </a:t>
            </a:r>
            <a:r>
              <a:rPr lang="en-US" sz="2000" dirty="0" smtClean="0"/>
              <a:t>point	For </a:t>
            </a:r>
            <a:r>
              <a:rPr lang="en-US" sz="2000" dirty="0"/>
              <a:t>each school day late. (Timestamps may be used to verify completion time.) </a:t>
            </a: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PT" dirty="0" smtClean="0"/>
              <a:t>Traffic Lab Bonus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72" y="211055"/>
            <a:ext cx="885886" cy="9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11710</TotalTime>
  <Words>2036</Words>
  <Application>Microsoft Office PowerPoint</Application>
  <PresentationFormat>On-screen Show (4:3)</PresentationFormat>
  <Paragraphs>361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Blends</vt:lpstr>
      <vt:lpstr>Lab 5b: Traffic Stoplight</vt:lpstr>
      <vt:lpstr>Lab 5b:  Traffic Stoplight</vt:lpstr>
      <vt:lpstr>RBX430-1 Hookups</vt:lpstr>
      <vt:lpstr>Traffic Light Patterns</vt:lpstr>
      <vt:lpstr>Traffic States/LEDs</vt:lpstr>
      <vt:lpstr>Button Inputs</vt:lpstr>
      <vt:lpstr>Traffic Light Algorithm</vt:lpstr>
      <vt:lpstr>Traffic Lab Requirements</vt:lpstr>
      <vt:lpstr>Traffic Lab Bonus</vt:lpstr>
      <vt:lpstr>Steps to Success!</vt:lpstr>
      <vt:lpstr>PowerPoint Presentation</vt:lpstr>
      <vt:lpstr>Traffic Light Algorithm</vt:lpstr>
      <vt:lpstr>Traffic Light States</vt:lpstr>
      <vt:lpstr>Traffic Light States</vt:lpstr>
      <vt:lpstr>Traffic Light Patterns</vt:lpstr>
      <vt:lpstr>Traffic Light Patterns</vt:lpstr>
      <vt:lpstr>Pedestrian Cycle</vt:lpstr>
      <vt:lpstr>Traffic Light Patterns</vt:lpstr>
      <vt:lpstr>Traffic Light Patterns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10 - RBX430</dc:title>
  <dc:creator>Paul Roper</dc:creator>
  <cp:lastModifiedBy>proper</cp:lastModifiedBy>
  <cp:revision>549</cp:revision>
  <cp:lastPrinted>2014-02-20T22:03:03Z</cp:lastPrinted>
  <dcterms:created xsi:type="dcterms:W3CDTF">2000-08-22T23:43:45Z</dcterms:created>
  <dcterms:modified xsi:type="dcterms:W3CDTF">2014-02-25T15:32:31Z</dcterms:modified>
</cp:coreProperties>
</file>