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  <p:sldMasterId id="2147483680" r:id="rId2"/>
  </p:sldMasterIdLst>
  <p:notesMasterIdLst>
    <p:notesMasterId r:id="rId29"/>
  </p:notesMasterIdLst>
  <p:handoutMasterIdLst>
    <p:handoutMasterId r:id="rId30"/>
  </p:handoutMasterIdLst>
  <p:sldIdLst>
    <p:sldId id="1924" r:id="rId3"/>
    <p:sldId id="1902" r:id="rId4"/>
    <p:sldId id="1948" r:id="rId5"/>
    <p:sldId id="1901" r:id="rId6"/>
    <p:sldId id="1931" r:id="rId7"/>
    <p:sldId id="1933" r:id="rId8"/>
    <p:sldId id="1905" r:id="rId9"/>
    <p:sldId id="1908" r:id="rId10"/>
    <p:sldId id="1907" r:id="rId11"/>
    <p:sldId id="1909" r:id="rId12"/>
    <p:sldId id="1936" r:id="rId13"/>
    <p:sldId id="1937" r:id="rId14"/>
    <p:sldId id="1938" r:id="rId15"/>
    <p:sldId id="1939" r:id="rId16"/>
    <p:sldId id="1940" r:id="rId17"/>
    <p:sldId id="1963" r:id="rId18"/>
    <p:sldId id="1892" r:id="rId19"/>
    <p:sldId id="1904" r:id="rId20"/>
    <p:sldId id="1954" r:id="rId21"/>
    <p:sldId id="1955" r:id="rId22"/>
    <p:sldId id="1956" r:id="rId23"/>
    <p:sldId id="1957" r:id="rId24"/>
    <p:sldId id="1958" r:id="rId25"/>
    <p:sldId id="1959" r:id="rId26"/>
    <p:sldId id="1960" r:id="rId27"/>
    <p:sldId id="1923" r:id="rId2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  <p15:guide id="3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990099"/>
    <a:srgbClr val="0033CC"/>
    <a:srgbClr val="CC3300"/>
    <a:srgbClr val="969696"/>
    <a:srgbClr val="000099"/>
    <a:srgbClr val="0000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15" autoAdjust="0"/>
    <p:restoredTop sz="94697" autoAdjust="0"/>
  </p:normalViewPr>
  <p:slideViewPr>
    <p:cSldViewPr snapToGrid="0">
      <p:cViewPr varScale="1">
        <p:scale>
          <a:sx n="74" d="100"/>
          <a:sy n="74" d="100"/>
        </p:scale>
        <p:origin x="-667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napToGrid="0">
      <p:cViewPr varScale="1">
        <p:scale>
          <a:sx n="78" d="100"/>
          <a:sy n="78" d="100"/>
        </p:scale>
        <p:origin x="-2040" y="-84"/>
      </p:cViewPr>
      <p:guideLst>
        <p:guide orient="horz" pos="2928"/>
        <p:guide pos="2160"/>
        <p:guide pos="2208"/>
      </p:guideLst>
    </p:cSldViewPr>
  </p:notes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946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946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4"/>
            <a:ext cx="303946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31264"/>
            <a:ext cx="3039462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fld id="{72BA8AF9-D95C-454A-9A5C-2CE9478ABC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28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946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946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3738"/>
            <a:ext cx="4652962" cy="3489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098" y="4414839"/>
            <a:ext cx="5144206" cy="418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4"/>
            <a:ext cx="303946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31264"/>
            <a:ext cx="3039462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fld id="{8C67E226-245F-4CF2-ADBE-54DF0A9522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513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3C348A-CC5F-47C9-A391-2B9F3A1CCF8F}" type="slidenum">
              <a:rPr lang="en-US"/>
              <a:pPr/>
              <a:t>1</a:t>
            </a:fld>
            <a:endParaRPr lang="en-US"/>
          </a:p>
        </p:txBody>
      </p:sp>
      <p:sp>
        <p:nvSpPr>
          <p:cNvPr id="278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720725"/>
            <a:ext cx="4608512" cy="3455988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78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98" y="4416428"/>
            <a:ext cx="5144206" cy="4183063"/>
          </a:xfrm>
          <a:ln/>
        </p:spPr>
        <p:txBody>
          <a:bodyPr lIns="99010" tIns="50344" rIns="99010" bIns="503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91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7E226-245F-4CF2-ADBE-54DF0A95228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84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08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5808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55808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08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5808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55808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08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808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09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09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80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30363"/>
            <a:ext cx="7947025" cy="1563687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5809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820738" y="3624263"/>
            <a:ext cx="7620000" cy="2463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Morse Code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386EDB-610C-40AB-8159-2D3A3E9163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42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7363" y="207963"/>
            <a:ext cx="2135187" cy="6492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207963"/>
            <a:ext cx="6253163" cy="6492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Morse Code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1D7F9-F2B4-4A9F-93CE-B20E244559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47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207963"/>
            <a:ext cx="7793037" cy="866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31800" y="1408113"/>
            <a:ext cx="8164513" cy="52927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8625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40000" y="6324600"/>
            <a:ext cx="4691063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Morse Code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15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BCB571B-B8E6-4404-941C-8CA61D806C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06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08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5808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55808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808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808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55808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808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5808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5809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5809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5580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30363"/>
            <a:ext cx="7947025" cy="1563687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5809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820738" y="3624263"/>
            <a:ext cx="7620000" cy="2463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6475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Morse Code Lab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952D5-CA34-4E22-B950-27CC1F386DA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756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Morse Code Lab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23FBB-3371-4F08-9AE9-3903CB80816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881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08113"/>
            <a:ext cx="4005263" cy="529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9463" y="1408113"/>
            <a:ext cx="4006850" cy="529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Morse Code Lab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506196-4274-4143-99B4-AAC568CA04B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881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Morse Code Lab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F64FC2-8B1F-435E-8C89-F701B069CF3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4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Morse Code Lab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EFE965-C8F1-4EB7-8E25-4EF88612DE9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459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Morse Code Lab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A6FFDA-9A42-48AD-A5B7-5949DA44B21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94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Morse Code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88ADF3-0B6D-4161-A631-1C91BF2317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672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Morse Code Lab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00B764-DFFE-42A0-8646-265D4547B7B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784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Morse Code Lab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DABD09-D236-4A07-8B8F-CAEB469E840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8636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Morse Code Lab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427FF-2B88-4B03-9C2F-EF7E58DC5D4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8142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7363" y="207963"/>
            <a:ext cx="2135187" cy="6492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207963"/>
            <a:ext cx="6253163" cy="6492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Morse Code Lab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90CDB-E316-4678-BBA6-3EBCB640D7D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0613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207963"/>
            <a:ext cx="7793037" cy="866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31800" y="1408113"/>
            <a:ext cx="8164513" cy="52927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8625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40000" y="6324600"/>
            <a:ext cx="4691063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Morse Code Lab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15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D650492-1A37-4B2F-87B2-A79D171A00F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4830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207963"/>
            <a:ext cx="7793037" cy="866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800" y="1408113"/>
            <a:ext cx="4005263" cy="5292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9463" y="1408113"/>
            <a:ext cx="4006850" cy="5292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28625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40000" y="6324600"/>
            <a:ext cx="4691063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Morse Code Lab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1515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775460B-93FC-4A22-B6DC-F917C14B894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63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Morse Code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87BCCB-93B5-454B-8AAF-B3E713F8BB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73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08113"/>
            <a:ext cx="4005263" cy="529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9463" y="1408113"/>
            <a:ext cx="4006850" cy="529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Morse Code Lab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FFAC47-21C1-4F75-B4F7-04AD60CBE7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52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Morse Code Lab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A65CC-D1FD-45C5-BA74-19C450CDB4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82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Morse Code Lab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3BA27F-A6C1-4E50-B3CC-ECBACEB615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0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Morse Code Lab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9AEAFC-6D9F-4EFB-9046-39DECA6B42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9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Morse Code Lab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F5B4C-183D-4858-B2D8-3D94720694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6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Morse Code Lab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7789E5-4518-41AC-87A4-3F2E63F964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ChangeArrowheads="1"/>
          </p:cNvSpPr>
          <p:nvPr/>
        </p:nvSpPr>
        <p:spPr bwMode="ltGray">
          <a:xfrm>
            <a:off x="417513" y="45561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59" name="Rectangle 3"/>
          <p:cNvSpPr>
            <a:spLocks noChangeArrowheads="1"/>
          </p:cNvSpPr>
          <p:nvPr/>
        </p:nvSpPr>
        <p:spPr bwMode="ltGray">
          <a:xfrm>
            <a:off x="800100" y="4556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0" name="Rectangle 4"/>
          <p:cNvSpPr>
            <a:spLocks noChangeArrowheads="1"/>
          </p:cNvSpPr>
          <p:nvPr/>
        </p:nvSpPr>
        <p:spPr bwMode="ltGray">
          <a:xfrm>
            <a:off x="541338" y="8778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1" name="Rectangle 5"/>
          <p:cNvSpPr>
            <a:spLocks noChangeArrowheads="1"/>
          </p:cNvSpPr>
          <p:nvPr/>
        </p:nvSpPr>
        <p:spPr bwMode="ltGray">
          <a:xfrm>
            <a:off x="911225" y="8778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2" name="Rectangle 6"/>
          <p:cNvSpPr>
            <a:spLocks noChangeArrowheads="1"/>
          </p:cNvSpPr>
          <p:nvPr/>
        </p:nvSpPr>
        <p:spPr bwMode="ltGray">
          <a:xfrm>
            <a:off x="127000" y="8048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3" name="Rectangle 7"/>
          <p:cNvSpPr>
            <a:spLocks noChangeArrowheads="1"/>
          </p:cNvSpPr>
          <p:nvPr/>
        </p:nvSpPr>
        <p:spPr bwMode="gray">
          <a:xfrm>
            <a:off x="762000" y="44767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4" name="Rectangle 8"/>
          <p:cNvSpPr>
            <a:spLocks noChangeArrowheads="1"/>
          </p:cNvSpPr>
          <p:nvPr/>
        </p:nvSpPr>
        <p:spPr bwMode="gray">
          <a:xfrm>
            <a:off x="442913" y="11382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79513" y="207963"/>
            <a:ext cx="7793037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5706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408113"/>
            <a:ext cx="8164513" cy="529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57071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8625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557072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40000" y="6324600"/>
            <a:ext cx="469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smtClean="0"/>
              <a:t>Morse Code Lab</a:t>
            </a:r>
            <a:endParaRPr lang="en-US"/>
          </a:p>
        </p:txBody>
      </p:sp>
      <p:sp>
        <p:nvSpPr>
          <p:cNvPr id="557073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515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FAEF540-602E-4B5E-B441-C236F08DDBD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ChangeArrowheads="1"/>
          </p:cNvSpPr>
          <p:nvPr/>
        </p:nvSpPr>
        <p:spPr bwMode="ltGray">
          <a:xfrm>
            <a:off x="417513" y="45561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>
              <a:solidFill>
                <a:srgbClr val="000000"/>
              </a:solidFill>
            </a:endParaRPr>
          </a:p>
        </p:txBody>
      </p:sp>
      <p:sp>
        <p:nvSpPr>
          <p:cNvPr id="557059" name="Rectangle 3"/>
          <p:cNvSpPr>
            <a:spLocks noChangeArrowheads="1"/>
          </p:cNvSpPr>
          <p:nvPr/>
        </p:nvSpPr>
        <p:spPr bwMode="ltGray">
          <a:xfrm>
            <a:off x="800100" y="4556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>
              <a:solidFill>
                <a:srgbClr val="000000"/>
              </a:solidFill>
            </a:endParaRPr>
          </a:p>
        </p:txBody>
      </p:sp>
      <p:sp>
        <p:nvSpPr>
          <p:cNvPr id="557060" name="Rectangle 4"/>
          <p:cNvSpPr>
            <a:spLocks noChangeArrowheads="1"/>
          </p:cNvSpPr>
          <p:nvPr/>
        </p:nvSpPr>
        <p:spPr bwMode="ltGray">
          <a:xfrm>
            <a:off x="541338" y="8778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>
              <a:solidFill>
                <a:srgbClr val="000000"/>
              </a:solidFill>
            </a:endParaRPr>
          </a:p>
        </p:txBody>
      </p:sp>
      <p:sp>
        <p:nvSpPr>
          <p:cNvPr id="557061" name="Rectangle 5"/>
          <p:cNvSpPr>
            <a:spLocks noChangeArrowheads="1"/>
          </p:cNvSpPr>
          <p:nvPr/>
        </p:nvSpPr>
        <p:spPr bwMode="ltGray">
          <a:xfrm>
            <a:off x="911225" y="8778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>
              <a:solidFill>
                <a:srgbClr val="000000"/>
              </a:solidFill>
            </a:endParaRPr>
          </a:p>
        </p:txBody>
      </p:sp>
      <p:sp>
        <p:nvSpPr>
          <p:cNvPr id="557062" name="Rectangle 6"/>
          <p:cNvSpPr>
            <a:spLocks noChangeArrowheads="1"/>
          </p:cNvSpPr>
          <p:nvPr/>
        </p:nvSpPr>
        <p:spPr bwMode="ltGray">
          <a:xfrm>
            <a:off x="127000" y="8048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>
              <a:solidFill>
                <a:srgbClr val="000000"/>
              </a:solidFill>
            </a:endParaRPr>
          </a:p>
        </p:txBody>
      </p:sp>
      <p:sp>
        <p:nvSpPr>
          <p:cNvPr id="557063" name="Rectangle 7"/>
          <p:cNvSpPr>
            <a:spLocks noChangeArrowheads="1"/>
          </p:cNvSpPr>
          <p:nvPr/>
        </p:nvSpPr>
        <p:spPr bwMode="gray">
          <a:xfrm>
            <a:off x="762000" y="44767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>
              <a:solidFill>
                <a:srgbClr val="000000"/>
              </a:solidFill>
            </a:endParaRPr>
          </a:p>
        </p:txBody>
      </p:sp>
      <p:sp>
        <p:nvSpPr>
          <p:cNvPr id="557064" name="Rectangle 8"/>
          <p:cNvSpPr>
            <a:spLocks noChangeArrowheads="1"/>
          </p:cNvSpPr>
          <p:nvPr/>
        </p:nvSpPr>
        <p:spPr bwMode="gray">
          <a:xfrm>
            <a:off x="442913" y="11382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>
              <a:solidFill>
                <a:srgbClr val="000000"/>
              </a:solidFill>
            </a:endParaRPr>
          </a:p>
        </p:txBody>
      </p:sp>
      <p:sp>
        <p:nvSpPr>
          <p:cNvPr id="55706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79513" y="207963"/>
            <a:ext cx="7793037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5706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408113"/>
            <a:ext cx="8164513" cy="529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57071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8625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57072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40000" y="6324600"/>
            <a:ext cx="469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Morse Code Lab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57073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515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56E9C9C-8EA1-4E5B-9B5A-1879D0A1587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8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www.youtube.com/watch?v=fZKVdxeWsyw" TargetMode="Externa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or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160" y="104775"/>
            <a:ext cx="4025265" cy="264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88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7113" y="1720850"/>
            <a:ext cx="7747432" cy="1455738"/>
          </a:xfrm>
          <a:noFill/>
          <a:ln/>
        </p:spPr>
        <p:txBody>
          <a:bodyPr lIns="92075" tIns="46038" rIns="92075" bIns="46038"/>
          <a:lstStyle/>
          <a:p>
            <a:r>
              <a:rPr lang="en-US" dirty="0" smtClean="0"/>
              <a:t>Lab 6a: Morse Code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664" y="4042455"/>
            <a:ext cx="3300874" cy="24833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29338" y="3417539"/>
            <a:ext cx="74215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5"/>
              </a:rPr>
              <a:t>http://www.youtube.com/watch?v=fZKVdxeWsyw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32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Morse Code Lab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779A9-0D71-45D2-861A-DBC7071DE9FA}" type="slidenum">
              <a:rPr lang="en-US"/>
              <a:pPr/>
              <a:t>10</a:t>
            </a:fld>
            <a:endParaRPr lang="en-US"/>
          </a:p>
        </p:txBody>
      </p:sp>
      <p:sp>
        <p:nvSpPr>
          <p:cNvPr id="306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orse.asm</a:t>
            </a:r>
            <a:endParaRPr lang="en-US" dirty="0"/>
          </a:p>
        </p:txBody>
      </p:sp>
      <p:sp>
        <p:nvSpPr>
          <p:cNvPr id="3060740" name="Text Box 4"/>
          <p:cNvSpPr txBox="1">
            <a:spLocks noChangeArrowheads="1"/>
          </p:cNvSpPr>
          <p:nvPr/>
        </p:nvSpPr>
        <p:spPr bwMode="auto">
          <a:xfrm>
            <a:off x="861432" y="1501743"/>
            <a:ext cx="77851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0"/>
              </a:spcBef>
              <a:tabLst>
                <a:tab pos="852488" algn="l"/>
                <a:tab pos="18288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spcBef>
                <a:spcPct val="0"/>
              </a:spcBef>
              <a:tabLst>
                <a:tab pos="852488" algn="l"/>
                <a:tab pos="18288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spcBef>
                <a:spcPct val="0"/>
              </a:spcBef>
              <a:tabLst>
                <a:tab pos="852488" algn="l"/>
                <a:tab pos="18288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spcBef>
                <a:spcPct val="0"/>
              </a:spcBef>
              <a:tabLst>
                <a:tab pos="852488" algn="l"/>
                <a:tab pos="18288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spcBef>
                <a:spcPct val="0"/>
              </a:spcBef>
              <a:tabLst>
                <a:tab pos="852488" algn="l"/>
                <a:tab pos="18288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l"/>
                <a:tab pos="18288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l"/>
                <a:tab pos="18288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l"/>
                <a:tab pos="18288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l"/>
                <a:tab pos="18288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200" b="1" dirty="0">
                <a:latin typeface="Courier New" pitchFamily="49" charset="0"/>
              </a:rPr>
              <a:t>; beep (r15) ticks subroutine -------------------------------------------------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b="1" dirty="0">
                <a:latin typeface="Courier New" pitchFamily="49" charset="0"/>
              </a:rPr>
              <a:t>beep:       </a:t>
            </a:r>
            <a:r>
              <a:rPr lang="en-US" sz="1200" b="1" dirty="0" err="1">
                <a:latin typeface="Courier New" pitchFamily="49" charset="0"/>
              </a:rPr>
              <a:t>mov.w</a:t>
            </a:r>
            <a:r>
              <a:rPr lang="en-US" sz="1200" b="1" dirty="0">
                <a:latin typeface="Courier New" pitchFamily="49" charset="0"/>
              </a:rPr>
              <a:t>   r15</a:t>
            </a:r>
            <a:r>
              <a:rPr lang="en-US" sz="1200" b="1" dirty="0" smtClean="0">
                <a:latin typeface="Courier New" pitchFamily="49" charset="0"/>
              </a:rPr>
              <a:t>,&amp;beep_cnt           </a:t>
            </a:r>
            <a:r>
              <a:rPr lang="en-US" sz="1200" b="1" dirty="0">
                <a:latin typeface="Courier New" pitchFamily="49" charset="0"/>
              </a:rPr>
              <a:t>; start beep</a:t>
            </a:r>
          </a:p>
          <a:p>
            <a:pPr eaLnBrk="1" hangingPunct="1">
              <a:lnSpc>
                <a:spcPct val="90000"/>
              </a:lnSpc>
            </a:pPr>
            <a:endParaRPr lang="en-US" sz="12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200" b="1" dirty="0">
                <a:latin typeface="Courier New" pitchFamily="49" charset="0"/>
              </a:rPr>
              <a:t>beep02:     </a:t>
            </a:r>
            <a:r>
              <a:rPr lang="en-US" sz="1200" b="1" dirty="0" err="1">
                <a:latin typeface="Courier New" pitchFamily="49" charset="0"/>
              </a:rPr>
              <a:t>tst.w</a:t>
            </a:r>
            <a:r>
              <a:rPr lang="en-US" sz="1200" b="1" dirty="0">
                <a:latin typeface="Courier New" pitchFamily="49" charset="0"/>
              </a:rPr>
              <a:t>   </a:t>
            </a:r>
            <a:r>
              <a:rPr lang="en-US" sz="1200" b="1" dirty="0" smtClean="0">
                <a:latin typeface="Courier New" pitchFamily="49" charset="0"/>
              </a:rPr>
              <a:t>&amp;</a:t>
            </a:r>
            <a:r>
              <a:rPr lang="en-US" sz="1200" b="1" dirty="0" err="1" smtClean="0">
                <a:latin typeface="Courier New" pitchFamily="49" charset="0"/>
              </a:rPr>
              <a:t>beep_cnt</a:t>
            </a:r>
            <a:r>
              <a:rPr lang="en-US" sz="1200" b="1" dirty="0" smtClean="0">
                <a:latin typeface="Courier New" pitchFamily="49" charset="0"/>
              </a:rPr>
              <a:t>               </a:t>
            </a:r>
            <a:r>
              <a:rPr lang="en-US" sz="1200" b="1" dirty="0">
                <a:latin typeface="Courier New" pitchFamily="49" charset="0"/>
              </a:rPr>
              <a:t>; beep finished?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b="1" dirty="0">
                <a:latin typeface="Courier New" pitchFamily="49" charset="0"/>
              </a:rPr>
              <a:t>              </a:t>
            </a:r>
            <a:r>
              <a:rPr lang="en-US" sz="1200" b="1" dirty="0" err="1">
                <a:latin typeface="Courier New" pitchFamily="49" charset="0"/>
              </a:rPr>
              <a:t>jne</a:t>
            </a:r>
            <a:r>
              <a:rPr lang="en-US" sz="1200" b="1" dirty="0">
                <a:latin typeface="Courier New" pitchFamily="49" charset="0"/>
              </a:rPr>
              <a:t>   beep02                  ; n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b="1" dirty="0">
                <a:latin typeface="Courier New" pitchFamily="49" charset="0"/>
              </a:rPr>
              <a:t>            ret                             ; y</a:t>
            </a:r>
          </a:p>
          <a:p>
            <a:pPr eaLnBrk="1" hangingPunct="1">
              <a:lnSpc>
                <a:spcPct val="90000"/>
              </a:lnSpc>
            </a:pPr>
            <a:endParaRPr lang="en-US" sz="12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200" b="1" dirty="0">
                <a:latin typeface="Courier New" pitchFamily="49" charset="0"/>
              </a:rPr>
              <a:t>; delay (r15) ticks subroutine ------------------------------------------------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b="1" dirty="0">
                <a:latin typeface="Courier New" pitchFamily="49" charset="0"/>
              </a:rPr>
              <a:t>delay:      </a:t>
            </a:r>
            <a:r>
              <a:rPr lang="en-US" sz="1200" b="1" dirty="0" err="1">
                <a:latin typeface="Courier New" pitchFamily="49" charset="0"/>
              </a:rPr>
              <a:t>mov.w</a:t>
            </a:r>
            <a:r>
              <a:rPr lang="en-US" sz="1200" b="1" dirty="0">
                <a:latin typeface="Courier New" pitchFamily="49" charset="0"/>
              </a:rPr>
              <a:t>   r15</a:t>
            </a:r>
            <a:r>
              <a:rPr lang="en-US" sz="1200" b="1" dirty="0" smtClean="0">
                <a:latin typeface="Courier New" pitchFamily="49" charset="0"/>
              </a:rPr>
              <a:t>,&amp;delay_cnt          </a:t>
            </a:r>
            <a:r>
              <a:rPr lang="en-US" sz="1200" b="1" dirty="0">
                <a:latin typeface="Courier New" pitchFamily="49" charset="0"/>
              </a:rPr>
              <a:t>; start delay</a:t>
            </a:r>
          </a:p>
          <a:p>
            <a:pPr eaLnBrk="1" hangingPunct="1">
              <a:lnSpc>
                <a:spcPct val="90000"/>
              </a:lnSpc>
            </a:pPr>
            <a:endParaRPr lang="en-US" sz="12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200" b="1" dirty="0">
                <a:latin typeface="Courier New" pitchFamily="49" charset="0"/>
              </a:rPr>
              <a:t>delay02:    </a:t>
            </a:r>
            <a:r>
              <a:rPr lang="en-US" sz="1200" b="1" dirty="0" err="1">
                <a:latin typeface="Courier New" pitchFamily="49" charset="0"/>
              </a:rPr>
              <a:t>tst.w</a:t>
            </a:r>
            <a:r>
              <a:rPr lang="en-US" sz="1200" b="1" dirty="0">
                <a:latin typeface="Courier New" pitchFamily="49" charset="0"/>
              </a:rPr>
              <a:t>   </a:t>
            </a:r>
            <a:r>
              <a:rPr lang="en-US" sz="1200" b="1" dirty="0" smtClean="0">
                <a:latin typeface="Courier New" pitchFamily="49" charset="0"/>
              </a:rPr>
              <a:t>&amp;</a:t>
            </a:r>
            <a:r>
              <a:rPr lang="en-US" sz="1200" b="1" dirty="0" err="1" smtClean="0">
                <a:latin typeface="Courier New" pitchFamily="49" charset="0"/>
              </a:rPr>
              <a:t>delay_cnt</a:t>
            </a:r>
            <a:r>
              <a:rPr lang="en-US" sz="1200" b="1" dirty="0" smtClean="0">
                <a:latin typeface="Courier New" pitchFamily="49" charset="0"/>
              </a:rPr>
              <a:t>              </a:t>
            </a:r>
            <a:r>
              <a:rPr lang="en-US" sz="1200" b="1" dirty="0">
                <a:latin typeface="Courier New" pitchFamily="49" charset="0"/>
              </a:rPr>
              <a:t>; delay done?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b="1" dirty="0">
                <a:latin typeface="Courier New" pitchFamily="49" charset="0"/>
              </a:rPr>
              <a:t>              </a:t>
            </a:r>
            <a:r>
              <a:rPr lang="en-US" sz="1200" b="1" dirty="0" err="1">
                <a:latin typeface="Courier New" pitchFamily="49" charset="0"/>
              </a:rPr>
              <a:t>jne</a:t>
            </a:r>
            <a:r>
              <a:rPr lang="en-US" sz="1200" b="1" dirty="0">
                <a:latin typeface="Courier New" pitchFamily="49" charset="0"/>
              </a:rPr>
              <a:t>   delay02                 ; n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b="1" dirty="0">
                <a:latin typeface="Courier New" pitchFamily="49" charset="0"/>
              </a:rPr>
              <a:t>            ret                             ; y</a:t>
            </a:r>
          </a:p>
          <a:p>
            <a:pPr eaLnBrk="1" hangingPunct="1">
              <a:lnSpc>
                <a:spcPct val="90000"/>
              </a:lnSpc>
            </a:pPr>
            <a:endParaRPr lang="en-US" sz="12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200" b="1" dirty="0">
                <a:latin typeface="Courier New" pitchFamily="49" charset="0"/>
              </a:rPr>
              <a:t>; Watchdog Timer ISR ----------------------------------------------------------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b="1" dirty="0">
                <a:latin typeface="Courier New" pitchFamily="49" charset="0"/>
              </a:rPr>
              <a:t>WDT_ISR:    </a:t>
            </a:r>
            <a:r>
              <a:rPr lang="en-US" sz="1200" b="1" dirty="0" err="1">
                <a:latin typeface="Courier New" pitchFamily="49" charset="0"/>
              </a:rPr>
              <a:t>tst.w</a:t>
            </a:r>
            <a:r>
              <a:rPr lang="en-US" sz="1200" b="1" dirty="0">
                <a:latin typeface="Courier New" pitchFamily="49" charset="0"/>
              </a:rPr>
              <a:t>   </a:t>
            </a:r>
            <a:r>
              <a:rPr lang="en-US" sz="1200" b="1" dirty="0" smtClean="0">
                <a:latin typeface="Courier New" pitchFamily="49" charset="0"/>
              </a:rPr>
              <a:t>&amp;</a:t>
            </a:r>
            <a:r>
              <a:rPr lang="en-US" sz="1200" b="1" dirty="0" err="1" smtClean="0">
                <a:latin typeface="Courier New" pitchFamily="49" charset="0"/>
              </a:rPr>
              <a:t>beep_cnt</a:t>
            </a:r>
            <a:r>
              <a:rPr lang="en-US" sz="1200" b="1" dirty="0" smtClean="0">
                <a:latin typeface="Courier New" pitchFamily="49" charset="0"/>
              </a:rPr>
              <a:t>               </a:t>
            </a:r>
            <a:r>
              <a:rPr lang="en-US" sz="1200" b="1" dirty="0">
                <a:latin typeface="Courier New" pitchFamily="49" charset="0"/>
              </a:rPr>
              <a:t>; beep on?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b="1" dirty="0">
                <a:latin typeface="Courier New" pitchFamily="49" charset="0"/>
              </a:rPr>
              <a:t>              </a:t>
            </a:r>
            <a:r>
              <a:rPr lang="en-US" sz="1200" b="1" dirty="0" err="1">
                <a:latin typeface="Courier New" pitchFamily="49" charset="0"/>
              </a:rPr>
              <a:t>jeq</a:t>
            </a:r>
            <a:r>
              <a:rPr lang="en-US" sz="1200" b="1" dirty="0">
                <a:latin typeface="Courier New" pitchFamily="49" charset="0"/>
              </a:rPr>
              <a:t>   WDT_02                  ; n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b="1" dirty="0">
                <a:latin typeface="Courier New" pitchFamily="49" charset="0"/>
              </a:rPr>
              <a:t>            </a:t>
            </a:r>
            <a:r>
              <a:rPr lang="en-US" sz="1200" b="1" dirty="0" err="1" smtClean="0">
                <a:latin typeface="Courier New" pitchFamily="49" charset="0"/>
              </a:rPr>
              <a:t>sub.w</a:t>
            </a:r>
            <a:r>
              <a:rPr lang="en-US" sz="1200" b="1" dirty="0" smtClean="0">
                <a:latin typeface="Courier New" pitchFamily="49" charset="0"/>
              </a:rPr>
              <a:t>   #1,&amp;beep_cnt            </a:t>
            </a:r>
            <a:r>
              <a:rPr lang="en-US" sz="1200" b="1" dirty="0">
                <a:latin typeface="Courier New" pitchFamily="49" charset="0"/>
              </a:rPr>
              <a:t>; y, decrement count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b="1" dirty="0">
                <a:latin typeface="Courier New" pitchFamily="49" charset="0"/>
              </a:rPr>
              <a:t>            </a:t>
            </a:r>
            <a:r>
              <a:rPr lang="en-US" sz="1200" b="1" dirty="0" err="1">
                <a:latin typeface="Courier New" pitchFamily="49" charset="0"/>
              </a:rPr>
              <a:t>xor.b</a:t>
            </a:r>
            <a:r>
              <a:rPr lang="en-US" sz="1200" b="1" dirty="0">
                <a:latin typeface="Courier New" pitchFamily="49" charset="0"/>
              </a:rPr>
              <a:t>   #0x20,&amp;P4OUT            ; beep using 50% PWM</a:t>
            </a:r>
          </a:p>
          <a:p>
            <a:pPr eaLnBrk="1" hangingPunct="1">
              <a:lnSpc>
                <a:spcPct val="90000"/>
              </a:lnSpc>
            </a:pPr>
            <a:endParaRPr lang="en-US" sz="12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200" b="1" dirty="0">
                <a:latin typeface="Courier New" pitchFamily="49" charset="0"/>
              </a:rPr>
              <a:t>WDT_02:     </a:t>
            </a:r>
            <a:r>
              <a:rPr lang="en-US" sz="1200" b="1" dirty="0" err="1">
                <a:latin typeface="Courier New" pitchFamily="49" charset="0"/>
              </a:rPr>
              <a:t>tst.w</a:t>
            </a:r>
            <a:r>
              <a:rPr lang="en-US" sz="1200" b="1" dirty="0">
                <a:latin typeface="Courier New" pitchFamily="49" charset="0"/>
              </a:rPr>
              <a:t>   </a:t>
            </a:r>
            <a:r>
              <a:rPr lang="en-US" sz="1200" b="1" dirty="0" smtClean="0">
                <a:latin typeface="Courier New" pitchFamily="49" charset="0"/>
              </a:rPr>
              <a:t>&amp;</a:t>
            </a:r>
            <a:r>
              <a:rPr lang="en-US" sz="1200" b="1" dirty="0" err="1" smtClean="0">
                <a:latin typeface="Courier New" pitchFamily="49" charset="0"/>
              </a:rPr>
              <a:t>delay_cnt</a:t>
            </a:r>
            <a:r>
              <a:rPr lang="en-US" sz="1200" b="1" dirty="0" smtClean="0">
                <a:latin typeface="Courier New" pitchFamily="49" charset="0"/>
              </a:rPr>
              <a:t>              </a:t>
            </a:r>
            <a:r>
              <a:rPr lang="en-US" sz="1200" b="1" dirty="0">
                <a:latin typeface="Courier New" pitchFamily="49" charset="0"/>
              </a:rPr>
              <a:t>; delay?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b="1" dirty="0">
                <a:latin typeface="Courier New" pitchFamily="49" charset="0"/>
              </a:rPr>
              <a:t>              </a:t>
            </a:r>
            <a:r>
              <a:rPr lang="en-US" sz="1200" b="1" dirty="0" err="1">
                <a:latin typeface="Courier New" pitchFamily="49" charset="0"/>
              </a:rPr>
              <a:t>jeq</a:t>
            </a:r>
            <a:r>
              <a:rPr lang="en-US" sz="1200" b="1" dirty="0">
                <a:latin typeface="Courier New" pitchFamily="49" charset="0"/>
              </a:rPr>
              <a:t>   WDT_10                  ; n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b="1" dirty="0">
                <a:latin typeface="Courier New" pitchFamily="49" charset="0"/>
              </a:rPr>
              <a:t>            </a:t>
            </a:r>
            <a:r>
              <a:rPr lang="en-US" sz="1200" b="1" dirty="0" err="1" smtClean="0">
                <a:latin typeface="Courier New" pitchFamily="49" charset="0"/>
              </a:rPr>
              <a:t>sub.w</a:t>
            </a:r>
            <a:r>
              <a:rPr lang="en-US" sz="1200" b="1" dirty="0" smtClean="0">
                <a:latin typeface="Courier New" pitchFamily="49" charset="0"/>
              </a:rPr>
              <a:t>   #1,&amp;delay_cnt           </a:t>
            </a:r>
            <a:r>
              <a:rPr lang="en-US" sz="1200" b="1" dirty="0">
                <a:latin typeface="Courier New" pitchFamily="49" charset="0"/>
              </a:rPr>
              <a:t>; y, decrement count</a:t>
            </a:r>
          </a:p>
          <a:p>
            <a:pPr eaLnBrk="1" hangingPunct="1">
              <a:lnSpc>
                <a:spcPct val="90000"/>
              </a:lnSpc>
            </a:pPr>
            <a:endParaRPr lang="en-US" sz="12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200" b="1" dirty="0">
                <a:latin typeface="Courier New" pitchFamily="49" charset="0"/>
              </a:rPr>
              <a:t>WDT_10:     </a:t>
            </a:r>
            <a:r>
              <a:rPr lang="en-US" sz="1200" b="1" dirty="0" err="1">
                <a:latin typeface="Courier New" pitchFamily="49" charset="0"/>
              </a:rPr>
              <a:t>reti</a:t>
            </a:r>
            <a:r>
              <a:rPr lang="en-US" sz="1200" b="1" dirty="0">
                <a:latin typeface="Courier New" pitchFamily="49" charset="0"/>
              </a:rPr>
              <a:t>                            ; return from </a:t>
            </a:r>
            <a:r>
              <a:rPr lang="en-US" sz="1200" b="1" dirty="0" smtClean="0">
                <a:latin typeface="Courier New" pitchFamily="49" charset="0"/>
              </a:rPr>
              <a:t>interrupt</a:t>
            </a:r>
          </a:p>
          <a:p>
            <a:pPr eaLnBrk="1" hangingPunct="1">
              <a:lnSpc>
                <a:spcPct val="90000"/>
              </a:lnSpc>
            </a:pPr>
            <a:endParaRPr lang="en-US" sz="12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200" b="1" dirty="0">
                <a:latin typeface="Courier New" pitchFamily="49" charset="0"/>
              </a:rPr>
              <a:t>; Interrupt Vectors -----------------------------------------------------------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b="1" dirty="0">
                <a:latin typeface="Courier New" pitchFamily="49" charset="0"/>
              </a:rPr>
              <a:t>            .sect   ".int10"                ; Watchdog Vector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b="1" dirty="0">
                <a:latin typeface="Courier New" pitchFamily="49" charset="0"/>
              </a:rPr>
              <a:t>            .word   WDT_ISR                 ; Watchdog </a:t>
            </a:r>
            <a:r>
              <a:rPr lang="en-US" sz="1200" b="1" dirty="0" smtClean="0">
                <a:latin typeface="Courier New" pitchFamily="49" charset="0"/>
              </a:rPr>
              <a:t>ISR</a:t>
            </a:r>
            <a:endParaRPr lang="en-US" sz="1200" b="1" dirty="0">
              <a:latin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61431" y="700814"/>
            <a:ext cx="7785101" cy="1838200"/>
            <a:chOff x="861431" y="659216"/>
            <a:chExt cx="7785101" cy="1838200"/>
          </a:xfrm>
        </p:grpSpPr>
        <p:sp>
          <p:nvSpPr>
            <p:cNvPr id="12" name="AutoShape 8"/>
            <p:cNvSpPr>
              <a:spLocks noChangeArrowheads="1"/>
            </p:cNvSpPr>
            <p:nvPr/>
          </p:nvSpPr>
          <p:spPr bwMode="auto">
            <a:xfrm>
              <a:off x="861431" y="1460145"/>
              <a:ext cx="7652253" cy="1037271"/>
            </a:xfrm>
            <a:prstGeom prst="roundRect">
              <a:avLst>
                <a:gd name="adj" fmla="val 16667"/>
              </a:avLst>
            </a:prstGeom>
            <a:solidFill>
              <a:srgbClr val="FF0000">
                <a:alpha val="10000"/>
              </a:srgbClr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9"/>
            <p:cNvSpPr>
              <a:spLocks noChangeArrowheads="1"/>
            </p:cNvSpPr>
            <p:nvPr/>
          </p:nvSpPr>
          <p:spPr bwMode="auto">
            <a:xfrm>
              <a:off x="6438823" y="659216"/>
              <a:ext cx="2207709" cy="791082"/>
            </a:xfrm>
            <a:prstGeom prst="wedgeRoundRectCallout">
              <a:avLst>
                <a:gd name="adj1" fmla="val -174528"/>
                <a:gd name="adj2" fmla="val 134192"/>
                <a:gd name="adj3" fmla="val 16667"/>
              </a:avLst>
            </a:prstGeom>
            <a:solidFill>
              <a:srgbClr val="FFFF00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0"/>
                </a:spcBef>
              </a:pPr>
              <a:r>
                <a:rPr lang="en-US" sz="1400" b="1" dirty="0">
                  <a:latin typeface="+mn-lt"/>
                </a:rPr>
                <a:t>b</a:t>
              </a:r>
              <a:r>
                <a:rPr lang="en-US" sz="1400" b="1" dirty="0" smtClean="0">
                  <a:latin typeface="+mn-lt"/>
                </a:rPr>
                <a:t>eep subroutine turns on buzzer and waits for </a:t>
              </a:r>
              <a:r>
                <a:rPr lang="en-US" sz="1400" b="1" dirty="0" err="1" smtClean="0">
                  <a:latin typeface="+mn-lt"/>
                </a:rPr>
                <a:t>beep_cnt</a:t>
              </a:r>
              <a:r>
                <a:rPr lang="en-US" sz="1400" b="1" dirty="0" smtClean="0">
                  <a:latin typeface="+mn-lt"/>
                </a:rPr>
                <a:t> to clear</a:t>
              </a:r>
              <a:endParaRPr lang="en-US" sz="1400" b="1" dirty="0">
                <a:latin typeface="+mn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62905" y="2640150"/>
            <a:ext cx="7783627" cy="1063356"/>
            <a:chOff x="861431" y="1434060"/>
            <a:chExt cx="7783627" cy="1063356"/>
          </a:xfrm>
        </p:grpSpPr>
        <p:sp>
          <p:nvSpPr>
            <p:cNvPr id="16" name="AutoShape 8"/>
            <p:cNvSpPr>
              <a:spLocks noChangeArrowheads="1"/>
            </p:cNvSpPr>
            <p:nvPr/>
          </p:nvSpPr>
          <p:spPr bwMode="auto">
            <a:xfrm>
              <a:off x="861431" y="1460145"/>
              <a:ext cx="7652253" cy="1037271"/>
            </a:xfrm>
            <a:prstGeom prst="roundRect">
              <a:avLst>
                <a:gd name="adj" fmla="val 16667"/>
              </a:avLst>
            </a:prstGeom>
            <a:solidFill>
              <a:srgbClr val="FF0000">
                <a:alpha val="10000"/>
              </a:srgbClr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9"/>
            <p:cNvSpPr>
              <a:spLocks noChangeArrowheads="1"/>
            </p:cNvSpPr>
            <p:nvPr/>
          </p:nvSpPr>
          <p:spPr bwMode="auto">
            <a:xfrm>
              <a:off x="6437349" y="1434060"/>
              <a:ext cx="2207709" cy="620889"/>
            </a:xfrm>
            <a:prstGeom prst="wedgeRoundRectCallout">
              <a:avLst>
                <a:gd name="adj1" fmla="val -171311"/>
                <a:gd name="adj2" fmla="val 72909"/>
                <a:gd name="adj3" fmla="val 16667"/>
              </a:avLst>
            </a:prstGeom>
            <a:solidFill>
              <a:srgbClr val="FFFF00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0"/>
                </a:spcBef>
              </a:pPr>
              <a:r>
                <a:rPr lang="en-US" sz="1400" b="1" dirty="0" smtClean="0">
                  <a:latin typeface="+mn-lt"/>
                </a:rPr>
                <a:t>delay subroutine waits for </a:t>
              </a:r>
              <a:r>
                <a:rPr lang="en-US" sz="1400" b="1" dirty="0" err="1" smtClean="0">
                  <a:latin typeface="+mn-lt"/>
                </a:rPr>
                <a:t>delay_cnt</a:t>
              </a:r>
              <a:r>
                <a:rPr lang="en-US" sz="1400" b="1" dirty="0" smtClean="0">
                  <a:latin typeface="+mn-lt"/>
                </a:rPr>
                <a:t> to clear</a:t>
              </a:r>
              <a:endParaRPr lang="en-US" sz="1400" b="1" dirty="0">
                <a:latin typeface="+mn-l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64379" y="3812971"/>
            <a:ext cx="7986658" cy="1896887"/>
            <a:chOff x="861431" y="1460145"/>
            <a:chExt cx="7986658" cy="1896887"/>
          </a:xfrm>
        </p:grpSpPr>
        <p:sp>
          <p:nvSpPr>
            <p:cNvPr id="20" name="AutoShape 8"/>
            <p:cNvSpPr>
              <a:spLocks noChangeArrowheads="1"/>
            </p:cNvSpPr>
            <p:nvPr/>
          </p:nvSpPr>
          <p:spPr bwMode="auto">
            <a:xfrm>
              <a:off x="861431" y="1460145"/>
              <a:ext cx="7652253" cy="1896887"/>
            </a:xfrm>
            <a:prstGeom prst="roundRect">
              <a:avLst>
                <a:gd name="adj" fmla="val 16667"/>
              </a:avLst>
            </a:prstGeom>
            <a:solidFill>
              <a:srgbClr val="FF0000">
                <a:alpha val="10000"/>
              </a:srgbClr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utoShape 9"/>
            <p:cNvSpPr>
              <a:spLocks noChangeArrowheads="1"/>
            </p:cNvSpPr>
            <p:nvPr/>
          </p:nvSpPr>
          <p:spPr bwMode="auto">
            <a:xfrm>
              <a:off x="6435875" y="1590924"/>
              <a:ext cx="2412214" cy="620889"/>
            </a:xfrm>
            <a:prstGeom prst="wedgeRoundRectCallout">
              <a:avLst>
                <a:gd name="adj1" fmla="val -145719"/>
                <a:gd name="adj2" fmla="val 51461"/>
                <a:gd name="adj3" fmla="val 16667"/>
              </a:avLst>
            </a:prstGeom>
            <a:solidFill>
              <a:srgbClr val="FFFF00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0"/>
                </a:spcBef>
              </a:pPr>
              <a:r>
                <a:rPr lang="en-US" sz="1400" b="1" dirty="0" smtClean="0">
                  <a:latin typeface="+mn-lt"/>
                </a:rPr>
                <a:t>WDT_ISR PWM speaker while </a:t>
              </a:r>
              <a:r>
                <a:rPr lang="en-US" sz="1400" b="1" dirty="0" err="1" smtClean="0">
                  <a:latin typeface="+mn-lt"/>
                </a:rPr>
                <a:t>beep_cnt</a:t>
              </a:r>
              <a:r>
                <a:rPr lang="en-US" sz="1400" b="1" dirty="0" smtClean="0">
                  <a:latin typeface="+mn-lt"/>
                </a:rPr>
                <a:t> is non-zero</a:t>
              </a:r>
              <a:endParaRPr lang="en-US" sz="1400" b="1" dirty="0">
                <a:latin typeface="+mn-lt"/>
              </a:endParaRPr>
            </a:p>
          </p:txBody>
        </p:sp>
      </p:grpSp>
      <p:sp>
        <p:nvSpPr>
          <p:cNvPr id="22" name="AutoShape 9"/>
          <p:cNvSpPr>
            <a:spLocks noChangeArrowheads="1"/>
          </p:cNvSpPr>
          <p:nvPr/>
        </p:nvSpPr>
        <p:spPr bwMode="auto">
          <a:xfrm>
            <a:off x="6438823" y="4912896"/>
            <a:ext cx="2412214" cy="620889"/>
          </a:xfrm>
          <a:prstGeom prst="wedgeRoundRectCallout">
            <a:avLst>
              <a:gd name="adj1" fmla="val -158232"/>
              <a:gd name="adj2" fmla="val 1417"/>
              <a:gd name="adj3" fmla="val 16667"/>
            </a:avLst>
          </a:prstGeom>
          <a:solidFill>
            <a:srgbClr val="FFFF00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>
              <a:spcBef>
                <a:spcPct val="0"/>
              </a:spcBef>
            </a:pPr>
            <a:r>
              <a:rPr lang="en-US" sz="1400" b="1" dirty="0" smtClean="0">
                <a:latin typeface="+mn-lt"/>
              </a:rPr>
              <a:t>WDT_ISR also decrements </a:t>
            </a:r>
            <a:r>
              <a:rPr lang="en-US" sz="1400" b="1" dirty="0" err="1" smtClean="0">
                <a:latin typeface="+mn-lt"/>
              </a:rPr>
              <a:t>delay_cnt</a:t>
            </a:r>
            <a:r>
              <a:rPr lang="en-US" sz="1400" b="1" dirty="0" smtClean="0">
                <a:latin typeface="+mn-lt"/>
              </a:rPr>
              <a:t> when non-zero</a:t>
            </a:r>
            <a:endParaRPr lang="en-US" sz="1400" b="1" dirty="0">
              <a:latin typeface="+mn-lt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 smtClean="0">
                <a:latin typeface="Arial" charset="0"/>
              </a:rPr>
              <a:t>Morse </a:t>
            </a:r>
            <a:r>
              <a:rPr lang="en-US" sz="1800" b="1" dirty="0">
                <a:latin typeface="Arial" charset="0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47302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1 &amp;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400" dirty="0" smtClean="0"/>
              <a:t>Validate </a:t>
            </a:r>
            <a:r>
              <a:rPr lang="en-US" sz="2400" dirty="0"/>
              <a:t>provided code</a:t>
            </a:r>
            <a:r>
              <a:rPr lang="en-US" sz="2400" dirty="0" smtClean="0"/>
              <a:t>:</a:t>
            </a:r>
            <a:endParaRPr lang="en-US" sz="2400" dirty="0"/>
          </a:p>
          <a:p>
            <a:pPr marL="914400" lvl="1" indent="-457200"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sz="2000" dirty="0" smtClean="0"/>
              <a:t>Create </a:t>
            </a:r>
            <a:r>
              <a:rPr lang="en-US" sz="2000" dirty="0"/>
              <a:t>an "Empty Assembly-only Project" for the MSP430F2274 using Code Composer Studio. (Delete main.asm if defined</a:t>
            </a:r>
            <a:r>
              <a:rPr lang="en-US" sz="2000" dirty="0" smtClean="0"/>
              <a:t>.)</a:t>
            </a:r>
            <a:endParaRPr lang="en-US" sz="2000" dirty="0"/>
          </a:p>
          <a:p>
            <a:pPr marL="914400" lvl="1" indent="-457200"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sz="2000" dirty="0" smtClean="0"/>
              <a:t>Download </a:t>
            </a:r>
            <a:r>
              <a:rPr lang="en-US" sz="2000" dirty="0"/>
              <a:t>the lab assembly files morse.asm and morse_codes.asm. Add them to your lab project</a:t>
            </a:r>
            <a:r>
              <a:rPr lang="en-US" sz="2000" dirty="0" smtClean="0"/>
              <a:t>.</a:t>
            </a:r>
            <a:endParaRPr lang="en-US" sz="2000" dirty="0"/>
          </a:p>
          <a:p>
            <a:pPr marL="914400" lvl="1" indent="-457200"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sz="2000" dirty="0" smtClean="0"/>
              <a:t>Assemble </a:t>
            </a:r>
            <a:r>
              <a:rPr lang="en-US" sz="2000" dirty="0"/>
              <a:t>and run the program on your development board. Verify that the letter 'A' (DOT DASH) is output by the speaker before proceeding</a:t>
            </a:r>
            <a:r>
              <a:rPr lang="en-US" sz="2000" dirty="0" smtClean="0"/>
              <a:t>.</a:t>
            </a:r>
            <a:endParaRPr lang="en-US" sz="2400" dirty="0"/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400" dirty="0" smtClean="0"/>
              <a:t>Add </a:t>
            </a:r>
            <a:r>
              <a:rPr lang="en-US" sz="2400" dirty="0"/>
              <a:t>instructions to the Watchdog ISR to turn the red LED on during a tone and off when not pulse width modulating the speaker. Also add code to toggle the green LED on and off at one second intervals. Test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Morse Code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ADF3-0B6D-4161-A631-1C91BF2317E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9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08113"/>
            <a:ext cx="8164513" cy="1551655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 startAt="3"/>
            </a:pPr>
            <a:r>
              <a:rPr lang="en-US" sz="2400" dirty="0" smtClean="0"/>
              <a:t>Replace </a:t>
            </a:r>
            <a:r>
              <a:rPr lang="en-US" sz="2400" dirty="0"/>
              <a:t>the "output DOT" lines of code with a call to a subroutine </a:t>
            </a:r>
            <a:r>
              <a:rPr lang="en-US" sz="2400" dirty="0" err="1"/>
              <a:t>doDOT</a:t>
            </a:r>
            <a:r>
              <a:rPr lang="en-US" sz="2400" dirty="0"/>
              <a:t> and the "output DASH" lines of code with a call to a subroutine </a:t>
            </a:r>
            <a:r>
              <a:rPr lang="en-US" sz="2400" dirty="0" err="1"/>
              <a:t>doDASH</a:t>
            </a:r>
            <a:r>
              <a:rPr lang="en-US" sz="2400" dirty="0"/>
              <a:t>. Write the subroutines </a:t>
            </a:r>
            <a:r>
              <a:rPr lang="en-US" sz="2400" dirty="0" err="1"/>
              <a:t>doDot</a:t>
            </a:r>
            <a:r>
              <a:rPr lang="en-US" sz="2400" dirty="0"/>
              <a:t> and </a:t>
            </a:r>
            <a:r>
              <a:rPr lang="en-US" sz="2400" dirty="0" err="1"/>
              <a:t>doDASH</a:t>
            </a:r>
            <a:r>
              <a:rPr lang="en-US" sz="2400" dirty="0"/>
              <a:t>. Assemble and </a:t>
            </a:r>
            <a:r>
              <a:rPr lang="en-US" sz="2400" dirty="0" smtClean="0"/>
              <a:t>test.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Morse Code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ADF3-0B6D-4161-A631-1C91BF2317E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13305" y="3138089"/>
            <a:ext cx="3481969" cy="1920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0"/>
              </a:spcBef>
              <a:tabLst>
                <a:tab pos="852488" algn="l"/>
                <a:tab pos="18288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spcBef>
                <a:spcPct val="0"/>
              </a:spcBef>
              <a:tabLst>
                <a:tab pos="852488" algn="l"/>
                <a:tab pos="18288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spcBef>
                <a:spcPct val="0"/>
              </a:spcBef>
              <a:tabLst>
                <a:tab pos="852488" algn="l"/>
                <a:tab pos="18288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spcBef>
                <a:spcPct val="0"/>
              </a:spcBef>
              <a:tabLst>
                <a:tab pos="852488" algn="l"/>
                <a:tab pos="18288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spcBef>
                <a:spcPct val="0"/>
              </a:spcBef>
              <a:tabLst>
                <a:tab pos="852488" algn="l"/>
                <a:tab pos="18288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l"/>
                <a:tab pos="18288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l"/>
                <a:tab pos="18288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l"/>
                <a:tab pos="18288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l"/>
                <a:tab pos="18288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200" b="1" dirty="0" smtClean="0">
                <a:latin typeface="Courier New" pitchFamily="49" charset="0"/>
              </a:rPr>
              <a:t>;   </a:t>
            </a:r>
            <a:r>
              <a:rPr lang="en-US" sz="1200" b="1" dirty="0">
                <a:latin typeface="Courier New" pitchFamily="49" charset="0"/>
              </a:rPr>
              <a:t>output 'A' in </a:t>
            </a:r>
            <a:r>
              <a:rPr lang="en-US" sz="1200" b="1" dirty="0" err="1">
                <a:latin typeface="Courier New" pitchFamily="49" charset="0"/>
              </a:rPr>
              <a:t>morse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</a:rPr>
              <a:t>code</a:t>
            </a:r>
            <a:endParaRPr lang="en-US" sz="12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200" b="1" dirty="0">
                <a:latin typeface="Courier New" pitchFamily="49" charset="0"/>
              </a:rPr>
              <a:t>loop:  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</a:rPr>
              <a:t>mov.w   #</a:t>
            </a:r>
            <a:r>
              <a:rPr lang="en-US" sz="1200" b="1" dirty="0" smtClean="0">
                <a:latin typeface="Courier New" pitchFamily="49" charset="0"/>
              </a:rPr>
              <a:t>ELEMENT,r15</a:t>
            </a:r>
            <a:endParaRPr lang="en-US" sz="12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200" b="1" dirty="0">
                <a:latin typeface="Courier New" pitchFamily="49" charset="0"/>
              </a:rPr>
              <a:t>       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</a:rPr>
              <a:t>call    #beep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b="1" dirty="0">
                <a:latin typeface="Courier New" pitchFamily="49" charset="0"/>
              </a:rPr>
              <a:t>       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</a:rPr>
              <a:t>mov.w   #</a:t>
            </a:r>
            <a:r>
              <a:rPr lang="en-US" sz="1200" b="1" dirty="0" smtClean="0">
                <a:latin typeface="Courier New" pitchFamily="49" charset="0"/>
              </a:rPr>
              <a:t>ELEMENT,r15</a:t>
            </a:r>
            <a:endParaRPr lang="en-US" sz="12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200" b="1" dirty="0">
                <a:latin typeface="Courier New" pitchFamily="49" charset="0"/>
              </a:rPr>
              <a:t>       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</a:rPr>
              <a:t>call    #delay</a:t>
            </a:r>
          </a:p>
          <a:p>
            <a:pPr eaLnBrk="1" hangingPunct="1">
              <a:lnSpc>
                <a:spcPct val="90000"/>
              </a:lnSpc>
            </a:pPr>
            <a:endParaRPr lang="en-US" sz="12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200" b="1" dirty="0">
                <a:latin typeface="Courier New" pitchFamily="49" charset="0"/>
              </a:rPr>
              <a:t>       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</a:rPr>
              <a:t>mov.w   #</a:t>
            </a:r>
            <a:r>
              <a:rPr lang="en-US" sz="1200" b="1" dirty="0" smtClean="0">
                <a:latin typeface="Courier New" pitchFamily="49" charset="0"/>
              </a:rPr>
              <a:t>ELEMENT*3,r15</a:t>
            </a:r>
            <a:endParaRPr lang="en-US" sz="12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200" b="1" dirty="0">
                <a:latin typeface="Courier New" pitchFamily="49" charset="0"/>
              </a:rPr>
              <a:t>       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</a:rPr>
              <a:t>call    #beep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b="1" dirty="0">
                <a:latin typeface="Courier New" pitchFamily="49" charset="0"/>
              </a:rPr>
              <a:t>       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</a:rPr>
              <a:t>mov.w   #</a:t>
            </a:r>
            <a:r>
              <a:rPr lang="en-US" sz="1200" b="1" dirty="0" smtClean="0">
                <a:latin typeface="Courier New" pitchFamily="49" charset="0"/>
              </a:rPr>
              <a:t>ELEMENT,r15</a:t>
            </a:r>
            <a:endParaRPr lang="en-US" sz="12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200" b="1" dirty="0">
                <a:latin typeface="Courier New" pitchFamily="49" charset="0"/>
              </a:rPr>
              <a:t>       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</a:rPr>
              <a:t>call    #</a:t>
            </a:r>
            <a:r>
              <a:rPr lang="en-US" sz="1200" b="1" dirty="0" smtClean="0">
                <a:latin typeface="Courier New" pitchFamily="49" charset="0"/>
              </a:rPr>
              <a:t>delay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</a:rPr>
              <a:t>       . . .</a:t>
            </a:r>
            <a:endParaRPr lang="en-US" sz="1200" b="1" dirty="0">
              <a:latin typeface="Courier New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39816" y="5245768"/>
            <a:ext cx="8164513" cy="1227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Clr>
                <a:schemeClr val="tx1"/>
              </a:buClr>
              <a:buSzPct val="100000"/>
              <a:buFont typeface="Wingdings" pitchFamily="2" charset="2"/>
              <a:buNone/>
            </a:pPr>
            <a:r>
              <a:rPr lang="en-US" sz="2400" kern="0" dirty="0" smtClean="0"/>
              <a:t>	Remember, that all subroutines must observe a </a:t>
            </a:r>
            <a:r>
              <a:rPr lang="en-US" sz="2400" kern="0" dirty="0" err="1" smtClean="0"/>
              <a:t>callee</a:t>
            </a:r>
            <a:r>
              <a:rPr lang="en-US" sz="2400" kern="0" dirty="0" smtClean="0"/>
              <a:t>-save protocol. Save and restore all registers used by the subroutine on the stack.</a:t>
            </a:r>
            <a:endParaRPr lang="en-US" sz="2400" kern="0" dirty="0"/>
          </a:p>
        </p:txBody>
      </p:sp>
      <p:grpSp>
        <p:nvGrpSpPr>
          <p:cNvPr id="11" name="Group 10"/>
          <p:cNvGrpSpPr/>
          <p:nvPr/>
        </p:nvGrpSpPr>
        <p:grpSpPr>
          <a:xfrm>
            <a:off x="3982453" y="3138089"/>
            <a:ext cx="4483768" cy="2086725"/>
            <a:chOff x="3982453" y="3138089"/>
            <a:chExt cx="4483768" cy="2086725"/>
          </a:xfrm>
        </p:grpSpPr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4984252" y="3138089"/>
              <a:ext cx="3481969" cy="2086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0"/>
                </a:spcBef>
                <a:tabLst>
                  <a:tab pos="852488" algn="l"/>
                  <a:tab pos="1828800" algn="l"/>
                  <a:tab pos="50292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spcBef>
                  <a:spcPct val="0"/>
                </a:spcBef>
                <a:tabLst>
                  <a:tab pos="852488" algn="l"/>
                  <a:tab pos="1828800" algn="l"/>
                  <a:tab pos="50292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spcBef>
                  <a:spcPct val="0"/>
                </a:spcBef>
                <a:tabLst>
                  <a:tab pos="852488" algn="l"/>
                  <a:tab pos="1828800" algn="l"/>
                  <a:tab pos="50292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eaLnBrk="0" hangingPunct="0">
                <a:spcBef>
                  <a:spcPct val="0"/>
                </a:spcBef>
                <a:tabLst>
                  <a:tab pos="852488" algn="l"/>
                  <a:tab pos="1828800" algn="l"/>
                  <a:tab pos="50292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spcBef>
                  <a:spcPct val="0"/>
                </a:spcBef>
                <a:tabLst>
                  <a:tab pos="852488" algn="l"/>
                  <a:tab pos="1828800" algn="l"/>
                  <a:tab pos="50292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488" algn="l"/>
                  <a:tab pos="1828800" algn="l"/>
                  <a:tab pos="50292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488" algn="l"/>
                  <a:tab pos="1828800" algn="l"/>
                  <a:tab pos="50292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488" algn="l"/>
                  <a:tab pos="1828800" algn="l"/>
                  <a:tab pos="50292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488" algn="l"/>
                  <a:tab pos="1828800" algn="l"/>
                  <a:tab pos="50292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sz="1200" b="1" dirty="0" smtClean="0">
                  <a:latin typeface="Courier New" pitchFamily="49" charset="0"/>
                </a:rPr>
                <a:t>;   </a:t>
              </a:r>
              <a:r>
                <a:rPr lang="en-US" sz="1200" b="1" dirty="0">
                  <a:latin typeface="Courier New" pitchFamily="49" charset="0"/>
                </a:rPr>
                <a:t>output 'A' in </a:t>
              </a:r>
              <a:r>
                <a:rPr lang="en-US" sz="1200" b="1" dirty="0" err="1">
                  <a:latin typeface="Courier New" pitchFamily="49" charset="0"/>
                </a:rPr>
                <a:t>morse</a:t>
              </a:r>
              <a:r>
                <a:rPr lang="en-US" sz="1200" b="1" dirty="0">
                  <a:latin typeface="Courier New" pitchFamily="49" charset="0"/>
                </a:rPr>
                <a:t> </a:t>
              </a:r>
              <a:r>
                <a:rPr lang="en-US" sz="1200" b="1" dirty="0" smtClean="0">
                  <a:latin typeface="Courier New" pitchFamily="49" charset="0"/>
                </a:rPr>
                <a:t>code</a:t>
              </a:r>
              <a:endParaRPr lang="en-US" sz="1200" b="1" dirty="0">
                <a:latin typeface="Courier New" pitchFamily="49" charset="0"/>
              </a:endParaRPr>
            </a:p>
            <a:p>
              <a:pPr eaLnBrk="1" hangingPunct="1">
                <a:lnSpc>
                  <a:spcPct val="90000"/>
                </a:lnSpc>
              </a:pPr>
              <a:r>
                <a:rPr lang="en-US" sz="1200" b="1" dirty="0">
                  <a:latin typeface="Courier New" pitchFamily="49" charset="0"/>
                </a:rPr>
                <a:t>loop:   </a:t>
              </a:r>
              <a:r>
                <a:rPr lang="en-US" sz="1200" b="1" dirty="0" smtClean="0">
                  <a:latin typeface="Courier New" pitchFamily="49" charset="0"/>
                </a:rPr>
                <a:t>call    #</a:t>
              </a:r>
              <a:r>
                <a:rPr lang="en-US" sz="1200" b="1" dirty="0" err="1" smtClean="0">
                  <a:latin typeface="Courier New" pitchFamily="49" charset="0"/>
                </a:rPr>
                <a:t>doDot</a:t>
              </a:r>
              <a:endParaRPr lang="en-US" sz="1200" b="1" dirty="0" smtClean="0">
                <a:latin typeface="Courier New" pitchFamily="49" charset="0"/>
              </a:endParaRPr>
            </a:p>
            <a:p>
              <a:pPr eaLnBrk="1" hangingPunct="1">
                <a:lnSpc>
                  <a:spcPct val="90000"/>
                </a:lnSpc>
              </a:pPr>
              <a:r>
                <a:rPr lang="en-US" sz="1200" b="1" dirty="0" smtClean="0">
                  <a:latin typeface="Courier New" pitchFamily="49" charset="0"/>
                </a:rPr>
                <a:t>        call    #</a:t>
              </a:r>
              <a:r>
                <a:rPr lang="en-US" sz="1200" b="1" dirty="0" err="1" smtClean="0">
                  <a:latin typeface="Courier New" pitchFamily="49" charset="0"/>
                </a:rPr>
                <a:t>doDash</a:t>
              </a:r>
              <a:endParaRPr lang="en-US" sz="1200" b="1" dirty="0" smtClean="0">
                <a:latin typeface="Courier New" pitchFamily="49" charset="0"/>
              </a:endParaRPr>
            </a:p>
            <a:p>
              <a:pPr eaLnBrk="1" hangingPunct="1">
                <a:lnSpc>
                  <a:spcPct val="90000"/>
                </a:lnSpc>
              </a:pPr>
              <a:r>
                <a:rPr lang="en-US" sz="1200" b="1" dirty="0" smtClean="0">
                  <a:latin typeface="Courier New" pitchFamily="49" charset="0"/>
                </a:rPr>
                <a:t>        . . .</a:t>
              </a:r>
              <a:endParaRPr lang="en-US" sz="1200" b="1" dirty="0">
                <a:latin typeface="Courier New" pitchFamily="49" charset="0"/>
              </a:endParaRPr>
            </a:p>
            <a:p>
              <a:pPr eaLnBrk="1" hangingPunct="1">
                <a:lnSpc>
                  <a:spcPct val="90000"/>
                </a:lnSpc>
              </a:pPr>
              <a:endParaRPr lang="en-US" sz="1200" b="1" dirty="0">
                <a:latin typeface="Courier New" pitchFamily="49" charset="0"/>
              </a:endParaRPr>
            </a:p>
            <a:p>
              <a:pPr eaLnBrk="1" hangingPunct="1">
                <a:lnSpc>
                  <a:spcPct val="90000"/>
                </a:lnSpc>
              </a:pPr>
              <a:r>
                <a:rPr lang="en-US" sz="1200" b="1" dirty="0" err="1" smtClean="0">
                  <a:latin typeface="Courier New" pitchFamily="49" charset="0"/>
                </a:rPr>
                <a:t>doDot</a:t>
              </a:r>
              <a:r>
                <a:rPr lang="en-US" sz="1200" b="1" dirty="0" smtClean="0">
                  <a:latin typeface="Courier New" pitchFamily="49" charset="0"/>
                </a:rPr>
                <a:t>:  push    r15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200" b="1" dirty="0">
                  <a:latin typeface="Courier New" pitchFamily="49" charset="0"/>
                </a:rPr>
                <a:t> </a:t>
              </a:r>
              <a:r>
                <a:rPr lang="en-US" sz="1200" b="1" dirty="0" smtClean="0">
                  <a:latin typeface="Courier New" pitchFamily="49" charset="0"/>
                </a:rPr>
                <a:t>       mov.w   </a:t>
              </a:r>
              <a:r>
                <a:rPr lang="en-US" sz="1200" b="1" dirty="0">
                  <a:latin typeface="Courier New" pitchFamily="49" charset="0"/>
                </a:rPr>
                <a:t>#ELEMENT,r15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200" b="1" dirty="0">
                  <a:latin typeface="Courier New" pitchFamily="49" charset="0"/>
                </a:rPr>
                <a:t>        call    #beep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200" b="1" dirty="0">
                  <a:latin typeface="Courier New" pitchFamily="49" charset="0"/>
                </a:rPr>
                <a:t>        mov.w   #ELEMENT,r15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200" b="1" dirty="0">
                  <a:latin typeface="Courier New" pitchFamily="49" charset="0"/>
                </a:rPr>
                <a:t>        call    #</a:t>
              </a:r>
              <a:r>
                <a:rPr lang="en-US" sz="1200" b="1" dirty="0" smtClean="0">
                  <a:latin typeface="Courier New" pitchFamily="49" charset="0"/>
                </a:rPr>
                <a:t>delay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200" b="1" dirty="0">
                  <a:latin typeface="Courier New" pitchFamily="49" charset="0"/>
                </a:rPr>
                <a:t> </a:t>
              </a:r>
              <a:r>
                <a:rPr lang="en-US" sz="1200" b="1" dirty="0" smtClean="0">
                  <a:latin typeface="Courier New" pitchFamily="49" charset="0"/>
                </a:rPr>
                <a:t>       pop     r15</a:t>
              </a:r>
              <a:endParaRPr lang="en-US" sz="1200" b="1" dirty="0">
                <a:latin typeface="Courier New" pitchFamily="49" charset="0"/>
              </a:endParaRPr>
            </a:p>
            <a:p>
              <a:pPr eaLnBrk="1" hangingPunct="1">
                <a:lnSpc>
                  <a:spcPct val="90000"/>
                </a:lnSpc>
              </a:pPr>
              <a:r>
                <a:rPr lang="en-US" sz="1200" b="1" dirty="0" smtClean="0">
                  <a:latin typeface="Courier New" pitchFamily="49" charset="0"/>
                </a:rPr>
                <a:t>        ret</a:t>
              </a:r>
            </a:p>
          </p:txBody>
        </p:sp>
        <p:sp>
          <p:nvSpPr>
            <p:cNvPr id="10" name="Right Arrow 9"/>
            <p:cNvSpPr/>
            <p:nvPr/>
          </p:nvSpPr>
          <p:spPr bwMode="auto">
            <a:xfrm>
              <a:off x="3982453" y="3838075"/>
              <a:ext cx="866273" cy="625642"/>
            </a:xfrm>
            <a:prstGeom prst="rightArrow">
              <a:avLst/>
            </a:prstGeom>
            <a:solidFill>
              <a:srgbClr val="FFFF00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904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08114"/>
            <a:ext cx="8164513" cy="2951235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 startAt="4"/>
            </a:pPr>
            <a:r>
              <a:rPr lang="en-US" sz="2000" dirty="0" smtClean="0"/>
              <a:t>Re-write </a:t>
            </a:r>
            <a:r>
              <a:rPr lang="en-US" sz="2000" dirty="0"/>
              <a:t>the main loop to access the message characters one at a time using the indirect auto-increment source addressing </a:t>
            </a:r>
            <a:r>
              <a:rPr lang="en-US" sz="2000" dirty="0" smtClean="0"/>
              <a:t>mode (@Rn+).</a:t>
            </a:r>
          </a:p>
          <a:p>
            <a:pPr marL="457200" indent="-457200">
              <a:buClr>
                <a:schemeClr val="tx1"/>
              </a:buClr>
              <a:buSzPct val="100000"/>
              <a:buNone/>
            </a:pPr>
            <a:r>
              <a:rPr lang="en-US" sz="2000" dirty="0" smtClean="0"/>
              <a:t>	Use </a:t>
            </a:r>
            <a:r>
              <a:rPr lang="en-US" sz="2000" dirty="0"/>
              <a:t>the </a:t>
            </a:r>
            <a:r>
              <a:rPr lang="en-US" sz="2000" dirty="0" smtClean="0"/>
              <a:t>indexed </a:t>
            </a:r>
            <a:r>
              <a:rPr lang="en-US" sz="2000" dirty="0"/>
              <a:t>source addressing mode to index into the tables of </a:t>
            </a:r>
            <a:r>
              <a:rPr lang="en-US" sz="2000" dirty="0" smtClean="0"/>
              <a:t>letter </a:t>
            </a:r>
            <a:r>
              <a:rPr lang="en-US" sz="2000" dirty="0"/>
              <a:t>word pointers </a:t>
            </a:r>
            <a:r>
              <a:rPr lang="en-US" sz="2000" dirty="0" smtClean="0"/>
              <a:t>to get a pointer </a:t>
            </a:r>
            <a:r>
              <a:rPr lang="en-US" sz="2000" dirty="0"/>
              <a:t>to the Morse Code element </a:t>
            </a:r>
            <a:r>
              <a:rPr lang="en-US" sz="2000" dirty="0" smtClean="0"/>
              <a:t>bytes (</a:t>
            </a:r>
            <a:r>
              <a:rPr lang="en-US" sz="2000" dirty="0" err="1" smtClean="0"/>
              <a:t>xxxx</a:t>
            </a:r>
            <a:r>
              <a:rPr lang="en-US" sz="2000" dirty="0" smtClean="0"/>
              <a:t>(Rn)).</a:t>
            </a:r>
          </a:p>
          <a:p>
            <a:pPr marL="457200" indent="-457200">
              <a:buClr>
                <a:schemeClr val="tx1"/>
              </a:buClr>
              <a:buSzPct val="100000"/>
              <a:buNone/>
            </a:pPr>
            <a:r>
              <a:rPr lang="en-US" sz="2000" dirty="0"/>
              <a:t>	</a:t>
            </a:r>
            <a:r>
              <a:rPr lang="en-US" sz="2000" dirty="0" smtClean="0"/>
              <a:t>Compare code bytes with DOTs and </a:t>
            </a:r>
            <a:r>
              <a:rPr lang="en-US" sz="2000" dirty="0" err="1" smtClean="0"/>
              <a:t>DASHes</a:t>
            </a:r>
            <a:r>
              <a:rPr lang="en-US" sz="2000" dirty="0" smtClean="0"/>
              <a:t> and output </a:t>
            </a:r>
            <a:r>
              <a:rPr lang="en-US" sz="2000" dirty="0"/>
              <a:t>the corresponding Morse Code </a:t>
            </a:r>
            <a:r>
              <a:rPr lang="en-US" sz="2000" dirty="0" smtClean="0"/>
              <a:t>elements </a:t>
            </a:r>
            <a:r>
              <a:rPr lang="en-US" sz="2000" dirty="0"/>
              <a:t>for each letter of the </a:t>
            </a:r>
            <a:r>
              <a:rPr lang="en-US" sz="2000" dirty="0" smtClean="0"/>
              <a:t>message.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Morse Code Lab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ADF3-0B6D-4161-A631-1C91BF2317E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13299" y="4118762"/>
            <a:ext cx="544386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.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ref   letters        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codes for A-Z</a:t>
            </a:r>
          </a:p>
          <a:p>
            <a:endParaRPr lang="en-US" sz="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loop:    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mov.w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#message,r4    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point to message</a:t>
            </a:r>
          </a:p>
          <a:p>
            <a:endParaRPr lang="en-US" sz="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loop02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mov.b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@r4+,r5        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sub.b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#'A',r5         ; make 0-25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add.w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r5,r5          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 word index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mov.w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letters(r5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r5  ;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 pointer to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codes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loop10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mov.b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@r5+,r6        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 DOT, DASH, or END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cmp.b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#DOT,r6        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dot?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loop10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795823" y="4692725"/>
            <a:ext cx="2232837" cy="421535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809994" y="5249253"/>
            <a:ext cx="2218666" cy="421748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795822" y="5691963"/>
            <a:ext cx="2232837" cy="244548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92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4…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Morse Code Lab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A27F-A6C1-4E50-B3CC-ECBACEB61589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>
            <a:off x="2509756" y="2101131"/>
            <a:ext cx="3870538" cy="289474"/>
            <a:chOff x="2630076" y="1443846"/>
            <a:chExt cx="3870538" cy="289474"/>
          </a:xfrm>
        </p:grpSpPr>
        <p:sp>
          <p:nvSpPr>
            <p:cNvPr id="121" name="Rectangle 120"/>
            <p:cNvSpPr/>
            <p:nvPr/>
          </p:nvSpPr>
          <p:spPr>
            <a:xfrm>
              <a:off x="4295755" y="1456594"/>
              <a:ext cx="365760" cy="276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4662139" y="1456594"/>
              <a:ext cx="365760" cy="276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5027899" y="1456594"/>
              <a:ext cx="365760" cy="276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5392420" y="1456594"/>
              <a:ext cx="365760" cy="276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769094" y="1456594"/>
              <a:ext cx="365760" cy="276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134854" y="1456594"/>
              <a:ext cx="365760" cy="276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295755" y="1456321"/>
              <a:ext cx="33688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662139" y="1456321"/>
              <a:ext cx="33688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027899" y="1456321"/>
              <a:ext cx="33688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392420" y="1456321"/>
              <a:ext cx="33688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L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769094" y="1456321"/>
              <a:ext cx="33688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134854" y="1487099"/>
              <a:ext cx="33688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dirty="0" smtClean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  <a:sym typeface="Symbol"/>
                </a:rPr>
                <a:t></a:t>
              </a:r>
              <a:endParaRPr lang="en-US" sz="1600" b="1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630076" y="1443846"/>
              <a:ext cx="166567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dirty="0" smtClean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message: .string</a:t>
              </a:r>
              <a:endParaRPr lang="en-US" sz="1800" b="1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endParaRPr>
            </a:p>
          </p:txBody>
        </p:sp>
      </p:grpSp>
      <p:sp>
        <p:nvSpPr>
          <p:cNvPr id="135" name="Rectangle 134"/>
          <p:cNvSpPr/>
          <p:nvPr/>
        </p:nvSpPr>
        <p:spPr>
          <a:xfrm>
            <a:off x="5798054" y="3178981"/>
            <a:ext cx="731520" cy="276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798054" y="3455708"/>
            <a:ext cx="731520" cy="276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798054" y="3732435"/>
            <a:ext cx="731520" cy="276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5798054" y="4009162"/>
            <a:ext cx="731520" cy="276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5798054" y="4285889"/>
            <a:ext cx="731520" cy="276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5798054" y="4562618"/>
            <a:ext cx="731520" cy="276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6163814" y="3317344"/>
            <a:ext cx="975739" cy="6015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/>
          <p:cNvGrpSpPr/>
          <p:nvPr/>
        </p:nvGrpSpPr>
        <p:grpSpPr>
          <a:xfrm>
            <a:off x="7123926" y="3176704"/>
            <a:ext cx="365760" cy="279004"/>
            <a:chOff x="6308557" y="1956865"/>
            <a:chExt cx="365760" cy="279004"/>
          </a:xfrm>
        </p:grpSpPr>
        <p:sp>
          <p:nvSpPr>
            <p:cNvPr id="143" name="Rectangle 142"/>
            <p:cNvSpPr/>
            <p:nvPr/>
          </p:nvSpPr>
          <p:spPr>
            <a:xfrm>
              <a:off x="6308557" y="1959143"/>
              <a:ext cx="365760" cy="276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308557" y="1956865"/>
              <a:ext cx="33688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dirty="0" smtClean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1</a:t>
              </a:r>
              <a:endParaRPr lang="en-US" sz="1800" b="1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7489686" y="3176704"/>
            <a:ext cx="365760" cy="279004"/>
            <a:chOff x="6308557" y="1956865"/>
            <a:chExt cx="365760" cy="279004"/>
          </a:xfrm>
        </p:grpSpPr>
        <p:sp>
          <p:nvSpPr>
            <p:cNvPr id="146" name="Rectangle 145"/>
            <p:cNvSpPr/>
            <p:nvPr/>
          </p:nvSpPr>
          <p:spPr>
            <a:xfrm>
              <a:off x="6308557" y="1959143"/>
              <a:ext cx="365760" cy="276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308557" y="1956865"/>
              <a:ext cx="33688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2</a:t>
              </a: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7855446" y="3176704"/>
            <a:ext cx="365760" cy="279004"/>
            <a:chOff x="6308557" y="1956865"/>
            <a:chExt cx="365760" cy="279004"/>
          </a:xfrm>
        </p:grpSpPr>
        <p:sp>
          <p:nvSpPr>
            <p:cNvPr id="149" name="Rectangle 148"/>
            <p:cNvSpPr/>
            <p:nvPr/>
          </p:nvSpPr>
          <p:spPr>
            <a:xfrm>
              <a:off x="6308557" y="1959143"/>
              <a:ext cx="365760" cy="276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6308557" y="1956865"/>
              <a:ext cx="33688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0</a:t>
              </a:r>
            </a:p>
          </p:txBody>
        </p:sp>
      </p:grpSp>
      <p:cxnSp>
        <p:nvCxnSpPr>
          <p:cNvPr id="151" name="Straight Arrow Connector 150"/>
          <p:cNvCxnSpPr/>
          <p:nvPr/>
        </p:nvCxnSpPr>
        <p:spPr>
          <a:xfrm flipV="1">
            <a:off x="6163814" y="3590950"/>
            <a:ext cx="975739" cy="2142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/>
          <p:cNvGrpSpPr/>
          <p:nvPr/>
        </p:nvGrpSpPr>
        <p:grpSpPr>
          <a:xfrm>
            <a:off x="7123926" y="3452451"/>
            <a:ext cx="365760" cy="279004"/>
            <a:chOff x="6308557" y="1956865"/>
            <a:chExt cx="365760" cy="279004"/>
          </a:xfrm>
        </p:grpSpPr>
        <p:sp>
          <p:nvSpPr>
            <p:cNvPr id="153" name="Rectangle 152"/>
            <p:cNvSpPr/>
            <p:nvPr/>
          </p:nvSpPr>
          <p:spPr>
            <a:xfrm>
              <a:off x="6308557" y="1959143"/>
              <a:ext cx="365760" cy="276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6308557" y="1956865"/>
              <a:ext cx="33688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2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7489686" y="3452451"/>
            <a:ext cx="365760" cy="279004"/>
            <a:chOff x="6308557" y="1956865"/>
            <a:chExt cx="365760" cy="279004"/>
          </a:xfrm>
        </p:grpSpPr>
        <p:sp>
          <p:nvSpPr>
            <p:cNvPr id="156" name="Rectangle 155"/>
            <p:cNvSpPr/>
            <p:nvPr/>
          </p:nvSpPr>
          <p:spPr>
            <a:xfrm>
              <a:off x="6308557" y="1959143"/>
              <a:ext cx="365760" cy="276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6308557" y="1956865"/>
              <a:ext cx="33688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dirty="0" smtClean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1</a:t>
              </a:r>
              <a:endParaRPr lang="en-US" sz="1800" b="1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7855446" y="3452451"/>
            <a:ext cx="365760" cy="279004"/>
            <a:chOff x="6308557" y="1956865"/>
            <a:chExt cx="365760" cy="279004"/>
          </a:xfrm>
        </p:grpSpPr>
        <p:sp>
          <p:nvSpPr>
            <p:cNvPr id="159" name="Rectangle 158"/>
            <p:cNvSpPr/>
            <p:nvPr/>
          </p:nvSpPr>
          <p:spPr>
            <a:xfrm>
              <a:off x="6308557" y="1959143"/>
              <a:ext cx="365760" cy="276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6308557" y="1956865"/>
              <a:ext cx="33688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dirty="0" smtClean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1</a:t>
              </a:r>
              <a:endParaRPr lang="en-US" sz="1800" b="1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8221206" y="3452451"/>
            <a:ext cx="365760" cy="279004"/>
            <a:chOff x="6308557" y="1956865"/>
            <a:chExt cx="365760" cy="279004"/>
          </a:xfrm>
        </p:grpSpPr>
        <p:sp>
          <p:nvSpPr>
            <p:cNvPr id="162" name="Rectangle 161"/>
            <p:cNvSpPr/>
            <p:nvPr/>
          </p:nvSpPr>
          <p:spPr>
            <a:xfrm>
              <a:off x="6308557" y="1959143"/>
              <a:ext cx="365760" cy="276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6308557" y="1956865"/>
              <a:ext cx="33688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8586966" y="3452451"/>
            <a:ext cx="365760" cy="279004"/>
            <a:chOff x="6308557" y="1956865"/>
            <a:chExt cx="365760" cy="279004"/>
          </a:xfrm>
        </p:grpSpPr>
        <p:sp>
          <p:nvSpPr>
            <p:cNvPr id="165" name="Rectangle 164"/>
            <p:cNvSpPr/>
            <p:nvPr/>
          </p:nvSpPr>
          <p:spPr>
            <a:xfrm>
              <a:off x="6308557" y="1959143"/>
              <a:ext cx="365760" cy="276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6308557" y="1956865"/>
              <a:ext cx="33688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0</a:t>
              </a:r>
            </a:p>
          </p:txBody>
        </p:sp>
      </p:grpSp>
      <p:cxnSp>
        <p:nvCxnSpPr>
          <p:cNvPr id="167" name="Straight Arrow Connector 166"/>
          <p:cNvCxnSpPr/>
          <p:nvPr/>
        </p:nvCxnSpPr>
        <p:spPr>
          <a:xfrm>
            <a:off x="6163798" y="3869329"/>
            <a:ext cx="975755" cy="11550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7123910" y="3728689"/>
            <a:ext cx="365760" cy="279004"/>
            <a:chOff x="6308557" y="1956865"/>
            <a:chExt cx="365760" cy="279004"/>
          </a:xfrm>
        </p:grpSpPr>
        <p:sp>
          <p:nvSpPr>
            <p:cNvPr id="169" name="Rectangle 168"/>
            <p:cNvSpPr/>
            <p:nvPr/>
          </p:nvSpPr>
          <p:spPr>
            <a:xfrm>
              <a:off x="6308557" y="1959143"/>
              <a:ext cx="365760" cy="276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6308557" y="1956865"/>
              <a:ext cx="33688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2</a:t>
              </a: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7489670" y="3728689"/>
            <a:ext cx="365760" cy="279004"/>
            <a:chOff x="6308557" y="1956865"/>
            <a:chExt cx="365760" cy="279004"/>
          </a:xfrm>
        </p:grpSpPr>
        <p:sp>
          <p:nvSpPr>
            <p:cNvPr id="172" name="Rectangle 171"/>
            <p:cNvSpPr/>
            <p:nvPr/>
          </p:nvSpPr>
          <p:spPr>
            <a:xfrm>
              <a:off x="6308557" y="1959143"/>
              <a:ext cx="365760" cy="276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6308557" y="1956865"/>
              <a:ext cx="33688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dirty="0" smtClean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1</a:t>
              </a:r>
              <a:endParaRPr lang="en-US" sz="1800" b="1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endParaRPr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7855430" y="3728689"/>
            <a:ext cx="365760" cy="279004"/>
            <a:chOff x="6308557" y="1956865"/>
            <a:chExt cx="365760" cy="279004"/>
          </a:xfrm>
        </p:grpSpPr>
        <p:sp>
          <p:nvSpPr>
            <p:cNvPr id="175" name="Rectangle 174"/>
            <p:cNvSpPr/>
            <p:nvPr/>
          </p:nvSpPr>
          <p:spPr>
            <a:xfrm>
              <a:off x="6308557" y="1959143"/>
              <a:ext cx="365760" cy="276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6308557" y="1956865"/>
              <a:ext cx="33688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dirty="0" smtClean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2</a:t>
              </a:r>
              <a:endParaRPr lang="en-US" sz="1800" b="1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endParaRP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8221190" y="3728689"/>
            <a:ext cx="365760" cy="279004"/>
            <a:chOff x="6308557" y="1956865"/>
            <a:chExt cx="365760" cy="279004"/>
          </a:xfrm>
        </p:grpSpPr>
        <p:sp>
          <p:nvSpPr>
            <p:cNvPr id="178" name="Rectangle 177"/>
            <p:cNvSpPr/>
            <p:nvPr/>
          </p:nvSpPr>
          <p:spPr>
            <a:xfrm>
              <a:off x="6308557" y="1959143"/>
              <a:ext cx="365760" cy="276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6308557" y="1956865"/>
              <a:ext cx="33688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8586950" y="3728689"/>
            <a:ext cx="365760" cy="279004"/>
            <a:chOff x="6308557" y="1956865"/>
            <a:chExt cx="365760" cy="279004"/>
          </a:xfrm>
        </p:grpSpPr>
        <p:sp>
          <p:nvSpPr>
            <p:cNvPr id="181" name="Rectangle 180"/>
            <p:cNvSpPr/>
            <p:nvPr/>
          </p:nvSpPr>
          <p:spPr>
            <a:xfrm>
              <a:off x="6308557" y="1959143"/>
              <a:ext cx="365760" cy="276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6308557" y="1956865"/>
              <a:ext cx="33688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0</a:t>
              </a:r>
            </a:p>
          </p:txBody>
        </p:sp>
      </p:grpSp>
      <p:cxnSp>
        <p:nvCxnSpPr>
          <p:cNvPr id="183" name="Straight Arrow Connector 182"/>
          <p:cNvCxnSpPr/>
          <p:nvPr/>
        </p:nvCxnSpPr>
        <p:spPr>
          <a:xfrm>
            <a:off x="6163782" y="4157600"/>
            <a:ext cx="975771" cy="3110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Group 183"/>
          <p:cNvGrpSpPr/>
          <p:nvPr/>
        </p:nvGrpSpPr>
        <p:grpSpPr>
          <a:xfrm>
            <a:off x="7123894" y="4004927"/>
            <a:ext cx="365760" cy="279004"/>
            <a:chOff x="6308557" y="1956865"/>
            <a:chExt cx="365760" cy="279004"/>
          </a:xfrm>
        </p:grpSpPr>
        <p:sp>
          <p:nvSpPr>
            <p:cNvPr id="185" name="Rectangle 184"/>
            <p:cNvSpPr/>
            <p:nvPr/>
          </p:nvSpPr>
          <p:spPr>
            <a:xfrm>
              <a:off x="6308557" y="1959143"/>
              <a:ext cx="365760" cy="276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6308557" y="1956865"/>
              <a:ext cx="33688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2</a:t>
              </a: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7489654" y="4004927"/>
            <a:ext cx="365760" cy="279004"/>
            <a:chOff x="6308557" y="1956865"/>
            <a:chExt cx="365760" cy="279004"/>
          </a:xfrm>
        </p:grpSpPr>
        <p:sp>
          <p:nvSpPr>
            <p:cNvPr id="188" name="Rectangle 187"/>
            <p:cNvSpPr/>
            <p:nvPr/>
          </p:nvSpPr>
          <p:spPr>
            <a:xfrm>
              <a:off x="6308557" y="1959143"/>
              <a:ext cx="365760" cy="276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6308557" y="1956865"/>
              <a:ext cx="33688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dirty="0" smtClean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1</a:t>
              </a:r>
              <a:endParaRPr lang="en-US" sz="1800" b="1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endParaRPr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7855414" y="4004927"/>
            <a:ext cx="365760" cy="279004"/>
            <a:chOff x="6308557" y="1956865"/>
            <a:chExt cx="365760" cy="279004"/>
          </a:xfrm>
        </p:grpSpPr>
        <p:sp>
          <p:nvSpPr>
            <p:cNvPr id="191" name="Rectangle 190"/>
            <p:cNvSpPr/>
            <p:nvPr/>
          </p:nvSpPr>
          <p:spPr>
            <a:xfrm>
              <a:off x="6308557" y="1959143"/>
              <a:ext cx="365760" cy="276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6308557" y="1956865"/>
              <a:ext cx="33688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dirty="0" smtClean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1</a:t>
              </a:r>
              <a:endParaRPr lang="en-US" sz="1800" b="1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endParaRP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8221174" y="4004927"/>
            <a:ext cx="365760" cy="279004"/>
            <a:chOff x="6308557" y="1956865"/>
            <a:chExt cx="365760" cy="279004"/>
          </a:xfrm>
        </p:grpSpPr>
        <p:sp>
          <p:nvSpPr>
            <p:cNvPr id="194" name="Rectangle 193"/>
            <p:cNvSpPr/>
            <p:nvPr/>
          </p:nvSpPr>
          <p:spPr>
            <a:xfrm>
              <a:off x="6308557" y="1959143"/>
              <a:ext cx="365760" cy="276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6308557" y="1956865"/>
              <a:ext cx="33688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0</a:t>
              </a:r>
            </a:p>
          </p:txBody>
        </p:sp>
      </p:grpSp>
      <p:cxnSp>
        <p:nvCxnSpPr>
          <p:cNvPr id="196" name="Straight Arrow Connector 195"/>
          <p:cNvCxnSpPr/>
          <p:nvPr/>
        </p:nvCxnSpPr>
        <p:spPr>
          <a:xfrm>
            <a:off x="6163766" y="4421805"/>
            <a:ext cx="975787" cy="0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Group 196"/>
          <p:cNvGrpSpPr/>
          <p:nvPr/>
        </p:nvGrpSpPr>
        <p:grpSpPr>
          <a:xfrm>
            <a:off x="7123878" y="4293197"/>
            <a:ext cx="365760" cy="279004"/>
            <a:chOff x="6308557" y="1956865"/>
            <a:chExt cx="365760" cy="279004"/>
          </a:xfrm>
        </p:grpSpPr>
        <p:sp>
          <p:nvSpPr>
            <p:cNvPr id="198" name="Rectangle 197"/>
            <p:cNvSpPr/>
            <p:nvPr/>
          </p:nvSpPr>
          <p:spPr>
            <a:xfrm>
              <a:off x="6308557" y="1959143"/>
              <a:ext cx="365760" cy="276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6308557" y="1956865"/>
              <a:ext cx="33688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dirty="0" smtClean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1</a:t>
              </a:r>
              <a:endParaRPr lang="en-US" sz="1800" b="1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endParaRP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7489638" y="4293197"/>
            <a:ext cx="365760" cy="279004"/>
            <a:chOff x="6308557" y="1956865"/>
            <a:chExt cx="365760" cy="279004"/>
          </a:xfrm>
        </p:grpSpPr>
        <p:sp>
          <p:nvSpPr>
            <p:cNvPr id="201" name="Rectangle 200"/>
            <p:cNvSpPr/>
            <p:nvPr/>
          </p:nvSpPr>
          <p:spPr>
            <a:xfrm>
              <a:off x="6308557" y="1959143"/>
              <a:ext cx="365760" cy="276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6308557" y="1956865"/>
              <a:ext cx="33688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dirty="0" smtClean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0</a:t>
              </a:r>
              <a:endParaRPr lang="en-US" sz="1800" b="1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endParaRPr>
            </a:p>
          </p:txBody>
        </p:sp>
      </p:grpSp>
      <p:cxnSp>
        <p:nvCxnSpPr>
          <p:cNvPr id="203" name="Straight Arrow Connector 202"/>
          <p:cNvCxnSpPr/>
          <p:nvPr/>
        </p:nvCxnSpPr>
        <p:spPr>
          <a:xfrm>
            <a:off x="6163750" y="4698043"/>
            <a:ext cx="975803" cy="12033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Group 203"/>
          <p:cNvGrpSpPr/>
          <p:nvPr/>
        </p:nvGrpSpPr>
        <p:grpSpPr>
          <a:xfrm>
            <a:off x="7123862" y="4569435"/>
            <a:ext cx="365760" cy="279004"/>
            <a:chOff x="6308557" y="1956865"/>
            <a:chExt cx="365760" cy="279004"/>
          </a:xfrm>
        </p:grpSpPr>
        <p:sp>
          <p:nvSpPr>
            <p:cNvPr id="205" name="Rectangle 204"/>
            <p:cNvSpPr/>
            <p:nvPr/>
          </p:nvSpPr>
          <p:spPr>
            <a:xfrm>
              <a:off x="6308557" y="1959143"/>
              <a:ext cx="365760" cy="276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6308557" y="1956865"/>
              <a:ext cx="33688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dirty="0" smtClean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1</a:t>
              </a:r>
              <a:endParaRPr lang="en-US" sz="1800" b="1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endParaRPr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7489622" y="4569435"/>
            <a:ext cx="365760" cy="279004"/>
            <a:chOff x="6308557" y="1956865"/>
            <a:chExt cx="365760" cy="279004"/>
          </a:xfrm>
        </p:grpSpPr>
        <p:sp>
          <p:nvSpPr>
            <p:cNvPr id="208" name="Rectangle 207"/>
            <p:cNvSpPr/>
            <p:nvPr/>
          </p:nvSpPr>
          <p:spPr>
            <a:xfrm>
              <a:off x="6308557" y="1959143"/>
              <a:ext cx="365760" cy="276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6308557" y="1956865"/>
              <a:ext cx="33688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dirty="0" smtClean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1</a:t>
              </a:r>
              <a:endParaRPr lang="en-US" sz="1800" b="1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endParaRPr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7855382" y="4569435"/>
            <a:ext cx="365760" cy="279004"/>
            <a:chOff x="6308557" y="1956865"/>
            <a:chExt cx="365760" cy="279004"/>
          </a:xfrm>
        </p:grpSpPr>
        <p:sp>
          <p:nvSpPr>
            <p:cNvPr id="211" name="Rectangle 210"/>
            <p:cNvSpPr/>
            <p:nvPr/>
          </p:nvSpPr>
          <p:spPr>
            <a:xfrm>
              <a:off x="6308557" y="1959143"/>
              <a:ext cx="365760" cy="276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6308557" y="1956865"/>
              <a:ext cx="33688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dirty="0" smtClean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2</a:t>
              </a:r>
              <a:endParaRPr lang="en-US" sz="1800" b="1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endParaRP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8221142" y="4569435"/>
            <a:ext cx="365760" cy="279004"/>
            <a:chOff x="6308557" y="1956865"/>
            <a:chExt cx="365760" cy="279004"/>
          </a:xfrm>
        </p:grpSpPr>
        <p:sp>
          <p:nvSpPr>
            <p:cNvPr id="214" name="Rectangle 213"/>
            <p:cNvSpPr/>
            <p:nvPr/>
          </p:nvSpPr>
          <p:spPr>
            <a:xfrm>
              <a:off x="6308557" y="1959143"/>
              <a:ext cx="365760" cy="276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6308557" y="1956865"/>
              <a:ext cx="33688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8586902" y="4569435"/>
            <a:ext cx="365760" cy="279004"/>
            <a:chOff x="6308557" y="1956865"/>
            <a:chExt cx="365760" cy="279004"/>
          </a:xfrm>
        </p:grpSpPr>
        <p:sp>
          <p:nvSpPr>
            <p:cNvPr id="217" name="Rectangle 216"/>
            <p:cNvSpPr/>
            <p:nvPr/>
          </p:nvSpPr>
          <p:spPr>
            <a:xfrm>
              <a:off x="6308557" y="1959143"/>
              <a:ext cx="365760" cy="276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6308557" y="1956865"/>
              <a:ext cx="33688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0</a:t>
              </a:r>
            </a:p>
          </p:txBody>
        </p:sp>
      </p:grpSp>
      <p:graphicFrame>
        <p:nvGraphicFramePr>
          <p:cNvPr id="219" name="Table 2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319711"/>
              </p:ext>
            </p:extLst>
          </p:nvPr>
        </p:nvGraphicFramePr>
        <p:xfrm>
          <a:off x="336884" y="3412491"/>
          <a:ext cx="451989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758"/>
                <a:gridCol w="648379"/>
                <a:gridCol w="648379"/>
                <a:gridCol w="648379"/>
              </a:tblGrid>
              <a:tr h="223252">
                <a:tc>
                  <a:txBody>
                    <a:bodyPr/>
                    <a:lstStyle/>
                    <a:p>
                      <a:r>
                        <a:rPr lang="en-US" i="1" u="sng" dirty="0" smtClean="0">
                          <a:solidFill>
                            <a:schemeClr val="tx1"/>
                          </a:solidFill>
                        </a:rPr>
                        <a:t>Instructions</a:t>
                      </a:r>
                      <a:endParaRPr lang="en-US" i="1" u="sng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cs typeface="Courier New" panose="02070309020205020404" pitchFamily="49" charset="0"/>
                        </a:rPr>
                        <a:t>mov.w #message,r4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cs typeface="Courier New" panose="02070309020205020404" pitchFamily="49" charset="0"/>
                        </a:rPr>
                        <a:t>mov.b @r4+,r5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solidFill>
                            <a:schemeClr val="tx1"/>
                          </a:solidFill>
                          <a:cs typeface="Courier New" panose="02070309020205020404" pitchFamily="49" charset="0"/>
                        </a:rPr>
                        <a:t>sub.b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cs typeface="Courier New" panose="02070309020205020404" pitchFamily="49" charset="0"/>
                        </a:rPr>
                        <a:t> #'A',r5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cs typeface="Courier New" panose="02070309020205020404" pitchFamily="49" charset="0"/>
                        </a:rPr>
                        <a:t>add.w r5,r5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solidFill>
                            <a:schemeClr val="tx1"/>
                          </a:solidFill>
                          <a:cs typeface="Courier New" panose="02070309020205020404" pitchFamily="49" charset="0"/>
                        </a:rPr>
                        <a:t>mov.w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cs typeface="Courier New" panose="02070309020205020404" pitchFamily="49" charset="0"/>
                        </a:rPr>
                        <a:t> letters(r5),r5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cs typeface="Courier New" panose="02070309020205020404" pitchFamily="49" charset="0"/>
                        </a:rPr>
                        <a:t>mov.b @r5+,r6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20" name="Straight Arrow Connector 219"/>
          <p:cNvCxnSpPr/>
          <p:nvPr/>
        </p:nvCxnSpPr>
        <p:spPr>
          <a:xfrm flipV="1">
            <a:off x="3236487" y="2390605"/>
            <a:ext cx="938946" cy="1446765"/>
          </a:xfrm>
          <a:prstGeom prst="straightConnector1">
            <a:avLst/>
          </a:prstGeom>
          <a:ln w="63500">
            <a:solidFill>
              <a:srgbClr val="FF0000"/>
            </a:solidFill>
            <a:headEnd type="oval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3708175" y="3953807"/>
            <a:ext cx="33688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srgbClr val="FF0000"/>
                </a:solidFill>
                <a:latin typeface="Calibri"/>
                <a:cs typeface="Courier New" panose="02070309020205020404" pitchFamily="49" charset="0"/>
              </a:rPr>
              <a:t>'A'</a:t>
            </a:r>
            <a:endParaRPr lang="en-US" sz="1800" b="1" dirty="0">
              <a:solidFill>
                <a:srgbClr val="FF0000"/>
              </a:solidFill>
              <a:latin typeface="Calibri"/>
              <a:cs typeface="Courier New" panose="02070309020205020404" pitchFamily="49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3566585" y="4238559"/>
            <a:ext cx="64446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FF0000"/>
                </a:solidFill>
                <a:latin typeface="Calibri"/>
                <a:cs typeface="Courier New" panose="02070309020205020404" pitchFamily="49" charset="0"/>
              </a:rPr>
              <a:t>0</a:t>
            </a:r>
          </a:p>
        </p:txBody>
      </p:sp>
      <p:cxnSp>
        <p:nvCxnSpPr>
          <p:cNvPr id="223" name="Straight Arrow Connector 222"/>
          <p:cNvCxnSpPr>
            <a:endCxn id="143" idx="1"/>
          </p:cNvCxnSpPr>
          <p:nvPr/>
        </p:nvCxnSpPr>
        <p:spPr>
          <a:xfrm flipV="1">
            <a:off x="3859300" y="3317345"/>
            <a:ext cx="3264626" cy="1604228"/>
          </a:xfrm>
          <a:prstGeom prst="straightConnector1">
            <a:avLst/>
          </a:prstGeom>
          <a:ln w="63500">
            <a:solidFill>
              <a:srgbClr val="FF0000"/>
            </a:solidFill>
            <a:headEnd type="oval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4376926" y="5059515"/>
            <a:ext cx="33688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FF0000"/>
                </a:solidFill>
                <a:latin typeface="Calibri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25" name="Straight Arrow Connector 224"/>
          <p:cNvCxnSpPr/>
          <p:nvPr/>
        </p:nvCxnSpPr>
        <p:spPr>
          <a:xfrm flipV="1">
            <a:off x="3236487" y="2390605"/>
            <a:ext cx="1308881" cy="1701702"/>
          </a:xfrm>
          <a:prstGeom prst="straightConnector1">
            <a:avLst/>
          </a:prstGeom>
          <a:ln w="63500">
            <a:solidFill>
              <a:srgbClr val="FF0000"/>
            </a:solidFill>
            <a:headEnd type="oval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>
            <a:endCxn id="146" idx="1"/>
          </p:cNvCxnSpPr>
          <p:nvPr/>
        </p:nvCxnSpPr>
        <p:spPr>
          <a:xfrm flipV="1">
            <a:off x="3859364" y="3317345"/>
            <a:ext cx="3630322" cy="1880670"/>
          </a:xfrm>
          <a:prstGeom prst="straightConnector1">
            <a:avLst/>
          </a:prstGeom>
          <a:ln w="63500">
            <a:solidFill>
              <a:srgbClr val="FF0000"/>
            </a:solidFill>
            <a:headEnd type="oval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/>
        </p:nvSpPr>
        <p:spPr>
          <a:xfrm>
            <a:off x="4587856" y="2818155"/>
            <a:ext cx="182613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srgbClr val="FF0000"/>
                </a:solidFill>
                <a:latin typeface="Calibri"/>
                <a:cs typeface="Courier New" panose="02070309020205020404" pitchFamily="49" charset="0"/>
              </a:rPr>
              <a:t>char* letters[26];</a:t>
            </a:r>
            <a:endParaRPr lang="en-US" sz="1800" b="1" dirty="0">
              <a:solidFill>
                <a:srgbClr val="FF0000"/>
              </a:solidFill>
              <a:latin typeface="Calibri"/>
              <a:cs typeface="Courier New" panose="02070309020205020404" pitchFamily="49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5900229" y="4643895"/>
            <a:ext cx="51376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600" b="1" dirty="0" smtClean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...</a:t>
            </a:r>
            <a:endParaRPr lang="en-US" sz="3600" b="1" dirty="0">
              <a:solidFill>
                <a:prstClr val="black"/>
              </a:solidFill>
              <a:latin typeface="Calibri"/>
              <a:cs typeface="Courier New" panose="02070309020205020404" pitchFamily="49" charset="0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4715202" y="3178708"/>
            <a:ext cx="98257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letters:</a:t>
            </a:r>
            <a:endParaRPr lang="en-US" sz="1800" b="1" dirty="0">
              <a:solidFill>
                <a:prstClr val="black"/>
              </a:solidFill>
              <a:latin typeface="Calibri"/>
              <a:cs typeface="Courier New" panose="02070309020205020404" pitchFamily="49" charset="0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2291119" y="1730665"/>
            <a:ext cx="28296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srgbClr val="FF0000"/>
                </a:solidFill>
                <a:latin typeface="Calibri"/>
                <a:cs typeface="Courier New" panose="02070309020205020404" pitchFamily="49" charset="0"/>
              </a:rPr>
              <a:t>char message[6] = "APPLE";</a:t>
            </a:r>
            <a:endParaRPr lang="en-US" sz="1800" b="1" dirty="0">
              <a:solidFill>
                <a:srgbClr val="FF0000"/>
              </a:solidFill>
              <a:latin typeface="Calibri"/>
              <a:cs typeface="Courier New" panose="02070309020205020404" pitchFamily="49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3566585" y="4517390"/>
            <a:ext cx="64446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FF0000"/>
                </a:solidFill>
                <a:latin typeface="Calibri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5798047" y="4840235"/>
            <a:ext cx="731520" cy="118097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6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5 &amp;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08113"/>
            <a:ext cx="8164513" cy="1551655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 startAt="5"/>
            </a:pPr>
            <a:r>
              <a:rPr lang="en-US" sz="2400" dirty="0" smtClean="0"/>
              <a:t>Add code to process numeric characters as well as letters.</a:t>
            </a:r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 startAt="5"/>
            </a:pPr>
            <a:endParaRPr lang="en-US" sz="2400" dirty="0"/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 startAt="5"/>
            </a:pPr>
            <a:endParaRPr lang="en-US" sz="2400" dirty="0" smtClean="0"/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 startAt="5"/>
            </a:pPr>
            <a:endParaRPr lang="en-US" sz="800" dirty="0" smtClean="0"/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 startAt="5"/>
            </a:pPr>
            <a:r>
              <a:rPr lang="en-US" sz="2400" dirty="0" err="1" smtClean="0"/>
              <a:t>Debounce</a:t>
            </a:r>
            <a:r>
              <a:rPr lang="en-US" sz="2400" dirty="0" smtClean="0"/>
              <a:t> Switch #1 to toggle the speaker on and off.  (Leave the red LED outputting the Morse Code.)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Morse Code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ADF3-0B6D-4161-A631-1C91BF2317E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4230517"/>
            <a:ext cx="6019800" cy="211836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733143" y="2095260"/>
            <a:ext cx="6294474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</a:rPr>
              <a:t>           .</a:t>
            </a:r>
            <a:r>
              <a:rPr lang="en-US" sz="1200" b="1" dirty="0">
                <a:latin typeface="Courier New" pitchFamily="49" charset="0"/>
              </a:rPr>
              <a:t>ref    numbers           ; codes for 0-9</a:t>
            </a:r>
          </a:p>
          <a:p>
            <a:pPr eaLnBrk="1" hangingPunct="1">
              <a:lnSpc>
                <a:spcPct val="90000"/>
              </a:lnSpc>
            </a:pPr>
            <a:endParaRPr lang="en-US" sz="12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200" b="1" dirty="0">
                <a:latin typeface="Courier New" pitchFamily="49" charset="0"/>
              </a:rPr>
              <a:t>;  numbers---&gt;N0$---&gt;DASH,DASH,DASH,DASH,DASH,END      ; 0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b="1" dirty="0">
                <a:latin typeface="Courier New" pitchFamily="49" charset="0"/>
              </a:rPr>
              <a:t>;             N1$---&gt;DOT,DASH,DASH,DASH,DASH,END       ; 1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b="1" dirty="0">
                <a:latin typeface="Courier New" pitchFamily="49" charset="0"/>
              </a:rPr>
              <a:t>;             ...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b="1" dirty="0">
                <a:latin typeface="Courier New" pitchFamily="49" charset="0"/>
              </a:rPr>
              <a:t>;             N9$---&gt;DASH,DASH,DASH,DASH,DOT,END       ; 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289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513" y="207963"/>
            <a:ext cx="7916862" cy="866775"/>
          </a:xfrm>
        </p:spPr>
        <p:txBody>
          <a:bodyPr/>
          <a:lstStyle/>
          <a:p>
            <a:r>
              <a:rPr lang="en-US" sz="3200" dirty="0" smtClean="0"/>
              <a:t>Watchdog Switch </a:t>
            </a:r>
            <a:r>
              <a:rPr lang="en-US" sz="3200" dirty="0" err="1" smtClean="0"/>
              <a:t>Debounce</a:t>
            </a:r>
            <a:endParaRPr lang="en-US" sz="3200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solidFill>
                  <a:srgbClr val="000000"/>
                </a:solidFill>
              </a:rPr>
              <a:t>BYU CS 224</a:t>
            </a: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smtClean="0">
                <a:solidFill>
                  <a:srgbClr val="000000"/>
                </a:solidFill>
              </a:rPr>
              <a:t>Morse Code Lab</a:t>
            </a: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E55D-03EE-4260-9992-A98C8496E450}" type="slidenum">
              <a:rPr lang="en-US" sz="1400">
                <a:solidFill>
                  <a:srgbClr val="000000"/>
                </a:solidFill>
              </a:rPr>
              <a:pPr/>
              <a:t>16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988045" name="Rectangle 13"/>
          <p:cNvSpPr>
            <a:spLocks noChangeArrowheads="1"/>
          </p:cNvSpPr>
          <p:nvPr/>
        </p:nvSpPr>
        <p:spPr bwMode="auto">
          <a:xfrm>
            <a:off x="1351900" y="1179748"/>
            <a:ext cx="5860552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800" b="1" dirty="0" smtClean="0">
                <a:solidFill>
                  <a:srgbClr val="000099"/>
                </a:solidFill>
                <a:latin typeface="Courier New" pitchFamily="49" charset="0"/>
              </a:rPr>
              <a:t>           .</a:t>
            </a:r>
            <a:r>
              <a:rPr lang="en-US" sz="800" b="1" dirty="0" err="1">
                <a:solidFill>
                  <a:srgbClr val="000099"/>
                </a:solidFill>
                <a:latin typeface="Courier New" pitchFamily="49" charset="0"/>
              </a:rPr>
              <a:t>cdecls</a:t>
            </a: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 </a:t>
            </a:r>
            <a:r>
              <a:rPr lang="en-US" sz="800" b="1" dirty="0" smtClean="0">
                <a:solidFill>
                  <a:srgbClr val="000099"/>
                </a:solidFill>
                <a:latin typeface="Courier New" pitchFamily="49" charset="0"/>
              </a:rPr>
              <a:t> C,"msp430.h</a:t>
            </a: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"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           </a:t>
            </a:r>
            <a:r>
              <a:rPr lang="en-US" sz="800" b="1" dirty="0" smtClean="0">
                <a:solidFill>
                  <a:srgbClr val="000099"/>
                </a:solidFill>
                <a:latin typeface="Courier New" pitchFamily="49" charset="0"/>
              </a:rPr>
              <a:t>.</a:t>
            </a:r>
            <a:r>
              <a:rPr lang="en-US" sz="800" b="1" dirty="0" err="1">
                <a:solidFill>
                  <a:srgbClr val="000099"/>
                </a:solidFill>
                <a:latin typeface="Courier New" pitchFamily="49" charset="0"/>
              </a:rPr>
              <a:t>bss</a:t>
            </a: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    </a:t>
            </a:r>
            <a:r>
              <a:rPr lang="en-US" sz="800" b="1" dirty="0" smtClean="0">
                <a:solidFill>
                  <a:srgbClr val="000099"/>
                </a:solidFill>
                <a:latin typeface="Courier New" pitchFamily="49" charset="0"/>
              </a:rPr>
              <a:t> WDT_dcnt,2              </a:t>
            </a: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; WDT second counter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           </a:t>
            </a:r>
            <a:r>
              <a:rPr lang="en-US" sz="800" b="1" dirty="0" smtClean="0">
                <a:solidFill>
                  <a:srgbClr val="000099"/>
                </a:solidFill>
                <a:latin typeface="Courier New" pitchFamily="49" charset="0"/>
              </a:rPr>
              <a:t>.</a:t>
            </a:r>
            <a:r>
              <a:rPr lang="en-US" sz="800" b="1" dirty="0" err="1">
                <a:solidFill>
                  <a:srgbClr val="000099"/>
                </a:solidFill>
                <a:latin typeface="Courier New" pitchFamily="49" charset="0"/>
              </a:rPr>
              <a:t>bss</a:t>
            </a: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    </a:t>
            </a:r>
            <a:r>
              <a:rPr lang="en-US" sz="800" b="1" dirty="0" smtClean="0">
                <a:solidFill>
                  <a:srgbClr val="000099"/>
                </a:solidFill>
                <a:latin typeface="Courier New" pitchFamily="49" charset="0"/>
              </a:rPr>
              <a:t> switches,2              </a:t>
            </a: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; switches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800" b="1" dirty="0" smtClean="0">
                <a:solidFill>
                  <a:srgbClr val="000099"/>
                </a:solidFill>
                <a:latin typeface="Courier New" pitchFamily="49" charset="0"/>
              </a:rPr>
              <a:t>           .</a:t>
            </a: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text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RESET:      </a:t>
            </a:r>
            <a:r>
              <a:rPr lang="en-US" sz="800" b="1" dirty="0" err="1">
                <a:solidFill>
                  <a:srgbClr val="000099"/>
                </a:solidFill>
                <a:latin typeface="Courier New" pitchFamily="49" charset="0"/>
              </a:rPr>
              <a:t>mov.w</a:t>
            </a: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   #0x0600,SP              ; </a:t>
            </a:r>
            <a:r>
              <a:rPr lang="en-US" sz="800" b="1" dirty="0" err="1">
                <a:solidFill>
                  <a:srgbClr val="000099"/>
                </a:solidFill>
                <a:latin typeface="Courier New" pitchFamily="49" charset="0"/>
              </a:rPr>
              <a:t>init</a:t>
            </a: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 stack pointer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            </a:t>
            </a:r>
            <a:r>
              <a:rPr lang="en-US" sz="800" b="1" dirty="0" err="1">
                <a:solidFill>
                  <a:srgbClr val="000099"/>
                </a:solidFill>
                <a:latin typeface="Courier New" pitchFamily="49" charset="0"/>
              </a:rPr>
              <a:t>mov.w</a:t>
            </a: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   #WDT_MDLY_8,&amp;WDTCTL     ; WDT SMCLK, 8 </a:t>
            </a:r>
            <a:r>
              <a:rPr lang="en-US" sz="800" b="1" dirty="0" err="1">
                <a:solidFill>
                  <a:srgbClr val="000099"/>
                </a:solidFill>
                <a:latin typeface="Courier New" pitchFamily="49" charset="0"/>
              </a:rPr>
              <a:t>ms</a:t>
            </a: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 (@1 </a:t>
            </a:r>
            <a:r>
              <a:rPr lang="en-US" sz="800" b="1" dirty="0" err="1">
                <a:solidFill>
                  <a:srgbClr val="000099"/>
                </a:solidFill>
                <a:latin typeface="Courier New" pitchFamily="49" charset="0"/>
              </a:rPr>
              <a:t>Mhz</a:t>
            </a: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            </a:t>
            </a:r>
            <a:r>
              <a:rPr lang="en-US" sz="800" b="1" dirty="0" err="1">
                <a:solidFill>
                  <a:srgbClr val="000099"/>
                </a:solidFill>
                <a:latin typeface="Courier New" pitchFamily="49" charset="0"/>
              </a:rPr>
              <a:t>bis.b</a:t>
            </a: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   #WDTIE,&amp;IE1             ; enable WDT interrupt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            </a:t>
            </a:r>
            <a:r>
              <a:rPr lang="en-US" sz="800" b="1" dirty="0" err="1">
                <a:solidFill>
                  <a:srgbClr val="000099"/>
                </a:solidFill>
                <a:latin typeface="Courier New" pitchFamily="49" charset="0"/>
              </a:rPr>
              <a:t>clr.w</a:t>
            </a: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   </a:t>
            </a:r>
            <a:r>
              <a:rPr lang="en-US" sz="800" b="1" dirty="0" err="1" smtClean="0">
                <a:solidFill>
                  <a:srgbClr val="000099"/>
                </a:solidFill>
                <a:latin typeface="Courier New" pitchFamily="49" charset="0"/>
              </a:rPr>
              <a:t>WDT_dcnt</a:t>
            </a:r>
            <a:r>
              <a:rPr lang="en-US" sz="800" b="1" dirty="0" smtClean="0">
                <a:solidFill>
                  <a:srgbClr val="000099"/>
                </a:solidFill>
                <a:latin typeface="Courier New" pitchFamily="49" charset="0"/>
              </a:rPr>
              <a:t>                ; </a:t>
            </a: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clear </a:t>
            </a:r>
            <a:r>
              <a:rPr lang="en-US" sz="800" b="1" dirty="0" err="1">
                <a:solidFill>
                  <a:srgbClr val="000099"/>
                </a:solidFill>
                <a:latin typeface="Courier New" pitchFamily="49" charset="0"/>
              </a:rPr>
              <a:t>debounce</a:t>
            </a: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 counter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            </a:t>
            </a:r>
            <a:r>
              <a:rPr lang="en-US" sz="800" b="1" dirty="0" err="1">
                <a:solidFill>
                  <a:srgbClr val="000099"/>
                </a:solidFill>
                <a:latin typeface="Courier New" pitchFamily="49" charset="0"/>
              </a:rPr>
              <a:t>bis.b</a:t>
            </a: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   #0x0f,&amp;P4DIR            ; set P4.0-3 as outputs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            </a:t>
            </a:r>
            <a:r>
              <a:rPr lang="en-US" sz="800" b="1" dirty="0" err="1">
                <a:solidFill>
                  <a:srgbClr val="000099"/>
                </a:solidFill>
                <a:latin typeface="Courier New" pitchFamily="49" charset="0"/>
              </a:rPr>
              <a:t>bic.b</a:t>
            </a: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   #0x0f,&amp;P1DIR            ; set P1.0-3 as inputs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            </a:t>
            </a:r>
            <a:r>
              <a:rPr lang="en-US" sz="800" b="1" dirty="0" err="1">
                <a:solidFill>
                  <a:srgbClr val="000099"/>
                </a:solidFill>
                <a:latin typeface="Courier New" pitchFamily="49" charset="0"/>
              </a:rPr>
              <a:t>bis.b</a:t>
            </a: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   #0x0f,&amp;P1OUT            ; pull-up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            </a:t>
            </a:r>
            <a:r>
              <a:rPr lang="en-US" sz="800" b="1" dirty="0" err="1">
                <a:solidFill>
                  <a:srgbClr val="000099"/>
                </a:solidFill>
                <a:latin typeface="Courier New" pitchFamily="49" charset="0"/>
              </a:rPr>
              <a:t>bis.b</a:t>
            </a: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   #0x0f,&amp;P1REN            ; enable pull-ups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            </a:t>
            </a:r>
            <a:r>
              <a:rPr lang="en-US" sz="800" b="1" dirty="0" err="1">
                <a:solidFill>
                  <a:srgbClr val="000099"/>
                </a:solidFill>
                <a:latin typeface="Courier New" pitchFamily="49" charset="0"/>
              </a:rPr>
              <a:t>bis.b</a:t>
            </a: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   #0x0f,&amp;P1IES            ; high to low transition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            </a:t>
            </a:r>
            <a:r>
              <a:rPr lang="en-US" sz="800" b="1" dirty="0" err="1">
                <a:solidFill>
                  <a:srgbClr val="000099"/>
                </a:solidFill>
                <a:latin typeface="Courier New" pitchFamily="49" charset="0"/>
              </a:rPr>
              <a:t>bis.b</a:t>
            </a: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   #0x0f,&amp;P1IE             ; enable interrupts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rgbClr val="000099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800" b="1" dirty="0" err="1">
                <a:solidFill>
                  <a:srgbClr val="000099"/>
                </a:solidFill>
                <a:latin typeface="Courier New" pitchFamily="49" charset="0"/>
              </a:rPr>
              <a:t>mainloop</a:t>
            </a: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:   </a:t>
            </a:r>
            <a:r>
              <a:rPr lang="en-US" sz="800" b="1" dirty="0" err="1">
                <a:solidFill>
                  <a:srgbClr val="000099"/>
                </a:solidFill>
                <a:latin typeface="Courier New" pitchFamily="49" charset="0"/>
              </a:rPr>
              <a:t>bis.w</a:t>
            </a: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   #LPM0|GIE,SR            ; enable interrupts/</a:t>
            </a:r>
            <a:r>
              <a:rPr lang="en-US" sz="800" b="1" dirty="0" err="1">
                <a:solidFill>
                  <a:srgbClr val="000099"/>
                </a:solidFill>
                <a:latin typeface="Courier New" pitchFamily="49" charset="0"/>
              </a:rPr>
              <a:t>goto</a:t>
            </a: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 sleep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            </a:t>
            </a:r>
            <a:r>
              <a:rPr lang="en-US" sz="800" b="1" dirty="0" err="1">
                <a:solidFill>
                  <a:srgbClr val="000099"/>
                </a:solidFill>
                <a:latin typeface="Courier New" pitchFamily="49" charset="0"/>
              </a:rPr>
              <a:t>xor.b</a:t>
            </a: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   </a:t>
            </a:r>
            <a:r>
              <a:rPr lang="en-US" sz="800" b="1" dirty="0" smtClean="0">
                <a:solidFill>
                  <a:srgbClr val="000099"/>
                </a:solidFill>
                <a:latin typeface="Courier New" pitchFamily="49" charset="0"/>
              </a:rPr>
              <a:t>switches</a:t>
            </a: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,&amp;</a:t>
            </a:r>
            <a:r>
              <a:rPr lang="en-US" sz="800" b="1" dirty="0" smtClean="0">
                <a:solidFill>
                  <a:srgbClr val="000099"/>
                </a:solidFill>
                <a:latin typeface="Courier New" pitchFamily="49" charset="0"/>
              </a:rPr>
              <a:t>P4OUT         </a:t>
            </a: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; output (toggle) P4.0-3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            </a:t>
            </a:r>
            <a:r>
              <a:rPr lang="en-US" sz="800" b="1" dirty="0" err="1">
                <a:solidFill>
                  <a:srgbClr val="000099"/>
                </a:solidFill>
                <a:latin typeface="Courier New" pitchFamily="49" charset="0"/>
              </a:rPr>
              <a:t>jmp</a:t>
            </a: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     </a:t>
            </a:r>
            <a:r>
              <a:rPr lang="en-US" sz="800" b="1" dirty="0" err="1">
                <a:solidFill>
                  <a:srgbClr val="000099"/>
                </a:solidFill>
                <a:latin typeface="Courier New" pitchFamily="49" charset="0"/>
              </a:rPr>
              <a:t>mainloop</a:t>
            </a:r>
            <a:endParaRPr lang="en-US" sz="800" b="1" dirty="0">
              <a:solidFill>
                <a:srgbClr val="000099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rgbClr val="000099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; Port 1 ISR --------------------------------------------------------------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DEBOUNCE   .</a:t>
            </a:r>
            <a:r>
              <a:rPr lang="en-US" sz="800" b="1" dirty="0" err="1">
                <a:solidFill>
                  <a:srgbClr val="000099"/>
                </a:solidFill>
                <a:latin typeface="Courier New" pitchFamily="49" charset="0"/>
              </a:rPr>
              <a:t>equ</a:t>
            </a: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800" b="1" dirty="0" smtClean="0">
                <a:solidFill>
                  <a:srgbClr val="000099"/>
                </a:solidFill>
                <a:latin typeface="Courier New" pitchFamily="49" charset="0"/>
              </a:rPr>
              <a:t>   5                       </a:t>
            </a: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; </a:t>
            </a:r>
            <a:r>
              <a:rPr lang="en-US" sz="800" b="1" dirty="0" err="1">
                <a:solidFill>
                  <a:srgbClr val="000099"/>
                </a:solidFill>
                <a:latin typeface="Courier New" pitchFamily="49" charset="0"/>
              </a:rPr>
              <a:t>debounce</a:t>
            </a: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 count </a:t>
            </a:r>
            <a:r>
              <a:rPr lang="en-US" sz="800" b="1" dirty="0" smtClean="0">
                <a:solidFill>
                  <a:srgbClr val="000099"/>
                </a:solidFill>
                <a:latin typeface="Courier New" pitchFamily="49" charset="0"/>
              </a:rPr>
              <a:t>(~40 </a:t>
            </a:r>
            <a:r>
              <a:rPr lang="en-US" sz="800" b="1" dirty="0" err="1">
                <a:solidFill>
                  <a:srgbClr val="000099"/>
                </a:solidFill>
                <a:latin typeface="Courier New" pitchFamily="49" charset="0"/>
              </a:rPr>
              <a:t>ms</a:t>
            </a: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P1_ISR:    </a:t>
            </a:r>
            <a:r>
              <a:rPr lang="en-US" sz="800" b="1" dirty="0" err="1">
                <a:solidFill>
                  <a:srgbClr val="000099"/>
                </a:solidFill>
                <a:latin typeface="Courier New" pitchFamily="49" charset="0"/>
              </a:rPr>
              <a:t>bic.b</a:t>
            </a: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    #0x0f,&amp;P1IFG            ; put its hand down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           </a:t>
            </a:r>
            <a:r>
              <a:rPr lang="en-US" sz="800" b="1" dirty="0" err="1" smtClean="0">
                <a:solidFill>
                  <a:srgbClr val="000099"/>
                </a:solidFill>
                <a:latin typeface="Courier New" pitchFamily="49" charset="0"/>
              </a:rPr>
              <a:t>mov.w</a:t>
            </a:r>
            <a:r>
              <a:rPr lang="en-US" sz="800" b="1" dirty="0" smtClean="0">
                <a:solidFill>
                  <a:srgbClr val="000099"/>
                </a:solidFill>
                <a:latin typeface="Courier New" pitchFamily="49" charset="0"/>
              </a:rPr>
              <a:t>    #</a:t>
            </a:r>
            <a:r>
              <a:rPr lang="en-US" sz="800" b="1" dirty="0" err="1" smtClean="0">
                <a:solidFill>
                  <a:srgbClr val="000099"/>
                </a:solidFill>
                <a:latin typeface="Courier New" pitchFamily="49" charset="0"/>
              </a:rPr>
              <a:t>DEBOUNCE,WDT_dcnt</a:t>
            </a:r>
            <a:r>
              <a:rPr lang="en-US" sz="800" b="1" dirty="0" smtClean="0">
                <a:solidFill>
                  <a:srgbClr val="000099"/>
                </a:solidFill>
                <a:latin typeface="Courier New" pitchFamily="49" charset="0"/>
              </a:rPr>
              <a:t>      ; </a:t>
            </a: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reset </a:t>
            </a:r>
            <a:r>
              <a:rPr lang="en-US" sz="800" b="1" dirty="0" err="1">
                <a:solidFill>
                  <a:srgbClr val="000099"/>
                </a:solidFill>
                <a:latin typeface="Courier New" pitchFamily="49" charset="0"/>
              </a:rPr>
              <a:t>debounce</a:t>
            </a: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 counter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           </a:t>
            </a:r>
            <a:r>
              <a:rPr lang="en-US" sz="800" b="1" dirty="0" err="1">
                <a:solidFill>
                  <a:srgbClr val="000099"/>
                </a:solidFill>
                <a:latin typeface="Courier New" pitchFamily="49" charset="0"/>
              </a:rPr>
              <a:t>reti</a:t>
            </a:r>
            <a:endParaRPr lang="en-US" sz="800" b="1" dirty="0">
              <a:solidFill>
                <a:srgbClr val="000099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rgbClr val="000099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; Watchdog ISR ------------------------------------------------------------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WDT_ISR:    </a:t>
            </a:r>
            <a:r>
              <a:rPr lang="en-US" sz="800" b="1" dirty="0" err="1" smtClean="0">
                <a:solidFill>
                  <a:srgbClr val="000099"/>
                </a:solidFill>
                <a:latin typeface="Courier New" pitchFamily="49" charset="0"/>
              </a:rPr>
              <a:t>tst.w</a:t>
            </a:r>
            <a:r>
              <a:rPr lang="en-US" sz="800" b="1" dirty="0" smtClean="0">
                <a:solidFill>
                  <a:srgbClr val="000099"/>
                </a:solidFill>
                <a:latin typeface="Courier New" pitchFamily="49" charset="0"/>
              </a:rPr>
              <a:t>   </a:t>
            </a:r>
            <a:r>
              <a:rPr lang="en-US" sz="800" b="1" dirty="0" err="1" smtClean="0">
                <a:solidFill>
                  <a:srgbClr val="000099"/>
                </a:solidFill>
                <a:latin typeface="Courier New" pitchFamily="49" charset="0"/>
              </a:rPr>
              <a:t>WDT_dcnt</a:t>
            </a:r>
            <a:r>
              <a:rPr lang="en-US" sz="800" b="1" dirty="0" smtClean="0">
                <a:solidFill>
                  <a:srgbClr val="000099"/>
                </a:solidFill>
                <a:latin typeface="Courier New" pitchFamily="49" charset="0"/>
              </a:rPr>
              <a:t>                ; </a:t>
            </a:r>
            <a:r>
              <a:rPr lang="en-US" sz="800" b="1" dirty="0" err="1">
                <a:solidFill>
                  <a:srgbClr val="000099"/>
                </a:solidFill>
                <a:latin typeface="Courier New" pitchFamily="49" charset="0"/>
              </a:rPr>
              <a:t>debouncing</a:t>
            </a: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?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              </a:t>
            </a:r>
            <a:r>
              <a:rPr lang="en-US" sz="800" b="1" dirty="0" err="1">
                <a:solidFill>
                  <a:srgbClr val="000099"/>
                </a:solidFill>
                <a:latin typeface="Courier New" pitchFamily="49" charset="0"/>
              </a:rPr>
              <a:t>jeq</a:t>
            </a: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   WDT_02                  ; 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            </a:t>
            </a:r>
            <a:r>
              <a:rPr lang="en-US" sz="800" b="1" dirty="0" err="1" smtClean="0">
                <a:solidFill>
                  <a:srgbClr val="000099"/>
                </a:solidFill>
                <a:latin typeface="Courier New" pitchFamily="49" charset="0"/>
              </a:rPr>
              <a:t>sub.w</a:t>
            </a:r>
            <a:r>
              <a:rPr lang="en-US" sz="800" b="1" dirty="0" smtClean="0">
                <a:solidFill>
                  <a:srgbClr val="000099"/>
                </a:solidFill>
                <a:latin typeface="Courier New" pitchFamily="49" charset="0"/>
              </a:rPr>
              <a:t>   #1,WDT_dcnt             ; </a:t>
            </a: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y, decrement counter, 0?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              </a:t>
            </a:r>
            <a:r>
              <a:rPr lang="en-US" sz="800" b="1" dirty="0" err="1">
                <a:solidFill>
                  <a:srgbClr val="000099"/>
                </a:solidFill>
                <a:latin typeface="Courier New" pitchFamily="49" charset="0"/>
              </a:rPr>
              <a:t>jne</a:t>
            </a: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   WDT_02                  ; 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            </a:t>
            </a:r>
            <a:r>
              <a:rPr lang="en-US" sz="800" b="1" dirty="0" err="1">
                <a:solidFill>
                  <a:srgbClr val="000099"/>
                </a:solidFill>
                <a:latin typeface="Courier New" pitchFamily="49" charset="0"/>
              </a:rPr>
              <a:t>mov.b</a:t>
            </a: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   &amp;</a:t>
            </a:r>
            <a:r>
              <a:rPr lang="en-US" sz="800" b="1" dirty="0" smtClean="0">
                <a:solidFill>
                  <a:srgbClr val="000099"/>
                </a:solidFill>
                <a:latin typeface="Courier New" pitchFamily="49" charset="0"/>
              </a:rPr>
              <a:t>P1IN,switches          ; </a:t>
            </a: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y, read switches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            </a:t>
            </a:r>
            <a:r>
              <a:rPr lang="en-US" sz="800" b="1" dirty="0" err="1">
                <a:solidFill>
                  <a:srgbClr val="000099"/>
                </a:solidFill>
                <a:latin typeface="Courier New" pitchFamily="49" charset="0"/>
              </a:rPr>
              <a:t>xor.b</a:t>
            </a: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   #</a:t>
            </a:r>
            <a:r>
              <a:rPr lang="en-US" sz="800" b="1" dirty="0" smtClean="0">
                <a:solidFill>
                  <a:srgbClr val="000099"/>
                </a:solidFill>
                <a:latin typeface="Courier New" pitchFamily="49" charset="0"/>
              </a:rPr>
              <a:t>0x0f,switches          ; </a:t>
            </a: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positive assertion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            </a:t>
            </a:r>
            <a:r>
              <a:rPr lang="en-US" sz="800" b="1" dirty="0" err="1">
                <a:solidFill>
                  <a:srgbClr val="000099"/>
                </a:solidFill>
                <a:latin typeface="Courier New" pitchFamily="49" charset="0"/>
              </a:rPr>
              <a:t>and.b</a:t>
            </a: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   #</a:t>
            </a:r>
            <a:r>
              <a:rPr lang="en-US" sz="800" b="1" dirty="0" smtClean="0">
                <a:solidFill>
                  <a:srgbClr val="000099"/>
                </a:solidFill>
                <a:latin typeface="Courier New" pitchFamily="49" charset="0"/>
              </a:rPr>
              <a:t>0x0f,switches          ; </a:t>
            </a: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mask low 4 bits (switches)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            </a:t>
            </a:r>
            <a:r>
              <a:rPr lang="en-US" sz="800" b="1" dirty="0" err="1">
                <a:solidFill>
                  <a:srgbClr val="000099"/>
                </a:solidFill>
                <a:latin typeface="Courier New" pitchFamily="49" charset="0"/>
              </a:rPr>
              <a:t>bic.b</a:t>
            </a: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   #LPM0,0(SP)             ; </a:t>
            </a:r>
            <a:r>
              <a:rPr lang="en-US" sz="800" b="1" dirty="0" smtClean="0">
                <a:solidFill>
                  <a:srgbClr val="000099"/>
                </a:solidFill>
                <a:latin typeface="Courier New" pitchFamily="49" charset="0"/>
              </a:rPr>
              <a:t>exit low power mode (wake up)</a:t>
            </a:r>
            <a:endParaRPr lang="en-US" sz="800" b="1" dirty="0">
              <a:solidFill>
                <a:srgbClr val="000099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rgbClr val="000099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WDT_02:     </a:t>
            </a:r>
            <a:r>
              <a:rPr lang="en-US" sz="800" b="1" dirty="0" err="1">
                <a:solidFill>
                  <a:srgbClr val="000099"/>
                </a:solidFill>
                <a:latin typeface="Courier New" pitchFamily="49" charset="0"/>
              </a:rPr>
              <a:t>reti</a:t>
            </a: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                            ; return from interrupt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rgbClr val="000099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800" b="1" dirty="0" smtClean="0">
                <a:solidFill>
                  <a:srgbClr val="000099"/>
                </a:solidFill>
                <a:latin typeface="Courier New" pitchFamily="49" charset="0"/>
              </a:rPr>
              <a:t>            </a:t>
            </a: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.sect   ".int02</a:t>
            </a:r>
            <a:r>
              <a:rPr lang="en-US" sz="800" b="1" dirty="0" smtClean="0">
                <a:solidFill>
                  <a:srgbClr val="000099"/>
                </a:solidFill>
                <a:latin typeface="Courier New" pitchFamily="49" charset="0"/>
              </a:rPr>
              <a:t>"</a:t>
            </a:r>
            <a:endParaRPr lang="en-US" sz="800" b="1" dirty="0">
              <a:solidFill>
                <a:srgbClr val="000099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            .word   P1_ISR                  ; Port 1 ISR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            .sect   ".</a:t>
            </a:r>
            <a:r>
              <a:rPr lang="en-US" sz="800" b="1" dirty="0" smtClean="0">
                <a:solidFill>
                  <a:srgbClr val="000099"/>
                </a:solidFill>
                <a:latin typeface="Courier New" pitchFamily="49" charset="0"/>
              </a:rPr>
              <a:t>int10</a:t>
            </a:r>
            <a:endParaRPr lang="en-US" sz="800" b="1" dirty="0">
              <a:solidFill>
                <a:srgbClr val="000099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            .word   WDT_ISR              </a:t>
            </a:r>
            <a:r>
              <a:rPr lang="en-US" sz="800" b="1" dirty="0" smtClean="0">
                <a:solidFill>
                  <a:srgbClr val="000099"/>
                </a:solidFill>
                <a:latin typeface="Courier New" pitchFamily="49" charset="0"/>
              </a:rPr>
              <a:t>   ; Watchdog ISR</a:t>
            </a:r>
            <a:endParaRPr lang="en-US" sz="800" b="1" dirty="0">
              <a:solidFill>
                <a:srgbClr val="000099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            .sect   ".reset</a:t>
            </a:r>
            <a:r>
              <a:rPr lang="en-US" sz="800" b="1" dirty="0" smtClean="0">
                <a:solidFill>
                  <a:srgbClr val="000099"/>
                </a:solidFill>
                <a:latin typeface="Courier New" pitchFamily="49" charset="0"/>
              </a:rPr>
              <a:t>"</a:t>
            </a:r>
            <a:endParaRPr lang="en-US" sz="800" b="1" dirty="0">
              <a:solidFill>
                <a:srgbClr val="000099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            .word   RESET                   ; RESET ISR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rgbClr val="000099"/>
                </a:solidFill>
                <a:latin typeface="Courier New" pitchFamily="49" charset="0"/>
              </a:rPr>
              <a:t>            .end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312618" y="4020579"/>
            <a:ext cx="7631003" cy="1681578"/>
            <a:chOff x="1312618" y="4020579"/>
            <a:chExt cx="7631003" cy="1681578"/>
          </a:xfrm>
        </p:grpSpPr>
        <p:sp>
          <p:nvSpPr>
            <p:cNvPr id="2988038" name="AutoShape 6"/>
            <p:cNvSpPr>
              <a:spLocks noChangeArrowheads="1"/>
            </p:cNvSpPr>
            <p:nvPr/>
          </p:nvSpPr>
          <p:spPr bwMode="auto">
            <a:xfrm>
              <a:off x="1312618" y="4229180"/>
              <a:ext cx="5386137" cy="1472977"/>
            </a:xfrm>
            <a:prstGeom prst="roundRect">
              <a:avLst>
                <a:gd name="adj" fmla="val 16667"/>
              </a:avLst>
            </a:prstGeom>
            <a:solidFill>
              <a:srgbClr val="FF0000">
                <a:alpha val="10000"/>
              </a:srgbClr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en-US" sz="1400" b="1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988039" name="AutoShape 7"/>
            <p:cNvSpPr>
              <a:spLocks noChangeArrowheads="1"/>
            </p:cNvSpPr>
            <p:nvPr/>
          </p:nvSpPr>
          <p:spPr bwMode="auto">
            <a:xfrm>
              <a:off x="7212452" y="4020579"/>
              <a:ext cx="1731169" cy="1104873"/>
            </a:xfrm>
            <a:prstGeom prst="wedgeRoundRectCallout">
              <a:avLst>
                <a:gd name="adj1" fmla="val -75640"/>
                <a:gd name="adj2" fmla="val 49959"/>
                <a:gd name="adj3" fmla="val 16667"/>
              </a:avLst>
            </a:prstGeom>
            <a:solidFill>
              <a:srgbClr val="FFFF00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1200" b="1" dirty="0" smtClean="0">
                  <a:solidFill>
                    <a:srgbClr val="000000"/>
                  </a:solidFill>
                  <a:latin typeface="Arial" charset="0"/>
                </a:rPr>
                <a:t>Watchdog ISR</a:t>
              </a:r>
            </a:p>
            <a:p>
              <a:pPr algn="ctr">
                <a:spcBef>
                  <a:spcPct val="50000"/>
                </a:spcBef>
              </a:pPr>
              <a:r>
                <a:rPr lang="en-US" sz="1200" b="1" dirty="0" smtClean="0">
                  <a:solidFill>
                    <a:srgbClr val="000000"/>
                  </a:solidFill>
                  <a:latin typeface="Arial" charset="0"/>
                </a:rPr>
                <a:t>Decrement </a:t>
              </a:r>
              <a:r>
                <a:rPr lang="en-US" sz="1200" b="1" dirty="0" err="1" smtClean="0">
                  <a:solidFill>
                    <a:srgbClr val="000000"/>
                  </a:solidFill>
                  <a:latin typeface="Arial" charset="0"/>
                </a:rPr>
                <a:t>WDT_cnt</a:t>
              </a:r>
              <a:r>
                <a:rPr lang="en-US" sz="1200" b="1" dirty="0" smtClean="0">
                  <a:solidFill>
                    <a:srgbClr val="000000"/>
                  </a:solidFill>
                  <a:latin typeface="Arial" charset="0"/>
                </a:rPr>
                <a:t> (if non-zero), read switches and wakeup main routine.</a:t>
              </a:r>
              <a:endParaRPr lang="en-US" sz="1200" b="1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988042" name="Text Box 10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solidFill>
                  <a:srgbClr val="000000"/>
                </a:solidFill>
                <a:latin typeface="Arial" charset="0"/>
              </a:rPr>
              <a:t>Switch Debounce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09568" y="5702158"/>
            <a:ext cx="6381250" cy="581516"/>
            <a:chOff x="309568" y="5702158"/>
            <a:chExt cx="6381250" cy="581516"/>
          </a:xfrm>
        </p:grpSpPr>
        <p:sp>
          <p:nvSpPr>
            <p:cNvPr id="2988047" name="AutoShape 15"/>
            <p:cNvSpPr>
              <a:spLocks noChangeArrowheads="1"/>
            </p:cNvSpPr>
            <p:nvPr/>
          </p:nvSpPr>
          <p:spPr bwMode="auto">
            <a:xfrm>
              <a:off x="1312618" y="5702158"/>
              <a:ext cx="5378200" cy="329188"/>
            </a:xfrm>
            <a:prstGeom prst="roundRect">
              <a:avLst>
                <a:gd name="adj" fmla="val 16667"/>
              </a:avLst>
            </a:prstGeom>
            <a:solidFill>
              <a:srgbClr val="FF0000">
                <a:alpha val="10000"/>
              </a:srgbClr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en-US" sz="1400" b="1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988048" name="AutoShape 16"/>
            <p:cNvSpPr>
              <a:spLocks noChangeArrowheads="1"/>
            </p:cNvSpPr>
            <p:nvPr/>
          </p:nvSpPr>
          <p:spPr bwMode="auto">
            <a:xfrm>
              <a:off x="309568" y="5779018"/>
              <a:ext cx="1447194" cy="504656"/>
            </a:xfrm>
            <a:prstGeom prst="wedgeRoundRectCallout">
              <a:avLst>
                <a:gd name="adj1" fmla="val 72522"/>
                <a:gd name="adj2" fmla="val -20807"/>
                <a:gd name="adj3" fmla="val 16667"/>
              </a:avLst>
            </a:prstGeom>
            <a:solidFill>
              <a:srgbClr val="FFFF00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1200" b="1" dirty="0" smtClean="0">
                  <a:solidFill>
                    <a:srgbClr val="000000"/>
                  </a:solidFill>
                  <a:latin typeface="Arial" charset="0"/>
                </a:rPr>
                <a:t>Port 1 interrupt vector</a:t>
              </a:r>
              <a:endParaRPr lang="en-US" sz="1200" b="1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03931" y="2859248"/>
            <a:ext cx="7484168" cy="1373709"/>
            <a:chOff x="1303931" y="2859248"/>
            <a:chExt cx="7484168" cy="1373709"/>
          </a:xfrm>
        </p:grpSpPr>
        <p:sp>
          <p:nvSpPr>
            <p:cNvPr id="2988050" name="AutoShape 18"/>
            <p:cNvSpPr>
              <a:spLocks noChangeArrowheads="1"/>
            </p:cNvSpPr>
            <p:nvPr/>
          </p:nvSpPr>
          <p:spPr bwMode="auto">
            <a:xfrm>
              <a:off x="1303931" y="3496245"/>
              <a:ext cx="5384550" cy="736712"/>
            </a:xfrm>
            <a:prstGeom prst="roundRect">
              <a:avLst>
                <a:gd name="adj" fmla="val 16667"/>
              </a:avLst>
            </a:prstGeom>
            <a:solidFill>
              <a:srgbClr val="FF0000">
                <a:alpha val="10000"/>
              </a:srgbClr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en-US" sz="1400" b="1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988051" name="AutoShape 19"/>
            <p:cNvSpPr>
              <a:spLocks noChangeArrowheads="1"/>
            </p:cNvSpPr>
            <p:nvPr/>
          </p:nvSpPr>
          <p:spPr bwMode="auto">
            <a:xfrm>
              <a:off x="7257256" y="2859248"/>
              <a:ext cx="1530843" cy="921641"/>
            </a:xfrm>
            <a:prstGeom prst="wedgeRoundRectCallout">
              <a:avLst>
                <a:gd name="adj1" fmla="val -82253"/>
                <a:gd name="adj2" fmla="val 55434"/>
                <a:gd name="adj3" fmla="val 16667"/>
              </a:avLst>
            </a:prstGeom>
            <a:solidFill>
              <a:srgbClr val="FFFF00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1200" b="1" dirty="0" smtClean="0">
                  <a:solidFill>
                    <a:srgbClr val="000000"/>
                  </a:solidFill>
                  <a:latin typeface="Arial" charset="0"/>
                </a:rPr>
                <a:t>Port 1 ISR</a:t>
              </a:r>
            </a:p>
            <a:p>
              <a:pPr algn="ctr">
                <a:spcBef>
                  <a:spcPct val="50000"/>
                </a:spcBef>
              </a:pPr>
              <a:r>
                <a:rPr lang="en-US" sz="1200" b="1" dirty="0" smtClean="0">
                  <a:solidFill>
                    <a:srgbClr val="000000"/>
                  </a:solidFill>
                  <a:latin typeface="Arial" charset="0"/>
                </a:rPr>
                <a:t>For each bounce, reset </a:t>
              </a:r>
              <a:r>
                <a:rPr lang="en-US" sz="1200" b="1" dirty="0" err="1" smtClean="0">
                  <a:solidFill>
                    <a:srgbClr val="000000"/>
                  </a:solidFill>
                  <a:latin typeface="Arial" charset="0"/>
                </a:rPr>
                <a:t>debounce</a:t>
              </a:r>
              <a:r>
                <a:rPr lang="en-US" sz="1200" b="1" dirty="0" smtClean="0">
                  <a:solidFill>
                    <a:srgbClr val="000000"/>
                  </a:solidFill>
                  <a:latin typeface="Arial" charset="0"/>
                </a:rPr>
                <a:t> counter</a:t>
              </a:r>
              <a:endParaRPr lang="en-US" sz="1200" b="1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302221" y="1428108"/>
            <a:ext cx="7557207" cy="1530849"/>
            <a:chOff x="1302221" y="1428108"/>
            <a:chExt cx="7557207" cy="1530849"/>
          </a:xfrm>
        </p:grpSpPr>
        <p:sp>
          <p:nvSpPr>
            <p:cNvPr id="22" name="AutoShape 18"/>
            <p:cNvSpPr>
              <a:spLocks noChangeArrowheads="1"/>
            </p:cNvSpPr>
            <p:nvPr/>
          </p:nvSpPr>
          <p:spPr bwMode="auto">
            <a:xfrm>
              <a:off x="1302221" y="2323299"/>
              <a:ext cx="5384550" cy="635658"/>
            </a:xfrm>
            <a:prstGeom prst="roundRect">
              <a:avLst>
                <a:gd name="adj" fmla="val 16667"/>
              </a:avLst>
            </a:prstGeom>
            <a:solidFill>
              <a:srgbClr val="FF0000">
                <a:alpha val="10000"/>
              </a:srgbClr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en-US" sz="1400" b="1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3" name="AutoShape 19"/>
            <p:cNvSpPr>
              <a:spLocks noChangeArrowheads="1"/>
            </p:cNvSpPr>
            <p:nvPr/>
          </p:nvSpPr>
          <p:spPr bwMode="auto">
            <a:xfrm>
              <a:off x="7099443" y="1428108"/>
              <a:ext cx="1759985" cy="1086492"/>
            </a:xfrm>
            <a:prstGeom prst="wedgeRoundRectCallout">
              <a:avLst>
                <a:gd name="adj1" fmla="val -66261"/>
                <a:gd name="adj2" fmla="val 74269"/>
                <a:gd name="adj3" fmla="val 16667"/>
              </a:avLst>
            </a:prstGeom>
            <a:solidFill>
              <a:srgbClr val="FFFF00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1200" b="1" dirty="0" smtClean="0">
                  <a:solidFill>
                    <a:srgbClr val="000000"/>
                  </a:solidFill>
                  <a:latin typeface="Arial" charset="0"/>
                </a:rPr>
                <a:t>Configure Switches:</a:t>
              </a:r>
            </a:p>
            <a:p>
              <a:pPr algn="ctr">
                <a:spcBef>
                  <a:spcPct val="50000"/>
                </a:spcBef>
              </a:pPr>
              <a:r>
                <a:rPr lang="en-US" sz="1200" b="1" dirty="0" smtClean="0">
                  <a:solidFill>
                    <a:srgbClr val="000000"/>
                  </a:solidFill>
                  <a:latin typeface="Arial" charset="0"/>
                </a:rPr>
                <a:t>High to Low</a:t>
              </a:r>
            </a:p>
            <a:p>
              <a:pPr algn="ctr">
                <a:spcBef>
                  <a:spcPct val="50000"/>
                </a:spcBef>
              </a:pPr>
              <a:r>
                <a:rPr lang="en-US" sz="1200" b="1" dirty="0" smtClean="0">
                  <a:solidFill>
                    <a:srgbClr val="000000"/>
                  </a:solidFill>
                  <a:latin typeface="Arial" charset="0"/>
                </a:rPr>
                <a:t>Pull-ups</a:t>
              </a:r>
            </a:p>
            <a:p>
              <a:pPr algn="ctr">
                <a:spcBef>
                  <a:spcPct val="50000"/>
                </a:spcBef>
              </a:pPr>
              <a:r>
                <a:rPr lang="en-US" sz="1200" b="1" dirty="0" smtClean="0">
                  <a:solidFill>
                    <a:srgbClr val="000000"/>
                  </a:solidFill>
                  <a:latin typeface="Arial" charset="0"/>
                </a:rPr>
                <a:t>Enable interrupts</a:t>
              </a:r>
              <a:endParaRPr lang="en-US" sz="1200" b="1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578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281940" y="1456023"/>
            <a:ext cx="8641079" cy="781050"/>
          </a:xfrm>
          <a:prstGeom prst="roundRect">
            <a:avLst>
              <a:gd name="adj" fmla="val 16667"/>
            </a:avLst>
          </a:prstGeom>
          <a:solidFill>
            <a:srgbClr val="FF0000">
              <a:alpha val="10000"/>
            </a:srgbClr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281940" y="4860049"/>
            <a:ext cx="8641079" cy="608997"/>
          </a:xfrm>
          <a:prstGeom prst="roundRect">
            <a:avLst>
              <a:gd name="adj" fmla="val 16667"/>
            </a:avLst>
          </a:prstGeom>
          <a:solidFill>
            <a:srgbClr val="FF0000">
              <a:alpha val="10000"/>
            </a:srgbClr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281940" y="2232439"/>
            <a:ext cx="8641079" cy="1302417"/>
          </a:xfrm>
          <a:prstGeom prst="roundRect">
            <a:avLst>
              <a:gd name="adj" fmla="val 16667"/>
            </a:avLst>
          </a:prstGeom>
          <a:solidFill>
            <a:srgbClr val="FF0000">
              <a:alpha val="10000"/>
            </a:srgbClr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281940" y="3550699"/>
            <a:ext cx="8641079" cy="1302417"/>
          </a:xfrm>
          <a:prstGeom prst="roundRect">
            <a:avLst>
              <a:gd name="adj" fmla="val 16667"/>
            </a:avLst>
          </a:prstGeom>
          <a:solidFill>
            <a:srgbClr val="FF0000">
              <a:alpha val="10000"/>
            </a:srgbClr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233812" y="5478780"/>
            <a:ext cx="8641079" cy="1055370"/>
          </a:xfrm>
          <a:prstGeom prst="roundRect">
            <a:avLst>
              <a:gd name="adj" fmla="val 16667"/>
            </a:avLst>
          </a:prstGeom>
          <a:solidFill>
            <a:srgbClr val="FF0000">
              <a:alpha val="10000"/>
            </a:srgbClr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Morse Code Lab</a:t>
            </a:r>
            <a:endParaRPr lang="en-US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6FFC-7B53-462E-83F2-E7C32D5C8FE5}" type="slidenum">
              <a:rPr lang="en-US"/>
              <a:pPr/>
              <a:t>17</a:t>
            </a:fld>
            <a:endParaRPr lang="en-US"/>
          </a:p>
        </p:txBody>
      </p:sp>
      <p:sp>
        <p:nvSpPr>
          <p:cNvPr id="303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Morse Code </a:t>
            </a:r>
            <a:r>
              <a:rPr lang="en-US" dirty="0" smtClean="0"/>
              <a:t>Requirements</a:t>
            </a:r>
            <a:endParaRPr lang="en-US" dirty="0"/>
          </a:p>
        </p:txBody>
      </p:sp>
      <p:pic>
        <p:nvPicPr>
          <p:cNvPr id="3032067" name="Picture 3" descr="mor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47675"/>
            <a:ext cx="14192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32121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258803"/>
              </p:ext>
            </p:extLst>
          </p:nvPr>
        </p:nvGraphicFramePr>
        <p:xfrm>
          <a:off x="423863" y="1444625"/>
          <a:ext cx="8491537" cy="5090160"/>
        </p:xfrm>
        <a:graphic>
          <a:graphicData uri="http://schemas.openxmlformats.org/drawingml/2006/table">
            <a:tbl>
              <a:tblPr/>
              <a:tblGrid>
                <a:gridCol w="1060450"/>
                <a:gridCol w="7431087"/>
              </a:tblGrid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 points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Watchdog Timer Interrupt Service Routine (ISR) creates Morse Code DOTs,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DASHes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spaces using a speaker and red LED (D6). The ISR also toggles the green LED (D5) on and off every second.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 points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Your machine repeatedly outputs the message "HELLO CS 124 WORLD " at a default rate of 5 words per minute (193 elements @5 WPM = approximately 46.32 seconds). Each DOT is one element, each DASH is three elements, intra-character spacing is one element, inter-character spacing is three elements, and inter-word spacing is seven elements.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 points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output message is stored in program memory using the .string assembler directive and accessed character by character using an indirect auto-increment assembly instruction. (Allowable characters include A-Z and 0-9.) The characters are translated to DOTs and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DASHes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using a table defined in an external assembly file.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 points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Switch #1 (SW1) generates a Port 1 interrupt. The Watchdog ISR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debounces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the switch which turns the speaker on and off.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point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All program constants are defined using the .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equ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assembly directive. All subroutines use correct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callee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-save protocol. Only .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bss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section variables (not registers) are used to pass values between your main program and interrupt service routines (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 ISRs are also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callee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-save subroutines).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 smtClean="0">
                <a:latin typeface="Arial" charset="0"/>
              </a:rPr>
              <a:t>Morse </a:t>
            </a:r>
            <a:r>
              <a:rPr lang="en-US" sz="1800" b="1" dirty="0">
                <a:latin typeface="Arial" charset="0"/>
              </a:rPr>
              <a:t>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Morse Code Lab</a:t>
            </a:r>
            <a:endParaRPr lang="en-US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6FFC-7B53-462E-83F2-E7C32D5C8FE5}" type="slidenum">
              <a:rPr lang="en-US"/>
              <a:pPr/>
              <a:t>18</a:t>
            </a:fld>
            <a:endParaRPr lang="en-US"/>
          </a:p>
        </p:txBody>
      </p:sp>
      <p:sp>
        <p:nvSpPr>
          <p:cNvPr id="303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Morse Code </a:t>
            </a:r>
            <a:r>
              <a:rPr lang="en-US" dirty="0" smtClean="0"/>
              <a:t>Requirements</a:t>
            </a:r>
            <a:endParaRPr lang="en-US" dirty="0"/>
          </a:p>
        </p:txBody>
      </p:sp>
      <p:pic>
        <p:nvPicPr>
          <p:cNvPr id="3032067" name="Picture 3" descr="mor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47675"/>
            <a:ext cx="14192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32068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 smtClean="0">
                <a:latin typeface="Arial" charset="0"/>
              </a:rPr>
              <a:t>Morse </a:t>
            </a:r>
            <a:r>
              <a:rPr lang="en-US" sz="1800" b="1" dirty="0">
                <a:latin typeface="Arial" charset="0"/>
              </a:rPr>
              <a:t>Code</a:t>
            </a:r>
          </a:p>
        </p:txBody>
      </p:sp>
      <p:graphicFrame>
        <p:nvGraphicFramePr>
          <p:cNvPr id="3032121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51906"/>
              </p:ext>
            </p:extLst>
          </p:nvPr>
        </p:nvGraphicFramePr>
        <p:xfrm>
          <a:off x="423864" y="2256271"/>
          <a:ext cx="8391364" cy="3145536"/>
        </p:xfrm>
        <a:graphic>
          <a:graphicData uri="http://schemas.openxmlformats.org/drawingml/2006/table">
            <a:tbl>
              <a:tblPr/>
              <a:tblGrid>
                <a:gridCol w="1144692"/>
                <a:gridCol w="7246672"/>
              </a:tblGrid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+1 point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Passed off with a TA at least one day early. (No timestamps please!)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+1 point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MSP430 enters low power mode until the Watchdog Timer ISR finishes either a dot, dash or silent element.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+2 points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Using interrupts, pressing Switch #2 (SW2) decreases the output speed of your Morse Code Machine by 1 word per minute.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Pressing Switch #3 (SW3) increases the speed of your machine by 1 word per minute.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output speed is displayed in the LEDs (D1-D4). (Do the calculations in the switch and watchdog ISRs.)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 points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 each school day late. (Timestamps may be used to verify completion time.)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68004" y="1615948"/>
            <a:ext cx="3140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b="1" dirty="0" smtClean="0">
                <a:latin typeface="Arial" charset="0"/>
              </a:rPr>
              <a:t>Bonus Points:</a:t>
            </a:r>
            <a:endParaRPr lang="en-US" b="1" dirty="0">
              <a:latin typeface="Arial" charset="0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293370" y="2575560"/>
            <a:ext cx="8641079" cy="613410"/>
          </a:xfrm>
          <a:prstGeom prst="roundRect">
            <a:avLst>
              <a:gd name="adj" fmla="val 16667"/>
            </a:avLst>
          </a:prstGeom>
          <a:solidFill>
            <a:srgbClr val="FF0000">
              <a:alpha val="10000"/>
            </a:srgbClr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293370" y="3185160"/>
            <a:ext cx="8641079" cy="1649730"/>
          </a:xfrm>
          <a:prstGeom prst="roundRect">
            <a:avLst>
              <a:gd name="adj" fmla="val 16667"/>
            </a:avLst>
          </a:prstGeom>
          <a:solidFill>
            <a:srgbClr val="FF0000">
              <a:alpha val="10000"/>
            </a:srgbClr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Code Assembler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1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Morse Code Lab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7C9E-5322-4EB8-9C4F-4BCBB0FDC758}" type="slidenum">
              <a:rPr lang="en-US"/>
              <a:pPr/>
              <a:t>2</a:t>
            </a:fld>
            <a:endParaRPr lang="en-US"/>
          </a:p>
        </p:txBody>
      </p:sp>
      <p:sp>
        <p:nvSpPr>
          <p:cNvPr id="304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04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930" y="1687246"/>
            <a:ext cx="8414249" cy="480536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By completing the Morse Code Lab, a student will have: </a:t>
            </a:r>
          </a:p>
          <a:p>
            <a:pPr marL="933450" lvl="1" indent="-533400"/>
            <a:endParaRPr lang="en-US" sz="1000" dirty="0"/>
          </a:p>
          <a:p>
            <a:pPr marL="627063" lvl="1" indent="-227013"/>
            <a:r>
              <a:rPr lang="en-US" sz="2000" dirty="0" smtClean="0"/>
              <a:t>Gained </a:t>
            </a:r>
            <a:r>
              <a:rPr lang="en-US" sz="2000" dirty="0"/>
              <a:t>experience programming in assembly language.</a:t>
            </a:r>
          </a:p>
          <a:p>
            <a:pPr marL="627063" lvl="1" indent="-227013">
              <a:spcBef>
                <a:spcPts val="600"/>
              </a:spcBef>
            </a:pPr>
            <a:r>
              <a:rPr lang="en-US" sz="2000" dirty="0" smtClean="0"/>
              <a:t>Learned </a:t>
            </a:r>
            <a:r>
              <a:rPr lang="en-US" sz="2000" dirty="0"/>
              <a:t>how to use single-step and break points to debug assembly code.</a:t>
            </a:r>
          </a:p>
          <a:p>
            <a:pPr marL="627063" lvl="1" indent="-227013">
              <a:spcBef>
                <a:spcPts val="600"/>
              </a:spcBef>
            </a:pPr>
            <a:r>
              <a:rPr lang="en-US" sz="2000" dirty="0" smtClean="0"/>
              <a:t>Written </a:t>
            </a:r>
            <a:r>
              <a:rPr lang="en-US" sz="2000" dirty="0"/>
              <a:t>an interrupt service routine (ISR).</a:t>
            </a:r>
          </a:p>
          <a:p>
            <a:pPr marL="627063" lvl="1" indent="-227013">
              <a:spcBef>
                <a:spcPts val="600"/>
              </a:spcBef>
            </a:pPr>
            <a:r>
              <a:rPr lang="en-US" sz="2000" dirty="0" smtClean="0"/>
              <a:t>Used </a:t>
            </a:r>
            <a:r>
              <a:rPr lang="en-US" sz="2000" dirty="0"/>
              <a:t>indirect addressing modes of registers as pointers.</a:t>
            </a:r>
          </a:p>
          <a:p>
            <a:pPr marL="627063" lvl="1" indent="-227013">
              <a:spcBef>
                <a:spcPts val="600"/>
              </a:spcBef>
            </a:pPr>
            <a:r>
              <a:rPr lang="en-US" sz="2000" dirty="0" smtClean="0"/>
              <a:t>Communicated </a:t>
            </a:r>
            <a:r>
              <a:rPr lang="en-US" sz="2000" dirty="0"/>
              <a:t>with asynchronous routines using global variables.</a:t>
            </a:r>
          </a:p>
          <a:p>
            <a:pPr marL="627063" lvl="1" indent="-227013">
              <a:spcBef>
                <a:spcPts val="600"/>
              </a:spcBef>
            </a:pPr>
            <a:r>
              <a:rPr lang="en-US" sz="2000" dirty="0" err="1" smtClean="0"/>
              <a:t>Debounced</a:t>
            </a:r>
            <a:r>
              <a:rPr lang="en-US" sz="2000" dirty="0" smtClean="0"/>
              <a:t> </a:t>
            </a:r>
            <a:r>
              <a:rPr lang="en-US" sz="2000" dirty="0"/>
              <a:t>a mechanical switch.</a:t>
            </a:r>
          </a:p>
          <a:p>
            <a:pPr marL="627063" lvl="1" indent="-227013">
              <a:spcBef>
                <a:spcPts val="600"/>
              </a:spcBef>
            </a:pPr>
            <a:r>
              <a:rPr lang="en-US" sz="2000" dirty="0" smtClean="0"/>
              <a:t>Demonstrated </a:t>
            </a:r>
            <a:r>
              <a:rPr lang="en-US" sz="2000" dirty="0"/>
              <a:t>the use "</a:t>
            </a:r>
            <a:r>
              <a:rPr lang="en-US" sz="2000" dirty="0" err="1"/>
              <a:t>callee</a:t>
            </a:r>
            <a:r>
              <a:rPr lang="en-US" sz="2000" dirty="0"/>
              <a:t>-save" protocol when calling subroutines.</a:t>
            </a:r>
          </a:p>
          <a:p>
            <a:pPr marL="627063" lvl="1" indent="-227013">
              <a:spcBef>
                <a:spcPts val="600"/>
              </a:spcBef>
            </a:pPr>
            <a:r>
              <a:rPr lang="en-US" sz="2000" dirty="0" smtClean="0"/>
              <a:t>Linked </a:t>
            </a:r>
            <a:r>
              <a:rPr lang="en-US" sz="2000" dirty="0"/>
              <a:t>symbolic values together from different program files.</a:t>
            </a:r>
          </a:p>
          <a:p>
            <a:pPr marL="533400" indent="-533400"/>
            <a:endParaRPr lang="en-US" sz="2400" dirty="0" smtClean="0"/>
          </a:p>
        </p:txBody>
      </p:sp>
      <p:pic>
        <p:nvPicPr>
          <p:cNvPr id="3043332" name="Picture 4" descr="mor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47675"/>
            <a:ext cx="14192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43333" name="Text Box 5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 smtClean="0">
                <a:latin typeface="Arial" charset="0"/>
              </a:rPr>
              <a:t>Morse </a:t>
            </a:r>
            <a:r>
              <a:rPr lang="en-US" sz="1800" b="1" dirty="0">
                <a:latin typeface="Arial" charset="0"/>
              </a:rPr>
              <a:t>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Morse Code Lab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67D9-B8D4-4684-8284-A5FA8D452D9C}" type="slidenum">
              <a:rPr lang="en-US">
                <a:solidFill>
                  <a:srgbClr val="000000"/>
                </a:solidFill>
              </a:rPr>
              <a:pPr/>
              <a:t>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95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Code Assembler…</a:t>
            </a:r>
          </a:p>
        </p:txBody>
      </p:sp>
      <p:sp>
        <p:nvSpPr>
          <p:cNvPr id="295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Understand the problem (obviously)</a:t>
            </a:r>
          </a:p>
          <a:p>
            <a:r>
              <a:rPr lang="en-US" sz="2800"/>
              <a:t>Until you are comfortable in assembly, (and even afterwards), write out your solution in something familiar</a:t>
            </a:r>
          </a:p>
          <a:p>
            <a:pPr lvl="1"/>
            <a:r>
              <a:rPr lang="en-US" sz="2400"/>
              <a:t>English</a:t>
            </a:r>
          </a:p>
          <a:p>
            <a:pPr lvl="1"/>
            <a:r>
              <a:rPr lang="en-US" sz="2400"/>
              <a:t>Flowchart</a:t>
            </a:r>
          </a:p>
          <a:p>
            <a:pPr lvl="1"/>
            <a:r>
              <a:rPr lang="en-US" sz="2400"/>
              <a:t>Pseudo-code</a:t>
            </a:r>
          </a:p>
          <a:p>
            <a:pPr lvl="1"/>
            <a:r>
              <a:rPr lang="en-US" sz="2400"/>
              <a:t>Java, C, Ruby – the pseudo-code doesn’t really matter!</a:t>
            </a:r>
          </a:p>
          <a:p>
            <a:r>
              <a:rPr lang="en-US" sz="2800"/>
              <a:t>Then, translate to assembler</a:t>
            </a:r>
          </a:p>
        </p:txBody>
      </p:sp>
      <p:sp>
        <p:nvSpPr>
          <p:cNvPr id="2950148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solidFill>
                  <a:srgbClr val="000000"/>
                </a:solidFill>
                <a:latin typeface="Arial" charset="0"/>
              </a:rPr>
              <a:t>Coding Assembler</a:t>
            </a:r>
          </a:p>
        </p:txBody>
      </p:sp>
    </p:spTree>
    <p:extLst>
      <p:ext uri="{BB962C8B-B14F-4D97-AF65-F5344CB8AC3E}">
        <p14:creationId xmlns:p14="http://schemas.microsoft.com/office/powerpoint/2010/main" val="263033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5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5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5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50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50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95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950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014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Morse Code Lab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9C7B-F185-4C9E-9FB0-827CF51A6ABD}" type="slidenum">
              <a:rPr lang="en-US">
                <a:solidFill>
                  <a:srgbClr val="000000"/>
                </a:solidFill>
              </a:rPr>
              <a:pPr/>
              <a:t>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95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Basic Constructs</a:t>
            </a:r>
          </a:p>
        </p:txBody>
      </p:sp>
      <p:graphicFrame>
        <p:nvGraphicFramePr>
          <p:cNvPr id="2951171" name="Object 3"/>
          <p:cNvGraphicFramePr>
            <a:graphicFrameLocks noChangeAspect="1"/>
          </p:cNvGraphicFramePr>
          <p:nvPr/>
        </p:nvGraphicFramePr>
        <p:xfrm>
          <a:off x="1114425" y="1162050"/>
          <a:ext cx="7221538" cy="498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3" imgW="7601760" imgH="5247360" progId="Visio.Drawing.6">
                  <p:embed/>
                </p:oleObj>
              </mc:Choice>
              <mc:Fallback>
                <p:oleObj name="VISIO" r:id="rId3" imgW="7601760" imgH="5247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1162050"/>
                        <a:ext cx="7221538" cy="498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1172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solidFill>
                  <a:srgbClr val="000000"/>
                </a:solidFill>
                <a:latin typeface="Arial" charset="0"/>
              </a:rPr>
              <a:t>Coding Assembler</a:t>
            </a:r>
          </a:p>
        </p:txBody>
      </p:sp>
    </p:spTree>
    <p:extLst>
      <p:ext uri="{BB962C8B-B14F-4D97-AF65-F5344CB8AC3E}">
        <p14:creationId xmlns:p14="http://schemas.microsoft.com/office/powerpoint/2010/main" val="133795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Morse Code Lab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DEDF-31BB-4A19-A656-2136FA2F336E}" type="slidenum">
              <a:rPr lang="en-US">
                <a:solidFill>
                  <a:srgbClr val="000000"/>
                </a:solidFill>
              </a:rPr>
              <a:pPr/>
              <a:t>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95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if-then-else</a:t>
            </a:r>
          </a:p>
        </p:txBody>
      </p:sp>
      <p:sp>
        <p:nvSpPr>
          <p:cNvPr id="295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08113"/>
            <a:ext cx="8164513" cy="731837"/>
          </a:xfrm>
        </p:spPr>
        <p:txBody>
          <a:bodyPr/>
          <a:lstStyle/>
          <a:p>
            <a:r>
              <a:rPr lang="en-US"/>
              <a:t>if-then-else</a:t>
            </a:r>
          </a:p>
        </p:txBody>
      </p:sp>
      <p:sp>
        <p:nvSpPr>
          <p:cNvPr id="2952196" name="Text Box 4"/>
          <p:cNvSpPr txBox="1">
            <a:spLocks noChangeArrowheads="1"/>
          </p:cNvSpPr>
          <p:nvPr/>
        </p:nvSpPr>
        <p:spPr bwMode="auto">
          <a:xfrm>
            <a:off x="5080000" y="2376488"/>
            <a:ext cx="3321050" cy="256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619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tabLst>
                <a:tab pos="4619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tabLst>
                <a:tab pos="4619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tabLst>
                <a:tab pos="4619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tabLst>
                <a:tab pos="4619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if (buzzerON == 1)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 pulse_buzzer();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 turn_on_LED();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else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 turn_off_LED();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952197" name="Text Box 5"/>
          <p:cNvSpPr txBox="1">
            <a:spLocks noChangeArrowheads="1"/>
          </p:cNvSpPr>
          <p:nvPr/>
        </p:nvSpPr>
        <p:spPr bwMode="auto">
          <a:xfrm>
            <a:off x="877888" y="2373313"/>
            <a:ext cx="4498975" cy="2870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cmp.w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#1,buzzerON 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 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jne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</a:rPr>
              <a:t>myElse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     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xor.b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#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0x20,&amp;P4OUT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bis.b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#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0x02,&amp;P1OUT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jmp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</a:rPr>
              <a:t>myNext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     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                          </a:t>
            </a:r>
          </a:p>
          <a:p>
            <a:pPr>
              <a:lnSpc>
                <a:spcPct val="90000"/>
              </a:lnSpc>
            </a:pP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myElse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:                   ;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bic.b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#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0x02,&amp;P1OUT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                      ;</a:t>
            </a:r>
          </a:p>
          <a:p>
            <a:pPr>
              <a:lnSpc>
                <a:spcPct val="90000"/>
              </a:lnSpc>
            </a:pP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myNext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:                   ;</a:t>
            </a:r>
          </a:p>
        </p:txBody>
      </p:sp>
      <p:sp>
        <p:nvSpPr>
          <p:cNvPr id="2952198" name="Text Box 6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solidFill>
                  <a:srgbClr val="000000"/>
                </a:solidFill>
                <a:latin typeface="Arial" charset="0"/>
              </a:rPr>
              <a:t>Coding Assembler</a:t>
            </a:r>
          </a:p>
        </p:txBody>
      </p:sp>
    </p:spTree>
    <p:extLst>
      <p:ext uri="{BB962C8B-B14F-4D97-AF65-F5344CB8AC3E}">
        <p14:creationId xmlns:p14="http://schemas.microsoft.com/office/powerpoint/2010/main" val="210378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52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219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Morse Code Lab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91ED-8AF5-4CC7-9551-2C4D9EFDBEA3}" type="slidenum">
              <a:rPr lang="en-US">
                <a:solidFill>
                  <a:srgbClr val="000000"/>
                </a:solidFill>
              </a:rPr>
              <a:pPr/>
              <a:t>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95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 / case</a:t>
            </a:r>
          </a:p>
        </p:txBody>
      </p:sp>
      <p:sp>
        <p:nvSpPr>
          <p:cNvPr id="295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08113"/>
            <a:ext cx="8164513" cy="731837"/>
          </a:xfrm>
        </p:spPr>
        <p:txBody>
          <a:bodyPr/>
          <a:lstStyle/>
          <a:p>
            <a:r>
              <a:rPr lang="en-US"/>
              <a:t>switch / case</a:t>
            </a:r>
          </a:p>
        </p:txBody>
      </p:sp>
      <p:sp>
        <p:nvSpPr>
          <p:cNvPr id="2954244" name="Text Box 4"/>
          <p:cNvSpPr txBox="1">
            <a:spLocks noChangeArrowheads="1"/>
          </p:cNvSpPr>
          <p:nvPr/>
        </p:nvSpPr>
        <p:spPr bwMode="auto">
          <a:xfrm>
            <a:off x="4808538" y="2184400"/>
            <a:ext cx="2832100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switch (myByte)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 case DOT: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   do_dot();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   break;</a:t>
            </a:r>
          </a:p>
          <a:p>
            <a:pPr eaLnBrk="1" hangingPunct="1">
              <a:lnSpc>
                <a:spcPct val="90000"/>
              </a:lnSpc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 case DASH: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   do_dash();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   break;</a:t>
            </a:r>
          </a:p>
          <a:p>
            <a:pPr eaLnBrk="1" hangingPunct="1">
              <a:lnSpc>
                <a:spcPct val="90000"/>
              </a:lnSpc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 default: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954245" name="Text Box 5"/>
          <p:cNvSpPr txBox="1">
            <a:spLocks noChangeArrowheads="1"/>
          </p:cNvSpPr>
          <p:nvPr/>
        </p:nvSpPr>
        <p:spPr bwMode="auto">
          <a:xfrm>
            <a:off x="930275" y="2165350"/>
            <a:ext cx="4257675" cy="397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cmp.w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#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</a:rPr>
              <a:t>DOT,myByte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 ;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 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jne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sw_01        ;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call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#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do_dot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jmp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</a:rPr>
              <a:t>sw_end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      ;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sw_01: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cmp.w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#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</a:rPr>
              <a:t>DASH,myByte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 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jne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default      ;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call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#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do_dash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jmp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</a:rPr>
              <a:t>sw_end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      ;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                    ;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default:                ;</a:t>
            </a:r>
          </a:p>
          <a:p>
            <a:pPr>
              <a:lnSpc>
                <a:spcPct val="90000"/>
              </a:lnSpc>
            </a:pP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sw_end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:                 ;</a:t>
            </a:r>
          </a:p>
        </p:txBody>
      </p:sp>
      <p:sp>
        <p:nvSpPr>
          <p:cNvPr id="2954246" name="Text Box 6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solidFill>
                  <a:srgbClr val="000000"/>
                </a:solidFill>
                <a:latin typeface="Arial" charset="0"/>
              </a:rPr>
              <a:t>Coding Assembler</a:t>
            </a:r>
          </a:p>
        </p:txBody>
      </p:sp>
    </p:spTree>
    <p:extLst>
      <p:ext uri="{BB962C8B-B14F-4D97-AF65-F5344CB8AC3E}">
        <p14:creationId xmlns:p14="http://schemas.microsoft.com/office/powerpoint/2010/main" val="166157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5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42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Morse Code Lab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FF1D-F478-40DF-AADB-5E47E7BCEA09}" type="slidenum">
              <a:rPr lang="en-US">
                <a:solidFill>
                  <a:srgbClr val="000000"/>
                </a:solidFill>
              </a:rPr>
              <a:pPr/>
              <a:t>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95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for-loop</a:t>
            </a:r>
          </a:p>
        </p:txBody>
      </p:sp>
      <p:sp>
        <p:nvSpPr>
          <p:cNvPr id="295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08113"/>
            <a:ext cx="8164513" cy="731837"/>
          </a:xfrm>
        </p:spPr>
        <p:txBody>
          <a:bodyPr/>
          <a:lstStyle/>
          <a:p>
            <a:r>
              <a:rPr lang="en-US"/>
              <a:t>for-loop</a:t>
            </a:r>
          </a:p>
        </p:txBody>
      </p:sp>
      <p:sp>
        <p:nvSpPr>
          <p:cNvPr id="2955268" name="Text Box 4"/>
          <p:cNvSpPr txBox="1">
            <a:spLocks noChangeArrowheads="1"/>
          </p:cNvSpPr>
          <p:nvPr/>
        </p:nvSpPr>
        <p:spPr bwMode="auto">
          <a:xfrm>
            <a:off x="4837113" y="2168525"/>
            <a:ext cx="3722687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int i;</a:t>
            </a:r>
          </a:p>
          <a:p>
            <a:pPr eaLnBrk="1" hangingPunct="1">
              <a:lnSpc>
                <a:spcPct val="90000"/>
              </a:lnSpc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for(i=0; i&lt;10; i++)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 do_dot();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 delay();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 do_dash();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 delay();</a:t>
            </a:r>
          </a:p>
          <a:p>
            <a:pPr eaLnBrk="1" hangingPunct="1">
              <a:lnSpc>
                <a:spcPct val="90000"/>
              </a:lnSpc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955269" name="Text Box 5"/>
          <p:cNvSpPr txBox="1">
            <a:spLocks noChangeArrowheads="1"/>
          </p:cNvSpPr>
          <p:nvPr/>
        </p:nvSpPr>
        <p:spPr bwMode="auto">
          <a:xfrm>
            <a:off x="838200" y="2166938"/>
            <a:ext cx="4491038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    .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bss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i,2    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   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mov.w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#0,i   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for_ck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: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cmp.w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#10,i  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     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jge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</a:rPr>
              <a:t>for_done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    call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#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do_dot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    call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#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delay 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    call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#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do_dash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    call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#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delay 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   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</a:rPr>
              <a:t>add.w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 #1,i      ;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   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jmp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</a:rPr>
              <a:t>for_ck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for_done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:                ;</a:t>
            </a:r>
          </a:p>
        </p:txBody>
      </p:sp>
      <p:sp>
        <p:nvSpPr>
          <p:cNvPr id="2955270" name="Text Box 6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solidFill>
                  <a:srgbClr val="000000"/>
                </a:solidFill>
                <a:latin typeface="Arial" charset="0"/>
              </a:rPr>
              <a:t>Coding Assembler</a:t>
            </a:r>
          </a:p>
        </p:txBody>
      </p:sp>
    </p:spTree>
    <p:extLst>
      <p:ext uri="{BB962C8B-B14F-4D97-AF65-F5344CB8AC3E}">
        <p14:creationId xmlns:p14="http://schemas.microsoft.com/office/powerpoint/2010/main" val="409873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5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526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Morse Code Lab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55AA6-0145-489A-B5B2-5D42C8FF84B2}" type="slidenum">
              <a:rPr lang="en-US">
                <a:solidFill>
                  <a:srgbClr val="000000"/>
                </a:solidFill>
              </a:rPr>
              <a:pPr/>
              <a:t>25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95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</a:t>
            </a:r>
          </a:p>
        </p:txBody>
      </p:sp>
      <p:sp>
        <p:nvSpPr>
          <p:cNvPr id="295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08113"/>
            <a:ext cx="8164513" cy="731837"/>
          </a:xfrm>
        </p:spPr>
        <p:txBody>
          <a:bodyPr/>
          <a:lstStyle/>
          <a:p>
            <a:r>
              <a:rPr lang="en-US"/>
              <a:t>while loop…</a:t>
            </a:r>
          </a:p>
        </p:txBody>
      </p:sp>
      <p:sp>
        <p:nvSpPr>
          <p:cNvPr id="2956292" name="Text Box 4"/>
          <p:cNvSpPr txBox="1">
            <a:spLocks noChangeArrowheads="1"/>
          </p:cNvSpPr>
          <p:nvPr/>
        </p:nvSpPr>
        <p:spPr bwMode="auto">
          <a:xfrm>
            <a:off x="5026025" y="2514600"/>
            <a:ext cx="338455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61963" algn="l"/>
                <a:tab pos="914400" algn="l"/>
                <a:tab pos="1376363" algn="l"/>
                <a:tab pos="1828800" algn="l"/>
                <a:tab pos="2290763" algn="l"/>
                <a:tab pos="2743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tabLst>
                <a:tab pos="461963" algn="l"/>
                <a:tab pos="914400" algn="l"/>
                <a:tab pos="1376363" algn="l"/>
                <a:tab pos="1828800" algn="l"/>
                <a:tab pos="2290763" algn="l"/>
                <a:tab pos="2743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tabLst>
                <a:tab pos="461963" algn="l"/>
                <a:tab pos="914400" algn="l"/>
                <a:tab pos="1376363" algn="l"/>
                <a:tab pos="1828800" algn="l"/>
                <a:tab pos="2290763" algn="l"/>
                <a:tab pos="2743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tabLst>
                <a:tab pos="461963" algn="l"/>
                <a:tab pos="914400" algn="l"/>
                <a:tab pos="1376363" algn="l"/>
                <a:tab pos="1828800" algn="l"/>
                <a:tab pos="2290763" algn="l"/>
                <a:tab pos="2743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tabLst>
                <a:tab pos="461963" algn="l"/>
                <a:tab pos="914400" algn="l"/>
                <a:tab pos="1376363" algn="l"/>
                <a:tab pos="1828800" algn="l"/>
                <a:tab pos="2290763" algn="l"/>
                <a:tab pos="2743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  <a:tab pos="2290763" algn="l"/>
                <a:tab pos="2743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  <a:tab pos="2290763" algn="l"/>
                <a:tab pos="2743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  <a:tab pos="2290763" algn="l"/>
                <a:tab pos="2743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  <a:tab pos="2290763" algn="l"/>
                <a:tab pos="2743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#define TRUE 1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int blink = TRUE;</a:t>
            </a:r>
          </a:p>
          <a:p>
            <a:pPr eaLnBrk="1" hangingPunct="1">
              <a:lnSpc>
                <a:spcPct val="90000"/>
              </a:lnSpc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while (blink)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 LED_ON();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 delay();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 LED_OFF();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 delay();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956293" name="Text Box 5"/>
          <p:cNvSpPr txBox="1">
            <a:spLocks noChangeArrowheads="1"/>
          </p:cNvSpPr>
          <p:nvPr/>
        </p:nvSpPr>
        <p:spPr bwMode="auto">
          <a:xfrm>
            <a:off x="813728" y="2254250"/>
            <a:ext cx="439623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TRUE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.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</a:rPr>
              <a:t>equ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  1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 .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bss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blink,2       ;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mov.w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#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</a:rPr>
              <a:t>TRUE,blink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  ;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while_loop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:           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 ;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cmp.w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#0,blink      ;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  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jeq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</a:rPr>
              <a:t>while_done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   ;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 call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#LED_ON     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 call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#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delay      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 call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#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LED_OFF    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 call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#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delay      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jmp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</a:rPr>
              <a:t>while_loop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   ;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sz="20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</a:rPr>
              <a:t>while_done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:             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956294" name="Text Box 6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solidFill>
                  <a:srgbClr val="000000"/>
                </a:solidFill>
                <a:latin typeface="Arial" charset="0"/>
              </a:rPr>
              <a:t>Coding Assembler</a:t>
            </a:r>
          </a:p>
        </p:txBody>
      </p:sp>
    </p:spTree>
    <p:extLst>
      <p:ext uri="{BB962C8B-B14F-4D97-AF65-F5344CB8AC3E}">
        <p14:creationId xmlns:p14="http://schemas.microsoft.com/office/powerpoint/2010/main" val="83344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5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629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Morse Code Lab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C5F1-0972-4B40-85F8-A553111F8BDB}" type="slidenum">
              <a:rPr lang="en-US"/>
              <a:pPr/>
              <a:t>26</a:t>
            </a:fld>
            <a:endParaRPr lang="en-US" dirty="0"/>
          </a:p>
        </p:txBody>
      </p:sp>
      <p:pic>
        <p:nvPicPr>
          <p:cNvPr id="2345986" name="Picture 2" descr="monkey programm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75"/>
            <a:ext cx="9144000" cy="601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3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Morse Code Lab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7C9E-5322-4EB8-9C4F-4BCBB0FDC758}" type="slidenum">
              <a:rPr lang="en-US"/>
              <a:pPr/>
              <a:t>3</a:t>
            </a:fld>
            <a:endParaRPr lang="en-US"/>
          </a:p>
        </p:txBody>
      </p:sp>
      <p:sp>
        <p:nvSpPr>
          <p:cNvPr id="304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Morse </a:t>
            </a:r>
            <a:r>
              <a:rPr lang="en-US" dirty="0"/>
              <a:t>Code Lab</a:t>
            </a:r>
          </a:p>
        </p:txBody>
      </p:sp>
      <p:sp>
        <p:nvSpPr>
          <p:cNvPr id="304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08113"/>
            <a:ext cx="8414249" cy="4805362"/>
          </a:xfrm>
        </p:spPr>
        <p:txBody>
          <a:bodyPr/>
          <a:lstStyle/>
          <a:p>
            <a:pPr marL="533400" indent="-533400"/>
            <a:r>
              <a:rPr lang="en-US" sz="2400" dirty="0" smtClean="0"/>
              <a:t>Write an MSP430 assembly program that communicates a message in Morse Code using an LED and a transducer (magnetic speaker).</a:t>
            </a:r>
          </a:p>
          <a:p>
            <a:pPr marL="533400" indent="-533400"/>
            <a:r>
              <a:rPr lang="en-US" sz="2400" dirty="0" smtClean="0"/>
              <a:t>Use a Watchdog Interrupt Service Routine </a:t>
            </a:r>
            <a:r>
              <a:rPr lang="en-US" sz="2400" dirty="0"/>
              <a:t>(</a:t>
            </a:r>
            <a:r>
              <a:rPr lang="en-US" sz="2400" dirty="0" smtClean="0"/>
              <a:t>ISR)</a:t>
            </a:r>
          </a:p>
          <a:p>
            <a:pPr marL="858838" lvl="1" indent="-230188"/>
            <a:r>
              <a:rPr lang="en-US" sz="2000" dirty="0" smtClean="0"/>
              <a:t>Configure the watchdog as an interval timer.</a:t>
            </a:r>
          </a:p>
          <a:p>
            <a:pPr marL="858838" lvl="1" indent="-230188"/>
            <a:r>
              <a:rPr lang="en-US" sz="2000" dirty="0" smtClean="0"/>
              <a:t>Pulse width modulate (PWM) the speaker to create a tone.</a:t>
            </a:r>
          </a:p>
          <a:p>
            <a:pPr marL="858838" lvl="1" indent="-230188"/>
            <a:r>
              <a:rPr lang="en-US" sz="2000" dirty="0" smtClean="0"/>
              <a:t>Turn the red LED on for DOTs and Dashes.</a:t>
            </a:r>
          </a:p>
          <a:p>
            <a:pPr marL="858838" lvl="1" indent="-230188"/>
            <a:r>
              <a:rPr lang="en-US" sz="2000" dirty="0" smtClean="0"/>
              <a:t>Toggle </a:t>
            </a:r>
            <a:r>
              <a:rPr lang="en-US" sz="2000" dirty="0"/>
              <a:t>the </a:t>
            </a:r>
            <a:r>
              <a:rPr lang="en-US" sz="2000" dirty="0" smtClean="0"/>
              <a:t>green </a:t>
            </a:r>
            <a:r>
              <a:rPr lang="en-US" sz="2000" dirty="0"/>
              <a:t>LED on and off at one second intervals. </a:t>
            </a:r>
            <a:endParaRPr lang="en-US" sz="2000" dirty="0" smtClean="0"/>
          </a:p>
          <a:p>
            <a:pPr marL="533400" indent="-533400"/>
            <a:r>
              <a:rPr lang="en-US" sz="2400" dirty="0" smtClean="0"/>
              <a:t>Use a .string assembler primitive to store the message.</a:t>
            </a:r>
          </a:p>
          <a:p>
            <a:pPr marL="533400" indent="-533400"/>
            <a:r>
              <a:rPr lang="en-US" sz="2400" dirty="0" smtClean="0"/>
              <a:t>Assess Dot and Dash codes from an external file.</a:t>
            </a:r>
          </a:p>
          <a:p>
            <a:pPr marL="533400" indent="-533400"/>
            <a:r>
              <a:rPr lang="en-US" sz="2400" dirty="0" smtClean="0"/>
              <a:t>Use Switch #1 to turn the tones on and off.</a:t>
            </a:r>
          </a:p>
        </p:txBody>
      </p:sp>
      <p:pic>
        <p:nvPicPr>
          <p:cNvPr id="3043332" name="Picture 4" descr="mor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47675"/>
            <a:ext cx="14192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43333" name="Text Box 5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 smtClean="0">
                <a:latin typeface="Arial" charset="0"/>
              </a:rPr>
              <a:t>Morse </a:t>
            </a:r>
            <a:r>
              <a:rPr lang="en-US" sz="1800" b="1" dirty="0">
                <a:latin typeface="Arial" charset="0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31435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Morse Code Lab</a:t>
            </a: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90BE-3040-4C2A-AD06-884FFD8CAC06}" type="slidenum">
              <a:rPr lang="en-US"/>
              <a:pPr/>
              <a:t>4</a:t>
            </a:fld>
            <a:endParaRPr lang="en-US"/>
          </a:p>
        </p:txBody>
      </p:sp>
      <p:sp>
        <p:nvSpPr>
          <p:cNvPr id="304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Morse Code</a:t>
            </a:r>
            <a:endParaRPr lang="en-US" dirty="0"/>
          </a:p>
        </p:txBody>
      </p:sp>
      <p:sp>
        <p:nvSpPr>
          <p:cNvPr id="304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 word PARIS is the standard to determine Morse Code speed.</a:t>
            </a:r>
          </a:p>
          <a:p>
            <a:pPr lvl="1"/>
            <a:r>
              <a:rPr lang="en-US" sz="2000" dirty="0"/>
              <a:t>Each </a:t>
            </a:r>
            <a:r>
              <a:rPr lang="en-US" sz="2000" dirty="0" err="1"/>
              <a:t>dit</a:t>
            </a:r>
            <a:r>
              <a:rPr lang="en-US" sz="2000" dirty="0"/>
              <a:t> (dot) is one element,</a:t>
            </a:r>
          </a:p>
          <a:p>
            <a:pPr lvl="1"/>
            <a:r>
              <a:rPr lang="en-US" sz="2000" dirty="0"/>
              <a:t>Each dah (dash) is three elements,</a:t>
            </a:r>
          </a:p>
          <a:p>
            <a:pPr lvl="1"/>
            <a:r>
              <a:rPr lang="en-US" sz="2000" dirty="0"/>
              <a:t>Intra-character spacing is one element,</a:t>
            </a:r>
          </a:p>
          <a:p>
            <a:pPr lvl="1"/>
            <a:r>
              <a:rPr lang="en-US" sz="2000" dirty="0"/>
              <a:t>Inter-character spacing is three elements,</a:t>
            </a:r>
          </a:p>
          <a:p>
            <a:pPr lvl="1"/>
            <a:r>
              <a:rPr lang="en-US" sz="2000" dirty="0"/>
              <a:t>and inter-word spacing is seven elements.</a:t>
            </a:r>
          </a:p>
          <a:p>
            <a:r>
              <a:rPr lang="en-US" sz="2400" dirty="0"/>
              <a:t>PARIS is exactly 50 elements</a:t>
            </a:r>
          </a:p>
          <a:p>
            <a:pPr lvl="1"/>
            <a:r>
              <a:rPr lang="en-US" sz="2000" dirty="0"/>
              <a:t>If you send PARIS 5 times in a minute (5 WPM) you have sent 250 elements.</a:t>
            </a:r>
          </a:p>
          <a:p>
            <a:pPr lvl="1"/>
            <a:r>
              <a:rPr lang="en-US" sz="2000" dirty="0"/>
              <a:t>250 elements into 60 seconds per minute = 240 milliseconds per element.</a:t>
            </a:r>
          </a:p>
          <a:p>
            <a:pPr lvl="1"/>
            <a:r>
              <a:rPr lang="en-US" sz="2000" dirty="0"/>
              <a:t>13 words-per-minute is one element every 92.31 milliseconds.</a:t>
            </a:r>
          </a:p>
          <a:p>
            <a:endParaRPr lang="en-US" sz="2400" dirty="0"/>
          </a:p>
        </p:txBody>
      </p:sp>
      <p:pic>
        <p:nvPicPr>
          <p:cNvPr id="3042308" name="Picture 4" descr="mor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50" y="1982788"/>
            <a:ext cx="2489200" cy="234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42309" name="Group 5"/>
          <p:cNvGrpSpPr>
            <a:grpSpLocks/>
          </p:cNvGrpSpPr>
          <p:nvPr/>
        </p:nvGrpSpPr>
        <p:grpSpPr bwMode="auto">
          <a:xfrm>
            <a:off x="409575" y="6076950"/>
            <a:ext cx="8580438" cy="519113"/>
            <a:chOff x="258" y="3667"/>
            <a:chExt cx="5405" cy="327"/>
          </a:xfrm>
        </p:grpSpPr>
        <p:sp>
          <p:nvSpPr>
            <p:cNvPr id="3042310" name="Text Box 6"/>
            <p:cNvSpPr txBox="1">
              <a:spLocks noChangeArrowheads="1"/>
            </p:cNvSpPr>
            <p:nvPr/>
          </p:nvSpPr>
          <p:spPr bwMode="auto">
            <a:xfrm>
              <a:off x="258" y="3667"/>
              <a:ext cx="54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b="1">
                  <a:sym typeface="Symbol" pitchFamily="18" charset="2"/>
                </a:rPr>
                <a:t>                                                </a:t>
              </a:r>
            </a:p>
          </p:txBody>
        </p:sp>
        <p:sp>
          <p:nvSpPr>
            <p:cNvPr id="3042311" name="Line 7"/>
            <p:cNvSpPr>
              <a:spLocks noChangeShapeType="1"/>
            </p:cNvSpPr>
            <p:nvPr/>
          </p:nvSpPr>
          <p:spPr bwMode="auto">
            <a:xfrm>
              <a:off x="1210" y="3854"/>
              <a:ext cx="11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42312" name="Line 8"/>
            <p:cNvSpPr>
              <a:spLocks noChangeShapeType="1"/>
            </p:cNvSpPr>
            <p:nvPr/>
          </p:nvSpPr>
          <p:spPr bwMode="auto">
            <a:xfrm>
              <a:off x="1786" y="3854"/>
              <a:ext cx="11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42313" name="Line 9"/>
            <p:cNvSpPr>
              <a:spLocks noChangeShapeType="1"/>
            </p:cNvSpPr>
            <p:nvPr/>
          </p:nvSpPr>
          <p:spPr bwMode="auto">
            <a:xfrm>
              <a:off x="2232" y="3854"/>
              <a:ext cx="11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42314" name="Line 10"/>
            <p:cNvSpPr>
              <a:spLocks noChangeShapeType="1"/>
            </p:cNvSpPr>
            <p:nvPr/>
          </p:nvSpPr>
          <p:spPr bwMode="auto">
            <a:xfrm>
              <a:off x="2374" y="3854"/>
              <a:ext cx="11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42315" name="Line 11"/>
            <p:cNvSpPr>
              <a:spLocks noChangeShapeType="1"/>
            </p:cNvSpPr>
            <p:nvPr/>
          </p:nvSpPr>
          <p:spPr bwMode="auto">
            <a:xfrm>
              <a:off x="2516" y="3854"/>
              <a:ext cx="11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42316" name="Line 12"/>
            <p:cNvSpPr>
              <a:spLocks noChangeShapeType="1"/>
            </p:cNvSpPr>
            <p:nvPr/>
          </p:nvSpPr>
          <p:spPr bwMode="auto">
            <a:xfrm>
              <a:off x="3084" y="3854"/>
              <a:ext cx="11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42317" name="Line 13"/>
            <p:cNvSpPr>
              <a:spLocks noChangeShapeType="1"/>
            </p:cNvSpPr>
            <p:nvPr/>
          </p:nvSpPr>
          <p:spPr bwMode="auto">
            <a:xfrm>
              <a:off x="3226" y="3854"/>
              <a:ext cx="11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42318" name="Line 14"/>
            <p:cNvSpPr>
              <a:spLocks noChangeShapeType="1"/>
            </p:cNvSpPr>
            <p:nvPr/>
          </p:nvSpPr>
          <p:spPr bwMode="auto">
            <a:xfrm>
              <a:off x="3492" y="3854"/>
              <a:ext cx="11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42319" name="Line 15"/>
            <p:cNvSpPr>
              <a:spLocks noChangeShapeType="1"/>
            </p:cNvSpPr>
            <p:nvPr/>
          </p:nvSpPr>
          <p:spPr bwMode="auto">
            <a:xfrm>
              <a:off x="3634" y="3854"/>
              <a:ext cx="11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42320" name="Line 16"/>
            <p:cNvSpPr>
              <a:spLocks noChangeShapeType="1"/>
            </p:cNvSpPr>
            <p:nvPr/>
          </p:nvSpPr>
          <p:spPr bwMode="auto">
            <a:xfrm>
              <a:off x="3776" y="3854"/>
              <a:ext cx="11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42321" name="Line 17"/>
            <p:cNvSpPr>
              <a:spLocks noChangeShapeType="1"/>
            </p:cNvSpPr>
            <p:nvPr/>
          </p:nvSpPr>
          <p:spPr bwMode="auto">
            <a:xfrm>
              <a:off x="4170" y="3854"/>
              <a:ext cx="11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42322" name="Line 18"/>
            <p:cNvSpPr>
              <a:spLocks noChangeShapeType="1"/>
            </p:cNvSpPr>
            <p:nvPr/>
          </p:nvSpPr>
          <p:spPr bwMode="auto">
            <a:xfrm>
              <a:off x="4648" y="3854"/>
              <a:ext cx="11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42323" name="Line 19"/>
            <p:cNvSpPr>
              <a:spLocks noChangeShapeType="1"/>
            </p:cNvSpPr>
            <p:nvPr/>
          </p:nvSpPr>
          <p:spPr bwMode="auto">
            <a:xfrm>
              <a:off x="5104" y="3854"/>
              <a:ext cx="11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 smtClean="0">
                <a:latin typeface="Arial" charset="0"/>
              </a:rPr>
              <a:t>Morse </a:t>
            </a:r>
            <a:r>
              <a:rPr lang="en-US" sz="1800" b="1" dirty="0">
                <a:latin typeface="Arial" charset="0"/>
              </a:rPr>
              <a:t>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4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Morse Code Lab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42F7-6DE9-494E-880A-37D3B3993EB4}" type="slidenum">
              <a:rPr lang="en-US"/>
              <a:pPr/>
              <a:t>5</a:t>
            </a:fld>
            <a:endParaRPr lang="en-US"/>
          </a:p>
        </p:txBody>
      </p:sp>
      <p:sp>
        <p:nvSpPr>
          <p:cNvPr id="304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PWM</a:t>
            </a:r>
            <a:endParaRPr lang="en-US" dirty="0"/>
          </a:p>
        </p:txBody>
      </p:sp>
      <p:pic>
        <p:nvPicPr>
          <p:cNvPr id="3041287" name="Picture 7" descr="mor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71488"/>
            <a:ext cx="14192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 smtClean="0">
                <a:latin typeface="Arial" charset="0"/>
              </a:rPr>
              <a:t>Morse </a:t>
            </a:r>
            <a:r>
              <a:rPr lang="en-US" sz="1800" b="1" dirty="0">
                <a:latin typeface="Arial" charset="0"/>
              </a:rPr>
              <a:t>Code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06" y="1741354"/>
            <a:ext cx="5364480" cy="19431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70181" y="3665404"/>
            <a:ext cx="4323795" cy="307777"/>
            <a:chOff x="670181" y="3665404"/>
            <a:chExt cx="4323795" cy="307777"/>
          </a:xfrm>
        </p:grpSpPr>
        <p:sp>
          <p:nvSpPr>
            <p:cNvPr id="3" name="TextBox 2"/>
            <p:cNvSpPr txBox="1"/>
            <p:nvPr/>
          </p:nvSpPr>
          <p:spPr>
            <a:xfrm>
              <a:off x="2159295" y="3665404"/>
              <a:ext cx="11788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Soft</a:t>
              </a:r>
              <a:endParaRPr lang="en-US" sz="14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0181" y="3665404"/>
              <a:ext cx="11788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Loud</a:t>
              </a:r>
              <a:endParaRPr lang="en-US" sz="1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15171" y="3665404"/>
              <a:ext cx="11788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Soft</a:t>
              </a:r>
              <a:endParaRPr lang="en-US" sz="1400" b="1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365202" y="3222893"/>
            <a:ext cx="939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Time</a:t>
            </a:r>
            <a:endParaRPr lang="en-US" sz="1400" b="1" dirty="0"/>
          </a:p>
        </p:txBody>
      </p:sp>
      <p:pic>
        <p:nvPicPr>
          <p:cNvPr id="15" name="Picture 5" descr="Transponder - magnetic buzzer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983" y="2154675"/>
            <a:ext cx="2709194" cy="106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64616" y="4655092"/>
            <a:ext cx="8302013" cy="1588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; Watchdog ISR </a:t>
            </a:r>
            <a:r>
              <a:rPr lang="en-US" sz="1800" b="1" dirty="0" smtClean="0">
                <a:latin typeface="Courier New" pitchFamily="49" charset="0"/>
              </a:rPr>
              <a:t>-------------------------------------------</a:t>
            </a:r>
            <a:endParaRPr 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WDT_ISR:    </a:t>
            </a:r>
            <a:r>
              <a:rPr lang="en-US" sz="1800" b="1" dirty="0" err="1">
                <a:latin typeface="Courier New" pitchFamily="49" charset="0"/>
              </a:rPr>
              <a:t>tst.b</a:t>
            </a:r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smtClean="0">
                <a:latin typeface="Courier New" pitchFamily="49" charset="0"/>
              </a:rPr>
              <a:t>&amp;PWM_ON           ; PWM speaker?</a:t>
            </a:r>
            <a:endParaRPr 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             </a:t>
            </a:r>
            <a:r>
              <a:rPr lang="en-US" sz="1800" b="1" dirty="0" err="1">
                <a:latin typeface="Courier New" pitchFamily="49" charset="0"/>
              </a:rPr>
              <a:t>jeq</a:t>
            </a:r>
            <a:r>
              <a:rPr lang="en-US" sz="1800" b="1" dirty="0">
                <a:latin typeface="Courier New" pitchFamily="49" charset="0"/>
              </a:rPr>
              <a:t>   WDT_02            </a:t>
            </a:r>
            <a:r>
              <a:rPr lang="en-US" sz="1800" b="1" dirty="0" smtClean="0">
                <a:latin typeface="Courier New" pitchFamily="49" charset="0"/>
              </a:rPr>
              <a:t>; </a:t>
            </a:r>
            <a:r>
              <a:rPr lang="en-US" sz="1800" b="1" dirty="0">
                <a:latin typeface="Courier New" pitchFamily="49" charset="0"/>
              </a:rPr>
              <a:t>n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           </a:t>
            </a:r>
            <a:r>
              <a:rPr lang="en-US" sz="1800" b="1" dirty="0" err="1">
                <a:latin typeface="Courier New" pitchFamily="49" charset="0"/>
              </a:rPr>
              <a:t>xor.b</a:t>
            </a:r>
            <a:r>
              <a:rPr lang="en-US" sz="1800" b="1" dirty="0">
                <a:latin typeface="Courier New" pitchFamily="49" charset="0"/>
              </a:rPr>
              <a:t>   #0x20,&amp;P4OUT      </a:t>
            </a:r>
            <a:r>
              <a:rPr lang="en-US" sz="1800" b="1" dirty="0" smtClean="0">
                <a:latin typeface="Courier New" pitchFamily="49" charset="0"/>
              </a:rPr>
              <a:t>; </a:t>
            </a:r>
            <a:r>
              <a:rPr lang="en-US" sz="1800" b="1" dirty="0">
                <a:latin typeface="Courier New" pitchFamily="49" charset="0"/>
              </a:rPr>
              <a:t>y, use 50% PWM</a:t>
            </a:r>
          </a:p>
          <a:p>
            <a:pPr eaLnBrk="1" hangingPunct="1">
              <a:lnSpc>
                <a:spcPct val="90000"/>
              </a:lnSpc>
            </a:pPr>
            <a:endParaRPr 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WDT_02:</a:t>
            </a:r>
            <a:endParaRPr lang="en-US" sz="18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2178467" y="3639758"/>
            <a:ext cx="6458756" cy="1583614"/>
            <a:chOff x="2174657" y="5731760"/>
            <a:chExt cx="6458756" cy="1583614"/>
          </a:xfrm>
        </p:grpSpPr>
        <p:sp>
          <p:nvSpPr>
            <p:cNvPr id="19" name="AutoShape 8"/>
            <p:cNvSpPr>
              <a:spLocks noChangeArrowheads="1"/>
            </p:cNvSpPr>
            <p:nvPr/>
          </p:nvSpPr>
          <p:spPr bwMode="auto">
            <a:xfrm>
              <a:off x="2174657" y="7005524"/>
              <a:ext cx="2426583" cy="309850"/>
            </a:xfrm>
            <a:prstGeom prst="roundRect">
              <a:avLst>
                <a:gd name="adj" fmla="val 16667"/>
              </a:avLst>
            </a:prstGeom>
            <a:solidFill>
              <a:srgbClr val="FF0000">
                <a:alpha val="10000"/>
              </a:srgbClr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AutoShape 9"/>
            <p:cNvSpPr>
              <a:spLocks noChangeArrowheads="1"/>
            </p:cNvSpPr>
            <p:nvPr/>
          </p:nvSpPr>
          <p:spPr bwMode="auto">
            <a:xfrm>
              <a:off x="6301172" y="5731760"/>
              <a:ext cx="2332241" cy="1097495"/>
            </a:xfrm>
            <a:prstGeom prst="wedgeRoundRectCallout">
              <a:avLst>
                <a:gd name="adj1" fmla="val -132598"/>
                <a:gd name="adj2" fmla="val 64168"/>
                <a:gd name="adj3" fmla="val 16667"/>
              </a:avLst>
            </a:prstGeom>
            <a:solidFill>
              <a:srgbClr val="FFFF00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0"/>
                </a:spcBef>
              </a:pPr>
              <a:r>
                <a:rPr lang="en-US" sz="1600" b="1" dirty="0" err="1" smtClean="0">
                  <a:latin typeface="+mn-lt"/>
                </a:rPr>
                <a:t>tst.b</a:t>
              </a:r>
              <a:r>
                <a:rPr lang="en-US" sz="1600" b="1" dirty="0" smtClean="0">
                  <a:latin typeface="+mn-lt"/>
                </a:rPr>
                <a:t> &amp;PWM_ON</a:t>
              </a:r>
            </a:p>
            <a:p>
              <a:pPr algn="ctr">
                <a:spcBef>
                  <a:spcPts val="600"/>
                </a:spcBef>
              </a:pPr>
              <a:r>
                <a:rPr lang="en-US" sz="1400" b="1" dirty="0" smtClean="0">
                  <a:latin typeface="+mn-lt"/>
                </a:rPr>
                <a:t>is equivalent to</a:t>
              </a:r>
              <a:endParaRPr lang="en-US" sz="1600" b="1" dirty="0" smtClean="0">
                <a:latin typeface="+mn-lt"/>
              </a:endParaRPr>
            </a:p>
            <a:p>
              <a:pPr algn="ctr">
                <a:spcBef>
                  <a:spcPts val="600"/>
                </a:spcBef>
              </a:pPr>
              <a:r>
                <a:rPr lang="en-US" sz="1600" b="1" dirty="0" err="1" smtClean="0">
                  <a:latin typeface="+mn-lt"/>
                </a:rPr>
                <a:t>cmp.b</a:t>
              </a:r>
              <a:r>
                <a:rPr lang="en-US" sz="1600" b="1" dirty="0" smtClean="0">
                  <a:latin typeface="+mn-lt"/>
                </a:rPr>
                <a:t>  #0,&amp;PWM_ON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023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Morse Code Lab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779A9-0D71-45D2-861A-DBC7071DE9FA}" type="slidenum">
              <a:rPr lang="en-US"/>
              <a:pPr/>
              <a:t>6</a:t>
            </a:fld>
            <a:endParaRPr lang="en-US"/>
          </a:p>
        </p:txBody>
      </p:sp>
      <p:sp>
        <p:nvSpPr>
          <p:cNvPr id="306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Watchdog </a:t>
            </a:r>
            <a:r>
              <a:rPr lang="en-US" dirty="0"/>
              <a:t>PWM</a:t>
            </a:r>
          </a:p>
        </p:txBody>
      </p:sp>
      <p:sp>
        <p:nvSpPr>
          <p:cNvPr id="3060740" name="Text Box 4"/>
          <p:cNvSpPr txBox="1">
            <a:spLocks noChangeArrowheads="1"/>
          </p:cNvSpPr>
          <p:nvPr/>
        </p:nvSpPr>
        <p:spPr bwMode="auto">
          <a:xfrm>
            <a:off x="1136650" y="1366963"/>
            <a:ext cx="7785100" cy="513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0"/>
              </a:spcBef>
              <a:tabLst>
                <a:tab pos="852488" algn="l"/>
                <a:tab pos="18288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spcBef>
                <a:spcPct val="0"/>
              </a:spcBef>
              <a:tabLst>
                <a:tab pos="852488" algn="l"/>
                <a:tab pos="18288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spcBef>
                <a:spcPct val="0"/>
              </a:spcBef>
              <a:tabLst>
                <a:tab pos="852488" algn="l"/>
                <a:tab pos="18288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spcBef>
                <a:spcPct val="0"/>
              </a:spcBef>
              <a:tabLst>
                <a:tab pos="852488" algn="l"/>
                <a:tab pos="18288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spcBef>
                <a:spcPct val="0"/>
              </a:spcBef>
              <a:tabLst>
                <a:tab pos="852488" algn="l"/>
                <a:tab pos="18288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l"/>
                <a:tab pos="18288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l"/>
                <a:tab pos="18288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l"/>
                <a:tab pos="18288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l"/>
                <a:tab pos="18288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400" b="1" dirty="0" smtClean="0">
                <a:latin typeface="Courier New" pitchFamily="49" charset="0"/>
              </a:rPr>
              <a:t>            .</a:t>
            </a:r>
            <a:r>
              <a:rPr lang="en-US" sz="1400" b="1" dirty="0" err="1">
                <a:latin typeface="Courier New" pitchFamily="49" charset="0"/>
              </a:rPr>
              <a:t>cdecls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</a:rPr>
              <a:t>C,"msp430.h"           ; </a:t>
            </a:r>
            <a:r>
              <a:rPr lang="en-US" sz="1400" b="1" dirty="0">
                <a:latin typeface="Courier New" pitchFamily="49" charset="0"/>
              </a:rPr>
              <a:t>include c </a:t>
            </a:r>
            <a:r>
              <a:rPr lang="en-US" sz="1400" b="1" dirty="0" smtClean="0">
                <a:latin typeface="Courier New" pitchFamily="49" charset="0"/>
              </a:rPr>
              <a:t>header</a:t>
            </a:r>
            <a:endParaRPr lang="en-US" sz="14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4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400" b="1" dirty="0" smtClean="0">
                <a:latin typeface="Courier New" pitchFamily="49" charset="0"/>
              </a:rPr>
              <a:t>            .</a:t>
            </a:r>
            <a:r>
              <a:rPr lang="en-US" sz="1400" b="1" dirty="0" err="1">
                <a:latin typeface="Courier New" pitchFamily="49" charset="0"/>
              </a:rPr>
              <a:t>bss</a:t>
            </a: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smtClean="0">
                <a:latin typeface="Courier New" pitchFamily="49" charset="0"/>
              </a:rPr>
              <a:t>PWM_ON,1               ; PWM </a:t>
            </a:r>
            <a:r>
              <a:rPr lang="en-US" sz="1400" b="1" dirty="0">
                <a:latin typeface="Courier New" pitchFamily="49" charset="0"/>
              </a:rPr>
              <a:t>on </a:t>
            </a:r>
            <a:r>
              <a:rPr lang="en-US" sz="1400" b="1" dirty="0" smtClean="0">
                <a:latin typeface="Courier New" pitchFamily="49" charset="0"/>
              </a:rPr>
              <a:t>flag</a:t>
            </a:r>
            <a:endParaRPr lang="en-US" sz="14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4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400" b="1" dirty="0" smtClean="0">
                <a:latin typeface="Courier New" pitchFamily="49" charset="0"/>
              </a:rPr>
              <a:t>            .</a:t>
            </a:r>
            <a:r>
              <a:rPr lang="en-US" sz="1400" b="1" dirty="0">
                <a:latin typeface="Courier New" pitchFamily="49" charset="0"/>
              </a:rPr>
              <a:t>text                          </a:t>
            </a:r>
            <a:r>
              <a:rPr lang="en-US" sz="1400" b="1" dirty="0" smtClean="0">
                <a:latin typeface="Courier New" pitchFamily="49" charset="0"/>
              </a:rPr>
              <a:t>; </a:t>
            </a:r>
            <a:r>
              <a:rPr lang="en-US" sz="1400" b="1" dirty="0">
                <a:latin typeface="Courier New" pitchFamily="49" charset="0"/>
              </a:rPr>
              <a:t>program section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b="1" dirty="0" smtClean="0">
                <a:latin typeface="Courier New" pitchFamily="49" charset="0"/>
              </a:rPr>
              <a:t>start:      </a:t>
            </a:r>
            <a:r>
              <a:rPr lang="en-US" sz="1400" b="1" dirty="0" err="1">
                <a:latin typeface="Courier New" pitchFamily="49" charset="0"/>
              </a:rPr>
              <a:t>mov.w</a:t>
            </a:r>
            <a:r>
              <a:rPr lang="en-US" sz="1400" b="1" dirty="0">
                <a:latin typeface="Courier New" pitchFamily="49" charset="0"/>
              </a:rPr>
              <a:t>   </a:t>
            </a:r>
            <a:r>
              <a:rPr lang="en-US" sz="1400" b="1" dirty="0" smtClean="0">
                <a:latin typeface="Courier New" pitchFamily="49" charset="0"/>
              </a:rPr>
              <a:t>#0x0300,SP             ; </a:t>
            </a:r>
            <a:r>
              <a:rPr lang="en-US" sz="1400" b="1" dirty="0">
                <a:latin typeface="Courier New" pitchFamily="49" charset="0"/>
              </a:rPr>
              <a:t>initialize stack pointer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b="1" dirty="0">
                <a:latin typeface="Courier New" pitchFamily="49" charset="0"/>
              </a:rPr>
              <a:t>            </a:t>
            </a:r>
            <a:r>
              <a:rPr lang="en-US" sz="1400" b="1" dirty="0" err="1">
                <a:latin typeface="Courier New" pitchFamily="49" charset="0"/>
              </a:rPr>
              <a:t>mov.w</a:t>
            </a:r>
            <a:r>
              <a:rPr lang="en-US" sz="1400" b="1" dirty="0">
                <a:latin typeface="Courier New" pitchFamily="49" charset="0"/>
              </a:rPr>
              <a:t>   #WDT_MDLY_0_5,&amp;WDTCTL  </a:t>
            </a:r>
            <a:r>
              <a:rPr lang="en-US" sz="1400" b="1" dirty="0" smtClean="0">
                <a:latin typeface="Courier New" pitchFamily="49" charset="0"/>
              </a:rPr>
              <a:t>; WDT </a:t>
            </a:r>
            <a:r>
              <a:rPr lang="en-US" sz="1400" b="1" dirty="0">
                <a:latin typeface="Courier New" pitchFamily="49" charset="0"/>
              </a:rPr>
              <a:t>interval =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</a:rPr>
              <a:t>0.5 </a:t>
            </a:r>
            <a:r>
              <a:rPr lang="en-US" sz="1400" b="1" dirty="0" err="1">
                <a:latin typeface="Courier New" pitchFamily="49" charset="0"/>
              </a:rPr>
              <a:t>ms</a:t>
            </a:r>
            <a:endParaRPr lang="en-US" sz="14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</a:rPr>
              <a:t>           </a:t>
            </a:r>
            <a:r>
              <a:rPr lang="en-US" sz="1400" b="1" dirty="0" err="1" smtClean="0">
                <a:latin typeface="Courier New" pitchFamily="49" charset="0"/>
              </a:rPr>
              <a:t>mov.b</a:t>
            </a:r>
            <a:r>
              <a:rPr lang="en-US" sz="1400" b="1" dirty="0" smtClean="0">
                <a:latin typeface="Courier New" pitchFamily="49" charset="0"/>
              </a:rPr>
              <a:t>   </a:t>
            </a:r>
            <a:r>
              <a:rPr lang="en-US" sz="1400" b="1" dirty="0">
                <a:latin typeface="Courier New" pitchFamily="49" charset="0"/>
              </a:rPr>
              <a:t>#WDTIE,&amp;IE1            </a:t>
            </a:r>
            <a:r>
              <a:rPr lang="en-US" sz="1400" b="1" dirty="0" smtClean="0">
                <a:latin typeface="Courier New" pitchFamily="49" charset="0"/>
              </a:rPr>
              <a:t>; </a:t>
            </a:r>
            <a:r>
              <a:rPr lang="en-US" sz="1400" b="1" dirty="0">
                <a:latin typeface="Courier New" pitchFamily="49" charset="0"/>
              </a:rPr>
              <a:t>enable WDT interrupt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b="1" dirty="0" smtClean="0">
                <a:latin typeface="Courier New" pitchFamily="49" charset="0"/>
              </a:rPr>
              <a:t>            </a:t>
            </a:r>
            <a:r>
              <a:rPr lang="en-US" sz="1400" b="1" dirty="0" err="1" smtClean="0">
                <a:latin typeface="Courier New" pitchFamily="49" charset="0"/>
              </a:rPr>
              <a:t>bis.b</a:t>
            </a:r>
            <a:r>
              <a:rPr lang="en-US" sz="1400" b="1" dirty="0" smtClean="0">
                <a:latin typeface="Courier New" pitchFamily="49" charset="0"/>
              </a:rPr>
              <a:t>   </a:t>
            </a:r>
            <a:r>
              <a:rPr lang="en-US" sz="1400" b="1" dirty="0">
                <a:latin typeface="Courier New" pitchFamily="49" charset="0"/>
              </a:rPr>
              <a:t>#</a:t>
            </a:r>
            <a:r>
              <a:rPr lang="en-US" sz="1400" b="1" dirty="0" smtClean="0">
                <a:latin typeface="Courier New" pitchFamily="49" charset="0"/>
              </a:rPr>
              <a:t>0x20</a:t>
            </a:r>
            <a:r>
              <a:rPr lang="en-US" sz="1400" b="1" dirty="0">
                <a:latin typeface="Courier New" pitchFamily="49" charset="0"/>
              </a:rPr>
              <a:t>,&amp;P4DIR           </a:t>
            </a:r>
            <a:r>
              <a:rPr lang="en-US" sz="1400" b="1" dirty="0" smtClean="0">
                <a:latin typeface="Courier New" pitchFamily="49" charset="0"/>
              </a:rPr>
              <a:t>; P4.5 output(speaker)</a:t>
            </a:r>
            <a:endParaRPr lang="en-US" sz="14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400" b="1" dirty="0">
                <a:latin typeface="Courier New" pitchFamily="49" charset="0"/>
              </a:rPr>
              <a:t>            </a:t>
            </a:r>
            <a:r>
              <a:rPr lang="en-US" sz="1400" b="1" dirty="0" err="1" smtClean="0">
                <a:latin typeface="Courier New" pitchFamily="49" charset="0"/>
              </a:rPr>
              <a:t>mov.b</a:t>
            </a:r>
            <a:r>
              <a:rPr lang="en-US" sz="1400" b="1" dirty="0" smtClean="0">
                <a:latin typeface="Courier New" pitchFamily="49" charset="0"/>
              </a:rPr>
              <a:t>   #1,&amp;PWM_ON             ; </a:t>
            </a:r>
            <a:r>
              <a:rPr lang="en-US" sz="1400" b="1" dirty="0">
                <a:latin typeface="Courier New" pitchFamily="49" charset="0"/>
              </a:rPr>
              <a:t>turn </a:t>
            </a:r>
            <a:r>
              <a:rPr lang="en-US" sz="1400" b="1" dirty="0" smtClean="0">
                <a:latin typeface="Courier New" pitchFamily="49" charset="0"/>
              </a:rPr>
              <a:t>PWM on</a:t>
            </a:r>
            <a:endParaRPr lang="en-US" sz="14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400" b="1" dirty="0">
                <a:latin typeface="Courier New" pitchFamily="49" charset="0"/>
              </a:rPr>
              <a:t>            </a:t>
            </a:r>
            <a:r>
              <a:rPr lang="en-US" sz="1400" b="1" dirty="0" err="1">
                <a:latin typeface="Courier New" pitchFamily="49" charset="0"/>
              </a:rPr>
              <a:t>bis.w</a:t>
            </a:r>
            <a:r>
              <a:rPr lang="en-US" sz="1400" b="1" dirty="0">
                <a:latin typeface="Courier New" pitchFamily="49" charset="0"/>
              </a:rPr>
              <a:t>   #</a:t>
            </a:r>
            <a:r>
              <a:rPr lang="en-US" sz="1400" b="1" dirty="0" smtClean="0">
                <a:latin typeface="Courier New" pitchFamily="49" charset="0"/>
              </a:rPr>
              <a:t>LPM0|GIE,SR           ; </a:t>
            </a:r>
            <a:r>
              <a:rPr lang="en-US" sz="1400" b="1" dirty="0">
                <a:latin typeface="Courier New" pitchFamily="49" charset="0"/>
              </a:rPr>
              <a:t>enable interrupts / sleep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b="1" dirty="0">
                <a:latin typeface="Courier New" pitchFamily="49" charset="0"/>
              </a:rPr>
              <a:t>            </a:t>
            </a:r>
            <a:r>
              <a:rPr lang="en-US" sz="1400" b="1" dirty="0" err="1">
                <a:latin typeface="Courier New" pitchFamily="49" charset="0"/>
              </a:rPr>
              <a:t>jmp</a:t>
            </a:r>
            <a:r>
              <a:rPr lang="en-US" sz="1400" b="1" dirty="0">
                <a:latin typeface="Courier New" pitchFamily="49" charset="0"/>
              </a:rPr>
              <a:t>     $                      </a:t>
            </a:r>
            <a:r>
              <a:rPr lang="en-US" sz="1400" b="1" dirty="0" smtClean="0">
                <a:latin typeface="Courier New" pitchFamily="49" charset="0"/>
              </a:rPr>
              <a:t>; </a:t>
            </a:r>
            <a:r>
              <a:rPr lang="en-US" sz="1400" b="1" dirty="0">
                <a:latin typeface="Courier New" pitchFamily="49" charset="0"/>
              </a:rPr>
              <a:t>(should never get here!)</a:t>
            </a:r>
          </a:p>
          <a:p>
            <a:pPr eaLnBrk="1" hangingPunct="1">
              <a:lnSpc>
                <a:spcPct val="90000"/>
              </a:lnSpc>
            </a:pPr>
            <a:endParaRPr lang="en-US" sz="14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400" b="1" dirty="0">
                <a:latin typeface="Courier New" pitchFamily="49" charset="0"/>
              </a:rPr>
              <a:t>; Watchdog ISR </a:t>
            </a:r>
            <a:r>
              <a:rPr lang="en-US" sz="1400" b="1" dirty="0" smtClean="0">
                <a:latin typeface="Courier New" pitchFamily="49" charset="0"/>
              </a:rPr>
              <a:t>-----------------------------------------------------------</a:t>
            </a:r>
            <a:endParaRPr lang="en-US" sz="14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400" b="1" dirty="0">
                <a:latin typeface="Courier New" pitchFamily="49" charset="0"/>
              </a:rPr>
              <a:t>WDT_ISR:    </a:t>
            </a:r>
            <a:r>
              <a:rPr lang="en-US" sz="1400" b="1" dirty="0" err="1">
                <a:latin typeface="Courier New" pitchFamily="49" charset="0"/>
              </a:rPr>
              <a:t>tst.b</a:t>
            </a:r>
            <a:r>
              <a:rPr lang="en-US" sz="1400" b="1" dirty="0">
                <a:latin typeface="Courier New" pitchFamily="49" charset="0"/>
              </a:rPr>
              <a:t>   </a:t>
            </a:r>
            <a:r>
              <a:rPr lang="en-US" sz="1400" b="1" dirty="0" smtClean="0">
                <a:latin typeface="Courier New" pitchFamily="49" charset="0"/>
              </a:rPr>
              <a:t>&amp;PWM_ON                ; PWM?</a:t>
            </a:r>
            <a:endParaRPr lang="en-US" sz="14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400" b="1" dirty="0">
                <a:latin typeface="Courier New" pitchFamily="49" charset="0"/>
              </a:rPr>
              <a:t>              </a:t>
            </a:r>
            <a:r>
              <a:rPr lang="en-US" sz="1400" b="1" dirty="0" err="1">
                <a:latin typeface="Courier New" pitchFamily="49" charset="0"/>
              </a:rPr>
              <a:t>jeq</a:t>
            </a:r>
            <a:r>
              <a:rPr lang="en-US" sz="1400" b="1" dirty="0">
                <a:latin typeface="Courier New" pitchFamily="49" charset="0"/>
              </a:rPr>
              <a:t>   WDT_02                 </a:t>
            </a:r>
            <a:r>
              <a:rPr lang="en-US" sz="1400" b="1" dirty="0" smtClean="0">
                <a:latin typeface="Courier New" pitchFamily="49" charset="0"/>
              </a:rPr>
              <a:t>; </a:t>
            </a:r>
            <a:r>
              <a:rPr lang="en-US" sz="1400" b="1" dirty="0">
                <a:latin typeface="Courier New" pitchFamily="49" charset="0"/>
              </a:rPr>
              <a:t>n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b="1" dirty="0">
                <a:latin typeface="Courier New" pitchFamily="49" charset="0"/>
              </a:rPr>
              <a:t>            </a:t>
            </a:r>
            <a:r>
              <a:rPr lang="en-US" sz="1400" b="1" dirty="0" err="1">
                <a:latin typeface="Courier New" pitchFamily="49" charset="0"/>
              </a:rPr>
              <a:t>xor.b</a:t>
            </a:r>
            <a:r>
              <a:rPr lang="en-US" sz="1400" b="1" dirty="0">
                <a:latin typeface="Courier New" pitchFamily="49" charset="0"/>
              </a:rPr>
              <a:t>   #0x20,&amp;P4OUT           </a:t>
            </a:r>
            <a:r>
              <a:rPr lang="en-US" sz="1400" b="1" dirty="0" smtClean="0">
                <a:latin typeface="Courier New" pitchFamily="49" charset="0"/>
              </a:rPr>
              <a:t>; </a:t>
            </a:r>
            <a:r>
              <a:rPr lang="en-US" sz="1400" b="1" dirty="0">
                <a:latin typeface="Courier New" pitchFamily="49" charset="0"/>
              </a:rPr>
              <a:t>y, use 50% PWM</a:t>
            </a:r>
          </a:p>
          <a:p>
            <a:pPr eaLnBrk="1" hangingPunct="1">
              <a:lnSpc>
                <a:spcPct val="90000"/>
              </a:lnSpc>
            </a:pPr>
            <a:endParaRPr lang="en-US" sz="14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400" b="1" dirty="0">
                <a:latin typeface="Courier New" pitchFamily="49" charset="0"/>
              </a:rPr>
              <a:t>WDT_02</a:t>
            </a:r>
            <a:r>
              <a:rPr lang="en-US" sz="1400" b="1" dirty="0" smtClean="0">
                <a:latin typeface="Courier New" pitchFamily="49" charset="0"/>
              </a:rPr>
              <a:t>:     </a:t>
            </a:r>
            <a:r>
              <a:rPr lang="en-US" sz="1400" b="1" dirty="0" err="1">
                <a:latin typeface="Courier New" pitchFamily="49" charset="0"/>
              </a:rPr>
              <a:t>reti</a:t>
            </a:r>
            <a:r>
              <a:rPr lang="en-US" sz="1400" b="1" dirty="0">
                <a:latin typeface="Courier New" pitchFamily="49" charset="0"/>
              </a:rPr>
              <a:t>                           </a:t>
            </a:r>
            <a:r>
              <a:rPr lang="en-US" sz="1400" b="1" dirty="0" smtClean="0">
                <a:latin typeface="Courier New" pitchFamily="49" charset="0"/>
              </a:rPr>
              <a:t>; </a:t>
            </a:r>
            <a:r>
              <a:rPr lang="en-US" sz="1400" b="1" dirty="0">
                <a:latin typeface="Courier New" pitchFamily="49" charset="0"/>
              </a:rPr>
              <a:t>return from interrupt</a:t>
            </a:r>
          </a:p>
          <a:p>
            <a:pPr eaLnBrk="1" hangingPunct="1">
              <a:lnSpc>
                <a:spcPct val="90000"/>
              </a:lnSpc>
            </a:pPr>
            <a:endParaRPr lang="en-US" sz="14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400" b="1" dirty="0" smtClean="0">
                <a:latin typeface="Courier New" pitchFamily="49" charset="0"/>
              </a:rPr>
              <a:t>            .</a:t>
            </a:r>
            <a:r>
              <a:rPr lang="en-US" sz="1400" b="1" dirty="0">
                <a:latin typeface="Courier New" pitchFamily="49" charset="0"/>
              </a:rPr>
              <a:t>sect   ".int10</a:t>
            </a:r>
            <a:r>
              <a:rPr lang="en-US" sz="1400" b="1" dirty="0" smtClean="0">
                <a:latin typeface="Courier New" pitchFamily="49" charset="0"/>
              </a:rPr>
              <a:t>"</a:t>
            </a:r>
            <a:endParaRPr lang="en-US" sz="14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400" b="1" dirty="0">
                <a:latin typeface="Courier New" pitchFamily="49" charset="0"/>
              </a:rPr>
              <a:t>            .word   WDT_ISR                </a:t>
            </a:r>
            <a:r>
              <a:rPr lang="en-US" sz="1400" b="1" dirty="0" smtClean="0">
                <a:latin typeface="Courier New" pitchFamily="49" charset="0"/>
              </a:rPr>
              <a:t>; </a:t>
            </a:r>
            <a:r>
              <a:rPr lang="en-US" sz="1400" b="1" dirty="0">
                <a:latin typeface="Courier New" pitchFamily="49" charset="0"/>
              </a:rPr>
              <a:t>Watchdog ISR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b="1" dirty="0">
                <a:latin typeface="Courier New" pitchFamily="49" charset="0"/>
              </a:rPr>
              <a:t>            .sect   ".reset</a:t>
            </a:r>
            <a:r>
              <a:rPr lang="en-US" sz="1400" b="1" dirty="0" smtClean="0">
                <a:latin typeface="Courier New" pitchFamily="49" charset="0"/>
              </a:rPr>
              <a:t>"</a:t>
            </a:r>
            <a:endParaRPr lang="en-US" sz="14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400" b="1" dirty="0">
                <a:latin typeface="Courier New" pitchFamily="49" charset="0"/>
              </a:rPr>
              <a:t>            .word   </a:t>
            </a:r>
            <a:r>
              <a:rPr lang="en-US" sz="1400" b="1" dirty="0" smtClean="0">
                <a:latin typeface="Courier New" pitchFamily="49" charset="0"/>
              </a:rPr>
              <a:t>start                  ; PUC RESET </a:t>
            </a:r>
            <a:r>
              <a:rPr lang="en-US" sz="1400" b="1" dirty="0">
                <a:latin typeface="Courier New" pitchFamily="49" charset="0"/>
              </a:rPr>
              <a:t>ISR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b="1" dirty="0">
                <a:latin typeface="Courier New" pitchFamily="49" charset="0"/>
              </a:rPr>
              <a:t>            .end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 smtClean="0">
                <a:latin typeface="Arial" charset="0"/>
              </a:rPr>
              <a:t>Morse </a:t>
            </a:r>
            <a:r>
              <a:rPr lang="en-US" sz="1800" b="1" dirty="0">
                <a:latin typeface="Arial" charset="0"/>
              </a:rPr>
              <a:t>Code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64406" y="1718634"/>
            <a:ext cx="7734054" cy="1328229"/>
            <a:chOff x="260596" y="3964874"/>
            <a:chExt cx="7734054" cy="1328229"/>
          </a:xfrm>
        </p:grpSpPr>
        <p:sp>
          <p:nvSpPr>
            <p:cNvPr id="19" name="AutoShape 8"/>
            <p:cNvSpPr>
              <a:spLocks noChangeArrowheads="1"/>
            </p:cNvSpPr>
            <p:nvPr/>
          </p:nvSpPr>
          <p:spPr bwMode="auto">
            <a:xfrm>
              <a:off x="1149350" y="3964874"/>
              <a:ext cx="6845300" cy="298828"/>
            </a:xfrm>
            <a:prstGeom prst="roundRect">
              <a:avLst>
                <a:gd name="adj" fmla="val 16667"/>
              </a:avLst>
            </a:prstGeom>
            <a:solidFill>
              <a:srgbClr val="FF0000">
                <a:alpha val="10000"/>
              </a:srgbClr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AutoShape 9"/>
            <p:cNvSpPr>
              <a:spLocks noChangeArrowheads="1"/>
            </p:cNvSpPr>
            <p:nvPr/>
          </p:nvSpPr>
          <p:spPr bwMode="auto">
            <a:xfrm>
              <a:off x="260596" y="4959682"/>
              <a:ext cx="1543276" cy="333421"/>
            </a:xfrm>
            <a:prstGeom prst="wedgeRoundRectCallout">
              <a:avLst>
                <a:gd name="adj1" fmla="val 142860"/>
                <a:gd name="adj2" fmla="val -256170"/>
                <a:gd name="adj3" fmla="val 16667"/>
              </a:avLst>
            </a:prstGeom>
            <a:solidFill>
              <a:srgbClr val="FFFF00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0"/>
                </a:spcBef>
              </a:pPr>
              <a:r>
                <a:rPr lang="en-US" sz="1400" b="1" dirty="0" smtClean="0">
                  <a:latin typeface="+mn-lt"/>
                </a:rPr>
                <a:t>Global Variable</a:t>
              </a:r>
              <a:endParaRPr lang="en-US" sz="1400" b="1" dirty="0">
                <a:latin typeface="+mn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99286" y="4198469"/>
            <a:ext cx="7637090" cy="2092162"/>
            <a:chOff x="1149350" y="3846909"/>
            <a:chExt cx="7637090" cy="2092162"/>
          </a:xfrm>
        </p:grpSpPr>
        <p:sp>
          <p:nvSpPr>
            <p:cNvPr id="12" name="AutoShape 8"/>
            <p:cNvSpPr>
              <a:spLocks noChangeArrowheads="1"/>
            </p:cNvSpPr>
            <p:nvPr/>
          </p:nvSpPr>
          <p:spPr bwMode="auto">
            <a:xfrm>
              <a:off x="1149350" y="3846909"/>
              <a:ext cx="6845300" cy="704040"/>
            </a:xfrm>
            <a:prstGeom prst="roundRect">
              <a:avLst>
                <a:gd name="adj" fmla="val 16667"/>
              </a:avLst>
            </a:prstGeom>
            <a:solidFill>
              <a:srgbClr val="FF0000">
                <a:alpha val="10000"/>
              </a:srgbClr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9"/>
            <p:cNvSpPr>
              <a:spLocks noChangeArrowheads="1"/>
            </p:cNvSpPr>
            <p:nvPr/>
          </p:nvSpPr>
          <p:spPr bwMode="auto">
            <a:xfrm>
              <a:off x="6122142" y="5128480"/>
              <a:ext cx="2664298" cy="810591"/>
            </a:xfrm>
            <a:prstGeom prst="wedgeRoundRectCallout">
              <a:avLst>
                <a:gd name="adj1" fmla="val -121628"/>
                <a:gd name="adj2" fmla="val -113526"/>
                <a:gd name="adj3" fmla="val 16667"/>
              </a:avLst>
            </a:prstGeom>
            <a:solidFill>
              <a:srgbClr val="FFFF00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0"/>
                </a:spcBef>
              </a:pPr>
              <a:r>
                <a:rPr lang="en-US" sz="1400" b="1" dirty="0">
                  <a:latin typeface="+mn-lt"/>
                </a:rPr>
                <a:t>PWM </a:t>
              </a:r>
              <a:r>
                <a:rPr lang="en-US" sz="1400" b="1" dirty="0" smtClean="0">
                  <a:latin typeface="+mn-lt"/>
                </a:rPr>
                <a:t>speaker (toggle P4.5) when PWM_ON </a:t>
              </a:r>
              <a:r>
                <a:rPr lang="en-US" sz="1400" b="1" dirty="0">
                  <a:latin typeface="+mn-lt"/>
                </a:rPr>
                <a:t>is </a:t>
              </a:r>
              <a:r>
                <a:rPr lang="en-US" sz="1400" b="1" dirty="0" smtClean="0">
                  <a:latin typeface="+mn-lt"/>
                </a:rPr>
                <a:t>non-zero</a:t>
              </a:r>
            </a:p>
            <a:p>
              <a:pPr algn="ctr">
                <a:spcBef>
                  <a:spcPct val="0"/>
                </a:spcBef>
              </a:pPr>
              <a:r>
                <a:rPr lang="en-US" sz="1400" b="1" dirty="0" smtClean="0">
                  <a:latin typeface="+mn-lt"/>
                </a:rPr>
                <a:t>(50% duty cycle)</a:t>
              </a:r>
              <a:endParaRPr lang="en-US" sz="1400" b="1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895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ounded Rectangle 119"/>
          <p:cNvSpPr/>
          <p:nvPr/>
        </p:nvSpPr>
        <p:spPr bwMode="auto">
          <a:xfrm>
            <a:off x="400487" y="1594884"/>
            <a:ext cx="3668455" cy="4944138"/>
          </a:xfrm>
          <a:prstGeom prst="roundRect">
            <a:avLst>
              <a:gd name="adj" fmla="val 4609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4356855" y="1275906"/>
            <a:ext cx="4585136" cy="5263116"/>
          </a:xfrm>
          <a:prstGeom prst="roundRect">
            <a:avLst>
              <a:gd name="adj" fmla="val 4609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Morse Code Lab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A27F-A6C1-4E50-B3CC-ECBACEB6158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4495084" y="3570833"/>
            <a:ext cx="945222" cy="31849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56855" y="1401186"/>
            <a:ext cx="2501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numbers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letters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DOT,DASH,END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495084" y="3882482"/>
            <a:ext cx="945222" cy="31849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495084" y="4204405"/>
            <a:ext cx="945222" cy="31849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495084" y="5225140"/>
            <a:ext cx="945222" cy="31849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495084" y="5543639"/>
            <a:ext cx="945222" cy="31849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495084" y="5862138"/>
            <a:ext cx="945222" cy="31849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965184" y="5225140"/>
            <a:ext cx="457200" cy="31849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422384" y="5225140"/>
            <a:ext cx="457200" cy="31849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879584" y="5225140"/>
            <a:ext cx="457200" cy="31849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965184" y="5543639"/>
            <a:ext cx="457200" cy="31849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422384" y="5543639"/>
            <a:ext cx="457200" cy="31849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879584" y="5543639"/>
            <a:ext cx="457200" cy="31849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336784" y="5543639"/>
            <a:ext cx="457200" cy="31849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793984" y="5543639"/>
            <a:ext cx="457200" cy="31849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965184" y="5855288"/>
            <a:ext cx="457200" cy="31849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422384" y="5855288"/>
            <a:ext cx="457200" cy="31849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879584" y="5855288"/>
            <a:ext cx="457200" cy="31849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336784" y="5855288"/>
            <a:ext cx="457200" cy="31849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793984" y="5855288"/>
            <a:ext cx="457200" cy="31849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78719" y="5276667"/>
            <a:ext cx="5693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>
                <a:latin typeface="Courier New" panose="02070309020205020404" pitchFamily="49" charset="0"/>
                <a:cs typeface="Courier New" pitchFamily="49" charset="0"/>
              </a:rPr>
              <a:t>DASH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38488" y="5276667"/>
            <a:ext cx="5693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>
                <a:latin typeface="Courier New" panose="02070309020205020404" pitchFamily="49" charset="0"/>
                <a:cs typeface="Courier New" pitchFamily="49" charset="0"/>
              </a:rPr>
              <a:t>END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02684" y="5276667"/>
            <a:ext cx="5693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>
                <a:latin typeface="Courier New" panose="02070309020205020404" pitchFamily="49" charset="0"/>
                <a:cs typeface="Courier New" pitchFamily="49" charset="0"/>
              </a:rPr>
              <a:t>DOT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33779" y="5913665"/>
            <a:ext cx="5693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>
                <a:latin typeface="Courier New" panose="02070309020205020404" pitchFamily="49" charset="0"/>
                <a:cs typeface="Courier New" pitchFamily="49" charset="0"/>
              </a:rPr>
              <a:t>DASH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758451" y="5595311"/>
            <a:ext cx="5693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>
                <a:latin typeface="Courier New" panose="02070309020205020404" pitchFamily="49" charset="0"/>
                <a:cs typeface="Courier New" pitchFamily="49" charset="0"/>
              </a:rPr>
              <a:t>END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913814" y="5595311"/>
            <a:ext cx="5693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>
                <a:latin typeface="Courier New" panose="02070309020205020404" pitchFamily="49" charset="0"/>
                <a:cs typeface="Courier New" pitchFamily="49" charset="0"/>
              </a:rPr>
              <a:t>DASH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368444" y="5595311"/>
            <a:ext cx="5693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>
                <a:latin typeface="Courier New" panose="02070309020205020404" pitchFamily="49" charset="0"/>
                <a:cs typeface="Courier New" pitchFamily="49" charset="0"/>
              </a:rPr>
              <a:t>DOT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17083" y="5595311"/>
            <a:ext cx="5693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>
                <a:latin typeface="Courier New" panose="02070309020205020404" pitchFamily="49" charset="0"/>
                <a:cs typeface="Courier New" pitchFamily="49" charset="0"/>
              </a:rPr>
              <a:t>DOT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280705" y="5595311"/>
            <a:ext cx="5693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>
                <a:latin typeface="Courier New" panose="02070309020205020404" pitchFamily="49" charset="0"/>
                <a:cs typeface="Courier New" pitchFamily="49" charset="0"/>
              </a:rPr>
              <a:t>DOT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58451" y="5913665"/>
            <a:ext cx="5693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>
                <a:latin typeface="Courier New" panose="02070309020205020404" pitchFamily="49" charset="0"/>
                <a:cs typeface="Courier New" pitchFamily="49" charset="0"/>
              </a:rPr>
              <a:t>END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13814" y="5913665"/>
            <a:ext cx="5693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>
                <a:latin typeface="Courier New" panose="02070309020205020404" pitchFamily="49" charset="0"/>
                <a:cs typeface="Courier New" pitchFamily="49" charset="0"/>
              </a:rPr>
              <a:t>DASH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68444" y="5913665"/>
            <a:ext cx="5693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>
                <a:latin typeface="Courier New" panose="02070309020205020404" pitchFamily="49" charset="0"/>
                <a:cs typeface="Courier New" pitchFamily="49" charset="0"/>
              </a:rPr>
              <a:t>DOT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80705" y="5913665"/>
            <a:ext cx="5693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>
                <a:latin typeface="Courier New" panose="02070309020205020404" pitchFamily="49" charset="0"/>
                <a:cs typeface="Courier New" pitchFamily="49" charset="0"/>
              </a:rPr>
              <a:t>DOT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944638" y="3572389"/>
            <a:ext cx="457200" cy="31849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6401838" y="3572389"/>
            <a:ext cx="457200" cy="31849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6859038" y="3572389"/>
            <a:ext cx="457200" cy="31849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358173" y="3623916"/>
            <a:ext cx="5693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>
                <a:latin typeface="Courier New" panose="02070309020205020404" pitchFamily="49" charset="0"/>
                <a:cs typeface="Courier New" pitchFamily="49" charset="0"/>
              </a:rPr>
              <a:t>DASH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807668" y="3623916"/>
            <a:ext cx="5693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>
                <a:latin typeface="Courier New" panose="02070309020205020404" pitchFamily="49" charset="0"/>
                <a:cs typeface="Courier New" pitchFamily="49" charset="0"/>
              </a:rPr>
              <a:t>DASH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882138" y="3623916"/>
            <a:ext cx="5693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>
                <a:latin typeface="Courier New" panose="02070309020205020404" pitchFamily="49" charset="0"/>
                <a:cs typeface="Courier New" pitchFamily="49" charset="0"/>
              </a:rPr>
              <a:t>DASH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7308958" y="3572389"/>
            <a:ext cx="457200" cy="31849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7766158" y="3572389"/>
            <a:ext cx="457200" cy="31849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8223358" y="3572389"/>
            <a:ext cx="457200" cy="31849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722493" y="3623916"/>
            <a:ext cx="5693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>
                <a:latin typeface="Courier New" panose="02070309020205020404" pitchFamily="49" charset="0"/>
                <a:cs typeface="Courier New" pitchFamily="49" charset="0"/>
              </a:rPr>
              <a:t>DASH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171988" y="3623916"/>
            <a:ext cx="5693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>
                <a:latin typeface="Courier New" panose="02070309020205020404" pitchFamily="49" charset="0"/>
                <a:cs typeface="Courier New" pitchFamily="49" charset="0"/>
              </a:rPr>
              <a:t>END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246458" y="3623916"/>
            <a:ext cx="5693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>
                <a:latin typeface="Courier New" panose="02070309020205020404" pitchFamily="49" charset="0"/>
                <a:cs typeface="Courier New" pitchFamily="49" charset="0"/>
              </a:rPr>
              <a:t>DASH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5944638" y="3890888"/>
            <a:ext cx="457200" cy="31849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6401838" y="3890888"/>
            <a:ext cx="457200" cy="31849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6859038" y="3890888"/>
            <a:ext cx="457200" cy="31849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358173" y="3942415"/>
            <a:ext cx="5693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>
                <a:latin typeface="Courier New" panose="02070309020205020404" pitchFamily="49" charset="0"/>
                <a:cs typeface="Courier New" pitchFamily="49" charset="0"/>
              </a:rPr>
              <a:t>DASH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807668" y="3942415"/>
            <a:ext cx="5693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>
                <a:latin typeface="Courier New" panose="02070309020205020404" pitchFamily="49" charset="0"/>
                <a:cs typeface="Courier New" pitchFamily="49" charset="0"/>
              </a:rPr>
              <a:t>DASH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882138" y="3942415"/>
            <a:ext cx="5693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>
                <a:latin typeface="Courier New" panose="02070309020205020404" pitchFamily="49" charset="0"/>
                <a:cs typeface="Courier New" pitchFamily="49" charset="0"/>
              </a:rPr>
              <a:t>DOT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7308958" y="3890888"/>
            <a:ext cx="457200" cy="31849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7766158" y="3890888"/>
            <a:ext cx="457200" cy="31849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8223358" y="3890888"/>
            <a:ext cx="457200" cy="31849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722493" y="3942415"/>
            <a:ext cx="5693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>
                <a:latin typeface="Courier New" panose="02070309020205020404" pitchFamily="49" charset="0"/>
                <a:cs typeface="Courier New" pitchFamily="49" charset="0"/>
              </a:rPr>
              <a:t>DASH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171988" y="3942415"/>
            <a:ext cx="5693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>
                <a:latin typeface="Courier New" panose="02070309020205020404" pitchFamily="49" charset="0"/>
                <a:cs typeface="Courier New" pitchFamily="49" charset="0"/>
              </a:rPr>
              <a:t>END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246458" y="3942415"/>
            <a:ext cx="5693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>
                <a:latin typeface="Courier New" panose="02070309020205020404" pitchFamily="49" charset="0"/>
                <a:cs typeface="Courier New" pitchFamily="49" charset="0"/>
              </a:rPr>
              <a:t>DASH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5944638" y="4209387"/>
            <a:ext cx="457200" cy="31849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6401838" y="4209387"/>
            <a:ext cx="457200" cy="31849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6859038" y="4209387"/>
            <a:ext cx="457200" cy="31849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358173" y="4260914"/>
            <a:ext cx="5693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>
                <a:latin typeface="Courier New" panose="02070309020205020404" pitchFamily="49" charset="0"/>
                <a:cs typeface="Courier New" pitchFamily="49" charset="0"/>
              </a:rPr>
              <a:t>DOT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807668" y="4260914"/>
            <a:ext cx="5693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>
                <a:latin typeface="Courier New" panose="02070309020205020404" pitchFamily="49" charset="0"/>
                <a:cs typeface="Courier New" pitchFamily="49" charset="0"/>
              </a:rPr>
              <a:t>DASH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882138" y="4260914"/>
            <a:ext cx="5693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>
                <a:latin typeface="Courier New" panose="02070309020205020404" pitchFamily="49" charset="0"/>
                <a:cs typeface="Courier New" pitchFamily="49" charset="0"/>
              </a:rPr>
              <a:t>DOT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7308958" y="4209387"/>
            <a:ext cx="457200" cy="31849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7766158" y="4209387"/>
            <a:ext cx="457200" cy="31849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8223358" y="4209387"/>
            <a:ext cx="457200" cy="31849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722493" y="4260914"/>
            <a:ext cx="5693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>
                <a:latin typeface="Courier New" panose="02070309020205020404" pitchFamily="49" charset="0"/>
                <a:cs typeface="Courier New" pitchFamily="49" charset="0"/>
              </a:rPr>
              <a:t>DASH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8171988" y="4260914"/>
            <a:ext cx="5693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>
                <a:latin typeface="Courier New" panose="02070309020205020404" pitchFamily="49" charset="0"/>
                <a:cs typeface="Courier New" pitchFamily="49" charset="0"/>
              </a:rPr>
              <a:t>END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246458" y="4260914"/>
            <a:ext cx="5693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>
                <a:latin typeface="Courier New" panose="02070309020205020404" pitchFamily="49" charset="0"/>
                <a:cs typeface="Courier New" pitchFamily="49" charset="0"/>
              </a:rPr>
              <a:t>DASH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18" name="Straight Arrow Connector 117"/>
          <p:cNvCxnSpPr/>
          <p:nvPr/>
        </p:nvCxnSpPr>
        <p:spPr bwMode="auto">
          <a:xfrm>
            <a:off x="4967689" y="3731638"/>
            <a:ext cx="99749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oval" w="med" len="med"/>
            <a:tailEnd type="arrow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Straight Arrow Connector 130"/>
          <p:cNvCxnSpPr/>
          <p:nvPr/>
        </p:nvCxnSpPr>
        <p:spPr bwMode="auto">
          <a:xfrm flipV="1">
            <a:off x="4967689" y="4034748"/>
            <a:ext cx="997495" cy="698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oval" w="med" len="med"/>
            <a:tailEnd type="arrow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" name="Straight Arrow Connector 131"/>
          <p:cNvCxnSpPr/>
          <p:nvPr/>
        </p:nvCxnSpPr>
        <p:spPr bwMode="auto">
          <a:xfrm flipV="1">
            <a:off x="4967689" y="4363654"/>
            <a:ext cx="997495" cy="498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oval" w="med" len="med"/>
            <a:tailEnd type="arrow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" name="Straight Arrow Connector 132"/>
          <p:cNvCxnSpPr/>
          <p:nvPr/>
        </p:nvCxnSpPr>
        <p:spPr bwMode="auto">
          <a:xfrm flipV="1">
            <a:off x="4967689" y="5369000"/>
            <a:ext cx="1092879" cy="49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oval" w="med" len="med"/>
            <a:tailEnd type="arrow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Straight Arrow Connector 133"/>
          <p:cNvCxnSpPr/>
          <p:nvPr/>
        </p:nvCxnSpPr>
        <p:spPr bwMode="auto">
          <a:xfrm flipV="1">
            <a:off x="4967689" y="5687644"/>
            <a:ext cx="1092879" cy="686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oval" w="med" len="med"/>
            <a:tailEnd type="arrow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Straight Arrow Connector 134"/>
          <p:cNvCxnSpPr/>
          <p:nvPr/>
        </p:nvCxnSpPr>
        <p:spPr bwMode="auto">
          <a:xfrm flipV="1">
            <a:off x="4967689" y="6005998"/>
            <a:ext cx="1092879" cy="90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oval" w="med" len="med"/>
            <a:tailEnd type="arrow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8" name="TextBox 137"/>
          <p:cNvSpPr txBox="1"/>
          <p:nvPr/>
        </p:nvSpPr>
        <p:spPr>
          <a:xfrm>
            <a:off x="4751075" y="4575540"/>
            <a:ext cx="43322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itchFamily="49" charset="0"/>
              </a:rPr>
              <a:t>...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965176" y="4575540"/>
            <a:ext cx="4332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 smtClean="0">
                <a:latin typeface="Courier New" panose="02070309020205020404" pitchFamily="49" charset="0"/>
                <a:cs typeface="Courier New" pitchFamily="49" charset="0"/>
              </a:rPr>
              <a:t>...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4749365" y="6165717"/>
            <a:ext cx="43322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itchFamily="49" charset="0"/>
              </a:rPr>
              <a:t>...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963466" y="6165717"/>
            <a:ext cx="43322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itchFamily="49" charset="0"/>
              </a:rPr>
              <a:t>...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6" name="Rectangle 2"/>
          <p:cNvSpPr txBox="1">
            <a:spLocks noChangeArrowheads="1"/>
          </p:cNvSpPr>
          <p:nvPr/>
        </p:nvSpPr>
        <p:spPr bwMode="auto">
          <a:xfrm>
            <a:off x="1321639" y="267897"/>
            <a:ext cx="7793037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dirty="0"/>
              <a:t>m</a:t>
            </a:r>
            <a:r>
              <a:rPr lang="en-US" dirty="0" smtClean="0"/>
              <a:t>orse_codes.asm</a:t>
            </a:r>
            <a:endParaRPr lang="en-US" dirty="0"/>
          </a:p>
        </p:txBody>
      </p:sp>
      <p:sp>
        <p:nvSpPr>
          <p:cNvPr id="147" name="Rectangle 146"/>
          <p:cNvSpPr/>
          <p:nvPr/>
        </p:nvSpPr>
        <p:spPr>
          <a:xfrm>
            <a:off x="4471148" y="2252798"/>
            <a:ext cx="2159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itchFamily="49" charset="0"/>
              </a:rPr>
              <a:t>END   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equ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0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DOT   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equ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1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DASH  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equ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2 </a:t>
            </a:r>
          </a:p>
        </p:txBody>
      </p:sp>
      <p:sp>
        <p:nvSpPr>
          <p:cNvPr id="117" name="Text Box 5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 smtClean="0">
                <a:latin typeface="Arial" charset="0"/>
              </a:rPr>
              <a:t>Morse </a:t>
            </a:r>
            <a:r>
              <a:rPr lang="en-US" sz="1800" b="1" dirty="0">
                <a:latin typeface="Arial" charset="0"/>
              </a:rPr>
              <a:t>Code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76239" y="1885249"/>
            <a:ext cx="34970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ef numbers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ef letters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ef DOT,DASH,END</a:t>
            </a:r>
          </a:p>
          <a:p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message: .string "ABC"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.byte 0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loop: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message,r4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lp02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@r4+,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r5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sub.w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#'A',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r5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add.w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r5,r5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letters(r5),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r5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lp10: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@r5+,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r6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cmp.b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#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DOT,r6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jeq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doDot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lp10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4" name="Straight Arrow Connector 143"/>
          <p:cNvCxnSpPr/>
          <p:nvPr/>
        </p:nvCxnSpPr>
        <p:spPr bwMode="auto">
          <a:xfrm>
            <a:off x="2823690" y="3083795"/>
            <a:ext cx="1" cy="80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Straight Arrow Connector 142"/>
          <p:cNvCxnSpPr/>
          <p:nvPr/>
        </p:nvCxnSpPr>
        <p:spPr bwMode="auto">
          <a:xfrm flipH="1" flipV="1">
            <a:off x="1469267" y="2428530"/>
            <a:ext cx="1164820" cy="222739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Straight Arrow Connector 121"/>
          <p:cNvCxnSpPr/>
          <p:nvPr/>
        </p:nvCxnSpPr>
        <p:spPr bwMode="auto">
          <a:xfrm flipV="1">
            <a:off x="2097741" y="1816684"/>
            <a:ext cx="2397343" cy="4898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" name="Straight Arrow Connector 124"/>
          <p:cNvCxnSpPr/>
          <p:nvPr/>
        </p:nvCxnSpPr>
        <p:spPr bwMode="auto">
          <a:xfrm flipH="1">
            <a:off x="5124225" y="1867321"/>
            <a:ext cx="473613" cy="341683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" name="Rectangle 77"/>
          <p:cNvSpPr/>
          <p:nvPr/>
        </p:nvSpPr>
        <p:spPr>
          <a:xfrm>
            <a:off x="6228546" y="1326837"/>
            <a:ext cx="24961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morse_codes.asm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2297885" y="1616629"/>
            <a:ext cx="15937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morse.asm</a:t>
            </a:r>
            <a:endParaRPr lang="en-US" sz="2000" b="1" dirty="0"/>
          </a:p>
        </p:txBody>
      </p:sp>
      <p:cxnSp>
        <p:nvCxnSpPr>
          <p:cNvPr id="121" name="Straight Arrow Connector 120"/>
          <p:cNvCxnSpPr>
            <a:endCxn id="38" idx="2"/>
          </p:cNvCxnSpPr>
          <p:nvPr/>
        </p:nvCxnSpPr>
        <p:spPr bwMode="auto">
          <a:xfrm flipV="1">
            <a:off x="3123187" y="5461333"/>
            <a:ext cx="3064176" cy="1043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/>
          <p:cNvSpPr/>
          <p:nvPr/>
        </p:nvSpPr>
        <p:spPr>
          <a:xfrm>
            <a:off x="4356855" y="4871550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letters: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4370197" y="3207722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numbers: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39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861431" y="442913"/>
            <a:ext cx="8086942" cy="2131610"/>
            <a:chOff x="861431" y="401315"/>
            <a:chExt cx="8086942" cy="2131610"/>
          </a:xfrm>
        </p:grpSpPr>
        <p:sp>
          <p:nvSpPr>
            <p:cNvPr id="12" name="AutoShape 8"/>
            <p:cNvSpPr>
              <a:spLocks noChangeArrowheads="1"/>
            </p:cNvSpPr>
            <p:nvPr/>
          </p:nvSpPr>
          <p:spPr bwMode="auto">
            <a:xfrm>
              <a:off x="861431" y="1406876"/>
              <a:ext cx="7652253" cy="1126049"/>
            </a:xfrm>
            <a:prstGeom prst="roundRect">
              <a:avLst>
                <a:gd name="adj" fmla="val 16667"/>
              </a:avLst>
            </a:prstGeom>
            <a:solidFill>
              <a:srgbClr val="FF0000">
                <a:alpha val="10000"/>
              </a:srgbClr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9"/>
            <p:cNvSpPr>
              <a:spLocks noChangeArrowheads="1"/>
            </p:cNvSpPr>
            <p:nvPr/>
          </p:nvSpPr>
          <p:spPr bwMode="auto">
            <a:xfrm>
              <a:off x="6740664" y="401315"/>
              <a:ext cx="2207709" cy="852895"/>
            </a:xfrm>
            <a:prstGeom prst="wedgeRoundRectCallout">
              <a:avLst>
                <a:gd name="adj1" fmla="val -164072"/>
                <a:gd name="adj2" fmla="val 137023"/>
                <a:gd name="adj3" fmla="val 16667"/>
              </a:avLst>
            </a:prstGeom>
            <a:solidFill>
              <a:srgbClr val="FFFF00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0"/>
                </a:spcBef>
              </a:pPr>
              <a:r>
                <a:rPr lang="en-US" sz="1400" b="1" dirty="0" smtClean="0">
                  <a:latin typeface="+mn-lt"/>
                </a:rPr>
                <a:t>System equates:</a:t>
              </a:r>
            </a:p>
            <a:p>
              <a:pPr algn="ctr">
                <a:spcBef>
                  <a:spcPct val="0"/>
                </a:spcBef>
              </a:pPr>
              <a:r>
                <a:rPr lang="en-US" sz="1400" b="1" dirty="0" smtClean="0">
                  <a:latin typeface="+mn-lt"/>
                </a:rPr>
                <a:t>Clock speed, interrupts per second, etc.</a:t>
              </a:r>
              <a:endParaRPr lang="en-US" sz="1400" b="1" dirty="0">
                <a:latin typeface="+mn-lt"/>
              </a:endParaRPr>
            </a:p>
          </p:txBody>
        </p:sp>
      </p:grp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Morse Code Lab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779A9-0D71-45D2-861A-DBC7071DE9FA}" type="slidenum">
              <a:rPr lang="en-US"/>
              <a:pPr/>
              <a:t>8</a:t>
            </a:fld>
            <a:endParaRPr lang="en-US"/>
          </a:p>
        </p:txBody>
      </p:sp>
      <p:sp>
        <p:nvSpPr>
          <p:cNvPr id="306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orse.asm</a:t>
            </a:r>
            <a:endParaRPr lang="en-US" dirty="0"/>
          </a:p>
        </p:txBody>
      </p:sp>
      <p:sp>
        <p:nvSpPr>
          <p:cNvPr id="3060740" name="Text Box 4"/>
          <p:cNvSpPr txBox="1">
            <a:spLocks noChangeArrowheads="1"/>
          </p:cNvSpPr>
          <p:nvPr/>
        </p:nvSpPr>
        <p:spPr bwMode="auto">
          <a:xfrm>
            <a:off x="861432" y="1294237"/>
            <a:ext cx="77851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0"/>
              </a:spcBef>
              <a:tabLst>
                <a:tab pos="852488" algn="l"/>
                <a:tab pos="18288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spcBef>
                <a:spcPct val="0"/>
              </a:spcBef>
              <a:tabLst>
                <a:tab pos="852488" algn="l"/>
                <a:tab pos="18288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spcBef>
                <a:spcPct val="0"/>
              </a:spcBef>
              <a:tabLst>
                <a:tab pos="852488" algn="l"/>
                <a:tab pos="18288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spcBef>
                <a:spcPct val="0"/>
              </a:spcBef>
              <a:tabLst>
                <a:tab pos="852488" algn="l"/>
                <a:tab pos="18288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spcBef>
                <a:spcPct val="0"/>
              </a:spcBef>
              <a:tabLst>
                <a:tab pos="852488" algn="l"/>
                <a:tab pos="18288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l"/>
                <a:tab pos="18288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l"/>
                <a:tab pos="18288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l"/>
                <a:tab pos="18288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l"/>
                <a:tab pos="18288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200" b="1" dirty="0" smtClean="0">
                <a:latin typeface="Courier New" pitchFamily="49" charset="0"/>
              </a:rPr>
              <a:t>;</a:t>
            </a:r>
            <a:r>
              <a:rPr lang="en-US" sz="1200" b="1" dirty="0">
                <a:latin typeface="Courier New" pitchFamily="49" charset="0"/>
              </a:rPr>
              <a:t> System equates </a:t>
            </a:r>
            <a:r>
              <a:rPr lang="en-US" sz="1200" b="1" dirty="0" smtClean="0">
                <a:latin typeface="Courier New" pitchFamily="49" charset="0"/>
              </a:rPr>
              <a:t>--------------------------------------------------------------</a:t>
            </a:r>
            <a:endParaRPr lang="en-US" sz="12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200" b="1" dirty="0" smtClean="0">
                <a:latin typeface="Courier New" pitchFamily="49" charset="0"/>
              </a:rPr>
              <a:t>            </a:t>
            </a:r>
            <a:r>
              <a:rPr lang="en-US" sz="1200" b="1" dirty="0">
                <a:latin typeface="Courier New" pitchFamily="49" charset="0"/>
              </a:rPr>
              <a:t>.</a:t>
            </a:r>
            <a:r>
              <a:rPr lang="en-US" sz="1200" b="1" dirty="0" err="1">
                <a:latin typeface="Courier New" pitchFamily="49" charset="0"/>
              </a:rPr>
              <a:t>cdecls</a:t>
            </a:r>
            <a:r>
              <a:rPr lang="en-US" sz="1200" b="1" dirty="0">
                <a:latin typeface="Courier New" pitchFamily="49" charset="0"/>
              </a:rPr>
              <a:t> C,"msp430.h</a:t>
            </a:r>
            <a:r>
              <a:rPr lang="en-US" sz="1200" b="1" dirty="0" smtClean="0">
                <a:latin typeface="Courier New" pitchFamily="49" charset="0"/>
              </a:rPr>
              <a:t>"      </a:t>
            </a:r>
            <a:r>
              <a:rPr lang="en-US" sz="1200" b="1" dirty="0">
                <a:latin typeface="Courier New" pitchFamily="49" charset="0"/>
              </a:rPr>
              <a:t>; include c </a:t>
            </a:r>
            <a:r>
              <a:rPr lang="en-US" sz="1200" b="1" dirty="0" smtClean="0">
                <a:latin typeface="Courier New" pitchFamily="49" charset="0"/>
              </a:rPr>
              <a:t>header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b="1" dirty="0" err="1" smtClean="0">
                <a:latin typeface="Courier New" pitchFamily="49" charset="0"/>
              </a:rPr>
              <a:t>myCLOCK</a:t>
            </a:r>
            <a:r>
              <a:rPr lang="en-US" sz="1200" b="1" dirty="0" smtClean="0">
                <a:latin typeface="Courier New" pitchFamily="49" charset="0"/>
              </a:rPr>
              <a:t>     </a:t>
            </a:r>
            <a:r>
              <a:rPr lang="en-US" sz="1200" b="1" dirty="0">
                <a:latin typeface="Courier New" pitchFamily="49" charset="0"/>
              </a:rPr>
              <a:t>.</a:t>
            </a:r>
            <a:r>
              <a:rPr lang="en-US" sz="1200" b="1" dirty="0" err="1">
                <a:latin typeface="Courier New" pitchFamily="49" charset="0"/>
              </a:rPr>
              <a:t>equ</a:t>
            </a:r>
            <a:r>
              <a:rPr lang="en-US" sz="1200" b="1" dirty="0">
                <a:latin typeface="Courier New" pitchFamily="49" charset="0"/>
              </a:rPr>
              <a:t>    1200000          </a:t>
            </a:r>
            <a:r>
              <a:rPr lang="en-US" sz="1200" b="1" dirty="0" smtClean="0">
                <a:latin typeface="Courier New" pitchFamily="49" charset="0"/>
              </a:rPr>
              <a:t> ; </a:t>
            </a:r>
            <a:r>
              <a:rPr lang="en-US" sz="1200" b="1" dirty="0">
                <a:latin typeface="Courier New" pitchFamily="49" charset="0"/>
              </a:rPr>
              <a:t>1.2 </a:t>
            </a:r>
            <a:r>
              <a:rPr lang="en-US" sz="1200" b="1" dirty="0" err="1">
                <a:latin typeface="Courier New" pitchFamily="49" charset="0"/>
              </a:rPr>
              <a:t>Mhz</a:t>
            </a:r>
            <a:r>
              <a:rPr lang="en-US" sz="1200" b="1" dirty="0">
                <a:latin typeface="Courier New" pitchFamily="49" charset="0"/>
              </a:rPr>
              <a:t> clock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b="1" dirty="0">
                <a:latin typeface="Courier New" pitchFamily="49" charset="0"/>
              </a:rPr>
              <a:t>WDT_CTL     .</a:t>
            </a:r>
            <a:r>
              <a:rPr lang="en-US" sz="1200" b="1" dirty="0" err="1">
                <a:latin typeface="Courier New" pitchFamily="49" charset="0"/>
              </a:rPr>
              <a:t>equ</a:t>
            </a:r>
            <a:r>
              <a:rPr lang="en-US" sz="1200" b="1" dirty="0">
                <a:latin typeface="Courier New" pitchFamily="49" charset="0"/>
              </a:rPr>
              <a:t>    WDT_MDLY_0_5     </a:t>
            </a:r>
            <a:r>
              <a:rPr lang="en-US" sz="1200" b="1" dirty="0" smtClean="0">
                <a:latin typeface="Courier New" pitchFamily="49" charset="0"/>
              </a:rPr>
              <a:t> ; </a:t>
            </a:r>
            <a:r>
              <a:rPr lang="en-US" sz="1200" b="1" dirty="0">
                <a:latin typeface="Courier New" pitchFamily="49" charset="0"/>
              </a:rPr>
              <a:t>WD configuration (Timer, SMCLK, 0.5 </a:t>
            </a:r>
            <a:r>
              <a:rPr lang="en-US" sz="1200" b="1" dirty="0" err="1">
                <a:latin typeface="Courier New" pitchFamily="49" charset="0"/>
              </a:rPr>
              <a:t>ms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b="1" dirty="0">
                <a:latin typeface="Courier New" pitchFamily="49" charset="0"/>
              </a:rPr>
              <a:t>WDT_CPI     .</a:t>
            </a:r>
            <a:r>
              <a:rPr lang="en-US" sz="1200" b="1" dirty="0" err="1">
                <a:latin typeface="Courier New" pitchFamily="49" charset="0"/>
              </a:rPr>
              <a:t>equ</a:t>
            </a:r>
            <a:r>
              <a:rPr lang="en-US" sz="1200" b="1" dirty="0">
                <a:latin typeface="Courier New" pitchFamily="49" charset="0"/>
              </a:rPr>
              <a:t>    500              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</a:rPr>
              <a:t>; WDT Clocks Per Interrupt (@1 </a:t>
            </a:r>
            <a:r>
              <a:rPr lang="en-US" sz="1200" b="1" dirty="0" err="1" smtClean="0">
                <a:latin typeface="Courier New" pitchFamily="49" charset="0"/>
              </a:rPr>
              <a:t>Mhz</a:t>
            </a:r>
            <a:r>
              <a:rPr lang="en-US" sz="1200" b="1" dirty="0" smtClean="0">
                <a:latin typeface="Courier New" pitchFamily="49" charset="0"/>
              </a:rPr>
              <a:t>, 500 us)</a:t>
            </a:r>
            <a:endParaRPr lang="en-US" sz="12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200" b="1" dirty="0">
                <a:latin typeface="Courier New" pitchFamily="49" charset="0"/>
              </a:rPr>
              <a:t>WDT_IPS     .</a:t>
            </a:r>
            <a:r>
              <a:rPr lang="en-US" sz="1200" b="1" dirty="0" err="1">
                <a:latin typeface="Courier New" pitchFamily="49" charset="0"/>
              </a:rPr>
              <a:t>equ</a:t>
            </a:r>
            <a:r>
              <a:rPr lang="en-US" sz="1200" b="1" dirty="0">
                <a:latin typeface="Courier New" pitchFamily="49" charset="0"/>
              </a:rPr>
              <a:t>    </a:t>
            </a:r>
            <a:r>
              <a:rPr lang="en-US" sz="1200" b="1" dirty="0" err="1">
                <a:latin typeface="Courier New" pitchFamily="49" charset="0"/>
              </a:rPr>
              <a:t>myCLOCK</a:t>
            </a:r>
            <a:r>
              <a:rPr lang="en-US" sz="1200" b="1" dirty="0">
                <a:latin typeface="Courier New" pitchFamily="49" charset="0"/>
              </a:rPr>
              <a:t>/WDT_CPI  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</a:rPr>
              <a:t>; WDT Interrupts Per Second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b="1" dirty="0">
                <a:latin typeface="Courier New" pitchFamily="49" charset="0"/>
              </a:rPr>
              <a:t>STACK       .</a:t>
            </a:r>
            <a:r>
              <a:rPr lang="en-US" sz="1200" b="1" dirty="0" err="1">
                <a:latin typeface="Courier New" pitchFamily="49" charset="0"/>
              </a:rPr>
              <a:t>equ</a:t>
            </a:r>
            <a:r>
              <a:rPr lang="en-US" sz="1200" b="1" dirty="0">
                <a:latin typeface="Courier New" pitchFamily="49" charset="0"/>
              </a:rPr>
              <a:t>    0x0600           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</a:rPr>
              <a:t>; top of stack</a:t>
            </a:r>
          </a:p>
          <a:p>
            <a:pPr eaLnBrk="1" hangingPunct="1">
              <a:lnSpc>
                <a:spcPct val="90000"/>
              </a:lnSpc>
            </a:pPr>
            <a:endParaRPr lang="en-US" sz="12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200" b="1" dirty="0" smtClean="0">
                <a:latin typeface="Courier New" pitchFamily="49" charset="0"/>
              </a:rPr>
              <a:t>; </a:t>
            </a:r>
            <a:r>
              <a:rPr lang="en-US" sz="1200" b="1" dirty="0">
                <a:latin typeface="Courier New" pitchFamily="49" charset="0"/>
              </a:rPr>
              <a:t>External references </a:t>
            </a:r>
            <a:r>
              <a:rPr lang="en-US" sz="1200" b="1" dirty="0" smtClean="0">
                <a:latin typeface="Courier New" pitchFamily="49" charset="0"/>
              </a:rPr>
              <a:t>---------------------------------------------------------</a:t>
            </a:r>
            <a:endParaRPr lang="en-US" sz="12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200" b="1" dirty="0" smtClean="0">
                <a:latin typeface="Courier New" pitchFamily="49" charset="0"/>
              </a:rPr>
              <a:t>            .ref    numbers           ; codes for 0-9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b="1" dirty="0" smtClean="0">
                <a:latin typeface="Courier New" pitchFamily="49" charset="0"/>
              </a:rPr>
              <a:t>            </a:t>
            </a:r>
            <a:r>
              <a:rPr lang="en-US" sz="1200" b="1" dirty="0">
                <a:latin typeface="Courier New" pitchFamily="49" charset="0"/>
              </a:rPr>
              <a:t>.ref    letters           </a:t>
            </a:r>
            <a:r>
              <a:rPr lang="en-US" sz="1200" b="1" dirty="0" smtClean="0">
                <a:latin typeface="Courier New" pitchFamily="49" charset="0"/>
              </a:rPr>
              <a:t>; </a:t>
            </a:r>
            <a:r>
              <a:rPr lang="en-US" sz="1200" b="1" dirty="0">
                <a:latin typeface="Courier New" pitchFamily="49" charset="0"/>
              </a:rPr>
              <a:t>codes for </a:t>
            </a:r>
            <a:r>
              <a:rPr lang="en-US" sz="1200" b="1" dirty="0" smtClean="0">
                <a:latin typeface="Courier New" pitchFamily="49" charset="0"/>
              </a:rPr>
              <a:t>A-Z</a:t>
            </a:r>
          </a:p>
          <a:p>
            <a:pPr eaLnBrk="1" hangingPunct="1">
              <a:lnSpc>
                <a:spcPct val="90000"/>
              </a:lnSpc>
            </a:pPr>
            <a:endParaRPr lang="en-US" sz="12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200" b="1" dirty="0">
                <a:latin typeface="Courier New" pitchFamily="49" charset="0"/>
              </a:rPr>
              <a:t>;  numbers---&gt;N0$---&gt;DASH,DASH,DASH,DASH,DASH,END      ; 0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b="1" dirty="0">
                <a:latin typeface="Courier New" pitchFamily="49" charset="0"/>
              </a:rPr>
              <a:t>;             N1$---&gt;DOT,DASH,DASH,DASH,DASH,END       ; 1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b="1" dirty="0">
                <a:latin typeface="Courier New" pitchFamily="49" charset="0"/>
              </a:rPr>
              <a:t>;             ...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b="1" dirty="0">
                <a:latin typeface="Courier New" pitchFamily="49" charset="0"/>
              </a:rPr>
              <a:t>;             N9$---&gt;DASH,DASH,DASH,DASH,DOT,END       ; 9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b="1" dirty="0">
                <a:latin typeface="Courier New" pitchFamily="49" charset="0"/>
              </a:rPr>
              <a:t>;  letters---&gt;A$----&gt;DOT,DASH,END                      ; A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b="1" dirty="0">
                <a:latin typeface="Courier New" pitchFamily="49" charset="0"/>
              </a:rPr>
              <a:t>;             B$----&gt;DASH,DOT,DOT,DOT,END              ; B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b="1" dirty="0">
                <a:latin typeface="Courier New" pitchFamily="49" charset="0"/>
              </a:rPr>
              <a:t>;             ...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b="1" dirty="0">
                <a:latin typeface="Courier New" pitchFamily="49" charset="0"/>
              </a:rPr>
              <a:t>;             Z$----&gt;DASH,DASH,DOT,DOT,END             ; Z</a:t>
            </a:r>
          </a:p>
          <a:p>
            <a:pPr eaLnBrk="1" hangingPunct="1">
              <a:lnSpc>
                <a:spcPct val="90000"/>
              </a:lnSpc>
            </a:pPr>
            <a:endParaRPr lang="en-US" sz="12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200" b="1" dirty="0" smtClean="0">
                <a:latin typeface="Courier New" pitchFamily="49" charset="0"/>
              </a:rPr>
              <a:t>;  5 </a:t>
            </a:r>
            <a:r>
              <a:rPr lang="en-US" sz="1200" b="1" dirty="0">
                <a:latin typeface="Courier New" pitchFamily="49" charset="0"/>
              </a:rPr>
              <a:t>WPM = 60 sec / (5 * 50) elements = 240 milliseconds per element.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b="1" dirty="0" smtClean="0">
                <a:latin typeface="Courier New" pitchFamily="49" charset="0"/>
              </a:rPr>
              <a:t>;  element </a:t>
            </a:r>
            <a:r>
              <a:rPr lang="en-US" sz="1200" b="1" dirty="0">
                <a:latin typeface="Courier New" pitchFamily="49" charset="0"/>
              </a:rPr>
              <a:t>= (WDT_IPS * 6 / WPM) / 5</a:t>
            </a:r>
          </a:p>
          <a:p>
            <a:pPr eaLnBrk="1" hangingPunct="1">
              <a:lnSpc>
                <a:spcPct val="90000"/>
              </a:lnSpc>
            </a:pPr>
            <a:endParaRPr lang="en-US" sz="12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200" b="1" dirty="0" smtClean="0">
                <a:latin typeface="Courier New" pitchFamily="49" charset="0"/>
              </a:rPr>
              <a:t>ELEMENT     </a:t>
            </a:r>
            <a:r>
              <a:rPr lang="en-US" sz="1200" b="1" dirty="0">
                <a:latin typeface="Courier New" pitchFamily="49" charset="0"/>
              </a:rPr>
              <a:t>.</a:t>
            </a:r>
            <a:r>
              <a:rPr lang="en-US" sz="1200" b="1" dirty="0" err="1">
                <a:latin typeface="Courier New" pitchFamily="49" charset="0"/>
              </a:rPr>
              <a:t>equ</a:t>
            </a:r>
            <a:r>
              <a:rPr lang="en-US" sz="1200" b="1" dirty="0">
                <a:latin typeface="Courier New" pitchFamily="49" charset="0"/>
              </a:rPr>
              <a:t>    </a:t>
            </a:r>
            <a:r>
              <a:rPr lang="en-US" sz="1200" b="1" dirty="0" smtClean="0">
                <a:latin typeface="Courier New" pitchFamily="49" charset="0"/>
              </a:rPr>
              <a:t>WDT_IPS*240/1000</a:t>
            </a:r>
          </a:p>
          <a:p>
            <a:pPr eaLnBrk="1" hangingPunct="1">
              <a:lnSpc>
                <a:spcPct val="90000"/>
              </a:lnSpc>
            </a:pPr>
            <a:endParaRPr lang="en-US" sz="12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200" b="1" dirty="0">
                <a:latin typeface="Courier New" pitchFamily="49" charset="0"/>
              </a:rPr>
              <a:t>; Global variables ------------------------------------------------------------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b="1" dirty="0" smtClean="0">
                <a:latin typeface="Courier New" pitchFamily="49" charset="0"/>
              </a:rPr>
              <a:t>            .</a:t>
            </a:r>
            <a:r>
              <a:rPr lang="en-US" sz="1200" b="1" dirty="0" err="1">
                <a:latin typeface="Courier New" pitchFamily="49" charset="0"/>
              </a:rPr>
              <a:t>bss</a:t>
            </a:r>
            <a:r>
              <a:rPr lang="en-US" sz="1200" b="1" dirty="0">
                <a:latin typeface="Courier New" pitchFamily="49" charset="0"/>
              </a:rPr>
              <a:t>    beep_cnt,2        </a:t>
            </a:r>
            <a:r>
              <a:rPr lang="en-US" sz="1200" b="1" dirty="0" smtClean="0">
                <a:latin typeface="Courier New" pitchFamily="49" charset="0"/>
              </a:rPr>
              <a:t>; </a:t>
            </a:r>
            <a:r>
              <a:rPr lang="en-US" sz="1200" b="1" dirty="0">
                <a:latin typeface="Courier New" pitchFamily="49" charset="0"/>
              </a:rPr>
              <a:t>beeper flag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b="1" dirty="0">
                <a:latin typeface="Courier New" pitchFamily="49" charset="0"/>
              </a:rPr>
              <a:t>            .</a:t>
            </a:r>
            <a:r>
              <a:rPr lang="en-US" sz="1200" b="1" dirty="0" err="1">
                <a:latin typeface="Courier New" pitchFamily="49" charset="0"/>
              </a:rPr>
              <a:t>bss</a:t>
            </a:r>
            <a:r>
              <a:rPr lang="en-US" sz="1200" b="1" dirty="0">
                <a:latin typeface="Courier New" pitchFamily="49" charset="0"/>
              </a:rPr>
              <a:t>    delay_cnt,2       </a:t>
            </a:r>
            <a:r>
              <a:rPr lang="en-US" sz="1200" b="1" dirty="0" smtClean="0">
                <a:latin typeface="Courier New" pitchFamily="49" charset="0"/>
              </a:rPr>
              <a:t>; </a:t>
            </a:r>
            <a:r>
              <a:rPr lang="en-US" sz="1200" b="1" dirty="0">
                <a:latin typeface="Courier New" pitchFamily="49" charset="0"/>
              </a:rPr>
              <a:t>delay flag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62905" y="2621844"/>
            <a:ext cx="7968613" cy="2278630"/>
            <a:chOff x="861431" y="1406876"/>
            <a:chExt cx="7968613" cy="2278630"/>
          </a:xfrm>
        </p:grpSpPr>
        <p:sp>
          <p:nvSpPr>
            <p:cNvPr id="16" name="AutoShape 8"/>
            <p:cNvSpPr>
              <a:spLocks noChangeArrowheads="1"/>
            </p:cNvSpPr>
            <p:nvPr/>
          </p:nvSpPr>
          <p:spPr bwMode="auto">
            <a:xfrm>
              <a:off x="861431" y="1406876"/>
              <a:ext cx="7652253" cy="2278630"/>
            </a:xfrm>
            <a:prstGeom prst="roundRect">
              <a:avLst>
                <a:gd name="adj" fmla="val 16667"/>
              </a:avLst>
            </a:prstGeom>
            <a:solidFill>
              <a:srgbClr val="FF0000">
                <a:alpha val="10000"/>
              </a:srgbClr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9"/>
            <p:cNvSpPr>
              <a:spLocks noChangeArrowheads="1"/>
            </p:cNvSpPr>
            <p:nvPr/>
          </p:nvSpPr>
          <p:spPr bwMode="auto">
            <a:xfrm>
              <a:off x="6622335" y="1606264"/>
              <a:ext cx="2207709" cy="651455"/>
            </a:xfrm>
            <a:prstGeom prst="wedgeRoundRectCallout">
              <a:avLst>
                <a:gd name="adj1" fmla="val -186591"/>
                <a:gd name="adj2" fmla="val -26239"/>
                <a:gd name="adj3" fmla="val 16667"/>
              </a:avLst>
            </a:prstGeom>
            <a:solidFill>
              <a:srgbClr val="FFFF00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0"/>
                </a:spcBef>
              </a:pPr>
              <a:r>
                <a:rPr lang="en-US" sz="1400" b="1" dirty="0" smtClean="0">
                  <a:latin typeface="+mn-lt"/>
                </a:rPr>
                <a:t>External references to number and letter tables</a:t>
              </a:r>
              <a:endParaRPr lang="en-US" sz="1400" b="1" dirty="0">
                <a:latin typeface="+mn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71783" y="3901473"/>
            <a:ext cx="7965188" cy="1833502"/>
            <a:chOff x="861431" y="404859"/>
            <a:chExt cx="7965188" cy="1833502"/>
          </a:xfrm>
        </p:grpSpPr>
        <p:sp>
          <p:nvSpPr>
            <p:cNvPr id="19" name="AutoShape 8"/>
            <p:cNvSpPr>
              <a:spLocks noChangeArrowheads="1"/>
            </p:cNvSpPr>
            <p:nvPr/>
          </p:nvSpPr>
          <p:spPr bwMode="auto">
            <a:xfrm>
              <a:off x="861431" y="1406876"/>
              <a:ext cx="7652253" cy="831485"/>
            </a:xfrm>
            <a:prstGeom prst="roundRect">
              <a:avLst>
                <a:gd name="adj" fmla="val 16667"/>
              </a:avLst>
            </a:prstGeom>
            <a:solidFill>
              <a:srgbClr val="FF0000">
                <a:alpha val="10000"/>
              </a:srgbClr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AutoShape 9"/>
            <p:cNvSpPr>
              <a:spLocks noChangeArrowheads="1"/>
            </p:cNvSpPr>
            <p:nvPr/>
          </p:nvSpPr>
          <p:spPr bwMode="auto">
            <a:xfrm>
              <a:off x="6618910" y="404859"/>
              <a:ext cx="2207709" cy="651455"/>
            </a:xfrm>
            <a:prstGeom prst="wedgeRoundRectCallout">
              <a:avLst>
                <a:gd name="adj1" fmla="val -137632"/>
                <a:gd name="adj2" fmla="val 103681"/>
                <a:gd name="adj3" fmla="val 16667"/>
              </a:avLst>
            </a:prstGeom>
            <a:solidFill>
              <a:srgbClr val="FFFF00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0"/>
                </a:spcBef>
              </a:pPr>
              <a:r>
                <a:rPr lang="en-US" sz="1400" b="1" dirty="0" smtClean="0">
                  <a:latin typeface="+mn-lt"/>
                </a:rPr>
                <a:t>Let the assembly do your calculations!!</a:t>
              </a:r>
              <a:endParaRPr lang="en-US" sz="1400" b="1" dirty="0">
                <a:latin typeface="+mn-lt"/>
              </a:endParaRPr>
            </a:p>
          </p:txBody>
        </p:sp>
      </p:grp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 smtClean="0">
                <a:latin typeface="Arial" charset="0"/>
              </a:rPr>
              <a:t>Morse </a:t>
            </a:r>
            <a:r>
              <a:rPr lang="en-US" sz="1800" b="1" dirty="0">
                <a:latin typeface="Arial" charset="0"/>
              </a:rPr>
              <a:t>Code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64163" y="4993504"/>
            <a:ext cx="7967354" cy="1367085"/>
            <a:chOff x="861431" y="658690"/>
            <a:chExt cx="7967354" cy="1367085"/>
          </a:xfrm>
        </p:grpSpPr>
        <p:sp>
          <p:nvSpPr>
            <p:cNvPr id="23" name="AutoShape 8"/>
            <p:cNvSpPr>
              <a:spLocks noChangeArrowheads="1"/>
            </p:cNvSpPr>
            <p:nvPr/>
          </p:nvSpPr>
          <p:spPr bwMode="auto">
            <a:xfrm>
              <a:off x="861431" y="1406876"/>
              <a:ext cx="7652253" cy="618899"/>
            </a:xfrm>
            <a:prstGeom prst="roundRect">
              <a:avLst>
                <a:gd name="adj" fmla="val 16667"/>
              </a:avLst>
            </a:prstGeom>
            <a:solidFill>
              <a:srgbClr val="FF0000">
                <a:alpha val="10000"/>
              </a:srgbClr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9"/>
            <p:cNvSpPr>
              <a:spLocks noChangeArrowheads="1"/>
            </p:cNvSpPr>
            <p:nvPr/>
          </p:nvSpPr>
          <p:spPr bwMode="auto">
            <a:xfrm>
              <a:off x="6621076" y="658690"/>
              <a:ext cx="2207709" cy="858656"/>
            </a:xfrm>
            <a:prstGeom prst="wedgeRoundRectCallout">
              <a:avLst>
                <a:gd name="adj1" fmla="val -161448"/>
                <a:gd name="adj2" fmla="val 60661"/>
                <a:gd name="adj3" fmla="val 16667"/>
              </a:avLst>
            </a:prstGeom>
            <a:solidFill>
              <a:srgbClr val="FFFF00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0"/>
                </a:spcBef>
              </a:pPr>
              <a:r>
                <a:rPr lang="en-US" sz="1400" b="1" dirty="0" smtClean="0">
                  <a:latin typeface="+mn-lt"/>
                </a:rPr>
                <a:t>Global variables</a:t>
              </a:r>
            </a:p>
            <a:p>
              <a:pPr algn="ctr">
                <a:spcBef>
                  <a:spcPct val="0"/>
                </a:spcBef>
              </a:pPr>
              <a:r>
                <a:rPr lang="en-US" sz="1400" b="1" dirty="0" err="1">
                  <a:latin typeface="+mn-lt"/>
                </a:rPr>
                <a:t>b</a:t>
              </a:r>
              <a:r>
                <a:rPr lang="en-US" sz="1400" b="1" dirty="0" err="1" smtClean="0">
                  <a:latin typeface="+mn-lt"/>
                </a:rPr>
                <a:t>eep_cnt</a:t>
              </a:r>
              <a:r>
                <a:rPr lang="en-US" sz="1400" b="1" dirty="0" smtClean="0">
                  <a:latin typeface="+mn-lt"/>
                </a:rPr>
                <a:t> =&gt; PWM ON</a:t>
              </a:r>
            </a:p>
            <a:p>
              <a:pPr algn="ctr">
                <a:spcBef>
                  <a:spcPct val="0"/>
                </a:spcBef>
              </a:pPr>
              <a:r>
                <a:rPr lang="en-US" sz="1400" b="1" dirty="0" err="1" smtClean="0">
                  <a:latin typeface="+mn-lt"/>
                </a:rPr>
                <a:t>delay_cnt</a:t>
              </a:r>
              <a:r>
                <a:rPr lang="en-US" sz="1400" b="1" dirty="0" smtClean="0">
                  <a:latin typeface="+mn-lt"/>
                </a:rPr>
                <a:t> =&gt; timer</a:t>
              </a:r>
              <a:endParaRPr lang="en-US" sz="1400" b="1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938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Morse Code Lab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779A9-0D71-45D2-861A-DBC7071DE9FA}" type="slidenum">
              <a:rPr lang="en-US"/>
              <a:pPr/>
              <a:t>9</a:t>
            </a:fld>
            <a:endParaRPr lang="en-US"/>
          </a:p>
        </p:txBody>
      </p:sp>
      <p:sp>
        <p:nvSpPr>
          <p:cNvPr id="306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orse.asm</a:t>
            </a:r>
            <a:endParaRPr lang="en-US" dirty="0"/>
          </a:p>
        </p:txBody>
      </p:sp>
      <p:sp>
        <p:nvSpPr>
          <p:cNvPr id="3060740" name="Text Box 4"/>
          <p:cNvSpPr txBox="1">
            <a:spLocks noChangeArrowheads="1"/>
          </p:cNvSpPr>
          <p:nvPr/>
        </p:nvSpPr>
        <p:spPr bwMode="auto">
          <a:xfrm>
            <a:off x="861432" y="1501743"/>
            <a:ext cx="7785100" cy="4750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0"/>
              </a:spcBef>
              <a:tabLst>
                <a:tab pos="852488" algn="l"/>
                <a:tab pos="18288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spcBef>
                <a:spcPct val="0"/>
              </a:spcBef>
              <a:tabLst>
                <a:tab pos="852488" algn="l"/>
                <a:tab pos="18288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spcBef>
                <a:spcPct val="0"/>
              </a:spcBef>
              <a:tabLst>
                <a:tab pos="852488" algn="l"/>
                <a:tab pos="18288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spcBef>
                <a:spcPct val="0"/>
              </a:spcBef>
              <a:tabLst>
                <a:tab pos="852488" algn="l"/>
                <a:tab pos="18288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spcBef>
                <a:spcPct val="0"/>
              </a:spcBef>
              <a:tabLst>
                <a:tab pos="852488" algn="l"/>
                <a:tab pos="18288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l"/>
                <a:tab pos="18288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l"/>
                <a:tab pos="18288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l"/>
                <a:tab pos="18288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l"/>
                <a:tab pos="18288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200" b="1" dirty="0">
                <a:latin typeface="Courier New" pitchFamily="49" charset="0"/>
              </a:rPr>
              <a:t>; Program section -------------------------------------------------------------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b="1" dirty="0" smtClean="0">
                <a:latin typeface="Courier New" pitchFamily="49" charset="0"/>
              </a:rPr>
              <a:t>            .</a:t>
            </a:r>
            <a:r>
              <a:rPr lang="en-US" sz="1200" b="1" dirty="0">
                <a:latin typeface="Courier New" pitchFamily="49" charset="0"/>
              </a:rPr>
              <a:t>text                           ; program section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b="1" dirty="0">
                <a:latin typeface="Courier New" pitchFamily="49" charset="0"/>
              </a:rPr>
              <a:t>message:    .string "PARIS"                 ; PARIS message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b="1" dirty="0">
                <a:latin typeface="Courier New" pitchFamily="49" charset="0"/>
              </a:rPr>
              <a:t>            .byte   0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b="1" dirty="0">
                <a:latin typeface="Courier New" pitchFamily="49" charset="0"/>
              </a:rPr>
              <a:t>            .align  </a:t>
            </a:r>
            <a:r>
              <a:rPr lang="en-US" sz="1200" b="1" dirty="0" smtClean="0">
                <a:latin typeface="Courier New" pitchFamily="49" charset="0"/>
              </a:rPr>
              <a:t>2                       ; </a:t>
            </a:r>
            <a:r>
              <a:rPr lang="en-US" sz="1200" b="1" dirty="0">
                <a:latin typeface="Courier New" pitchFamily="49" charset="0"/>
              </a:rPr>
              <a:t>align on word boundary</a:t>
            </a:r>
          </a:p>
          <a:p>
            <a:pPr eaLnBrk="1" hangingPunct="1">
              <a:lnSpc>
                <a:spcPct val="90000"/>
              </a:lnSpc>
            </a:pPr>
            <a:endParaRPr lang="en-US" sz="12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200" b="1" dirty="0" smtClean="0">
                <a:latin typeface="Courier New" pitchFamily="49" charset="0"/>
              </a:rPr>
              <a:t>start:      </a:t>
            </a:r>
            <a:r>
              <a:rPr lang="en-US" sz="1200" b="1" dirty="0" err="1">
                <a:latin typeface="Courier New" pitchFamily="49" charset="0"/>
              </a:rPr>
              <a:t>mov.w</a:t>
            </a:r>
            <a:r>
              <a:rPr lang="en-US" sz="1200" b="1" dirty="0">
                <a:latin typeface="Courier New" pitchFamily="49" charset="0"/>
              </a:rPr>
              <a:t>   #STACK,SP               ; initialize stack pointer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b="1" dirty="0">
                <a:latin typeface="Courier New" pitchFamily="49" charset="0"/>
              </a:rPr>
              <a:t>            </a:t>
            </a:r>
            <a:r>
              <a:rPr lang="en-US" sz="1200" b="1" dirty="0" err="1">
                <a:latin typeface="Courier New" pitchFamily="49" charset="0"/>
              </a:rPr>
              <a:t>mov.w</a:t>
            </a:r>
            <a:r>
              <a:rPr lang="en-US" sz="1200" b="1" dirty="0">
                <a:latin typeface="Courier New" pitchFamily="49" charset="0"/>
              </a:rPr>
              <a:t>   #WDT_CTL,&amp;WDTCTL        ; set WD timer interval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b="1" dirty="0">
                <a:latin typeface="Courier New" pitchFamily="49" charset="0"/>
              </a:rPr>
              <a:t>            </a:t>
            </a:r>
            <a:r>
              <a:rPr lang="en-US" sz="1200" b="1" dirty="0" err="1">
                <a:latin typeface="Courier New" pitchFamily="49" charset="0"/>
              </a:rPr>
              <a:t>mov.b</a:t>
            </a:r>
            <a:r>
              <a:rPr lang="en-US" sz="1200" b="1" dirty="0">
                <a:latin typeface="Courier New" pitchFamily="49" charset="0"/>
              </a:rPr>
              <a:t>   #WDTIE,&amp;IE1             ; enable WDT interrupt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b="1" dirty="0">
                <a:latin typeface="Courier New" pitchFamily="49" charset="0"/>
              </a:rPr>
              <a:t>            </a:t>
            </a:r>
            <a:r>
              <a:rPr lang="en-US" sz="1200" b="1" dirty="0" err="1">
                <a:latin typeface="Courier New" pitchFamily="49" charset="0"/>
              </a:rPr>
              <a:t>bis.b</a:t>
            </a:r>
            <a:r>
              <a:rPr lang="en-US" sz="1200" b="1" dirty="0">
                <a:latin typeface="Courier New" pitchFamily="49" charset="0"/>
              </a:rPr>
              <a:t>   #0x20,&amp;P4DIR            ; set P4.5 as output (speaker)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b="1" dirty="0">
                <a:latin typeface="Courier New" pitchFamily="49" charset="0"/>
              </a:rPr>
              <a:t>            </a:t>
            </a:r>
            <a:r>
              <a:rPr lang="en-US" sz="1200" b="1" dirty="0" err="1">
                <a:latin typeface="Courier New" pitchFamily="49" charset="0"/>
              </a:rPr>
              <a:t>clr.w</a:t>
            </a:r>
            <a:r>
              <a:rPr lang="en-US" sz="1200" b="1" dirty="0">
                <a:latin typeface="Courier New" pitchFamily="49" charset="0"/>
              </a:rPr>
              <a:t>   </a:t>
            </a:r>
            <a:r>
              <a:rPr lang="en-US" sz="1200" b="1" dirty="0" smtClean="0">
                <a:latin typeface="Courier New" pitchFamily="49" charset="0"/>
              </a:rPr>
              <a:t>&amp;</a:t>
            </a:r>
            <a:r>
              <a:rPr lang="en-US" sz="1200" b="1" dirty="0" err="1" smtClean="0">
                <a:latin typeface="Courier New" pitchFamily="49" charset="0"/>
              </a:rPr>
              <a:t>beep_cnt</a:t>
            </a:r>
            <a:r>
              <a:rPr lang="en-US" sz="1200" b="1" dirty="0" smtClean="0">
                <a:latin typeface="Courier New" pitchFamily="49" charset="0"/>
              </a:rPr>
              <a:t>               </a:t>
            </a:r>
            <a:r>
              <a:rPr lang="en-US" sz="1200" b="1" dirty="0">
                <a:latin typeface="Courier New" pitchFamily="49" charset="0"/>
              </a:rPr>
              <a:t>; clear counters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b="1" dirty="0">
                <a:latin typeface="Courier New" pitchFamily="49" charset="0"/>
              </a:rPr>
              <a:t>            </a:t>
            </a:r>
            <a:r>
              <a:rPr lang="en-US" sz="1200" b="1" dirty="0" err="1">
                <a:latin typeface="Courier New" pitchFamily="49" charset="0"/>
              </a:rPr>
              <a:t>clr.w</a:t>
            </a:r>
            <a:r>
              <a:rPr lang="en-US" sz="1200" b="1" dirty="0">
                <a:latin typeface="Courier New" pitchFamily="49" charset="0"/>
              </a:rPr>
              <a:t>   </a:t>
            </a:r>
            <a:r>
              <a:rPr lang="en-US" sz="1200" b="1" dirty="0" smtClean="0">
                <a:latin typeface="Courier New" pitchFamily="49" charset="0"/>
              </a:rPr>
              <a:t>&amp;</a:t>
            </a:r>
            <a:r>
              <a:rPr lang="en-US" sz="1200" b="1" dirty="0" err="1" smtClean="0">
                <a:latin typeface="Courier New" pitchFamily="49" charset="0"/>
              </a:rPr>
              <a:t>delay_cnt</a:t>
            </a:r>
            <a:endParaRPr lang="en-US" sz="12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200" b="1" dirty="0">
                <a:latin typeface="Courier New" pitchFamily="49" charset="0"/>
              </a:rPr>
              <a:t>            </a:t>
            </a:r>
            <a:r>
              <a:rPr lang="en-US" sz="1200" b="1" dirty="0" err="1">
                <a:latin typeface="Courier New" pitchFamily="49" charset="0"/>
              </a:rPr>
              <a:t>bis.w</a:t>
            </a:r>
            <a:r>
              <a:rPr lang="en-US" sz="1200" b="1" dirty="0">
                <a:latin typeface="Courier New" pitchFamily="49" charset="0"/>
              </a:rPr>
              <a:t>   #GIE,SR                 ; enable interrupts</a:t>
            </a:r>
          </a:p>
          <a:p>
            <a:pPr eaLnBrk="1" hangingPunct="1">
              <a:lnSpc>
                <a:spcPct val="90000"/>
              </a:lnSpc>
            </a:pPr>
            <a:endParaRPr lang="en-US" sz="12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200" b="1" dirty="0">
                <a:latin typeface="Courier New" pitchFamily="49" charset="0"/>
              </a:rPr>
              <a:t>;   output 'A' in </a:t>
            </a:r>
            <a:r>
              <a:rPr lang="en-US" sz="1200" b="1" dirty="0" err="1">
                <a:latin typeface="Courier New" pitchFamily="49" charset="0"/>
              </a:rPr>
              <a:t>morse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</a:rPr>
              <a:t>code (DOT, DASH, space)</a:t>
            </a:r>
            <a:endParaRPr lang="en-US" sz="12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200" b="1" dirty="0">
                <a:latin typeface="Courier New" pitchFamily="49" charset="0"/>
              </a:rPr>
              <a:t>loop:       </a:t>
            </a:r>
            <a:r>
              <a:rPr lang="en-US" sz="1200" b="1" dirty="0" err="1">
                <a:latin typeface="Courier New" pitchFamily="49" charset="0"/>
              </a:rPr>
              <a:t>mov.w</a:t>
            </a:r>
            <a:r>
              <a:rPr lang="en-US" sz="1200" b="1" dirty="0">
                <a:latin typeface="Courier New" pitchFamily="49" charset="0"/>
              </a:rPr>
              <a:t>   #ELEMENT,r15            ; output DOT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b="1" dirty="0">
                <a:latin typeface="Courier New" pitchFamily="49" charset="0"/>
              </a:rPr>
              <a:t>            call    #beep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b="1" dirty="0">
                <a:latin typeface="Courier New" pitchFamily="49" charset="0"/>
              </a:rPr>
              <a:t>            </a:t>
            </a:r>
            <a:r>
              <a:rPr lang="en-US" sz="1200" b="1" dirty="0" err="1">
                <a:latin typeface="Courier New" pitchFamily="49" charset="0"/>
              </a:rPr>
              <a:t>mov.w</a:t>
            </a:r>
            <a:r>
              <a:rPr lang="en-US" sz="1200" b="1" dirty="0">
                <a:latin typeface="Courier New" pitchFamily="49" charset="0"/>
              </a:rPr>
              <a:t>   #ELEMENT,r15            ; delay 1 element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b="1" dirty="0">
                <a:latin typeface="Courier New" pitchFamily="49" charset="0"/>
              </a:rPr>
              <a:t>            call    #delay</a:t>
            </a:r>
          </a:p>
          <a:p>
            <a:pPr eaLnBrk="1" hangingPunct="1">
              <a:lnSpc>
                <a:spcPct val="90000"/>
              </a:lnSpc>
            </a:pPr>
            <a:endParaRPr lang="en-US" sz="12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200" b="1" dirty="0">
                <a:latin typeface="Courier New" pitchFamily="49" charset="0"/>
              </a:rPr>
              <a:t>            </a:t>
            </a:r>
            <a:r>
              <a:rPr lang="en-US" sz="1200" b="1" dirty="0" err="1">
                <a:latin typeface="Courier New" pitchFamily="49" charset="0"/>
              </a:rPr>
              <a:t>mov.w</a:t>
            </a:r>
            <a:r>
              <a:rPr lang="en-US" sz="1200" b="1" dirty="0">
                <a:latin typeface="Courier New" pitchFamily="49" charset="0"/>
              </a:rPr>
              <a:t>   #ELEMENT*3,r15          ; output DASH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b="1" dirty="0">
                <a:latin typeface="Courier New" pitchFamily="49" charset="0"/>
              </a:rPr>
              <a:t>            call    #beep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b="1" dirty="0">
                <a:latin typeface="Courier New" pitchFamily="49" charset="0"/>
              </a:rPr>
              <a:t>            </a:t>
            </a:r>
            <a:r>
              <a:rPr lang="en-US" sz="1200" b="1" dirty="0" err="1">
                <a:latin typeface="Courier New" pitchFamily="49" charset="0"/>
              </a:rPr>
              <a:t>mov.w</a:t>
            </a:r>
            <a:r>
              <a:rPr lang="en-US" sz="1200" b="1" dirty="0">
                <a:latin typeface="Courier New" pitchFamily="49" charset="0"/>
              </a:rPr>
              <a:t>   #ELEMENT,r15            ; delay 1 element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b="1" dirty="0">
                <a:latin typeface="Courier New" pitchFamily="49" charset="0"/>
              </a:rPr>
              <a:t>            call    #delay</a:t>
            </a:r>
          </a:p>
          <a:p>
            <a:pPr eaLnBrk="1" hangingPunct="1">
              <a:lnSpc>
                <a:spcPct val="90000"/>
              </a:lnSpc>
            </a:pPr>
            <a:endParaRPr lang="en-US" sz="12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200" b="1" dirty="0">
                <a:latin typeface="Courier New" pitchFamily="49" charset="0"/>
              </a:rPr>
              <a:t>            </a:t>
            </a:r>
            <a:r>
              <a:rPr lang="en-US" sz="1200" b="1" dirty="0" err="1">
                <a:latin typeface="Courier New" pitchFamily="49" charset="0"/>
              </a:rPr>
              <a:t>mov.w</a:t>
            </a:r>
            <a:r>
              <a:rPr lang="en-US" sz="1200" b="1" dirty="0">
                <a:latin typeface="Courier New" pitchFamily="49" charset="0"/>
              </a:rPr>
              <a:t>   #ELEMENT*7,r15          ; output space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b="1" dirty="0">
                <a:latin typeface="Courier New" pitchFamily="49" charset="0"/>
              </a:rPr>
              <a:t>            call    #delay                  ; delay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b="1" dirty="0">
                <a:latin typeface="Courier New" pitchFamily="49" charset="0"/>
              </a:rPr>
              <a:t>            </a:t>
            </a:r>
            <a:r>
              <a:rPr lang="en-US" sz="1200" b="1" dirty="0" err="1">
                <a:latin typeface="Courier New" pitchFamily="49" charset="0"/>
              </a:rPr>
              <a:t>jmp</a:t>
            </a:r>
            <a:r>
              <a:rPr lang="en-US" sz="1200" b="1" dirty="0">
                <a:latin typeface="Courier New" pitchFamily="49" charset="0"/>
              </a:rPr>
              <a:t>     loop                    ; repeat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861431" y="1677879"/>
            <a:ext cx="7980410" cy="1713392"/>
            <a:chOff x="861431" y="1636281"/>
            <a:chExt cx="7980410" cy="1713392"/>
          </a:xfrm>
        </p:grpSpPr>
        <p:sp>
          <p:nvSpPr>
            <p:cNvPr id="18" name="AutoShape 8"/>
            <p:cNvSpPr>
              <a:spLocks noChangeArrowheads="1"/>
            </p:cNvSpPr>
            <p:nvPr/>
          </p:nvSpPr>
          <p:spPr bwMode="auto">
            <a:xfrm>
              <a:off x="861431" y="1636281"/>
              <a:ext cx="7652253" cy="754603"/>
            </a:xfrm>
            <a:prstGeom prst="roundRect">
              <a:avLst>
                <a:gd name="adj" fmla="val 16667"/>
              </a:avLst>
            </a:prstGeom>
            <a:solidFill>
              <a:srgbClr val="FF0000">
                <a:alpha val="10000"/>
              </a:srgbClr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9"/>
            <p:cNvSpPr>
              <a:spLocks noChangeArrowheads="1"/>
            </p:cNvSpPr>
            <p:nvPr/>
          </p:nvSpPr>
          <p:spPr bwMode="auto">
            <a:xfrm>
              <a:off x="6634132" y="2736143"/>
              <a:ext cx="2207709" cy="613530"/>
            </a:xfrm>
            <a:prstGeom prst="wedgeRoundRectCallout">
              <a:avLst>
                <a:gd name="adj1" fmla="val -188602"/>
                <a:gd name="adj2" fmla="val -176663"/>
                <a:gd name="adj3" fmla="val 16667"/>
              </a:avLst>
            </a:prstGeom>
            <a:solidFill>
              <a:srgbClr val="FFFF00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0"/>
                </a:spcBef>
              </a:pPr>
              <a:r>
                <a:rPr lang="en-US" sz="1400" b="1" dirty="0" smtClean="0">
                  <a:latin typeface="+mn-lt"/>
                </a:rPr>
                <a:t>Put your Morse Code message here…</a:t>
              </a:r>
              <a:endParaRPr lang="en-US" sz="1400" b="1" dirty="0">
                <a:latin typeface="+mn-l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62905" y="3792317"/>
            <a:ext cx="8076909" cy="2459957"/>
            <a:chOff x="861431" y="1636281"/>
            <a:chExt cx="8076909" cy="2459957"/>
          </a:xfrm>
        </p:grpSpPr>
        <p:sp>
          <p:nvSpPr>
            <p:cNvPr id="22" name="AutoShape 8"/>
            <p:cNvSpPr>
              <a:spLocks noChangeArrowheads="1"/>
            </p:cNvSpPr>
            <p:nvPr/>
          </p:nvSpPr>
          <p:spPr bwMode="auto">
            <a:xfrm>
              <a:off x="861431" y="1636281"/>
              <a:ext cx="7652253" cy="2459957"/>
            </a:xfrm>
            <a:prstGeom prst="roundRect">
              <a:avLst>
                <a:gd name="adj" fmla="val 16667"/>
              </a:avLst>
            </a:prstGeom>
            <a:solidFill>
              <a:srgbClr val="FF0000">
                <a:alpha val="10000"/>
              </a:srgbClr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9"/>
            <p:cNvSpPr>
              <a:spLocks noChangeArrowheads="1"/>
            </p:cNvSpPr>
            <p:nvPr/>
          </p:nvSpPr>
          <p:spPr bwMode="auto">
            <a:xfrm>
              <a:off x="6532492" y="2247288"/>
              <a:ext cx="2405848" cy="1740024"/>
            </a:xfrm>
            <a:prstGeom prst="wedgeRoundRectCallout">
              <a:avLst>
                <a:gd name="adj1" fmla="val -146905"/>
                <a:gd name="adj2" fmla="val -46051"/>
                <a:gd name="adj3" fmla="val 16667"/>
              </a:avLst>
            </a:prstGeom>
            <a:solidFill>
              <a:srgbClr val="FFFF00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0"/>
                </a:spcBef>
              </a:pPr>
              <a:r>
                <a:rPr lang="en-US" sz="1400" b="1" dirty="0" smtClean="0">
                  <a:latin typeface="+mn-lt"/>
                </a:rPr>
                <a:t>Access each letter/number of your message and output to speaker with appropriate spaces between characters, words, and message.</a:t>
              </a:r>
              <a:endParaRPr lang="en-US" sz="1400" b="1" dirty="0">
                <a:latin typeface="+mn-lt"/>
              </a:endParaRPr>
            </a:p>
          </p:txBody>
        </p:sp>
      </p:grp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 smtClean="0">
                <a:latin typeface="Arial" charset="0"/>
              </a:rPr>
              <a:t>Morse </a:t>
            </a:r>
            <a:r>
              <a:rPr lang="en-US" sz="1800" b="1" dirty="0">
                <a:latin typeface="Arial" charset="0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10324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393939"/>
      </a:lt2>
      <a:accent1>
        <a:srgbClr val="CBCBCB"/>
      </a:accent1>
      <a:accent2>
        <a:srgbClr val="868686"/>
      </a:accent2>
      <a:accent3>
        <a:srgbClr val="FFFFFF"/>
      </a:accent3>
      <a:accent4>
        <a:srgbClr val="000000"/>
      </a:accent4>
      <a:accent5>
        <a:srgbClr val="E2E2E2"/>
      </a:accent5>
      <a:accent6>
        <a:srgbClr val="797979"/>
      </a:accent6>
      <a:hlink>
        <a:srgbClr val="4D4D4D"/>
      </a:hlink>
      <a:folHlink>
        <a:srgbClr val="EAEAE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12006</TotalTime>
  <Words>3106</Words>
  <Application>Microsoft Office PowerPoint</Application>
  <PresentationFormat>On-screen Show (4:3)</PresentationFormat>
  <Paragraphs>637</Paragraphs>
  <Slides>26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Blends</vt:lpstr>
      <vt:lpstr>2_Blends</vt:lpstr>
      <vt:lpstr>VISIO</vt:lpstr>
      <vt:lpstr>Lab 6a: Morse Code</vt:lpstr>
      <vt:lpstr>Learning Objectives</vt:lpstr>
      <vt:lpstr>Morse Code Lab</vt:lpstr>
      <vt:lpstr>Morse Code</vt:lpstr>
      <vt:lpstr>PWM</vt:lpstr>
      <vt:lpstr>Watchdog PWM</vt:lpstr>
      <vt:lpstr> </vt:lpstr>
      <vt:lpstr>morse.asm</vt:lpstr>
      <vt:lpstr>morse.asm</vt:lpstr>
      <vt:lpstr>morse.asm</vt:lpstr>
      <vt:lpstr>Steps 1 &amp; 2</vt:lpstr>
      <vt:lpstr>Step 3</vt:lpstr>
      <vt:lpstr>Step 4</vt:lpstr>
      <vt:lpstr>Step 4…</vt:lpstr>
      <vt:lpstr>Steps 5 &amp; 6</vt:lpstr>
      <vt:lpstr>Watchdog Switch Debounce</vt:lpstr>
      <vt:lpstr>Morse Code Requirements</vt:lpstr>
      <vt:lpstr>Morse Code Requirements</vt:lpstr>
      <vt:lpstr>How to Code Assembler</vt:lpstr>
      <vt:lpstr>How To Code Assembler…</vt:lpstr>
      <vt:lpstr>Three Basic Constructs</vt:lpstr>
      <vt:lpstr>if-then-else</vt:lpstr>
      <vt:lpstr>switch / case</vt:lpstr>
      <vt:lpstr>for-loop</vt:lpstr>
      <vt:lpstr>while</vt:lpstr>
      <vt:lpstr>PowerPoint Presentation</vt:lpstr>
    </vt:vector>
  </TitlesOfParts>
  <Company>BYU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Morse Code Lab</dc:title>
  <dc:creator>Paul Roper</dc:creator>
  <cp:lastModifiedBy>proper</cp:lastModifiedBy>
  <cp:revision>510</cp:revision>
  <cp:lastPrinted>2014-03-03T19:06:54Z</cp:lastPrinted>
  <dcterms:created xsi:type="dcterms:W3CDTF">2000-08-22T23:43:45Z</dcterms:created>
  <dcterms:modified xsi:type="dcterms:W3CDTF">2014-10-29T18:59:46Z</dcterms:modified>
</cp:coreProperties>
</file>