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  <p:sldMasterId id="2147483680" r:id="rId2"/>
  </p:sldMasterIdLst>
  <p:notesMasterIdLst>
    <p:notesMasterId r:id="rId28"/>
  </p:notesMasterIdLst>
  <p:handoutMasterIdLst>
    <p:handoutMasterId r:id="rId29"/>
  </p:handoutMasterIdLst>
  <p:sldIdLst>
    <p:sldId id="1924" r:id="rId3"/>
    <p:sldId id="1964" r:id="rId4"/>
    <p:sldId id="1948" r:id="rId5"/>
    <p:sldId id="1902" r:id="rId6"/>
    <p:sldId id="1979" r:id="rId7"/>
    <p:sldId id="1980" r:id="rId8"/>
    <p:sldId id="1981" r:id="rId9"/>
    <p:sldId id="1982" r:id="rId10"/>
    <p:sldId id="1983" r:id="rId11"/>
    <p:sldId id="1984" r:id="rId12"/>
    <p:sldId id="1973" r:id="rId13"/>
    <p:sldId id="1974" r:id="rId14"/>
    <p:sldId id="1975" r:id="rId15"/>
    <p:sldId id="1976" r:id="rId16"/>
    <p:sldId id="1977" r:id="rId17"/>
    <p:sldId id="1965" r:id="rId18"/>
    <p:sldId id="1968" r:id="rId19"/>
    <p:sldId id="1969" r:id="rId20"/>
    <p:sldId id="1970" r:id="rId21"/>
    <p:sldId id="1971" r:id="rId22"/>
    <p:sldId id="1892" r:id="rId23"/>
    <p:sldId id="1904" r:id="rId24"/>
    <p:sldId id="1923" r:id="rId25"/>
    <p:sldId id="1978" r:id="rId26"/>
    <p:sldId id="1985" r:id="rId2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  <p15:guide id="3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0C0C0"/>
    <a:srgbClr val="990099"/>
    <a:srgbClr val="0033CC"/>
    <a:srgbClr val="CC3300"/>
    <a:srgbClr val="969696"/>
    <a:srgbClr val="0000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15" autoAdjust="0"/>
    <p:restoredTop sz="94697" autoAdjust="0"/>
  </p:normalViewPr>
  <p:slideViewPr>
    <p:cSldViewPr snapToGrid="0">
      <p:cViewPr varScale="1">
        <p:scale>
          <a:sx n="77" d="100"/>
          <a:sy n="77" d="100"/>
        </p:scale>
        <p:origin x="-298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napToGrid="0">
      <p:cViewPr varScale="1">
        <p:scale>
          <a:sx n="78" d="100"/>
          <a:sy n="78" d="100"/>
        </p:scale>
        <p:origin x="-2040" y="-84"/>
      </p:cViewPr>
      <p:guideLst>
        <p:guide orient="horz" pos="2928"/>
        <p:guide pos="2160"/>
        <p:guide pos="2208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946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946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4"/>
            <a:ext cx="303946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31264"/>
            <a:ext cx="3039462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fld id="{72BA8AF9-D95C-454A-9A5C-2CE9478ABC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28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946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946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3738"/>
            <a:ext cx="4652962" cy="348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98" y="4414839"/>
            <a:ext cx="5144206" cy="418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4"/>
            <a:ext cx="303946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31264"/>
            <a:ext cx="3039462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fld id="{8C67E226-245F-4CF2-ADBE-54DF0A9522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513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3C348A-CC5F-47C9-A391-2B9F3A1CCF8F}" type="slidenum">
              <a:rPr lang="en-US"/>
              <a:pPr/>
              <a:t>1</a:t>
            </a:fld>
            <a:endParaRPr lang="en-US"/>
          </a:p>
        </p:txBody>
      </p:sp>
      <p:sp>
        <p:nvSpPr>
          <p:cNvPr id="278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720725"/>
            <a:ext cx="4608512" cy="3455988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78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98" y="4416428"/>
            <a:ext cx="5144206" cy="4183063"/>
          </a:xfrm>
          <a:ln/>
        </p:spPr>
        <p:txBody>
          <a:bodyPr lIns="99010" tIns="50344" rIns="99010" bIns="503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91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08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5808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5808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08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808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5808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08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808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09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09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80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30363"/>
            <a:ext cx="7947025" cy="1563687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580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820738" y="3624263"/>
            <a:ext cx="7620000" cy="2463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Morse Code II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386EDB-610C-40AB-8159-2D3A3E9163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4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7363" y="207963"/>
            <a:ext cx="2135187" cy="6492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207963"/>
            <a:ext cx="6253163" cy="6492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Morse Code II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1D7F9-F2B4-4A9F-93CE-B20E244559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47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207963"/>
            <a:ext cx="7793037" cy="866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31800" y="1408113"/>
            <a:ext cx="8164513" cy="5292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8625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40000" y="6324600"/>
            <a:ext cx="4691063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Morse Code II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15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BCB571B-B8E6-4404-941C-8CA61D806C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06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08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5808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5808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808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808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5808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808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5808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5809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5809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5580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30363"/>
            <a:ext cx="7947025" cy="1563687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580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820738" y="3624263"/>
            <a:ext cx="7620000" cy="2463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6475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Morse Code II Lab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952D5-CA34-4E22-B950-27CC1F386DA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756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Morse Code II Lab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23FBB-3371-4F08-9AE9-3903CB80816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881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08113"/>
            <a:ext cx="4005263" cy="529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9463" y="1408113"/>
            <a:ext cx="4006850" cy="529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Morse Code II Lab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06196-4274-4143-99B4-AAC568CA04B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881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Morse Code II Lab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F64FC2-8B1F-435E-8C89-F701B069CF3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4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Morse Code II Lab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FE965-C8F1-4EB7-8E25-4EF88612DE9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459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Morse Code II Lab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A6FFDA-9A42-48AD-A5B7-5949DA44B21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94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Morse Code II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88ADF3-0B6D-4161-A631-1C91BF2317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672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Morse Code II Lab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00B764-DFFE-42A0-8646-265D4547B7B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784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Morse Code II Lab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DABD09-D236-4A07-8B8F-CAEB469E840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8636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Morse Code II Lab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427FF-2B88-4B03-9C2F-EF7E58DC5D4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814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7363" y="207963"/>
            <a:ext cx="2135187" cy="6492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207963"/>
            <a:ext cx="6253163" cy="6492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Morse Code II Lab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90CDB-E316-4678-BBA6-3EBCB640D7D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0613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207963"/>
            <a:ext cx="7793037" cy="866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31800" y="1408113"/>
            <a:ext cx="8164513" cy="5292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8625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40000" y="6324600"/>
            <a:ext cx="4691063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Morse Code II Lab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15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D650492-1A37-4B2F-87B2-A79D171A00F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4830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207963"/>
            <a:ext cx="7793037" cy="866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800" y="1408113"/>
            <a:ext cx="4005263" cy="5292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9463" y="1408113"/>
            <a:ext cx="4006850" cy="5292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8625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40000" y="6324600"/>
            <a:ext cx="4691063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Morse Code II Lab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1515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775460B-93FC-4A22-B6DC-F917C14B894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63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Morse Code II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87BCCB-93B5-454B-8AAF-B3E713F8BB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7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08113"/>
            <a:ext cx="4005263" cy="529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9463" y="1408113"/>
            <a:ext cx="4006850" cy="529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Morse Code II Lab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FFAC47-21C1-4F75-B4F7-04AD60CBE7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52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Morse Code II Lab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A65CC-D1FD-45C5-BA74-19C450CDB4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8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Morse Code II Lab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3BA27F-A6C1-4E50-B3CC-ECBACEB615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0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Morse Code II Lab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AEAFC-6D9F-4EFB-9046-39DECA6B42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9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Morse Code II Lab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F5B4C-183D-4858-B2D8-3D94720694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6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Morse Code II Lab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7789E5-4518-41AC-87A4-3F2E63F964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ChangeArrowheads="1"/>
          </p:cNvSpPr>
          <p:nvPr/>
        </p:nvSpPr>
        <p:spPr bwMode="ltGray">
          <a:xfrm>
            <a:off x="417513" y="4556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59" name="Rectangle 3"/>
          <p:cNvSpPr>
            <a:spLocks noChangeArrowheads="1"/>
          </p:cNvSpPr>
          <p:nvPr/>
        </p:nvSpPr>
        <p:spPr bwMode="ltGray">
          <a:xfrm>
            <a:off x="800100" y="4556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ltGray">
          <a:xfrm>
            <a:off x="541338" y="8778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1" name="Rectangle 5"/>
          <p:cNvSpPr>
            <a:spLocks noChangeArrowheads="1"/>
          </p:cNvSpPr>
          <p:nvPr/>
        </p:nvSpPr>
        <p:spPr bwMode="ltGray">
          <a:xfrm>
            <a:off x="911225" y="8778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2" name="Rectangle 6"/>
          <p:cNvSpPr>
            <a:spLocks noChangeArrowheads="1"/>
          </p:cNvSpPr>
          <p:nvPr/>
        </p:nvSpPr>
        <p:spPr bwMode="ltGray">
          <a:xfrm>
            <a:off x="127000" y="8048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3" name="Rectangle 7"/>
          <p:cNvSpPr>
            <a:spLocks noChangeArrowheads="1"/>
          </p:cNvSpPr>
          <p:nvPr/>
        </p:nvSpPr>
        <p:spPr bwMode="gray">
          <a:xfrm>
            <a:off x="762000" y="4476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4" name="Rectangle 8"/>
          <p:cNvSpPr>
            <a:spLocks noChangeArrowheads="1"/>
          </p:cNvSpPr>
          <p:nvPr/>
        </p:nvSpPr>
        <p:spPr bwMode="gray">
          <a:xfrm>
            <a:off x="442913" y="11382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79513" y="207963"/>
            <a:ext cx="7793037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5706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408113"/>
            <a:ext cx="8164513" cy="529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7071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8625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57072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40000" y="6324600"/>
            <a:ext cx="469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Morse Code II Lab</a:t>
            </a:r>
            <a:endParaRPr lang="en-US"/>
          </a:p>
        </p:txBody>
      </p:sp>
      <p:sp>
        <p:nvSpPr>
          <p:cNvPr id="55707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515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FAEF540-602E-4B5E-B441-C236F08DDBD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ChangeArrowheads="1"/>
          </p:cNvSpPr>
          <p:nvPr/>
        </p:nvSpPr>
        <p:spPr bwMode="ltGray">
          <a:xfrm>
            <a:off x="417513" y="4556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57059" name="Rectangle 3"/>
          <p:cNvSpPr>
            <a:spLocks noChangeArrowheads="1"/>
          </p:cNvSpPr>
          <p:nvPr/>
        </p:nvSpPr>
        <p:spPr bwMode="ltGray">
          <a:xfrm>
            <a:off x="800100" y="4556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ltGray">
          <a:xfrm>
            <a:off x="541338" y="8778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57061" name="Rectangle 5"/>
          <p:cNvSpPr>
            <a:spLocks noChangeArrowheads="1"/>
          </p:cNvSpPr>
          <p:nvPr/>
        </p:nvSpPr>
        <p:spPr bwMode="ltGray">
          <a:xfrm>
            <a:off x="911225" y="8778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57062" name="Rectangle 6"/>
          <p:cNvSpPr>
            <a:spLocks noChangeArrowheads="1"/>
          </p:cNvSpPr>
          <p:nvPr/>
        </p:nvSpPr>
        <p:spPr bwMode="ltGray">
          <a:xfrm>
            <a:off x="127000" y="8048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57063" name="Rectangle 7"/>
          <p:cNvSpPr>
            <a:spLocks noChangeArrowheads="1"/>
          </p:cNvSpPr>
          <p:nvPr/>
        </p:nvSpPr>
        <p:spPr bwMode="gray">
          <a:xfrm>
            <a:off x="762000" y="4476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57064" name="Rectangle 8"/>
          <p:cNvSpPr>
            <a:spLocks noChangeArrowheads="1"/>
          </p:cNvSpPr>
          <p:nvPr/>
        </p:nvSpPr>
        <p:spPr bwMode="gray">
          <a:xfrm>
            <a:off x="442913" y="11382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5706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79513" y="207963"/>
            <a:ext cx="7793037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5706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408113"/>
            <a:ext cx="8164513" cy="529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7071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8625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57072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40000" y="6324600"/>
            <a:ext cx="469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Morse Code II Lab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5707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515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56E9C9C-8EA1-4E5B-9B5A-1879D0A1587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8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youtube.com/watch?v=fZKVdxeWsyw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or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60" y="104775"/>
            <a:ext cx="4025265" cy="264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88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7113" y="1720850"/>
            <a:ext cx="7747432" cy="1455738"/>
          </a:xfrm>
          <a:noFill/>
          <a:ln/>
        </p:spPr>
        <p:txBody>
          <a:bodyPr lIns="92075" tIns="46038" rIns="92075" bIns="46038"/>
          <a:lstStyle/>
          <a:p>
            <a:r>
              <a:rPr lang="en-US" dirty="0" smtClean="0"/>
              <a:t>Lab 7b: Morse Code II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664" y="4042455"/>
            <a:ext cx="3300874" cy="24833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9338" y="3417539"/>
            <a:ext cx="74215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5"/>
              </a:rPr>
              <a:t>http://www.youtube.com/watch?v=fZKVdxeWsyw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2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 –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39775" lvl="1" indent="-339725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endParaRPr lang="en-US" sz="1600" b="1" dirty="0" smtClean="0"/>
          </a:p>
          <a:p>
            <a:pPr marL="739775" lvl="1" indent="-339725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600" b="1" dirty="0" smtClean="0"/>
              <a:t>Add </a:t>
            </a:r>
            <a:r>
              <a:rPr lang="en-US" sz="1600" b="1" dirty="0"/>
              <a:t>(temporarily) the following assembly code to your morse.asm file</a:t>
            </a:r>
            <a:r>
              <a:rPr lang="en-US" sz="1600" b="1" dirty="0" smtClean="0"/>
              <a:t>:</a:t>
            </a:r>
          </a:p>
          <a:p>
            <a:pPr marL="400050" lvl="1" indent="0">
              <a:buClr>
                <a:schemeClr val="tx1"/>
              </a:buClr>
              <a:buSzPct val="100000"/>
              <a:buNone/>
            </a:pPr>
            <a:endParaRPr lang="en-US" sz="1600" b="1" dirty="0" smtClean="0"/>
          </a:p>
          <a:p>
            <a:pPr marL="400050" lvl="1" indent="0">
              <a:buClr>
                <a:schemeClr val="tx1"/>
              </a:buClr>
              <a:buSzPct val="100000"/>
              <a:buNone/>
            </a:pPr>
            <a:endParaRPr lang="en-US" sz="1600" b="1" dirty="0"/>
          </a:p>
          <a:p>
            <a:pPr marL="739775" lvl="1" indent="-339725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600" b="1" dirty="0" smtClean="0"/>
              <a:t>Find and delete (or comment) the </a:t>
            </a:r>
            <a:r>
              <a:rPr lang="en-US" sz="1600" b="1" dirty="0"/>
              <a:t>following assembly code from your morse.asm file</a:t>
            </a:r>
            <a:r>
              <a:rPr lang="en-US" sz="1600" b="1" dirty="0" smtClean="0"/>
              <a:t>:</a:t>
            </a:r>
          </a:p>
          <a:p>
            <a:pPr marL="400050" lvl="1" indent="0">
              <a:buClr>
                <a:schemeClr val="tx1"/>
              </a:buClr>
              <a:buSzPct val="100000"/>
              <a:buNone/>
            </a:pPr>
            <a:endParaRPr lang="en-US" sz="1600" b="1" dirty="0" smtClean="0"/>
          </a:p>
          <a:p>
            <a:pPr marL="400050" lvl="1" indent="0">
              <a:buClr>
                <a:schemeClr val="tx1"/>
              </a:buClr>
              <a:buSzPct val="100000"/>
              <a:buNone/>
            </a:pPr>
            <a:endParaRPr lang="en-US" sz="1600" b="1" dirty="0" smtClean="0"/>
          </a:p>
          <a:p>
            <a:pPr marL="400050" lvl="1" indent="0">
              <a:buClr>
                <a:schemeClr val="tx1"/>
              </a:buClr>
              <a:buSzPct val="100000"/>
              <a:buNone/>
            </a:pPr>
            <a:endParaRPr lang="en-US" sz="1600" b="1" dirty="0"/>
          </a:p>
          <a:p>
            <a:pPr marL="400050" lvl="1" indent="0">
              <a:buClr>
                <a:schemeClr val="tx1"/>
              </a:buClr>
              <a:buSzPct val="100000"/>
              <a:buNone/>
            </a:pPr>
            <a:endParaRPr lang="en-US" sz="1600" b="1" dirty="0" smtClean="0"/>
          </a:p>
          <a:p>
            <a:pPr marL="400050" lvl="1" indent="0">
              <a:buClr>
                <a:schemeClr val="tx1"/>
              </a:buClr>
              <a:buSzPct val="100000"/>
              <a:buNone/>
            </a:pPr>
            <a:endParaRPr lang="en-US" sz="1600" b="1" dirty="0" smtClean="0"/>
          </a:p>
          <a:p>
            <a:pPr marL="400050" lvl="1" indent="0">
              <a:buClr>
                <a:schemeClr val="tx1"/>
              </a:buClr>
              <a:buSzPct val="100000"/>
              <a:buNone/>
            </a:pPr>
            <a:endParaRPr lang="en-US" sz="1600" b="1" dirty="0"/>
          </a:p>
          <a:p>
            <a:pPr marL="400050" lvl="1" indent="0">
              <a:buClr>
                <a:schemeClr val="tx1"/>
              </a:buClr>
              <a:buSzPct val="100000"/>
              <a:buNone/>
            </a:pPr>
            <a:endParaRPr lang="en-US" sz="1600" b="1" dirty="0" smtClean="0"/>
          </a:p>
          <a:p>
            <a:pPr marL="400050" lvl="1" indent="0">
              <a:buClr>
                <a:schemeClr val="tx1"/>
              </a:buClr>
              <a:buSzPct val="100000"/>
              <a:buNone/>
            </a:pPr>
            <a:endParaRPr lang="en-US" sz="1600" b="1" dirty="0"/>
          </a:p>
          <a:p>
            <a:pPr marL="400050" lvl="1" indent="0">
              <a:buClr>
                <a:schemeClr val="tx1"/>
              </a:buClr>
              <a:buSzPct val="100000"/>
              <a:buNone/>
            </a:pPr>
            <a:endParaRPr lang="en-US" sz="1600" b="1" dirty="0"/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 startAt="4"/>
            </a:pPr>
            <a:r>
              <a:rPr lang="en-US" sz="2000" b="1" dirty="0" smtClean="0"/>
              <a:t>Compile </a:t>
            </a:r>
            <a:r>
              <a:rPr lang="en-US" sz="2000" b="1" dirty="0"/>
              <a:t>and execute</a:t>
            </a:r>
            <a:r>
              <a:rPr lang="en-US" sz="2000" b="1" dirty="0" smtClean="0"/>
              <a:t>.  Verify </a:t>
            </a:r>
            <a:r>
              <a:rPr lang="en-US" sz="2000" b="1" dirty="0"/>
              <a:t>your Morse Code II lab </a:t>
            </a:r>
            <a:r>
              <a:rPr lang="en-US" sz="2000" b="1" dirty="0" smtClean="0"/>
              <a:t>works.</a:t>
            </a:r>
            <a:endParaRPr lang="en-US" sz="2000" b="1" dirty="0"/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 startAt="4"/>
            </a:pPr>
            <a:endParaRPr lang="en-US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Morse Code II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ADF3-0B6D-4161-A631-1C91BF2317E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03836" y="2095788"/>
            <a:ext cx="3133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542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.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main_asm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2125" y="3366827"/>
            <a:ext cx="718468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542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power-up reset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542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RESET: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mov.w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STACK,SP 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initialize stack pointer</a:t>
            </a:r>
          </a:p>
          <a:p>
            <a:pPr>
              <a:tabLst>
                <a:tab pos="22542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main_asm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call main function</a:t>
            </a:r>
          </a:p>
          <a:p>
            <a:pPr>
              <a:tabLst>
                <a:tab pos="22542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you should never get here!</a:t>
            </a:r>
          </a:p>
          <a:p>
            <a:pPr>
              <a:tabLst>
                <a:tab pos="225425" algn="l"/>
              </a:tabLst>
            </a:pPr>
            <a:endParaRPr lang="en-U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5425" algn="l"/>
              </a:tabLst>
            </a:pP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5425" algn="l"/>
              </a:tabLst>
            </a:pP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.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".reset"</a:t>
            </a:r>
          </a:p>
          <a:p>
            <a:pPr>
              <a:tabLst>
                <a:tab pos="225425" algn="l"/>
              </a:tabLst>
            </a:pP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.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RESET       ;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 ISR</a:t>
            </a:r>
          </a:p>
        </p:txBody>
      </p:sp>
      <p:pic>
        <p:nvPicPr>
          <p:cNvPr id="11" name="Picture 4" descr="mo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833" y="159440"/>
            <a:ext cx="1178070" cy="7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32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 – The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 startAt="5"/>
            </a:pPr>
            <a:r>
              <a:rPr lang="en-US" sz="2000" b="1" dirty="0" smtClean="0"/>
              <a:t>Replace </a:t>
            </a:r>
            <a:r>
              <a:rPr lang="en-US" sz="2000" b="1" dirty="0"/>
              <a:t>the contents of your C main function with </a:t>
            </a:r>
            <a:r>
              <a:rPr lang="en-US" sz="2000" b="1" u="sng" dirty="0"/>
              <a:t>cut</a:t>
            </a:r>
            <a:r>
              <a:rPr lang="en-US" sz="2000" b="1" dirty="0"/>
              <a:t> assembly code from your morse.asm file.</a:t>
            </a:r>
          </a:p>
          <a:p>
            <a:pPr marL="688975" lvl="1" indent="-288925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600" b="1" dirty="0" smtClean="0"/>
              <a:t>Replace</a:t>
            </a:r>
            <a:r>
              <a:rPr lang="en-US" sz="1600" b="1" dirty="0"/>
              <a:t>: </a:t>
            </a:r>
          </a:p>
          <a:p>
            <a:pPr marL="688975" lvl="1" indent="-288925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endParaRPr lang="en-US" sz="1600" b="1" dirty="0" smtClean="0"/>
          </a:p>
          <a:p>
            <a:pPr marL="688975" lvl="1" indent="-288925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endParaRPr lang="en-US" sz="1600" b="1" dirty="0"/>
          </a:p>
          <a:p>
            <a:pPr marL="688975" lvl="1" indent="-288925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600" b="1" dirty="0" smtClean="0"/>
              <a:t>with </a:t>
            </a:r>
            <a:r>
              <a:rPr lang="en-US" sz="1600" b="1" dirty="0"/>
              <a:t>the cut </a:t>
            </a:r>
            <a:r>
              <a:rPr lang="en-US" sz="1600" b="1" dirty="0" err="1"/>
              <a:t>main_asm</a:t>
            </a:r>
            <a:r>
              <a:rPr lang="en-US" sz="1600" b="1" dirty="0"/>
              <a:t> assembly code from your morse.asm file: </a:t>
            </a:r>
          </a:p>
          <a:p>
            <a:pPr marL="688975" lvl="1" indent="-288925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endParaRPr lang="en-US" sz="1600" b="1" dirty="0"/>
          </a:p>
          <a:p>
            <a:pPr marL="688975" lvl="1" indent="-288925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endParaRPr lang="en-US" sz="1600" b="1" dirty="0"/>
          </a:p>
          <a:p>
            <a:pPr marL="688975" lvl="1" indent="-288925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endParaRPr lang="en-US" sz="1600" b="1" dirty="0" smtClean="0"/>
          </a:p>
          <a:p>
            <a:pPr marL="688975" lvl="1" indent="-288925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endParaRPr lang="en-US" sz="1600" b="1" dirty="0"/>
          </a:p>
          <a:p>
            <a:pPr marL="688975" lvl="1" indent="-288925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endParaRPr lang="en-US" sz="1600" b="1" dirty="0" smtClean="0"/>
          </a:p>
          <a:p>
            <a:pPr marL="688975" lvl="1" indent="-288925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endParaRPr lang="en-US" sz="1600" b="1" dirty="0"/>
          </a:p>
          <a:p>
            <a:pPr marL="688975" lvl="1" indent="-288925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endParaRPr lang="en-US" sz="1600" b="1" dirty="0" smtClean="0"/>
          </a:p>
          <a:p>
            <a:pPr marL="688975" lvl="1" indent="-288925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endParaRPr lang="en-US" sz="1600" b="1" dirty="0"/>
          </a:p>
          <a:p>
            <a:pPr marL="688975" lvl="1" indent="-288925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600" b="1" dirty="0" smtClean="0"/>
              <a:t>Comment </a:t>
            </a:r>
            <a:r>
              <a:rPr lang="en-US" sz="1600" b="1" dirty="0"/>
              <a:t>all lines of assembly code (using </a:t>
            </a:r>
            <a:r>
              <a:rPr lang="en-US" sz="1600" b="1" dirty="0" err="1"/>
              <a:t>contrl</a:t>
            </a:r>
            <a:r>
              <a:rPr lang="en-US" sz="1600" b="1" dirty="0"/>
              <a:t>-/).</a:t>
            </a:r>
          </a:p>
          <a:p>
            <a:pPr marL="688975" lvl="1" indent="-288925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endParaRPr lang="en-US" sz="16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Morse Code II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ADF3-0B6D-4161-A631-1C91BF2317E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74504" y="2526158"/>
            <a:ext cx="3133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5425" algn="l"/>
              </a:tabLst>
            </a:pP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main_asm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71081" y="3377948"/>
            <a:ext cx="72449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5425" algn="l"/>
                <a:tab pos="1139825" algn="l"/>
                <a:tab pos="4114800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start main function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vvvvvvvvvvvvvvvvvvvvvvvvvvvvvvv</a:t>
            </a:r>
            <a:endParaRPr lang="en-U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5425" algn="l"/>
                <a:tab pos="1139825" algn="l"/>
                <a:tab pos="4114800" algn="l"/>
              </a:tabLst>
            </a:pP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main_asm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5425" algn="l"/>
                <a:tab pos="1139825" algn="l"/>
                <a:tab pos="4114800" algn="l"/>
              </a:tabLst>
            </a:pP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main_asm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mov.w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WDT_CTL,&amp;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WDTCTL	;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WDT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interval</a:t>
            </a:r>
          </a:p>
          <a:p>
            <a:pPr>
              <a:tabLst>
                <a:tab pos="225425" algn="l"/>
                <a:tab pos="1139825" algn="l"/>
                <a:tab pos="4114800" algn="l"/>
              </a:tabLst>
            </a:pP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mov.b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WDTIE,&amp;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IE1	;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 WDT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5425" algn="l"/>
                <a:tab pos="1139825" algn="l"/>
                <a:tab pos="4114800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...</a:t>
            </a:r>
          </a:p>
          <a:p>
            <a:pPr>
              <a:tabLst>
                <a:tab pos="225425" algn="l"/>
                <a:tab pos="1139825" algn="l"/>
                <a:tab pos="4114800" algn="l"/>
              </a:tabLst>
            </a:pP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loop	; repeat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5425" algn="l"/>
                <a:tab pos="1139825" algn="l"/>
                <a:tab pos="4114800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end main function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^^^^^^^^^^^^^^^^^^^^^^^^^^^^^^^^^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4" descr="mo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833" y="159440"/>
            <a:ext cx="1178070" cy="7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65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 – The Lab </a:t>
            </a:r>
            <a:r>
              <a:rPr lang="en-US" sz="2400" dirty="0" smtClean="0"/>
              <a:t>(continued)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08113"/>
            <a:ext cx="8443843" cy="52927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 startAt="6"/>
            </a:pPr>
            <a:r>
              <a:rPr lang="en-US" sz="2000" b="1" dirty="0" smtClean="0"/>
              <a:t>Move </a:t>
            </a:r>
            <a:r>
              <a:rPr lang="en-US" sz="2000" b="1" dirty="0"/>
              <a:t>all #</a:t>
            </a:r>
            <a:r>
              <a:rPr lang="en-US" sz="2000" b="1" dirty="0" err="1"/>
              <a:t>define's</a:t>
            </a:r>
            <a:r>
              <a:rPr lang="en-US" sz="2000" b="1" dirty="0"/>
              <a:t> and assembly .</a:t>
            </a:r>
            <a:r>
              <a:rPr lang="en-US" sz="2000" b="1" dirty="0" err="1"/>
              <a:t>equ's</a:t>
            </a:r>
            <a:r>
              <a:rPr lang="en-US" sz="2000" b="1" dirty="0"/>
              <a:t> to morse2.h. Include morse2.h in both morse2.c and morse.asm files.</a:t>
            </a:r>
          </a:p>
          <a:p>
            <a:pPr marL="688975" lvl="1" indent="-288925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600" b="1" dirty="0" smtClean="0"/>
              <a:t>Translate </a:t>
            </a:r>
            <a:r>
              <a:rPr lang="en-US" sz="1600" b="1" dirty="0"/>
              <a:t>all assembly .</a:t>
            </a:r>
            <a:r>
              <a:rPr lang="en-US" sz="1600" b="1" dirty="0" err="1"/>
              <a:t>equ's</a:t>
            </a:r>
            <a:r>
              <a:rPr lang="en-US" sz="1600" b="1" dirty="0"/>
              <a:t> to C #</a:t>
            </a:r>
            <a:r>
              <a:rPr lang="en-US" sz="1600" b="1" dirty="0" err="1"/>
              <a:t>define's</a:t>
            </a:r>
            <a:r>
              <a:rPr lang="en-US" sz="1600" b="1" dirty="0"/>
              <a:t> and include in morse2.h</a:t>
            </a:r>
            <a:r>
              <a:rPr lang="en-US" sz="1600" b="1" dirty="0" smtClean="0"/>
              <a:t>.</a:t>
            </a:r>
          </a:p>
          <a:p>
            <a:pPr marL="1089025" lvl="2" indent="-288925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600" b="1" dirty="0" smtClean="0"/>
              <a:t>Do </a:t>
            </a:r>
            <a:r>
              <a:rPr lang="en-US" sz="1600" b="1" dirty="0"/>
              <a:t>not put any variable or function definitions (code) in your header </a:t>
            </a:r>
            <a:r>
              <a:rPr lang="en-US" sz="1600" b="1" dirty="0" smtClean="0"/>
              <a:t>file!</a:t>
            </a:r>
          </a:p>
          <a:p>
            <a:pPr marL="1089025" lvl="2" indent="-288925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600" b="1" dirty="0" smtClean="0"/>
              <a:t>Be </a:t>
            </a:r>
            <a:r>
              <a:rPr lang="en-US" sz="1600" b="1" dirty="0"/>
              <a:t>careful to parenthesize all constant calculations. (</a:t>
            </a:r>
            <a:r>
              <a:rPr lang="en-US" sz="1600" b="1" dirty="0" err="1"/>
              <a:t>ie</a:t>
            </a:r>
            <a:r>
              <a:rPr lang="en-US" sz="1600" b="1" dirty="0"/>
              <a:t>, Use "#define ELEMENT (XXX * 10) / 100" instead of "#define ELEMENT XXX * 10 / 100", which evaluates to zero.)</a:t>
            </a:r>
          </a:p>
          <a:p>
            <a:pPr marL="688975" lvl="1" indent="-288925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600" b="1" dirty="0" smtClean="0"/>
              <a:t>Include </a:t>
            </a:r>
            <a:r>
              <a:rPr lang="en-US" sz="1600" b="1" dirty="0"/>
              <a:t>morse2.h in your C files:</a:t>
            </a:r>
          </a:p>
          <a:p>
            <a:pPr marL="688975" lvl="1" indent="-288925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endParaRPr lang="en-US" sz="1600" b="1" dirty="0"/>
          </a:p>
          <a:p>
            <a:pPr marL="688975" lvl="1" indent="-288925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endParaRPr lang="en-US" sz="1600" b="1" dirty="0"/>
          </a:p>
          <a:p>
            <a:pPr marL="688975" lvl="1" indent="-288925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endParaRPr lang="en-US" sz="1600" b="1" dirty="0" smtClean="0"/>
          </a:p>
          <a:p>
            <a:pPr marL="688975" lvl="1" indent="-288925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endParaRPr lang="en-US" sz="1600" b="1" dirty="0"/>
          </a:p>
          <a:p>
            <a:pPr marL="688975" lvl="1" indent="-288925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endParaRPr lang="en-US" sz="800" b="1" dirty="0" smtClean="0"/>
          </a:p>
          <a:p>
            <a:pPr marL="688975" lvl="1" indent="-288925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600" b="1" dirty="0" smtClean="0"/>
              <a:t>Include </a:t>
            </a:r>
            <a:r>
              <a:rPr lang="en-US" sz="1600" b="1" dirty="0"/>
              <a:t>morse2.h in your assembly files</a:t>
            </a:r>
            <a:r>
              <a:rPr lang="en-US" sz="1600" b="1" dirty="0" smtClean="0"/>
              <a:t>:</a:t>
            </a:r>
            <a:endParaRPr lang="en-US" sz="16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Morse Code II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ADF3-0B6D-4161-A631-1C91BF2317E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14262" y="3908297"/>
            <a:ext cx="71619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542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"msp430.h"      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cdecls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C,"msp430.h"</a:t>
            </a:r>
          </a:p>
          <a:p>
            <a:pPr>
              <a:tabLst>
                <a:tab pos="22542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"morse2.h"</a:t>
            </a:r>
          </a:p>
          <a:p>
            <a:pPr>
              <a:tabLst>
                <a:tab pos="22542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22542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0841" y="5476028"/>
            <a:ext cx="6088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5425" algn="l"/>
                <a:tab pos="1139825" algn="l"/>
                <a:tab pos="3829050" algn="l"/>
              </a:tabLst>
            </a:pPr>
            <a:r>
              <a:rPr 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.cdecls </a:t>
            </a:r>
            <a:r>
              <a:rPr lang="pt-BR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C,"</a:t>
            </a:r>
            <a:r>
              <a:rPr 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msp430.h"</a:t>
            </a:r>
          </a:p>
          <a:p>
            <a:pPr>
              <a:tabLst>
                <a:tab pos="225425" algn="l"/>
                <a:tab pos="1139825" algn="l"/>
                <a:tab pos="3829050" algn="l"/>
              </a:tabLst>
            </a:pPr>
            <a:r>
              <a:rPr 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.cdecls </a:t>
            </a:r>
            <a:r>
              <a:rPr lang="pt-BR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C,"</a:t>
            </a:r>
            <a:r>
              <a:rPr 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morse2.h"</a:t>
            </a:r>
          </a:p>
        </p:txBody>
      </p:sp>
      <p:pic>
        <p:nvPicPr>
          <p:cNvPr id="10" name="Picture 4" descr="mo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833" y="159440"/>
            <a:ext cx="1178070" cy="7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5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 – The Lab </a:t>
            </a:r>
            <a:r>
              <a:rPr lang="en-US" sz="2400" dirty="0" smtClean="0"/>
              <a:t>(continued)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 startAt="7"/>
            </a:pPr>
            <a:r>
              <a:rPr lang="en-US" sz="2000" b="1" dirty="0" smtClean="0"/>
              <a:t>Add </a:t>
            </a:r>
            <a:r>
              <a:rPr lang="en-US" sz="2000" b="1" dirty="0"/>
              <a:t>C code to your main function that implements the commented assembly code</a:t>
            </a:r>
            <a:r>
              <a:rPr lang="en-US" sz="2000" b="1" dirty="0" smtClean="0"/>
              <a:t>.</a:t>
            </a:r>
          </a:p>
          <a:p>
            <a:pPr marL="685800" lvl="1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600" b="1" dirty="0" smtClean="0"/>
              <a:t>Where </a:t>
            </a:r>
            <a:r>
              <a:rPr lang="en-US" sz="1600" b="1" dirty="0"/>
              <a:t>possible, place the C code on the same line as the assembly code</a:t>
            </a:r>
            <a:r>
              <a:rPr lang="en-US" sz="1600" b="1" dirty="0" smtClean="0"/>
              <a:t>.</a:t>
            </a:r>
          </a:p>
          <a:p>
            <a:pPr marL="685800" lvl="1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600" b="1" dirty="0" smtClean="0"/>
              <a:t>Remember</a:t>
            </a:r>
            <a:r>
              <a:rPr lang="en-US" sz="1600" b="1" dirty="0"/>
              <a:t>, MSP430 registers are just variables</a:t>
            </a:r>
            <a:r>
              <a:rPr lang="en-US" sz="1600" b="1" dirty="0" smtClean="0"/>
              <a:t>.</a:t>
            </a:r>
          </a:p>
          <a:p>
            <a:pPr marL="685800" lvl="1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600" b="1" dirty="0" smtClean="0"/>
              <a:t>Multiple </a:t>
            </a:r>
            <a:r>
              <a:rPr lang="en-US" sz="1600" b="1" dirty="0"/>
              <a:t>assembly lines may be represented by one C </a:t>
            </a:r>
            <a:r>
              <a:rPr lang="en-US" sz="1600" b="1" dirty="0" smtClean="0"/>
              <a:t>statement.</a:t>
            </a:r>
          </a:p>
          <a:p>
            <a:pPr marL="685800" lvl="1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600" b="1" dirty="0" smtClean="0"/>
              <a:t>All </a:t>
            </a:r>
            <a:r>
              <a:rPr lang="en-US" sz="1600" b="1" dirty="0"/>
              <a:t>assembly functions called from C must follow C register usage and be </a:t>
            </a:r>
            <a:r>
              <a:rPr lang="en-US" sz="1600" b="1" dirty="0" err="1"/>
              <a:t>callee</a:t>
            </a:r>
            <a:r>
              <a:rPr lang="en-US" sz="1600" b="1" dirty="0"/>
              <a:t>-safe.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Morse Code II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ADF3-0B6D-4161-A631-1C91BF2317E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2288" y="3517884"/>
            <a:ext cx="78531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5425" algn="l"/>
                <a:tab pos="2968625" algn="l"/>
              </a:tabLst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 char* letters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	//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start main function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vvvvvvvvvvvvvvvv</a:t>
            </a:r>
            <a:endParaRPr 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tabLst>
                <a:tab pos="225425" algn="l"/>
                <a:tab pos="2968625" algn="l"/>
              </a:tabLst>
            </a:pP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  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main_asm</a:t>
            </a:r>
            <a:endParaRPr 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5425" algn="l"/>
                <a:tab pos="2968625" algn="l"/>
              </a:tabLst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main(void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//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main_asm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225425" algn="l"/>
                <a:tab pos="2968625" algn="l"/>
              </a:tabLst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25425" algn="l"/>
                <a:tab pos="2968625" algn="l"/>
              </a:tabLst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WDTCTL = WDT_CTL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//   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mov.w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#WDT_CTL,&amp;WDTCTL    ; WDT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endParaRPr 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5425" algn="l"/>
                <a:tab pos="2968625" algn="l"/>
              </a:tabLst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WDTSecCnt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WDT_IPS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//   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mov.w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WDT_IPS,WDTSecCnt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; 1s counter</a:t>
            </a:r>
          </a:p>
          <a:p>
            <a:pPr>
              <a:tabLst>
                <a:tab pos="225425" algn="l"/>
                <a:tab pos="2968625" algn="l"/>
              </a:tabLst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IE1 = WDTIE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//   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mov.b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#WDTIE,&amp;IE1         ; WDT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endParaRPr 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5425" algn="l"/>
                <a:tab pos="2968625" algn="l"/>
              </a:tabLst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P3DIR = 0x10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//   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bis.b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#0x10,&amp;P3DIR</a:t>
            </a:r>
          </a:p>
          <a:p>
            <a:pPr>
              <a:tabLst>
                <a:tab pos="225425" algn="l"/>
                <a:tab pos="2968625" algn="l"/>
              </a:tabLst>
            </a:pP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//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>
              <a:tabLst>
                <a:tab pos="225425" algn="l"/>
                <a:tab pos="2968625" algn="l"/>
              </a:tabLst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  char c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5425" algn="l"/>
                <a:tab pos="2968625" algn="l"/>
              </a:tabLst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char*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cptr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5425" algn="l"/>
                <a:tab pos="2968625" algn="l"/>
              </a:tabLst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char*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mptr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message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//   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mov.w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#message,r4         ; message</a:t>
            </a:r>
          </a:p>
          <a:p>
            <a:pPr>
              <a:tabLst>
                <a:tab pos="225425" algn="l"/>
                <a:tab pos="2968625" algn="l"/>
              </a:tabLst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while (c = *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mptr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	//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loop2:</a:t>
            </a:r>
          </a:p>
          <a:p>
            <a:pPr>
              <a:tabLst>
                <a:tab pos="225425" algn="l"/>
                <a:tab pos="2968625" algn="l"/>
              </a:tabLst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	//   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mov.b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@r4+,r5             ; get char</a:t>
            </a:r>
          </a:p>
          <a:p>
            <a:pPr>
              <a:tabLst>
                <a:tab pos="225425" algn="l"/>
                <a:tab pos="2968625" algn="l"/>
              </a:tabLst>
            </a:pP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  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cmp.b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#0,r5              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done?</a:t>
            </a:r>
            <a:endParaRPr 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5425" algn="l"/>
                <a:tab pos="2968625" algn="l"/>
              </a:tabLst>
            </a:pP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    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jeq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loop10             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4" descr="mo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833" y="159440"/>
            <a:ext cx="1178070" cy="7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87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 – The Lab </a:t>
            </a:r>
            <a:r>
              <a:rPr lang="en-US" sz="2400" dirty="0" smtClean="0"/>
              <a:t>(continued)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 startAt="8"/>
            </a:pPr>
            <a:r>
              <a:rPr lang="en-US" sz="2000" b="1" dirty="0"/>
              <a:t> Use .ref and extern to cross reference variables.</a:t>
            </a:r>
          </a:p>
          <a:p>
            <a:pPr marL="685800" lvl="1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600" b="1" dirty="0" smtClean="0"/>
              <a:t>To </a:t>
            </a:r>
            <a:r>
              <a:rPr lang="en-US" sz="1600" b="1" dirty="0"/>
              <a:t>reference assembly variables from C, use extern and .</a:t>
            </a:r>
            <a:r>
              <a:rPr lang="en-US" sz="1600" b="1" dirty="0" err="1"/>
              <a:t>def</a:t>
            </a:r>
            <a:r>
              <a:rPr lang="en-US" sz="1600" b="1" dirty="0" smtClean="0"/>
              <a:t>:</a:t>
            </a:r>
          </a:p>
          <a:p>
            <a:pPr marL="400050" lvl="1" indent="0">
              <a:buClr>
                <a:schemeClr val="tx1"/>
              </a:buClr>
              <a:buSzPct val="100000"/>
              <a:buNone/>
            </a:pPr>
            <a:endParaRPr lang="en-US" sz="1600" b="1" dirty="0"/>
          </a:p>
          <a:p>
            <a:pPr marL="400050" lvl="1" indent="0">
              <a:buClr>
                <a:schemeClr val="tx1"/>
              </a:buClr>
              <a:buSzPct val="100000"/>
              <a:buNone/>
            </a:pPr>
            <a:r>
              <a:rPr lang="en-US" sz="1600" b="1" dirty="0" smtClean="0"/>
              <a:t>	Assembly		C</a:t>
            </a:r>
            <a:endParaRPr lang="en-US" sz="1600" b="1" dirty="0"/>
          </a:p>
          <a:p>
            <a:pPr marL="400050" lvl="1" indent="0">
              <a:buClr>
                <a:schemeClr val="tx1"/>
              </a:buClr>
              <a:buSzPct val="100000"/>
              <a:buNone/>
            </a:pPr>
            <a:endParaRPr lang="en-US" sz="1600" b="1" dirty="0" smtClean="0"/>
          </a:p>
          <a:p>
            <a:pPr marL="400050" lvl="1" indent="0">
              <a:buClr>
                <a:schemeClr val="tx1"/>
              </a:buClr>
              <a:buSzPct val="100000"/>
              <a:buNone/>
            </a:pPr>
            <a:r>
              <a:rPr lang="en-US" sz="1600" b="1" dirty="0" smtClean="0"/>
              <a:t> </a:t>
            </a:r>
            <a:endParaRPr lang="en-US" sz="1600" b="1" dirty="0"/>
          </a:p>
          <a:p>
            <a:pPr marL="685800" lvl="1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endParaRPr lang="en-US" sz="1600" b="1" dirty="0"/>
          </a:p>
          <a:p>
            <a:pPr marL="685800" lvl="1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600" b="1" dirty="0" smtClean="0"/>
              <a:t>To </a:t>
            </a:r>
            <a:r>
              <a:rPr lang="en-US" sz="1600" b="1" dirty="0"/>
              <a:t>reference C variables from assembly code, </a:t>
            </a:r>
            <a:r>
              <a:rPr lang="en-US" sz="1600" b="1" dirty="0" smtClean="0"/>
              <a:t>use </a:t>
            </a:r>
            <a:r>
              <a:rPr lang="en-US" sz="1600" b="1" dirty="0"/>
              <a:t>.ref</a:t>
            </a:r>
            <a:r>
              <a:rPr lang="en-US" sz="1600" b="1" dirty="0" smtClean="0"/>
              <a:t>:</a:t>
            </a:r>
          </a:p>
          <a:p>
            <a:pPr marL="400050" lvl="1" indent="0">
              <a:buClr>
                <a:schemeClr val="tx1"/>
              </a:buClr>
              <a:buSzPct val="100000"/>
              <a:buNone/>
            </a:pPr>
            <a:endParaRPr lang="en-US" sz="1600" b="1" dirty="0"/>
          </a:p>
          <a:p>
            <a:pPr marL="400050" lvl="1" indent="0">
              <a:buClr>
                <a:schemeClr val="tx1"/>
              </a:buClr>
              <a:buSzPct val="100000"/>
              <a:buNone/>
            </a:pPr>
            <a:r>
              <a:rPr lang="en-US" sz="1600" b="1" dirty="0" smtClean="0"/>
              <a:t>	C			Assembly</a:t>
            </a:r>
            <a:endParaRPr lang="en-US" sz="1600" b="1" dirty="0"/>
          </a:p>
          <a:p>
            <a:pPr marL="400050" lvl="1" indent="0">
              <a:buClr>
                <a:schemeClr val="tx1"/>
              </a:buClr>
              <a:buSzPct val="100000"/>
              <a:buNone/>
            </a:pPr>
            <a:endParaRPr lang="en-US" sz="1600" b="1" dirty="0"/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 startAt="8"/>
            </a:pPr>
            <a:endParaRPr lang="en-US" sz="2000" b="1" dirty="0"/>
          </a:p>
          <a:p>
            <a:pPr marL="0" indent="0">
              <a:buClr>
                <a:schemeClr val="tx1"/>
              </a:buClr>
              <a:buSzPct val="100000"/>
              <a:buNone/>
            </a:pPr>
            <a:endParaRPr lang="en-US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Morse Code II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ADF3-0B6D-4161-A631-1C91BF2317E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45286" y="2678344"/>
            <a:ext cx="2659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542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beep_cnt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542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bss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beep_cnt,2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29735" y="2678344"/>
            <a:ext cx="2659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542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 int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beep_cnt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5425" algn="l"/>
              </a:tabLst>
            </a:pP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beep_cnt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48601" y="4485861"/>
            <a:ext cx="2659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542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beep_cnt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5425" algn="l"/>
              </a:tabLst>
            </a:pP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beep_cnt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33050" y="4485861"/>
            <a:ext cx="2659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542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.ref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beep_cnt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5425" algn="l"/>
              </a:tabLst>
            </a:pP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mov.w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#100,beep_cnt</a:t>
            </a:r>
          </a:p>
        </p:txBody>
      </p:sp>
      <p:pic>
        <p:nvPicPr>
          <p:cNvPr id="13" name="Picture 4" descr="mo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833" y="159440"/>
            <a:ext cx="1178070" cy="7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66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 – The Lab </a:t>
            </a:r>
            <a:r>
              <a:rPr lang="en-US" sz="2400" dirty="0" smtClean="0"/>
              <a:t>(continued)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 startAt="9"/>
            </a:pPr>
            <a:r>
              <a:rPr lang="en-US" sz="2000" b="1" dirty="0" smtClean="0"/>
              <a:t>Repeat </a:t>
            </a:r>
            <a:r>
              <a:rPr lang="en-US" sz="2000" b="1" dirty="0"/>
              <a:t>the process of cutting, pasting, and translating an assembly ISR into your morse2.c file</a:t>
            </a:r>
            <a:r>
              <a:rPr lang="en-US" sz="2000" b="1" dirty="0" smtClean="0"/>
              <a:t>.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 startAt="9"/>
            </a:pPr>
            <a:endParaRPr lang="en-US" sz="2000" b="1" dirty="0"/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 startAt="9"/>
            </a:pPr>
            <a:endParaRPr lang="en-US" sz="2000" b="1" dirty="0" smtClean="0"/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 startAt="9"/>
            </a:pPr>
            <a:endParaRPr lang="en-US" sz="2000" b="1" dirty="0"/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 startAt="9"/>
            </a:pPr>
            <a:endParaRPr lang="en-US" sz="2000" b="1" dirty="0" smtClean="0"/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 startAt="9"/>
            </a:pPr>
            <a:endParaRPr lang="en-US" sz="2000" b="1" dirty="0"/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 startAt="9"/>
            </a:pPr>
            <a:endParaRPr lang="en-US" sz="2000" b="1" dirty="0" smtClean="0"/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 startAt="9"/>
            </a:pPr>
            <a:endParaRPr lang="en-US" sz="2000" b="1" dirty="0"/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 startAt="9"/>
            </a:pPr>
            <a:endParaRPr lang="en-US" sz="2000" b="1" dirty="0" smtClean="0"/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 startAt="9"/>
            </a:pPr>
            <a:endParaRPr lang="en-US" sz="2000" b="1" dirty="0"/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 startAt="9"/>
            </a:pPr>
            <a:r>
              <a:rPr lang="en-US" sz="2000" b="1" dirty="0" smtClean="0"/>
              <a:t>Call at </a:t>
            </a:r>
            <a:r>
              <a:rPr lang="en-US" sz="2000" b="1" dirty="0"/>
              <a:t>least one assembly function </a:t>
            </a:r>
            <a:r>
              <a:rPr lang="en-US" sz="2000" b="1" dirty="0" smtClean="0"/>
              <a:t>using </a:t>
            </a:r>
            <a:r>
              <a:rPr lang="en-US" sz="2000" b="1" dirty="0"/>
              <a:t>correct C calling </a:t>
            </a:r>
            <a:r>
              <a:rPr lang="en-US" sz="2000" b="1" dirty="0" smtClean="0"/>
              <a:t>convention.  Modify function (if necessary) such that it </a:t>
            </a:r>
            <a:r>
              <a:rPr lang="en-US" sz="2000" b="1" dirty="0"/>
              <a:t>is </a:t>
            </a:r>
            <a:r>
              <a:rPr lang="en-US" sz="2000" b="1" dirty="0" err="1"/>
              <a:t>callee</a:t>
            </a:r>
            <a:r>
              <a:rPr lang="en-US" sz="2000" b="1" dirty="0"/>
              <a:t>-safe.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 startAt="9"/>
            </a:pPr>
            <a:endParaRPr lang="en-US" sz="16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Morse Code II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ADF3-0B6D-4161-A631-1C91BF2317E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4584" y="2678344"/>
            <a:ext cx="82196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5425" algn="l"/>
              </a:tabLst>
            </a:pP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 volatile int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dcnt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//  .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dcnt</a:t>
            </a:r>
            <a:endParaRPr lang="en-U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542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//  .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bss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dcnt,2     ;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debounce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counter</a:t>
            </a:r>
          </a:p>
          <a:p>
            <a:pPr>
              <a:tabLst>
                <a:tab pos="225425" algn="l"/>
              </a:tabLst>
            </a:pP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5425" algn="l"/>
              </a:tabLst>
            </a:pP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vector=PORT1_VECTOR</a:t>
            </a:r>
          </a:p>
          <a:p>
            <a:pPr>
              <a:tabLst>
                <a:tab pos="22542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__interrupt void Port_1_ISR(void)</a:t>
            </a:r>
          </a:p>
          <a:p>
            <a:pPr>
              <a:tabLst>
                <a:tab pos="22542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              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P1_ISR:</a:t>
            </a:r>
          </a:p>
          <a:p>
            <a:pPr>
              <a:tabLst>
                <a:tab pos="22542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P1IFG &amp;= ~0x0f;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bic.b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#0x0f,&amp;P1IFG  ; acknowledge</a:t>
            </a:r>
          </a:p>
          <a:p>
            <a:pPr>
              <a:tabLst>
                <a:tab pos="22542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DB_CNT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mov.w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#DB_CNT,&amp;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 counter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542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return;           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reti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542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9" name="Picture 4" descr="mo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833" y="159440"/>
            <a:ext cx="1178070" cy="7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3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Assembler Relates to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3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Morse Code II Lab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DEDF-31BB-4A19-A656-2136FA2F336E}" type="slidenum">
              <a:rPr lang="en-US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95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if-then-else</a:t>
            </a:r>
          </a:p>
        </p:txBody>
      </p:sp>
      <p:sp>
        <p:nvSpPr>
          <p:cNvPr id="295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08113"/>
            <a:ext cx="8164513" cy="731837"/>
          </a:xfrm>
        </p:spPr>
        <p:txBody>
          <a:bodyPr/>
          <a:lstStyle/>
          <a:p>
            <a:r>
              <a:rPr lang="en-US"/>
              <a:t>if-then-else</a:t>
            </a:r>
          </a:p>
        </p:txBody>
      </p:sp>
      <p:sp>
        <p:nvSpPr>
          <p:cNvPr id="2952196" name="Text Box 4"/>
          <p:cNvSpPr txBox="1">
            <a:spLocks noChangeArrowheads="1"/>
          </p:cNvSpPr>
          <p:nvPr/>
        </p:nvSpPr>
        <p:spPr bwMode="auto">
          <a:xfrm>
            <a:off x="5080000" y="2376488"/>
            <a:ext cx="3321050" cy="256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619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4619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4619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4619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4619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if (buzzerON == 1)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pulse_buzzer();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turn_on_LED();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turn_off_LED();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952197" name="Text Box 5"/>
          <p:cNvSpPr txBox="1">
            <a:spLocks noChangeArrowheads="1"/>
          </p:cNvSpPr>
          <p:nvPr/>
        </p:nvSpPr>
        <p:spPr bwMode="auto">
          <a:xfrm>
            <a:off x="877888" y="2373313"/>
            <a:ext cx="4498975" cy="2870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cmp.w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#1,buzzerON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jne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myElse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    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xor.b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#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0x20,&amp;P4OUT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bis.b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#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0x02,&amp;P1OUT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jmp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myNext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    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                          </a:t>
            </a: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myElse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:                   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bic.b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#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0x02,&amp;P1OUT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                     ;</a:t>
            </a:r>
          </a:p>
          <a:p>
            <a:pPr>
              <a:lnSpc>
                <a:spcPct val="90000"/>
              </a:lnSpc>
            </a:pP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myNext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:                   ;</a:t>
            </a:r>
          </a:p>
        </p:txBody>
      </p:sp>
      <p:pic>
        <p:nvPicPr>
          <p:cNvPr id="10" name="Picture 4" descr="mo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833" y="159440"/>
            <a:ext cx="1178070" cy="7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92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52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219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Morse Code II Lab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91ED-8AF5-4CC7-9551-2C4D9EFDBEA3}" type="slidenum">
              <a:rPr lang="en-US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95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 / case</a:t>
            </a:r>
          </a:p>
        </p:txBody>
      </p:sp>
      <p:sp>
        <p:nvSpPr>
          <p:cNvPr id="295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08113"/>
            <a:ext cx="8164513" cy="731837"/>
          </a:xfrm>
        </p:spPr>
        <p:txBody>
          <a:bodyPr/>
          <a:lstStyle/>
          <a:p>
            <a:r>
              <a:rPr lang="en-US"/>
              <a:t>switch / case</a:t>
            </a:r>
          </a:p>
        </p:txBody>
      </p:sp>
      <p:sp>
        <p:nvSpPr>
          <p:cNvPr id="2954244" name="Text Box 4"/>
          <p:cNvSpPr txBox="1">
            <a:spLocks noChangeArrowheads="1"/>
          </p:cNvSpPr>
          <p:nvPr/>
        </p:nvSpPr>
        <p:spPr bwMode="auto">
          <a:xfrm>
            <a:off x="4808538" y="2184400"/>
            <a:ext cx="283210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switch (myByte)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case DOT: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  do_dot();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  break;</a:t>
            </a:r>
          </a:p>
          <a:p>
            <a:pPr eaLnBrk="1" hangingPunct="1">
              <a:lnSpc>
                <a:spcPct val="90000"/>
              </a:lnSpc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case DASH: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  do_dash();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  break;</a:t>
            </a:r>
          </a:p>
          <a:p>
            <a:pPr eaLnBrk="1" hangingPunct="1">
              <a:lnSpc>
                <a:spcPct val="90000"/>
              </a:lnSpc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default: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954245" name="Text Box 5"/>
          <p:cNvSpPr txBox="1">
            <a:spLocks noChangeArrowheads="1"/>
          </p:cNvSpPr>
          <p:nvPr/>
        </p:nvSpPr>
        <p:spPr bwMode="auto">
          <a:xfrm>
            <a:off x="930275" y="2165350"/>
            <a:ext cx="4257675" cy="397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cmp.w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#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DOT,myByte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 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jne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sw_01        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call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#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do_dot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jmp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sw_end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      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sw_01: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cmp.w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#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DASH,myByte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jne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default      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call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#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do_dash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jmp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sw_end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      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                   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default:                ;</a:t>
            </a: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sw_end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:                 ;</a:t>
            </a:r>
          </a:p>
        </p:txBody>
      </p:sp>
      <p:pic>
        <p:nvPicPr>
          <p:cNvPr id="10" name="Picture 4" descr="mo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833" y="159440"/>
            <a:ext cx="1178070" cy="7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48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5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42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Morse Code II Lab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FF1D-F478-40DF-AADB-5E47E7BCEA09}" type="slidenum">
              <a:rPr lang="en-US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95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for-loop</a:t>
            </a:r>
          </a:p>
        </p:txBody>
      </p:sp>
      <p:sp>
        <p:nvSpPr>
          <p:cNvPr id="295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08113"/>
            <a:ext cx="8164513" cy="731837"/>
          </a:xfrm>
        </p:spPr>
        <p:txBody>
          <a:bodyPr/>
          <a:lstStyle/>
          <a:p>
            <a:r>
              <a:rPr lang="en-US"/>
              <a:t>for-loop</a:t>
            </a:r>
          </a:p>
        </p:txBody>
      </p:sp>
      <p:sp>
        <p:nvSpPr>
          <p:cNvPr id="2955268" name="Text Box 4"/>
          <p:cNvSpPr txBox="1">
            <a:spLocks noChangeArrowheads="1"/>
          </p:cNvSpPr>
          <p:nvPr/>
        </p:nvSpPr>
        <p:spPr bwMode="auto">
          <a:xfrm>
            <a:off x="4837113" y="2168525"/>
            <a:ext cx="3722687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int i;</a:t>
            </a:r>
          </a:p>
          <a:p>
            <a:pPr eaLnBrk="1" hangingPunct="1">
              <a:lnSpc>
                <a:spcPct val="90000"/>
              </a:lnSpc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for(i=0; i&lt;10; i++)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do_dot();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delay();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do_dash();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delay();</a:t>
            </a:r>
          </a:p>
          <a:p>
            <a:pPr eaLnBrk="1" hangingPunct="1">
              <a:lnSpc>
                <a:spcPct val="90000"/>
              </a:lnSpc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955269" name="Text Box 5"/>
          <p:cNvSpPr txBox="1">
            <a:spLocks noChangeArrowheads="1"/>
          </p:cNvSpPr>
          <p:nvPr/>
        </p:nvSpPr>
        <p:spPr bwMode="auto">
          <a:xfrm>
            <a:off x="838200" y="2166938"/>
            <a:ext cx="4491038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   .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bss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i,2   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mov.w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#0,i  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for_ck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: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cmp.w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#10,i 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  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jge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for_done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   call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#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do_dot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   call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#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delay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   call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#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do_dash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   call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#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delay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  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add.w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 #1,i      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jmp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for_ck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for_done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:                ;</a:t>
            </a:r>
          </a:p>
        </p:txBody>
      </p:sp>
      <p:pic>
        <p:nvPicPr>
          <p:cNvPr id="10" name="Picture 4" descr="mo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833" y="159440"/>
            <a:ext cx="1178070" cy="7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98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5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526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7b: Morse Code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"Use your Morse Code main assembly lab code to write a C program that outputs alphanumeric Morse code messages using an LED and a transducer (magnetic speaker). Use the watchdog as an interval timer whose interrupt service routine (ISR) pulse width modulates (PWM) the transducer device creating a tone. Use a C string to store the message. Use Switch #1 to toggle the tones on and off." 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Morse Code II Lab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52D5-CA34-4E22-B950-27CC1F386DA1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4" descr="mo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833" y="159440"/>
            <a:ext cx="1178070" cy="7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488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Morse Code II Lab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5AA6-0145-489A-B5B2-5D42C8FF84B2}" type="slidenum">
              <a:rPr lang="en-US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95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</a:t>
            </a:r>
          </a:p>
        </p:txBody>
      </p:sp>
      <p:sp>
        <p:nvSpPr>
          <p:cNvPr id="295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08113"/>
            <a:ext cx="8164513" cy="731837"/>
          </a:xfrm>
        </p:spPr>
        <p:txBody>
          <a:bodyPr/>
          <a:lstStyle/>
          <a:p>
            <a:r>
              <a:rPr lang="en-US"/>
              <a:t>while loop…</a:t>
            </a:r>
          </a:p>
        </p:txBody>
      </p:sp>
      <p:sp>
        <p:nvSpPr>
          <p:cNvPr id="2956292" name="Text Box 4"/>
          <p:cNvSpPr txBox="1">
            <a:spLocks noChangeArrowheads="1"/>
          </p:cNvSpPr>
          <p:nvPr/>
        </p:nvSpPr>
        <p:spPr bwMode="auto">
          <a:xfrm>
            <a:off x="5026025" y="2514600"/>
            <a:ext cx="33845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61963" algn="l"/>
                <a:tab pos="914400" algn="l"/>
                <a:tab pos="1376363" algn="l"/>
                <a:tab pos="1828800" algn="l"/>
                <a:tab pos="2290763" algn="l"/>
                <a:tab pos="2743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461963" algn="l"/>
                <a:tab pos="914400" algn="l"/>
                <a:tab pos="1376363" algn="l"/>
                <a:tab pos="1828800" algn="l"/>
                <a:tab pos="2290763" algn="l"/>
                <a:tab pos="2743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461963" algn="l"/>
                <a:tab pos="914400" algn="l"/>
                <a:tab pos="1376363" algn="l"/>
                <a:tab pos="1828800" algn="l"/>
                <a:tab pos="2290763" algn="l"/>
                <a:tab pos="2743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461963" algn="l"/>
                <a:tab pos="914400" algn="l"/>
                <a:tab pos="1376363" algn="l"/>
                <a:tab pos="1828800" algn="l"/>
                <a:tab pos="2290763" algn="l"/>
                <a:tab pos="2743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461963" algn="l"/>
                <a:tab pos="914400" algn="l"/>
                <a:tab pos="1376363" algn="l"/>
                <a:tab pos="1828800" algn="l"/>
                <a:tab pos="2290763" algn="l"/>
                <a:tab pos="2743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  <a:tab pos="2290763" algn="l"/>
                <a:tab pos="2743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  <a:tab pos="2290763" algn="l"/>
                <a:tab pos="2743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  <a:tab pos="2290763" algn="l"/>
                <a:tab pos="2743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  <a:tab pos="2290763" algn="l"/>
                <a:tab pos="2743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#define TRUE 1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int blink = TRUE;</a:t>
            </a:r>
          </a:p>
          <a:p>
            <a:pPr eaLnBrk="1" hangingPunct="1">
              <a:lnSpc>
                <a:spcPct val="90000"/>
              </a:lnSpc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while (blink)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LED_ON();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delay();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LED_OFF();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delay();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956293" name="Text Box 5"/>
          <p:cNvSpPr txBox="1">
            <a:spLocks noChangeArrowheads="1"/>
          </p:cNvSpPr>
          <p:nvPr/>
        </p:nvSpPr>
        <p:spPr bwMode="auto">
          <a:xfrm>
            <a:off x="813728" y="2254250"/>
            <a:ext cx="439623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TRUE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.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equ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  1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.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bss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blink,2       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mov.w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#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TRUE,blink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  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while_loop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:          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 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cmp.w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#0,blink      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jeq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while_done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   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call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#LED_ON    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call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#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delay     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call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#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LED_OFF   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call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#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delay     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jmp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while_loop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   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20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while_done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:            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pic>
        <p:nvPicPr>
          <p:cNvPr id="10" name="Picture 4" descr="mo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833" y="159440"/>
            <a:ext cx="1178070" cy="7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08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5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629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2067" name="Picture 3" descr="mo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47675"/>
            <a:ext cx="14192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281940" y="1456023"/>
            <a:ext cx="8641079" cy="781050"/>
          </a:xfrm>
          <a:prstGeom prst="roundRect">
            <a:avLst>
              <a:gd name="adj" fmla="val 16667"/>
            </a:avLst>
          </a:prstGeom>
          <a:solidFill>
            <a:srgbClr val="FF0000">
              <a:alpha val="10000"/>
            </a:srgbClr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281940" y="3636371"/>
            <a:ext cx="8641079" cy="1097280"/>
          </a:xfrm>
          <a:prstGeom prst="roundRect">
            <a:avLst>
              <a:gd name="adj" fmla="val 16667"/>
            </a:avLst>
          </a:prstGeom>
          <a:solidFill>
            <a:srgbClr val="FF0000">
              <a:alpha val="10000"/>
            </a:srgbClr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281940" y="2232440"/>
            <a:ext cx="8641079" cy="873832"/>
          </a:xfrm>
          <a:prstGeom prst="roundRect">
            <a:avLst>
              <a:gd name="adj" fmla="val 16667"/>
            </a:avLst>
          </a:prstGeom>
          <a:solidFill>
            <a:srgbClr val="FF0000">
              <a:alpha val="10000"/>
            </a:srgbClr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281940" y="3106949"/>
            <a:ext cx="8641079" cy="523758"/>
          </a:xfrm>
          <a:prstGeom prst="roundRect">
            <a:avLst>
              <a:gd name="adj" fmla="val 16667"/>
            </a:avLst>
          </a:prstGeom>
          <a:solidFill>
            <a:srgbClr val="FF0000">
              <a:alpha val="10000"/>
            </a:srgbClr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287600" y="4735103"/>
            <a:ext cx="8641079" cy="566928"/>
          </a:xfrm>
          <a:prstGeom prst="roundRect">
            <a:avLst>
              <a:gd name="adj" fmla="val 16667"/>
            </a:avLst>
          </a:prstGeom>
          <a:solidFill>
            <a:srgbClr val="FF0000">
              <a:alpha val="10000"/>
            </a:srgbClr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Morse Code II Lab</a:t>
            </a:r>
            <a:endParaRPr 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6FFC-7B53-462E-83F2-E7C32D5C8FE5}" type="slidenum">
              <a:rPr lang="en-US"/>
              <a:pPr/>
              <a:t>21</a:t>
            </a:fld>
            <a:endParaRPr lang="en-US"/>
          </a:p>
        </p:txBody>
      </p:sp>
      <p:sp>
        <p:nvSpPr>
          <p:cNvPr id="303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Morse </a:t>
            </a:r>
            <a:r>
              <a:rPr lang="en-US" dirty="0" smtClean="0"/>
              <a:t>Code II Requirements</a:t>
            </a:r>
            <a:endParaRPr lang="en-US" dirty="0"/>
          </a:p>
        </p:txBody>
      </p:sp>
      <p:graphicFrame>
        <p:nvGraphicFramePr>
          <p:cNvPr id="3032121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088167"/>
              </p:ext>
            </p:extLst>
          </p:nvPr>
        </p:nvGraphicFramePr>
        <p:xfrm>
          <a:off x="423863" y="1444625"/>
          <a:ext cx="8491537" cy="4450080"/>
        </p:xfrm>
        <a:graphic>
          <a:graphicData uri="http://schemas.openxmlformats.org/drawingml/2006/table">
            <a:tbl>
              <a:tblPr/>
              <a:tblGrid>
                <a:gridCol w="1060450"/>
                <a:gridCol w="7431087"/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point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Your Morse II Lab includes C and assembly code, and contains header comments stating your name and a declaration that the completed assignment is your own work.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points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Your Morse Code "main" function and at least one ISR are written in C. At least one assembly function is called from C using correct C calling convention and is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callee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-safe.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point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Assembly arrays numbers and letters in morse_codes.asm are correctly referenced in your C program as character pointer arrays.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points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C header file containing all C #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define's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and assembly equates(.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equ's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changed to #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define's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 is included in all .c and .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asm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files. NO VARIABLE OR FUNCTION DEFINITIONS ARE FOUND IN THE HEADER FILE 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only declarations, pre-processor commands, and function prototypes).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points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Your commented assembly code appears to the right of the C statements. (Small blocks of assembly code are acceptable. See example above.)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points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Your C Morse Code II machine meets all the same requirements as the assembly Morse Code lab.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Morse </a:t>
            </a:r>
            <a:r>
              <a:rPr lang="en-US" sz="1800" b="1" dirty="0">
                <a:latin typeface="Arial" charset="0"/>
              </a:rPr>
              <a:t>Code</a:t>
            </a: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278636" y="5298514"/>
            <a:ext cx="8641079" cy="581360"/>
          </a:xfrm>
          <a:prstGeom prst="roundRect">
            <a:avLst>
              <a:gd name="adj" fmla="val 16667"/>
            </a:avLst>
          </a:prstGeom>
          <a:solidFill>
            <a:srgbClr val="FF0000">
              <a:alpha val="10000"/>
            </a:srgbClr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2067" name="Picture 3" descr="mo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47675"/>
            <a:ext cx="14192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Morse Code II Lab</a:t>
            </a:r>
            <a:endParaRPr 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6FFC-7B53-462E-83F2-E7C32D5C8FE5}" type="slidenum">
              <a:rPr lang="en-US"/>
              <a:pPr/>
              <a:t>22</a:t>
            </a:fld>
            <a:endParaRPr lang="en-US"/>
          </a:p>
        </p:txBody>
      </p:sp>
      <p:sp>
        <p:nvSpPr>
          <p:cNvPr id="303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Morse Code </a:t>
            </a:r>
            <a:r>
              <a:rPr lang="en-US" dirty="0" smtClean="0"/>
              <a:t>II Requirements</a:t>
            </a:r>
            <a:endParaRPr lang="en-US" dirty="0"/>
          </a:p>
        </p:txBody>
      </p:sp>
      <p:sp>
        <p:nvSpPr>
          <p:cNvPr id="3032068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Morse </a:t>
            </a:r>
            <a:r>
              <a:rPr lang="en-US" sz="1800" b="1" dirty="0">
                <a:latin typeface="Arial" charset="0"/>
              </a:rPr>
              <a:t>Code</a:t>
            </a:r>
          </a:p>
        </p:txBody>
      </p:sp>
      <p:graphicFrame>
        <p:nvGraphicFramePr>
          <p:cNvPr id="3032121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735866"/>
              </p:ext>
            </p:extLst>
          </p:nvPr>
        </p:nvGraphicFramePr>
        <p:xfrm>
          <a:off x="423864" y="2256271"/>
          <a:ext cx="8321040" cy="3754755"/>
        </p:xfrm>
        <a:graphic>
          <a:graphicData uri="http://schemas.openxmlformats.org/drawingml/2006/table">
            <a:tbl>
              <a:tblPr/>
              <a:tblGrid>
                <a:gridCol w="1188720"/>
                <a:gridCol w="7132320"/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+1 point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Passed off with a TA at least one day early. (No timestamps please!)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+2 points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current character, message, and speed are displayed in real-time on the LCD.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+1 point</a:t>
                      </a:r>
                      <a:r>
                        <a:rPr lang="en-US" sz="1200" b="1" dirty="0" smtClean="0"/>
                        <a:t>†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 MSP430 enters low power mode 0 while the watchdog ISR outputs DOTs,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DASHes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and space elements.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+2 points</a:t>
                      </a:r>
                      <a:r>
                        <a:rPr lang="en-US" sz="1200" b="1" dirty="0" smtClean="0"/>
                        <a:t>†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Using interrupts, pressing Switch #2 (SW2) decreases the output speed of your Morse Code Machine by 1 word per minute. Pressing Switch #3 (SW3) increases the speed of your machine by 1 word per minute. The output speed is displayed in the LEDs (D1-D4). Do the calculations in the switch and watchdog ISRs.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 points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 each school day late. (Timestamps may be used to verify completion time.)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†Only awarded if not used for bonus credit in the Morse Lab.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68004" y="1615948"/>
            <a:ext cx="3140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b="1" dirty="0" smtClean="0">
                <a:latin typeface="Arial" charset="0"/>
              </a:rPr>
              <a:t>Bonus Points:</a:t>
            </a:r>
            <a:endParaRPr lang="en-US" b="1" dirty="0">
              <a:latin typeface="Arial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293370" y="2575560"/>
            <a:ext cx="8641079" cy="613410"/>
          </a:xfrm>
          <a:prstGeom prst="roundRect">
            <a:avLst>
              <a:gd name="adj" fmla="val 16667"/>
            </a:avLst>
          </a:prstGeom>
          <a:solidFill>
            <a:srgbClr val="FF0000">
              <a:alpha val="10000"/>
            </a:srgbClr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293370" y="3185160"/>
            <a:ext cx="8641079" cy="593464"/>
          </a:xfrm>
          <a:prstGeom prst="roundRect">
            <a:avLst>
              <a:gd name="adj" fmla="val 16667"/>
            </a:avLst>
          </a:prstGeom>
          <a:solidFill>
            <a:srgbClr val="FF0000">
              <a:alpha val="10000"/>
            </a:srgbClr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297853" y="3781310"/>
            <a:ext cx="8641079" cy="1274783"/>
          </a:xfrm>
          <a:prstGeom prst="roundRect">
            <a:avLst>
              <a:gd name="adj" fmla="val 16667"/>
            </a:avLst>
          </a:prstGeom>
          <a:solidFill>
            <a:srgbClr val="FF0000">
              <a:alpha val="10000"/>
            </a:srgbClr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Morse Code II Lab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C5F1-0972-4B40-85F8-A553111F8BDB}" type="slidenum">
              <a:rPr lang="en-US"/>
              <a:pPr/>
              <a:t>23</a:t>
            </a:fld>
            <a:endParaRPr lang="en-US" dirty="0"/>
          </a:p>
        </p:txBody>
      </p:sp>
      <p:pic>
        <p:nvPicPr>
          <p:cNvPr id="2345986" name="Picture 2" descr="monkey programm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75"/>
            <a:ext cx="9144000" cy="601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3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Morse Code II Lab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90BE-3040-4C2A-AD06-884FFD8CAC06}" type="slidenum">
              <a:rPr lang="en-US"/>
              <a:pPr/>
              <a:t>24</a:t>
            </a:fld>
            <a:endParaRPr lang="en-US"/>
          </a:p>
        </p:txBody>
      </p:sp>
      <p:sp>
        <p:nvSpPr>
          <p:cNvPr id="304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Morse Code</a:t>
            </a:r>
            <a:endParaRPr lang="en-US" dirty="0"/>
          </a:p>
        </p:txBody>
      </p:sp>
      <p:sp>
        <p:nvSpPr>
          <p:cNvPr id="304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word PARIS is the standard to determine Morse Code speed.</a:t>
            </a:r>
          </a:p>
          <a:p>
            <a:pPr lvl="1"/>
            <a:r>
              <a:rPr lang="en-US" sz="2000" dirty="0"/>
              <a:t>Each </a:t>
            </a:r>
            <a:r>
              <a:rPr lang="en-US" sz="2000" dirty="0" err="1"/>
              <a:t>dit</a:t>
            </a:r>
            <a:r>
              <a:rPr lang="en-US" sz="2000" dirty="0"/>
              <a:t> (dot) is one element,</a:t>
            </a:r>
          </a:p>
          <a:p>
            <a:pPr lvl="1"/>
            <a:r>
              <a:rPr lang="en-US" sz="2000" dirty="0"/>
              <a:t>Each dah (dash) is three elements,</a:t>
            </a:r>
          </a:p>
          <a:p>
            <a:pPr lvl="1"/>
            <a:r>
              <a:rPr lang="en-US" sz="2000" dirty="0"/>
              <a:t>Intra-character spacing is one element,</a:t>
            </a:r>
          </a:p>
          <a:p>
            <a:pPr lvl="1"/>
            <a:r>
              <a:rPr lang="en-US" sz="2000" dirty="0"/>
              <a:t>Inter-character spacing is three elements,</a:t>
            </a:r>
          </a:p>
          <a:p>
            <a:pPr lvl="1"/>
            <a:r>
              <a:rPr lang="en-US" sz="2000" dirty="0"/>
              <a:t>and inter-word spacing is seven elements.</a:t>
            </a:r>
          </a:p>
          <a:p>
            <a:r>
              <a:rPr lang="en-US" sz="2400" dirty="0"/>
              <a:t>PARIS is exactly 50 elements</a:t>
            </a:r>
          </a:p>
          <a:p>
            <a:pPr lvl="1"/>
            <a:r>
              <a:rPr lang="en-US" sz="2000" dirty="0"/>
              <a:t>If you send PARIS 5 times in a minute (5 WPM) you have sent 250 elements.</a:t>
            </a:r>
          </a:p>
          <a:p>
            <a:pPr lvl="1"/>
            <a:r>
              <a:rPr lang="en-US" sz="2000" dirty="0"/>
              <a:t>250 elements into 60 seconds per minute = 240 milliseconds per element.</a:t>
            </a:r>
          </a:p>
          <a:p>
            <a:pPr lvl="1"/>
            <a:r>
              <a:rPr lang="en-US" sz="2000" dirty="0"/>
              <a:t>13 words-per-minute is one element every 92.31 milliseconds.</a:t>
            </a:r>
          </a:p>
          <a:p>
            <a:endParaRPr lang="en-US" sz="2400" dirty="0"/>
          </a:p>
        </p:txBody>
      </p:sp>
      <p:pic>
        <p:nvPicPr>
          <p:cNvPr id="3042308" name="Picture 4" descr="mo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1982788"/>
            <a:ext cx="2489200" cy="234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42309" name="Group 5"/>
          <p:cNvGrpSpPr>
            <a:grpSpLocks/>
          </p:cNvGrpSpPr>
          <p:nvPr/>
        </p:nvGrpSpPr>
        <p:grpSpPr bwMode="auto">
          <a:xfrm>
            <a:off x="409575" y="6076950"/>
            <a:ext cx="8580438" cy="519113"/>
            <a:chOff x="258" y="3667"/>
            <a:chExt cx="5405" cy="327"/>
          </a:xfrm>
        </p:grpSpPr>
        <p:sp>
          <p:nvSpPr>
            <p:cNvPr id="3042310" name="Text Box 6"/>
            <p:cNvSpPr txBox="1">
              <a:spLocks noChangeArrowheads="1"/>
            </p:cNvSpPr>
            <p:nvPr/>
          </p:nvSpPr>
          <p:spPr bwMode="auto">
            <a:xfrm>
              <a:off x="258" y="3667"/>
              <a:ext cx="54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>
                  <a:sym typeface="Symbol" pitchFamily="18" charset="2"/>
                </a:rPr>
                <a:t>                                                </a:t>
              </a:r>
            </a:p>
          </p:txBody>
        </p:sp>
        <p:sp>
          <p:nvSpPr>
            <p:cNvPr id="3042311" name="Line 7"/>
            <p:cNvSpPr>
              <a:spLocks noChangeShapeType="1"/>
            </p:cNvSpPr>
            <p:nvPr/>
          </p:nvSpPr>
          <p:spPr bwMode="auto">
            <a:xfrm>
              <a:off x="1210" y="3854"/>
              <a:ext cx="11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42312" name="Line 8"/>
            <p:cNvSpPr>
              <a:spLocks noChangeShapeType="1"/>
            </p:cNvSpPr>
            <p:nvPr/>
          </p:nvSpPr>
          <p:spPr bwMode="auto">
            <a:xfrm>
              <a:off x="1786" y="3854"/>
              <a:ext cx="11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42313" name="Line 9"/>
            <p:cNvSpPr>
              <a:spLocks noChangeShapeType="1"/>
            </p:cNvSpPr>
            <p:nvPr/>
          </p:nvSpPr>
          <p:spPr bwMode="auto">
            <a:xfrm>
              <a:off x="2232" y="3854"/>
              <a:ext cx="11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42314" name="Line 10"/>
            <p:cNvSpPr>
              <a:spLocks noChangeShapeType="1"/>
            </p:cNvSpPr>
            <p:nvPr/>
          </p:nvSpPr>
          <p:spPr bwMode="auto">
            <a:xfrm>
              <a:off x="2374" y="3854"/>
              <a:ext cx="11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42315" name="Line 11"/>
            <p:cNvSpPr>
              <a:spLocks noChangeShapeType="1"/>
            </p:cNvSpPr>
            <p:nvPr/>
          </p:nvSpPr>
          <p:spPr bwMode="auto">
            <a:xfrm>
              <a:off x="2516" y="3854"/>
              <a:ext cx="11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42316" name="Line 12"/>
            <p:cNvSpPr>
              <a:spLocks noChangeShapeType="1"/>
            </p:cNvSpPr>
            <p:nvPr/>
          </p:nvSpPr>
          <p:spPr bwMode="auto">
            <a:xfrm>
              <a:off x="3084" y="3854"/>
              <a:ext cx="11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42317" name="Line 13"/>
            <p:cNvSpPr>
              <a:spLocks noChangeShapeType="1"/>
            </p:cNvSpPr>
            <p:nvPr/>
          </p:nvSpPr>
          <p:spPr bwMode="auto">
            <a:xfrm>
              <a:off x="3226" y="3854"/>
              <a:ext cx="11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42318" name="Line 14"/>
            <p:cNvSpPr>
              <a:spLocks noChangeShapeType="1"/>
            </p:cNvSpPr>
            <p:nvPr/>
          </p:nvSpPr>
          <p:spPr bwMode="auto">
            <a:xfrm>
              <a:off x="3492" y="3854"/>
              <a:ext cx="11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42319" name="Line 15"/>
            <p:cNvSpPr>
              <a:spLocks noChangeShapeType="1"/>
            </p:cNvSpPr>
            <p:nvPr/>
          </p:nvSpPr>
          <p:spPr bwMode="auto">
            <a:xfrm>
              <a:off x="3634" y="3854"/>
              <a:ext cx="11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42320" name="Line 16"/>
            <p:cNvSpPr>
              <a:spLocks noChangeShapeType="1"/>
            </p:cNvSpPr>
            <p:nvPr/>
          </p:nvSpPr>
          <p:spPr bwMode="auto">
            <a:xfrm>
              <a:off x="3776" y="3854"/>
              <a:ext cx="11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42321" name="Line 17"/>
            <p:cNvSpPr>
              <a:spLocks noChangeShapeType="1"/>
            </p:cNvSpPr>
            <p:nvPr/>
          </p:nvSpPr>
          <p:spPr bwMode="auto">
            <a:xfrm>
              <a:off x="4170" y="3854"/>
              <a:ext cx="11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42322" name="Line 18"/>
            <p:cNvSpPr>
              <a:spLocks noChangeShapeType="1"/>
            </p:cNvSpPr>
            <p:nvPr/>
          </p:nvSpPr>
          <p:spPr bwMode="auto">
            <a:xfrm>
              <a:off x="4648" y="3854"/>
              <a:ext cx="11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42323" name="Line 19"/>
            <p:cNvSpPr>
              <a:spLocks noChangeShapeType="1"/>
            </p:cNvSpPr>
            <p:nvPr/>
          </p:nvSpPr>
          <p:spPr bwMode="auto">
            <a:xfrm>
              <a:off x="5104" y="3854"/>
              <a:ext cx="11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Morse </a:t>
            </a:r>
            <a:r>
              <a:rPr lang="en-US" sz="1800" b="1" dirty="0">
                <a:latin typeface="Arial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41692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4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 –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b="1" dirty="0" smtClean="0"/>
              <a:t>Create </a:t>
            </a:r>
            <a:r>
              <a:rPr lang="en-US" sz="2000" b="1" dirty="0"/>
              <a:t>an empty CCS Morse2 C project.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b="1" dirty="0" smtClean="0"/>
              <a:t>Rename </a:t>
            </a:r>
            <a:r>
              <a:rPr lang="en-US" sz="2000" b="1" dirty="0" err="1" smtClean="0"/>
              <a:t>main.c</a:t>
            </a:r>
            <a:r>
              <a:rPr lang="en-US" sz="2000" b="1" dirty="0" smtClean="0"/>
              <a:t> to morse2.c, add </a:t>
            </a:r>
            <a:r>
              <a:rPr lang="en-US" sz="2000" b="1" dirty="0"/>
              <a:t>Morse Code Lab assembly </a:t>
            </a:r>
            <a:r>
              <a:rPr lang="en-US" sz="2000" b="1" dirty="0" smtClean="0"/>
              <a:t>files, </a:t>
            </a:r>
            <a:r>
              <a:rPr lang="en-US" sz="2000" b="1" dirty="0"/>
              <a:t>and a C header file to your Morse2 project</a:t>
            </a:r>
            <a:r>
              <a:rPr lang="en-US" sz="2000" b="1" dirty="0" smtClean="0"/>
              <a:t>.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b="1" dirty="0" smtClean="0"/>
              <a:t>Modify </a:t>
            </a:r>
            <a:r>
              <a:rPr lang="en-US" sz="2000" b="1" dirty="0"/>
              <a:t>your morse2.c to call </a:t>
            </a:r>
            <a:r>
              <a:rPr lang="en-US" sz="2000" b="1" dirty="0" err="1"/>
              <a:t>main_asm</a:t>
            </a:r>
            <a:r>
              <a:rPr lang="en-US" sz="2000" b="1" dirty="0"/>
              <a:t> in morse.asm file.</a:t>
            </a:r>
          </a:p>
          <a:p>
            <a:pPr marL="739775" lvl="1" indent="-339725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600" b="1" dirty="0"/>
              <a:t>Replace the main function in morse2.c </a:t>
            </a:r>
            <a:r>
              <a:rPr lang="en-US" sz="1600" b="1" dirty="0" smtClean="0"/>
              <a:t>file with </a:t>
            </a:r>
            <a:r>
              <a:rPr lang="en-US" sz="1600" b="1" dirty="0"/>
              <a:t>the following </a:t>
            </a:r>
            <a:r>
              <a:rPr lang="en-US" sz="1600" b="1" dirty="0" smtClean="0"/>
              <a:t>code:</a:t>
            </a:r>
          </a:p>
          <a:p>
            <a:pPr marL="739775" lvl="1" indent="-339725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endParaRPr lang="en-US" sz="1600" b="1" dirty="0"/>
          </a:p>
          <a:p>
            <a:pPr marL="739775" lvl="1" indent="-339725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endParaRPr lang="en-US" sz="1600" b="1" dirty="0" smtClean="0"/>
          </a:p>
          <a:p>
            <a:pPr marL="739775" lvl="1" indent="-339725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endParaRPr lang="en-US" sz="1600" b="1" dirty="0" smtClean="0"/>
          </a:p>
          <a:p>
            <a:pPr marL="739775" lvl="1" indent="-339725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endParaRPr lang="en-US" sz="1600" b="1" dirty="0" smtClean="0"/>
          </a:p>
          <a:p>
            <a:pPr marL="739775" lvl="1" indent="-339725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endParaRPr lang="en-US" sz="1600" b="1" dirty="0" smtClean="0"/>
          </a:p>
          <a:p>
            <a:pPr marL="739775" lvl="1" indent="-339725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600" b="1" dirty="0" smtClean="0"/>
              <a:t>Add </a:t>
            </a:r>
            <a:r>
              <a:rPr lang="en-US" sz="1600" b="1" dirty="0"/>
              <a:t>(temporarily) the following assembly code to your morse.asm file</a:t>
            </a:r>
            <a:r>
              <a:rPr lang="en-US" sz="1600" b="1" dirty="0" smtClean="0"/>
              <a:t>:</a:t>
            </a:r>
          </a:p>
          <a:p>
            <a:pPr marL="400050" lvl="1" indent="0">
              <a:buClr>
                <a:schemeClr val="tx1"/>
              </a:buClr>
              <a:buSzPct val="100000"/>
              <a:buNone/>
            </a:pPr>
            <a:endParaRPr lang="en-US" sz="1600" b="1" dirty="0"/>
          </a:p>
          <a:p>
            <a:pPr marL="739775" lvl="1" indent="-339725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600" b="1" dirty="0"/>
              <a:t>Delete </a:t>
            </a:r>
            <a:r>
              <a:rPr lang="en-US" sz="1600" b="1" dirty="0" smtClean="0"/>
              <a:t>the </a:t>
            </a:r>
            <a:r>
              <a:rPr lang="en-US" sz="1600" b="1" dirty="0"/>
              <a:t>following assembly code from your morse.asm file</a:t>
            </a:r>
            <a:r>
              <a:rPr lang="en-US" sz="1600" b="1" dirty="0" smtClean="0"/>
              <a:t>:</a:t>
            </a:r>
          </a:p>
          <a:p>
            <a:pPr marL="400050" lvl="1" indent="0">
              <a:buClr>
                <a:schemeClr val="tx1"/>
              </a:buClr>
              <a:buSzPct val="100000"/>
              <a:buNone/>
            </a:pPr>
            <a:endParaRPr lang="en-US" sz="1600" b="1" dirty="0" smtClean="0"/>
          </a:p>
          <a:p>
            <a:pPr marL="400050" lvl="1" indent="0">
              <a:buClr>
                <a:schemeClr val="tx1"/>
              </a:buClr>
              <a:buSzPct val="100000"/>
              <a:buNone/>
            </a:pPr>
            <a:endParaRPr lang="en-US" sz="1600" b="1" dirty="0"/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b="1" dirty="0" smtClean="0"/>
              <a:t>Compile </a:t>
            </a:r>
            <a:r>
              <a:rPr lang="en-US" sz="2000" b="1" dirty="0"/>
              <a:t>and execute</a:t>
            </a:r>
            <a:r>
              <a:rPr lang="en-US" sz="2000" b="1" dirty="0" smtClean="0"/>
              <a:t>.  Verify </a:t>
            </a:r>
            <a:r>
              <a:rPr lang="en-US" sz="2000" b="1" dirty="0"/>
              <a:t>your Morse Code II lab </a:t>
            </a:r>
            <a:r>
              <a:rPr lang="en-US" sz="2000" b="1" dirty="0" smtClean="0"/>
              <a:t>works.</a:t>
            </a:r>
            <a:endParaRPr lang="en-US" sz="2000" b="1" dirty="0"/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endParaRPr lang="en-US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Morse Code II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ADF3-0B6D-4161-A631-1C91BF2317E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62740" y="3127584"/>
            <a:ext cx="65451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542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 int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main_asm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25425" algn="l"/>
              </a:tabLst>
            </a:pP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main(void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2542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WDTCTL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WDTPW | WDTHOLD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5425" algn="l"/>
              </a:tabLst>
            </a:pP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main_asm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tabLst>
                <a:tab pos="22542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5425" algn="l"/>
              </a:tabLst>
            </a:pP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61030" y="4819074"/>
            <a:ext cx="3133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542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main_asm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59319" y="5444078"/>
            <a:ext cx="6151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5425" algn="l"/>
              </a:tabLst>
            </a:pP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 ".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reset“</a:t>
            </a:r>
          </a:p>
          <a:p>
            <a:pPr>
              <a:tabLst>
                <a:tab pos="225425" algn="l"/>
              </a:tabLst>
            </a:pP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	;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 ISR</a:t>
            </a:r>
          </a:p>
        </p:txBody>
      </p:sp>
      <p:pic>
        <p:nvPicPr>
          <p:cNvPr id="11" name="Picture 4" descr="mo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833" y="159440"/>
            <a:ext cx="1178070" cy="7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02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Morse Code II Lab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7C9E-5322-4EB8-9C4F-4BCBB0FDC758}" type="slidenum">
              <a:rPr lang="en-US"/>
              <a:pPr/>
              <a:t>3</a:t>
            </a:fld>
            <a:endParaRPr lang="en-US"/>
          </a:p>
        </p:txBody>
      </p:sp>
      <p:sp>
        <p:nvSpPr>
          <p:cNvPr id="304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Morse </a:t>
            </a:r>
            <a:r>
              <a:rPr lang="en-US" dirty="0"/>
              <a:t>Code </a:t>
            </a:r>
            <a:r>
              <a:rPr lang="en-US" dirty="0" smtClean="0"/>
              <a:t>II Lab</a:t>
            </a:r>
            <a:endParaRPr lang="en-US" dirty="0"/>
          </a:p>
        </p:txBody>
      </p:sp>
      <p:sp>
        <p:nvSpPr>
          <p:cNvPr id="304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08113"/>
            <a:ext cx="8414249" cy="4805362"/>
          </a:xfrm>
        </p:spPr>
        <p:txBody>
          <a:bodyPr/>
          <a:lstStyle/>
          <a:p>
            <a:pPr marL="533400" indent="-533400"/>
            <a:r>
              <a:rPr lang="en-US" sz="2200" dirty="0"/>
              <a:t>Use your Morse Code main assembly lab code to write a C program that outputs alphanumeric Morse code messages using an LED and a transducer (magnetic speaker</a:t>
            </a:r>
            <a:r>
              <a:rPr lang="en-US" sz="2200" dirty="0" smtClean="0"/>
              <a:t>).</a:t>
            </a:r>
          </a:p>
          <a:p>
            <a:pPr marL="533400" indent="-533400"/>
            <a:r>
              <a:rPr lang="en-US" sz="2200" dirty="0"/>
              <a:t>Use the watchdog as an interval timer whose interrupt service routine (ISR) pulse width modulates (PWM) the transducer device creating a </a:t>
            </a:r>
            <a:r>
              <a:rPr lang="en-US" sz="2200" dirty="0" smtClean="0"/>
              <a:t>tone.</a:t>
            </a:r>
          </a:p>
          <a:p>
            <a:pPr marL="533400" indent="-533400"/>
            <a:r>
              <a:rPr lang="en-US" sz="2200" dirty="0" smtClean="0"/>
              <a:t>Use a C string to store the message.</a:t>
            </a:r>
          </a:p>
          <a:p>
            <a:pPr marL="533400" indent="-533400"/>
            <a:r>
              <a:rPr lang="en-US" sz="2200" dirty="0" smtClean="0"/>
              <a:t>Store all C and assembly equates in a C header file.  Include the header file in both your C and assembly programs.</a:t>
            </a:r>
          </a:p>
          <a:p>
            <a:pPr marL="533400" indent="-533400"/>
            <a:r>
              <a:rPr lang="en-US" sz="2200" dirty="0" smtClean="0"/>
              <a:t>Assess Dot and Dash codes from an external assembly file.</a:t>
            </a:r>
          </a:p>
          <a:p>
            <a:pPr marL="533400" indent="-533400"/>
            <a:r>
              <a:rPr lang="en-US" sz="2200" dirty="0" smtClean="0"/>
              <a:t>Use Switch #1 to turn the tones on and off.</a:t>
            </a:r>
          </a:p>
        </p:txBody>
      </p:sp>
      <p:pic>
        <p:nvPicPr>
          <p:cNvPr id="9" name="Picture 4" descr="mo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833" y="159440"/>
            <a:ext cx="1178070" cy="7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3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Morse Code II Lab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7C9E-5322-4EB8-9C4F-4BCBB0FDC758}" type="slidenum">
              <a:rPr lang="en-US"/>
              <a:pPr/>
              <a:t>4</a:t>
            </a:fld>
            <a:endParaRPr lang="en-US"/>
          </a:p>
        </p:txBody>
      </p:sp>
      <p:sp>
        <p:nvSpPr>
          <p:cNvPr id="304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04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930" y="1687246"/>
            <a:ext cx="8414249" cy="480536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By completing the Morse Code Lab, a student will have: </a:t>
            </a:r>
          </a:p>
          <a:p>
            <a:pPr marL="933450" lvl="1" indent="-533400"/>
            <a:endParaRPr lang="en-US" sz="1000" dirty="0"/>
          </a:p>
          <a:p>
            <a:pPr marL="627063" lvl="1" indent="-227013"/>
            <a:r>
              <a:rPr lang="en-US" sz="2400" dirty="0" smtClean="0"/>
              <a:t>Translated </a:t>
            </a:r>
            <a:r>
              <a:rPr lang="en-US" sz="2400" dirty="0"/>
              <a:t>assembly language code to C.</a:t>
            </a:r>
          </a:p>
          <a:p>
            <a:pPr marL="627063" lvl="1" indent="-227013"/>
            <a:r>
              <a:rPr lang="en-US" sz="2400" dirty="0" smtClean="0"/>
              <a:t>Used </a:t>
            </a:r>
            <a:r>
              <a:rPr lang="en-US" sz="2400" dirty="0"/>
              <a:t>a C header file for all assembly/C constants.</a:t>
            </a:r>
          </a:p>
          <a:p>
            <a:pPr marL="627063" lvl="1" indent="-227013"/>
            <a:r>
              <a:rPr lang="en-US" sz="2400" dirty="0" smtClean="0"/>
              <a:t>Interfaced </a:t>
            </a:r>
            <a:r>
              <a:rPr lang="en-US" sz="2400" dirty="0"/>
              <a:t>C code with external functions including assembly and other C modules.</a:t>
            </a:r>
          </a:p>
          <a:p>
            <a:pPr marL="627063" lvl="1" indent="-227013"/>
            <a:r>
              <a:rPr lang="en-US" sz="2400" dirty="0" smtClean="0"/>
              <a:t>Demonstrated </a:t>
            </a:r>
            <a:r>
              <a:rPr lang="en-US" sz="2400" dirty="0"/>
              <a:t>"</a:t>
            </a:r>
            <a:r>
              <a:rPr lang="en-US" sz="2400" dirty="0" err="1"/>
              <a:t>callee</a:t>
            </a:r>
            <a:r>
              <a:rPr lang="en-US" sz="2400" dirty="0"/>
              <a:t>-save" protocol when calling subroutines.</a:t>
            </a:r>
          </a:p>
          <a:p>
            <a:pPr marL="627063" lvl="1" indent="-227013"/>
            <a:r>
              <a:rPr lang="en-US" sz="2400" dirty="0" smtClean="0"/>
              <a:t>Linked </a:t>
            </a:r>
            <a:r>
              <a:rPr lang="en-US" sz="2400" dirty="0"/>
              <a:t>symbolic values together from different program files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9" name="Picture 4" descr="mo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833" y="159440"/>
            <a:ext cx="1178070" cy="7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Morse Code II Lab</a:t>
            </a:r>
            <a:endParaRPr lang="en-US"/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81D7-DE6D-4CEB-88C6-42AF50891175}" type="slidenum">
              <a:rPr lang="en-US"/>
              <a:pPr/>
              <a:t>5</a:t>
            </a:fld>
            <a:endParaRPr lang="en-US"/>
          </a:p>
        </p:txBody>
      </p:sp>
      <p:sp>
        <p:nvSpPr>
          <p:cNvPr id="295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/ Assembler Protocol</a:t>
            </a:r>
          </a:p>
        </p:txBody>
      </p:sp>
      <p:sp>
        <p:nvSpPr>
          <p:cNvPr id="295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08113"/>
            <a:ext cx="8164513" cy="1282700"/>
          </a:xfrm>
        </p:spPr>
        <p:txBody>
          <a:bodyPr/>
          <a:lstStyle/>
          <a:p>
            <a:r>
              <a:rPr lang="en-US" sz="2400" b="1">
                <a:latin typeface="Courier New" pitchFamily="49" charset="0"/>
              </a:rPr>
              <a:t>f(w,x,y,z)</a:t>
            </a:r>
          </a:p>
        </p:txBody>
      </p:sp>
      <p:sp>
        <p:nvSpPr>
          <p:cNvPr id="2953220" name="Rectangle 4"/>
          <p:cNvSpPr>
            <a:spLocks noChangeArrowheads="1"/>
          </p:cNvSpPr>
          <p:nvPr/>
        </p:nvSpPr>
        <p:spPr bwMode="auto">
          <a:xfrm>
            <a:off x="415925" y="3697288"/>
            <a:ext cx="8369300" cy="281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>
                <a:latin typeface="Arial" charset="0"/>
              </a:rPr>
              <a:t>Arguments are evaluated right to left: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b="1" i="1">
                <a:latin typeface="Arial" charset="0"/>
              </a:rPr>
              <a:t> </a:t>
            </a:r>
            <a:r>
              <a:rPr lang="en-US" sz="2000">
                <a:latin typeface="Arial" charset="0"/>
              </a:rPr>
              <a:t>if 8 or 16-bit data types, </a:t>
            </a:r>
            <a:r>
              <a:rPr lang="en-US" sz="2000" b="1" i="1">
                <a:latin typeface="Arial" charset="0"/>
              </a:rPr>
              <a:t>w, x</a:t>
            </a:r>
            <a:r>
              <a:rPr lang="en-US" sz="2000">
                <a:latin typeface="Arial" charset="0"/>
              </a:rPr>
              <a:t>, </a:t>
            </a:r>
            <a:r>
              <a:rPr lang="en-US" sz="2000" b="1" i="1">
                <a:latin typeface="Arial" charset="0"/>
              </a:rPr>
              <a:t>y,</a:t>
            </a:r>
            <a:r>
              <a:rPr lang="en-US" sz="2000">
                <a:latin typeface="Arial" charset="0"/>
              </a:rPr>
              <a:t> and </a:t>
            </a:r>
            <a:r>
              <a:rPr lang="en-US" sz="2000" b="1" i="1">
                <a:latin typeface="Arial" charset="0"/>
              </a:rPr>
              <a:t>z</a:t>
            </a:r>
            <a:r>
              <a:rPr lang="en-US" sz="2000">
                <a:latin typeface="Arial" charset="0"/>
              </a:rPr>
              <a:t> are passed to the function in registers r12, r13, r14, r15 respectively.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>
                <a:latin typeface="Arial" charset="0"/>
              </a:rPr>
              <a:t>If 32-bit data types, </a:t>
            </a:r>
            <a:r>
              <a:rPr lang="en-US" sz="2000" b="1" i="1">
                <a:latin typeface="Arial" charset="0"/>
              </a:rPr>
              <a:t>z</a:t>
            </a:r>
            <a:r>
              <a:rPr lang="en-US" sz="2000">
                <a:latin typeface="Arial" charset="0"/>
              </a:rPr>
              <a:t> is pushed onto the stack, followed by </a:t>
            </a:r>
            <a:r>
              <a:rPr lang="en-US" sz="2000" b="1" i="1">
                <a:latin typeface="Arial" charset="0"/>
              </a:rPr>
              <a:t>y</a:t>
            </a:r>
            <a:r>
              <a:rPr lang="en-US" sz="2000">
                <a:latin typeface="Arial" charset="0"/>
              </a:rPr>
              <a:t>, followed by </a:t>
            </a:r>
            <a:r>
              <a:rPr lang="en-US" sz="2000" b="1" i="1">
                <a:latin typeface="Arial" charset="0"/>
              </a:rPr>
              <a:t>w </a:t>
            </a:r>
            <a:r>
              <a:rPr lang="en-US" sz="2000">
                <a:latin typeface="Arial" charset="0"/>
              </a:rPr>
              <a:t>and</a:t>
            </a:r>
            <a:r>
              <a:rPr lang="en-US" sz="2000" b="1" i="1">
                <a:latin typeface="Arial" charset="0"/>
              </a:rPr>
              <a:t> x</a:t>
            </a:r>
            <a:r>
              <a:rPr lang="en-US" sz="2000">
                <a:latin typeface="Arial" charset="0"/>
              </a:rPr>
              <a:t> in registers pairs r13:r12 and r15:r14 respectively</a:t>
            </a:r>
            <a:r>
              <a:rPr lang="en-US" sz="2000" b="1" i="1">
                <a:latin typeface="Arial" charset="0"/>
              </a:rPr>
              <a:t>.</a:t>
            </a:r>
            <a:endParaRPr lang="en-US" sz="2000">
              <a:latin typeface="Arial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>
                <a:latin typeface="Arial" charset="0"/>
              </a:rPr>
              <a:t>The result is returned in R12 (or R13:R12 for a 32 bit type) or in a special area pointed to by R12 if it is a struct or union type.</a:t>
            </a:r>
          </a:p>
        </p:txBody>
      </p:sp>
      <p:graphicFrame>
        <p:nvGraphicFramePr>
          <p:cNvPr id="2953222" name="Group 6"/>
          <p:cNvGraphicFramePr>
            <a:graphicFrameLocks noGrp="1"/>
          </p:cNvGraphicFramePr>
          <p:nvPr/>
        </p:nvGraphicFramePr>
        <p:xfrm>
          <a:off x="1100138" y="1912938"/>
          <a:ext cx="7434262" cy="1755648"/>
        </p:xfrm>
        <a:graphic>
          <a:graphicData uri="http://schemas.openxmlformats.org/drawingml/2006/table">
            <a:tbl>
              <a:tblPr/>
              <a:tblGrid>
                <a:gridCol w="1858962"/>
                <a:gridCol w="1858963"/>
                <a:gridCol w="1857375"/>
                <a:gridCol w="1858962"/>
              </a:tblGrid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Argument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 32-bit Type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32-bit Type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struct/union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(z)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R15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 the stack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 the stack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(y)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R14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 the stack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 the stack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(x)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R13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R15:R14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 the stack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(w)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R12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R13:R12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 the stack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 Value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R12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R13:R12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Special Area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" name="Picture 4" descr="mo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833" y="159440"/>
            <a:ext cx="1178070" cy="7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28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5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3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53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3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53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3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53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3220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08113"/>
            <a:ext cx="4005263" cy="501369"/>
          </a:xfrm>
        </p:spPr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9463" y="1408113"/>
            <a:ext cx="4006850" cy="676181"/>
          </a:xfrm>
        </p:spPr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Morse Code II Lab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3F6D2-2ED6-4DBA-BA1F-A6320131758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0988" y="2259106"/>
            <a:ext cx="40610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xtern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asm_mult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result;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result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asm_mult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(10, 20);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return;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C_multiply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return x * y;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5064" y="2250142"/>
            <a:ext cx="40610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asm_mult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.ref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C_multiply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asm_mult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********************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IN:	r12 = arg1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		r13 = arg2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OUT:	r12 = arg1 * arg2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asm_mult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call	#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C_multiply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ret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.end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513" y="207963"/>
            <a:ext cx="7793037" cy="866775"/>
          </a:xfrm>
        </p:spPr>
        <p:txBody>
          <a:bodyPr/>
          <a:lstStyle/>
          <a:p>
            <a:r>
              <a:rPr lang="en-US" dirty="0"/>
              <a:t>C / Assembler Protocol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483693" y="3498111"/>
            <a:ext cx="3874790" cy="318055"/>
          </a:xfrm>
          <a:prstGeom prst="roundRect">
            <a:avLst>
              <a:gd name="adj" fmla="val 16667"/>
            </a:avLst>
          </a:prstGeom>
          <a:solidFill>
            <a:srgbClr val="FF0000">
              <a:alpha val="10000"/>
            </a:srgbClr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83692" y="2278853"/>
            <a:ext cx="3874790" cy="1219259"/>
            <a:chOff x="483692" y="2278853"/>
            <a:chExt cx="3874790" cy="1219259"/>
          </a:xfrm>
        </p:grpSpPr>
        <p:sp>
          <p:nvSpPr>
            <p:cNvPr id="17" name="AutoShape 5"/>
            <p:cNvSpPr>
              <a:spLocks noChangeArrowheads="1"/>
            </p:cNvSpPr>
            <p:nvPr/>
          </p:nvSpPr>
          <p:spPr bwMode="auto">
            <a:xfrm>
              <a:off x="483692" y="2278853"/>
              <a:ext cx="3874790" cy="318055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10000"/>
              </a:srgbClr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flipV="1">
              <a:off x="2881423" y="2596908"/>
              <a:ext cx="0" cy="90120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11"/>
          <p:cNvGrpSpPr/>
          <p:nvPr/>
        </p:nvGrpSpPr>
        <p:grpSpPr>
          <a:xfrm>
            <a:off x="4358482" y="2308099"/>
            <a:ext cx="4144152" cy="269445"/>
            <a:chOff x="4358482" y="2308099"/>
            <a:chExt cx="4144152" cy="269445"/>
          </a:xfrm>
        </p:grpSpPr>
        <p:sp>
          <p:nvSpPr>
            <p:cNvPr id="16" name="AutoShape 5"/>
            <p:cNvSpPr>
              <a:spLocks noChangeArrowheads="1"/>
            </p:cNvSpPr>
            <p:nvPr/>
          </p:nvSpPr>
          <p:spPr bwMode="auto">
            <a:xfrm>
              <a:off x="4710223" y="2308099"/>
              <a:ext cx="3792411" cy="269445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10000"/>
              </a:srgbClr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" name="Straight Arrow Connector 20"/>
            <p:cNvCxnSpPr>
              <a:stCxn id="17" idx="3"/>
              <a:endCxn id="16" idx="1"/>
            </p:cNvCxnSpPr>
            <p:nvPr/>
          </p:nvCxnSpPr>
          <p:spPr bwMode="auto">
            <a:xfrm>
              <a:off x="4358482" y="2437881"/>
              <a:ext cx="351741" cy="4941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" name="Group 17"/>
          <p:cNvGrpSpPr/>
          <p:nvPr/>
        </p:nvGrpSpPr>
        <p:grpSpPr>
          <a:xfrm>
            <a:off x="4805064" y="2596908"/>
            <a:ext cx="3697571" cy="2634311"/>
            <a:chOff x="4805064" y="2596908"/>
            <a:chExt cx="3697571" cy="2634311"/>
          </a:xfrm>
        </p:grpSpPr>
        <p:sp>
          <p:nvSpPr>
            <p:cNvPr id="15" name="AutoShape 5"/>
            <p:cNvSpPr>
              <a:spLocks noChangeArrowheads="1"/>
            </p:cNvSpPr>
            <p:nvPr/>
          </p:nvSpPr>
          <p:spPr bwMode="auto">
            <a:xfrm>
              <a:off x="4805064" y="4458585"/>
              <a:ext cx="3697571" cy="772634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10000"/>
              </a:srgbClr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>
              <a:off x="7449241" y="2596908"/>
              <a:ext cx="0" cy="1861677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6" name="Right Arrow 25"/>
          <p:cNvSpPr/>
          <p:nvPr/>
        </p:nvSpPr>
        <p:spPr bwMode="auto">
          <a:xfrm>
            <a:off x="1823916" y="1477925"/>
            <a:ext cx="2285134" cy="39340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>
            <a:off x="3817088" y="5618229"/>
            <a:ext cx="3018482" cy="623083"/>
          </a:xfrm>
          <a:prstGeom prst="wedgeRoundRectCallout">
            <a:avLst>
              <a:gd name="adj1" fmla="val -57798"/>
              <a:gd name="adj2" fmla="val -502242"/>
              <a:gd name="adj3" fmla="val 16667"/>
            </a:avLst>
          </a:prstGeom>
          <a:solidFill>
            <a:srgbClr val="FFFF00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sz="1600" b="1" dirty="0">
                <a:latin typeface="Comic Sans MS" pitchFamily="66" charset="0"/>
              </a:rPr>
              <a:t>e</a:t>
            </a:r>
            <a:r>
              <a:rPr lang="en-US" sz="1600" b="1" dirty="0" smtClean="0">
                <a:latin typeface="Comic Sans MS" pitchFamily="66" charset="0"/>
              </a:rPr>
              <a:t>xtern must be used to declare C function prototype</a:t>
            </a:r>
            <a:endParaRPr lang="en-US" sz="1600" b="1" dirty="0">
              <a:latin typeface="Comic Sans MS" pitchFamily="66" charset="0"/>
            </a:endParaRPr>
          </a:p>
        </p:txBody>
      </p:sp>
      <p:pic>
        <p:nvPicPr>
          <p:cNvPr id="23" name="Picture 4" descr="mo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833" y="159440"/>
            <a:ext cx="1178070" cy="7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96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10988" y="2259106"/>
            <a:ext cx="40610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xtern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asm_mult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result;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result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asm_mult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(10, 20);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return;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C_multiply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return x * y;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08113"/>
            <a:ext cx="4005263" cy="501369"/>
          </a:xfrm>
        </p:spPr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9463" y="1408113"/>
            <a:ext cx="4006850" cy="676181"/>
          </a:xfrm>
        </p:spPr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Morse Code II Lab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3F6D2-2ED6-4DBA-BA1F-A6320131758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05064" y="2250142"/>
            <a:ext cx="40610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asm_mult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.ref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C_multiply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asm_mult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********************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IN:	r12 = arg1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		r13 = arg2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OUT:	r12 = arg1 * arg2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asm_mult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call	#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C_multiply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ret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.end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513" y="207963"/>
            <a:ext cx="7793037" cy="866775"/>
          </a:xfrm>
        </p:spPr>
        <p:txBody>
          <a:bodyPr/>
          <a:lstStyle/>
          <a:p>
            <a:r>
              <a:rPr lang="en-US" dirty="0"/>
              <a:t>C / Assembler Protocol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83693" y="2817266"/>
            <a:ext cx="4407284" cy="2735049"/>
            <a:chOff x="483693" y="2817266"/>
            <a:chExt cx="4407284" cy="2735049"/>
          </a:xfrm>
        </p:grpSpPr>
        <p:sp>
          <p:nvSpPr>
            <p:cNvPr id="13" name="AutoShape 5"/>
            <p:cNvSpPr>
              <a:spLocks noChangeArrowheads="1"/>
            </p:cNvSpPr>
            <p:nvPr/>
          </p:nvSpPr>
          <p:spPr bwMode="auto">
            <a:xfrm>
              <a:off x="483693" y="4465714"/>
              <a:ext cx="3874790" cy="1086601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10000"/>
              </a:srgbClr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 flipH="1">
              <a:off x="3806457" y="2817266"/>
              <a:ext cx="1084520" cy="1648448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4805064" y="4720856"/>
            <a:ext cx="3697571" cy="260498"/>
          </a:xfrm>
          <a:prstGeom prst="roundRect">
            <a:avLst>
              <a:gd name="adj" fmla="val 16667"/>
            </a:avLst>
          </a:prstGeom>
          <a:solidFill>
            <a:srgbClr val="FF0000">
              <a:alpha val="10000"/>
            </a:srgbClr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710223" y="2547821"/>
            <a:ext cx="3792411" cy="2173035"/>
            <a:chOff x="4710223" y="2547821"/>
            <a:chExt cx="3792411" cy="2173035"/>
          </a:xfrm>
        </p:grpSpPr>
        <p:sp>
          <p:nvSpPr>
            <p:cNvPr id="16" name="AutoShape 5"/>
            <p:cNvSpPr>
              <a:spLocks noChangeArrowheads="1"/>
            </p:cNvSpPr>
            <p:nvPr/>
          </p:nvSpPr>
          <p:spPr bwMode="auto">
            <a:xfrm>
              <a:off x="4710223" y="2547821"/>
              <a:ext cx="3792411" cy="269445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10000"/>
              </a:srgbClr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 flipH="1" flipV="1">
              <a:off x="7462044" y="2832014"/>
              <a:ext cx="12805" cy="1888842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6" name="Right Arrow 25"/>
          <p:cNvSpPr/>
          <p:nvPr/>
        </p:nvSpPr>
        <p:spPr bwMode="auto">
          <a:xfrm flipH="1">
            <a:off x="1823916" y="1477925"/>
            <a:ext cx="2285134" cy="39340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>
            <a:off x="5080439" y="5637375"/>
            <a:ext cx="2596267" cy="819419"/>
          </a:xfrm>
          <a:prstGeom prst="wedgeRoundRectCallout">
            <a:avLst>
              <a:gd name="adj1" fmla="val -92949"/>
              <a:gd name="adj2" fmla="val -152498"/>
              <a:gd name="adj3" fmla="val 16667"/>
            </a:avLst>
          </a:prstGeom>
          <a:solidFill>
            <a:srgbClr val="FFFF00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sz="1600" b="1" dirty="0" smtClean="0">
                <a:latin typeface="Comic Sans MS" pitchFamily="66" charset="0"/>
              </a:rPr>
              <a:t>All C functions are externally defined</a:t>
            </a:r>
          </a:p>
          <a:p>
            <a:pPr algn="ctr"/>
            <a:r>
              <a:rPr lang="en-US" sz="1600" b="1" dirty="0" smtClean="0">
                <a:latin typeface="Comic Sans MS" pitchFamily="66" charset="0"/>
              </a:rPr>
              <a:t>(unless declared static)</a:t>
            </a:r>
            <a:endParaRPr lang="en-US" sz="1600" b="1" dirty="0">
              <a:latin typeface="Comic Sans MS" pitchFamily="66" charset="0"/>
            </a:endParaRPr>
          </a:p>
        </p:txBody>
      </p:sp>
      <p:pic>
        <p:nvPicPr>
          <p:cNvPr id="20" name="Picture 4" descr="mo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833" y="159440"/>
            <a:ext cx="1178070" cy="7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75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Morse Code II Lab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2E06-5188-4285-B50C-B862DF883AFC}" type="slidenum">
              <a:rPr lang="en-US"/>
              <a:pPr/>
              <a:t>8</a:t>
            </a:fld>
            <a:endParaRPr lang="en-US"/>
          </a:p>
        </p:txBody>
      </p:sp>
      <p:sp>
        <p:nvSpPr>
          <p:cNvPr id="295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volatile</a:t>
            </a:r>
          </a:p>
        </p:txBody>
      </p:sp>
      <p:sp>
        <p:nvSpPr>
          <p:cNvPr id="295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08113"/>
            <a:ext cx="8466138" cy="1420147"/>
          </a:xfrm>
        </p:spPr>
        <p:txBody>
          <a:bodyPr/>
          <a:lstStyle/>
          <a:p>
            <a:r>
              <a:rPr lang="en-US" sz="2000" dirty="0" smtClean="0"/>
              <a:t>volatile </a:t>
            </a:r>
            <a:r>
              <a:rPr lang="en-US" sz="2000" dirty="0"/>
              <a:t>proceeding a variable name instructs the compiler to</a:t>
            </a:r>
          </a:p>
          <a:p>
            <a:pPr lvl="1"/>
            <a:r>
              <a:rPr lang="en-US" sz="1800" dirty="0"/>
              <a:t>prohibit caching the variable’s contents when optimizing code.</a:t>
            </a:r>
          </a:p>
          <a:p>
            <a:pPr lvl="1"/>
            <a:r>
              <a:rPr lang="en-US" sz="1800" dirty="0"/>
              <a:t>always re-read the variable’s value when accessing the variable.</a:t>
            </a:r>
          </a:p>
          <a:p>
            <a:pPr lvl="1"/>
            <a:r>
              <a:rPr lang="en-US" sz="1800" dirty="0"/>
              <a:t>not use computer registers to store a variable’s content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1286539" y="2886426"/>
            <a:ext cx="74321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volatile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switches,dcnt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if (switches &amp; 0x01) {...}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#pragma vector=PORT1_VECTOR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__interrupt void Port_1_ISR(void)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  P1IFG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&amp;= ~0x0f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             //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P1.0-3 IFG cleared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dcnt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 DEBOUNCE_CNT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        //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enable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debounce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#pragma vector = WDT_VECTOR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__interrupt void WDT_ISR(void)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dcnt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&amp;&amp;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(--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dcnt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== 0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)) switches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 (P1IN ^ 0x0f) &amp; 0x0f;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86539" y="2922809"/>
            <a:ext cx="7593936" cy="1168861"/>
            <a:chOff x="1286539" y="2922809"/>
            <a:chExt cx="7593936" cy="1168861"/>
          </a:xfrm>
        </p:grpSpPr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1286539" y="2922809"/>
              <a:ext cx="7377996" cy="215544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10000"/>
              </a:srgbClr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8"/>
            <p:cNvSpPr>
              <a:spLocks noChangeArrowheads="1"/>
            </p:cNvSpPr>
            <p:nvPr/>
          </p:nvSpPr>
          <p:spPr bwMode="auto">
            <a:xfrm>
              <a:off x="5862918" y="3226227"/>
              <a:ext cx="3017557" cy="865443"/>
            </a:xfrm>
            <a:prstGeom prst="wedgeRoundRectCallout">
              <a:avLst>
                <a:gd name="adj1" fmla="val -85274"/>
                <a:gd name="adj2" fmla="val -53600"/>
                <a:gd name="adj3" fmla="val 16667"/>
              </a:avLst>
            </a:prstGeom>
            <a:solidFill>
              <a:srgbClr val="FFFF00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1600" b="1" dirty="0" smtClean="0">
                  <a:latin typeface="Comic Sans MS" pitchFamily="66" charset="0"/>
                </a:rPr>
                <a:t>Inform the compiler that integers switches and </a:t>
              </a:r>
              <a:r>
                <a:rPr lang="en-US" sz="1600" b="1" dirty="0" err="1" smtClean="0">
                  <a:latin typeface="Comic Sans MS" pitchFamily="66" charset="0"/>
                </a:rPr>
                <a:t>dcnt</a:t>
              </a:r>
              <a:r>
                <a:rPr lang="en-US" sz="1600" b="1" dirty="0" smtClean="0">
                  <a:latin typeface="Comic Sans MS" pitchFamily="66" charset="0"/>
                </a:rPr>
                <a:t> are not to be optimized.</a:t>
              </a:r>
              <a:endParaRPr lang="en-US" sz="1600" b="1" dirty="0">
                <a:latin typeface="Comic Sans MS" pitchFamily="66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68941" y="3320890"/>
            <a:ext cx="8395594" cy="2016654"/>
            <a:chOff x="268941" y="2057365"/>
            <a:chExt cx="8395594" cy="2016654"/>
          </a:xfrm>
        </p:grpSpPr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1286539" y="2922809"/>
              <a:ext cx="7377996" cy="1151210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10000"/>
              </a:srgbClr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268941" y="2057365"/>
              <a:ext cx="1438835" cy="865443"/>
            </a:xfrm>
            <a:prstGeom prst="wedgeRoundRectCallout">
              <a:avLst>
                <a:gd name="adj1" fmla="val 124932"/>
                <a:gd name="adj2" fmla="val 46871"/>
                <a:gd name="adj3" fmla="val 16667"/>
              </a:avLst>
            </a:prstGeom>
            <a:solidFill>
              <a:srgbClr val="FFFF00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1600" b="1" dirty="0" smtClean="0">
                  <a:latin typeface="Comic Sans MS" pitchFamily="66" charset="0"/>
                </a:rPr>
                <a:t>Pressing a switch sets </a:t>
              </a:r>
              <a:r>
                <a:rPr lang="en-US" sz="1600" b="1" dirty="0" err="1" smtClean="0">
                  <a:latin typeface="Comic Sans MS" pitchFamily="66" charset="0"/>
                </a:rPr>
                <a:t>dcnt</a:t>
              </a:r>
              <a:endParaRPr lang="en-US" sz="1600" b="1" dirty="0">
                <a:latin typeface="Comic Sans MS" pitchFamily="66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286539" y="4284563"/>
            <a:ext cx="7593936" cy="2141293"/>
            <a:chOff x="1286539" y="1743349"/>
            <a:chExt cx="7593936" cy="2141293"/>
          </a:xfrm>
        </p:grpSpPr>
        <p:sp>
          <p:nvSpPr>
            <p:cNvPr id="19" name="AutoShape 5"/>
            <p:cNvSpPr>
              <a:spLocks noChangeArrowheads="1"/>
            </p:cNvSpPr>
            <p:nvPr/>
          </p:nvSpPr>
          <p:spPr bwMode="auto">
            <a:xfrm>
              <a:off x="1286539" y="2922809"/>
              <a:ext cx="7377996" cy="961833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10000"/>
              </a:srgbClr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8"/>
            <p:cNvSpPr>
              <a:spLocks noChangeArrowheads="1"/>
            </p:cNvSpPr>
            <p:nvPr/>
          </p:nvSpPr>
          <p:spPr bwMode="auto">
            <a:xfrm>
              <a:off x="6884894" y="1743349"/>
              <a:ext cx="1995581" cy="583272"/>
            </a:xfrm>
            <a:prstGeom prst="wedgeRoundRectCallout">
              <a:avLst>
                <a:gd name="adj1" fmla="val -118431"/>
                <a:gd name="adj2" fmla="val 221042"/>
                <a:gd name="adj3" fmla="val 16667"/>
              </a:avLst>
            </a:prstGeom>
            <a:solidFill>
              <a:srgbClr val="FFFF00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1600" b="1" dirty="0" smtClean="0">
                  <a:latin typeface="Comic Sans MS" pitchFamily="66" charset="0"/>
                </a:rPr>
                <a:t>Sample P1IN when </a:t>
              </a:r>
              <a:r>
                <a:rPr lang="en-US" sz="1600" b="1" dirty="0" err="1" smtClean="0">
                  <a:latin typeface="Comic Sans MS" pitchFamily="66" charset="0"/>
                </a:rPr>
                <a:t>dcnt</a:t>
              </a:r>
              <a:r>
                <a:rPr lang="en-US" sz="1600" b="1" dirty="0" smtClean="0">
                  <a:latin typeface="Comic Sans MS" pitchFamily="66" charset="0"/>
                </a:rPr>
                <a:t> equals 0</a:t>
              </a:r>
              <a:endParaRPr lang="en-US" sz="1600" b="1" dirty="0">
                <a:latin typeface="Comic Sans MS" pitchFamily="66" charset="0"/>
              </a:endParaRPr>
            </a:p>
          </p:txBody>
        </p:sp>
      </p:grpSp>
      <p:pic>
        <p:nvPicPr>
          <p:cNvPr id="21" name="Picture 4" descr="mo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833" y="159440"/>
            <a:ext cx="1178070" cy="7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87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 –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b="1" dirty="0" smtClean="0"/>
              <a:t>Create </a:t>
            </a:r>
            <a:r>
              <a:rPr lang="en-US" sz="2000" b="1" dirty="0"/>
              <a:t>an empty CCS Morse2 C project.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b="1" dirty="0" smtClean="0"/>
              <a:t>Rename </a:t>
            </a:r>
            <a:r>
              <a:rPr lang="en-US" sz="2000" b="1" dirty="0" err="1" smtClean="0"/>
              <a:t>main.c</a:t>
            </a:r>
            <a:r>
              <a:rPr lang="en-US" sz="2000" b="1" dirty="0" smtClean="0"/>
              <a:t> to </a:t>
            </a:r>
            <a:r>
              <a:rPr lang="en-US" sz="2000" b="1" dirty="0" smtClean="0">
                <a:solidFill>
                  <a:srgbClr val="0000CC"/>
                </a:solidFill>
              </a:rPr>
              <a:t>morse2.c</a:t>
            </a:r>
            <a:r>
              <a:rPr lang="en-US" sz="2000" b="1" dirty="0" smtClean="0"/>
              <a:t>, add your Morse </a:t>
            </a:r>
            <a:r>
              <a:rPr lang="en-US" sz="2000" b="1" dirty="0"/>
              <a:t>Code Lab assembly </a:t>
            </a:r>
            <a:r>
              <a:rPr lang="en-US" sz="2000" b="1" dirty="0" smtClean="0"/>
              <a:t>files (</a:t>
            </a:r>
            <a:r>
              <a:rPr lang="en-US" sz="2000" b="1" dirty="0" smtClean="0">
                <a:solidFill>
                  <a:srgbClr val="0000CC"/>
                </a:solidFill>
              </a:rPr>
              <a:t>morse.asm</a:t>
            </a:r>
            <a:r>
              <a:rPr lang="en-US" sz="2000" b="1" dirty="0" smtClean="0"/>
              <a:t>, </a:t>
            </a:r>
            <a:r>
              <a:rPr lang="en-US" sz="2000" b="1" dirty="0" smtClean="0">
                <a:solidFill>
                  <a:srgbClr val="0000CC"/>
                </a:solidFill>
              </a:rPr>
              <a:t>morse_codes.asm</a:t>
            </a:r>
            <a:r>
              <a:rPr lang="en-US" sz="2000" b="1" dirty="0" smtClean="0"/>
              <a:t>), </a:t>
            </a:r>
            <a:r>
              <a:rPr lang="en-US" sz="2000" b="1" dirty="0"/>
              <a:t>and a C header file 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rgbClr val="0000CC"/>
                </a:solidFill>
              </a:rPr>
              <a:t>morse2.h</a:t>
            </a:r>
            <a:r>
              <a:rPr lang="en-US" sz="2000" b="1" dirty="0" smtClean="0"/>
              <a:t>) to </a:t>
            </a:r>
            <a:r>
              <a:rPr lang="en-US" sz="2000" b="1" dirty="0"/>
              <a:t>your Morse2 project</a:t>
            </a:r>
            <a:r>
              <a:rPr lang="en-US" sz="2000" b="1" dirty="0" smtClean="0"/>
              <a:t>.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b="1" dirty="0" smtClean="0"/>
              <a:t>Modify </a:t>
            </a:r>
            <a:r>
              <a:rPr lang="en-US" sz="2000" b="1" dirty="0"/>
              <a:t>your morse2.c to call </a:t>
            </a:r>
            <a:r>
              <a:rPr lang="en-US" sz="2000" b="1" dirty="0" err="1"/>
              <a:t>main_asm</a:t>
            </a:r>
            <a:r>
              <a:rPr lang="en-US" sz="2000" b="1" dirty="0"/>
              <a:t> in morse.asm file.</a:t>
            </a:r>
          </a:p>
          <a:p>
            <a:pPr marL="739775" lvl="1" indent="-339725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600" b="1" dirty="0"/>
              <a:t>Replace the main function in morse2.c </a:t>
            </a:r>
            <a:r>
              <a:rPr lang="en-US" sz="1600" b="1" dirty="0" smtClean="0"/>
              <a:t>file with </a:t>
            </a:r>
            <a:r>
              <a:rPr lang="en-US" sz="1600" b="1" dirty="0"/>
              <a:t>the following </a:t>
            </a:r>
            <a:r>
              <a:rPr lang="en-US" sz="1600" b="1" dirty="0" smtClean="0"/>
              <a:t>code:</a:t>
            </a:r>
          </a:p>
          <a:p>
            <a:pPr marL="739775" lvl="1" indent="-339725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endParaRPr lang="en-US" sz="1600" b="1" dirty="0"/>
          </a:p>
          <a:p>
            <a:pPr marL="739775" lvl="1" indent="-339725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endParaRPr lang="en-US" sz="1600" b="1" dirty="0" smtClean="0"/>
          </a:p>
          <a:p>
            <a:pPr marL="739775" lvl="1" indent="-339725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endParaRPr lang="en-US" sz="1600" b="1" dirty="0" smtClean="0"/>
          </a:p>
          <a:p>
            <a:pPr marL="739775" lvl="1" indent="-339725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endParaRPr lang="en-US" sz="1600" b="1" dirty="0" smtClean="0"/>
          </a:p>
          <a:p>
            <a:pPr marL="739775" lvl="1" indent="-339725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endParaRPr lang="en-US" sz="16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Morse Code II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ADF3-0B6D-4161-A631-1C91BF2317E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85058" y="3644412"/>
            <a:ext cx="65451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542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 int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main_asm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25425" algn="l"/>
              </a:tabLst>
            </a:pP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main(void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225425" algn="l"/>
              </a:tabLst>
            </a:pP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2542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WDTCTL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WDTPW | WDTHOLD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5425" algn="l"/>
              </a:tabLst>
            </a:pP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main_asm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tabLst>
                <a:tab pos="22542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5425" algn="l"/>
              </a:tabLst>
            </a:pP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4" descr="mo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833" y="159440"/>
            <a:ext cx="1178070" cy="7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03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CBCBCB"/>
      </a:accent1>
      <a:accent2>
        <a:srgbClr val="868686"/>
      </a:accent2>
      <a:accent3>
        <a:srgbClr val="FFFFFF"/>
      </a:accent3>
      <a:accent4>
        <a:srgbClr val="000000"/>
      </a:accent4>
      <a:accent5>
        <a:srgbClr val="E2E2E2"/>
      </a:accent5>
      <a:accent6>
        <a:srgbClr val="797979"/>
      </a:accent6>
      <a:hlink>
        <a:srgbClr val="4D4D4D"/>
      </a:hlink>
      <a:folHlink>
        <a:srgbClr val="EAEA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13942</TotalTime>
  <Words>2261</Words>
  <Application>Microsoft Office PowerPoint</Application>
  <PresentationFormat>On-screen Show (4:3)</PresentationFormat>
  <Paragraphs>516</Paragraphs>
  <Slides>25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Blends</vt:lpstr>
      <vt:lpstr>2_Blends</vt:lpstr>
      <vt:lpstr>Lab 7b: Morse Code II</vt:lpstr>
      <vt:lpstr>Lab 7b: Morse Code II</vt:lpstr>
      <vt:lpstr>Morse Code II Lab</vt:lpstr>
      <vt:lpstr>Learning Objectives</vt:lpstr>
      <vt:lpstr>C / Assembler Protocol</vt:lpstr>
      <vt:lpstr>C / Assembler Protocol</vt:lpstr>
      <vt:lpstr>C / Assembler Protocol</vt:lpstr>
      <vt:lpstr>volatile</vt:lpstr>
      <vt:lpstr>Part 1 – Setup</vt:lpstr>
      <vt:lpstr>Part 1 – Setup</vt:lpstr>
      <vt:lpstr>Part 2 – The Lab</vt:lpstr>
      <vt:lpstr>Part 2 – The Lab (continued)</vt:lpstr>
      <vt:lpstr>Part 2 – The Lab (continued)</vt:lpstr>
      <vt:lpstr>Part 2 – The Lab (continued)</vt:lpstr>
      <vt:lpstr>Part 2 – The Lab (continued)</vt:lpstr>
      <vt:lpstr>How Assembler Relates to C</vt:lpstr>
      <vt:lpstr>if-then-else</vt:lpstr>
      <vt:lpstr>switch / case</vt:lpstr>
      <vt:lpstr>for-loop</vt:lpstr>
      <vt:lpstr>while</vt:lpstr>
      <vt:lpstr>Morse Code II Requirements</vt:lpstr>
      <vt:lpstr>Morse Code II Requirements</vt:lpstr>
      <vt:lpstr>PowerPoint Presentation</vt:lpstr>
      <vt:lpstr>Morse Code</vt:lpstr>
      <vt:lpstr>Part 1 – Setup</vt:lpstr>
    </vt:vector>
  </TitlesOfParts>
  <Company>BYU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Morse Code Lab</dc:title>
  <dc:creator>Paul Roper</dc:creator>
  <cp:lastModifiedBy>proper</cp:lastModifiedBy>
  <cp:revision>538</cp:revision>
  <cp:lastPrinted>2015-03-16T17:56:32Z</cp:lastPrinted>
  <dcterms:created xsi:type="dcterms:W3CDTF">2000-08-22T23:43:45Z</dcterms:created>
  <dcterms:modified xsi:type="dcterms:W3CDTF">2015-03-16T19:34:47Z</dcterms:modified>
</cp:coreProperties>
</file>