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embeddings/oleObject2.bin" ContentType="application/vnd.openxmlformats-officedocument.oleObject"/>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24"/>
  </p:notesMasterIdLst>
  <p:handoutMasterIdLst>
    <p:handoutMasterId r:id="rId25"/>
  </p:handoutMasterIdLst>
  <p:sldIdLst>
    <p:sldId id="1610" r:id="rId2"/>
    <p:sldId id="1611" r:id="rId3"/>
    <p:sldId id="1612" r:id="rId4"/>
    <p:sldId id="1613" r:id="rId5"/>
    <p:sldId id="1614" r:id="rId6"/>
    <p:sldId id="1615" r:id="rId7"/>
    <p:sldId id="1616" r:id="rId8"/>
    <p:sldId id="1617" r:id="rId9"/>
    <p:sldId id="1446" r:id="rId10"/>
    <p:sldId id="1618" r:id="rId11"/>
    <p:sldId id="1592" r:id="rId12"/>
    <p:sldId id="1579" r:id="rId13"/>
    <p:sldId id="1450" r:id="rId14"/>
    <p:sldId id="1528" r:id="rId15"/>
    <p:sldId id="1583" r:id="rId16"/>
    <p:sldId id="1469" r:id="rId17"/>
    <p:sldId id="1470" r:id="rId18"/>
    <p:sldId id="1587" r:id="rId19"/>
    <p:sldId id="1476" r:id="rId20"/>
    <p:sldId id="1477" r:id="rId21"/>
    <p:sldId id="1478" r:id="rId22"/>
    <p:sldId id="1536" r:id="rId23"/>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33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89945" autoAdjust="0"/>
  </p:normalViewPr>
  <p:slideViewPr>
    <p:cSldViewPr snapToGrid="0">
      <p:cViewPr varScale="1">
        <p:scale>
          <a:sx n="99" d="100"/>
          <a:sy n="99" d="100"/>
        </p:scale>
        <p:origin x="-384" y="-10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66" d="100"/>
          <a:sy n="66" d="100"/>
        </p:scale>
        <p:origin x="-2290"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Paul Roper</a:t>
            </a:r>
          </a:p>
        </p:txBody>
      </p:sp>
      <p:sp>
        <p:nvSpPr>
          <p:cNvPr id="27653" name="Rectangle 5"/>
          <p:cNvSpPr>
            <a:spLocks noGrp="1" noChangeArrowheads="1"/>
          </p:cNvSpPr>
          <p:nvPr>
            <p:ph type="sldNum" sz="quarter" idx="3"/>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425883DA-20C3-457A-B74F-2FC736B48D6D}" type="slidenum">
              <a:rPr lang="en-US"/>
              <a:pPr/>
              <a:t>‹#›</a:t>
            </a:fld>
            <a:endParaRPr lang="en-US"/>
          </a:p>
        </p:txBody>
      </p:sp>
    </p:spTree>
    <p:extLst>
      <p:ext uri="{BB962C8B-B14F-4D97-AF65-F5344CB8AC3E}">
        <p14:creationId xmlns:p14="http://schemas.microsoft.com/office/powerpoint/2010/main" val="2866590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8" y="4414839"/>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Paul Roper</a:t>
            </a:r>
          </a:p>
        </p:txBody>
      </p:sp>
      <p:sp>
        <p:nvSpPr>
          <p:cNvPr id="5127" name="Rectangle 7"/>
          <p:cNvSpPr>
            <a:spLocks noGrp="1" noChangeArrowheads="1"/>
          </p:cNvSpPr>
          <p:nvPr>
            <p:ph type="sldNum" sz="quarter" idx="5"/>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C7E29468-05F9-4C8B-B208-CB6C130E2F05}" type="slidenum">
              <a:rPr lang="en-US"/>
              <a:pPr/>
              <a:t>‹#›</a:t>
            </a:fld>
            <a:endParaRPr lang="en-US"/>
          </a:p>
        </p:txBody>
      </p:sp>
    </p:spTree>
    <p:extLst>
      <p:ext uri="{BB962C8B-B14F-4D97-AF65-F5344CB8AC3E}">
        <p14:creationId xmlns:p14="http://schemas.microsoft.com/office/powerpoint/2010/main" val="240267223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DDF31E1D-8F6E-4802-AB22-B7CF850AD8A6}" type="slidenum">
              <a:rPr lang="en-US"/>
              <a:pPr/>
              <a:t>9</a:t>
            </a:fld>
            <a:endParaRPr lang="en-US"/>
          </a:p>
        </p:txBody>
      </p:sp>
      <p:sp>
        <p:nvSpPr>
          <p:cNvPr id="2382850" name="Rectangle 2"/>
          <p:cNvSpPr>
            <a:spLocks noGrp="1" noRot="1" noChangeAspect="1" noChangeArrowheads="1" noTextEdit="1"/>
          </p:cNvSpPr>
          <p:nvPr>
            <p:ph type="sldImg"/>
          </p:nvPr>
        </p:nvSpPr>
        <p:spPr>
          <a:xfrm>
            <a:off x="1198563" y="719138"/>
            <a:ext cx="4611687" cy="3459162"/>
          </a:xfrm>
          <a:ln w="12700" cap="flat">
            <a:solidFill>
              <a:schemeClr val="tx1"/>
            </a:solidFill>
          </a:ln>
          <a:extLst>
            <a:ext uri="{909E8E84-426E-40dd-AFC4-6F175D3DCCD1}">
              <a14:hiddenFill xmlns:a14="http://schemas.microsoft.com/office/drawing/2010/main">
                <a:noFill/>
              </a14:hiddenFill>
            </a:ext>
          </a:extLst>
        </p:spPr>
      </p:sp>
      <p:sp>
        <p:nvSpPr>
          <p:cNvPr id="2382851" name="Rectangle 3"/>
          <p:cNvSpPr>
            <a:spLocks noGrp="1" noChangeArrowheads="1"/>
          </p:cNvSpPr>
          <p:nvPr>
            <p:ph type="body" idx="1"/>
          </p:nvPr>
        </p:nvSpPr>
        <p:spPr>
          <a:xfrm>
            <a:off x="933098" y="4418013"/>
            <a:ext cx="5142582" cy="4183062"/>
          </a:xfrm>
          <a:ln/>
        </p:spPr>
        <p:txBody>
          <a:bodyPr lIns="93114" tIns="47347" rIns="93114" bIns="47347"/>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  Caller leaves a voice mail</a:t>
            </a:r>
          </a:p>
          <a:p>
            <a:r>
              <a:rPr lang="en-US" dirty="0" smtClean="0"/>
              <a:t>Digital:  Google synthesizes and translates the analog signal to text</a:t>
            </a:r>
          </a:p>
          <a:p>
            <a:r>
              <a:rPr lang="en-US" dirty="0" smtClean="0"/>
              <a:t>Analog:  I read or listen to the voice mail</a:t>
            </a:r>
          </a:p>
          <a:p>
            <a:endParaRPr lang="en-US" dirty="0" smtClean="0"/>
          </a:p>
          <a:p>
            <a:r>
              <a:rPr lang="en-US" dirty="0" smtClean="0"/>
              <a:t>Real life is analog</a:t>
            </a:r>
            <a:r>
              <a:rPr lang="en-US" smtClean="0"/>
              <a:t>, not </a:t>
            </a:r>
            <a:r>
              <a:rPr lang="en-US" dirty="0" smtClean="0"/>
              <a:t>Digital.</a:t>
            </a:r>
          </a:p>
          <a:p>
            <a:r>
              <a:rPr lang="en-US" dirty="0" smtClean="0"/>
              <a:t>We all love digital.  It makes our lives easier and faster.  But I’m not sure we all have an appropriate understanding of what digital and analog really mean.  The fact of the matter is that we don’t live in a digital world.  Our world is purely analog.  We just have digital processes that happen in some mysterious box in technology-land.</a:t>
            </a:r>
          </a:p>
          <a:p>
            <a:endParaRPr lang="en-US" dirty="0" smtClean="0"/>
          </a:p>
        </p:txBody>
      </p:sp>
      <p:sp>
        <p:nvSpPr>
          <p:cNvPr id="4" name="Footer Placeholder 3"/>
          <p:cNvSpPr>
            <a:spLocks noGrp="1"/>
          </p:cNvSpPr>
          <p:nvPr>
            <p:ph type="ftr" sz="quarter" idx="10"/>
          </p:nvPr>
        </p:nvSpPr>
        <p:spPr/>
        <p:txBody>
          <a:bodyPr/>
          <a:lstStyle/>
          <a:p>
            <a:r>
              <a:rPr lang="en-US" smtClean="0"/>
              <a:t>Paul Roper</a:t>
            </a:r>
            <a:endParaRPr lang="en-US"/>
          </a:p>
        </p:txBody>
      </p:sp>
      <p:sp>
        <p:nvSpPr>
          <p:cNvPr id="5" name="Slide Number Placeholder 4"/>
          <p:cNvSpPr>
            <a:spLocks noGrp="1"/>
          </p:cNvSpPr>
          <p:nvPr>
            <p:ph type="sldNum" sz="quarter" idx="11"/>
          </p:nvPr>
        </p:nvSpPr>
        <p:spPr/>
        <p:txBody>
          <a:bodyPr/>
          <a:lstStyle/>
          <a:p>
            <a:fld id="{C7E29468-05F9-4C8B-B208-CB6C130E2F05}" type="slidenum">
              <a:rPr lang="en-US" smtClean="0"/>
              <a:pPr/>
              <a:t>10</a:t>
            </a:fld>
            <a:endParaRPr lang="en-US"/>
          </a:p>
        </p:txBody>
      </p:sp>
    </p:spTree>
    <p:extLst>
      <p:ext uri="{BB962C8B-B14F-4D97-AF65-F5344CB8AC3E}">
        <p14:creationId xmlns:p14="http://schemas.microsoft.com/office/powerpoint/2010/main" val="169369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Paul Roper</a:t>
            </a:r>
          </a:p>
        </p:txBody>
      </p:sp>
      <p:sp>
        <p:nvSpPr>
          <p:cNvPr id="5" name="Rectangle 7"/>
          <p:cNvSpPr>
            <a:spLocks noGrp="1" noChangeArrowheads="1"/>
          </p:cNvSpPr>
          <p:nvPr>
            <p:ph type="sldNum" sz="quarter" idx="5"/>
          </p:nvPr>
        </p:nvSpPr>
        <p:spPr>
          <a:ln/>
        </p:spPr>
        <p:txBody>
          <a:bodyPr/>
          <a:lstStyle/>
          <a:p>
            <a:fld id="{12668316-CB10-436F-958E-F01ABAFC5651}" type="slidenum">
              <a:rPr lang="en-US"/>
              <a:pPr/>
              <a:t>14</a:t>
            </a:fld>
            <a:endParaRPr lang="en-US"/>
          </a:p>
        </p:txBody>
      </p:sp>
      <p:sp>
        <p:nvSpPr>
          <p:cNvPr id="2492418" name="Rectangle 2"/>
          <p:cNvSpPr>
            <a:spLocks noGrp="1" noRot="1" noChangeAspect="1" noChangeArrowheads="1" noTextEdit="1"/>
          </p:cNvSpPr>
          <p:nvPr>
            <p:ph type="sldImg"/>
          </p:nvPr>
        </p:nvSpPr>
        <p:spPr>
          <a:xfrm>
            <a:off x="1181100" y="695325"/>
            <a:ext cx="4649788" cy="3487738"/>
          </a:xfrm>
          <a:ln/>
        </p:spPr>
      </p:sp>
      <p:sp>
        <p:nvSpPr>
          <p:cNvPr id="2492419" name="Rectangle 3"/>
          <p:cNvSpPr>
            <a:spLocks noGrp="1" noChangeArrowheads="1"/>
          </p:cNvSpPr>
          <p:nvPr>
            <p:ph type="body" idx="1"/>
          </p:nvPr>
        </p:nvSpPr>
        <p:spPr>
          <a:xfrm>
            <a:off x="933098" y="4418013"/>
            <a:ext cx="5144206" cy="4183062"/>
          </a:xfrm>
        </p:spPr>
        <p:txBody>
          <a:bodyPr lIns="90905" tIns="45452" rIns="90905" bIns="45452"/>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990600" y="1630363"/>
            <a:ext cx="7947025"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eaLnBrk="1" hangingPunct="1">
              <a:defRPr>
                <a:solidFill>
                  <a:schemeClr val="bg2"/>
                </a:solidFill>
              </a:defRPr>
            </a:lvl1pPr>
          </a:lstStyle>
          <a:p>
            <a:r>
              <a:rPr lang="en-US" smtClean="0"/>
              <a:t>BYU CS 224</a:t>
            </a:r>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Introduction to Computer Systems</a:t>
            </a:r>
            <a:endParaRPr lang="en-US"/>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3C0C62D8-2304-4E48-907B-968954714D1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Introduction to Computer Systems</a:t>
            </a:r>
            <a:endParaRPr lang="en-US"/>
          </a:p>
        </p:txBody>
      </p:sp>
      <p:sp>
        <p:nvSpPr>
          <p:cNvPr id="6" name="Slide Number Placeholder 5"/>
          <p:cNvSpPr>
            <a:spLocks noGrp="1"/>
          </p:cNvSpPr>
          <p:nvPr>
            <p:ph type="sldNum" sz="quarter" idx="12"/>
          </p:nvPr>
        </p:nvSpPr>
        <p:spPr/>
        <p:txBody>
          <a:bodyPr/>
          <a:lstStyle>
            <a:lvl1pPr>
              <a:defRPr/>
            </a:lvl1pPr>
          </a:lstStyle>
          <a:p>
            <a:fld id="{40EF3D10-256C-4924-B650-97C3E6FA0C4A}" type="slidenum">
              <a:rPr lang="en-US"/>
              <a:pPr/>
              <a:t>‹#›</a:t>
            </a:fld>
            <a:endParaRPr lang="en-US"/>
          </a:p>
        </p:txBody>
      </p:sp>
    </p:spTree>
    <p:extLst>
      <p:ext uri="{BB962C8B-B14F-4D97-AF65-F5344CB8AC3E}">
        <p14:creationId xmlns:p14="http://schemas.microsoft.com/office/powerpoint/2010/main" val="272172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60338"/>
            <a:ext cx="2098675" cy="649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60338"/>
            <a:ext cx="6146800" cy="649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Introduction to Computer Systems</a:t>
            </a:r>
            <a:endParaRPr lang="en-US"/>
          </a:p>
        </p:txBody>
      </p:sp>
      <p:sp>
        <p:nvSpPr>
          <p:cNvPr id="6" name="Slide Number Placeholder 5"/>
          <p:cNvSpPr>
            <a:spLocks noGrp="1"/>
          </p:cNvSpPr>
          <p:nvPr>
            <p:ph type="sldNum" sz="quarter" idx="12"/>
          </p:nvPr>
        </p:nvSpPr>
        <p:spPr/>
        <p:txBody>
          <a:bodyPr/>
          <a:lstStyle>
            <a:lvl1pPr>
              <a:defRPr/>
            </a:lvl1pPr>
          </a:lstStyle>
          <a:p>
            <a:fld id="{5960CFC1-5314-4DC9-84E7-F48068CB98FE}" type="slidenum">
              <a:rPr lang="en-US"/>
              <a:pPr/>
              <a:t>‹#›</a:t>
            </a:fld>
            <a:endParaRPr lang="en-US"/>
          </a:p>
        </p:txBody>
      </p:sp>
    </p:spTree>
    <p:extLst>
      <p:ext uri="{BB962C8B-B14F-4D97-AF65-F5344CB8AC3E}">
        <p14:creationId xmlns:p14="http://schemas.microsoft.com/office/powerpoint/2010/main" val="234638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60338"/>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46100" y="1360488"/>
            <a:ext cx="4005263"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360488"/>
            <a:ext cx="4006850"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4025" y="6324600"/>
            <a:ext cx="1905000" cy="457200"/>
          </a:xfrm>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a:xfrm>
            <a:off x="3352800" y="6324600"/>
            <a:ext cx="2895600" cy="457200"/>
          </a:xfrm>
        </p:spPr>
        <p:txBody>
          <a:bodyPr/>
          <a:lstStyle>
            <a:lvl1pPr>
              <a:defRPr/>
            </a:lvl1pPr>
          </a:lstStyle>
          <a:p>
            <a:r>
              <a:rPr lang="en-US" smtClean="0"/>
              <a:t>Introduction to Computer Systems</a:t>
            </a:r>
            <a:endParaRPr lang="en-US"/>
          </a:p>
        </p:txBody>
      </p:sp>
      <p:sp>
        <p:nvSpPr>
          <p:cNvPr id="7" name="Slide Number Placeholder 6"/>
          <p:cNvSpPr>
            <a:spLocks noGrp="1"/>
          </p:cNvSpPr>
          <p:nvPr>
            <p:ph type="sldNum" sz="quarter" idx="12"/>
          </p:nvPr>
        </p:nvSpPr>
        <p:spPr>
          <a:xfrm>
            <a:off x="6781800" y="6324600"/>
            <a:ext cx="1905000" cy="457200"/>
          </a:xfrm>
        </p:spPr>
        <p:txBody>
          <a:bodyPr/>
          <a:lstStyle>
            <a:lvl1pPr>
              <a:defRPr/>
            </a:lvl1pPr>
          </a:lstStyle>
          <a:p>
            <a:fld id="{D01CDBEF-DFCC-4C32-9251-C7E971A68717}" type="slidenum">
              <a:rPr lang="en-US"/>
              <a:pPr/>
              <a:t>‹#›</a:t>
            </a:fld>
            <a:endParaRPr lang="en-US"/>
          </a:p>
        </p:txBody>
      </p:sp>
    </p:spTree>
    <p:extLst>
      <p:ext uri="{BB962C8B-B14F-4D97-AF65-F5344CB8AC3E}">
        <p14:creationId xmlns:p14="http://schemas.microsoft.com/office/powerpoint/2010/main" val="195843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Introduction to Computer Systems</a:t>
            </a:r>
            <a:endParaRPr lang="en-US"/>
          </a:p>
        </p:txBody>
      </p:sp>
      <p:sp>
        <p:nvSpPr>
          <p:cNvPr id="6" name="Slide Number Placeholder 5"/>
          <p:cNvSpPr>
            <a:spLocks noGrp="1"/>
          </p:cNvSpPr>
          <p:nvPr>
            <p:ph type="sldNum" sz="quarter" idx="12"/>
          </p:nvPr>
        </p:nvSpPr>
        <p:spPr/>
        <p:txBody>
          <a:bodyPr/>
          <a:lstStyle>
            <a:lvl1pPr>
              <a:defRPr/>
            </a:lvl1pPr>
          </a:lstStyle>
          <a:p>
            <a:fld id="{C902BEC1-7992-43B6-99E5-01602AF8E88E}" type="slidenum">
              <a:rPr lang="en-US"/>
              <a:pPr/>
              <a:t>‹#›</a:t>
            </a:fld>
            <a:endParaRPr lang="en-US"/>
          </a:p>
        </p:txBody>
      </p:sp>
    </p:spTree>
    <p:extLst>
      <p:ext uri="{BB962C8B-B14F-4D97-AF65-F5344CB8AC3E}">
        <p14:creationId xmlns:p14="http://schemas.microsoft.com/office/powerpoint/2010/main" val="138403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224</a:t>
            </a:r>
            <a:endParaRPr lang="en-US"/>
          </a:p>
        </p:txBody>
      </p:sp>
      <p:sp>
        <p:nvSpPr>
          <p:cNvPr id="5" name="Footer Placeholder 4"/>
          <p:cNvSpPr>
            <a:spLocks noGrp="1"/>
          </p:cNvSpPr>
          <p:nvPr>
            <p:ph type="ftr" sz="quarter" idx="11"/>
          </p:nvPr>
        </p:nvSpPr>
        <p:spPr/>
        <p:txBody>
          <a:bodyPr/>
          <a:lstStyle>
            <a:lvl1pPr>
              <a:defRPr/>
            </a:lvl1pPr>
          </a:lstStyle>
          <a:p>
            <a:r>
              <a:rPr lang="en-US" smtClean="0"/>
              <a:t>Introduction to Computer Systems</a:t>
            </a:r>
            <a:endParaRPr lang="en-US"/>
          </a:p>
        </p:txBody>
      </p:sp>
      <p:sp>
        <p:nvSpPr>
          <p:cNvPr id="6" name="Slide Number Placeholder 5"/>
          <p:cNvSpPr>
            <a:spLocks noGrp="1"/>
          </p:cNvSpPr>
          <p:nvPr>
            <p:ph type="sldNum" sz="quarter" idx="12"/>
          </p:nvPr>
        </p:nvSpPr>
        <p:spPr/>
        <p:txBody>
          <a:bodyPr/>
          <a:lstStyle>
            <a:lvl1pPr>
              <a:defRPr/>
            </a:lvl1pPr>
          </a:lstStyle>
          <a:p>
            <a:fld id="{A47250AB-1F35-4C8F-96A6-B0A118ABE73D}" type="slidenum">
              <a:rPr lang="en-US"/>
              <a:pPr/>
              <a:t>‹#›</a:t>
            </a:fld>
            <a:endParaRPr lang="en-US"/>
          </a:p>
        </p:txBody>
      </p:sp>
    </p:spTree>
    <p:extLst>
      <p:ext uri="{BB962C8B-B14F-4D97-AF65-F5344CB8AC3E}">
        <p14:creationId xmlns:p14="http://schemas.microsoft.com/office/powerpoint/2010/main" val="25957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360488"/>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360488"/>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Introduction to Computer Systems</a:t>
            </a:r>
            <a:endParaRPr lang="en-US"/>
          </a:p>
        </p:txBody>
      </p:sp>
      <p:sp>
        <p:nvSpPr>
          <p:cNvPr id="7" name="Slide Number Placeholder 6"/>
          <p:cNvSpPr>
            <a:spLocks noGrp="1"/>
          </p:cNvSpPr>
          <p:nvPr>
            <p:ph type="sldNum" sz="quarter" idx="12"/>
          </p:nvPr>
        </p:nvSpPr>
        <p:spPr/>
        <p:txBody>
          <a:bodyPr/>
          <a:lstStyle>
            <a:lvl1pPr>
              <a:defRPr/>
            </a:lvl1pPr>
          </a:lstStyle>
          <a:p>
            <a:fld id="{E378A43E-11C9-4973-9976-656A826F8854}" type="slidenum">
              <a:rPr lang="en-US"/>
              <a:pPr/>
              <a:t>‹#›</a:t>
            </a:fld>
            <a:endParaRPr lang="en-US"/>
          </a:p>
        </p:txBody>
      </p:sp>
    </p:spTree>
    <p:extLst>
      <p:ext uri="{BB962C8B-B14F-4D97-AF65-F5344CB8AC3E}">
        <p14:creationId xmlns:p14="http://schemas.microsoft.com/office/powerpoint/2010/main" val="198603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224</a:t>
            </a:r>
            <a:endParaRPr lang="en-US"/>
          </a:p>
        </p:txBody>
      </p:sp>
      <p:sp>
        <p:nvSpPr>
          <p:cNvPr id="8" name="Footer Placeholder 7"/>
          <p:cNvSpPr>
            <a:spLocks noGrp="1"/>
          </p:cNvSpPr>
          <p:nvPr>
            <p:ph type="ftr" sz="quarter" idx="11"/>
          </p:nvPr>
        </p:nvSpPr>
        <p:spPr/>
        <p:txBody>
          <a:bodyPr/>
          <a:lstStyle>
            <a:lvl1pPr>
              <a:defRPr/>
            </a:lvl1pPr>
          </a:lstStyle>
          <a:p>
            <a:r>
              <a:rPr lang="en-US" smtClean="0"/>
              <a:t>Introduction to Computer Systems</a:t>
            </a:r>
            <a:endParaRPr lang="en-US"/>
          </a:p>
        </p:txBody>
      </p:sp>
      <p:sp>
        <p:nvSpPr>
          <p:cNvPr id="9" name="Slide Number Placeholder 8"/>
          <p:cNvSpPr>
            <a:spLocks noGrp="1"/>
          </p:cNvSpPr>
          <p:nvPr>
            <p:ph type="sldNum" sz="quarter" idx="12"/>
          </p:nvPr>
        </p:nvSpPr>
        <p:spPr/>
        <p:txBody>
          <a:bodyPr/>
          <a:lstStyle>
            <a:lvl1pPr>
              <a:defRPr/>
            </a:lvl1pPr>
          </a:lstStyle>
          <a:p>
            <a:fld id="{960A780C-FAE8-4C46-A67B-E62C5DD9FB22}" type="slidenum">
              <a:rPr lang="en-US"/>
              <a:pPr/>
              <a:t>‹#›</a:t>
            </a:fld>
            <a:endParaRPr lang="en-US"/>
          </a:p>
        </p:txBody>
      </p:sp>
    </p:spTree>
    <p:extLst>
      <p:ext uri="{BB962C8B-B14F-4D97-AF65-F5344CB8AC3E}">
        <p14:creationId xmlns:p14="http://schemas.microsoft.com/office/powerpoint/2010/main" val="214735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224</a:t>
            </a:r>
            <a:endParaRPr lang="en-US"/>
          </a:p>
        </p:txBody>
      </p:sp>
      <p:sp>
        <p:nvSpPr>
          <p:cNvPr id="4" name="Footer Placeholder 3"/>
          <p:cNvSpPr>
            <a:spLocks noGrp="1"/>
          </p:cNvSpPr>
          <p:nvPr>
            <p:ph type="ftr" sz="quarter" idx="11"/>
          </p:nvPr>
        </p:nvSpPr>
        <p:spPr/>
        <p:txBody>
          <a:bodyPr/>
          <a:lstStyle>
            <a:lvl1pPr>
              <a:defRPr/>
            </a:lvl1pPr>
          </a:lstStyle>
          <a:p>
            <a:r>
              <a:rPr lang="en-US" smtClean="0"/>
              <a:t>Introduction to Computer Systems</a:t>
            </a:r>
            <a:endParaRPr lang="en-US"/>
          </a:p>
        </p:txBody>
      </p:sp>
      <p:sp>
        <p:nvSpPr>
          <p:cNvPr id="5" name="Slide Number Placeholder 4"/>
          <p:cNvSpPr>
            <a:spLocks noGrp="1"/>
          </p:cNvSpPr>
          <p:nvPr>
            <p:ph type="sldNum" sz="quarter" idx="12"/>
          </p:nvPr>
        </p:nvSpPr>
        <p:spPr/>
        <p:txBody>
          <a:bodyPr/>
          <a:lstStyle>
            <a:lvl1pPr>
              <a:defRPr/>
            </a:lvl1pPr>
          </a:lstStyle>
          <a:p>
            <a:fld id="{61A76FC7-83DB-4912-8265-E82465F5136A}" type="slidenum">
              <a:rPr lang="en-US"/>
              <a:pPr/>
              <a:t>‹#›</a:t>
            </a:fld>
            <a:endParaRPr lang="en-US"/>
          </a:p>
        </p:txBody>
      </p:sp>
    </p:spTree>
    <p:extLst>
      <p:ext uri="{BB962C8B-B14F-4D97-AF65-F5344CB8AC3E}">
        <p14:creationId xmlns:p14="http://schemas.microsoft.com/office/powerpoint/2010/main" val="325055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224</a:t>
            </a:r>
            <a:endParaRPr lang="en-US"/>
          </a:p>
        </p:txBody>
      </p:sp>
      <p:sp>
        <p:nvSpPr>
          <p:cNvPr id="3" name="Footer Placeholder 2"/>
          <p:cNvSpPr>
            <a:spLocks noGrp="1"/>
          </p:cNvSpPr>
          <p:nvPr>
            <p:ph type="ftr" sz="quarter" idx="11"/>
          </p:nvPr>
        </p:nvSpPr>
        <p:spPr/>
        <p:txBody>
          <a:bodyPr/>
          <a:lstStyle>
            <a:lvl1pPr>
              <a:defRPr/>
            </a:lvl1pPr>
          </a:lstStyle>
          <a:p>
            <a:r>
              <a:rPr lang="en-US" smtClean="0"/>
              <a:t>Introduction to Computer Systems</a:t>
            </a:r>
            <a:endParaRPr lang="en-US"/>
          </a:p>
        </p:txBody>
      </p:sp>
      <p:sp>
        <p:nvSpPr>
          <p:cNvPr id="4" name="Slide Number Placeholder 3"/>
          <p:cNvSpPr>
            <a:spLocks noGrp="1"/>
          </p:cNvSpPr>
          <p:nvPr>
            <p:ph type="sldNum" sz="quarter" idx="12"/>
          </p:nvPr>
        </p:nvSpPr>
        <p:spPr/>
        <p:txBody>
          <a:bodyPr/>
          <a:lstStyle>
            <a:lvl1pPr>
              <a:defRPr/>
            </a:lvl1pPr>
          </a:lstStyle>
          <a:p>
            <a:fld id="{0F0750BC-1F56-44B5-AF5B-3D66D3588939}" type="slidenum">
              <a:rPr lang="en-US"/>
              <a:pPr/>
              <a:t>‹#›</a:t>
            </a:fld>
            <a:endParaRPr lang="en-US"/>
          </a:p>
        </p:txBody>
      </p:sp>
    </p:spTree>
    <p:extLst>
      <p:ext uri="{BB962C8B-B14F-4D97-AF65-F5344CB8AC3E}">
        <p14:creationId xmlns:p14="http://schemas.microsoft.com/office/powerpoint/2010/main" val="235686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Introduction to Computer Systems</a:t>
            </a:r>
            <a:endParaRPr lang="en-US"/>
          </a:p>
        </p:txBody>
      </p:sp>
      <p:sp>
        <p:nvSpPr>
          <p:cNvPr id="7" name="Slide Number Placeholder 6"/>
          <p:cNvSpPr>
            <a:spLocks noGrp="1"/>
          </p:cNvSpPr>
          <p:nvPr>
            <p:ph type="sldNum" sz="quarter" idx="12"/>
          </p:nvPr>
        </p:nvSpPr>
        <p:spPr/>
        <p:txBody>
          <a:bodyPr/>
          <a:lstStyle>
            <a:lvl1pPr>
              <a:defRPr/>
            </a:lvl1pPr>
          </a:lstStyle>
          <a:p>
            <a:fld id="{77B15855-E8B7-4B4C-89D3-782A44FE1A6B}" type="slidenum">
              <a:rPr lang="en-US"/>
              <a:pPr/>
              <a:t>‹#›</a:t>
            </a:fld>
            <a:endParaRPr lang="en-US"/>
          </a:p>
        </p:txBody>
      </p:sp>
    </p:spTree>
    <p:extLst>
      <p:ext uri="{BB962C8B-B14F-4D97-AF65-F5344CB8AC3E}">
        <p14:creationId xmlns:p14="http://schemas.microsoft.com/office/powerpoint/2010/main" val="419243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224</a:t>
            </a:r>
            <a:endParaRPr lang="en-US"/>
          </a:p>
        </p:txBody>
      </p:sp>
      <p:sp>
        <p:nvSpPr>
          <p:cNvPr id="6" name="Footer Placeholder 5"/>
          <p:cNvSpPr>
            <a:spLocks noGrp="1"/>
          </p:cNvSpPr>
          <p:nvPr>
            <p:ph type="ftr" sz="quarter" idx="11"/>
          </p:nvPr>
        </p:nvSpPr>
        <p:spPr/>
        <p:txBody>
          <a:bodyPr/>
          <a:lstStyle>
            <a:lvl1pPr>
              <a:defRPr/>
            </a:lvl1pPr>
          </a:lstStyle>
          <a:p>
            <a:r>
              <a:rPr lang="en-US" smtClean="0"/>
              <a:t>Introduction to Computer Systems</a:t>
            </a:r>
            <a:endParaRPr lang="en-US"/>
          </a:p>
        </p:txBody>
      </p:sp>
      <p:sp>
        <p:nvSpPr>
          <p:cNvPr id="7" name="Slide Number Placeholder 6"/>
          <p:cNvSpPr>
            <a:spLocks noGrp="1"/>
          </p:cNvSpPr>
          <p:nvPr>
            <p:ph type="sldNum" sz="quarter" idx="12"/>
          </p:nvPr>
        </p:nvSpPr>
        <p:spPr/>
        <p:txBody>
          <a:bodyPr/>
          <a:lstStyle>
            <a:lvl1pPr>
              <a:defRPr/>
            </a:lvl1pPr>
          </a:lstStyle>
          <a:p>
            <a:fld id="{BC00BFE7-B383-4F0D-B02D-DFD2A5D10D87}" type="slidenum">
              <a:rPr lang="en-US"/>
              <a:pPr/>
              <a:t>‹#›</a:t>
            </a:fld>
            <a:endParaRPr lang="en-US"/>
          </a:p>
        </p:txBody>
      </p:sp>
    </p:spTree>
    <p:extLst>
      <p:ext uri="{BB962C8B-B14F-4D97-AF65-F5344CB8AC3E}">
        <p14:creationId xmlns:p14="http://schemas.microsoft.com/office/powerpoint/2010/main" val="7059195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60338"/>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360488"/>
            <a:ext cx="8164513"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5402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400"/>
            </a:lvl1pPr>
          </a:lstStyle>
          <a:p>
            <a:r>
              <a:rPr lang="en-US" smtClean="0"/>
              <a:t>BYU CS 224</a:t>
            </a:r>
            <a:endParaRPr lang="en-US"/>
          </a:p>
        </p:txBody>
      </p:sp>
      <p:sp>
        <p:nvSpPr>
          <p:cNvPr id="55706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Introduction to Computer Systems</a:t>
            </a:r>
            <a:endParaRPr lang="en-US"/>
          </a:p>
        </p:txBody>
      </p:sp>
      <p:sp>
        <p:nvSpPr>
          <p:cNvPr id="55706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67A3C05C-CC23-41B8-B999-D137475384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16.jpeg"/><Relationship Id="rId12" Type="http://schemas.openxmlformats.org/officeDocument/2006/relationships/image" Target="../media/image17.jpeg"/><Relationship Id="rId13" Type="http://schemas.openxmlformats.org/officeDocument/2006/relationships/image" Target="../media/image18.jpeg"/><Relationship Id="rId14" Type="http://schemas.openxmlformats.org/officeDocument/2006/relationships/image" Target="../media/image19.jpeg"/><Relationship Id="rId15" Type="http://schemas.openxmlformats.org/officeDocument/2006/relationships/image" Target="../media/image20.jpeg"/><Relationship Id="rId16" Type="http://schemas.openxmlformats.org/officeDocument/2006/relationships/image" Target="../media/image21.jpeg"/><Relationship Id="rId17" Type="http://schemas.openxmlformats.org/officeDocument/2006/relationships/image" Target="../media/image22.jpeg"/><Relationship Id="rId18"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image" Target="../media/image26.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jpg"/><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34.jp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2.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3075"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3076"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D4A9A848-E52B-4C15-BAF8-22DB4047823A}" type="slidenum">
              <a:rPr lang="en-US" sz="1400" smtClean="0"/>
              <a:pPr eaLnBrk="1" hangingPunct="1"/>
              <a:t>1</a:t>
            </a:fld>
            <a:endParaRPr lang="en-US" sz="1400" smtClean="0"/>
          </a:p>
        </p:txBody>
      </p:sp>
      <p:sp>
        <p:nvSpPr>
          <p:cNvPr id="3077" name="Rectangle 2"/>
          <p:cNvSpPr>
            <a:spLocks noGrp="1" noChangeArrowheads="1"/>
          </p:cNvSpPr>
          <p:nvPr>
            <p:ph type="title"/>
          </p:nvPr>
        </p:nvSpPr>
        <p:spPr>
          <a:xfrm>
            <a:off x="1150938" y="469900"/>
            <a:ext cx="6980237" cy="596900"/>
          </a:xfrm>
        </p:spPr>
        <p:txBody>
          <a:bodyPr/>
          <a:lstStyle/>
          <a:p>
            <a:pPr eaLnBrk="1" hangingPunct="1"/>
            <a:r>
              <a:rPr lang="en-US" sz="3200" dirty="0" smtClean="0"/>
              <a:t>CS 224 – Computer Systems</a:t>
            </a:r>
          </a:p>
        </p:txBody>
      </p:sp>
      <p:sp>
        <p:nvSpPr>
          <p:cNvPr id="3078" name="Rectangle 3"/>
          <p:cNvSpPr>
            <a:spLocks noGrp="1" noChangeArrowheads="1"/>
          </p:cNvSpPr>
          <p:nvPr>
            <p:ph type="body" idx="1"/>
          </p:nvPr>
        </p:nvSpPr>
        <p:spPr>
          <a:xfrm>
            <a:off x="430213" y="1422859"/>
            <a:ext cx="8356600" cy="2176684"/>
          </a:xfrm>
        </p:spPr>
        <p:txBody>
          <a:bodyPr/>
          <a:lstStyle/>
          <a:p>
            <a:pPr eaLnBrk="1" hangingPunct="1"/>
            <a:r>
              <a:rPr lang="en-US" sz="2800" b="1" dirty="0" smtClean="0">
                <a:cs typeface="Times New Roman" pitchFamily="18" charset="0"/>
              </a:rPr>
              <a:t>Spring 2015</a:t>
            </a:r>
            <a:endParaRPr lang="en-US" sz="2800" dirty="0" smtClean="0">
              <a:cs typeface="Times New Roman" pitchFamily="18" charset="0"/>
            </a:endParaRPr>
          </a:p>
          <a:p>
            <a:pPr lvl="1" eaLnBrk="1" hangingPunct="1"/>
            <a:r>
              <a:rPr lang="en-US" b="1" dirty="0">
                <a:cs typeface="Times New Roman" pitchFamily="18" charset="0"/>
              </a:rPr>
              <a:t>Section 001</a:t>
            </a:r>
            <a:r>
              <a:rPr lang="en-US" dirty="0">
                <a:cs typeface="Times New Roman" pitchFamily="18" charset="0"/>
              </a:rPr>
              <a:t>, </a:t>
            </a:r>
            <a:r>
              <a:rPr lang="en-US" dirty="0" smtClean="0">
                <a:cs typeface="Times New Roman" pitchFamily="18" charset="0"/>
              </a:rPr>
              <a:t>1:</a:t>
            </a:r>
            <a:r>
              <a:rPr lang="en-US" dirty="0" smtClean="0">
                <a:cs typeface="Times New Roman" pitchFamily="18" charset="0"/>
              </a:rPr>
              <a:t>00 </a:t>
            </a:r>
            <a:r>
              <a:rPr lang="en-US" dirty="0">
                <a:cs typeface="Times New Roman" pitchFamily="18" charset="0"/>
              </a:rPr>
              <a:t>– </a:t>
            </a:r>
            <a:r>
              <a:rPr lang="en-US" dirty="0" smtClean="0">
                <a:cs typeface="Times New Roman" pitchFamily="18" charset="0"/>
              </a:rPr>
              <a:t>3:45</a:t>
            </a:r>
            <a:r>
              <a:rPr lang="en-US" dirty="0" smtClean="0">
                <a:cs typeface="Times New Roman" pitchFamily="18" charset="0"/>
              </a:rPr>
              <a:t> </a:t>
            </a:r>
            <a:r>
              <a:rPr lang="en-US" dirty="0">
                <a:cs typeface="Times New Roman" pitchFamily="18" charset="0"/>
              </a:rPr>
              <a:t>p</a:t>
            </a:r>
            <a:r>
              <a:rPr lang="en-US" dirty="0" smtClean="0">
                <a:cs typeface="Times New Roman" pitchFamily="18" charset="0"/>
              </a:rPr>
              <a:t>m </a:t>
            </a:r>
            <a:r>
              <a:rPr lang="en-US" dirty="0" err="1" smtClean="0">
                <a:cs typeface="Times New Roman" pitchFamily="18" charset="0"/>
              </a:rPr>
              <a:t>T,Th</a:t>
            </a:r>
            <a:r>
              <a:rPr lang="en-US" dirty="0" smtClean="0">
                <a:cs typeface="Times New Roman" pitchFamily="18" charset="0"/>
              </a:rPr>
              <a:t> (111 TMCB)</a:t>
            </a:r>
            <a:endParaRPr lang="en-US" dirty="0">
              <a:cs typeface="Times New Roman" pitchFamily="18" charset="0"/>
            </a:endParaRPr>
          </a:p>
          <a:p>
            <a:pPr marL="457200" lvl="1" indent="0">
              <a:spcBef>
                <a:spcPts val="0"/>
              </a:spcBef>
              <a:buNone/>
            </a:pPr>
            <a:endParaRPr lang="en-US" sz="2000" b="1" dirty="0" smtClean="0">
              <a:solidFill>
                <a:srgbClr val="000000"/>
              </a:solidFill>
              <a:cs typeface="Times New Roman" pitchFamily="18" charset="0"/>
            </a:endParaRPr>
          </a:p>
          <a:p>
            <a:pPr eaLnBrk="1" hangingPunct="1"/>
            <a:r>
              <a:rPr lang="en-US" sz="2800" b="1" dirty="0" smtClean="0">
                <a:cs typeface="Times New Roman" pitchFamily="18" charset="0"/>
              </a:rPr>
              <a:t>Instructor:</a:t>
            </a:r>
          </a:p>
        </p:txBody>
      </p:sp>
      <p:sp>
        <p:nvSpPr>
          <p:cNvPr id="3" name="Rectangle 2"/>
          <p:cNvSpPr/>
          <p:nvPr/>
        </p:nvSpPr>
        <p:spPr>
          <a:xfrm>
            <a:off x="936435" y="3950676"/>
            <a:ext cx="4622536" cy="1569660"/>
          </a:xfrm>
          <a:prstGeom prst="rect">
            <a:avLst/>
          </a:prstGeom>
        </p:spPr>
        <p:txBody>
          <a:bodyPr wrap="square">
            <a:spAutoFit/>
          </a:bodyPr>
          <a:lstStyle/>
          <a:p>
            <a:pPr marL="0" lvl="2"/>
            <a:r>
              <a:rPr lang="en-US" b="1" dirty="0" smtClean="0">
                <a:solidFill>
                  <a:srgbClr val="000000"/>
                </a:solidFill>
                <a:cs typeface="Times New Roman" pitchFamily="18" charset="0"/>
              </a:rPr>
              <a:t>Mark Clement</a:t>
            </a:r>
            <a:endParaRPr lang="en-US" b="1" dirty="0">
              <a:cs typeface="Times New Roman" pitchFamily="18" charset="0"/>
            </a:endParaRPr>
          </a:p>
          <a:p>
            <a:pPr marL="0" lvl="2"/>
            <a:r>
              <a:rPr lang="en-US" b="1" dirty="0">
                <a:cs typeface="Times New Roman" pitchFamily="18" charset="0"/>
              </a:rPr>
              <a:t>Office:</a:t>
            </a:r>
            <a:r>
              <a:rPr lang="en-US" dirty="0">
                <a:cs typeface="Times New Roman" pitchFamily="18" charset="0"/>
              </a:rPr>
              <a:t> </a:t>
            </a:r>
            <a:r>
              <a:rPr lang="en-US" dirty="0">
                <a:solidFill>
                  <a:srgbClr val="000000"/>
                </a:solidFill>
                <a:cs typeface="Times New Roman" pitchFamily="18" charset="0"/>
              </a:rPr>
              <a:t>TMCB </a:t>
            </a:r>
            <a:r>
              <a:rPr lang="en-US" dirty="0" smtClean="0">
                <a:solidFill>
                  <a:srgbClr val="000000"/>
                </a:solidFill>
                <a:cs typeface="Times New Roman" pitchFamily="18" charset="0"/>
              </a:rPr>
              <a:t>3332, </a:t>
            </a:r>
            <a:r>
              <a:rPr lang="en-US" dirty="0" smtClean="0">
                <a:solidFill>
                  <a:srgbClr val="000000"/>
                </a:solidFill>
                <a:cs typeface="Times New Roman" pitchFamily="18" charset="0"/>
              </a:rPr>
              <a:t>422</a:t>
            </a:r>
            <a:r>
              <a:rPr lang="en-US" dirty="0" smtClean="0">
                <a:solidFill>
                  <a:srgbClr val="000000"/>
                </a:solidFill>
                <a:cs typeface="Times New Roman" pitchFamily="18" charset="0"/>
              </a:rPr>
              <a:t>-76089</a:t>
            </a:r>
            <a:endParaRPr lang="en-US" dirty="0" smtClean="0">
              <a:solidFill>
                <a:srgbClr val="000000"/>
              </a:solidFill>
              <a:cs typeface="Times New Roman" pitchFamily="18" charset="0"/>
            </a:endParaRPr>
          </a:p>
          <a:p>
            <a:pPr marL="0" lvl="2"/>
            <a:r>
              <a:rPr lang="en-US" b="1" dirty="0" smtClean="0">
                <a:solidFill>
                  <a:srgbClr val="000000"/>
                </a:solidFill>
                <a:cs typeface="Times New Roman" pitchFamily="18" charset="0"/>
              </a:rPr>
              <a:t>Office Hours: </a:t>
            </a:r>
            <a:r>
              <a:rPr lang="en-US" dirty="0" smtClean="0">
                <a:solidFill>
                  <a:srgbClr val="000000"/>
                </a:solidFill>
                <a:cs typeface="Times New Roman" pitchFamily="18" charset="0"/>
              </a:rPr>
              <a:t>4-50 </a:t>
            </a:r>
            <a:r>
              <a:rPr lang="en-US" dirty="0">
                <a:solidFill>
                  <a:srgbClr val="000000"/>
                </a:solidFill>
                <a:cs typeface="Times New Roman" pitchFamily="18" charset="0"/>
              </a:rPr>
              <a:t>p</a:t>
            </a:r>
            <a:r>
              <a:rPr lang="en-US" dirty="0" smtClean="0">
                <a:solidFill>
                  <a:srgbClr val="000000"/>
                </a:solidFill>
                <a:cs typeface="Times New Roman" pitchFamily="18" charset="0"/>
              </a:rPr>
              <a:t>m </a:t>
            </a:r>
            <a:r>
              <a:rPr lang="en-US" dirty="0" err="1" smtClean="0">
                <a:solidFill>
                  <a:srgbClr val="000000"/>
                </a:solidFill>
                <a:cs typeface="Times New Roman" pitchFamily="18" charset="0"/>
              </a:rPr>
              <a:t>T,W,Th</a:t>
            </a:r>
            <a:endParaRPr lang="en-US" dirty="0">
              <a:solidFill>
                <a:srgbClr val="000000"/>
              </a:solidFill>
              <a:cs typeface="Times New Roman" pitchFamily="18" charset="0"/>
            </a:endParaRPr>
          </a:p>
          <a:p>
            <a:pPr marL="0" lvl="2"/>
            <a:r>
              <a:rPr lang="en-US" b="1" dirty="0">
                <a:cs typeface="Times New Roman" pitchFamily="18" charset="0"/>
              </a:rPr>
              <a:t>Email:</a:t>
            </a:r>
            <a:r>
              <a:rPr lang="en-US" dirty="0">
                <a:cs typeface="Times New Roman" pitchFamily="18" charset="0"/>
              </a:rPr>
              <a:t> </a:t>
            </a:r>
            <a:r>
              <a:rPr lang="en-US" dirty="0" err="1" smtClean="0">
                <a:solidFill>
                  <a:srgbClr val="000000"/>
                </a:solidFill>
                <a:cs typeface="Times New Roman" pitchFamily="18" charset="0"/>
              </a:rPr>
              <a:t>clement@</a:t>
            </a:r>
            <a:r>
              <a:rPr lang="en-US" dirty="0" err="1">
                <a:solidFill>
                  <a:srgbClr val="000000"/>
                </a:solidFill>
                <a:cs typeface="Times New Roman" pitchFamily="18" charset="0"/>
              </a:rPr>
              <a:t>cs.byu.edu</a:t>
            </a:r>
            <a:endParaRPr lang="en-US" dirty="0">
              <a:solidFill>
                <a:srgbClr val="000000"/>
              </a:solidFill>
              <a:cs typeface="Times New Roman" pitchFamily="18" charset="0"/>
            </a:endParaRPr>
          </a:p>
        </p:txBody>
      </p:sp>
      <p:pic>
        <p:nvPicPr>
          <p:cNvPr id="2" name="Picture 1"/>
          <p:cNvPicPr>
            <a:picLocks noChangeAspect="1"/>
          </p:cNvPicPr>
          <p:nvPr/>
        </p:nvPicPr>
        <p:blipFill>
          <a:blip r:embed="rId2"/>
          <a:stretch>
            <a:fillRect/>
          </a:stretch>
        </p:blipFill>
        <p:spPr>
          <a:xfrm>
            <a:off x="6513695" y="3531163"/>
            <a:ext cx="1485900" cy="1905000"/>
          </a:xfrm>
          <a:prstGeom prst="rect">
            <a:avLst/>
          </a:prstGeom>
        </p:spPr>
      </p:pic>
    </p:spTree>
    <p:extLst>
      <p:ext uri="{BB962C8B-B14F-4D97-AF65-F5344CB8AC3E}">
        <p14:creationId xmlns:p14="http://schemas.microsoft.com/office/powerpoint/2010/main" val="17640644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p:cNvSpPr>
            <a:spLocks noGrp="1"/>
          </p:cNvSpPr>
          <p:nvPr>
            <p:ph type="dt" sz="half" idx="10"/>
          </p:nvPr>
        </p:nvSpPr>
        <p:spPr/>
        <p:txBody>
          <a:bodyPr/>
          <a:lstStyle/>
          <a:p>
            <a:r>
              <a:rPr lang="en-US" smtClean="0"/>
              <a:t>BYU CS 224</a:t>
            </a:r>
            <a:endParaRPr lang="en-US"/>
          </a:p>
        </p:txBody>
      </p:sp>
      <p:sp>
        <p:nvSpPr>
          <p:cNvPr id="24" name="Footer Placeholder 4"/>
          <p:cNvSpPr>
            <a:spLocks noGrp="1"/>
          </p:cNvSpPr>
          <p:nvPr>
            <p:ph type="ftr" sz="quarter" idx="11"/>
          </p:nvPr>
        </p:nvSpPr>
        <p:spPr/>
        <p:txBody>
          <a:bodyPr/>
          <a:lstStyle/>
          <a:p>
            <a:r>
              <a:rPr lang="en-US" smtClean="0"/>
              <a:t>Introduction to Computer Systems</a:t>
            </a:r>
            <a:endParaRPr lang="en-US"/>
          </a:p>
        </p:txBody>
      </p:sp>
      <p:sp>
        <p:nvSpPr>
          <p:cNvPr id="25" name="Slide Number Placeholder 5"/>
          <p:cNvSpPr>
            <a:spLocks noGrp="1"/>
          </p:cNvSpPr>
          <p:nvPr>
            <p:ph type="sldNum" sz="quarter" idx="12"/>
          </p:nvPr>
        </p:nvSpPr>
        <p:spPr/>
        <p:txBody>
          <a:bodyPr/>
          <a:lstStyle/>
          <a:p>
            <a:fld id="{2A81A53A-87AF-4FA2-9114-95FE8618581F}" type="slidenum">
              <a:rPr lang="en-US"/>
              <a:pPr/>
              <a:t>10</a:t>
            </a:fld>
            <a:endParaRPr lang="en-US"/>
          </a:p>
        </p:txBody>
      </p:sp>
      <p:sp>
        <p:nvSpPr>
          <p:cNvPr id="2458626" name="Rectangle 2"/>
          <p:cNvSpPr>
            <a:spLocks noGrp="1" noChangeArrowheads="1"/>
          </p:cNvSpPr>
          <p:nvPr>
            <p:ph type="title"/>
          </p:nvPr>
        </p:nvSpPr>
        <p:spPr>
          <a:xfrm>
            <a:off x="1150938" y="200025"/>
            <a:ext cx="7793037" cy="866775"/>
          </a:xfrm>
        </p:spPr>
        <p:txBody>
          <a:bodyPr/>
          <a:lstStyle/>
          <a:p>
            <a:r>
              <a:rPr lang="en-US"/>
              <a:t>Analog to Digital Transformation</a:t>
            </a:r>
          </a:p>
        </p:txBody>
      </p:sp>
      <p:sp>
        <p:nvSpPr>
          <p:cNvPr id="2458627" name="Rectangle 3"/>
          <p:cNvSpPr>
            <a:spLocks noGrp="1" noChangeArrowheads="1"/>
          </p:cNvSpPr>
          <p:nvPr>
            <p:ph type="body" idx="1"/>
          </p:nvPr>
        </p:nvSpPr>
        <p:spPr>
          <a:xfrm>
            <a:off x="430213" y="1412875"/>
            <a:ext cx="5927725" cy="4838700"/>
          </a:xfrm>
        </p:spPr>
        <p:txBody>
          <a:bodyPr/>
          <a:lstStyle/>
          <a:p>
            <a:r>
              <a:rPr lang="en-US" sz="3200" dirty="0" smtClean="0"/>
              <a:t>Wristwatches</a:t>
            </a:r>
            <a:endParaRPr lang="en-US" sz="3200" dirty="0"/>
          </a:p>
          <a:p>
            <a:r>
              <a:rPr lang="en-US" sz="3200" dirty="0" smtClean="0"/>
              <a:t>Books</a:t>
            </a:r>
            <a:endParaRPr lang="en-US" sz="3200" dirty="0"/>
          </a:p>
          <a:p>
            <a:r>
              <a:rPr lang="en-US" sz="3200" dirty="0" smtClean="0"/>
              <a:t>Film</a:t>
            </a:r>
            <a:endParaRPr lang="en-US" sz="3200" dirty="0"/>
          </a:p>
          <a:p>
            <a:r>
              <a:rPr lang="en-US" sz="3200" dirty="0" smtClean="0"/>
              <a:t>LP’s</a:t>
            </a:r>
            <a:endParaRPr lang="en-US" sz="3200" dirty="0"/>
          </a:p>
          <a:p>
            <a:r>
              <a:rPr lang="en-US" sz="3200" dirty="0"/>
              <a:t>Rotary </a:t>
            </a:r>
            <a:r>
              <a:rPr lang="en-US" sz="3200" dirty="0" smtClean="0"/>
              <a:t>phone</a:t>
            </a:r>
            <a:endParaRPr lang="en-US" sz="3200" dirty="0"/>
          </a:p>
          <a:p>
            <a:r>
              <a:rPr lang="en-US" sz="3200" dirty="0" smtClean="0"/>
              <a:t>NTSC</a:t>
            </a:r>
          </a:p>
          <a:p>
            <a:r>
              <a:rPr lang="en-US" sz="3200" dirty="0" smtClean="0"/>
              <a:t>Slide rule</a:t>
            </a:r>
          </a:p>
          <a:p>
            <a:r>
              <a:rPr lang="en-US" sz="3200" dirty="0" smtClean="0"/>
              <a:t>737’s</a:t>
            </a:r>
            <a:endParaRPr lang="en-US" sz="3200" dirty="0"/>
          </a:p>
        </p:txBody>
      </p:sp>
      <p:sp>
        <p:nvSpPr>
          <p:cNvPr id="2458628"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Computers</a:t>
            </a:r>
          </a:p>
        </p:txBody>
      </p:sp>
      <p:grpSp>
        <p:nvGrpSpPr>
          <p:cNvPr id="2458637" name="Group 13"/>
          <p:cNvGrpSpPr>
            <a:grpSpLocks/>
          </p:cNvGrpSpPr>
          <p:nvPr/>
        </p:nvGrpSpPr>
        <p:grpSpPr bwMode="auto">
          <a:xfrm>
            <a:off x="4197350" y="1338263"/>
            <a:ext cx="4529138" cy="5140325"/>
            <a:chOff x="2644" y="843"/>
            <a:chExt cx="2853" cy="3238"/>
          </a:xfrm>
        </p:grpSpPr>
        <p:pic>
          <p:nvPicPr>
            <p:cNvPr id="2458629" name="Picture 5" descr="slide ru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4" y="3551"/>
              <a:ext cx="1171" cy="209"/>
            </a:xfrm>
            <a:prstGeom prst="rect">
              <a:avLst/>
            </a:prstGeom>
            <a:noFill/>
            <a:extLst>
              <a:ext uri="{909E8E84-426E-40dd-AFC4-6F175D3DCCD1}">
                <a14:hiddenFill xmlns:a14="http://schemas.microsoft.com/office/drawing/2010/main">
                  <a:solidFill>
                    <a:srgbClr val="FFFFFF"/>
                  </a:solidFill>
                </a14:hiddenFill>
              </a:ext>
            </a:extLst>
          </p:spPr>
        </p:pic>
        <p:pic>
          <p:nvPicPr>
            <p:cNvPr id="2458630" name="Picture 6" descr="lp 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 y="1839"/>
              <a:ext cx="667" cy="694"/>
            </a:xfrm>
            <a:prstGeom prst="rect">
              <a:avLst/>
            </a:prstGeom>
            <a:noFill/>
            <a:extLst>
              <a:ext uri="{909E8E84-426E-40dd-AFC4-6F175D3DCCD1}">
                <a14:hiddenFill xmlns:a14="http://schemas.microsoft.com/office/drawing/2010/main">
                  <a:solidFill>
                    <a:srgbClr val="FFFFFF"/>
                  </a:solidFill>
                </a14:hiddenFill>
              </a:ext>
            </a:extLst>
          </p:spPr>
        </p:pic>
        <p:pic>
          <p:nvPicPr>
            <p:cNvPr id="2458631" name="Picture 7" descr="ntsc televis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5" y="846"/>
              <a:ext cx="910" cy="851"/>
            </a:xfrm>
            <a:prstGeom prst="rect">
              <a:avLst/>
            </a:prstGeom>
            <a:noFill/>
            <a:extLst>
              <a:ext uri="{909E8E84-426E-40dd-AFC4-6F175D3DCCD1}">
                <a14:hiddenFill xmlns:a14="http://schemas.microsoft.com/office/drawing/2010/main">
                  <a:solidFill>
                    <a:srgbClr val="FFFFFF"/>
                  </a:solidFill>
                </a14:hiddenFill>
              </a:ext>
            </a:extLst>
          </p:spPr>
        </p:pic>
        <p:pic>
          <p:nvPicPr>
            <p:cNvPr id="2458632" name="Picture 8" descr="wrist watch (analo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5" y="843"/>
              <a:ext cx="582" cy="820"/>
            </a:xfrm>
            <a:prstGeom prst="rect">
              <a:avLst/>
            </a:prstGeom>
            <a:noFill/>
            <a:extLst>
              <a:ext uri="{909E8E84-426E-40dd-AFC4-6F175D3DCCD1}">
                <a14:hiddenFill xmlns:a14="http://schemas.microsoft.com/office/drawing/2010/main">
                  <a:solidFill>
                    <a:srgbClr val="FFFFFF"/>
                  </a:solidFill>
                </a14:hiddenFill>
              </a:ext>
            </a:extLst>
          </p:spPr>
        </p:pic>
        <p:pic>
          <p:nvPicPr>
            <p:cNvPr id="2458633" name="Picture 9" descr="telepho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8" y="2357"/>
              <a:ext cx="1029" cy="634"/>
            </a:xfrm>
            <a:prstGeom prst="rect">
              <a:avLst/>
            </a:prstGeom>
            <a:noFill/>
            <a:extLst>
              <a:ext uri="{909E8E84-426E-40dd-AFC4-6F175D3DCCD1}">
                <a14:hiddenFill xmlns:a14="http://schemas.microsoft.com/office/drawing/2010/main">
                  <a:solidFill>
                    <a:srgbClr val="FFFFFF"/>
                  </a:solidFill>
                </a14:hiddenFill>
              </a:ext>
            </a:extLst>
          </p:spPr>
        </p:pic>
        <p:pic>
          <p:nvPicPr>
            <p:cNvPr id="2458634" name="Picture 10" descr="book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9" y="1582"/>
              <a:ext cx="675" cy="709"/>
            </a:xfrm>
            <a:prstGeom prst="rect">
              <a:avLst/>
            </a:prstGeom>
            <a:noFill/>
            <a:extLst>
              <a:ext uri="{909E8E84-426E-40dd-AFC4-6F175D3DCCD1}">
                <a14:hiddenFill xmlns:a14="http://schemas.microsoft.com/office/drawing/2010/main">
                  <a:solidFill>
                    <a:srgbClr val="FFFFFF"/>
                  </a:solidFill>
                </a14:hiddenFill>
              </a:ext>
            </a:extLst>
          </p:spPr>
        </p:pic>
        <p:pic>
          <p:nvPicPr>
            <p:cNvPr id="2458635" name="Picture 11" descr="Boeing 7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6" y="3045"/>
              <a:ext cx="1401" cy="1036"/>
            </a:xfrm>
            <a:prstGeom prst="rect">
              <a:avLst/>
            </a:prstGeom>
            <a:noFill/>
            <a:extLst>
              <a:ext uri="{909E8E84-426E-40dd-AFC4-6F175D3DCCD1}">
                <a14:hiddenFill xmlns:a14="http://schemas.microsoft.com/office/drawing/2010/main">
                  <a:solidFill>
                    <a:srgbClr val="FFFFFF"/>
                  </a:solidFill>
                </a14:hiddenFill>
              </a:ext>
            </a:extLst>
          </p:spPr>
        </p:pic>
        <p:pic>
          <p:nvPicPr>
            <p:cNvPr id="2458636" name="Picture 12" descr="camera (fil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 y="1775"/>
              <a:ext cx="794" cy="5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924218" y="4830415"/>
            <a:ext cx="6873631" cy="1727596"/>
            <a:chOff x="1924218" y="4830415"/>
            <a:chExt cx="6873631" cy="1727596"/>
          </a:xfrm>
        </p:grpSpPr>
        <p:pic>
          <p:nvPicPr>
            <p:cNvPr id="2458645" name="Picture 21" descr="Boeing 7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02323" y="4830415"/>
              <a:ext cx="2295526" cy="172759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3"/>
            <p:cNvSpPr txBox="1">
              <a:spLocks noChangeArrowheads="1"/>
            </p:cNvSpPr>
            <p:nvPr/>
          </p:nvSpPr>
          <p:spPr bwMode="auto">
            <a:xfrm>
              <a:off x="1924218" y="5489403"/>
              <a:ext cx="2183568" cy="62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a:t>
              </a:r>
              <a:r>
                <a:rPr lang="en-US" sz="3200" dirty="0" smtClean="0"/>
                <a:t> 787’s</a:t>
              </a:r>
              <a:endParaRPr lang="en-US" sz="3200" dirty="0"/>
            </a:p>
          </p:txBody>
        </p:sp>
      </p:grpSp>
      <p:grpSp>
        <p:nvGrpSpPr>
          <p:cNvPr id="2" name="Group 1"/>
          <p:cNvGrpSpPr/>
          <p:nvPr/>
        </p:nvGrpSpPr>
        <p:grpSpPr>
          <a:xfrm>
            <a:off x="3412193" y="1363495"/>
            <a:ext cx="3568282" cy="1272104"/>
            <a:chOff x="3412193" y="1363495"/>
            <a:chExt cx="3568282" cy="1272104"/>
          </a:xfrm>
        </p:grpSpPr>
        <p:pic>
          <p:nvPicPr>
            <p:cNvPr id="2458640" name="Picture 16" descr="watch (digita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3075" y="1363495"/>
              <a:ext cx="1427400" cy="127210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3"/>
            <p:cNvSpPr txBox="1">
              <a:spLocks noChangeArrowheads="1"/>
            </p:cNvSpPr>
            <p:nvPr/>
          </p:nvSpPr>
          <p:spPr bwMode="auto">
            <a:xfrm>
              <a:off x="3412193" y="1388546"/>
              <a:ext cx="2212181" cy="7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 LCDs</a:t>
              </a:r>
              <a:endParaRPr lang="en-US" sz="3200" dirty="0"/>
            </a:p>
          </p:txBody>
        </p:sp>
      </p:grpSp>
      <p:grpSp>
        <p:nvGrpSpPr>
          <p:cNvPr id="3" name="Group 2"/>
          <p:cNvGrpSpPr/>
          <p:nvPr/>
        </p:nvGrpSpPr>
        <p:grpSpPr>
          <a:xfrm>
            <a:off x="2045173" y="1975937"/>
            <a:ext cx="3632445" cy="1715001"/>
            <a:chOff x="2045173" y="1975937"/>
            <a:chExt cx="3632445" cy="1715001"/>
          </a:xfrm>
        </p:grpSpPr>
        <p:pic>
          <p:nvPicPr>
            <p:cNvPr id="2458639" name="Picture 15" descr="kind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9368" y="2452688"/>
              <a:ext cx="1238250" cy="123825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p:cNvSpPr txBox="1">
              <a:spLocks noChangeArrowheads="1"/>
            </p:cNvSpPr>
            <p:nvPr/>
          </p:nvSpPr>
          <p:spPr bwMode="auto">
            <a:xfrm>
              <a:off x="2045173" y="1975937"/>
              <a:ext cx="2093119" cy="68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a:t>
              </a:r>
              <a:r>
                <a:rPr lang="en-US" sz="3200" dirty="0" smtClean="0"/>
                <a:t> Nooks</a:t>
              </a:r>
              <a:endParaRPr lang="en-US" sz="3200" dirty="0"/>
            </a:p>
          </p:txBody>
        </p:sp>
      </p:grpSp>
      <p:grpSp>
        <p:nvGrpSpPr>
          <p:cNvPr id="4" name="Group 3"/>
          <p:cNvGrpSpPr/>
          <p:nvPr/>
        </p:nvGrpSpPr>
        <p:grpSpPr>
          <a:xfrm>
            <a:off x="1718055" y="2561530"/>
            <a:ext cx="5578682" cy="1158302"/>
            <a:chOff x="1718055" y="2561530"/>
            <a:chExt cx="5578682" cy="1158302"/>
          </a:xfrm>
        </p:grpSpPr>
        <p:pic>
          <p:nvPicPr>
            <p:cNvPr id="2458644" name="Picture 20" descr="camera (digit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24550" y="2714625"/>
              <a:ext cx="1372187" cy="100520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3"/>
            <p:cNvSpPr txBox="1">
              <a:spLocks noChangeArrowheads="1"/>
            </p:cNvSpPr>
            <p:nvPr/>
          </p:nvSpPr>
          <p:spPr bwMode="auto">
            <a:xfrm>
              <a:off x="1718055" y="2561530"/>
              <a:ext cx="2246313" cy="644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a:t>
              </a:r>
              <a:r>
                <a:rPr lang="en-US" sz="3200" dirty="0" smtClean="0"/>
                <a:t> Flash</a:t>
              </a:r>
              <a:endParaRPr lang="en-US" sz="3200" dirty="0"/>
            </a:p>
          </p:txBody>
        </p:sp>
      </p:grpSp>
      <p:grpSp>
        <p:nvGrpSpPr>
          <p:cNvPr id="5" name="Group 4"/>
          <p:cNvGrpSpPr/>
          <p:nvPr/>
        </p:nvGrpSpPr>
        <p:grpSpPr>
          <a:xfrm>
            <a:off x="1725271" y="2817813"/>
            <a:ext cx="7281093" cy="1374775"/>
            <a:chOff x="1725271" y="2817813"/>
            <a:chExt cx="7281093" cy="1374775"/>
          </a:xfrm>
        </p:grpSpPr>
        <p:pic>
          <p:nvPicPr>
            <p:cNvPr id="2458643" name="Picture 19" descr="ipo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2850" y="2817813"/>
              <a:ext cx="1443514" cy="137477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3"/>
            <p:cNvSpPr txBox="1">
              <a:spLocks noChangeArrowheads="1"/>
            </p:cNvSpPr>
            <p:nvPr/>
          </p:nvSpPr>
          <p:spPr bwMode="auto">
            <a:xfrm>
              <a:off x="1725271" y="3142022"/>
              <a:ext cx="1990725" cy="72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a:t>
              </a:r>
              <a:r>
                <a:rPr lang="en-US" sz="3200" dirty="0" smtClean="0"/>
                <a:t> MP3</a:t>
              </a:r>
              <a:endParaRPr lang="en-US" sz="3200" dirty="0"/>
            </a:p>
          </p:txBody>
        </p:sp>
      </p:grpSp>
      <p:grpSp>
        <p:nvGrpSpPr>
          <p:cNvPr id="6" name="Group 5"/>
          <p:cNvGrpSpPr/>
          <p:nvPr/>
        </p:nvGrpSpPr>
        <p:grpSpPr>
          <a:xfrm>
            <a:off x="3393627" y="3732429"/>
            <a:ext cx="4015845" cy="1075913"/>
            <a:chOff x="3393627" y="3732429"/>
            <a:chExt cx="4015845" cy="1075913"/>
          </a:xfrm>
        </p:grpSpPr>
        <p:pic>
          <p:nvPicPr>
            <p:cNvPr id="2458641" name="Picture 17" descr="cell phon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79510" y="3814567"/>
              <a:ext cx="1029962" cy="99377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
            <p:cNvSpPr txBox="1">
              <a:spLocks noChangeArrowheads="1"/>
            </p:cNvSpPr>
            <p:nvPr/>
          </p:nvSpPr>
          <p:spPr bwMode="auto">
            <a:xfrm>
              <a:off x="3393627" y="3732429"/>
              <a:ext cx="3248582" cy="73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 </a:t>
              </a:r>
              <a:r>
                <a:rPr lang="en-US" sz="3200" dirty="0" smtClean="0"/>
                <a:t>Smart phone</a:t>
              </a:r>
              <a:endParaRPr lang="en-US" sz="3200" dirty="0"/>
            </a:p>
          </p:txBody>
        </p:sp>
      </p:grpSp>
      <p:grpSp>
        <p:nvGrpSpPr>
          <p:cNvPr id="7" name="Group 6"/>
          <p:cNvGrpSpPr/>
          <p:nvPr/>
        </p:nvGrpSpPr>
        <p:grpSpPr>
          <a:xfrm>
            <a:off x="2166192" y="1276350"/>
            <a:ext cx="6682533" cy="3680847"/>
            <a:chOff x="2166192" y="1276350"/>
            <a:chExt cx="6682533" cy="3680847"/>
          </a:xfrm>
        </p:grpSpPr>
        <p:pic>
          <p:nvPicPr>
            <p:cNvPr id="2458642" name="Picture 18" descr="hdtv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86600" y="1276350"/>
              <a:ext cx="1762125" cy="12858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
            <p:cNvSpPr txBox="1">
              <a:spLocks noChangeArrowheads="1"/>
            </p:cNvSpPr>
            <p:nvPr/>
          </p:nvSpPr>
          <p:spPr bwMode="auto">
            <a:xfrm>
              <a:off x="2166192" y="4314259"/>
              <a:ext cx="2059782"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a:t>
              </a:r>
              <a:r>
                <a:rPr lang="en-US" sz="3200" dirty="0" smtClean="0"/>
                <a:t> HDTV</a:t>
              </a:r>
              <a:endParaRPr lang="en-US" sz="3200" dirty="0"/>
            </a:p>
          </p:txBody>
        </p:sp>
      </p:grpSp>
      <p:grpSp>
        <p:nvGrpSpPr>
          <p:cNvPr id="8" name="Group 7"/>
          <p:cNvGrpSpPr/>
          <p:nvPr/>
        </p:nvGrpSpPr>
        <p:grpSpPr>
          <a:xfrm>
            <a:off x="2720311" y="4896568"/>
            <a:ext cx="3713827" cy="1456608"/>
            <a:chOff x="2720311" y="4896568"/>
            <a:chExt cx="3713827" cy="1456608"/>
          </a:xfrm>
        </p:grpSpPr>
        <p:pic>
          <p:nvPicPr>
            <p:cNvPr id="2458646" name="Picture 22" descr="calculator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43513" y="5357813"/>
              <a:ext cx="1190625" cy="99536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
            <p:cNvSpPr txBox="1">
              <a:spLocks noChangeArrowheads="1"/>
            </p:cNvSpPr>
            <p:nvPr/>
          </p:nvSpPr>
          <p:spPr bwMode="auto">
            <a:xfrm>
              <a:off x="2720311" y="4896568"/>
              <a:ext cx="2774951" cy="74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marL="0" indent="0">
                <a:buNone/>
              </a:pPr>
              <a:r>
                <a:rPr lang="en-US" sz="3200" dirty="0" smtClean="0">
                  <a:sym typeface="Symbol" pitchFamily="18" charset="2"/>
                </a:rPr>
                <a:t> C</a:t>
              </a:r>
              <a:r>
                <a:rPr lang="en-US" sz="3200" dirty="0" smtClean="0"/>
                <a:t>alculator</a:t>
              </a:r>
              <a:endParaRPr lang="en-US" sz="3200" dirty="0"/>
            </a:p>
          </p:txBody>
        </p:sp>
      </p:grpSp>
    </p:spTree>
    <p:extLst>
      <p:ext uri="{BB962C8B-B14F-4D97-AF65-F5344CB8AC3E}">
        <p14:creationId xmlns:p14="http://schemas.microsoft.com/office/powerpoint/2010/main" val="2796402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4898" name="Rectangle 2"/>
          <p:cNvSpPr>
            <a:spLocks noGrp="1" noChangeArrowheads="1"/>
          </p:cNvSpPr>
          <p:nvPr>
            <p:ph type="title"/>
          </p:nvPr>
        </p:nvSpPr>
        <p:spPr>
          <a:xfrm>
            <a:off x="1150938" y="200025"/>
            <a:ext cx="7793037" cy="866775"/>
          </a:xfrm>
        </p:spPr>
        <p:txBody>
          <a:bodyPr/>
          <a:lstStyle/>
          <a:p>
            <a:r>
              <a:rPr lang="en-US" dirty="0" smtClean="0"/>
              <a:t>No Magic to Computing…</a:t>
            </a:r>
            <a:endParaRPr lang="en-US" dirty="0"/>
          </a:p>
        </p:txBody>
      </p:sp>
      <p:sp>
        <p:nvSpPr>
          <p:cNvPr id="2384899" name="Rectangle 3"/>
          <p:cNvSpPr>
            <a:spLocks noGrp="1" noChangeArrowheads="1"/>
          </p:cNvSpPr>
          <p:nvPr>
            <p:ph type="body" idx="1"/>
          </p:nvPr>
        </p:nvSpPr>
        <p:spPr>
          <a:xfrm>
            <a:off x="430213" y="1412875"/>
            <a:ext cx="8432800" cy="5108949"/>
          </a:xfrm>
        </p:spPr>
        <p:txBody>
          <a:bodyPr/>
          <a:lstStyle/>
          <a:p>
            <a:r>
              <a:rPr lang="en-US" sz="2400" dirty="0" smtClean="0"/>
              <a:t>A computer</a:t>
            </a:r>
            <a:endParaRPr lang="en-US" sz="2400" dirty="0"/>
          </a:p>
          <a:p>
            <a:pPr lvl="1"/>
            <a:r>
              <a:rPr lang="en-US" sz="2000" dirty="0" smtClean="0"/>
              <a:t>does </a:t>
            </a:r>
            <a:r>
              <a:rPr lang="en-US" sz="2000" dirty="0"/>
              <a:t>not have </a:t>
            </a:r>
            <a:r>
              <a:rPr lang="en-US" sz="2000" dirty="0" smtClean="0"/>
              <a:t>a mind </a:t>
            </a:r>
            <a:r>
              <a:rPr lang="en-US" sz="2000" dirty="0"/>
              <a:t>of </a:t>
            </a:r>
            <a:r>
              <a:rPr lang="en-US" sz="2000" dirty="0" smtClean="0"/>
              <a:t>its own</a:t>
            </a:r>
            <a:r>
              <a:rPr lang="en-US" sz="2000" dirty="0"/>
              <a:t>.</a:t>
            </a:r>
          </a:p>
          <a:p>
            <a:pPr lvl="1"/>
            <a:r>
              <a:rPr lang="en-US" sz="2000" dirty="0" smtClean="0"/>
              <a:t>follows instructions </a:t>
            </a:r>
            <a:r>
              <a:rPr lang="en-US" sz="2000" i="1" dirty="0" smtClean="0"/>
              <a:t>exactly</a:t>
            </a:r>
            <a:r>
              <a:rPr lang="en-US" sz="2000" dirty="0" smtClean="0"/>
              <a:t> </a:t>
            </a:r>
            <a:r>
              <a:rPr lang="en-US" sz="2000" dirty="0"/>
              <a:t>a</a:t>
            </a:r>
            <a:r>
              <a:rPr lang="en-US" sz="2000" dirty="0" smtClean="0"/>
              <a:t>nd </a:t>
            </a:r>
            <a:r>
              <a:rPr lang="en-US" sz="2000" i="1" dirty="0" smtClean="0"/>
              <a:t>repeatedly</a:t>
            </a:r>
            <a:r>
              <a:rPr lang="en-US" sz="2000" dirty="0" smtClean="0"/>
              <a:t>.</a:t>
            </a:r>
          </a:p>
          <a:p>
            <a:pPr lvl="1"/>
            <a:r>
              <a:rPr lang="en-US" sz="2000" dirty="0"/>
              <a:t>i</a:t>
            </a:r>
            <a:r>
              <a:rPr lang="en-US" sz="2000" dirty="0" smtClean="0"/>
              <a:t>s built from many fast, </a:t>
            </a:r>
            <a:r>
              <a:rPr lang="en-US" sz="2000" i="1" dirty="0" smtClean="0"/>
              <a:t>simple</a:t>
            </a:r>
            <a:r>
              <a:rPr lang="en-US" sz="2000" dirty="0" smtClean="0"/>
              <a:t> parts.</a:t>
            </a:r>
          </a:p>
          <a:p>
            <a:r>
              <a:rPr lang="en-US" sz="2400" dirty="0"/>
              <a:t>A computer</a:t>
            </a:r>
          </a:p>
          <a:p>
            <a:pPr lvl="1"/>
            <a:r>
              <a:rPr lang="en-US" sz="2000" dirty="0" smtClean="0"/>
              <a:t>has a set of instructions – program.</a:t>
            </a:r>
          </a:p>
          <a:p>
            <a:pPr lvl="1"/>
            <a:r>
              <a:rPr lang="en-US" sz="2000" dirty="0" smtClean="0"/>
              <a:t>knows how to execute instructions – </a:t>
            </a:r>
            <a:r>
              <a:rPr lang="en-US" sz="2000" dirty="0"/>
              <a:t>control.</a:t>
            </a:r>
          </a:p>
          <a:p>
            <a:pPr lvl="1"/>
            <a:r>
              <a:rPr lang="en-US" sz="2000" dirty="0"/>
              <a:t>e</a:t>
            </a:r>
            <a:r>
              <a:rPr lang="en-US" sz="2000" dirty="0" smtClean="0"/>
              <a:t>xecutes instructions on </a:t>
            </a:r>
            <a:r>
              <a:rPr lang="en-US" sz="2000" dirty="0"/>
              <a:t>data – data path.</a:t>
            </a:r>
          </a:p>
          <a:p>
            <a:r>
              <a:rPr lang="en-US" sz="2400" dirty="0" smtClean="0"/>
              <a:t>Computers </a:t>
            </a:r>
            <a:r>
              <a:rPr lang="en-US" sz="2400" dirty="0"/>
              <a:t>are ubiquitous (meaning everywhere</a:t>
            </a:r>
            <a:r>
              <a:rPr lang="en-US" sz="2400" dirty="0" smtClean="0"/>
              <a:t>!)</a:t>
            </a:r>
          </a:p>
          <a:p>
            <a:pPr lvl="1"/>
            <a:r>
              <a:rPr lang="en-US" sz="2000" dirty="0"/>
              <a:t>In theory, any computer can compute anything that’s possible to compute given enough memory and time.</a:t>
            </a:r>
          </a:p>
          <a:p>
            <a:pPr lvl="1"/>
            <a:r>
              <a:rPr lang="en-US" sz="2000" dirty="0"/>
              <a:t>In practice, solving a problem is constrained </a:t>
            </a:r>
            <a:r>
              <a:rPr lang="en-US" sz="2000" dirty="0" smtClean="0"/>
              <a:t>by speed, cost, and power – the difference is in scale not substance.</a:t>
            </a:r>
            <a:endParaRPr lang="en-US" sz="2000" dirty="0"/>
          </a:p>
        </p:txBody>
      </p:sp>
      <p:sp>
        <p:nvSpPr>
          <p:cNvPr id="2384900"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Computers</a:t>
            </a:r>
          </a:p>
        </p:txBody>
      </p:sp>
      <p:sp>
        <p:nvSpPr>
          <p:cNvPr id="2" name="Date Placeholder 1"/>
          <p:cNvSpPr>
            <a:spLocks noGrp="1"/>
          </p:cNvSpPr>
          <p:nvPr>
            <p:ph type="dt" sz="half" idx="10"/>
          </p:nvPr>
        </p:nvSpPr>
        <p:spPr/>
        <p:txBody>
          <a:bodyPr/>
          <a:lstStyle/>
          <a:p>
            <a:r>
              <a:rPr lang="en-US" smtClean="0"/>
              <a:t>BYU CS 224</a:t>
            </a:r>
            <a:endParaRPr lang="en-US"/>
          </a:p>
        </p:txBody>
      </p:sp>
      <p:sp>
        <p:nvSpPr>
          <p:cNvPr id="3" name="Footer Placeholder 2"/>
          <p:cNvSpPr>
            <a:spLocks noGrp="1"/>
          </p:cNvSpPr>
          <p:nvPr>
            <p:ph type="ftr" sz="quarter" idx="11"/>
          </p:nvPr>
        </p:nvSpPr>
        <p:spPr/>
        <p:txBody>
          <a:bodyPr/>
          <a:lstStyle/>
          <a:p>
            <a:r>
              <a:rPr lang="en-US" smtClean="0"/>
              <a:t>Introduction to Computer Systems</a:t>
            </a:r>
            <a:endParaRPr lang="en-US"/>
          </a:p>
        </p:txBody>
      </p:sp>
      <p:sp>
        <p:nvSpPr>
          <p:cNvPr id="4" name="Slide Number Placeholder 3"/>
          <p:cNvSpPr>
            <a:spLocks noGrp="1"/>
          </p:cNvSpPr>
          <p:nvPr>
            <p:ph type="sldNum" sz="quarter" idx="12"/>
          </p:nvPr>
        </p:nvSpPr>
        <p:spPr/>
        <p:txBody>
          <a:bodyPr/>
          <a:lstStyle/>
          <a:p>
            <a:fld id="{C902BEC1-7992-43B6-99E5-01602AF8E88E}" type="slidenum">
              <a:rPr lang="en-US" smtClean="0"/>
              <a:pPr/>
              <a:t>11</a:t>
            </a:fld>
            <a:endParaRPr lang="en-US"/>
          </a:p>
        </p:txBody>
      </p:sp>
    </p:spTree>
    <p:extLst>
      <p:ext uri="{BB962C8B-B14F-4D97-AF65-F5344CB8AC3E}">
        <p14:creationId xmlns:p14="http://schemas.microsoft.com/office/powerpoint/2010/main" val="32951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4899">
                                            <p:txEl>
                                              <p:pRg st="0" end="0"/>
                                            </p:txEl>
                                          </p:spTgt>
                                        </p:tgtEl>
                                        <p:attrNameLst>
                                          <p:attrName>style.visibility</p:attrName>
                                        </p:attrNameLst>
                                      </p:cBhvr>
                                      <p:to>
                                        <p:strVal val="visible"/>
                                      </p:to>
                                    </p:set>
                                    <p:animEffect transition="in" filter="fade">
                                      <p:cBhvr>
                                        <p:cTn id="7" dur="500"/>
                                        <p:tgtEl>
                                          <p:spTgt spid="23848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84899">
                                            <p:txEl>
                                              <p:pRg st="1" end="1"/>
                                            </p:txEl>
                                          </p:spTgt>
                                        </p:tgtEl>
                                        <p:attrNameLst>
                                          <p:attrName>style.visibility</p:attrName>
                                        </p:attrNameLst>
                                      </p:cBhvr>
                                      <p:to>
                                        <p:strVal val="visible"/>
                                      </p:to>
                                    </p:set>
                                    <p:animEffect transition="in" filter="fade">
                                      <p:cBhvr>
                                        <p:cTn id="10" dur="500"/>
                                        <p:tgtEl>
                                          <p:spTgt spid="23848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84899">
                                            <p:txEl>
                                              <p:pRg st="2" end="2"/>
                                            </p:txEl>
                                          </p:spTgt>
                                        </p:tgtEl>
                                        <p:attrNameLst>
                                          <p:attrName>style.visibility</p:attrName>
                                        </p:attrNameLst>
                                      </p:cBhvr>
                                      <p:to>
                                        <p:strVal val="visible"/>
                                      </p:to>
                                    </p:set>
                                    <p:animEffect transition="in" filter="fade">
                                      <p:cBhvr>
                                        <p:cTn id="13" dur="500"/>
                                        <p:tgtEl>
                                          <p:spTgt spid="23848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84899">
                                            <p:txEl>
                                              <p:pRg st="3" end="3"/>
                                            </p:txEl>
                                          </p:spTgt>
                                        </p:tgtEl>
                                        <p:attrNameLst>
                                          <p:attrName>style.visibility</p:attrName>
                                        </p:attrNameLst>
                                      </p:cBhvr>
                                      <p:to>
                                        <p:strVal val="visible"/>
                                      </p:to>
                                    </p:set>
                                    <p:animEffect transition="in" filter="fade">
                                      <p:cBhvr>
                                        <p:cTn id="16" dur="500"/>
                                        <p:tgtEl>
                                          <p:spTgt spid="23848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84899">
                                            <p:txEl>
                                              <p:pRg st="4" end="4"/>
                                            </p:txEl>
                                          </p:spTgt>
                                        </p:tgtEl>
                                        <p:attrNameLst>
                                          <p:attrName>style.visibility</p:attrName>
                                        </p:attrNameLst>
                                      </p:cBhvr>
                                      <p:to>
                                        <p:strVal val="visible"/>
                                      </p:to>
                                    </p:set>
                                    <p:animEffect transition="in" filter="fade">
                                      <p:cBhvr>
                                        <p:cTn id="21" dur="500"/>
                                        <p:tgtEl>
                                          <p:spTgt spid="23848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84899">
                                            <p:txEl>
                                              <p:pRg st="5" end="5"/>
                                            </p:txEl>
                                          </p:spTgt>
                                        </p:tgtEl>
                                        <p:attrNameLst>
                                          <p:attrName>style.visibility</p:attrName>
                                        </p:attrNameLst>
                                      </p:cBhvr>
                                      <p:to>
                                        <p:strVal val="visible"/>
                                      </p:to>
                                    </p:set>
                                    <p:animEffect transition="in" filter="fade">
                                      <p:cBhvr>
                                        <p:cTn id="24" dur="500"/>
                                        <p:tgtEl>
                                          <p:spTgt spid="238489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84899">
                                            <p:txEl>
                                              <p:pRg st="6" end="6"/>
                                            </p:txEl>
                                          </p:spTgt>
                                        </p:tgtEl>
                                        <p:attrNameLst>
                                          <p:attrName>style.visibility</p:attrName>
                                        </p:attrNameLst>
                                      </p:cBhvr>
                                      <p:to>
                                        <p:strVal val="visible"/>
                                      </p:to>
                                    </p:set>
                                    <p:animEffect transition="in" filter="fade">
                                      <p:cBhvr>
                                        <p:cTn id="27" dur="500"/>
                                        <p:tgtEl>
                                          <p:spTgt spid="238489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84899">
                                            <p:txEl>
                                              <p:pRg st="7" end="7"/>
                                            </p:txEl>
                                          </p:spTgt>
                                        </p:tgtEl>
                                        <p:attrNameLst>
                                          <p:attrName>style.visibility</p:attrName>
                                        </p:attrNameLst>
                                      </p:cBhvr>
                                      <p:to>
                                        <p:strVal val="visible"/>
                                      </p:to>
                                    </p:set>
                                    <p:animEffect transition="in" filter="fade">
                                      <p:cBhvr>
                                        <p:cTn id="30" dur="500"/>
                                        <p:tgtEl>
                                          <p:spTgt spid="238489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84899">
                                            <p:txEl>
                                              <p:pRg st="8" end="8"/>
                                            </p:txEl>
                                          </p:spTgt>
                                        </p:tgtEl>
                                        <p:attrNameLst>
                                          <p:attrName>style.visibility</p:attrName>
                                        </p:attrNameLst>
                                      </p:cBhvr>
                                      <p:to>
                                        <p:strVal val="visible"/>
                                      </p:to>
                                    </p:set>
                                    <p:animEffect transition="in" filter="fade">
                                      <p:cBhvr>
                                        <p:cTn id="35" dur="500"/>
                                        <p:tgtEl>
                                          <p:spTgt spid="238489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84899">
                                            <p:txEl>
                                              <p:pRg st="9" end="9"/>
                                            </p:txEl>
                                          </p:spTgt>
                                        </p:tgtEl>
                                        <p:attrNameLst>
                                          <p:attrName>style.visibility</p:attrName>
                                        </p:attrNameLst>
                                      </p:cBhvr>
                                      <p:to>
                                        <p:strVal val="visible"/>
                                      </p:to>
                                    </p:set>
                                    <p:animEffect transition="in" filter="fade">
                                      <p:cBhvr>
                                        <p:cTn id="38" dur="500"/>
                                        <p:tgtEl>
                                          <p:spTgt spid="238489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84899">
                                            <p:txEl>
                                              <p:pRg st="10" end="10"/>
                                            </p:txEl>
                                          </p:spTgt>
                                        </p:tgtEl>
                                        <p:attrNameLst>
                                          <p:attrName>style.visibility</p:attrName>
                                        </p:attrNameLst>
                                      </p:cBhvr>
                                      <p:to>
                                        <p:strVal val="visible"/>
                                      </p:to>
                                    </p:set>
                                    <p:animEffect transition="in" filter="fade">
                                      <p:cBhvr>
                                        <p:cTn id="41" dur="500"/>
                                        <p:tgtEl>
                                          <p:spTgt spid="2384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48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smtClean="0"/>
              <a:t>BYU CS 224</a:t>
            </a:r>
            <a:endParaRPr lang="en-US"/>
          </a:p>
        </p:txBody>
      </p:sp>
      <p:sp>
        <p:nvSpPr>
          <p:cNvPr id="13" name="Footer Placeholder 4"/>
          <p:cNvSpPr>
            <a:spLocks noGrp="1"/>
          </p:cNvSpPr>
          <p:nvPr>
            <p:ph type="ftr" sz="quarter" idx="11"/>
          </p:nvPr>
        </p:nvSpPr>
        <p:spPr/>
        <p:txBody>
          <a:bodyPr/>
          <a:lstStyle/>
          <a:p>
            <a:r>
              <a:rPr lang="en-US" smtClean="0"/>
              <a:t>Introduction to Computer Systems</a:t>
            </a:r>
            <a:endParaRPr lang="en-US"/>
          </a:p>
        </p:txBody>
      </p:sp>
      <p:sp>
        <p:nvSpPr>
          <p:cNvPr id="14" name="Slide Number Placeholder 5"/>
          <p:cNvSpPr>
            <a:spLocks noGrp="1"/>
          </p:cNvSpPr>
          <p:nvPr>
            <p:ph type="sldNum" sz="quarter" idx="12"/>
          </p:nvPr>
        </p:nvSpPr>
        <p:spPr/>
        <p:txBody>
          <a:bodyPr/>
          <a:lstStyle/>
          <a:p>
            <a:fld id="{93B11128-4D71-4A36-ACA2-70C6A6AA0D31}" type="slidenum">
              <a:rPr lang="en-US"/>
              <a:pPr/>
              <a:t>12</a:t>
            </a:fld>
            <a:endParaRPr lang="en-US"/>
          </a:p>
        </p:txBody>
      </p:sp>
      <p:sp>
        <p:nvSpPr>
          <p:cNvPr id="2449410" name="Rectangle 2"/>
          <p:cNvSpPr>
            <a:spLocks noGrp="1" noChangeArrowheads="1"/>
          </p:cNvSpPr>
          <p:nvPr>
            <p:ph type="title"/>
          </p:nvPr>
        </p:nvSpPr>
        <p:spPr>
          <a:xfrm>
            <a:off x="1235075" y="280988"/>
            <a:ext cx="6629400" cy="787400"/>
          </a:xfrm>
        </p:spPr>
        <p:txBody>
          <a:bodyPr/>
          <a:lstStyle/>
          <a:p>
            <a:r>
              <a:rPr lang="en-US"/>
              <a:t>Price/Performance Pyramid</a:t>
            </a:r>
          </a:p>
        </p:txBody>
      </p:sp>
      <p:graphicFrame>
        <p:nvGraphicFramePr>
          <p:cNvPr id="2449412" name="Object 4"/>
          <p:cNvGraphicFramePr>
            <a:graphicFrameLocks noChangeAspect="1"/>
          </p:cNvGraphicFramePr>
          <p:nvPr/>
        </p:nvGraphicFramePr>
        <p:xfrm>
          <a:off x="2284413" y="1281113"/>
          <a:ext cx="6629400" cy="4991100"/>
        </p:xfrm>
        <a:graphic>
          <a:graphicData uri="http://schemas.openxmlformats.org/presentationml/2006/ole">
            <mc:AlternateContent xmlns:mc="http://schemas.openxmlformats.org/markup-compatibility/2006">
              <mc:Choice xmlns:v="urn:schemas-microsoft-com:vml" Requires="v">
                <p:oleObj spid="_x0000_s2451518" r:id="rId3" imgW="3362325" imgH="2466975" progId="MSDraw.Drawing.8.2">
                  <p:embed/>
                </p:oleObj>
              </mc:Choice>
              <mc:Fallback>
                <p:oleObj r:id="rId3" imgW="3362325" imgH="2466975" progId="MSDraw.Drawing.8.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1281113"/>
                        <a:ext cx="6629400" cy="499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9415" name="Text Box 7"/>
          <p:cNvSpPr txBox="1">
            <a:spLocks noChangeArrowheads="1"/>
          </p:cNvSpPr>
          <p:nvPr/>
        </p:nvSpPr>
        <p:spPr bwMode="auto">
          <a:xfrm>
            <a:off x="195263" y="5233988"/>
            <a:ext cx="24717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800" b="1">
                <a:solidFill>
                  <a:schemeClr val="hlink"/>
                </a:solidFill>
                <a:latin typeface="Arial" charset="0"/>
              </a:rPr>
              <a:t>Differences in scale, </a:t>
            </a:r>
          </a:p>
          <a:p>
            <a:pPr algn="ctr"/>
            <a:r>
              <a:rPr lang="en-US" sz="1800" b="1">
                <a:solidFill>
                  <a:schemeClr val="hlink"/>
                </a:solidFill>
                <a:latin typeface="Arial" charset="0"/>
              </a:rPr>
              <a:t>not in substance</a:t>
            </a:r>
          </a:p>
        </p:txBody>
      </p:sp>
      <p:sp>
        <p:nvSpPr>
          <p:cNvPr id="2449416" name="Text Box 8"/>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Computers</a:t>
            </a:r>
          </a:p>
        </p:txBody>
      </p:sp>
      <p:grpSp>
        <p:nvGrpSpPr>
          <p:cNvPr id="2" name="Group 1"/>
          <p:cNvGrpSpPr/>
          <p:nvPr/>
        </p:nvGrpSpPr>
        <p:grpSpPr>
          <a:xfrm>
            <a:off x="339725" y="1733550"/>
            <a:ext cx="1003300" cy="3076575"/>
            <a:chOff x="339725" y="1733550"/>
            <a:chExt cx="1003300" cy="3076575"/>
          </a:xfrm>
        </p:grpSpPr>
        <p:sp>
          <p:nvSpPr>
            <p:cNvPr id="2449418" name="AutoShape 10"/>
            <p:cNvSpPr>
              <a:spLocks noChangeArrowheads="1"/>
            </p:cNvSpPr>
            <p:nvPr/>
          </p:nvSpPr>
          <p:spPr bwMode="auto">
            <a:xfrm flipV="1">
              <a:off x="614363" y="2176463"/>
              <a:ext cx="449262" cy="2633662"/>
            </a:xfrm>
            <a:prstGeom prst="downArrow">
              <a:avLst>
                <a:gd name="adj1" fmla="val 50000"/>
                <a:gd name="adj2" fmla="val 14655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19" name="Text Box 11"/>
            <p:cNvSpPr txBox="1">
              <a:spLocks noChangeArrowheads="1"/>
            </p:cNvSpPr>
            <p:nvPr/>
          </p:nvSpPr>
          <p:spPr bwMode="auto">
            <a:xfrm>
              <a:off x="339725" y="1733550"/>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a:solidFill>
                    <a:schemeClr val="hlink"/>
                  </a:solidFill>
                  <a:latin typeface="Arial" charset="0"/>
                </a:rPr>
                <a:t>Cost</a:t>
              </a:r>
            </a:p>
          </p:txBody>
        </p:sp>
      </p:grpSp>
      <p:grpSp>
        <p:nvGrpSpPr>
          <p:cNvPr id="3" name="Group 2"/>
          <p:cNvGrpSpPr/>
          <p:nvPr/>
        </p:nvGrpSpPr>
        <p:grpSpPr>
          <a:xfrm>
            <a:off x="1254125" y="1733550"/>
            <a:ext cx="1003300" cy="3076575"/>
            <a:chOff x="1254125" y="1733550"/>
            <a:chExt cx="1003300" cy="3076575"/>
          </a:xfrm>
        </p:grpSpPr>
        <p:sp>
          <p:nvSpPr>
            <p:cNvPr id="2449420" name="AutoShape 12"/>
            <p:cNvSpPr>
              <a:spLocks noChangeArrowheads="1"/>
            </p:cNvSpPr>
            <p:nvPr/>
          </p:nvSpPr>
          <p:spPr bwMode="auto">
            <a:xfrm flipV="1">
              <a:off x="1528763" y="2176463"/>
              <a:ext cx="449262" cy="2633662"/>
            </a:xfrm>
            <a:prstGeom prst="downArrow">
              <a:avLst>
                <a:gd name="adj1" fmla="val 50000"/>
                <a:gd name="adj2" fmla="val 14655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21" name="Text Box 13"/>
            <p:cNvSpPr txBox="1">
              <a:spLocks noChangeArrowheads="1"/>
            </p:cNvSpPr>
            <p:nvPr/>
          </p:nvSpPr>
          <p:spPr bwMode="auto">
            <a:xfrm>
              <a:off x="1254125" y="1733550"/>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a:solidFill>
                    <a:schemeClr val="hlink"/>
                  </a:solidFill>
                  <a:latin typeface="Arial" charset="0"/>
                </a:rPr>
                <a:t>Power</a:t>
              </a:r>
            </a:p>
          </p:txBody>
        </p:sp>
      </p:grpSp>
      <p:grpSp>
        <p:nvGrpSpPr>
          <p:cNvPr id="4" name="Group 3"/>
          <p:cNvGrpSpPr/>
          <p:nvPr/>
        </p:nvGrpSpPr>
        <p:grpSpPr>
          <a:xfrm>
            <a:off x="2138363" y="1269942"/>
            <a:ext cx="1003300" cy="3540185"/>
            <a:chOff x="2138363" y="1733550"/>
            <a:chExt cx="1003300" cy="3076576"/>
          </a:xfrm>
        </p:grpSpPr>
        <p:sp>
          <p:nvSpPr>
            <p:cNvPr id="2449422" name="AutoShape 14"/>
            <p:cNvSpPr>
              <a:spLocks noChangeArrowheads="1"/>
            </p:cNvSpPr>
            <p:nvPr/>
          </p:nvSpPr>
          <p:spPr bwMode="auto">
            <a:xfrm>
              <a:off x="2414588" y="2447010"/>
              <a:ext cx="449262" cy="2363116"/>
            </a:xfrm>
            <a:prstGeom prst="downArrow">
              <a:avLst>
                <a:gd name="adj1" fmla="val 50000"/>
                <a:gd name="adj2" fmla="val 14655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9423" name="Text Box 15"/>
            <p:cNvSpPr txBox="1">
              <a:spLocks noChangeArrowheads="1"/>
            </p:cNvSpPr>
            <p:nvPr/>
          </p:nvSpPr>
          <p:spPr bwMode="auto">
            <a:xfrm>
              <a:off x="2138363" y="1733550"/>
              <a:ext cx="10033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smtClean="0">
                  <a:solidFill>
                    <a:schemeClr val="hlink"/>
                  </a:solidFill>
                  <a:latin typeface="Arial" charset="0"/>
                </a:rPr>
                <a:t>Clock Speed</a:t>
              </a:r>
              <a:endParaRPr lang="en-US" sz="2000" b="1" dirty="0">
                <a:solidFill>
                  <a:schemeClr val="hlink"/>
                </a:solidFill>
                <a:latin typeface="Arial" charset="0"/>
              </a:endParaRPr>
            </a:p>
          </p:txBody>
        </p:sp>
      </p:grpSp>
    </p:spTree>
    <p:extLst>
      <p:ext uri="{BB962C8B-B14F-4D97-AF65-F5344CB8AC3E}">
        <p14:creationId xmlns:p14="http://schemas.microsoft.com/office/powerpoint/2010/main" val="2990645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9415"/>
                                        </p:tgtEl>
                                        <p:attrNameLst>
                                          <p:attrName>style.visibility</p:attrName>
                                        </p:attrNameLst>
                                      </p:cBhvr>
                                      <p:to>
                                        <p:strVal val="visible"/>
                                      </p:to>
                                    </p:set>
                                    <p:animEffect transition="in" filter="dissolve">
                                      <p:cBhvr>
                                        <p:cTn id="7" dur="500"/>
                                        <p:tgtEl>
                                          <p:spTgt spid="2449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941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224</a:t>
            </a:r>
            <a:endParaRPr lang="en-US"/>
          </a:p>
        </p:txBody>
      </p:sp>
      <p:sp>
        <p:nvSpPr>
          <p:cNvPr id="6" name="Footer Placeholder 4"/>
          <p:cNvSpPr>
            <a:spLocks noGrp="1"/>
          </p:cNvSpPr>
          <p:nvPr>
            <p:ph type="ftr" sz="quarter" idx="11"/>
          </p:nvPr>
        </p:nvSpPr>
        <p:spPr/>
        <p:txBody>
          <a:bodyPr/>
          <a:lstStyle/>
          <a:p>
            <a:r>
              <a:rPr lang="en-US" smtClean="0"/>
              <a:t>Introduction to Computer Systems</a:t>
            </a:r>
            <a:endParaRPr lang="en-US"/>
          </a:p>
        </p:txBody>
      </p:sp>
      <p:sp>
        <p:nvSpPr>
          <p:cNvPr id="7" name="Slide Number Placeholder 5"/>
          <p:cNvSpPr>
            <a:spLocks noGrp="1"/>
          </p:cNvSpPr>
          <p:nvPr>
            <p:ph type="sldNum" sz="quarter" idx="12"/>
          </p:nvPr>
        </p:nvSpPr>
        <p:spPr/>
        <p:txBody>
          <a:bodyPr/>
          <a:lstStyle/>
          <a:p>
            <a:fld id="{E56FEB61-BBF8-441D-9943-B7FD56A3427C}" type="slidenum">
              <a:rPr lang="en-US"/>
              <a:pPr/>
              <a:t>13</a:t>
            </a:fld>
            <a:endParaRPr lang="en-US"/>
          </a:p>
        </p:txBody>
      </p:sp>
      <p:sp>
        <p:nvSpPr>
          <p:cNvPr id="2386946" name="Rectangle 2"/>
          <p:cNvSpPr>
            <a:spLocks noGrp="1" noChangeArrowheads="1"/>
          </p:cNvSpPr>
          <p:nvPr>
            <p:ph type="title"/>
          </p:nvPr>
        </p:nvSpPr>
        <p:spPr>
          <a:xfrm>
            <a:off x="1150938" y="200025"/>
            <a:ext cx="7793037" cy="866775"/>
          </a:xfrm>
        </p:spPr>
        <p:txBody>
          <a:bodyPr/>
          <a:lstStyle/>
          <a:p>
            <a:r>
              <a:rPr lang="en-US" dirty="0"/>
              <a:t>The </a:t>
            </a:r>
            <a:r>
              <a:rPr lang="en-US" dirty="0" smtClean="0"/>
              <a:t>World of </a:t>
            </a:r>
            <a:r>
              <a:rPr lang="en-US" dirty="0"/>
              <a:t>Abstraction</a:t>
            </a:r>
          </a:p>
        </p:txBody>
      </p:sp>
      <p:sp>
        <p:nvSpPr>
          <p:cNvPr id="2386947" name="Rectangle 3"/>
          <p:cNvSpPr>
            <a:spLocks noGrp="1" noChangeArrowheads="1"/>
          </p:cNvSpPr>
          <p:nvPr>
            <p:ph type="body" idx="1"/>
          </p:nvPr>
        </p:nvSpPr>
        <p:spPr>
          <a:xfrm>
            <a:off x="430213" y="1404938"/>
            <a:ext cx="8356600" cy="5067300"/>
          </a:xfrm>
        </p:spPr>
        <p:txBody>
          <a:bodyPr/>
          <a:lstStyle/>
          <a:p>
            <a:r>
              <a:rPr lang="en-US"/>
              <a:t>We abstract naturally–</a:t>
            </a:r>
          </a:p>
          <a:p>
            <a:pPr lvl="1"/>
            <a:r>
              <a:rPr lang="en-US"/>
              <a:t>Avoid getting bogged down in unnecessary details by focusing on the essential aspects of an entity.</a:t>
            </a:r>
          </a:p>
          <a:p>
            <a:pPr lvl="1"/>
            <a:r>
              <a:rPr lang="en-US"/>
              <a:t>More efficient to think about something at the highest possible level of abstraction (when everything is working fine).</a:t>
            </a:r>
          </a:p>
          <a:p>
            <a:r>
              <a:rPr lang="en-US"/>
              <a:t>Without abstraction, one would certainly be overwhelmed  by the complexity of a computer.</a:t>
            </a:r>
          </a:p>
          <a:p>
            <a:r>
              <a:rPr lang="en-US" u="sng"/>
              <a:t>But, when something doesn’t work</a:t>
            </a:r>
            <a:r>
              <a:rPr lang="en-US"/>
              <a:t>, then abstraction fails and you have to look at the details.</a:t>
            </a:r>
          </a:p>
        </p:txBody>
      </p:sp>
      <p:sp>
        <p:nvSpPr>
          <p:cNvPr id="2386948" name="Text Box 4"/>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Abstraction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6947">
                                            <p:txEl>
                                              <p:pRg st="0" end="0"/>
                                            </p:txEl>
                                          </p:spTgt>
                                        </p:tgtEl>
                                        <p:attrNameLst>
                                          <p:attrName>style.visibility</p:attrName>
                                        </p:attrNameLst>
                                      </p:cBhvr>
                                      <p:to>
                                        <p:strVal val="visible"/>
                                      </p:to>
                                    </p:set>
                                    <p:animEffect transition="in" filter="wipe(left)">
                                      <p:cBhvr>
                                        <p:cTn id="7" dur="500"/>
                                        <p:tgtEl>
                                          <p:spTgt spid="23869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86947">
                                            <p:txEl>
                                              <p:pRg st="1" end="1"/>
                                            </p:txEl>
                                          </p:spTgt>
                                        </p:tgtEl>
                                        <p:attrNameLst>
                                          <p:attrName>style.visibility</p:attrName>
                                        </p:attrNameLst>
                                      </p:cBhvr>
                                      <p:to>
                                        <p:strVal val="visible"/>
                                      </p:to>
                                    </p:set>
                                    <p:animEffect transition="in" filter="wipe(left)">
                                      <p:cBhvr>
                                        <p:cTn id="10" dur="500"/>
                                        <p:tgtEl>
                                          <p:spTgt spid="23869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86947">
                                            <p:txEl>
                                              <p:pRg st="2" end="2"/>
                                            </p:txEl>
                                          </p:spTgt>
                                        </p:tgtEl>
                                        <p:attrNameLst>
                                          <p:attrName>style.visibility</p:attrName>
                                        </p:attrNameLst>
                                      </p:cBhvr>
                                      <p:to>
                                        <p:strVal val="visible"/>
                                      </p:to>
                                    </p:set>
                                    <p:animEffect transition="in" filter="wipe(left)">
                                      <p:cBhvr>
                                        <p:cTn id="13" dur="500"/>
                                        <p:tgtEl>
                                          <p:spTgt spid="238694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86947">
                                            <p:txEl>
                                              <p:pRg st="3" end="3"/>
                                            </p:txEl>
                                          </p:spTgt>
                                        </p:tgtEl>
                                        <p:attrNameLst>
                                          <p:attrName>style.visibility</p:attrName>
                                        </p:attrNameLst>
                                      </p:cBhvr>
                                      <p:to>
                                        <p:strVal val="visible"/>
                                      </p:to>
                                    </p:set>
                                    <p:animEffect transition="in" filter="wipe(left)">
                                      <p:cBhvr>
                                        <p:cTn id="18" dur="500"/>
                                        <p:tgtEl>
                                          <p:spTgt spid="23869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86947">
                                            <p:txEl>
                                              <p:pRg st="4" end="4"/>
                                            </p:txEl>
                                          </p:spTgt>
                                        </p:tgtEl>
                                        <p:attrNameLst>
                                          <p:attrName>style.visibility</p:attrName>
                                        </p:attrNameLst>
                                      </p:cBhvr>
                                      <p:to>
                                        <p:strVal val="visible"/>
                                      </p:to>
                                    </p:set>
                                    <p:animEffect transition="in" filter="wipe(left)">
                                      <p:cBhvr>
                                        <p:cTn id="23" dur="500"/>
                                        <p:tgtEl>
                                          <p:spTgt spid="2386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9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smtClean="0"/>
              <a:t>BYU CS 224</a:t>
            </a:r>
            <a:endParaRPr lang="en-US"/>
          </a:p>
        </p:txBody>
      </p:sp>
      <p:sp>
        <p:nvSpPr>
          <p:cNvPr id="36" name="Footer Placeholder 4"/>
          <p:cNvSpPr>
            <a:spLocks noGrp="1"/>
          </p:cNvSpPr>
          <p:nvPr>
            <p:ph type="ftr" sz="quarter" idx="11"/>
          </p:nvPr>
        </p:nvSpPr>
        <p:spPr/>
        <p:txBody>
          <a:bodyPr/>
          <a:lstStyle/>
          <a:p>
            <a:r>
              <a:rPr lang="en-US" smtClean="0"/>
              <a:t>Introduction to Computer Systems</a:t>
            </a:r>
            <a:endParaRPr lang="en-US"/>
          </a:p>
        </p:txBody>
      </p:sp>
      <p:sp>
        <p:nvSpPr>
          <p:cNvPr id="37" name="Slide Number Placeholder 5"/>
          <p:cNvSpPr>
            <a:spLocks noGrp="1"/>
          </p:cNvSpPr>
          <p:nvPr>
            <p:ph type="sldNum" sz="quarter" idx="12"/>
          </p:nvPr>
        </p:nvSpPr>
        <p:spPr/>
        <p:txBody>
          <a:bodyPr/>
          <a:lstStyle/>
          <a:p>
            <a:fld id="{4BA0C5B7-30BC-42EB-9E1D-E825AC595E6C}" type="slidenum">
              <a:rPr lang="en-US"/>
              <a:pPr/>
              <a:t>14</a:t>
            </a:fld>
            <a:endParaRPr lang="en-US"/>
          </a:p>
        </p:txBody>
      </p:sp>
      <p:sp>
        <p:nvSpPr>
          <p:cNvPr id="2491394" name="Rectangle 2"/>
          <p:cNvSpPr>
            <a:spLocks noGrp="1" noChangeArrowheads="1"/>
          </p:cNvSpPr>
          <p:nvPr>
            <p:ph type="title"/>
          </p:nvPr>
        </p:nvSpPr>
        <p:spPr>
          <a:xfrm>
            <a:off x="1150938" y="481013"/>
            <a:ext cx="7793037" cy="577850"/>
          </a:xfrm>
        </p:spPr>
        <p:txBody>
          <a:bodyPr/>
          <a:lstStyle/>
          <a:p>
            <a:r>
              <a:rPr lang="en-US" dirty="0"/>
              <a:t>Problem Solving w/Computers</a:t>
            </a:r>
          </a:p>
        </p:txBody>
      </p:sp>
      <p:sp>
        <p:nvSpPr>
          <p:cNvPr id="2491395" name="Rectangle 3"/>
          <p:cNvSpPr>
            <a:spLocks noChangeArrowheads="1"/>
          </p:cNvSpPr>
          <p:nvPr/>
        </p:nvSpPr>
        <p:spPr bwMode="auto">
          <a:xfrm>
            <a:off x="1541463" y="1381125"/>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a:latin typeface="Arial" charset="0"/>
              </a:rPr>
              <a:t>Problem</a:t>
            </a:r>
            <a:endParaRPr lang="en-US" sz="1200" b="1" i="1">
              <a:latin typeface="Franklin Gothic Book" pitchFamily="34" charset="0"/>
            </a:endParaRPr>
          </a:p>
        </p:txBody>
      </p:sp>
      <p:grpSp>
        <p:nvGrpSpPr>
          <p:cNvPr id="4" name="Group 3"/>
          <p:cNvGrpSpPr/>
          <p:nvPr/>
        </p:nvGrpSpPr>
        <p:grpSpPr>
          <a:xfrm>
            <a:off x="1541463" y="1563688"/>
            <a:ext cx="6421437" cy="998537"/>
            <a:chOff x="1541463" y="1563688"/>
            <a:chExt cx="6421437" cy="998537"/>
          </a:xfrm>
        </p:grpSpPr>
        <p:grpSp>
          <p:nvGrpSpPr>
            <p:cNvPr id="2" name="Group 1"/>
            <p:cNvGrpSpPr/>
            <p:nvPr/>
          </p:nvGrpSpPr>
          <p:grpSpPr>
            <a:xfrm>
              <a:off x="1541463" y="1563688"/>
              <a:ext cx="6421437" cy="998537"/>
              <a:chOff x="1541463" y="1563688"/>
              <a:chExt cx="6421437" cy="998537"/>
            </a:xfrm>
          </p:grpSpPr>
          <p:sp>
            <p:nvSpPr>
              <p:cNvPr id="2491398" name="Rectangle 6"/>
              <p:cNvSpPr>
                <a:spLocks noChangeArrowheads="1"/>
              </p:cNvSpPr>
              <p:nvPr/>
            </p:nvSpPr>
            <p:spPr bwMode="auto">
              <a:xfrm>
                <a:off x="1541463" y="2105025"/>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dirty="0">
                    <a:latin typeface="Arial" charset="0"/>
                  </a:rPr>
                  <a:t>Algorithm</a:t>
                </a:r>
                <a:endParaRPr lang="en-US" sz="1200" b="1" i="1" dirty="0">
                  <a:latin typeface="Franklin Gothic Book" pitchFamily="34" charset="0"/>
                </a:endParaRPr>
              </a:p>
            </p:txBody>
          </p:sp>
          <p:sp>
            <p:nvSpPr>
              <p:cNvPr id="2491399" name="Text Box 7"/>
              <p:cNvSpPr txBox="1">
                <a:spLocks noChangeArrowheads="1"/>
              </p:cNvSpPr>
              <p:nvPr/>
            </p:nvSpPr>
            <p:spPr bwMode="auto">
              <a:xfrm>
                <a:off x="3497263" y="1563688"/>
                <a:ext cx="44656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dirty="0">
                    <a:latin typeface="Arial" charset="0"/>
                  </a:rPr>
                  <a:t>Software Design:</a:t>
                </a:r>
              </a:p>
              <a:p>
                <a:pPr eaLnBrk="0" hangingPunct="0"/>
                <a:r>
                  <a:rPr lang="en-US" sz="1600" dirty="0">
                    <a:latin typeface="Arial" charset="0"/>
                  </a:rPr>
                  <a:t>choose algorithms and data structures</a:t>
                </a:r>
                <a:endParaRPr lang="en-US" sz="1600" dirty="0">
                  <a:latin typeface="Franklin Gothic Book" pitchFamily="34" charset="0"/>
                </a:endParaRPr>
              </a:p>
            </p:txBody>
          </p:sp>
        </p:grpSp>
        <p:sp>
          <p:nvSpPr>
            <p:cNvPr id="2491400" name="AutoShape 8"/>
            <p:cNvSpPr>
              <a:spLocks noChangeArrowheads="1"/>
            </p:cNvSpPr>
            <p:nvPr/>
          </p:nvSpPr>
          <p:spPr bwMode="auto">
            <a:xfrm>
              <a:off x="3005138" y="1563688"/>
              <a:ext cx="401637" cy="723900"/>
            </a:xfrm>
            <a:prstGeom prst="curvedLeftArrow">
              <a:avLst>
                <a:gd name="adj1" fmla="val 36047"/>
                <a:gd name="adj2" fmla="val 72095"/>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91403" name="Text Box 11"/>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charset="0"/>
              </a:rPr>
              <a:t>Solving Problems</a:t>
            </a:r>
          </a:p>
        </p:txBody>
      </p:sp>
      <p:grpSp>
        <p:nvGrpSpPr>
          <p:cNvPr id="5" name="Group 4"/>
          <p:cNvGrpSpPr/>
          <p:nvPr/>
        </p:nvGrpSpPr>
        <p:grpSpPr>
          <a:xfrm>
            <a:off x="1541463" y="2312988"/>
            <a:ext cx="6100762" cy="974725"/>
            <a:chOff x="1541463" y="2312988"/>
            <a:chExt cx="6100762" cy="974725"/>
          </a:xfrm>
        </p:grpSpPr>
        <p:grpSp>
          <p:nvGrpSpPr>
            <p:cNvPr id="3" name="Group 2"/>
            <p:cNvGrpSpPr/>
            <p:nvPr/>
          </p:nvGrpSpPr>
          <p:grpSpPr>
            <a:xfrm>
              <a:off x="1541463" y="2312988"/>
              <a:ext cx="6100762" cy="974725"/>
              <a:chOff x="1541463" y="2312988"/>
              <a:chExt cx="6100762" cy="974725"/>
            </a:xfrm>
          </p:grpSpPr>
          <p:sp>
            <p:nvSpPr>
              <p:cNvPr id="2491396" name="Rectangle 4"/>
              <p:cNvSpPr>
                <a:spLocks noChangeArrowheads="1"/>
              </p:cNvSpPr>
              <p:nvPr/>
            </p:nvSpPr>
            <p:spPr bwMode="auto">
              <a:xfrm>
                <a:off x="1541463" y="2830513"/>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dirty="0">
                    <a:latin typeface="Arial" charset="0"/>
                  </a:rPr>
                  <a:t>Program</a:t>
                </a:r>
                <a:endParaRPr lang="en-US" sz="1200" b="1" i="1" dirty="0">
                  <a:latin typeface="Franklin Gothic Book" pitchFamily="34" charset="0"/>
                </a:endParaRPr>
              </a:p>
            </p:txBody>
          </p:sp>
          <p:sp>
            <p:nvSpPr>
              <p:cNvPr id="2491397" name="Text Box 5"/>
              <p:cNvSpPr txBox="1">
                <a:spLocks noChangeArrowheads="1"/>
              </p:cNvSpPr>
              <p:nvPr/>
            </p:nvSpPr>
            <p:spPr bwMode="auto">
              <a:xfrm>
                <a:off x="3497263" y="2312988"/>
                <a:ext cx="41449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a:latin typeface="Arial" charset="0"/>
                  </a:rPr>
                  <a:t>Programming:</a:t>
                </a:r>
              </a:p>
              <a:p>
                <a:pPr eaLnBrk="0" hangingPunct="0"/>
                <a:r>
                  <a:rPr lang="en-US" sz="1600">
                    <a:latin typeface="Arial" charset="0"/>
                  </a:rPr>
                  <a:t>use language to express design</a:t>
                </a:r>
                <a:endParaRPr lang="en-US" sz="1600">
                  <a:latin typeface="Franklin Gothic Book" pitchFamily="34" charset="0"/>
                </a:endParaRPr>
              </a:p>
            </p:txBody>
          </p:sp>
        </p:grpSp>
        <p:sp>
          <p:nvSpPr>
            <p:cNvPr id="2491407" name="AutoShape 15"/>
            <p:cNvSpPr>
              <a:spLocks noChangeArrowheads="1"/>
            </p:cNvSpPr>
            <p:nvPr/>
          </p:nvSpPr>
          <p:spPr bwMode="auto">
            <a:xfrm>
              <a:off x="3005138" y="2312988"/>
              <a:ext cx="401637" cy="723900"/>
            </a:xfrm>
            <a:prstGeom prst="curvedLeftArrow">
              <a:avLst>
                <a:gd name="adj1" fmla="val 36047"/>
                <a:gd name="adj2" fmla="val 72095"/>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5"/>
          <p:cNvGrpSpPr/>
          <p:nvPr/>
        </p:nvGrpSpPr>
        <p:grpSpPr>
          <a:xfrm>
            <a:off x="1541463" y="3063875"/>
            <a:ext cx="6375400" cy="949325"/>
            <a:chOff x="1541463" y="3063875"/>
            <a:chExt cx="6375400" cy="949325"/>
          </a:xfrm>
        </p:grpSpPr>
        <p:sp>
          <p:nvSpPr>
            <p:cNvPr id="2491401" name="Rectangle 9"/>
            <p:cNvSpPr>
              <a:spLocks noChangeArrowheads="1"/>
            </p:cNvSpPr>
            <p:nvPr/>
          </p:nvSpPr>
          <p:spPr bwMode="auto">
            <a:xfrm>
              <a:off x="1541463" y="3556000"/>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a:latin typeface="Arial" charset="0"/>
                </a:rPr>
                <a:t>Instruction Set</a:t>
              </a:r>
            </a:p>
            <a:p>
              <a:pPr algn="ctr" eaLnBrk="0" hangingPunct="0"/>
              <a:r>
                <a:rPr lang="en-US" sz="1200" b="1" i="1">
                  <a:latin typeface="Arial" charset="0"/>
                </a:rPr>
                <a:t>Architecture</a:t>
              </a:r>
            </a:p>
          </p:txBody>
        </p:sp>
        <p:sp>
          <p:nvSpPr>
            <p:cNvPr id="2491402" name="Text Box 10"/>
            <p:cNvSpPr txBox="1">
              <a:spLocks noChangeArrowheads="1"/>
            </p:cNvSpPr>
            <p:nvPr/>
          </p:nvSpPr>
          <p:spPr bwMode="auto">
            <a:xfrm>
              <a:off x="3497263" y="3063875"/>
              <a:ext cx="441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a:latin typeface="Arial" charset="0"/>
                </a:rPr>
                <a:t>Compiling/Interpreting:</a:t>
              </a:r>
            </a:p>
            <a:p>
              <a:pPr eaLnBrk="0" hangingPunct="0"/>
              <a:r>
                <a:rPr lang="en-US" sz="1600">
                  <a:latin typeface="Arial" charset="0"/>
                </a:rPr>
                <a:t>convert language to machine instructions</a:t>
              </a:r>
            </a:p>
          </p:txBody>
        </p:sp>
        <p:sp>
          <p:nvSpPr>
            <p:cNvPr id="2491408" name="AutoShape 16"/>
            <p:cNvSpPr>
              <a:spLocks noChangeArrowheads="1"/>
            </p:cNvSpPr>
            <p:nvPr/>
          </p:nvSpPr>
          <p:spPr bwMode="auto">
            <a:xfrm>
              <a:off x="3005138" y="3063875"/>
              <a:ext cx="401637" cy="723900"/>
            </a:xfrm>
            <a:prstGeom prst="curvedLeftArrow">
              <a:avLst>
                <a:gd name="adj1" fmla="val 36047"/>
                <a:gd name="adj2" fmla="val 72095"/>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8"/>
          <p:cNvGrpSpPr/>
          <p:nvPr/>
        </p:nvGrpSpPr>
        <p:grpSpPr>
          <a:xfrm>
            <a:off x="1541463" y="5316538"/>
            <a:ext cx="7305675" cy="1236662"/>
            <a:chOff x="1541463" y="5316538"/>
            <a:chExt cx="7305675" cy="1236662"/>
          </a:xfrm>
        </p:grpSpPr>
        <p:sp>
          <p:nvSpPr>
            <p:cNvPr id="2491404" name="Rectangle 12"/>
            <p:cNvSpPr>
              <a:spLocks noChangeArrowheads="1"/>
            </p:cNvSpPr>
            <p:nvPr/>
          </p:nvSpPr>
          <p:spPr bwMode="auto">
            <a:xfrm>
              <a:off x="1541463" y="5730875"/>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a:latin typeface="Arial" charset="0"/>
                </a:rPr>
                <a:t>Devices</a:t>
              </a:r>
            </a:p>
          </p:txBody>
        </p:sp>
        <p:sp>
          <p:nvSpPr>
            <p:cNvPr id="2491412" name="Text Box 20"/>
            <p:cNvSpPr txBox="1">
              <a:spLocks noChangeArrowheads="1"/>
            </p:cNvSpPr>
            <p:nvPr/>
          </p:nvSpPr>
          <p:spPr bwMode="auto">
            <a:xfrm>
              <a:off x="3497263" y="5972175"/>
              <a:ext cx="53498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a:latin typeface="Arial" charset="0"/>
                </a:rPr>
                <a:t>Process Engineering &amp; Fabrication:</a:t>
              </a:r>
            </a:p>
            <a:p>
              <a:pPr eaLnBrk="0" hangingPunct="0"/>
              <a:r>
                <a:rPr lang="en-US" sz="1600">
                  <a:latin typeface="Arial" charset="0"/>
                </a:rPr>
                <a:t>develop and manufacture lowest-level components</a:t>
              </a:r>
            </a:p>
          </p:txBody>
        </p:sp>
        <p:sp>
          <p:nvSpPr>
            <p:cNvPr id="2491411" name="AutoShape 19"/>
            <p:cNvSpPr>
              <a:spLocks noChangeArrowheads="1"/>
            </p:cNvSpPr>
            <p:nvPr/>
          </p:nvSpPr>
          <p:spPr bwMode="auto">
            <a:xfrm>
              <a:off x="3005138" y="5316538"/>
              <a:ext cx="401637" cy="723900"/>
            </a:xfrm>
            <a:prstGeom prst="curvedLeftArrow">
              <a:avLst>
                <a:gd name="adj1" fmla="val 36047"/>
                <a:gd name="adj2" fmla="val 72095"/>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1413" name="Text Box 21"/>
            <p:cNvSpPr txBox="1">
              <a:spLocks noChangeArrowheads="1"/>
            </p:cNvSpPr>
            <p:nvPr/>
          </p:nvSpPr>
          <p:spPr bwMode="auto">
            <a:xfrm>
              <a:off x="3497263" y="5316538"/>
              <a:ext cx="50784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a:latin typeface="Arial" charset="0"/>
                </a:rPr>
                <a:t>Logic/Circuit Design:</a:t>
              </a:r>
            </a:p>
            <a:p>
              <a:pPr eaLnBrk="0" hangingPunct="0"/>
              <a:r>
                <a:rPr lang="en-US" sz="1600">
                  <a:latin typeface="Arial" charset="0"/>
                </a:rPr>
                <a:t>gates and low-level circuits to implement components</a:t>
              </a:r>
            </a:p>
          </p:txBody>
        </p:sp>
      </p:grpSp>
      <p:grpSp>
        <p:nvGrpSpPr>
          <p:cNvPr id="8" name="Group 7"/>
          <p:cNvGrpSpPr/>
          <p:nvPr/>
        </p:nvGrpSpPr>
        <p:grpSpPr>
          <a:xfrm>
            <a:off x="1541463" y="4565650"/>
            <a:ext cx="6149975" cy="896938"/>
            <a:chOff x="1541463" y="4565650"/>
            <a:chExt cx="6149975" cy="896938"/>
          </a:xfrm>
        </p:grpSpPr>
        <p:sp>
          <p:nvSpPr>
            <p:cNvPr id="2491405" name="Rectangle 13"/>
            <p:cNvSpPr>
              <a:spLocks noChangeArrowheads="1"/>
            </p:cNvSpPr>
            <p:nvPr/>
          </p:nvSpPr>
          <p:spPr bwMode="auto">
            <a:xfrm>
              <a:off x="1541463" y="5005388"/>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a:latin typeface="Arial" charset="0"/>
                </a:rPr>
                <a:t>Circuits</a:t>
              </a:r>
              <a:endParaRPr lang="en-US" sz="1200" b="1" i="1">
                <a:latin typeface="Franklin Gothic Book" pitchFamily="34" charset="0"/>
              </a:endParaRPr>
            </a:p>
          </p:txBody>
        </p:sp>
        <p:sp>
          <p:nvSpPr>
            <p:cNvPr id="2491410" name="AutoShape 18"/>
            <p:cNvSpPr>
              <a:spLocks noChangeArrowheads="1"/>
            </p:cNvSpPr>
            <p:nvPr/>
          </p:nvSpPr>
          <p:spPr bwMode="auto">
            <a:xfrm>
              <a:off x="3005138" y="4565650"/>
              <a:ext cx="401637" cy="723900"/>
            </a:xfrm>
            <a:prstGeom prst="curvedLeftArrow">
              <a:avLst>
                <a:gd name="adj1" fmla="val 36047"/>
                <a:gd name="adj2" fmla="val 72095"/>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1414" name="Text Box 22"/>
            <p:cNvSpPr txBox="1">
              <a:spLocks noChangeArrowheads="1"/>
            </p:cNvSpPr>
            <p:nvPr/>
          </p:nvSpPr>
          <p:spPr bwMode="auto">
            <a:xfrm>
              <a:off x="3497263" y="4565650"/>
              <a:ext cx="4194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a:latin typeface="Arial" charset="0"/>
                </a:rPr>
                <a:t>Processor Design:</a:t>
              </a:r>
            </a:p>
            <a:p>
              <a:pPr eaLnBrk="0" hangingPunct="0"/>
              <a:r>
                <a:rPr lang="en-US" sz="1600">
                  <a:latin typeface="Arial" charset="0"/>
                </a:rPr>
                <a:t>choose structures to implement ISA</a:t>
              </a:r>
              <a:endParaRPr lang="en-US" sz="1600">
                <a:latin typeface="Franklin Gothic Book" pitchFamily="34" charset="0"/>
              </a:endParaRPr>
            </a:p>
          </p:txBody>
        </p:sp>
      </p:grpSp>
      <p:grpSp>
        <p:nvGrpSpPr>
          <p:cNvPr id="7" name="Group 6"/>
          <p:cNvGrpSpPr/>
          <p:nvPr/>
        </p:nvGrpSpPr>
        <p:grpSpPr>
          <a:xfrm>
            <a:off x="1541463" y="3814763"/>
            <a:ext cx="6811962" cy="922337"/>
            <a:chOff x="1541463" y="3814763"/>
            <a:chExt cx="6811962" cy="922337"/>
          </a:xfrm>
        </p:grpSpPr>
        <p:sp>
          <p:nvSpPr>
            <p:cNvPr id="2491406" name="Rectangle 14"/>
            <p:cNvSpPr>
              <a:spLocks noChangeArrowheads="1"/>
            </p:cNvSpPr>
            <p:nvPr/>
          </p:nvSpPr>
          <p:spPr bwMode="auto">
            <a:xfrm>
              <a:off x="1541463" y="4279900"/>
              <a:ext cx="1371600" cy="457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1200" b="1" i="1" dirty="0">
                  <a:latin typeface="Arial" charset="0"/>
                </a:rPr>
                <a:t>Micro-</a:t>
              </a:r>
            </a:p>
            <a:p>
              <a:pPr algn="ctr" eaLnBrk="0" hangingPunct="0"/>
              <a:r>
                <a:rPr lang="en-US" sz="1200" b="1" i="1" dirty="0">
                  <a:latin typeface="Arial" charset="0"/>
                </a:rPr>
                <a:t>a</a:t>
              </a:r>
              <a:r>
                <a:rPr lang="en-US" sz="1200" b="1" i="1" dirty="0" smtClean="0">
                  <a:latin typeface="Arial" charset="0"/>
                </a:rPr>
                <a:t>rchitecture</a:t>
              </a:r>
              <a:endParaRPr lang="en-US" sz="1200" b="1" i="1" dirty="0">
                <a:latin typeface="Franklin Gothic Book" pitchFamily="34" charset="0"/>
              </a:endParaRPr>
            </a:p>
          </p:txBody>
        </p:sp>
        <p:sp>
          <p:nvSpPr>
            <p:cNvPr id="2491409" name="AutoShape 17"/>
            <p:cNvSpPr>
              <a:spLocks noChangeArrowheads="1"/>
            </p:cNvSpPr>
            <p:nvPr/>
          </p:nvSpPr>
          <p:spPr bwMode="auto">
            <a:xfrm>
              <a:off x="3005138" y="3814763"/>
              <a:ext cx="401637" cy="723900"/>
            </a:xfrm>
            <a:prstGeom prst="curvedLeftArrow">
              <a:avLst>
                <a:gd name="adj1" fmla="val 36047"/>
                <a:gd name="adj2" fmla="val 72095"/>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1415" name="Text Box 23"/>
            <p:cNvSpPr txBox="1">
              <a:spLocks noChangeArrowheads="1"/>
            </p:cNvSpPr>
            <p:nvPr/>
          </p:nvSpPr>
          <p:spPr bwMode="auto">
            <a:xfrm>
              <a:off x="3497263" y="3814763"/>
              <a:ext cx="48561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600" b="1" i="1">
                  <a:latin typeface="Arial" charset="0"/>
                </a:rPr>
                <a:t>Instruction Set Design:</a:t>
              </a:r>
            </a:p>
            <a:p>
              <a:pPr eaLnBrk="0" hangingPunct="0"/>
              <a:r>
                <a:rPr lang="en-US" sz="1600">
                  <a:latin typeface="Arial" charset="0"/>
                </a:rPr>
                <a:t>Design ISA that enables efficient problem solving</a:t>
              </a:r>
              <a:endParaRPr lang="en-US" sz="1600">
                <a:latin typeface="Franklin Gothic Book" pitchFamily="34" charset="0"/>
              </a:endParaRPr>
            </a:p>
          </p:txBody>
        </p:sp>
      </p:grpSp>
      <p:grpSp>
        <p:nvGrpSpPr>
          <p:cNvPr id="2491438" name="Group 46"/>
          <p:cNvGrpSpPr>
            <a:grpSpLocks/>
          </p:cNvGrpSpPr>
          <p:nvPr/>
        </p:nvGrpSpPr>
        <p:grpSpPr bwMode="auto">
          <a:xfrm>
            <a:off x="260350" y="1395413"/>
            <a:ext cx="1239838" cy="1108075"/>
            <a:chOff x="164" y="879"/>
            <a:chExt cx="781" cy="698"/>
          </a:xfrm>
        </p:grpSpPr>
        <p:pic>
          <p:nvPicPr>
            <p:cNvPr id="2491423"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 y="1162"/>
              <a:ext cx="184" cy="415"/>
            </a:xfrm>
            <a:prstGeom prst="rect">
              <a:avLst/>
            </a:prstGeom>
            <a:noFill/>
            <a:extLst>
              <a:ext uri="{909E8E84-426E-40dd-AFC4-6F175D3DCCD1}">
                <a14:hiddenFill xmlns:a14="http://schemas.microsoft.com/office/drawing/2010/main">
                  <a:solidFill>
                    <a:srgbClr val="FFFFFF"/>
                  </a:solidFill>
                </a14:hiddenFill>
              </a:ext>
            </a:extLst>
          </p:spPr>
        </p:pic>
        <p:grpSp>
          <p:nvGrpSpPr>
            <p:cNvPr id="2491424" name="Group 32"/>
            <p:cNvGrpSpPr>
              <a:grpSpLocks/>
            </p:cNvGrpSpPr>
            <p:nvPr/>
          </p:nvGrpSpPr>
          <p:grpSpPr bwMode="auto">
            <a:xfrm>
              <a:off x="311" y="879"/>
              <a:ext cx="604" cy="376"/>
              <a:chOff x="768" y="912"/>
              <a:chExt cx="1152" cy="1008"/>
            </a:xfrm>
          </p:grpSpPr>
          <p:sp>
            <p:nvSpPr>
              <p:cNvPr id="2491425" name="Rectangle 33"/>
              <p:cNvSpPr>
                <a:spLocks noChangeArrowheads="1"/>
              </p:cNvSpPr>
              <p:nvPr/>
            </p:nvSpPr>
            <p:spPr bwMode="auto">
              <a:xfrm>
                <a:off x="816" y="1584"/>
                <a:ext cx="288" cy="33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1426" name="AutoShape 34"/>
              <p:cNvSpPr>
                <a:spLocks noChangeArrowheads="1"/>
              </p:cNvSpPr>
              <p:nvPr/>
            </p:nvSpPr>
            <p:spPr bwMode="auto">
              <a:xfrm>
                <a:off x="768" y="912"/>
                <a:ext cx="1152" cy="672"/>
              </a:xfrm>
              <a:prstGeom prst="cloudCallout">
                <a:avLst>
                  <a:gd name="adj1" fmla="val -45051"/>
                  <a:gd name="adj2" fmla="val 95685"/>
                </a:avLst>
              </a:prstGeom>
              <a:solidFill>
                <a:schemeClr val="bg1"/>
              </a:solidFill>
              <a:ln w="12700">
                <a:solidFill>
                  <a:schemeClr val="accent2"/>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a:latin typeface="Times New Roman" pitchFamily="18" charset="0"/>
                </a:endParaRPr>
              </a:p>
            </p:txBody>
          </p:sp>
        </p:grpSp>
        <p:sp>
          <p:nvSpPr>
            <p:cNvPr id="2491427" name="Text Box 35"/>
            <p:cNvSpPr txBox="1">
              <a:spLocks noChangeArrowheads="1"/>
            </p:cNvSpPr>
            <p:nvPr/>
          </p:nvSpPr>
          <p:spPr bwMode="auto">
            <a:xfrm>
              <a:off x="371" y="883"/>
              <a:ext cx="57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600" b="1" i="1">
                  <a:solidFill>
                    <a:srgbClr val="0000FF"/>
                  </a:solidFill>
                  <a:latin typeface="Times New Roman" pitchFamily="18" charset="0"/>
                </a:rPr>
                <a:t>Wordprocessing…</a:t>
              </a:r>
            </a:p>
            <a:p>
              <a:pPr eaLnBrk="0" hangingPunct="0"/>
              <a:r>
                <a:rPr lang="en-US" sz="600" b="1" i="1">
                  <a:solidFill>
                    <a:srgbClr val="0000FF"/>
                  </a:solidFill>
                  <a:latin typeface="Times New Roman" pitchFamily="18" charset="0"/>
                </a:rPr>
                <a:t>Games…</a:t>
              </a:r>
            </a:p>
            <a:p>
              <a:pPr eaLnBrk="0" hangingPunct="0"/>
              <a:r>
                <a:rPr lang="en-US" sz="600" b="1" i="1">
                  <a:solidFill>
                    <a:srgbClr val="0000FF"/>
                  </a:solidFill>
                  <a:latin typeface="Times New Roman" pitchFamily="18" charset="0"/>
                </a:rPr>
                <a:t>Surfing the web…</a:t>
              </a:r>
            </a:p>
          </p:txBody>
        </p:sp>
      </p:grpSp>
      <p:grpSp>
        <p:nvGrpSpPr>
          <p:cNvPr id="2491437" name="Group 45"/>
          <p:cNvGrpSpPr>
            <a:grpSpLocks/>
          </p:cNvGrpSpPr>
          <p:nvPr/>
        </p:nvGrpSpPr>
        <p:grpSpPr bwMode="auto">
          <a:xfrm>
            <a:off x="434975" y="5519738"/>
            <a:ext cx="895350" cy="871537"/>
            <a:chOff x="5034" y="1493"/>
            <a:chExt cx="564" cy="549"/>
          </a:xfrm>
        </p:grpSpPr>
        <p:pic>
          <p:nvPicPr>
            <p:cNvPr id="2491432"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4" y="1736"/>
              <a:ext cx="488" cy="306"/>
            </a:xfrm>
            <a:prstGeom prst="rect">
              <a:avLst/>
            </a:prstGeom>
            <a:noFill/>
            <a:extLst>
              <a:ext uri="{909E8E84-426E-40dd-AFC4-6F175D3DCCD1}">
                <a14:hiddenFill xmlns:a14="http://schemas.microsoft.com/office/drawing/2010/main">
                  <a:solidFill>
                    <a:srgbClr val="FFFFFF"/>
                  </a:solidFill>
                </a14:hiddenFill>
              </a:ext>
            </a:extLst>
          </p:spPr>
        </p:pic>
        <p:sp>
          <p:nvSpPr>
            <p:cNvPr id="2491433" name="AutoShape 41"/>
            <p:cNvSpPr>
              <a:spLocks noChangeArrowheads="1"/>
            </p:cNvSpPr>
            <p:nvPr/>
          </p:nvSpPr>
          <p:spPr bwMode="auto">
            <a:xfrm>
              <a:off x="5227" y="1493"/>
              <a:ext cx="345" cy="152"/>
            </a:xfrm>
            <a:prstGeom prst="cloudCallout">
              <a:avLst>
                <a:gd name="adj1" fmla="val -37245"/>
                <a:gd name="adj2" fmla="val 95394"/>
              </a:avLst>
            </a:prstGeom>
            <a:noFill/>
            <a:ln w="12700">
              <a:solidFill>
                <a:schemeClr val="accent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800">
                <a:latin typeface="Times New Roman" pitchFamily="18" charset="0"/>
              </a:endParaRPr>
            </a:p>
          </p:txBody>
        </p:sp>
        <p:sp>
          <p:nvSpPr>
            <p:cNvPr id="2491434" name="Text Box 42"/>
            <p:cNvSpPr txBox="1">
              <a:spLocks noChangeArrowheads="1"/>
            </p:cNvSpPr>
            <p:nvPr/>
          </p:nvSpPr>
          <p:spPr bwMode="auto">
            <a:xfrm>
              <a:off x="5218" y="1504"/>
              <a:ext cx="38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600" b="1">
                  <a:solidFill>
                    <a:srgbClr val="0000FF"/>
                  </a:solidFill>
                  <a:latin typeface="Times New Roman" pitchFamily="18" charset="0"/>
                </a:rPr>
                <a:t>101011011…</a:t>
              </a:r>
            </a:p>
          </p:txBody>
        </p:sp>
      </p:grpSp>
      <p:sp>
        <p:nvSpPr>
          <p:cNvPr id="2491435" name="Line 43"/>
          <p:cNvSpPr>
            <a:spLocks noChangeShapeType="1"/>
          </p:cNvSpPr>
          <p:nvPr/>
        </p:nvSpPr>
        <p:spPr bwMode="auto">
          <a:xfrm>
            <a:off x="912813" y="2005013"/>
            <a:ext cx="15875" cy="3357562"/>
          </a:xfrm>
          <a:prstGeom prst="line">
            <a:avLst/>
          </a:prstGeom>
          <a:noFill/>
          <a:ln w="76200">
            <a:solidFill>
              <a:srgbClr val="FF0033"/>
            </a:solidFill>
            <a:prstDash val="sysDot"/>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1395"/>
                                        </p:tgtEl>
                                        <p:attrNameLst>
                                          <p:attrName>style.visibility</p:attrName>
                                        </p:attrNameLst>
                                      </p:cBhvr>
                                      <p:to>
                                        <p:strVal val="visible"/>
                                      </p:to>
                                    </p:set>
                                    <p:animEffect transition="in" filter="fade">
                                      <p:cBhvr>
                                        <p:cTn id="7" dur="500"/>
                                        <p:tgtEl>
                                          <p:spTgt spid="2491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39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smtClean="0"/>
              <a:t>BYU CS 224</a:t>
            </a:r>
            <a:endParaRPr lang="en-US"/>
          </a:p>
        </p:txBody>
      </p:sp>
      <p:sp>
        <p:nvSpPr>
          <p:cNvPr id="17" name="Footer Placeholder 4"/>
          <p:cNvSpPr>
            <a:spLocks noGrp="1"/>
          </p:cNvSpPr>
          <p:nvPr>
            <p:ph type="ftr" sz="quarter" idx="11"/>
          </p:nvPr>
        </p:nvSpPr>
        <p:spPr/>
        <p:txBody>
          <a:bodyPr/>
          <a:lstStyle/>
          <a:p>
            <a:r>
              <a:rPr lang="en-US" smtClean="0"/>
              <a:t>Introduction to Computer Systems</a:t>
            </a:r>
            <a:endParaRPr lang="en-US"/>
          </a:p>
        </p:txBody>
      </p:sp>
      <p:sp>
        <p:nvSpPr>
          <p:cNvPr id="18" name="Slide Number Placeholder 5"/>
          <p:cNvSpPr>
            <a:spLocks noGrp="1"/>
          </p:cNvSpPr>
          <p:nvPr>
            <p:ph type="sldNum" sz="quarter" idx="12"/>
          </p:nvPr>
        </p:nvSpPr>
        <p:spPr/>
        <p:txBody>
          <a:bodyPr/>
          <a:lstStyle/>
          <a:p>
            <a:fld id="{AA97D4BE-05C0-4641-8E31-4B1A077226C3}" type="slidenum">
              <a:rPr lang="en-US"/>
              <a:pPr/>
              <a:t>15</a:t>
            </a:fld>
            <a:endParaRPr lang="en-US"/>
          </a:p>
        </p:txBody>
      </p:sp>
      <p:sp>
        <p:nvSpPr>
          <p:cNvPr id="2411522" name="Rectangle 2"/>
          <p:cNvSpPr>
            <a:spLocks noGrp="1" noChangeArrowheads="1"/>
          </p:cNvSpPr>
          <p:nvPr>
            <p:ph type="title"/>
          </p:nvPr>
        </p:nvSpPr>
        <p:spPr>
          <a:xfrm>
            <a:off x="1150938" y="200025"/>
            <a:ext cx="7793037" cy="866775"/>
          </a:xfrm>
        </p:spPr>
        <p:txBody>
          <a:bodyPr/>
          <a:lstStyle/>
          <a:p>
            <a:r>
              <a:rPr lang="en-US"/>
              <a:t>Problems</a:t>
            </a:r>
          </a:p>
        </p:txBody>
      </p:sp>
      <p:sp>
        <p:nvSpPr>
          <p:cNvPr id="2411523" name="Rectangle 3"/>
          <p:cNvSpPr>
            <a:spLocks noGrp="1" noChangeArrowheads="1"/>
          </p:cNvSpPr>
          <p:nvPr>
            <p:ph type="body" idx="1"/>
          </p:nvPr>
        </p:nvSpPr>
        <p:spPr>
          <a:xfrm>
            <a:off x="430213" y="1404938"/>
            <a:ext cx="8280400" cy="3268662"/>
          </a:xfrm>
        </p:spPr>
        <p:txBody>
          <a:bodyPr/>
          <a:lstStyle/>
          <a:p>
            <a:pPr>
              <a:lnSpc>
                <a:spcPct val="90000"/>
              </a:lnSpc>
            </a:pPr>
            <a:r>
              <a:rPr lang="en-US" sz="2400" dirty="0"/>
              <a:t>Why not use </a:t>
            </a:r>
            <a:r>
              <a:rPr lang="en-US" sz="2400" i="1" dirty="0"/>
              <a:t>natural languages</a:t>
            </a:r>
            <a:r>
              <a:rPr lang="en-US" sz="2400" dirty="0"/>
              <a:t> to program computers?</a:t>
            </a:r>
          </a:p>
          <a:p>
            <a:pPr lvl="1">
              <a:lnSpc>
                <a:spcPct val="90000"/>
              </a:lnSpc>
            </a:pPr>
            <a:r>
              <a:rPr lang="en-US" sz="2000" dirty="0"/>
              <a:t>Incomplete</a:t>
            </a:r>
          </a:p>
          <a:p>
            <a:pPr lvl="2">
              <a:lnSpc>
                <a:spcPct val="90000"/>
              </a:lnSpc>
              <a:buFont typeface="Wingdings" pitchFamily="2" charset="2"/>
              <a:buNone/>
            </a:pPr>
            <a:r>
              <a:rPr lang="en-US" dirty="0"/>
              <a:t>	</a:t>
            </a:r>
            <a:r>
              <a:rPr lang="en-US" sz="1600" dirty="0"/>
              <a:t>Missing words and/or word structures for computer procedures.</a:t>
            </a:r>
          </a:p>
          <a:p>
            <a:pPr lvl="1">
              <a:lnSpc>
                <a:spcPct val="90000"/>
              </a:lnSpc>
            </a:pPr>
            <a:r>
              <a:rPr lang="en-US" sz="2000" dirty="0"/>
              <a:t>Imprecise</a:t>
            </a:r>
          </a:p>
          <a:p>
            <a:pPr lvl="2">
              <a:lnSpc>
                <a:spcPct val="90000"/>
              </a:lnSpc>
              <a:buFont typeface="Wingdings" pitchFamily="2" charset="2"/>
              <a:buNone/>
            </a:pPr>
            <a:r>
              <a:rPr lang="en-US" dirty="0"/>
              <a:t>	</a:t>
            </a:r>
            <a:r>
              <a:rPr lang="en-US" sz="1600" dirty="0"/>
              <a:t>Words that mean the same thing are difficult to translate into computer instructions.</a:t>
            </a:r>
          </a:p>
          <a:p>
            <a:pPr lvl="1">
              <a:lnSpc>
                <a:spcPct val="90000"/>
              </a:lnSpc>
            </a:pPr>
            <a:r>
              <a:rPr lang="en-US" sz="2000" dirty="0"/>
              <a:t>Ambiguous – the most unacceptable attribute!</a:t>
            </a:r>
          </a:p>
          <a:p>
            <a:pPr lvl="2">
              <a:lnSpc>
                <a:spcPct val="90000"/>
              </a:lnSpc>
              <a:buFont typeface="Wingdings" pitchFamily="2" charset="2"/>
              <a:buNone/>
            </a:pPr>
            <a:r>
              <a:rPr lang="en-US" sz="1600" dirty="0"/>
              <a:t>	To infer the meaning of a sentence, a</a:t>
            </a:r>
          </a:p>
          <a:p>
            <a:pPr lvl="2">
              <a:lnSpc>
                <a:spcPct val="90000"/>
              </a:lnSpc>
              <a:spcBef>
                <a:spcPct val="0"/>
              </a:spcBef>
              <a:buFont typeface="Wingdings" pitchFamily="2" charset="2"/>
              <a:buNone/>
            </a:pPr>
            <a:r>
              <a:rPr lang="en-US" sz="1600" dirty="0"/>
              <a:t>	listener is often helped by the tone of the</a:t>
            </a:r>
          </a:p>
          <a:p>
            <a:pPr lvl="2">
              <a:lnSpc>
                <a:spcPct val="90000"/>
              </a:lnSpc>
              <a:spcBef>
                <a:spcPct val="0"/>
              </a:spcBef>
              <a:buFont typeface="Wingdings" pitchFamily="2" charset="2"/>
              <a:buNone/>
            </a:pPr>
            <a:r>
              <a:rPr lang="en-US" sz="1600" dirty="0"/>
              <a:t>	speaker or the context of the sentence.</a:t>
            </a:r>
          </a:p>
        </p:txBody>
      </p:sp>
      <p:sp>
        <p:nvSpPr>
          <p:cNvPr id="2411533" name="Rectangle 13"/>
          <p:cNvSpPr>
            <a:spLocks noChangeArrowheads="1"/>
          </p:cNvSpPr>
          <p:nvPr/>
        </p:nvSpPr>
        <p:spPr bwMode="auto">
          <a:xfrm>
            <a:off x="7753350" y="53784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11534" name="Rectangle 14"/>
          <p:cNvSpPr>
            <a:spLocks noChangeArrowheads="1"/>
          </p:cNvSpPr>
          <p:nvPr/>
        </p:nvSpPr>
        <p:spPr bwMode="auto">
          <a:xfrm>
            <a:off x="7753350" y="5530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11535" name="Rectangle 15"/>
          <p:cNvSpPr>
            <a:spLocks noChangeArrowheads="1"/>
          </p:cNvSpPr>
          <p:nvPr/>
        </p:nvSpPr>
        <p:spPr bwMode="auto">
          <a:xfrm>
            <a:off x="7753350" y="56832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11536" name="Rectangle 16"/>
          <p:cNvSpPr>
            <a:spLocks noChangeArrowheads="1"/>
          </p:cNvSpPr>
          <p:nvPr/>
        </p:nvSpPr>
        <p:spPr bwMode="auto">
          <a:xfrm>
            <a:off x="7753350" y="58356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11537" name="Rectangle 17"/>
          <p:cNvSpPr>
            <a:spLocks noChangeArrowheads="1"/>
          </p:cNvSpPr>
          <p:nvPr/>
        </p:nvSpPr>
        <p:spPr bwMode="auto">
          <a:xfrm>
            <a:off x="7753350" y="59880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11538" name="Rectangle 18"/>
          <p:cNvSpPr>
            <a:spLocks noChangeArrowheads="1"/>
          </p:cNvSpPr>
          <p:nvPr/>
        </p:nvSpPr>
        <p:spPr bwMode="auto">
          <a:xfrm>
            <a:off x="7753350" y="6140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11539" name="Rectangle 19"/>
          <p:cNvSpPr>
            <a:spLocks noChangeArrowheads="1"/>
          </p:cNvSpPr>
          <p:nvPr/>
        </p:nvSpPr>
        <p:spPr bwMode="auto">
          <a:xfrm>
            <a:off x="7753350" y="6292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2411540" name="Text Box 20"/>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Solving Problems</a:t>
            </a:r>
          </a:p>
        </p:txBody>
      </p:sp>
      <p:sp>
        <p:nvSpPr>
          <p:cNvPr id="2411541" name="Rectangle 21"/>
          <p:cNvSpPr>
            <a:spLocks noChangeArrowheads="1"/>
          </p:cNvSpPr>
          <p:nvPr/>
        </p:nvSpPr>
        <p:spPr bwMode="auto">
          <a:xfrm>
            <a:off x="430213" y="4684713"/>
            <a:ext cx="6637337"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Char char="n"/>
            </a:pPr>
            <a:r>
              <a:rPr lang="en-US" dirty="0" smtClean="0">
                <a:latin typeface="Arial" charset="0"/>
              </a:rPr>
              <a:t>“Like me on Facebook.”</a:t>
            </a:r>
            <a:endParaRPr lang="en-US" sz="1800" dirty="0">
              <a:latin typeface="Arial" charset="0"/>
            </a:endParaRPr>
          </a:p>
        </p:txBody>
      </p:sp>
      <p:grpSp>
        <p:nvGrpSpPr>
          <p:cNvPr id="7" name="Group 6"/>
          <p:cNvGrpSpPr/>
          <p:nvPr/>
        </p:nvGrpSpPr>
        <p:grpSpPr>
          <a:xfrm>
            <a:off x="430765" y="4453797"/>
            <a:ext cx="6637337" cy="1000854"/>
            <a:chOff x="430765" y="4453797"/>
            <a:chExt cx="6637337" cy="1000854"/>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6113" y="4453797"/>
              <a:ext cx="1051063" cy="699435"/>
            </a:xfrm>
            <a:prstGeom prst="rect">
              <a:avLst/>
            </a:prstGeom>
          </p:spPr>
        </p:pic>
        <p:sp>
          <p:nvSpPr>
            <p:cNvPr id="24" name="Rectangle 21"/>
            <p:cNvSpPr>
              <a:spLocks noChangeArrowheads="1"/>
            </p:cNvSpPr>
            <p:nvPr/>
          </p:nvSpPr>
          <p:spPr bwMode="auto">
            <a:xfrm>
              <a:off x="430765" y="5067101"/>
              <a:ext cx="6637337" cy="3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90000"/>
                </a:lnSpc>
                <a:spcBef>
                  <a:spcPct val="20000"/>
                </a:spcBef>
                <a:buClr>
                  <a:schemeClr val="hlink"/>
                </a:buClr>
                <a:buSzPct val="55000"/>
                <a:buFont typeface="Wingdings" pitchFamily="2" charset="2"/>
                <a:buChar char="n"/>
              </a:pPr>
              <a:r>
                <a:rPr lang="en-US" sz="1800" dirty="0" smtClean="0">
                  <a:latin typeface="Arial" charset="0"/>
                </a:rPr>
                <a:t>Recommend my product on Facebook.</a:t>
              </a:r>
              <a:endParaRPr lang="en-US" sz="1800" dirty="0">
                <a:latin typeface="Arial" charset="0"/>
              </a:endParaRPr>
            </a:p>
          </p:txBody>
        </p:sp>
      </p:grpSp>
      <p:grpSp>
        <p:nvGrpSpPr>
          <p:cNvPr id="8" name="Group 7"/>
          <p:cNvGrpSpPr/>
          <p:nvPr/>
        </p:nvGrpSpPr>
        <p:grpSpPr>
          <a:xfrm>
            <a:off x="434080" y="5024230"/>
            <a:ext cx="6637337" cy="860839"/>
            <a:chOff x="434080" y="5024230"/>
            <a:chExt cx="6637337" cy="86083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6193" y="5024230"/>
              <a:ext cx="685800" cy="860839"/>
            </a:xfrm>
            <a:prstGeom prst="rect">
              <a:avLst/>
            </a:prstGeom>
          </p:spPr>
        </p:pic>
        <p:sp>
          <p:nvSpPr>
            <p:cNvPr id="25" name="Rectangle 21"/>
            <p:cNvSpPr>
              <a:spLocks noChangeArrowheads="1"/>
            </p:cNvSpPr>
            <p:nvPr/>
          </p:nvSpPr>
          <p:spPr bwMode="auto">
            <a:xfrm>
              <a:off x="434080" y="5358647"/>
              <a:ext cx="6637337" cy="400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90000"/>
                </a:lnSpc>
                <a:spcBef>
                  <a:spcPct val="20000"/>
                </a:spcBef>
                <a:buClr>
                  <a:schemeClr val="hlink"/>
                </a:buClr>
                <a:buSzPct val="55000"/>
                <a:buFont typeface="Wingdings" pitchFamily="2" charset="2"/>
                <a:buChar char="n"/>
              </a:pPr>
              <a:r>
                <a:rPr lang="en-US" sz="1800" dirty="0" smtClean="0">
                  <a:latin typeface="Arial" charset="0"/>
                </a:rPr>
                <a:t>Hey dude, I’m on Facebook!</a:t>
              </a:r>
              <a:endParaRPr lang="en-US" sz="1800" dirty="0">
                <a:latin typeface="Arial" charset="0"/>
              </a:endParaRPr>
            </a:p>
          </p:txBody>
        </p:sp>
      </p:grpSp>
      <p:grpSp>
        <p:nvGrpSpPr>
          <p:cNvPr id="9" name="Group 8"/>
          <p:cNvGrpSpPr/>
          <p:nvPr/>
        </p:nvGrpSpPr>
        <p:grpSpPr>
          <a:xfrm>
            <a:off x="437395" y="5660132"/>
            <a:ext cx="7097840" cy="901074"/>
            <a:chOff x="437395" y="5660132"/>
            <a:chExt cx="7097840" cy="901074"/>
          </a:xfrm>
        </p:grpSpPr>
        <p:grpSp>
          <p:nvGrpSpPr>
            <p:cNvPr id="5" name="Group 4"/>
            <p:cNvGrpSpPr/>
            <p:nvPr/>
          </p:nvGrpSpPr>
          <p:grpSpPr>
            <a:xfrm>
              <a:off x="6178544" y="5872093"/>
              <a:ext cx="1356691" cy="689113"/>
              <a:chOff x="5888380" y="5759450"/>
              <a:chExt cx="1356691" cy="689113"/>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8380" y="5759450"/>
                <a:ext cx="1356691" cy="689113"/>
              </a:xfrm>
              <a:prstGeom prst="rect">
                <a:avLst/>
              </a:prstGeom>
            </p:spPr>
          </p:pic>
          <p:sp>
            <p:nvSpPr>
              <p:cNvPr id="4" name="TextBox 3"/>
              <p:cNvSpPr txBox="1"/>
              <p:nvPr/>
            </p:nvSpPr>
            <p:spPr>
              <a:xfrm>
                <a:off x="5932170" y="6019800"/>
                <a:ext cx="1264920" cy="369332"/>
              </a:xfrm>
              <a:prstGeom prst="rect">
                <a:avLst/>
              </a:prstGeom>
              <a:noFill/>
            </p:spPr>
            <p:txBody>
              <a:bodyPr wrap="square" rtlCol="0">
                <a:spAutoFit/>
              </a:bodyPr>
              <a:lstStyle/>
              <a:p>
                <a:r>
                  <a:rPr lang="en-US" sz="1800" dirty="0" smtClean="0">
                    <a:latin typeface="Showcard Gothic" pitchFamily="82" charset="0"/>
                  </a:rPr>
                  <a:t>“Like Me”</a:t>
                </a:r>
                <a:endParaRPr lang="en-US" sz="1800" dirty="0">
                  <a:latin typeface="Showcard Gothic" pitchFamily="82" charset="0"/>
                </a:endParaRPr>
              </a:p>
            </p:txBody>
          </p:sp>
        </p:grpSp>
        <p:sp>
          <p:nvSpPr>
            <p:cNvPr id="26" name="Rectangle 21"/>
            <p:cNvSpPr>
              <a:spLocks noChangeArrowheads="1"/>
            </p:cNvSpPr>
            <p:nvPr/>
          </p:nvSpPr>
          <p:spPr bwMode="auto">
            <a:xfrm>
              <a:off x="437395" y="5660132"/>
              <a:ext cx="6637337" cy="400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90000"/>
                </a:lnSpc>
                <a:spcBef>
                  <a:spcPct val="20000"/>
                </a:spcBef>
                <a:buClr>
                  <a:schemeClr val="hlink"/>
                </a:buClr>
                <a:buSzPct val="55000"/>
                <a:buFont typeface="Wingdings" pitchFamily="2" charset="2"/>
                <a:buChar char="n"/>
              </a:pPr>
              <a:r>
                <a:rPr lang="en-US" sz="1800" dirty="0" smtClean="0">
                  <a:latin typeface="Arial" charset="0"/>
                </a:rPr>
                <a:t>Now playing on Facebook, “Like Me”.</a:t>
              </a:r>
              <a:endParaRPr lang="en-US" sz="1800" dirty="0">
                <a:latin typeface="Arial" charset="0"/>
              </a:endParaRPr>
            </a:p>
          </p:txBody>
        </p:sp>
      </p:grpSp>
    </p:spTree>
    <p:extLst>
      <p:ext uri="{BB962C8B-B14F-4D97-AF65-F5344CB8AC3E}">
        <p14:creationId xmlns:p14="http://schemas.microsoft.com/office/powerpoint/2010/main" val="3430978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1523">
                                            <p:txEl>
                                              <p:pRg st="0" end="0"/>
                                            </p:txEl>
                                          </p:spTgt>
                                        </p:tgtEl>
                                        <p:attrNameLst>
                                          <p:attrName>style.visibility</p:attrName>
                                        </p:attrNameLst>
                                      </p:cBhvr>
                                      <p:to>
                                        <p:strVal val="visible"/>
                                      </p:to>
                                    </p:set>
                                    <p:animEffect transition="in" filter="wipe(left)">
                                      <p:cBhvr>
                                        <p:cTn id="7" dur="500"/>
                                        <p:tgtEl>
                                          <p:spTgt spid="2411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1523">
                                            <p:txEl>
                                              <p:pRg st="1" end="1"/>
                                            </p:txEl>
                                          </p:spTgt>
                                        </p:tgtEl>
                                        <p:attrNameLst>
                                          <p:attrName>style.visibility</p:attrName>
                                        </p:attrNameLst>
                                      </p:cBhvr>
                                      <p:to>
                                        <p:strVal val="visible"/>
                                      </p:to>
                                    </p:set>
                                    <p:animEffect transition="in" filter="wipe(left)">
                                      <p:cBhvr>
                                        <p:cTn id="12" dur="500"/>
                                        <p:tgtEl>
                                          <p:spTgt spid="24115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11523">
                                            <p:txEl>
                                              <p:pRg st="2" end="2"/>
                                            </p:txEl>
                                          </p:spTgt>
                                        </p:tgtEl>
                                        <p:attrNameLst>
                                          <p:attrName>style.visibility</p:attrName>
                                        </p:attrNameLst>
                                      </p:cBhvr>
                                      <p:to>
                                        <p:strVal val="visible"/>
                                      </p:to>
                                    </p:set>
                                    <p:animEffect transition="in" filter="wipe(left)">
                                      <p:cBhvr>
                                        <p:cTn id="15" dur="500"/>
                                        <p:tgtEl>
                                          <p:spTgt spid="24115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11523">
                                            <p:txEl>
                                              <p:pRg st="3" end="3"/>
                                            </p:txEl>
                                          </p:spTgt>
                                        </p:tgtEl>
                                        <p:attrNameLst>
                                          <p:attrName>style.visibility</p:attrName>
                                        </p:attrNameLst>
                                      </p:cBhvr>
                                      <p:to>
                                        <p:strVal val="visible"/>
                                      </p:to>
                                    </p:set>
                                    <p:animEffect transition="in" filter="wipe(left)">
                                      <p:cBhvr>
                                        <p:cTn id="20" dur="500"/>
                                        <p:tgtEl>
                                          <p:spTgt spid="24115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411523">
                                            <p:txEl>
                                              <p:pRg st="4" end="4"/>
                                            </p:txEl>
                                          </p:spTgt>
                                        </p:tgtEl>
                                        <p:attrNameLst>
                                          <p:attrName>style.visibility</p:attrName>
                                        </p:attrNameLst>
                                      </p:cBhvr>
                                      <p:to>
                                        <p:strVal val="visible"/>
                                      </p:to>
                                    </p:set>
                                    <p:animEffect transition="in" filter="wipe(left)">
                                      <p:cBhvr>
                                        <p:cTn id="23" dur="500"/>
                                        <p:tgtEl>
                                          <p:spTgt spid="241152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11523">
                                            <p:txEl>
                                              <p:pRg st="5" end="5"/>
                                            </p:txEl>
                                          </p:spTgt>
                                        </p:tgtEl>
                                        <p:attrNameLst>
                                          <p:attrName>style.visibility</p:attrName>
                                        </p:attrNameLst>
                                      </p:cBhvr>
                                      <p:to>
                                        <p:strVal val="visible"/>
                                      </p:to>
                                    </p:set>
                                    <p:animEffect transition="in" filter="wipe(left)">
                                      <p:cBhvr>
                                        <p:cTn id="28" dur="500"/>
                                        <p:tgtEl>
                                          <p:spTgt spid="241152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11523">
                                            <p:txEl>
                                              <p:pRg st="6" end="6"/>
                                            </p:txEl>
                                          </p:spTgt>
                                        </p:tgtEl>
                                        <p:attrNameLst>
                                          <p:attrName>style.visibility</p:attrName>
                                        </p:attrNameLst>
                                      </p:cBhvr>
                                      <p:to>
                                        <p:strVal val="visible"/>
                                      </p:to>
                                    </p:set>
                                    <p:animEffect transition="in" filter="wipe(left)">
                                      <p:cBhvr>
                                        <p:cTn id="31" dur="500"/>
                                        <p:tgtEl>
                                          <p:spTgt spid="241152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11523">
                                            <p:txEl>
                                              <p:pRg st="7" end="7"/>
                                            </p:txEl>
                                          </p:spTgt>
                                        </p:tgtEl>
                                        <p:attrNameLst>
                                          <p:attrName>style.visibility</p:attrName>
                                        </p:attrNameLst>
                                      </p:cBhvr>
                                      <p:to>
                                        <p:strVal val="visible"/>
                                      </p:to>
                                    </p:set>
                                    <p:animEffect transition="in" filter="wipe(left)">
                                      <p:cBhvr>
                                        <p:cTn id="34" dur="500"/>
                                        <p:tgtEl>
                                          <p:spTgt spid="2411523">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11523">
                                            <p:txEl>
                                              <p:pRg st="8" end="8"/>
                                            </p:txEl>
                                          </p:spTgt>
                                        </p:tgtEl>
                                        <p:attrNameLst>
                                          <p:attrName>style.visibility</p:attrName>
                                        </p:attrNameLst>
                                      </p:cBhvr>
                                      <p:to>
                                        <p:strVal val="visible"/>
                                      </p:to>
                                    </p:set>
                                    <p:animEffect transition="in" filter="wipe(left)">
                                      <p:cBhvr>
                                        <p:cTn id="37" dur="500"/>
                                        <p:tgtEl>
                                          <p:spTgt spid="241152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11541">
                                            <p:txEl>
                                              <p:pRg st="0" end="0"/>
                                            </p:txEl>
                                          </p:spTgt>
                                        </p:tgtEl>
                                        <p:attrNameLst>
                                          <p:attrName>style.visibility</p:attrName>
                                        </p:attrNameLst>
                                      </p:cBhvr>
                                      <p:to>
                                        <p:strVal val="visible"/>
                                      </p:to>
                                    </p:set>
                                    <p:animEffect transition="in" filter="wipe(up)">
                                      <p:cBhvr>
                                        <p:cTn id="42" dur="500"/>
                                        <p:tgtEl>
                                          <p:spTgt spid="241154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1523" grpId="0" build="p" bldLvl="2" autoUpdateAnimBg="0"/>
      <p:bldP spid="2411541"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Introduction to Computer Systems</a:t>
            </a:r>
            <a:endParaRPr lang="en-US"/>
          </a:p>
        </p:txBody>
      </p:sp>
      <p:sp>
        <p:nvSpPr>
          <p:cNvPr id="15" name="Slide Number Placeholder 5"/>
          <p:cNvSpPr>
            <a:spLocks noGrp="1"/>
          </p:cNvSpPr>
          <p:nvPr>
            <p:ph type="sldNum" sz="quarter" idx="12"/>
          </p:nvPr>
        </p:nvSpPr>
        <p:spPr/>
        <p:txBody>
          <a:bodyPr/>
          <a:lstStyle/>
          <a:p>
            <a:fld id="{CCCED5A5-3A52-41CB-A788-20FBE72A96BE}" type="slidenum">
              <a:rPr lang="en-US"/>
              <a:pPr/>
              <a:t>16</a:t>
            </a:fld>
            <a:endParaRPr lang="en-US"/>
          </a:p>
        </p:txBody>
      </p:sp>
      <p:sp>
        <p:nvSpPr>
          <p:cNvPr id="2413570" name="Rectangle 2"/>
          <p:cNvSpPr>
            <a:spLocks noGrp="1" noChangeArrowheads="1"/>
          </p:cNvSpPr>
          <p:nvPr>
            <p:ph type="title"/>
          </p:nvPr>
        </p:nvSpPr>
        <p:spPr>
          <a:xfrm>
            <a:off x="1150938" y="200025"/>
            <a:ext cx="7793037" cy="866775"/>
          </a:xfrm>
        </p:spPr>
        <p:txBody>
          <a:bodyPr/>
          <a:lstStyle/>
          <a:p>
            <a:r>
              <a:rPr lang="en-US"/>
              <a:t>Algorithms</a:t>
            </a:r>
          </a:p>
        </p:txBody>
      </p:sp>
      <p:sp>
        <p:nvSpPr>
          <p:cNvPr id="2413571" name="Rectangle 3"/>
          <p:cNvSpPr>
            <a:spLocks noGrp="1" noChangeArrowheads="1"/>
          </p:cNvSpPr>
          <p:nvPr>
            <p:ph type="body" idx="1"/>
          </p:nvPr>
        </p:nvSpPr>
        <p:spPr>
          <a:xfrm>
            <a:off x="430213" y="1420812"/>
            <a:ext cx="8356600" cy="3767413"/>
          </a:xfrm>
        </p:spPr>
        <p:txBody>
          <a:bodyPr/>
          <a:lstStyle/>
          <a:p>
            <a:r>
              <a:rPr lang="en-US" sz="2400" dirty="0"/>
              <a:t>An algorithm is a step-by-step procedure that:</a:t>
            </a:r>
          </a:p>
          <a:p>
            <a:pPr lvl="1"/>
            <a:r>
              <a:rPr lang="en-US" sz="2000" dirty="0"/>
              <a:t>guarantees to terminate (</a:t>
            </a:r>
            <a:r>
              <a:rPr lang="en-US" sz="2000" i="1" dirty="0"/>
              <a:t>finiteness</a:t>
            </a:r>
            <a:r>
              <a:rPr lang="en-US" sz="2000" dirty="0"/>
              <a:t>)</a:t>
            </a:r>
          </a:p>
          <a:p>
            <a:pPr lvl="1"/>
            <a:r>
              <a:rPr lang="en-US" sz="2000" dirty="0"/>
              <a:t>each step is precisely stated (</a:t>
            </a:r>
            <a:r>
              <a:rPr lang="en-US" sz="2000" i="1" dirty="0"/>
              <a:t>definiteness</a:t>
            </a:r>
            <a:r>
              <a:rPr lang="en-US" sz="2000" dirty="0"/>
              <a:t>)</a:t>
            </a:r>
          </a:p>
          <a:p>
            <a:pPr lvl="1"/>
            <a:r>
              <a:rPr lang="en-US" sz="2000" dirty="0"/>
              <a:t>each step can be carried out (</a:t>
            </a:r>
            <a:r>
              <a:rPr lang="en-US" sz="2000" i="1" dirty="0"/>
              <a:t>effective computability</a:t>
            </a:r>
            <a:r>
              <a:rPr lang="en-US" sz="2000" dirty="0"/>
              <a:t>)</a:t>
            </a:r>
          </a:p>
          <a:p>
            <a:pPr lvl="1"/>
            <a:endParaRPr lang="en-US" sz="2000" dirty="0"/>
          </a:p>
          <a:p>
            <a:r>
              <a:rPr lang="en-US" sz="2400" dirty="0"/>
              <a:t>Examples</a:t>
            </a:r>
          </a:p>
          <a:p>
            <a:pPr lvl="1"/>
            <a:r>
              <a:rPr lang="en-US" sz="2000" dirty="0"/>
              <a:t>Starting a car</a:t>
            </a:r>
          </a:p>
          <a:p>
            <a:pPr lvl="1"/>
            <a:r>
              <a:rPr lang="en-US" sz="2000" dirty="0"/>
              <a:t>Computing the average of </a:t>
            </a:r>
            <a:r>
              <a:rPr lang="en-US" sz="2000" i="1" dirty="0"/>
              <a:t>n</a:t>
            </a:r>
            <a:r>
              <a:rPr lang="en-US" sz="2000" dirty="0"/>
              <a:t> </a:t>
            </a:r>
            <a:r>
              <a:rPr lang="en-US" sz="2000" dirty="0" smtClean="0"/>
              <a:t>integers</a:t>
            </a:r>
          </a:p>
          <a:p>
            <a:pPr lvl="1"/>
            <a:r>
              <a:rPr lang="en-US" sz="2000" dirty="0" smtClean="0"/>
              <a:t>How much money do I owe the IRS?</a:t>
            </a:r>
            <a:endParaRPr lang="en-US" sz="2000" dirty="0"/>
          </a:p>
        </p:txBody>
      </p:sp>
      <p:sp>
        <p:nvSpPr>
          <p:cNvPr id="2413572" name="Text Box 4"/>
          <p:cNvSpPr txBox="1">
            <a:spLocks noChangeArrowheads="1"/>
          </p:cNvSpPr>
          <p:nvPr/>
        </p:nvSpPr>
        <p:spPr bwMode="auto">
          <a:xfrm>
            <a:off x="981075" y="5289550"/>
            <a:ext cx="6037263" cy="835025"/>
          </a:xfrm>
          <a:prstGeom prst="rect">
            <a:avLst/>
          </a:prstGeom>
          <a:noFill/>
          <a:ln w="12700">
            <a:solidFill>
              <a:srgbClr val="0000FF"/>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solidFill>
                  <a:srgbClr val="0000FF"/>
                </a:solidFill>
                <a:latin typeface="Arial" charset="0"/>
              </a:rPr>
              <a:t>For any given problem, there are usually multiple algorithms that will work.</a:t>
            </a:r>
          </a:p>
        </p:txBody>
      </p:sp>
      <p:sp>
        <p:nvSpPr>
          <p:cNvPr id="2413580" name="Rectangle 12"/>
          <p:cNvSpPr>
            <a:spLocks noChangeArrowheads="1"/>
          </p:cNvSpPr>
          <p:nvPr/>
        </p:nvSpPr>
        <p:spPr bwMode="auto">
          <a:xfrm>
            <a:off x="7753350" y="5378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13581" name="Rectangle 13"/>
          <p:cNvSpPr>
            <a:spLocks noChangeArrowheads="1"/>
          </p:cNvSpPr>
          <p:nvPr/>
        </p:nvSpPr>
        <p:spPr bwMode="auto">
          <a:xfrm>
            <a:off x="7753350" y="55308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13582" name="Rectangle 14"/>
          <p:cNvSpPr>
            <a:spLocks noChangeArrowheads="1"/>
          </p:cNvSpPr>
          <p:nvPr/>
        </p:nvSpPr>
        <p:spPr bwMode="auto">
          <a:xfrm>
            <a:off x="7753350" y="56832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13583" name="Rectangle 15"/>
          <p:cNvSpPr>
            <a:spLocks noChangeArrowheads="1"/>
          </p:cNvSpPr>
          <p:nvPr/>
        </p:nvSpPr>
        <p:spPr bwMode="auto">
          <a:xfrm>
            <a:off x="7753350" y="58356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13584" name="Rectangle 16"/>
          <p:cNvSpPr>
            <a:spLocks noChangeArrowheads="1"/>
          </p:cNvSpPr>
          <p:nvPr/>
        </p:nvSpPr>
        <p:spPr bwMode="auto">
          <a:xfrm>
            <a:off x="7753350" y="59880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13585" name="Rectangle 17"/>
          <p:cNvSpPr>
            <a:spLocks noChangeArrowheads="1"/>
          </p:cNvSpPr>
          <p:nvPr/>
        </p:nvSpPr>
        <p:spPr bwMode="auto">
          <a:xfrm>
            <a:off x="7753350" y="6140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13586" name="Rectangle 18"/>
          <p:cNvSpPr>
            <a:spLocks noChangeArrowheads="1"/>
          </p:cNvSpPr>
          <p:nvPr/>
        </p:nvSpPr>
        <p:spPr bwMode="auto">
          <a:xfrm>
            <a:off x="7753350" y="6292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2413587" name="Text Box 19"/>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Solving Problems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3571">
                                            <p:txEl>
                                              <p:pRg st="0" end="0"/>
                                            </p:txEl>
                                          </p:spTgt>
                                        </p:tgtEl>
                                        <p:attrNameLst>
                                          <p:attrName>style.visibility</p:attrName>
                                        </p:attrNameLst>
                                      </p:cBhvr>
                                      <p:to>
                                        <p:strVal val="visible"/>
                                      </p:to>
                                    </p:set>
                                    <p:animEffect transition="in" filter="wipe(left)">
                                      <p:cBhvr>
                                        <p:cTn id="7" dur="500"/>
                                        <p:tgtEl>
                                          <p:spTgt spid="2413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3571">
                                            <p:txEl>
                                              <p:pRg st="1" end="1"/>
                                            </p:txEl>
                                          </p:spTgt>
                                        </p:tgtEl>
                                        <p:attrNameLst>
                                          <p:attrName>style.visibility</p:attrName>
                                        </p:attrNameLst>
                                      </p:cBhvr>
                                      <p:to>
                                        <p:strVal val="visible"/>
                                      </p:to>
                                    </p:set>
                                    <p:animEffect transition="in" filter="wipe(left)">
                                      <p:cBhvr>
                                        <p:cTn id="12" dur="500"/>
                                        <p:tgtEl>
                                          <p:spTgt spid="2413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3571">
                                            <p:txEl>
                                              <p:pRg st="2" end="2"/>
                                            </p:txEl>
                                          </p:spTgt>
                                        </p:tgtEl>
                                        <p:attrNameLst>
                                          <p:attrName>style.visibility</p:attrName>
                                        </p:attrNameLst>
                                      </p:cBhvr>
                                      <p:to>
                                        <p:strVal val="visible"/>
                                      </p:to>
                                    </p:set>
                                    <p:animEffect transition="in" filter="wipe(left)">
                                      <p:cBhvr>
                                        <p:cTn id="17" dur="500"/>
                                        <p:tgtEl>
                                          <p:spTgt spid="2413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3571">
                                            <p:txEl>
                                              <p:pRg st="3" end="3"/>
                                            </p:txEl>
                                          </p:spTgt>
                                        </p:tgtEl>
                                        <p:attrNameLst>
                                          <p:attrName>style.visibility</p:attrName>
                                        </p:attrNameLst>
                                      </p:cBhvr>
                                      <p:to>
                                        <p:strVal val="visible"/>
                                      </p:to>
                                    </p:set>
                                    <p:animEffect transition="in" filter="wipe(left)">
                                      <p:cBhvr>
                                        <p:cTn id="22" dur="500"/>
                                        <p:tgtEl>
                                          <p:spTgt spid="2413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3571">
                                            <p:txEl>
                                              <p:pRg st="5" end="5"/>
                                            </p:txEl>
                                          </p:spTgt>
                                        </p:tgtEl>
                                        <p:attrNameLst>
                                          <p:attrName>style.visibility</p:attrName>
                                        </p:attrNameLst>
                                      </p:cBhvr>
                                      <p:to>
                                        <p:strVal val="visible"/>
                                      </p:to>
                                    </p:set>
                                    <p:animEffect transition="in" filter="wipe(left)">
                                      <p:cBhvr>
                                        <p:cTn id="27" dur="500"/>
                                        <p:tgtEl>
                                          <p:spTgt spid="24135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3571">
                                            <p:txEl>
                                              <p:pRg st="6" end="6"/>
                                            </p:txEl>
                                          </p:spTgt>
                                        </p:tgtEl>
                                        <p:attrNameLst>
                                          <p:attrName>style.visibility</p:attrName>
                                        </p:attrNameLst>
                                      </p:cBhvr>
                                      <p:to>
                                        <p:strVal val="visible"/>
                                      </p:to>
                                    </p:set>
                                    <p:animEffect transition="in" filter="wipe(left)">
                                      <p:cBhvr>
                                        <p:cTn id="32" dur="500"/>
                                        <p:tgtEl>
                                          <p:spTgt spid="241357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3571">
                                            <p:txEl>
                                              <p:pRg st="7" end="7"/>
                                            </p:txEl>
                                          </p:spTgt>
                                        </p:tgtEl>
                                        <p:attrNameLst>
                                          <p:attrName>style.visibility</p:attrName>
                                        </p:attrNameLst>
                                      </p:cBhvr>
                                      <p:to>
                                        <p:strVal val="visible"/>
                                      </p:to>
                                    </p:set>
                                    <p:animEffect transition="in" filter="wipe(left)">
                                      <p:cBhvr>
                                        <p:cTn id="37" dur="500"/>
                                        <p:tgtEl>
                                          <p:spTgt spid="24135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3571">
                                            <p:txEl>
                                              <p:pRg st="8" end="8"/>
                                            </p:txEl>
                                          </p:spTgt>
                                        </p:tgtEl>
                                        <p:attrNameLst>
                                          <p:attrName>style.visibility</p:attrName>
                                        </p:attrNameLst>
                                      </p:cBhvr>
                                      <p:to>
                                        <p:strVal val="visible"/>
                                      </p:to>
                                    </p:set>
                                    <p:animEffect transition="in" filter="wipe(left)">
                                      <p:cBhvr>
                                        <p:cTn id="42" dur="500"/>
                                        <p:tgtEl>
                                          <p:spTgt spid="241357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13572"/>
                                        </p:tgtEl>
                                        <p:attrNameLst>
                                          <p:attrName>style.visibility</p:attrName>
                                        </p:attrNameLst>
                                      </p:cBhvr>
                                      <p:to>
                                        <p:strVal val="visible"/>
                                      </p:to>
                                    </p:set>
                                    <p:animEffect transition="in" filter="dissolve">
                                      <p:cBhvr>
                                        <p:cTn id="47" dur="500"/>
                                        <p:tgtEl>
                                          <p:spTgt spid="2413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3571" grpId="0" build="p" bldLvl="2" autoUpdateAnimBg="0"/>
      <p:bldP spid="241357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smtClean="0"/>
              <a:t>BYU CS 224</a:t>
            </a:r>
            <a:endParaRPr lang="en-US"/>
          </a:p>
        </p:txBody>
      </p:sp>
      <p:sp>
        <p:nvSpPr>
          <p:cNvPr id="13" name="Footer Placeholder 4"/>
          <p:cNvSpPr>
            <a:spLocks noGrp="1"/>
          </p:cNvSpPr>
          <p:nvPr>
            <p:ph type="ftr" sz="quarter" idx="11"/>
          </p:nvPr>
        </p:nvSpPr>
        <p:spPr/>
        <p:txBody>
          <a:bodyPr/>
          <a:lstStyle/>
          <a:p>
            <a:r>
              <a:rPr lang="en-US" smtClean="0"/>
              <a:t>Introduction to Computer Systems</a:t>
            </a:r>
            <a:endParaRPr lang="en-US"/>
          </a:p>
        </p:txBody>
      </p:sp>
      <p:sp>
        <p:nvSpPr>
          <p:cNvPr id="14" name="Slide Number Placeholder 5"/>
          <p:cNvSpPr>
            <a:spLocks noGrp="1"/>
          </p:cNvSpPr>
          <p:nvPr>
            <p:ph type="sldNum" sz="quarter" idx="12"/>
          </p:nvPr>
        </p:nvSpPr>
        <p:spPr/>
        <p:txBody>
          <a:bodyPr/>
          <a:lstStyle/>
          <a:p>
            <a:fld id="{008790DF-5722-46EE-9497-7D54110AC4AA}" type="slidenum">
              <a:rPr lang="en-US"/>
              <a:pPr/>
              <a:t>17</a:t>
            </a:fld>
            <a:endParaRPr lang="en-US"/>
          </a:p>
        </p:txBody>
      </p:sp>
      <p:sp>
        <p:nvSpPr>
          <p:cNvPr id="2414594" name="Rectangle 2"/>
          <p:cNvSpPr>
            <a:spLocks noGrp="1" noChangeArrowheads="1"/>
          </p:cNvSpPr>
          <p:nvPr>
            <p:ph type="title"/>
          </p:nvPr>
        </p:nvSpPr>
        <p:spPr>
          <a:xfrm>
            <a:off x="1150938" y="200025"/>
            <a:ext cx="7793037" cy="866775"/>
          </a:xfrm>
        </p:spPr>
        <p:txBody>
          <a:bodyPr/>
          <a:lstStyle/>
          <a:p>
            <a:r>
              <a:rPr lang="en-US"/>
              <a:t>Programs</a:t>
            </a:r>
          </a:p>
        </p:txBody>
      </p:sp>
      <p:sp>
        <p:nvSpPr>
          <p:cNvPr id="2414595" name="Rectangle 3"/>
          <p:cNvSpPr>
            <a:spLocks noGrp="1" noChangeArrowheads="1"/>
          </p:cNvSpPr>
          <p:nvPr>
            <p:ph type="body" idx="1"/>
          </p:nvPr>
        </p:nvSpPr>
        <p:spPr>
          <a:xfrm>
            <a:off x="430213" y="1404938"/>
            <a:ext cx="8356600" cy="4914900"/>
          </a:xfrm>
        </p:spPr>
        <p:txBody>
          <a:bodyPr/>
          <a:lstStyle/>
          <a:p>
            <a:r>
              <a:rPr lang="en-US" sz="2400"/>
              <a:t>An algorithm is tranformed into a computer program using a computer language.</a:t>
            </a:r>
          </a:p>
          <a:p>
            <a:pPr lvl="1"/>
            <a:r>
              <a:rPr lang="en-US" sz="2000"/>
              <a:t>communicate with the computer</a:t>
            </a:r>
          </a:p>
          <a:p>
            <a:pPr lvl="1"/>
            <a:r>
              <a:rPr lang="en-US" sz="2000"/>
              <a:t>defined by a grammar</a:t>
            </a:r>
          </a:p>
          <a:p>
            <a:pPr lvl="1"/>
            <a:r>
              <a:rPr lang="en-US" sz="2000" i="1"/>
              <a:t>mechanical</a:t>
            </a:r>
            <a:r>
              <a:rPr lang="en-US" sz="2000"/>
              <a:t> rather than </a:t>
            </a:r>
            <a:r>
              <a:rPr lang="en-US" sz="2000" i="1"/>
              <a:t>natural</a:t>
            </a:r>
            <a:endParaRPr lang="en-US" sz="2000"/>
          </a:p>
          <a:p>
            <a:pPr lvl="1"/>
            <a:r>
              <a:rPr lang="en-US" sz="2000" b="1" u="sng"/>
              <a:t>not</a:t>
            </a:r>
            <a:r>
              <a:rPr lang="en-US" sz="2000"/>
              <a:t> ambiguous</a:t>
            </a:r>
          </a:p>
          <a:p>
            <a:r>
              <a:rPr lang="en-US" sz="2400"/>
              <a:t>More than 1,000 programming languages</a:t>
            </a:r>
          </a:p>
          <a:p>
            <a:pPr lvl="1"/>
            <a:r>
              <a:rPr lang="en-US" sz="2000"/>
              <a:t>different languages for different purposes</a:t>
            </a:r>
          </a:p>
          <a:p>
            <a:pPr lvl="2"/>
            <a:r>
              <a:rPr lang="en-US" sz="2000"/>
              <a:t>financial processing/report generation</a:t>
            </a:r>
          </a:p>
          <a:p>
            <a:pPr lvl="2"/>
            <a:r>
              <a:rPr lang="en-US" sz="2000"/>
              <a:t>manipulating lists of symbolic data</a:t>
            </a:r>
          </a:p>
          <a:p>
            <a:pPr lvl="2"/>
            <a:r>
              <a:rPr lang="en-US" sz="2000"/>
              <a:t>natural language processing</a:t>
            </a:r>
          </a:p>
          <a:p>
            <a:pPr lvl="1"/>
            <a:r>
              <a:rPr lang="en-US" sz="2000"/>
              <a:t>often, just a personal preference</a:t>
            </a:r>
          </a:p>
        </p:txBody>
      </p:sp>
      <p:sp>
        <p:nvSpPr>
          <p:cNvPr id="2414603" name="Rectangle 11"/>
          <p:cNvSpPr>
            <a:spLocks noChangeArrowheads="1"/>
          </p:cNvSpPr>
          <p:nvPr/>
        </p:nvSpPr>
        <p:spPr bwMode="auto">
          <a:xfrm>
            <a:off x="7753350" y="5378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14604" name="Rectangle 12"/>
          <p:cNvSpPr>
            <a:spLocks noChangeArrowheads="1"/>
          </p:cNvSpPr>
          <p:nvPr/>
        </p:nvSpPr>
        <p:spPr bwMode="auto">
          <a:xfrm>
            <a:off x="7753350" y="5530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14605" name="Rectangle 13"/>
          <p:cNvSpPr>
            <a:spLocks noChangeArrowheads="1"/>
          </p:cNvSpPr>
          <p:nvPr/>
        </p:nvSpPr>
        <p:spPr bwMode="auto">
          <a:xfrm>
            <a:off x="7753350" y="56832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14606" name="Rectangle 14"/>
          <p:cNvSpPr>
            <a:spLocks noChangeArrowheads="1"/>
          </p:cNvSpPr>
          <p:nvPr/>
        </p:nvSpPr>
        <p:spPr bwMode="auto">
          <a:xfrm>
            <a:off x="7753350" y="58356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14607" name="Rectangle 15"/>
          <p:cNvSpPr>
            <a:spLocks noChangeArrowheads="1"/>
          </p:cNvSpPr>
          <p:nvPr/>
        </p:nvSpPr>
        <p:spPr bwMode="auto">
          <a:xfrm>
            <a:off x="7753350" y="59880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14608" name="Rectangle 16"/>
          <p:cNvSpPr>
            <a:spLocks noChangeArrowheads="1"/>
          </p:cNvSpPr>
          <p:nvPr/>
        </p:nvSpPr>
        <p:spPr bwMode="auto">
          <a:xfrm>
            <a:off x="7753350" y="6140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14609" name="Rectangle 17"/>
          <p:cNvSpPr>
            <a:spLocks noChangeArrowheads="1"/>
          </p:cNvSpPr>
          <p:nvPr/>
        </p:nvSpPr>
        <p:spPr bwMode="auto">
          <a:xfrm>
            <a:off x="7753350" y="6292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2414610" name="Text Box 18"/>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charset="0"/>
              </a:rPr>
              <a:t>Solving Problems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4595">
                                            <p:txEl>
                                              <p:pRg st="0" end="0"/>
                                            </p:txEl>
                                          </p:spTgt>
                                        </p:tgtEl>
                                        <p:attrNameLst>
                                          <p:attrName>style.visibility</p:attrName>
                                        </p:attrNameLst>
                                      </p:cBhvr>
                                      <p:to>
                                        <p:strVal val="visible"/>
                                      </p:to>
                                    </p:set>
                                    <p:animEffect transition="in" filter="wipe(left)">
                                      <p:cBhvr>
                                        <p:cTn id="7" dur="500"/>
                                        <p:tgtEl>
                                          <p:spTgt spid="2414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4595">
                                            <p:txEl>
                                              <p:pRg st="1" end="1"/>
                                            </p:txEl>
                                          </p:spTgt>
                                        </p:tgtEl>
                                        <p:attrNameLst>
                                          <p:attrName>style.visibility</p:attrName>
                                        </p:attrNameLst>
                                      </p:cBhvr>
                                      <p:to>
                                        <p:strVal val="visible"/>
                                      </p:to>
                                    </p:set>
                                    <p:animEffect transition="in" filter="wipe(left)">
                                      <p:cBhvr>
                                        <p:cTn id="12" dur="500"/>
                                        <p:tgtEl>
                                          <p:spTgt spid="2414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4595">
                                            <p:txEl>
                                              <p:pRg st="2" end="2"/>
                                            </p:txEl>
                                          </p:spTgt>
                                        </p:tgtEl>
                                        <p:attrNameLst>
                                          <p:attrName>style.visibility</p:attrName>
                                        </p:attrNameLst>
                                      </p:cBhvr>
                                      <p:to>
                                        <p:strVal val="visible"/>
                                      </p:to>
                                    </p:set>
                                    <p:animEffect transition="in" filter="wipe(left)">
                                      <p:cBhvr>
                                        <p:cTn id="17" dur="500"/>
                                        <p:tgtEl>
                                          <p:spTgt spid="2414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4595">
                                            <p:txEl>
                                              <p:pRg st="3" end="3"/>
                                            </p:txEl>
                                          </p:spTgt>
                                        </p:tgtEl>
                                        <p:attrNameLst>
                                          <p:attrName>style.visibility</p:attrName>
                                        </p:attrNameLst>
                                      </p:cBhvr>
                                      <p:to>
                                        <p:strVal val="visible"/>
                                      </p:to>
                                    </p:set>
                                    <p:animEffect transition="in" filter="wipe(left)">
                                      <p:cBhvr>
                                        <p:cTn id="22" dur="500"/>
                                        <p:tgtEl>
                                          <p:spTgt spid="2414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4595">
                                            <p:txEl>
                                              <p:pRg st="4" end="4"/>
                                            </p:txEl>
                                          </p:spTgt>
                                        </p:tgtEl>
                                        <p:attrNameLst>
                                          <p:attrName>style.visibility</p:attrName>
                                        </p:attrNameLst>
                                      </p:cBhvr>
                                      <p:to>
                                        <p:strVal val="visible"/>
                                      </p:to>
                                    </p:set>
                                    <p:animEffect transition="in" filter="wipe(left)">
                                      <p:cBhvr>
                                        <p:cTn id="27" dur="500"/>
                                        <p:tgtEl>
                                          <p:spTgt spid="24145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4595">
                                            <p:txEl>
                                              <p:pRg st="5" end="5"/>
                                            </p:txEl>
                                          </p:spTgt>
                                        </p:tgtEl>
                                        <p:attrNameLst>
                                          <p:attrName>style.visibility</p:attrName>
                                        </p:attrNameLst>
                                      </p:cBhvr>
                                      <p:to>
                                        <p:strVal val="visible"/>
                                      </p:to>
                                    </p:set>
                                    <p:animEffect transition="in" filter="wipe(left)">
                                      <p:cBhvr>
                                        <p:cTn id="32" dur="500"/>
                                        <p:tgtEl>
                                          <p:spTgt spid="24145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4595">
                                            <p:txEl>
                                              <p:pRg st="6" end="6"/>
                                            </p:txEl>
                                          </p:spTgt>
                                        </p:tgtEl>
                                        <p:attrNameLst>
                                          <p:attrName>style.visibility</p:attrName>
                                        </p:attrNameLst>
                                      </p:cBhvr>
                                      <p:to>
                                        <p:strVal val="visible"/>
                                      </p:to>
                                    </p:set>
                                    <p:animEffect transition="in" filter="wipe(left)">
                                      <p:cBhvr>
                                        <p:cTn id="37" dur="500"/>
                                        <p:tgtEl>
                                          <p:spTgt spid="24145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4595">
                                            <p:txEl>
                                              <p:pRg st="7" end="7"/>
                                            </p:txEl>
                                          </p:spTgt>
                                        </p:tgtEl>
                                        <p:attrNameLst>
                                          <p:attrName>style.visibility</p:attrName>
                                        </p:attrNameLst>
                                      </p:cBhvr>
                                      <p:to>
                                        <p:strVal val="visible"/>
                                      </p:to>
                                    </p:set>
                                    <p:animEffect transition="in" filter="wipe(left)">
                                      <p:cBhvr>
                                        <p:cTn id="42" dur="500"/>
                                        <p:tgtEl>
                                          <p:spTgt spid="24145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4595">
                                            <p:txEl>
                                              <p:pRg st="8" end="8"/>
                                            </p:txEl>
                                          </p:spTgt>
                                        </p:tgtEl>
                                        <p:attrNameLst>
                                          <p:attrName>style.visibility</p:attrName>
                                        </p:attrNameLst>
                                      </p:cBhvr>
                                      <p:to>
                                        <p:strVal val="visible"/>
                                      </p:to>
                                    </p:set>
                                    <p:animEffect transition="in" filter="wipe(left)">
                                      <p:cBhvr>
                                        <p:cTn id="47" dur="500"/>
                                        <p:tgtEl>
                                          <p:spTgt spid="24145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14595">
                                            <p:txEl>
                                              <p:pRg st="9" end="9"/>
                                            </p:txEl>
                                          </p:spTgt>
                                        </p:tgtEl>
                                        <p:attrNameLst>
                                          <p:attrName>style.visibility</p:attrName>
                                        </p:attrNameLst>
                                      </p:cBhvr>
                                      <p:to>
                                        <p:strVal val="visible"/>
                                      </p:to>
                                    </p:set>
                                    <p:animEffect transition="in" filter="wipe(left)">
                                      <p:cBhvr>
                                        <p:cTn id="52" dur="500"/>
                                        <p:tgtEl>
                                          <p:spTgt spid="24145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14595">
                                            <p:txEl>
                                              <p:pRg st="10" end="10"/>
                                            </p:txEl>
                                          </p:spTgt>
                                        </p:tgtEl>
                                        <p:attrNameLst>
                                          <p:attrName>style.visibility</p:attrName>
                                        </p:attrNameLst>
                                      </p:cBhvr>
                                      <p:to>
                                        <p:strVal val="visible"/>
                                      </p:to>
                                    </p:set>
                                    <p:animEffect transition="in" filter="wipe(left)">
                                      <p:cBhvr>
                                        <p:cTn id="57" dur="500"/>
                                        <p:tgtEl>
                                          <p:spTgt spid="24145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5"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Introduction to Computer Systems</a:t>
            </a:r>
            <a:endParaRPr lang="en-US"/>
          </a:p>
        </p:txBody>
      </p:sp>
      <p:sp>
        <p:nvSpPr>
          <p:cNvPr id="15" name="Slide Number Placeholder 5"/>
          <p:cNvSpPr>
            <a:spLocks noGrp="1"/>
          </p:cNvSpPr>
          <p:nvPr>
            <p:ph type="sldNum" sz="quarter" idx="12"/>
          </p:nvPr>
        </p:nvSpPr>
        <p:spPr/>
        <p:txBody>
          <a:bodyPr/>
          <a:lstStyle/>
          <a:p>
            <a:fld id="{12C962DB-4662-4919-A5EA-818E92C7D801}" type="slidenum">
              <a:rPr lang="en-US"/>
              <a:pPr/>
              <a:t>18</a:t>
            </a:fld>
            <a:endParaRPr lang="en-US"/>
          </a:p>
        </p:txBody>
      </p:sp>
      <p:sp>
        <p:nvSpPr>
          <p:cNvPr id="2419714" name="Rectangle 2"/>
          <p:cNvSpPr>
            <a:spLocks noGrp="1" noChangeArrowheads="1"/>
          </p:cNvSpPr>
          <p:nvPr>
            <p:ph type="title"/>
          </p:nvPr>
        </p:nvSpPr>
        <p:spPr>
          <a:xfrm>
            <a:off x="1150938" y="200025"/>
            <a:ext cx="7589837" cy="866775"/>
          </a:xfrm>
        </p:spPr>
        <p:txBody>
          <a:bodyPr/>
          <a:lstStyle/>
          <a:p>
            <a:r>
              <a:rPr lang="en-US"/>
              <a:t>Instruction Set Architecture (ISA)</a:t>
            </a:r>
          </a:p>
        </p:txBody>
      </p:sp>
      <p:sp>
        <p:nvSpPr>
          <p:cNvPr id="2419715" name="Rectangle 3"/>
          <p:cNvSpPr>
            <a:spLocks noGrp="1" noChangeArrowheads="1"/>
          </p:cNvSpPr>
          <p:nvPr>
            <p:ph type="body" idx="1"/>
          </p:nvPr>
        </p:nvSpPr>
        <p:spPr>
          <a:xfrm>
            <a:off x="430212" y="1414463"/>
            <a:ext cx="5285616" cy="4800600"/>
          </a:xfrm>
        </p:spPr>
        <p:txBody>
          <a:bodyPr/>
          <a:lstStyle/>
          <a:p>
            <a:pPr>
              <a:lnSpc>
                <a:spcPct val="90000"/>
              </a:lnSpc>
            </a:pPr>
            <a:r>
              <a:rPr lang="en-US" sz="2400" dirty="0"/>
              <a:t>The computer program (language) is translated into the instruction set of a particular computer </a:t>
            </a:r>
          </a:p>
          <a:p>
            <a:pPr>
              <a:lnSpc>
                <a:spcPct val="90000"/>
              </a:lnSpc>
            </a:pPr>
            <a:r>
              <a:rPr lang="en-US" sz="2400" dirty="0"/>
              <a:t>Specific to a CPU</a:t>
            </a:r>
          </a:p>
          <a:p>
            <a:pPr lvl="1">
              <a:lnSpc>
                <a:spcPct val="90000"/>
              </a:lnSpc>
            </a:pPr>
            <a:r>
              <a:rPr lang="en-US" sz="2000" dirty="0"/>
              <a:t>Data types - what are the different representations of operands</a:t>
            </a:r>
          </a:p>
          <a:p>
            <a:pPr lvl="1">
              <a:lnSpc>
                <a:spcPct val="90000"/>
              </a:lnSpc>
            </a:pPr>
            <a:r>
              <a:rPr lang="en-US" sz="2000" dirty="0"/>
              <a:t>Operations on data - what functions can be done</a:t>
            </a:r>
          </a:p>
          <a:p>
            <a:pPr lvl="1">
              <a:lnSpc>
                <a:spcPct val="90000"/>
              </a:lnSpc>
            </a:pPr>
            <a:r>
              <a:rPr lang="en-US" sz="2000" dirty="0"/>
              <a:t>Addressable memory - where are operands stored</a:t>
            </a:r>
          </a:p>
          <a:p>
            <a:pPr lvl="1">
              <a:lnSpc>
                <a:spcPct val="90000"/>
              </a:lnSpc>
            </a:pPr>
            <a:r>
              <a:rPr lang="en-US" sz="2000" dirty="0"/>
              <a:t>Addressing modes - how to find operands in memory</a:t>
            </a:r>
          </a:p>
        </p:txBody>
      </p:sp>
      <p:sp>
        <p:nvSpPr>
          <p:cNvPr id="2419724" name="Rectangle 12"/>
          <p:cNvSpPr>
            <a:spLocks noChangeArrowheads="1"/>
          </p:cNvSpPr>
          <p:nvPr/>
        </p:nvSpPr>
        <p:spPr bwMode="auto">
          <a:xfrm>
            <a:off x="7753350" y="5378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19725" name="Rectangle 13"/>
          <p:cNvSpPr>
            <a:spLocks noChangeArrowheads="1"/>
          </p:cNvSpPr>
          <p:nvPr/>
        </p:nvSpPr>
        <p:spPr bwMode="auto">
          <a:xfrm>
            <a:off x="7753350" y="5530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19726" name="Rectangle 14"/>
          <p:cNvSpPr>
            <a:spLocks noChangeArrowheads="1"/>
          </p:cNvSpPr>
          <p:nvPr/>
        </p:nvSpPr>
        <p:spPr bwMode="auto">
          <a:xfrm>
            <a:off x="7753350" y="56832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19727" name="Rectangle 15"/>
          <p:cNvSpPr>
            <a:spLocks noChangeArrowheads="1"/>
          </p:cNvSpPr>
          <p:nvPr/>
        </p:nvSpPr>
        <p:spPr bwMode="auto">
          <a:xfrm>
            <a:off x="7753350" y="58356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19728" name="Rectangle 16"/>
          <p:cNvSpPr>
            <a:spLocks noChangeArrowheads="1"/>
          </p:cNvSpPr>
          <p:nvPr/>
        </p:nvSpPr>
        <p:spPr bwMode="auto">
          <a:xfrm>
            <a:off x="7753350" y="59880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19729" name="Rectangle 17"/>
          <p:cNvSpPr>
            <a:spLocks noChangeArrowheads="1"/>
          </p:cNvSpPr>
          <p:nvPr/>
        </p:nvSpPr>
        <p:spPr bwMode="auto">
          <a:xfrm>
            <a:off x="7753350" y="6140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19730" name="Rectangle 18"/>
          <p:cNvSpPr>
            <a:spLocks noChangeArrowheads="1"/>
          </p:cNvSpPr>
          <p:nvPr/>
        </p:nvSpPr>
        <p:spPr bwMode="auto">
          <a:xfrm>
            <a:off x="7753350" y="6292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16" name="Text Box 11"/>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charset="0"/>
              </a:rPr>
              <a:t>Solving Problems</a:t>
            </a:r>
          </a:p>
        </p:txBody>
      </p:sp>
      <p:pic>
        <p:nvPicPr>
          <p:cNvPr id="18" name="Picture 17"/>
          <p:cNvPicPr/>
          <p:nvPr/>
        </p:nvPicPr>
        <p:blipFill>
          <a:blip r:embed="rId2">
            <a:extLst>
              <a:ext uri="{28A0092B-C50C-407E-A947-70E740481C1C}">
                <a14:useLocalDpi xmlns:a14="http://schemas.microsoft.com/office/drawing/2010/main" val="0"/>
              </a:ext>
            </a:extLst>
          </a:blip>
          <a:stretch>
            <a:fillRect/>
          </a:stretch>
        </p:blipFill>
        <p:spPr>
          <a:xfrm>
            <a:off x="5804452" y="1303277"/>
            <a:ext cx="3015698" cy="3745801"/>
          </a:xfrm>
          <a:prstGeom prst="rect">
            <a:avLst/>
          </a:prstGeom>
        </p:spPr>
      </p:pic>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5804452" y="5136951"/>
            <a:ext cx="1464710" cy="1308299"/>
          </a:xfrm>
          <a:prstGeom prst="rect">
            <a:avLst/>
          </a:prstGeom>
        </p:spPr>
      </p:pic>
    </p:spTree>
    <p:extLst>
      <p:ext uri="{BB962C8B-B14F-4D97-AF65-F5344CB8AC3E}">
        <p14:creationId xmlns:p14="http://schemas.microsoft.com/office/powerpoint/2010/main" val="1565640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smtClean="0"/>
              <a:t>BYU CS 224</a:t>
            </a:r>
            <a:endParaRPr lang="en-US"/>
          </a:p>
        </p:txBody>
      </p:sp>
      <p:sp>
        <p:nvSpPr>
          <p:cNvPr id="16" name="Footer Placeholder 4"/>
          <p:cNvSpPr>
            <a:spLocks noGrp="1"/>
          </p:cNvSpPr>
          <p:nvPr>
            <p:ph type="ftr" sz="quarter" idx="11"/>
          </p:nvPr>
        </p:nvSpPr>
        <p:spPr/>
        <p:txBody>
          <a:bodyPr/>
          <a:lstStyle/>
          <a:p>
            <a:r>
              <a:rPr lang="en-US" smtClean="0"/>
              <a:t>Introduction to Computer Systems</a:t>
            </a:r>
            <a:endParaRPr lang="en-US"/>
          </a:p>
        </p:txBody>
      </p:sp>
      <p:sp>
        <p:nvSpPr>
          <p:cNvPr id="17" name="Slide Number Placeholder 5"/>
          <p:cNvSpPr>
            <a:spLocks noGrp="1"/>
          </p:cNvSpPr>
          <p:nvPr>
            <p:ph type="sldNum" sz="quarter" idx="12"/>
          </p:nvPr>
        </p:nvSpPr>
        <p:spPr/>
        <p:txBody>
          <a:bodyPr/>
          <a:lstStyle/>
          <a:p>
            <a:fld id="{FDA692B4-8717-43C7-AB34-9E770B2CF2FF}" type="slidenum">
              <a:rPr lang="en-US"/>
              <a:pPr/>
              <a:t>19</a:t>
            </a:fld>
            <a:endParaRPr lang="en-US"/>
          </a:p>
        </p:txBody>
      </p:sp>
      <p:sp>
        <p:nvSpPr>
          <p:cNvPr id="2420738" name="Rectangle 2"/>
          <p:cNvSpPr>
            <a:spLocks noGrp="1" noChangeArrowheads="1"/>
          </p:cNvSpPr>
          <p:nvPr>
            <p:ph type="title"/>
          </p:nvPr>
        </p:nvSpPr>
        <p:spPr>
          <a:xfrm>
            <a:off x="1150938" y="207963"/>
            <a:ext cx="7793037" cy="866775"/>
          </a:xfrm>
        </p:spPr>
        <p:txBody>
          <a:bodyPr/>
          <a:lstStyle/>
          <a:p>
            <a:r>
              <a:rPr lang="en-US" dirty="0" smtClean="0"/>
              <a:t>Microarchitecture</a:t>
            </a:r>
            <a:endParaRPr lang="en-US" dirty="0"/>
          </a:p>
        </p:txBody>
      </p:sp>
      <p:sp>
        <p:nvSpPr>
          <p:cNvPr id="2420739" name="Rectangle 3"/>
          <p:cNvSpPr>
            <a:spLocks noGrp="1" noChangeArrowheads="1"/>
          </p:cNvSpPr>
          <p:nvPr>
            <p:ph type="body" idx="1"/>
          </p:nvPr>
        </p:nvSpPr>
        <p:spPr>
          <a:xfrm>
            <a:off x="430213" y="1420813"/>
            <a:ext cx="6214427" cy="4949825"/>
          </a:xfrm>
        </p:spPr>
        <p:txBody>
          <a:bodyPr/>
          <a:lstStyle/>
          <a:p>
            <a:pPr>
              <a:lnSpc>
                <a:spcPct val="90000"/>
              </a:lnSpc>
            </a:pPr>
            <a:r>
              <a:rPr lang="en-US" sz="2400" dirty="0"/>
              <a:t>The </a:t>
            </a:r>
            <a:r>
              <a:rPr lang="en-US" sz="2400" dirty="0" smtClean="0"/>
              <a:t>microarchitecture </a:t>
            </a:r>
            <a:r>
              <a:rPr lang="en-US" sz="2400" dirty="0"/>
              <a:t>transforms the ISA into an implementation.</a:t>
            </a:r>
          </a:p>
          <a:p>
            <a:pPr lvl="1">
              <a:lnSpc>
                <a:spcPct val="90000"/>
              </a:lnSpc>
            </a:pPr>
            <a:r>
              <a:rPr lang="en-US" sz="2000" dirty="0"/>
              <a:t>8051</a:t>
            </a:r>
          </a:p>
          <a:p>
            <a:pPr lvl="1">
              <a:lnSpc>
                <a:spcPct val="90000"/>
              </a:lnSpc>
              <a:spcBef>
                <a:spcPct val="0"/>
              </a:spcBef>
            </a:pPr>
            <a:r>
              <a:rPr lang="en-US" sz="2000" dirty="0"/>
              <a:t>IA-32</a:t>
            </a:r>
          </a:p>
          <a:p>
            <a:pPr lvl="2">
              <a:lnSpc>
                <a:spcPct val="90000"/>
              </a:lnSpc>
              <a:spcBef>
                <a:spcPct val="0"/>
              </a:spcBef>
            </a:pPr>
            <a:r>
              <a:rPr lang="en-US" sz="1600" dirty="0"/>
              <a:t>386</a:t>
            </a:r>
          </a:p>
          <a:p>
            <a:pPr lvl="2">
              <a:lnSpc>
                <a:spcPct val="90000"/>
              </a:lnSpc>
              <a:spcBef>
                <a:spcPct val="0"/>
              </a:spcBef>
            </a:pPr>
            <a:r>
              <a:rPr lang="en-US" sz="1600" dirty="0"/>
              <a:t>486</a:t>
            </a:r>
          </a:p>
          <a:p>
            <a:pPr lvl="2">
              <a:lnSpc>
                <a:spcPct val="90000"/>
              </a:lnSpc>
              <a:spcBef>
                <a:spcPct val="0"/>
              </a:spcBef>
            </a:pPr>
            <a:r>
              <a:rPr lang="en-US" sz="1600" dirty="0"/>
              <a:t>Pentium</a:t>
            </a:r>
          </a:p>
          <a:p>
            <a:pPr lvl="2">
              <a:lnSpc>
                <a:spcPct val="90000"/>
              </a:lnSpc>
              <a:spcBef>
                <a:spcPct val="0"/>
              </a:spcBef>
            </a:pPr>
            <a:r>
              <a:rPr lang="en-US" sz="1600" dirty="0"/>
              <a:t>Pentium-II, III, IV</a:t>
            </a:r>
          </a:p>
          <a:p>
            <a:pPr lvl="2">
              <a:lnSpc>
                <a:spcPct val="90000"/>
              </a:lnSpc>
              <a:spcBef>
                <a:spcPct val="0"/>
              </a:spcBef>
            </a:pPr>
            <a:r>
              <a:rPr lang="en-US" sz="1600" dirty="0"/>
              <a:t>Xeon</a:t>
            </a:r>
          </a:p>
          <a:p>
            <a:pPr lvl="1">
              <a:lnSpc>
                <a:spcPct val="90000"/>
              </a:lnSpc>
              <a:spcBef>
                <a:spcPct val="0"/>
              </a:spcBef>
            </a:pPr>
            <a:r>
              <a:rPr lang="en-US" sz="2000" dirty="0"/>
              <a:t>MSP430</a:t>
            </a:r>
          </a:p>
          <a:p>
            <a:pPr>
              <a:lnSpc>
                <a:spcPct val="90000"/>
              </a:lnSpc>
            </a:pPr>
            <a:r>
              <a:rPr lang="en-US" sz="2400" i="1" dirty="0"/>
              <a:t>How</a:t>
            </a:r>
            <a:r>
              <a:rPr lang="en-US" sz="2400" dirty="0"/>
              <a:t> the operations in the ISA are implemented</a:t>
            </a:r>
          </a:p>
          <a:p>
            <a:pPr lvl="1">
              <a:lnSpc>
                <a:spcPct val="90000"/>
              </a:lnSpc>
            </a:pPr>
            <a:r>
              <a:rPr lang="en-US" sz="2000" dirty="0"/>
              <a:t>how do you add two binary numbers?</a:t>
            </a:r>
          </a:p>
          <a:p>
            <a:pPr lvl="1">
              <a:lnSpc>
                <a:spcPct val="90000"/>
              </a:lnSpc>
            </a:pPr>
            <a:r>
              <a:rPr lang="en-US" sz="2000" dirty="0"/>
              <a:t>or, how do you access memory?</a:t>
            </a:r>
          </a:p>
          <a:p>
            <a:pPr lvl="2">
              <a:lnSpc>
                <a:spcPct val="90000"/>
              </a:lnSpc>
              <a:buFont typeface="Wingdings" pitchFamily="2" charset="2"/>
              <a:buNone/>
            </a:pPr>
            <a:endParaRPr lang="en-US" sz="1200" dirty="0"/>
          </a:p>
        </p:txBody>
      </p:sp>
      <p:grpSp>
        <p:nvGrpSpPr>
          <p:cNvPr id="2420740" name="Group 4"/>
          <p:cNvGrpSpPr>
            <a:grpSpLocks/>
          </p:cNvGrpSpPr>
          <p:nvPr/>
        </p:nvGrpSpPr>
        <p:grpSpPr bwMode="auto">
          <a:xfrm>
            <a:off x="3986217" y="2163761"/>
            <a:ext cx="488950" cy="1931988"/>
            <a:chOff x="2496" y="1507"/>
            <a:chExt cx="308" cy="1217"/>
          </a:xfrm>
        </p:grpSpPr>
        <p:sp>
          <p:nvSpPr>
            <p:cNvPr id="2420741" name="Line 5"/>
            <p:cNvSpPr>
              <a:spLocks noChangeShapeType="1"/>
            </p:cNvSpPr>
            <p:nvPr/>
          </p:nvSpPr>
          <p:spPr bwMode="auto">
            <a:xfrm>
              <a:off x="2496" y="1680"/>
              <a:ext cx="0" cy="936"/>
            </a:xfrm>
            <a:prstGeom prst="line">
              <a:avLst/>
            </a:prstGeom>
            <a:noFill/>
            <a:ln w="50800">
              <a:solidFill>
                <a:srgbClr val="FF0000"/>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0742" name="Text Box 6"/>
            <p:cNvSpPr txBox="1">
              <a:spLocks noChangeArrowheads="1"/>
            </p:cNvSpPr>
            <p:nvPr/>
          </p:nvSpPr>
          <p:spPr bwMode="auto">
            <a:xfrm rot="5400000">
              <a:off x="2098" y="2019"/>
              <a:ext cx="12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b="1" dirty="0">
                  <a:latin typeface="Arial Narrow" pitchFamily="34" charset="0"/>
                </a:rPr>
                <a:t>faster and more complex</a:t>
              </a:r>
            </a:p>
          </p:txBody>
        </p:sp>
      </p:grpSp>
      <p:sp>
        <p:nvSpPr>
          <p:cNvPr id="2420751" name="Rectangle 15"/>
          <p:cNvSpPr>
            <a:spLocks noChangeArrowheads="1"/>
          </p:cNvSpPr>
          <p:nvPr/>
        </p:nvSpPr>
        <p:spPr bwMode="auto">
          <a:xfrm>
            <a:off x="7753350" y="5378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20752" name="Rectangle 16"/>
          <p:cNvSpPr>
            <a:spLocks noChangeArrowheads="1"/>
          </p:cNvSpPr>
          <p:nvPr/>
        </p:nvSpPr>
        <p:spPr bwMode="auto">
          <a:xfrm>
            <a:off x="7753350" y="5530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20753" name="Rectangle 17"/>
          <p:cNvSpPr>
            <a:spLocks noChangeArrowheads="1"/>
          </p:cNvSpPr>
          <p:nvPr/>
        </p:nvSpPr>
        <p:spPr bwMode="auto">
          <a:xfrm>
            <a:off x="7753350" y="56832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20754" name="Rectangle 18"/>
          <p:cNvSpPr>
            <a:spLocks noChangeArrowheads="1"/>
          </p:cNvSpPr>
          <p:nvPr/>
        </p:nvSpPr>
        <p:spPr bwMode="auto">
          <a:xfrm>
            <a:off x="7753350" y="58356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20755" name="Rectangle 19"/>
          <p:cNvSpPr>
            <a:spLocks noChangeArrowheads="1"/>
          </p:cNvSpPr>
          <p:nvPr/>
        </p:nvSpPr>
        <p:spPr bwMode="auto">
          <a:xfrm>
            <a:off x="7753350" y="59880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20756" name="Rectangle 20"/>
          <p:cNvSpPr>
            <a:spLocks noChangeArrowheads="1"/>
          </p:cNvSpPr>
          <p:nvPr/>
        </p:nvSpPr>
        <p:spPr bwMode="auto">
          <a:xfrm>
            <a:off x="7753350" y="6140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20757" name="Rectangle 21"/>
          <p:cNvSpPr>
            <a:spLocks noChangeArrowheads="1"/>
          </p:cNvSpPr>
          <p:nvPr/>
        </p:nvSpPr>
        <p:spPr bwMode="auto">
          <a:xfrm>
            <a:off x="7753350" y="6292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18" name="Text Box 11"/>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charset="0"/>
              </a:rPr>
              <a:t>Solving Problems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21" y="2272506"/>
            <a:ext cx="1714500" cy="1714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030" y="3005773"/>
            <a:ext cx="1341120" cy="13487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146" y="1085849"/>
            <a:ext cx="1790700" cy="16383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173" y="4641574"/>
            <a:ext cx="1322242" cy="127027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0739">
                                            <p:txEl>
                                              <p:pRg st="0" end="0"/>
                                            </p:txEl>
                                          </p:spTgt>
                                        </p:tgtEl>
                                        <p:attrNameLst>
                                          <p:attrName>style.visibility</p:attrName>
                                        </p:attrNameLst>
                                      </p:cBhvr>
                                      <p:to>
                                        <p:strVal val="visible"/>
                                      </p:to>
                                    </p:set>
                                    <p:animEffect transition="in" filter="wipe(left)">
                                      <p:cBhvr>
                                        <p:cTn id="7" dur="500"/>
                                        <p:tgtEl>
                                          <p:spTgt spid="2420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0739">
                                            <p:txEl>
                                              <p:pRg st="1" end="1"/>
                                            </p:txEl>
                                          </p:spTgt>
                                        </p:tgtEl>
                                        <p:attrNameLst>
                                          <p:attrName>style.visibility</p:attrName>
                                        </p:attrNameLst>
                                      </p:cBhvr>
                                      <p:to>
                                        <p:strVal val="visible"/>
                                      </p:to>
                                    </p:set>
                                    <p:animEffect transition="in" filter="wipe(left)">
                                      <p:cBhvr>
                                        <p:cTn id="12" dur="500"/>
                                        <p:tgtEl>
                                          <p:spTgt spid="2420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0739">
                                            <p:txEl>
                                              <p:pRg st="2" end="2"/>
                                            </p:txEl>
                                          </p:spTgt>
                                        </p:tgtEl>
                                        <p:attrNameLst>
                                          <p:attrName>style.visibility</p:attrName>
                                        </p:attrNameLst>
                                      </p:cBhvr>
                                      <p:to>
                                        <p:strVal val="visible"/>
                                      </p:to>
                                    </p:set>
                                    <p:animEffect transition="in" filter="wipe(left)">
                                      <p:cBhvr>
                                        <p:cTn id="17" dur="500"/>
                                        <p:tgtEl>
                                          <p:spTgt spid="242073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420739">
                                            <p:txEl>
                                              <p:pRg st="3" end="3"/>
                                            </p:txEl>
                                          </p:spTgt>
                                        </p:tgtEl>
                                        <p:attrNameLst>
                                          <p:attrName>style.visibility</p:attrName>
                                        </p:attrNameLst>
                                      </p:cBhvr>
                                      <p:to>
                                        <p:strVal val="visible"/>
                                      </p:to>
                                    </p:set>
                                    <p:animEffect transition="in" filter="wipe(left)">
                                      <p:cBhvr>
                                        <p:cTn id="20" dur="500"/>
                                        <p:tgtEl>
                                          <p:spTgt spid="242073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420739">
                                            <p:txEl>
                                              <p:pRg st="4" end="4"/>
                                            </p:txEl>
                                          </p:spTgt>
                                        </p:tgtEl>
                                        <p:attrNameLst>
                                          <p:attrName>style.visibility</p:attrName>
                                        </p:attrNameLst>
                                      </p:cBhvr>
                                      <p:to>
                                        <p:strVal val="visible"/>
                                      </p:to>
                                    </p:set>
                                    <p:animEffect transition="in" filter="wipe(left)">
                                      <p:cBhvr>
                                        <p:cTn id="23" dur="500"/>
                                        <p:tgtEl>
                                          <p:spTgt spid="242073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20739">
                                            <p:txEl>
                                              <p:pRg st="5" end="5"/>
                                            </p:txEl>
                                          </p:spTgt>
                                        </p:tgtEl>
                                        <p:attrNameLst>
                                          <p:attrName>style.visibility</p:attrName>
                                        </p:attrNameLst>
                                      </p:cBhvr>
                                      <p:to>
                                        <p:strVal val="visible"/>
                                      </p:to>
                                    </p:set>
                                    <p:animEffect transition="in" filter="wipe(left)">
                                      <p:cBhvr>
                                        <p:cTn id="26" dur="500"/>
                                        <p:tgtEl>
                                          <p:spTgt spid="242073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20739">
                                            <p:txEl>
                                              <p:pRg st="6" end="6"/>
                                            </p:txEl>
                                          </p:spTgt>
                                        </p:tgtEl>
                                        <p:attrNameLst>
                                          <p:attrName>style.visibility</p:attrName>
                                        </p:attrNameLst>
                                      </p:cBhvr>
                                      <p:to>
                                        <p:strVal val="visible"/>
                                      </p:to>
                                    </p:set>
                                    <p:animEffect transition="in" filter="wipe(left)">
                                      <p:cBhvr>
                                        <p:cTn id="29" dur="500"/>
                                        <p:tgtEl>
                                          <p:spTgt spid="242073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20739">
                                            <p:txEl>
                                              <p:pRg st="7" end="7"/>
                                            </p:txEl>
                                          </p:spTgt>
                                        </p:tgtEl>
                                        <p:attrNameLst>
                                          <p:attrName>style.visibility</p:attrName>
                                        </p:attrNameLst>
                                      </p:cBhvr>
                                      <p:to>
                                        <p:strVal val="visible"/>
                                      </p:to>
                                    </p:set>
                                    <p:animEffect transition="in" filter="wipe(left)">
                                      <p:cBhvr>
                                        <p:cTn id="32" dur="500"/>
                                        <p:tgtEl>
                                          <p:spTgt spid="24207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0739">
                                            <p:txEl>
                                              <p:pRg st="8" end="8"/>
                                            </p:txEl>
                                          </p:spTgt>
                                        </p:tgtEl>
                                        <p:attrNameLst>
                                          <p:attrName>style.visibility</p:attrName>
                                        </p:attrNameLst>
                                      </p:cBhvr>
                                      <p:to>
                                        <p:strVal val="visible"/>
                                      </p:to>
                                    </p:set>
                                    <p:animEffect transition="in" filter="wipe(left)">
                                      <p:cBhvr>
                                        <p:cTn id="37" dur="500"/>
                                        <p:tgtEl>
                                          <p:spTgt spid="242073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0739">
                                            <p:txEl>
                                              <p:pRg st="9" end="9"/>
                                            </p:txEl>
                                          </p:spTgt>
                                        </p:tgtEl>
                                        <p:attrNameLst>
                                          <p:attrName>style.visibility</p:attrName>
                                        </p:attrNameLst>
                                      </p:cBhvr>
                                      <p:to>
                                        <p:strVal val="visible"/>
                                      </p:to>
                                    </p:set>
                                    <p:animEffect transition="in" filter="wipe(left)">
                                      <p:cBhvr>
                                        <p:cTn id="42" dur="500"/>
                                        <p:tgtEl>
                                          <p:spTgt spid="2420739">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20739">
                                            <p:txEl>
                                              <p:pRg st="10" end="10"/>
                                            </p:txEl>
                                          </p:spTgt>
                                        </p:tgtEl>
                                        <p:attrNameLst>
                                          <p:attrName>style.visibility</p:attrName>
                                        </p:attrNameLst>
                                      </p:cBhvr>
                                      <p:to>
                                        <p:strVal val="visible"/>
                                      </p:to>
                                    </p:set>
                                    <p:animEffect transition="in" filter="wipe(left)">
                                      <p:cBhvr>
                                        <p:cTn id="47" dur="500"/>
                                        <p:tgtEl>
                                          <p:spTgt spid="2420739">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20739">
                                            <p:txEl>
                                              <p:pRg st="11" end="11"/>
                                            </p:txEl>
                                          </p:spTgt>
                                        </p:tgtEl>
                                        <p:attrNameLst>
                                          <p:attrName>style.visibility</p:attrName>
                                        </p:attrNameLst>
                                      </p:cBhvr>
                                      <p:to>
                                        <p:strVal val="visible"/>
                                      </p:to>
                                    </p:set>
                                    <p:animEffect transition="in" filter="wipe(left)">
                                      <p:cBhvr>
                                        <p:cTn id="52" dur="500"/>
                                        <p:tgtEl>
                                          <p:spTgt spid="2420739">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420740"/>
                                        </p:tgtEl>
                                        <p:attrNameLst>
                                          <p:attrName>style.visibility</p:attrName>
                                        </p:attrNameLst>
                                      </p:cBhvr>
                                      <p:to>
                                        <p:strVal val="visible"/>
                                      </p:to>
                                    </p:set>
                                    <p:animEffect transition="in" filter="wipe(up)">
                                      <p:cBhvr>
                                        <p:cTn id="57" dur="500"/>
                                        <p:tgtEl>
                                          <p:spTgt spid="242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3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2</a:t>
            </a:fld>
            <a:endParaRPr lang="en-US" sz="140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smtClean="0"/>
              <a:t>Course Information</a:t>
            </a:r>
          </a:p>
        </p:txBody>
      </p:sp>
      <p:sp>
        <p:nvSpPr>
          <p:cNvPr id="2378755" name="Rectangle 3"/>
          <p:cNvSpPr>
            <a:spLocks noGrp="1" noChangeArrowheads="1"/>
          </p:cNvSpPr>
          <p:nvPr>
            <p:ph type="body" idx="1"/>
          </p:nvPr>
        </p:nvSpPr>
        <p:spPr>
          <a:xfrm>
            <a:off x="422275" y="1420813"/>
            <a:ext cx="8356600" cy="1373187"/>
          </a:xfrm>
        </p:spPr>
        <p:txBody>
          <a:bodyPr/>
          <a:lstStyle/>
          <a:p>
            <a:r>
              <a:rPr lang="en-US" sz="1800" dirty="0"/>
              <a:t>Class website (http://students.cs.byu.edu/</a:t>
            </a:r>
            <a:r>
              <a:rPr lang="en-US" sz="1800" dirty="0" smtClean="0"/>
              <a:t>~clement/cs224)</a:t>
            </a:r>
            <a:endParaRPr lang="en-US" sz="1800" dirty="0"/>
          </a:p>
          <a:p>
            <a:pPr lvl="1"/>
            <a:r>
              <a:rPr lang="en-US" sz="1600" dirty="0"/>
              <a:t>Syllabus / </a:t>
            </a:r>
            <a:r>
              <a:rPr lang="en-US" sz="1600" dirty="0" smtClean="0"/>
              <a:t>Schedule / Info</a:t>
            </a:r>
            <a:endParaRPr lang="en-US" sz="1600" dirty="0"/>
          </a:p>
          <a:p>
            <a:pPr lvl="1">
              <a:spcBef>
                <a:spcPts val="0"/>
              </a:spcBef>
            </a:pPr>
            <a:r>
              <a:rPr lang="en-US" sz="1600" dirty="0"/>
              <a:t>Labs / Homework</a:t>
            </a:r>
          </a:p>
          <a:p>
            <a:pPr lvl="1">
              <a:spcBef>
                <a:spcPts val="0"/>
              </a:spcBef>
            </a:pPr>
            <a:r>
              <a:rPr lang="en-US" sz="1600" dirty="0"/>
              <a:t>Slides / Reading assignments / Reference material</a:t>
            </a:r>
          </a:p>
          <a:p>
            <a:pPr lvl="1">
              <a:spcBef>
                <a:spcPts val="0"/>
              </a:spcBef>
            </a:pPr>
            <a:r>
              <a:rPr lang="en-US" sz="1600" dirty="0"/>
              <a:t>Web submission / Help </a:t>
            </a:r>
            <a:r>
              <a:rPr lang="en-US" sz="1600" dirty="0" smtClean="0"/>
              <a:t>queue</a:t>
            </a:r>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grpSp>
        <p:nvGrpSpPr>
          <p:cNvPr id="11" name="Group 10"/>
          <p:cNvGrpSpPr/>
          <p:nvPr/>
        </p:nvGrpSpPr>
        <p:grpSpPr>
          <a:xfrm>
            <a:off x="422275" y="5496492"/>
            <a:ext cx="8356600" cy="934385"/>
            <a:chOff x="422275" y="5544620"/>
            <a:chExt cx="8356600" cy="934385"/>
          </a:xfrm>
        </p:grpSpPr>
        <p:sp>
          <p:nvSpPr>
            <p:cNvPr id="14" name="Rectangle 3"/>
            <p:cNvSpPr txBox="1">
              <a:spLocks noChangeArrowheads="1"/>
            </p:cNvSpPr>
            <p:nvPr/>
          </p:nvSpPr>
          <p:spPr bwMode="auto">
            <a:xfrm>
              <a:off x="422275" y="5544620"/>
              <a:ext cx="8356600" cy="86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r>
                <a:rPr lang="en-US" sz="1800" kern="0" dirty="0" smtClean="0"/>
                <a:t>Recommended Class Materials</a:t>
              </a:r>
              <a:endParaRPr lang="en-US" sz="1600" u="sng" kern="0" dirty="0" smtClean="0"/>
            </a:p>
            <a:p>
              <a:pPr lvl="2"/>
              <a:r>
                <a:rPr lang="en-US" sz="1600" u="sng" kern="0" dirty="0" smtClean="0">
                  <a:solidFill>
                    <a:srgbClr val="000000"/>
                  </a:solidFill>
                  <a:cs typeface="Times New Roman" pitchFamily="18" charset="0"/>
                </a:rPr>
                <a:t>C</a:t>
              </a:r>
              <a:r>
                <a:rPr lang="en-US" sz="1600" u="sng" kern="0" dirty="0" smtClean="0"/>
                <a:t> Programming Language</a:t>
              </a:r>
              <a:r>
                <a:rPr lang="en-US" sz="1600" kern="0" dirty="0" smtClean="0"/>
                <a:t> (2nd Edition, Prentice Hall) by Brian W. Kernighan and Dennis M. Ritchie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466" y="5874844"/>
              <a:ext cx="466744" cy="604161"/>
            </a:xfrm>
            <a:prstGeom prst="rect">
              <a:avLst/>
            </a:prstGeom>
          </p:spPr>
        </p:pic>
      </p:grpSp>
      <p:grpSp>
        <p:nvGrpSpPr>
          <p:cNvPr id="10" name="Group 9"/>
          <p:cNvGrpSpPr/>
          <p:nvPr/>
        </p:nvGrpSpPr>
        <p:grpSpPr>
          <a:xfrm>
            <a:off x="434975" y="2794000"/>
            <a:ext cx="8356600" cy="2993516"/>
            <a:chOff x="434975" y="2794000"/>
            <a:chExt cx="8356600" cy="2993516"/>
          </a:xfrm>
        </p:grpSpPr>
        <p:sp>
          <p:nvSpPr>
            <p:cNvPr id="15" name="Rectangle 3"/>
            <p:cNvSpPr txBox="1">
              <a:spLocks noChangeArrowheads="1"/>
            </p:cNvSpPr>
            <p:nvPr/>
          </p:nvSpPr>
          <p:spPr bwMode="auto">
            <a:xfrm>
              <a:off x="434975" y="2794000"/>
              <a:ext cx="8356600" cy="299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a:spcBef>
                  <a:spcPts val="400"/>
                </a:spcBef>
              </a:pPr>
              <a:r>
                <a:rPr lang="en-US" sz="1800" kern="0" dirty="0" smtClean="0"/>
                <a:t>Required Class Materials</a:t>
              </a:r>
            </a:p>
            <a:p>
              <a:pPr lvl="2">
                <a:spcBef>
                  <a:spcPts val="400"/>
                </a:spcBef>
              </a:pPr>
              <a:r>
                <a:rPr lang="en-US" sz="1600" u="sng" kern="0" dirty="0" smtClean="0"/>
                <a:t>LaunchPad Development Tool </a:t>
              </a:r>
              <a:r>
                <a:rPr lang="en-US" sz="1600" kern="0" dirty="0" smtClean="0"/>
                <a:t>(~$10) </a:t>
              </a:r>
              <a:r>
                <a:rPr lang="en-US" sz="1400" kern="0" dirty="0" smtClean="0"/>
                <a:t>Available from Texas Instruments on-line (www.ti.com)</a:t>
              </a:r>
              <a:r>
                <a:rPr lang="en-US" sz="1600" kern="0" dirty="0" smtClean="0"/>
                <a:t> </a:t>
              </a:r>
              <a:r>
                <a:rPr lang="en-US" sz="1600" b="1" kern="0" dirty="0" smtClean="0">
                  <a:solidFill>
                    <a:srgbClr val="FF0000"/>
                  </a:solidFill>
                </a:rPr>
                <a:t>ORDER NOW!</a:t>
              </a:r>
            </a:p>
            <a:p>
              <a:pPr lvl="2">
                <a:spcBef>
                  <a:spcPts val="400"/>
                </a:spcBef>
              </a:pPr>
              <a:r>
                <a:rPr lang="en-US" sz="1600" u="sng" kern="0" dirty="0" smtClean="0"/>
                <a:t>RBX430-1 Development Board </a:t>
              </a:r>
              <a:r>
                <a:rPr lang="en-US" sz="1600" kern="0" dirty="0" smtClean="0"/>
                <a:t>($80) </a:t>
              </a:r>
              <a:r>
                <a:rPr lang="en-US" sz="1400" kern="0" dirty="0" smtClean="0"/>
                <a:t>Available in Computer Science Office </a:t>
              </a:r>
              <a:r>
                <a:rPr lang="en-US" sz="1400" kern="0" smtClean="0"/>
                <a:t>– 3361 </a:t>
              </a:r>
              <a:r>
                <a:rPr lang="en-US" sz="1400" kern="0" dirty="0" smtClean="0"/>
                <a:t>TMCB (Need Student Signature Card)</a:t>
              </a:r>
            </a:p>
            <a:p>
              <a:pPr lvl="2">
                <a:spcBef>
                  <a:spcPts val="400"/>
                </a:spcBef>
              </a:pPr>
              <a:r>
                <a:rPr lang="en-US" sz="1600" u="sng" kern="0" dirty="0" smtClean="0"/>
                <a:t>Programmable Microcontrollers with Applications: MSP430 LaunchPad with CCS and Grace by </a:t>
              </a:r>
              <a:r>
                <a:rPr lang="en-US" sz="1600" u="sng" kern="0" dirty="0" err="1" smtClean="0"/>
                <a:t>Cem</a:t>
              </a:r>
              <a:r>
                <a:rPr lang="en-US" sz="1600" u="sng" kern="0" dirty="0" smtClean="0"/>
                <a:t> </a:t>
              </a:r>
              <a:r>
                <a:rPr lang="en-US" sz="1600" u="sng" kern="0" dirty="0" err="1" smtClean="0"/>
                <a:t>Unsalan</a:t>
              </a:r>
              <a:r>
                <a:rPr lang="en-US" sz="1600" u="sng" kern="0" dirty="0" smtClean="0"/>
                <a:t> and H. </a:t>
              </a:r>
              <a:r>
                <a:rPr lang="en-US" sz="1600" u="sng" kern="0" dirty="0" err="1" smtClean="0"/>
                <a:t>Deniz</a:t>
              </a:r>
              <a:r>
                <a:rPr lang="en-US" sz="1600" u="sng" kern="0" dirty="0" smtClean="0"/>
                <a:t> </a:t>
              </a:r>
              <a:r>
                <a:rPr lang="en-US" sz="1600" u="sng" kern="0" dirty="0" err="1" smtClean="0"/>
                <a:t>Gurhan</a:t>
              </a:r>
              <a:r>
                <a:rPr lang="en-US" sz="1600" u="sng" kern="0" dirty="0" smtClean="0"/>
                <a:t>.</a:t>
              </a:r>
              <a:r>
                <a:rPr lang="en-US" sz="1400" kern="0" dirty="0" smtClean="0"/>
                <a:t> Available in BYU Bookstore or online from a book dealer like Amazon.com (~$50)</a:t>
              </a:r>
            </a:p>
            <a:p>
              <a:pPr lvl="2">
                <a:spcBef>
                  <a:spcPts val="400"/>
                </a:spcBef>
              </a:pPr>
              <a:r>
                <a:rPr lang="en-US" sz="1600" u="sng" kern="0" dirty="0">
                  <a:solidFill>
                    <a:srgbClr val="000000"/>
                  </a:solidFill>
                  <a:cs typeface="Times New Roman" pitchFamily="18" charset="0"/>
                </a:rPr>
                <a:t>Code: The Hidden Language of Computer Hardware and Software</a:t>
              </a:r>
              <a:r>
                <a:rPr lang="en-US" sz="1600" kern="0" dirty="0">
                  <a:solidFill>
                    <a:srgbClr val="000000"/>
                  </a:solidFill>
                  <a:cs typeface="Times New Roman" pitchFamily="18" charset="0"/>
                </a:rPr>
                <a:t> by Charles </a:t>
              </a:r>
              <a:r>
                <a:rPr lang="en-US" sz="1600" kern="0" dirty="0" err="1">
                  <a:solidFill>
                    <a:srgbClr val="000000"/>
                  </a:solidFill>
                  <a:cs typeface="Times New Roman" pitchFamily="18" charset="0"/>
                </a:rPr>
                <a:t>Petzold</a:t>
              </a:r>
              <a:r>
                <a:rPr lang="en-US" sz="1600" kern="0" dirty="0">
                  <a:solidFill>
                    <a:srgbClr val="000000"/>
                  </a:solidFill>
                  <a:cs typeface="Times New Roman" pitchFamily="18" charset="0"/>
                </a:rPr>
                <a:t>.</a:t>
              </a:r>
              <a:endParaRPr lang="en-US" sz="1600" kern="0" dirty="0"/>
            </a:p>
            <a:p>
              <a:pPr lvl="2">
                <a:spcBef>
                  <a:spcPts val="400"/>
                </a:spcBef>
              </a:pPr>
              <a:endParaRPr lang="en-US" sz="1600" kern="0" dirty="0" smtClean="0"/>
            </a:p>
          </p:txBody>
        </p:sp>
        <p:grpSp>
          <p:nvGrpSpPr>
            <p:cNvPr id="7" name="Group 6"/>
            <p:cNvGrpSpPr/>
            <p:nvPr/>
          </p:nvGrpSpPr>
          <p:grpSpPr>
            <a:xfrm>
              <a:off x="634094" y="3123122"/>
              <a:ext cx="699782" cy="2402429"/>
              <a:chOff x="634094" y="3123122"/>
              <a:chExt cx="699782" cy="2402429"/>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921" y="4956648"/>
                <a:ext cx="383261" cy="56890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094" y="3123122"/>
                <a:ext cx="533088" cy="43073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786" y="4227663"/>
                <a:ext cx="495360" cy="625325"/>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169" y="3620247"/>
                <a:ext cx="644707" cy="485028"/>
              </a:xfrm>
              <a:prstGeom prst="rect">
                <a:avLst/>
              </a:prstGeom>
            </p:spPr>
          </p:pic>
        </p:grpSp>
      </p:grpSp>
    </p:spTree>
    <p:extLst>
      <p:ext uri="{BB962C8B-B14F-4D97-AF65-F5344CB8AC3E}">
        <p14:creationId xmlns:p14="http://schemas.microsoft.com/office/powerpoint/2010/main" val="2760328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wipe(left)">
                                      <p:cBhvr>
                                        <p:cTn id="7" dur="500"/>
                                        <p:tgtEl>
                                          <p:spTgt spid="23787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78755">
                                            <p:txEl>
                                              <p:pRg st="1" end="1"/>
                                            </p:txEl>
                                          </p:spTgt>
                                        </p:tgtEl>
                                        <p:attrNameLst>
                                          <p:attrName>style.visibility</p:attrName>
                                        </p:attrNameLst>
                                      </p:cBhvr>
                                      <p:to>
                                        <p:strVal val="visible"/>
                                      </p:to>
                                    </p:set>
                                    <p:animEffect transition="in" filter="wipe(left)">
                                      <p:cBhvr>
                                        <p:cTn id="10" dur="500"/>
                                        <p:tgtEl>
                                          <p:spTgt spid="23787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78755">
                                            <p:txEl>
                                              <p:pRg st="2" end="2"/>
                                            </p:txEl>
                                          </p:spTgt>
                                        </p:tgtEl>
                                        <p:attrNameLst>
                                          <p:attrName>style.visibility</p:attrName>
                                        </p:attrNameLst>
                                      </p:cBhvr>
                                      <p:to>
                                        <p:strVal val="visible"/>
                                      </p:to>
                                    </p:set>
                                    <p:animEffect transition="in" filter="wipe(left)">
                                      <p:cBhvr>
                                        <p:cTn id="13" dur="500"/>
                                        <p:tgtEl>
                                          <p:spTgt spid="237875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78755">
                                            <p:txEl>
                                              <p:pRg st="3" end="3"/>
                                            </p:txEl>
                                          </p:spTgt>
                                        </p:tgtEl>
                                        <p:attrNameLst>
                                          <p:attrName>style.visibility</p:attrName>
                                        </p:attrNameLst>
                                      </p:cBhvr>
                                      <p:to>
                                        <p:strVal val="visible"/>
                                      </p:to>
                                    </p:set>
                                    <p:animEffect transition="in" filter="wipe(left)">
                                      <p:cBhvr>
                                        <p:cTn id="16" dur="500"/>
                                        <p:tgtEl>
                                          <p:spTgt spid="237875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78755">
                                            <p:txEl>
                                              <p:pRg st="4" end="4"/>
                                            </p:txEl>
                                          </p:spTgt>
                                        </p:tgtEl>
                                        <p:attrNameLst>
                                          <p:attrName>style.visibility</p:attrName>
                                        </p:attrNameLst>
                                      </p:cBhvr>
                                      <p:to>
                                        <p:strVal val="visible"/>
                                      </p:to>
                                    </p:set>
                                    <p:animEffect transition="in" filter="wipe(left)">
                                      <p:cBhvr>
                                        <p:cTn id="19" dur="500"/>
                                        <p:tgtEl>
                                          <p:spTgt spid="23787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Introduction to Computer Systems</a:t>
            </a:r>
            <a:endParaRPr lang="en-US"/>
          </a:p>
        </p:txBody>
      </p:sp>
      <p:sp>
        <p:nvSpPr>
          <p:cNvPr id="15" name="Slide Number Placeholder 5"/>
          <p:cNvSpPr>
            <a:spLocks noGrp="1"/>
          </p:cNvSpPr>
          <p:nvPr>
            <p:ph type="sldNum" sz="quarter" idx="12"/>
          </p:nvPr>
        </p:nvSpPr>
        <p:spPr/>
        <p:txBody>
          <a:bodyPr/>
          <a:lstStyle/>
          <a:p>
            <a:fld id="{42477751-ED52-4EC9-A814-2A671D676CEE}" type="slidenum">
              <a:rPr lang="en-US"/>
              <a:pPr/>
              <a:t>20</a:t>
            </a:fld>
            <a:endParaRPr lang="en-US"/>
          </a:p>
        </p:txBody>
      </p:sp>
      <p:sp>
        <p:nvSpPr>
          <p:cNvPr id="2421762" name="Rectangle 2"/>
          <p:cNvSpPr>
            <a:spLocks noGrp="1" noChangeArrowheads="1"/>
          </p:cNvSpPr>
          <p:nvPr>
            <p:ph type="title"/>
          </p:nvPr>
        </p:nvSpPr>
        <p:spPr>
          <a:xfrm>
            <a:off x="1150938" y="200025"/>
            <a:ext cx="7793037" cy="866775"/>
          </a:xfrm>
        </p:spPr>
        <p:txBody>
          <a:bodyPr/>
          <a:lstStyle/>
          <a:p>
            <a:r>
              <a:rPr lang="en-US"/>
              <a:t>Circuits</a:t>
            </a:r>
          </a:p>
        </p:txBody>
      </p:sp>
      <p:sp>
        <p:nvSpPr>
          <p:cNvPr id="2421763" name="Rectangle 3"/>
          <p:cNvSpPr>
            <a:spLocks noGrp="1" noChangeArrowheads="1"/>
          </p:cNvSpPr>
          <p:nvPr>
            <p:ph type="body" idx="1"/>
          </p:nvPr>
        </p:nvSpPr>
        <p:spPr>
          <a:xfrm>
            <a:off x="430213" y="1404938"/>
            <a:ext cx="8356600" cy="3543300"/>
          </a:xfrm>
        </p:spPr>
        <p:txBody>
          <a:bodyPr/>
          <a:lstStyle/>
          <a:p>
            <a:pPr>
              <a:lnSpc>
                <a:spcPct val="90000"/>
              </a:lnSpc>
            </a:pPr>
            <a:r>
              <a:rPr lang="en-US" sz="2400" dirty="0"/>
              <a:t>The next step is to implement each element of the </a:t>
            </a:r>
            <a:r>
              <a:rPr lang="en-US" sz="2400" dirty="0" smtClean="0"/>
              <a:t>microarchitecture </a:t>
            </a:r>
            <a:r>
              <a:rPr lang="en-US" sz="2400" dirty="0"/>
              <a:t>with simple logic circuits.</a:t>
            </a:r>
          </a:p>
          <a:p>
            <a:pPr>
              <a:lnSpc>
                <a:spcPct val="90000"/>
              </a:lnSpc>
              <a:buFont typeface="Wingdings" pitchFamily="2" charset="2"/>
              <a:buNone/>
            </a:pPr>
            <a:endParaRPr lang="en-US" sz="2400" dirty="0"/>
          </a:p>
          <a:p>
            <a:pPr lvl="1">
              <a:lnSpc>
                <a:spcPct val="90000"/>
              </a:lnSpc>
            </a:pPr>
            <a:r>
              <a:rPr lang="en-US" sz="2000" dirty="0"/>
              <a:t>Gates, adders, multiplexers</a:t>
            </a:r>
          </a:p>
          <a:p>
            <a:pPr lvl="1">
              <a:lnSpc>
                <a:spcPct val="90000"/>
              </a:lnSpc>
            </a:pPr>
            <a:r>
              <a:rPr lang="en-US" sz="2000" dirty="0"/>
              <a:t>Flip flops, memory cells</a:t>
            </a:r>
          </a:p>
          <a:p>
            <a:pPr lvl="1">
              <a:lnSpc>
                <a:spcPct val="90000"/>
              </a:lnSpc>
            </a:pPr>
            <a:r>
              <a:rPr lang="en-US" sz="2000" dirty="0"/>
              <a:t>Adders, </a:t>
            </a:r>
            <a:r>
              <a:rPr lang="en-US" sz="2000" dirty="0" err="1"/>
              <a:t>subtracters</a:t>
            </a:r>
            <a:r>
              <a:rPr lang="en-US" sz="2000" dirty="0"/>
              <a:t>, multipliers</a:t>
            </a:r>
          </a:p>
        </p:txBody>
      </p:sp>
      <p:sp>
        <p:nvSpPr>
          <p:cNvPr id="2421771" name="Text Box 11"/>
          <p:cNvSpPr txBox="1">
            <a:spLocks noChangeArrowheads="1"/>
          </p:cNvSpPr>
          <p:nvPr/>
        </p:nvSpPr>
        <p:spPr bwMode="auto">
          <a:xfrm>
            <a:off x="938213" y="5180013"/>
            <a:ext cx="6081712" cy="835025"/>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i="1">
                <a:latin typeface="Arial" charset="0"/>
              </a:rPr>
              <a:t>Circuits are used to make the computer do useful things like multiply or store a result.</a:t>
            </a:r>
          </a:p>
        </p:txBody>
      </p:sp>
      <p:sp>
        <p:nvSpPr>
          <p:cNvPr id="2421772" name="Rectangle 12"/>
          <p:cNvSpPr>
            <a:spLocks noChangeArrowheads="1"/>
          </p:cNvSpPr>
          <p:nvPr/>
        </p:nvSpPr>
        <p:spPr bwMode="auto">
          <a:xfrm>
            <a:off x="7753350" y="5378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21773" name="Rectangle 13"/>
          <p:cNvSpPr>
            <a:spLocks noChangeArrowheads="1"/>
          </p:cNvSpPr>
          <p:nvPr/>
        </p:nvSpPr>
        <p:spPr bwMode="auto">
          <a:xfrm>
            <a:off x="7753350" y="5530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21774" name="Rectangle 14"/>
          <p:cNvSpPr>
            <a:spLocks noChangeArrowheads="1"/>
          </p:cNvSpPr>
          <p:nvPr/>
        </p:nvSpPr>
        <p:spPr bwMode="auto">
          <a:xfrm>
            <a:off x="7753350" y="56832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21775" name="Rectangle 15"/>
          <p:cNvSpPr>
            <a:spLocks noChangeArrowheads="1"/>
          </p:cNvSpPr>
          <p:nvPr/>
        </p:nvSpPr>
        <p:spPr bwMode="auto">
          <a:xfrm>
            <a:off x="7753350" y="58356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21776" name="Rectangle 16"/>
          <p:cNvSpPr>
            <a:spLocks noChangeArrowheads="1"/>
          </p:cNvSpPr>
          <p:nvPr/>
        </p:nvSpPr>
        <p:spPr bwMode="auto">
          <a:xfrm>
            <a:off x="7753350" y="59880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21777" name="Rectangle 17"/>
          <p:cNvSpPr>
            <a:spLocks noChangeArrowheads="1"/>
          </p:cNvSpPr>
          <p:nvPr/>
        </p:nvSpPr>
        <p:spPr bwMode="auto">
          <a:xfrm>
            <a:off x="7753350" y="61404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21778" name="Rectangle 18"/>
          <p:cNvSpPr>
            <a:spLocks noChangeArrowheads="1"/>
          </p:cNvSpPr>
          <p:nvPr/>
        </p:nvSpPr>
        <p:spPr bwMode="auto">
          <a:xfrm>
            <a:off x="7753350" y="6292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16" name="Text Box 11"/>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charset="0"/>
              </a:rPr>
              <a:t>Solving Problems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024" y="2457780"/>
            <a:ext cx="2767054" cy="268210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1763">
                                            <p:txEl>
                                              <p:pRg st="0" end="0"/>
                                            </p:txEl>
                                          </p:spTgt>
                                        </p:tgtEl>
                                        <p:attrNameLst>
                                          <p:attrName>style.visibility</p:attrName>
                                        </p:attrNameLst>
                                      </p:cBhvr>
                                      <p:to>
                                        <p:strVal val="visible"/>
                                      </p:to>
                                    </p:set>
                                    <p:animEffect transition="in" filter="wipe(left)">
                                      <p:cBhvr>
                                        <p:cTn id="7" dur="500"/>
                                        <p:tgtEl>
                                          <p:spTgt spid="242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1763">
                                            <p:txEl>
                                              <p:pRg st="2" end="2"/>
                                            </p:txEl>
                                          </p:spTgt>
                                        </p:tgtEl>
                                        <p:attrNameLst>
                                          <p:attrName>style.visibility</p:attrName>
                                        </p:attrNameLst>
                                      </p:cBhvr>
                                      <p:to>
                                        <p:strVal val="visible"/>
                                      </p:to>
                                    </p:set>
                                    <p:animEffect transition="in" filter="wipe(left)">
                                      <p:cBhvr>
                                        <p:cTn id="12" dur="500"/>
                                        <p:tgtEl>
                                          <p:spTgt spid="24217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1763">
                                            <p:txEl>
                                              <p:pRg st="3" end="3"/>
                                            </p:txEl>
                                          </p:spTgt>
                                        </p:tgtEl>
                                        <p:attrNameLst>
                                          <p:attrName>style.visibility</p:attrName>
                                        </p:attrNameLst>
                                      </p:cBhvr>
                                      <p:to>
                                        <p:strVal val="visible"/>
                                      </p:to>
                                    </p:set>
                                    <p:animEffect transition="in" filter="wipe(left)">
                                      <p:cBhvr>
                                        <p:cTn id="17" dur="500"/>
                                        <p:tgtEl>
                                          <p:spTgt spid="24217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1763">
                                            <p:txEl>
                                              <p:pRg st="4" end="4"/>
                                            </p:txEl>
                                          </p:spTgt>
                                        </p:tgtEl>
                                        <p:attrNameLst>
                                          <p:attrName>style.visibility</p:attrName>
                                        </p:attrNameLst>
                                      </p:cBhvr>
                                      <p:to>
                                        <p:strVal val="visible"/>
                                      </p:to>
                                    </p:set>
                                    <p:animEffect transition="in" filter="wipe(left)">
                                      <p:cBhvr>
                                        <p:cTn id="22" dur="500"/>
                                        <p:tgtEl>
                                          <p:spTgt spid="24217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1771"/>
                                        </p:tgtEl>
                                        <p:attrNameLst>
                                          <p:attrName>style.visibility</p:attrName>
                                        </p:attrNameLst>
                                      </p:cBhvr>
                                      <p:to>
                                        <p:strVal val="visible"/>
                                      </p:to>
                                    </p:set>
                                    <p:animEffect transition="in" filter="dissolve">
                                      <p:cBhvr>
                                        <p:cTn id="27" dur="500"/>
                                        <p:tgtEl>
                                          <p:spTgt spid="2421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1763" grpId="0" build="p" bldLvl="3" autoUpdateAnimBg="0"/>
      <p:bldP spid="242177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smtClean="0"/>
              <a:t>BYU CS 224</a:t>
            </a:r>
            <a:endParaRPr lang="en-US"/>
          </a:p>
        </p:txBody>
      </p:sp>
      <p:sp>
        <p:nvSpPr>
          <p:cNvPr id="14" name="Footer Placeholder 4"/>
          <p:cNvSpPr>
            <a:spLocks noGrp="1"/>
          </p:cNvSpPr>
          <p:nvPr>
            <p:ph type="ftr" sz="quarter" idx="11"/>
          </p:nvPr>
        </p:nvSpPr>
        <p:spPr/>
        <p:txBody>
          <a:bodyPr/>
          <a:lstStyle/>
          <a:p>
            <a:r>
              <a:rPr lang="en-US" smtClean="0"/>
              <a:t>Introduction to Computer Systems</a:t>
            </a:r>
            <a:endParaRPr lang="en-US"/>
          </a:p>
        </p:txBody>
      </p:sp>
      <p:sp>
        <p:nvSpPr>
          <p:cNvPr id="15" name="Slide Number Placeholder 5"/>
          <p:cNvSpPr>
            <a:spLocks noGrp="1"/>
          </p:cNvSpPr>
          <p:nvPr>
            <p:ph type="sldNum" sz="quarter" idx="12"/>
          </p:nvPr>
        </p:nvSpPr>
        <p:spPr/>
        <p:txBody>
          <a:bodyPr/>
          <a:lstStyle/>
          <a:p>
            <a:fld id="{43819F92-087D-4047-8E2F-B5384EE5E2DF}" type="slidenum">
              <a:rPr lang="en-US"/>
              <a:pPr/>
              <a:t>21</a:t>
            </a:fld>
            <a:endParaRPr lang="en-US"/>
          </a:p>
        </p:txBody>
      </p:sp>
      <p:sp>
        <p:nvSpPr>
          <p:cNvPr id="2422786" name="Rectangle 2"/>
          <p:cNvSpPr>
            <a:spLocks noGrp="1" noChangeArrowheads="1"/>
          </p:cNvSpPr>
          <p:nvPr>
            <p:ph type="title"/>
          </p:nvPr>
        </p:nvSpPr>
        <p:spPr>
          <a:xfrm>
            <a:off x="1150938" y="200025"/>
            <a:ext cx="7793037" cy="866775"/>
          </a:xfrm>
        </p:spPr>
        <p:txBody>
          <a:bodyPr/>
          <a:lstStyle/>
          <a:p>
            <a:r>
              <a:rPr lang="en-US"/>
              <a:t>Devices</a:t>
            </a:r>
          </a:p>
        </p:txBody>
      </p:sp>
      <p:sp>
        <p:nvSpPr>
          <p:cNvPr id="2422787" name="Rectangle 3"/>
          <p:cNvSpPr>
            <a:spLocks noGrp="1" noChangeArrowheads="1"/>
          </p:cNvSpPr>
          <p:nvPr>
            <p:ph type="body" idx="1"/>
          </p:nvPr>
        </p:nvSpPr>
        <p:spPr>
          <a:xfrm>
            <a:off x="430213" y="1404938"/>
            <a:ext cx="8356600" cy="3162300"/>
          </a:xfrm>
        </p:spPr>
        <p:txBody>
          <a:bodyPr/>
          <a:lstStyle/>
          <a:p>
            <a:pPr>
              <a:lnSpc>
                <a:spcPct val="90000"/>
              </a:lnSpc>
            </a:pPr>
            <a:r>
              <a:rPr lang="en-US" sz="2400" dirty="0"/>
              <a:t>Finally, each basic logic circuit is implemented by a particular device technology</a:t>
            </a:r>
            <a:r>
              <a:rPr lang="en-US" sz="2400" dirty="0" smtClean="0"/>
              <a:t>.</a:t>
            </a:r>
          </a:p>
          <a:p>
            <a:pPr marL="0" indent="0">
              <a:lnSpc>
                <a:spcPct val="90000"/>
              </a:lnSpc>
              <a:buNone/>
            </a:pPr>
            <a:endParaRPr lang="en-US" sz="2400" dirty="0"/>
          </a:p>
          <a:p>
            <a:pPr lvl="1">
              <a:lnSpc>
                <a:spcPct val="90000"/>
              </a:lnSpc>
            </a:pPr>
            <a:r>
              <a:rPr lang="en-US" sz="2000" dirty="0"/>
              <a:t>Wires and </a:t>
            </a:r>
            <a:r>
              <a:rPr lang="en-US" sz="2000" dirty="0" smtClean="0"/>
              <a:t>traces</a:t>
            </a:r>
          </a:p>
          <a:p>
            <a:pPr lvl="1">
              <a:lnSpc>
                <a:spcPct val="90000"/>
              </a:lnSpc>
            </a:pPr>
            <a:r>
              <a:rPr lang="en-US" sz="2000" dirty="0" smtClean="0"/>
              <a:t>Voltages</a:t>
            </a:r>
            <a:endParaRPr lang="en-US" sz="2000" dirty="0"/>
          </a:p>
          <a:p>
            <a:pPr lvl="1">
              <a:lnSpc>
                <a:spcPct val="90000"/>
              </a:lnSpc>
            </a:pPr>
            <a:r>
              <a:rPr lang="en-US" sz="2000" dirty="0"/>
              <a:t>Types of circuits (transistors)</a:t>
            </a:r>
          </a:p>
          <a:p>
            <a:pPr lvl="2">
              <a:lnSpc>
                <a:spcPct val="90000"/>
              </a:lnSpc>
              <a:buFont typeface="Wingdings" pitchFamily="2" charset="2"/>
              <a:buNone/>
            </a:pPr>
            <a:r>
              <a:rPr lang="en-US" dirty="0"/>
              <a:t>CMOS</a:t>
            </a:r>
          </a:p>
          <a:p>
            <a:pPr lvl="2">
              <a:lnSpc>
                <a:spcPct val="90000"/>
              </a:lnSpc>
              <a:buFont typeface="Wingdings" pitchFamily="2" charset="2"/>
              <a:buNone/>
            </a:pPr>
            <a:r>
              <a:rPr lang="en-US" dirty="0"/>
              <a:t>NMOS</a:t>
            </a:r>
          </a:p>
          <a:p>
            <a:pPr lvl="2">
              <a:lnSpc>
                <a:spcPct val="90000"/>
              </a:lnSpc>
              <a:buFont typeface="Wingdings" pitchFamily="2" charset="2"/>
              <a:buNone/>
            </a:pPr>
            <a:r>
              <a:rPr lang="en-US" dirty="0"/>
              <a:t>Gallium arsenide</a:t>
            </a:r>
          </a:p>
        </p:txBody>
      </p:sp>
      <p:sp>
        <p:nvSpPr>
          <p:cNvPr id="2422795" name="Text Box 11"/>
          <p:cNvSpPr txBox="1">
            <a:spLocks noChangeArrowheads="1"/>
          </p:cNvSpPr>
          <p:nvPr/>
        </p:nvSpPr>
        <p:spPr bwMode="auto">
          <a:xfrm>
            <a:off x="1166813" y="5100638"/>
            <a:ext cx="5676900" cy="835025"/>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i="1">
                <a:latin typeface="Arial" charset="0"/>
              </a:rPr>
              <a:t>Devices are the building blocks for more complex circuits.</a:t>
            </a:r>
          </a:p>
        </p:txBody>
      </p:sp>
      <p:sp>
        <p:nvSpPr>
          <p:cNvPr id="2422796" name="Rectangle 12"/>
          <p:cNvSpPr>
            <a:spLocks noChangeArrowheads="1"/>
          </p:cNvSpPr>
          <p:nvPr/>
        </p:nvSpPr>
        <p:spPr bwMode="auto">
          <a:xfrm>
            <a:off x="7753350" y="5378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Problems</a:t>
            </a:r>
          </a:p>
        </p:txBody>
      </p:sp>
      <p:sp>
        <p:nvSpPr>
          <p:cNvPr id="2422797" name="Rectangle 13"/>
          <p:cNvSpPr>
            <a:spLocks noChangeArrowheads="1"/>
          </p:cNvSpPr>
          <p:nvPr/>
        </p:nvSpPr>
        <p:spPr bwMode="auto">
          <a:xfrm>
            <a:off x="7753350" y="55308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Algorithms</a:t>
            </a:r>
          </a:p>
        </p:txBody>
      </p:sp>
      <p:sp>
        <p:nvSpPr>
          <p:cNvPr id="2422798" name="Rectangle 14"/>
          <p:cNvSpPr>
            <a:spLocks noChangeArrowheads="1"/>
          </p:cNvSpPr>
          <p:nvPr/>
        </p:nvSpPr>
        <p:spPr bwMode="auto">
          <a:xfrm>
            <a:off x="7753350" y="56832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Programs</a:t>
            </a:r>
          </a:p>
        </p:txBody>
      </p:sp>
      <p:sp>
        <p:nvSpPr>
          <p:cNvPr id="2422799" name="Rectangle 15"/>
          <p:cNvSpPr>
            <a:spLocks noChangeArrowheads="1"/>
          </p:cNvSpPr>
          <p:nvPr/>
        </p:nvSpPr>
        <p:spPr bwMode="auto">
          <a:xfrm>
            <a:off x="7753350" y="58356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700" dirty="0">
                <a:latin typeface="Times New Roman" pitchFamily="18" charset="0"/>
              </a:rPr>
              <a:t>Machine (ISA</a:t>
            </a:r>
            <a:r>
              <a:rPr lang="en-US" sz="700" dirty="0" smtClean="0">
                <a:latin typeface="Times New Roman" pitchFamily="18" charset="0"/>
              </a:rPr>
              <a:t>)</a:t>
            </a:r>
            <a:endParaRPr lang="en-US" sz="700" dirty="0">
              <a:latin typeface="Times New Roman" pitchFamily="18" charset="0"/>
            </a:endParaRPr>
          </a:p>
        </p:txBody>
      </p:sp>
      <p:sp>
        <p:nvSpPr>
          <p:cNvPr id="2422800" name="Rectangle 16"/>
          <p:cNvSpPr>
            <a:spLocks noChangeArrowheads="1"/>
          </p:cNvSpPr>
          <p:nvPr/>
        </p:nvSpPr>
        <p:spPr bwMode="auto">
          <a:xfrm>
            <a:off x="7753350" y="59880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dirty="0" smtClean="0">
                <a:latin typeface="Times New Roman" pitchFamily="18" charset="0"/>
              </a:rPr>
              <a:t>Microarchitecture</a:t>
            </a:r>
            <a:endParaRPr lang="en-US" sz="900" dirty="0">
              <a:latin typeface="Times New Roman" pitchFamily="18" charset="0"/>
            </a:endParaRPr>
          </a:p>
        </p:txBody>
      </p:sp>
      <p:sp>
        <p:nvSpPr>
          <p:cNvPr id="2422801" name="Rectangle 17"/>
          <p:cNvSpPr>
            <a:spLocks noChangeArrowheads="1"/>
          </p:cNvSpPr>
          <p:nvPr/>
        </p:nvSpPr>
        <p:spPr bwMode="auto">
          <a:xfrm>
            <a:off x="7753350" y="6140450"/>
            <a:ext cx="1066800" cy="152400"/>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Circuits</a:t>
            </a:r>
          </a:p>
        </p:txBody>
      </p:sp>
      <p:sp>
        <p:nvSpPr>
          <p:cNvPr id="2422802" name="Rectangle 18"/>
          <p:cNvSpPr>
            <a:spLocks noChangeArrowheads="1"/>
          </p:cNvSpPr>
          <p:nvPr/>
        </p:nvSpPr>
        <p:spPr bwMode="auto">
          <a:xfrm>
            <a:off x="7753350" y="6292850"/>
            <a:ext cx="1066800" cy="152400"/>
          </a:xfrm>
          <a:prstGeom prst="rect">
            <a:avLst/>
          </a:prstGeom>
          <a:solidFill>
            <a:schemeClr val="accent1"/>
          </a:solidFill>
          <a:ln w="12700">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900">
                <a:latin typeface="Times New Roman" pitchFamily="18" charset="0"/>
              </a:rPr>
              <a:t>Devices</a:t>
            </a:r>
          </a:p>
        </p:txBody>
      </p:sp>
      <p:sp>
        <p:nvSpPr>
          <p:cNvPr id="16" name="Text Box 11"/>
          <p:cNvSpPr txBox="1">
            <a:spLocks noChangeArrowheads="1"/>
          </p:cNvSpPr>
          <p:nvPr/>
        </p:nvSpPr>
        <p:spPr bwMode="auto">
          <a:xfrm>
            <a:off x="5441950" y="76200"/>
            <a:ext cx="3654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charset="0"/>
              </a:rPr>
              <a:t>Solving Problems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4679" y="2266122"/>
            <a:ext cx="3472071" cy="260405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2787">
                                            <p:txEl>
                                              <p:pRg st="0" end="0"/>
                                            </p:txEl>
                                          </p:spTgt>
                                        </p:tgtEl>
                                        <p:attrNameLst>
                                          <p:attrName>style.visibility</p:attrName>
                                        </p:attrNameLst>
                                      </p:cBhvr>
                                      <p:to>
                                        <p:strVal val="visible"/>
                                      </p:to>
                                    </p:set>
                                    <p:animEffect transition="in" filter="wipe(left)">
                                      <p:cBhvr>
                                        <p:cTn id="7" dur="500"/>
                                        <p:tgtEl>
                                          <p:spTgt spid="2422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2787">
                                            <p:txEl>
                                              <p:pRg st="2" end="2"/>
                                            </p:txEl>
                                          </p:spTgt>
                                        </p:tgtEl>
                                        <p:attrNameLst>
                                          <p:attrName>style.visibility</p:attrName>
                                        </p:attrNameLst>
                                      </p:cBhvr>
                                      <p:to>
                                        <p:strVal val="visible"/>
                                      </p:to>
                                    </p:set>
                                    <p:animEffect transition="in" filter="wipe(left)">
                                      <p:cBhvr>
                                        <p:cTn id="12" dur="500"/>
                                        <p:tgtEl>
                                          <p:spTgt spid="24227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2787">
                                            <p:txEl>
                                              <p:pRg st="3" end="3"/>
                                            </p:txEl>
                                          </p:spTgt>
                                        </p:tgtEl>
                                        <p:attrNameLst>
                                          <p:attrName>style.visibility</p:attrName>
                                        </p:attrNameLst>
                                      </p:cBhvr>
                                      <p:to>
                                        <p:strVal val="visible"/>
                                      </p:to>
                                    </p:set>
                                    <p:animEffect transition="in" filter="wipe(left)">
                                      <p:cBhvr>
                                        <p:cTn id="17" dur="500"/>
                                        <p:tgtEl>
                                          <p:spTgt spid="2422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2787">
                                            <p:txEl>
                                              <p:pRg st="4" end="4"/>
                                            </p:txEl>
                                          </p:spTgt>
                                        </p:tgtEl>
                                        <p:attrNameLst>
                                          <p:attrName>style.visibility</p:attrName>
                                        </p:attrNameLst>
                                      </p:cBhvr>
                                      <p:to>
                                        <p:strVal val="visible"/>
                                      </p:to>
                                    </p:set>
                                    <p:animEffect transition="in" filter="wipe(left)">
                                      <p:cBhvr>
                                        <p:cTn id="22" dur="500"/>
                                        <p:tgtEl>
                                          <p:spTgt spid="24227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2787">
                                            <p:txEl>
                                              <p:pRg st="5" end="5"/>
                                            </p:txEl>
                                          </p:spTgt>
                                        </p:tgtEl>
                                        <p:attrNameLst>
                                          <p:attrName>style.visibility</p:attrName>
                                        </p:attrNameLst>
                                      </p:cBhvr>
                                      <p:to>
                                        <p:strVal val="visible"/>
                                      </p:to>
                                    </p:set>
                                    <p:animEffect transition="in" filter="wipe(left)">
                                      <p:cBhvr>
                                        <p:cTn id="27" dur="500"/>
                                        <p:tgtEl>
                                          <p:spTgt spid="24227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2787">
                                            <p:txEl>
                                              <p:pRg st="6" end="6"/>
                                            </p:txEl>
                                          </p:spTgt>
                                        </p:tgtEl>
                                        <p:attrNameLst>
                                          <p:attrName>style.visibility</p:attrName>
                                        </p:attrNameLst>
                                      </p:cBhvr>
                                      <p:to>
                                        <p:strVal val="visible"/>
                                      </p:to>
                                    </p:set>
                                    <p:animEffect transition="in" filter="wipe(left)">
                                      <p:cBhvr>
                                        <p:cTn id="32" dur="500"/>
                                        <p:tgtEl>
                                          <p:spTgt spid="24227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2787">
                                            <p:txEl>
                                              <p:pRg st="7" end="7"/>
                                            </p:txEl>
                                          </p:spTgt>
                                        </p:tgtEl>
                                        <p:attrNameLst>
                                          <p:attrName>style.visibility</p:attrName>
                                        </p:attrNameLst>
                                      </p:cBhvr>
                                      <p:to>
                                        <p:strVal val="visible"/>
                                      </p:to>
                                    </p:set>
                                    <p:animEffect transition="in" filter="wipe(left)">
                                      <p:cBhvr>
                                        <p:cTn id="37" dur="500"/>
                                        <p:tgtEl>
                                          <p:spTgt spid="242278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422795"/>
                                        </p:tgtEl>
                                        <p:attrNameLst>
                                          <p:attrName>style.visibility</p:attrName>
                                        </p:attrNameLst>
                                      </p:cBhvr>
                                      <p:to>
                                        <p:strVal val="visible"/>
                                      </p:to>
                                    </p:set>
                                    <p:animEffect transition="in" filter="dissolve">
                                      <p:cBhvr>
                                        <p:cTn id="42" dur="500"/>
                                        <p:tgtEl>
                                          <p:spTgt spid="2422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787" grpId="0" build="p" bldLvl="3" autoUpdateAnimBg="0"/>
      <p:bldP spid="242279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224</a:t>
            </a:r>
            <a:endParaRPr lang="en-US"/>
          </a:p>
        </p:txBody>
      </p:sp>
      <p:sp>
        <p:nvSpPr>
          <p:cNvPr id="5" name="Footer Placeholder 4"/>
          <p:cNvSpPr>
            <a:spLocks noGrp="1"/>
          </p:cNvSpPr>
          <p:nvPr>
            <p:ph type="ftr" sz="quarter" idx="11"/>
          </p:nvPr>
        </p:nvSpPr>
        <p:spPr/>
        <p:txBody>
          <a:bodyPr/>
          <a:lstStyle/>
          <a:p>
            <a:r>
              <a:rPr lang="en-US" smtClean="0"/>
              <a:t>Introduction to Computer Systems</a:t>
            </a:r>
            <a:endParaRPr lang="en-US"/>
          </a:p>
        </p:txBody>
      </p:sp>
      <p:sp>
        <p:nvSpPr>
          <p:cNvPr id="6" name="Slide Number Placeholder 5"/>
          <p:cNvSpPr>
            <a:spLocks noGrp="1"/>
          </p:cNvSpPr>
          <p:nvPr>
            <p:ph type="sldNum" sz="quarter" idx="12"/>
          </p:nvPr>
        </p:nvSpPr>
        <p:spPr/>
        <p:txBody>
          <a:bodyPr/>
          <a:lstStyle/>
          <a:p>
            <a:fld id="{A4D16422-BCF1-428D-BE7F-8BA5B45B8FEE}" type="slidenum">
              <a:rPr lang="en-US"/>
              <a:pPr/>
              <a:t>22</a:t>
            </a:fld>
            <a:endParaRPr lang="en-US"/>
          </a:p>
        </p:txBody>
      </p:sp>
      <p:sp>
        <p:nvSpPr>
          <p:cNvPr id="2502658" name="Rectangle 2"/>
          <p:cNvSpPr>
            <a:spLocks noGrp="1" noChangeArrowheads="1"/>
          </p:cNvSpPr>
          <p:nvPr>
            <p:ph type="title"/>
          </p:nvPr>
        </p:nvSpPr>
        <p:spPr/>
        <p:txBody>
          <a:bodyPr/>
          <a:lstStyle/>
          <a:p>
            <a:r>
              <a:rPr lang="en-US"/>
              <a:t>Questions…</a:t>
            </a:r>
          </a:p>
        </p:txBody>
      </p:sp>
      <p:sp>
        <p:nvSpPr>
          <p:cNvPr id="2502659" name="Rectangle 3"/>
          <p:cNvSpPr>
            <a:spLocks noGrp="1" noChangeArrowheads="1"/>
          </p:cNvSpPr>
          <p:nvPr>
            <p:ph type="body" idx="1"/>
          </p:nvPr>
        </p:nvSpPr>
        <p:spPr>
          <a:xfrm>
            <a:off x="546100" y="1435100"/>
            <a:ext cx="8164513" cy="4941888"/>
          </a:xfrm>
        </p:spPr>
        <p:txBody>
          <a:bodyPr/>
          <a:lstStyle/>
          <a:p>
            <a:pPr marL="533400" indent="-533400">
              <a:spcBef>
                <a:spcPts val="0"/>
              </a:spcBef>
              <a:spcAft>
                <a:spcPts val="1800"/>
              </a:spcAft>
              <a:buClr>
                <a:schemeClr val="tx1"/>
              </a:buClr>
              <a:buSzTx/>
              <a:buFont typeface="Wingdings" pitchFamily="2" charset="2"/>
              <a:buAutoNum type="arabicPeriod"/>
            </a:pPr>
            <a:r>
              <a:rPr lang="en-US" dirty="0" smtClean="0"/>
              <a:t>Define </a:t>
            </a:r>
            <a:r>
              <a:rPr lang="en-US" dirty="0"/>
              <a:t>abstraction.</a:t>
            </a:r>
          </a:p>
          <a:p>
            <a:pPr marL="533400" indent="-533400">
              <a:spcBef>
                <a:spcPts val="0"/>
              </a:spcBef>
              <a:spcAft>
                <a:spcPts val="1800"/>
              </a:spcAft>
              <a:buClr>
                <a:schemeClr val="tx1"/>
              </a:buClr>
              <a:buSzTx/>
              <a:buFont typeface="Wingdings" pitchFamily="2" charset="2"/>
              <a:buAutoNum type="arabicPeriod"/>
            </a:pPr>
            <a:r>
              <a:rPr lang="en-US" dirty="0" smtClean="0"/>
              <a:t>What is an </a:t>
            </a:r>
            <a:r>
              <a:rPr lang="en-US" dirty="0"/>
              <a:t>algorithm?</a:t>
            </a:r>
          </a:p>
          <a:p>
            <a:pPr marL="533400" indent="-533400">
              <a:spcBef>
                <a:spcPts val="0"/>
              </a:spcBef>
              <a:spcAft>
                <a:spcPts val="1800"/>
              </a:spcAft>
              <a:buClr>
                <a:schemeClr val="tx1"/>
              </a:buClr>
              <a:buSzTx/>
              <a:buFont typeface="Wingdings" pitchFamily="2" charset="2"/>
              <a:buAutoNum type="arabicPeriod"/>
            </a:pPr>
            <a:r>
              <a:rPr lang="en-US" dirty="0"/>
              <a:t>What is the difference between a </a:t>
            </a:r>
            <a:r>
              <a:rPr lang="en-US" dirty="0" smtClean="0"/>
              <a:t>computer Instruction Set Architecture (ISA) </a:t>
            </a:r>
            <a:r>
              <a:rPr lang="en-US" dirty="0"/>
              <a:t>and </a:t>
            </a:r>
            <a:r>
              <a:rPr lang="en-US" dirty="0" smtClean="0"/>
              <a:t>a computer micro-architecture</a:t>
            </a:r>
            <a:r>
              <a:rPr lang="en-US" dirty="0"/>
              <a:t>?</a:t>
            </a:r>
          </a:p>
          <a:p>
            <a:pPr marL="533400" indent="-533400">
              <a:spcBef>
                <a:spcPts val="0"/>
              </a:spcBef>
              <a:spcAft>
                <a:spcPts val="1800"/>
              </a:spcAft>
              <a:buClr>
                <a:schemeClr val="tx1"/>
              </a:buClr>
              <a:buSzTx/>
              <a:buFont typeface="Wingdings" pitchFamily="2" charset="2"/>
              <a:buAutoNum type="arabicPeriod"/>
            </a:pPr>
            <a:r>
              <a:rPr lang="en-US" dirty="0"/>
              <a:t>At which level of transformation are solutions ambiguous</a:t>
            </a:r>
            <a:r>
              <a:rPr lang="en-US" dirty="0" smtClean="0"/>
              <a:t>?</a:t>
            </a:r>
          </a:p>
          <a:p>
            <a:pPr marL="533400" indent="-533400">
              <a:spcBef>
                <a:spcPts val="0"/>
              </a:spcBef>
              <a:spcAft>
                <a:spcPts val="1800"/>
              </a:spcAft>
              <a:buClr>
                <a:schemeClr val="tx1"/>
              </a:buClr>
              <a:buSzTx/>
              <a:buFont typeface="Wingdings" pitchFamily="2" charset="2"/>
              <a:buAutoNum type="arabicPeriod"/>
            </a:pPr>
            <a:r>
              <a:rPr lang="en-US" dirty="0" smtClean="0"/>
              <a:t>Which level is concerned with voltages and electrons?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3</a:t>
            </a:fld>
            <a:endParaRPr lang="en-US" sz="140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dirty="0" smtClean="0"/>
              <a:t>Grading</a:t>
            </a:r>
          </a:p>
        </p:txBody>
      </p:sp>
      <p:sp>
        <p:nvSpPr>
          <p:cNvPr id="2378755" name="Rectangle 3"/>
          <p:cNvSpPr>
            <a:spLocks noGrp="1" noChangeArrowheads="1"/>
          </p:cNvSpPr>
          <p:nvPr>
            <p:ph type="body" idx="1"/>
          </p:nvPr>
        </p:nvSpPr>
        <p:spPr>
          <a:xfrm>
            <a:off x="422275" y="1420813"/>
            <a:ext cx="4732655" cy="5100637"/>
          </a:xfrm>
        </p:spPr>
        <p:txBody>
          <a:bodyPr/>
          <a:lstStyle/>
          <a:p>
            <a:r>
              <a:rPr lang="en-US" sz="2000" dirty="0" smtClean="0"/>
              <a:t>Lab </a:t>
            </a:r>
            <a:r>
              <a:rPr lang="en-US" sz="2000" dirty="0"/>
              <a:t>assignments (</a:t>
            </a:r>
            <a:r>
              <a:rPr lang="en-US" sz="2000" dirty="0" smtClean="0"/>
              <a:t>55%</a:t>
            </a:r>
            <a:r>
              <a:rPr lang="en-US" sz="2000" dirty="0" smtClean="0"/>
              <a:t>) </a:t>
            </a:r>
            <a:endParaRPr lang="en-US" sz="2000" dirty="0"/>
          </a:p>
          <a:p>
            <a:pPr lvl="1"/>
            <a:r>
              <a:rPr lang="en-US" sz="1600" dirty="0" smtClean="0"/>
              <a:t>Lab </a:t>
            </a:r>
            <a:r>
              <a:rPr lang="en-US" sz="1600" dirty="0"/>
              <a:t>1: </a:t>
            </a:r>
            <a:r>
              <a:rPr lang="en-US" sz="1600" dirty="0" smtClean="0"/>
              <a:t>Data Types (3%)</a:t>
            </a:r>
            <a:endParaRPr lang="en-US" sz="1600" dirty="0"/>
          </a:p>
          <a:p>
            <a:pPr lvl="1"/>
            <a:r>
              <a:rPr lang="en-US" sz="1600" dirty="0" smtClean="0"/>
              <a:t>Lab </a:t>
            </a:r>
            <a:r>
              <a:rPr lang="en-US" sz="1600" dirty="0"/>
              <a:t>2</a:t>
            </a:r>
            <a:r>
              <a:rPr lang="en-US" sz="1600" dirty="0" smtClean="0"/>
              <a:t>: </a:t>
            </a:r>
            <a:r>
              <a:rPr lang="en-US" sz="1600" dirty="0" err="1"/>
              <a:t>Blinky</a:t>
            </a:r>
            <a:r>
              <a:rPr lang="en-US" sz="1600" dirty="0"/>
              <a:t> </a:t>
            </a:r>
            <a:r>
              <a:rPr lang="en-US" sz="1600" dirty="0" smtClean="0"/>
              <a:t>(4%)</a:t>
            </a:r>
          </a:p>
          <a:p>
            <a:pPr lvl="1"/>
            <a:r>
              <a:rPr lang="en-US" sz="1600" dirty="0" smtClean="0"/>
              <a:t>Lab 3: </a:t>
            </a:r>
            <a:r>
              <a:rPr lang="en-US" sz="1600" dirty="0" smtClean="0"/>
              <a:t>Microarchitecture (6%)</a:t>
            </a:r>
            <a:endParaRPr lang="en-US" sz="1600" dirty="0"/>
          </a:p>
          <a:p>
            <a:pPr lvl="1"/>
            <a:r>
              <a:rPr lang="en-US" sz="1600" dirty="0" smtClean="0"/>
              <a:t>Lab </a:t>
            </a:r>
            <a:r>
              <a:rPr lang="en-US" sz="1600" dirty="0"/>
              <a:t>4</a:t>
            </a:r>
            <a:r>
              <a:rPr lang="en-US" sz="1600" dirty="0" smtClean="0"/>
              <a:t>: </a:t>
            </a:r>
            <a:r>
              <a:rPr lang="en-US" sz="1600" dirty="0" smtClean="0"/>
              <a:t>Traffic Light (5%)</a:t>
            </a:r>
            <a:endParaRPr lang="en-US" sz="1600" dirty="0"/>
          </a:p>
          <a:p>
            <a:pPr lvl="1"/>
            <a:r>
              <a:rPr lang="en-US" sz="1600" dirty="0" smtClean="0"/>
              <a:t>Lab </a:t>
            </a:r>
            <a:r>
              <a:rPr lang="en-US" sz="1600" dirty="0"/>
              <a:t>5</a:t>
            </a:r>
            <a:r>
              <a:rPr lang="en-US" sz="1600" dirty="0" smtClean="0"/>
              <a:t>: </a:t>
            </a:r>
            <a:r>
              <a:rPr lang="en-US" sz="1600" dirty="0"/>
              <a:t>Morse Code </a:t>
            </a:r>
            <a:r>
              <a:rPr lang="en-US" sz="1600" dirty="0" smtClean="0"/>
              <a:t>I (6%)</a:t>
            </a:r>
          </a:p>
          <a:p>
            <a:pPr lvl="1"/>
            <a:r>
              <a:rPr lang="en-US" sz="1600" dirty="0" smtClean="0"/>
              <a:t>Lab </a:t>
            </a:r>
            <a:r>
              <a:rPr lang="en-US" sz="1600" dirty="0"/>
              <a:t>6</a:t>
            </a:r>
            <a:r>
              <a:rPr lang="en-US" sz="1600" dirty="0" smtClean="0"/>
              <a:t>: </a:t>
            </a:r>
            <a:r>
              <a:rPr lang="en-US" sz="1600" dirty="0" smtClean="0"/>
              <a:t>Morse Code II (6%)</a:t>
            </a:r>
            <a:endParaRPr lang="en-US" sz="1600" dirty="0"/>
          </a:p>
          <a:p>
            <a:pPr lvl="1"/>
            <a:r>
              <a:rPr lang="en-US" sz="1600" dirty="0" smtClean="0"/>
              <a:t>Lab </a:t>
            </a:r>
            <a:r>
              <a:rPr lang="en-US" sz="1600" dirty="0"/>
              <a:t>7</a:t>
            </a:r>
            <a:r>
              <a:rPr lang="en-US" sz="1600" dirty="0" smtClean="0"/>
              <a:t>: </a:t>
            </a:r>
            <a:r>
              <a:rPr lang="en-US" sz="1600" dirty="0" smtClean="0"/>
              <a:t>Life (8%)</a:t>
            </a:r>
          </a:p>
          <a:p>
            <a:pPr lvl="1"/>
            <a:r>
              <a:rPr lang="en-US" sz="1600" dirty="0" smtClean="0"/>
              <a:t>Lab 8: Threads (8%)</a:t>
            </a:r>
          </a:p>
          <a:p>
            <a:pPr lvl="1"/>
            <a:r>
              <a:rPr lang="en-US" sz="1600" dirty="0" smtClean="0"/>
              <a:t>Lab 9: Process Control (9%)</a:t>
            </a:r>
            <a:endParaRPr lang="en-US" sz="1600" dirty="0" smtClean="0"/>
          </a:p>
          <a:p>
            <a:r>
              <a:rPr lang="en-US" sz="2000" dirty="0" smtClean="0"/>
              <a:t>Homework (15%)</a:t>
            </a:r>
          </a:p>
          <a:p>
            <a:r>
              <a:rPr lang="en-US" sz="2000" dirty="0" smtClean="0"/>
              <a:t>Quizzes </a:t>
            </a:r>
            <a:r>
              <a:rPr lang="en-US" sz="2000" dirty="0" smtClean="0"/>
              <a:t>(5%)</a:t>
            </a:r>
            <a:endParaRPr lang="en-US" sz="2000" dirty="0"/>
          </a:p>
          <a:p>
            <a:r>
              <a:rPr lang="en-US" sz="2000" dirty="0" smtClean="0"/>
              <a:t>Midterm (</a:t>
            </a:r>
            <a:r>
              <a:rPr lang="en-US" sz="2000" dirty="0" smtClean="0"/>
              <a:t>10</a:t>
            </a:r>
            <a:r>
              <a:rPr lang="en-US" sz="2000" dirty="0" smtClean="0"/>
              <a:t>%</a:t>
            </a:r>
            <a:r>
              <a:rPr lang="en-US" sz="2000" dirty="0" smtClean="0"/>
              <a:t>)</a:t>
            </a:r>
            <a:endParaRPr lang="en-US" sz="2000" dirty="0"/>
          </a:p>
          <a:p>
            <a:r>
              <a:rPr lang="en-US" sz="2000" dirty="0"/>
              <a:t>Final Exam (</a:t>
            </a:r>
            <a:r>
              <a:rPr lang="en-US" sz="2000" dirty="0" smtClean="0"/>
              <a:t>15%</a:t>
            </a:r>
            <a:r>
              <a:rPr lang="en-US" sz="2000" dirty="0" smtClean="0"/>
              <a:t>)</a:t>
            </a:r>
            <a:endParaRPr lang="en-US" sz="2000" dirty="0"/>
          </a:p>
          <a:p>
            <a:endParaRPr lang="en-US" sz="2000" dirty="0"/>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sp>
        <p:nvSpPr>
          <p:cNvPr id="8" name="Text Box 1171"/>
          <p:cNvSpPr txBox="1">
            <a:spLocks noChangeArrowheads="1"/>
          </p:cNvSpPr>
          <p:nvPr/>
        </p:nvSpPr>
        <p:spPr bwMode="auto">
          <a:xfrm>
            <a:off x="5305721" y="4251488"/>
            <a:ext cx="3291526" cy="1754326"/>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455613" algn="l"/>
                <a:tab pos="746125" algn="l"/>
                <a:tab pos="2743200" algn="l"/>
                <a:tab pos="3313113" algn="l"/>
                <a:tab pos="3598863" algn="l"/>
              </a:tabLst>
              <a:defRPr sz="2400">
                <a:solidFill>
                  <a:schemeClr val="tx1"/>
                </a:solidFill>
                <a:latin typeface="Times New Roman" pitchFamily="18" charset="0"/>
              </a:defRPr>
            </a:lvl1pPr>
            <a:lvl2pPr algn="l">
              <a:tabLst>
                <a:tab pos="455613" algn="l"/>
                <a:tab pos="746125" algn="l"/>
                <a:tab pos="2743200" algn="l"/>
                <a:tab pos="3313113" algn="l"/>
                <a:tab pos="3598863" algn="l"/>
              </a:tabLst>
              <a:defRPr sz="2400">
                <a:solidFill>
                  <a:schemeClr val="tx1"/>
                </a:solidFill>
                <a:latin typeface="Times New Roman" pitchFamily="18" charset="0"/>
              </a:defRPr>
            </a:lvl2pPr>
            <a:lvl3pPr algn="l">
              <a:tabLst>
                <a:tab pos="455613" algn="l"/>
                <a:tab pos="746125" algn="l"/>
                <a:tab pos="2743200" algn="l"/>
                <a:tab pos="3313113" algn="l"/>
                <a:tab pos="3598863" algn="l"/>
              </a:tabLst>
              <a:defRPr sz="2400">
                <a:solidFill>
                  <a:schemeClr val="tx1"/>
                </a:solidFill>
                <a:latin typeface="Times New Roman" pitchFamily="18" charset="0"/>
              </a:defRPr>
            </a:lvl3pPr>
            <a:lvl4pPr algn="l">
              <a:tabLst>
                <a:tab pos="455613" algn="l"/>
                <a:tab pos="746125" algn="l"/>
                <a:tab pos="2743200" algn="l"/>
                <a:tab pos="3313113" algn="l"/>
                <a:tab pos="3598863" algn="l"/>
              </a:tabLst>
              <a:defRPr sz="2400">
                <a:solidFill>
                  <a:schemeClr val="tx1"/>
                </a:solidFill>
                <a:latin typeface="Times New Roman" pitchFamily="18" charset="0"/>
              </a:defRPr>
            </a:lvl4pPr>
            <a:lvl5pPr algn="l">
              <a:tabLst>
                <a:tab pos="455613" algn="l"/>
                <a:tab pos="746125" algn="l"/>
                <a:tab pos="2743200" algn="l"/>
                <a:tab pos="3313113" algn="l"/>
                <a:tab pos="3598863" algn="l"/>
              </a:tabLst>
              <a:defRPr sz="2400">
                <a:solidFill>
                  <a:schemeClr val="tx1"/>
                </a:solidFill>
                <a:latin typeface="Times New Roman" pitchFamily="18" charset="0"/>
              </a:defRPr>
            </a:lvl5pPr>
            <a:lvl6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6pPr>
            <a:lvl7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7pPr>
            <a:lvl8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8pPr>
            <a:lvl9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9pPr>
          </a:lstStyle>
          <a:p>
            <a:pPr>
              <a:spcBef>
                <a:spcPts val="0"/>
              </a:spcBef>
              <a:tabLst>
                <a:tab pos="339725" algn="l"/>
                <a:tab pos="574675" algn="l"/>
                <a:tab pos="1489075" algn="l"/>
                <a:tab pos="1771650" algn="l"/>
                <a:tab pos="1998663" algn="l"/>
              </a:tabLst>
            </a:pPr>
            <a:r>
              <a:rPr lang="en-US" sz="1800" b="1" dirty="0">
                <a:latin typeface="Arial Narrow" pitchFamily="34" charset="0"/>
              </a:rPr>
              <a:t>A	=	93%	C	=	73%</a:t>
            </a:r>
          </a:p>
          <a:p>
            <a:pPr>
              <a:spcBef>
                <a:spcPts val="0"/>
              </a:spcBef>
              <a:tabLst>
                <a:tab pos="339725" algn="l"/>
                <a:tab pos="574675" algn="l"/>
                <a:tab pos="1489075" algn="l"/>
                <a:tab pos="1771650" algn="l"/>
                <a:tab pos="1998663" algn="l"/>
              </a:tabLst>
            </a:pPr>
            <a:r>
              <a:rPr lang="en-US" sz="1800" b="1" dirty="0">
                <a:latin typeface="Arial Narrow" pitchFamily="34" charset="0"/>
              </a:rPr>
              <a:t>A-	=	90%	C-	=	70%</a:t>
            </a:r>
          </a:p>
          <a:p>
            <a:pPr>
              <a:spcBef>
                <a:spcPts val="0"/>
              </a:spcBef>
              <a:tabLst>
                <a:tab pos="339725" algn="l"/>
                <a:tab pos="574675" algn="l"/>
                <a:tab pos="1489075" algn="l"/>
                <a:tab pos="1771650" algn="l"/>
                <a:tab pos="1998663" algn="l"/>
              </a:tabLst>
            </a:pPr>
            <a:r>
              <a:rPr lang="en-US" sz="1800" b="1" dirty="0">
                <a:latin typeface="Arial Narrow" pitchFamily="34" charset="0"/>
              </a:rPr>
              <a:t>B+	=	87%	D+	=	67%</a:t>
            </a:r>
          </a:p>
          <a:p>
            <a:pPr>
              <a:spcBef>
                <a:spcPts val="0"/>
              </a:spcBef>
              <a:tabLst>
                <a:tab pos="339725" algn="l"/>
                <a:tab pos="574675" algn="l"/>
                <a:tab pos="1489075" algn="l"/>
                <a:tab pos="1771650" algn="l"/>
                <a:tab pos="1998663" algn="l"/>
              </a:tabLst>
            </a:pPr>
            <a:r>
              <a:rPr lang="en-US" sz="1800" b="1" dirty="0">
                <a:latin typeface="Arial Narrow" pitchFamily="34" charset="0"/>
              </a:rPr>
              <a:t>B	=	83%	D	</a:t>
            </a:r>
            <a:r>
              <a:rPr lang="en-US" sz="1800" b="1" dirty="0" smtClean="0">
                <a:latin typeface="Arial Narrow" pitchFamily="34" charset="0"/>
              </a:rPr>
              <a:t>=	63</a:t>
            </a:r>
            <a:r>
              <a:rPr lang="en-US" sz="1800" b="1" dirty="0">
                <a:latin typeface="Arial Narrow" pitchFamily="34" charset="0"/>
              </a:rPr>
              <a:t>%</a:t>
            </a:r>
          </a:p>
          <a:p>
            <a:pPr>
              <a:spcBef>
                <a:spcPts val="0"/>
              </a:spcBef>
              <a:tabLst>
                <a:tab pos="339725" algn="l"/>
                <a:tab pos="574675" algn="l"/>
                <a:tab pos="1489075" algn="l"/>
                <a:tab pos="1771650" algn="l"/>
                <a:tab pos="1998663" algn="l"/>
              </a:tabLst>
            </a:pPr>
            <a:r>
              <a:rPr lang="en-US" sz="1800" b="1" dirty="0">
                <a:latin typeface="Arial Narrow" pitchFamily="34" charset="0"/>
              </a:rPr>
              <a:t>B-	=	80%	D-	=	60%</a:t>
            </a:r>
          </a:p>
          <a:p>
            <a:pPr>
              <a:spcBef>
                <a:spcPts val="0"/>
              </a:spcBef>
              <a:tabLst>
                <a:tab pos="339725" algn="l"/>
                <a:tab pos="574675" algn="l"/>
                <a:tab pos="1489075" algn="l"/>
                <a:tab pos="1771650" algn="l"/>
                <a:tab pos="1998663" algn="l"/>
              </a:tabLst>
            </a:pPr>
            <a:r>
              <a:rPr lang="en-US" sz="1800" b="1" dirty="0">
                <a:latin typeface="Arial Narrow" pitchFamily="34" charset="0"/>
              </a:rPr>
              <a:t>C+	=	77%	E	</a:t>
            </a:r>
            <a:r>
              <a:rPr lang="en-US" sz="1800" b="1" dirty="0" smtClean="0">
                <a:latin typeface="Arial Narrow" pitchFamily="34" charset="0"/>
              </a:rPr>
              <a:t>=	below </a:t>
            </a:r>
            <a:r>
              <a:rPr lang="en-US" sz="1800" b="1" dirty="0">
                <a:latin typeface="Arial Narrow" pitchFamily="34" charset="0"/>
              </a:rPr>
              <a:t>60%</a:t>
            </a:r>
          </a:p>
        </p:txBody>
      </p:sp>
    </p:spTree>
    <p:extLst>
      <p:ext uri="{BB962C8B-B14F-4D97-AF65-F5344CB8AC3E}">
        <p14:creationId xmlns:p14="http://schemas.microsoft.com/office/powerpoint/2010/main" val="2430600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wipe(left)">
                                      <p:cBhvr>
                                        <p:cTn id="7" dur="500"/>
                                        <p:tgtEl>
                                          <p:spTgt spid="23787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78755">
                                            <p:txEl>
                                              <p:pRg st="1" end="1"/>
                                            </p:txEl>
                                          </p:spTgt>
                                        </p:tgtEl>
                                        <p:attrNameLst>
                                          <p:attrName>style.visibility</p:attrName>
                                        </p:attrNameLst>
                                      </p:cBhvr>
                                      <p:to>
                                        <p:strVal val="visible"/>
                                      </p:to>
                                    </p:set>
                                    <p:animEffect transition="in" filter="wipe(left)">
                                      <p:cBhvr>
                                        <p:cTn id="10" dur="500"/>
                                        <p:tgtEl>
                                          <p:spTgt spid="23787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78755">
                                            <p:txEl>
                                              <p:pRg st="2" end="2"/>
                                            </p:txEl>
                                          </p:spTgt>
                                        </p:tgtEl>
                                        <p:attrNameLst>
                                          <p:attrName>style.visibility</p:attrName>
                                        </p:attrNameLst>
                                      </p:cBhvr>
                                      <p:to>
                                        <p:strVal val="visible"/>
                                      </p:to>
                                    </p:set>
                                    <p:animEffect transition="in" filter="wipe(left)">
                                      <p:cBhvr>
                                        <p:cTn id="13" dur="500"/>
                                        <p:tgtEl>
                                          <p:spTgt spid="237875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78755">
                                            <p:txEl>
                                              <p:pRg st="3" end="3"/>
                                            </p:txEl>
                                          </p:spTgt>
                                        </p:tgtEl>
                                        <p:attrNameLst>
                                          <p:attrName>style.visibility</p:attrName>
                                        </p:attrNameLst>
                                      </p:cBhvr>
                                      <p:to>
                                        <p:strVal val="visible"/>
                                      </p:to>
                                    </p:set>
                                    <p:animEffect transition="in" filter="wipe(left)">
                                      <p:cBhvr>
                                        <p:cTn id="16" dur="500"/>
                                        <p:tgtEl>
                                          <p:spTgt spid="237875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78755">
                                            <p:txEl>
                                              <p:pRg st="4" end="4"/>
                                            </p:txEl>
                                          </p:spTgt>
                                        </p:tgtEl>
                                        <p:attrNameLst>
                                          <p:attrName>style.visibility</p:attrName>
                                        </p:attrNameLst>
                                      </p:cBhvr>
                                      <p:to>
                                        <p:strVal val="visible"/>
                                      </p:to>
                                    </p:set>
                                    <p:animEffect transition="in" filter="wipe(left)">
                                      <p:cBhvr>
                                        <p:cTn id="19" dur="500"/>
                                        <p:tgtEl>
                                          <p:spTgt spid="237875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78755">
                                            <p:txEl>
                                              <p:pRg st="5" end="5"/>
                                            </p:txEl>
                                          </p:spTgt>
                                        </p:tgtEl>
                                        <p:attrNameLst>
                                          <p:attrName>style.visibility</p:attrName>
                                        </p:attrNameLst>
                                      </p:cBhvr>
                                      <p:to>
                                        <p:strVal val="visible"/>
                                      </p:to>
                                    </p:set>
                                    <p:animEffect transition="in" filter="wipe(left)">
                                      <p:cBhvr>
                                        <p:cTn id="22" dur="500"/>
                                        <p:tgtEl>
                                          <p:spTgt spid="237875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78755">
                                            <p:txEl>
                                              <p:pRg st="6" end="6"/>
                                            </p:txEl>
                                          </p:spTgt>
                                        </p:tgtEl>
                                        <p:attrNameLst>
                                          <p:attrName>style.visibility</p:attrName>
                                        </p:attrNameLst>
                                      </p:cBhvr>
                                      <p:to>
                                        <p:strVal val="visible"/>
                                      </p:to>
                                    </p:set>
                                    <p:animEffect transition="in" filter="wipe(left)">
                                      <p:cBhvr>
                                        <p:cTn id="25" dur="500"/>
                                        <p:tgtEl>
                                          <p:spTgt spid="237875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78755">
                                            <p:txEl>
                                              <p:pRg st="7" end="7"/>
                                            </p:txEl>
                                          </p:spTgt>
                                        </p:tgtEl>
                                        <p:attrNameLst>
                                          <p:attrName>style.visibility</p:attrName>
                                        </p:attrNameLst>
                                      </p:cBhvr>
                                      <p:to>
                                        <p:strVal val="visible"/>
                                      </p:to>
                                    </p:set>
                                    <p:animEffect transition="in" filter="wipe(left)">
                                      <p:cBhvr>
                                        <p:cTn id="28" dur="500"/>
                                        <p:tgtEl>
                                          <p:spTgt spid="237875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378755">
                                            <p:txEl>
                                              <p:pRg st="8" end="8"/>
                                            </p:txEl>
                                          </p:spTgt>
                                        </p:tgtEl>
                                        <p:attrNameLst>
                                          <p:attrName>style.visibility</p:attrName>
                                        </p:attrNameLst>
                                      </p:cBhvr>
                                      <p:to>
                                        <p:strVal val="visible"/>
                                      </p:to>
                                    </p:set>
                                    <p:animEffect transition="in" filter="wipe(left)">
                                      <p:cBhvr>
                                        <p:cTn id="31" dur="500"/>
                                        <p:tgtEl>
                                          <p:spTgt spid="237875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78755">
                                            <p:txEl>
                                              <p:pRg st="9" end="9"/>
                                            </p:txEl>
                                          </p:spTgt>
                                        </p:tgtEl>
                                        <p:attrNameLst>
                                          <p:attrName>style.visibility</p:attrName>
                                        </p:attrNameLst>
                                      </p:cBhvr>
                                      <p:to>
                                        <p:strVal val="visible"/>
                                      </p:to>
                                    </p:set>
                                    <p:animEffect transition="in" filter="wipe(left)">
                                      <p:cBhvr>
                                        <p:cTn id="34" dur="500"/>
                                        <p:tgtEl>
                                          <p:spTgt spid="2378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4</a:t>
            </a:fld>
            <a:endParaRPr lang="en-US" sz="1400" dirty="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dirty="0" smtClean="0"/>
              <a:t>Labs (</a:t>
            </a:r>
            <a:r>
              <a:rPr lang="en-US" dirty="0" smtClean="0"/>
              <a:t>55%</a:t>
            </a:r>
            <a:r>
              <a:rPr lang="en-US" dirty="0" smtClean="0"/>
              <a:t>)</a:t>
            </a:r>
          </a:p>
        </p:txBody>
      </p:sp>
      <p:sp>
        <p:nvSpPr>
          <p:cNvPr id="2378755" name="Rectangle 3"/>
          <p:cNvSpPr>
            <a:spLocks noGrp="1" noChangeArrowheads="1"/>
          </p:cNvSpPr>
          <p:nvPr>
            <p:ph type="body" idx="1"/>
          </p:nvPr>
        </p:nvSpPr>
        <p:spPr>
          <a:xfrm>
            <a:off x="422275" y="1352233"/>
            <a:ext cx="8356600" cy="5100637"/>
          </a:xfrm>
        </p:spPr>
        <p:txBody>
          <a:bodyPr/>
          <a:lstStyle/>
          <a:p>
            <a:r>
              <a:rPr lang="en-US" sz="1800" dirty="0" smtClean="0"/>
              <a:t>Each student is to complete his own labs.</a:t>
            </a:r>
            <a:endParaRPr lang="en-US" sz="1800" dirty="0"/>
          </a:p>
          <a:p>
            <a:r>
              <a:rPr lang="en-US" sz="1800" b="1" u="sng" dirty="0" smtClean="0"/>
              <a:t>All </a:t>
            </a:r>
            <a:r>
              <a:rPr lang="en-US" sz="1800" b="1" u="sng" dirty="0"/>
              <a:t>submitted lab source code </a:t>
            </a:r>
            <a:r>
              <a:rPr lang="en-US" sz="1800" dirty="0"/>
              <a:t>must contain header comments that include student’s name and a declaration that the completed assignment is their own work (accept for group labs) in order to be accepted.</a:t>
            </a:r>
          </a:p>
          <a:p>
            <a:r>
              <a:rPr lang="en-US" sz="1800" dirty="0" smtClean="0"/>
              <a:t>Lab </a:t>
            </a:r>
            <a:r>
              <a:rPr lang="en-US" sz="1800" dirty="0"/>
              <a:t>assignments must be completed and passed off with a “Date Modified” timestamp on or before the due date to receive full credit</a:t>
            </a:r>
            <a:r>
              <a:rPr lang="en-US" sz="1800" dirty="0" smtClean="0"/>
              <a:t>.</a:t>
            </a:r>
          </a:p>
          <a:p>
            <a:pPr lvl="1"/>
            <a:r>
              <a:rPr lang="en-US" sz="1600" dirty="0" smtClean="0"/>
              <a:t>NOTE</a:t>
            </a:r>
            <a:r>
              <a:rPr lang="en-US" sz="1600" dirty="0"/>
              <a:t>: Timestamps cannot be used for bonus credit </a:t>
            </a:r>
            <a:r>
              <a:rPr lang="en-US" sz="1600" dirty="0" smtClean="0"/>
              <a:t>points.</a:t>
            </a:r>
          </a:p>
          <a:p>
            <a:r>
              <a:rPr lang="en-US" sz="1800" dirty="0" smtClean="0"/>
              <a:t>Any </a:t>
            </a:r>
            <a:r>
              <a:rPr lang="en-US" sz="1800" dirty="0"/>
              <a:t>lab assignment </a:t>
            </a:r>
            <a:r>
              <a:rPr lang="en-US" sz="1800" dirty="0" smtClean="0"/>
              <a:t>submitted after </a:t>
            </a:r>
            <a:r>
              <a:rPr lang="en-US" sz="1800" dirty="0"/>
              <a:t>the due date will lose 10% per school day (up to a maximum of 50</a:t>
            </a:r>
            <a:r>
              <a:rPr lang="en-US" sz="1800" dirty="0" smtClean="0"/>
              <a:t>%).</a:t>
            </a:r>
          </a:p>
          <a:p>
            <a:r>
              <a:rPr lang="en-US" sz="1800" dirty="0" smtClean="0"/>
              <a:t>All completed labs will receive a minimum 50% credit - no lab less than 50% completed will be accepted.</a:t>
            </a:r>
            <a:endParaRPr lang="en-US" sz="1800" dirty="0"/>
          </a:p>
          <a:p>
            <a:r>
              <a:rPr lang="en-US" sz="1800" dirty="0" smtClean="0"/>
              <a:t>Labs </a:t>
            </a:r>
            <a:r>
              <a:rPr lang="en-US" sz="1800" u="sng" dirty="0"/>
              <a:t>passed off</a:t>
            </a:r>
            <a:r>
              <a:rPr lang="en-US" sz="1800" dirty="0"/>
              <a:t> </a:t>
            </a:r>
            <a:r>
              <a:rPr lang="en-US" sz="1800" dirty="0" smtClean="0"/>
              <a:t>at </a:t>
            </a:r>
            <a:r>
              <a:rPr lang="en-US" sz="1800" dirty="0"/>
              <a:t>least one day </a:t>
            </a:r>
            <a:r>
              <a:rPr lang="en-US" sz="1800" u="sng" dirty="0"/>
              <a:t>before</a:t>
            </a:r>
            <a:r>
              <a:rPr lang="en-US" sz="1800" dirty="0"/>
              <a:t> the due date </a:t>
            </a:r>
            <a:r>
              <a:rPr lang="en-US" sz="1800" dirty="0" smtClean="0"/>
              <a:t>(no timestamps) receive </a:t>
            </a:r>
            <a:r>
              <a:rPr lang="en-US" sz="1800" dirty="0"/>
              <a:t>an additional 10% bonus credit.  </a:t>
            </a:r>
            <a:r>
              <a:rPr lang="en-US" sz="1800" dirty="0" smtClean="0"/>
              <a:t>(</a:t>
            </a:r>
            <a:r>
              <a:rPr lang="en-US" sz="1800" dirty="0"/>
              <a:t>L</a:t>
            </a:r>
            <a:r>
              <a:rPr lang="en-US" sz="1800" dirty="0" smtClean="0"/>
              <a:t>abs </a:t>
            </a:r>
            <a:r>
              <a:rPr lang="en-US" sz="1800" dirty="0"/>
              <a:t>completed in previous semesters DO NOT qualify for early pass-off bonus credit</a:t>
            </a:r>
            <a:r>
              <a:rPr lang="en-US" sz="1800" dirty="0" smtClean="0"/>
              <a:t>.)</a:t>
            </a:r>
            <a:endParaRPr lang="en-US" sz="2200" dirty="0"/>
          </a:p>
          <a:p>
            <a:r>
              <a:rPr lang="en-US" sz="1800" dirty="0"/>
              <a:t>Bonus credit on any lab is </a:t>
            </a:r>
            <a:r>
              <a:rPr lang="en-US" sz="1800" u="sng" dirty="0"/>
              <a:t>only awarded after all regular requirements have been </a:t>
            </a:r>
            <a:r>
              <a:rPr lang="en-US" sz="1800" u="sng" dirty="0" smtClean="0"/>
              <a:t>completed </a:t>
            </a:r>
            <a:r>
              <a:rPr lang="en-US" sz="1800" dirty="0" smtClean="0"/>
              <a:t>(including bonus labs).</a:t>
            </a:r>
            <a:endParaRPr lang="en-US" sz="1800" dirty="0"/>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spTree>
    <p:extLst>
      <p:ext uri="{BB962C8B-B14F-4D97-AF65-F5344CB8AC3E}">
        <p14:creationId xmlns:p14="http://schemas.microsoft.com/office/powerpoint/2010/main" val="26887337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fade">
                                      <p:cBhvr>
                                        <p:cTn id="7" dur="500"/>
                                        <p:tgtEl>
                                          <p:spTgt spid="237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8755">
                                            <p:txEl>
                                              <p:pRg st="1" end="1"/>
                                            </p:txEl>
                                          </p:spTgt>
                                        </p:tgtEl>
                                        <p:attrNameLst>
                                          <p:attrName>style.visibility</p:attrName>
                                        </p:attrNameLst>
                                      </p:cBhvr>
                                      <p:to>
                                        <p:strVal val="visible"/>
                                      </p:to>
                                    </p:set>
                                    <p:animEffect transition="in" filter="fade">
                                      <p:cBhvr>
                                        <p:cTn id="12" dur="500"/>
                                        <p:tgtEl>
                                          <p:spTgt spid="237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8755">
                                            <p:txEl>
                                              <p:pRg st="2" end="2"/>
                                            </p:txEl>
                                          </p:spTgt>
                                        </p:tgtEl>
                                        <p:attrNameLst>
                                          <p:attrName>style.visibility</p:attrName>
                                        </p:attrNameLst>
                                      </p:cBhvr>
                                      <p:to>
                                        <p:strVal val="visible"/>
                                      </p:to>
                                    </p:set>
                                    <p:animEffect transition="in" filter="fade">
                                      <p:cBhvr>
                                        <p:cTn id="17" dur="500"/>
                                        <p:tgtEl>
                                          <p:spTgt spid="237875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78755">
                                            <p:txEl>
                                              <p:pRg st="3" end="3"/>
                                            </p:txEl>
                                          </p:spTgt>
                                        </p:tgtEl>
                                        <p:attrNameLst>
                                          <p:attrName>style.visibility</p:attrName>
                                        </p:attrNameLst>
                                      </p:cBhvr>
                                      <p:to>
                                        <p:strVal val="visible"/>
                                      </p:to>
                                    </p:set>
                                    <p:animEffect transition="in" filter="fade">
                                      <p:cBhvr>
                                        <p:cTn id="20" dur="500"/>
                                        <p:tgtEl>
                                          <p:spTgt spid="237875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78755">
                                            <p:txEl>
                                              <p:pRg st="4" end="4"/>
                                            </p:txEl>
                                          </p:spTgt>
                                        </p:tgtEl>
                                        <p:attrNameLst>
                                          <p:attrName>style.visibility</p:attrName>
                                        </p:attrNameLst>
                                      </p:cBhvr>
                                      <p:to>
                                        <p:strVal val="visible"/>
                                      </p:to>
                                    </p:set>
                                    <p:animEffect transition="in" filter="fade">
                                      <p:cBhvr>
                                        <p:cTn id="25" dur="500"/>
                                        <p:tgtEl>
                                          <p:spTgt spid="237875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78755">
                                            <p:txEl>
                                              <p:pRg st="5" end="5"/>
                                            </p:txEl>
                                          </p:spTgt>
                                        </p:tgtEl>
                                        <p:attrNameLst>
                                          <p:attrName>style.visibility</p:attrName>
                                        </p:attrNameLst>
                                      </p:cBhvr>
                                      <p:to>
                                        <p:strVal val="visible"/>
                                      </p:to>
                                    </p:set>
                                    <p:animEffect transition="in" filter="fade">
                                      <p:cBhvr>
                                        <p:cTn id="30" dur="500"/>
                                        <p:tgtEl>
                                          <p:spTgt spid="237875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78755">
                                            <p:txEl>
                                              <p:pRg st="6" end="6"/>
                                            </p:txEl>
                                          </p:spTgt>
                                        </p:tgtEl>
                                        <p:attrNameLst>
                                          <p:attrName>style.visibility</p:attrName>
                                        </p:attrNameLst>
                                      </p:cBhvr>
                                      <p:to>
                                        <p:strVal val="visible"/>
                                      </p:to>
                                    </p:set>
                                    <p:animEffect transition="in" filter="fade">
                                      <p:cBhvr>
                                        <p:cTn id="35" dur="500"/>
                                        <p:tgtEl>
                                          <p:spTgt spid="237875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78755">
                                            <p:txEl>
                                              <p:pRg st="7" end="7"/>
                                            </p:txEl>
                                          </p:spTgt>
                                        </p:tgtEl>
                                        <p:attrNameLst>
                                          <p:attrName>style.visibility</p:attrName>
                                        </p:attrNameLst>
                                      </p:cBhvr>
                                      <p:to>
                                        <p:strVal val="visible"/>
                                      </p:to>
                                    </p:set>
                                    <p:animEffect transition="in" filter="fade">
                                      <p:cBhvr>
                                        <p:cTn id="40" dur="500"/>
                                        <p:tgtEl>
                                          <p:spTgt spid="2378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5</a:t>
            </a:fld>
            <a:endParaRPr lang="en-US" sz="140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dirty="0" smtClean="0"/>
              <a:t>Homework (15%)</a:t>
            </a:r>
          </a:p>
        </p:txBody>
      </p:sp>
      <p:sp>
        <p:nvSpPr>
          <p:cNvPr id="2378755" name="Rectangle 3"/>
          <p:cNvSpPr>
            <a:spLocks noGrp="1" noChangeArrowheads="1"/>
          </p:cNvSpPr>
          <p:nvPr>
            <p:ph type="body" idx="1"/>
          </p:nvPr>
        </p:nvSpPr>
        <p:spPr>
          <a:xfrm>
            <a:off x="422275" y="1420813"/>
            <a:ext cx="8356600" cy="5100637"/>
          </a:xfrm>
        </p:spPr>
        <p:txBody>
          <a:bodyPr/>
          <a:lstStyle/>
          <a:p>
            <a:r>
              <a:rPr lang="en-US" sz="2000" dirty="0" smtClean="0"/>
              <a:t>Homework </a:t>
            </a:r>
            <a:r>
              <a:rPr lang="en-US" sz="2000" dirty="0"/>
              <a:t>is due in class on the last lecture day of each section.</a:t>
            </a:r>
          </a:p>
          <a:p>
            <a:r>
              <a:rPr lang="en-US" sz="2000" dirty="0" smtClean="0"/>
              <a:t>Most </a:t>
            </a:r>
            <a:r>
              <a:rPr lang="en-US" sz="2000" dirty="0"/>
              <a:t>homework consists of 5 to 10 questions and covers the material from the previous </a:t>
            </a:r>
            <a:r>
              <a:rPr lang="en-US" sz="2000" dirty="0" smtClean="0"/>
              <a:t>2-4 class </a:t>
            </a:r>
            <a:r>
              <a:rPr lang="en-US" sz="2000" dirty="0"/>
              <a:t>discussions, but may cover additional material not discussed directly in class.</a:t>
            </a:r>
          </a:p>
          <a:p>
            <a:r>
              <a:rPr lang="en-US" sz="2000" dirty="0" smtClean="0"/>
              <a:t>Homework </a:t>
            </a:r>
            <a:r>
              <a:rPr lang="en-US" sz="2000" dirty="0"/>
              <a:t>must have your </a:t>
            </a:r>
            <a:r>
              <a:rPr lang="en-US" sz="2000" dirty="0" smtClean="0"/>
              <a:t>name and </a:t>
            </a:r>
            <a:r>
              <a:rPr lang="en-US" sz="2000" dirty="0"/>
              <a:t>section </a:t>
            </a:r>
            <a:r>
              <a:rPr lang="en-US" sz="2000" dirty="0" smtClean="0"/>
              <a:t>(clearly legible) </a:t>
            </a:r>
            <a:r>
              <a:rPr lang="en-US" sz="2000" dirty="0"/>
              <a:t>at the top of the homework and </a:t>
            </a:r>
            <a:r>
              <a:rPr lang="en-US" sz="2000" dirty="0" smtClean="0"/>
              <a:t>to </a:t>
            </a:r>
            <a:r>
              <a:rPr lang="en-US" sz="2000" dirty="0"/>
              <a:t>be accepted for grading.</a:t>
            </a:r>
          </a:p>
          <a:p>
            <a:r>
              <a:rPr lang="en-US" sz="2000" dirty="0" smtClean="0"/>
              <a:t>Homework </a:t>
            </a:r>
            <a:r>
              <a:rPr lang="en-US" sz="2000" dirty="0"/>
              <a:t>will be graded by each student in class, submitted at the end of class for recording of the score, and returned the following class </a:t>
            </a:r>
            <a:r>
              <a:rPr lang="en-US" sz="2000" dirty="0" smtClean="0"/>
              <a:t>period.  (Subject to available time.)</a:t>
            </a:r>
            <a:endParaRPr lang="en-US" sz="2000" dirty="0"/>
          </a:p>
          <a:p>
            <a:r>
              <a:rPr lang="en-US" sz="2000" dirty="0" smtClean="0"/>
              <a:t>NO </a:t>
            </a:r>
            <a:r>
              <a:rPr lang="en-US" sz="2000" dirty="0"/>
              <a:t>LATE HOMEWORK WILL BE ACCEPTED</a:t>
            </a:r>
            <a:r>
              <a:rPr lang="en-US" sz="2000" dirty="0" smtClean="0"/>
              <a:t>.</a:t>
            </a:r>
          </a:p>
          <a:p>
            <a:pPr marL="0" indent="0">
              <a:buNone/>
            </a:pPr>
            <a:endParaRPr lang="en-US" sz="800" dirty="0" smtClean="0"/>
          </a:p>
          <a:p>
            <a:pPr marL="0" indent="0">
              <a:buNone/>
            </a:pPr>
            <a:r>
              <a:rPr lang="en-US" sz="1800" dirty="0" smtClean="0"/>
              <a:t>You </a:t>
            </a:r>
            <a:r>
              <a:rPr lang="en-US" sz="1800" dirty="0"/>
              <a:t>are welcome and encouraged to discuss the homework with your classmates and others outside of class.  However, you are to do and submit your own work.  Submitting someone else’s work </a:t>
            </a:r>
            <a:r>
              <a:rPr lang="en-US" sz="1800" dirty="0" smtClean="0"/>
              <a:t>is </a:t>
            </a:r>
            <a:r>
              <a:rPr lang="en-US" sz="1800" dirty="0"/>
              <a:t>considered cheating for which you will receive an E grade for the class and be reported to the Honor Code Office.</a:t>
            </a:r>
          </a:p>
          <a:p>
            <a:endParaRPr lang="en-US" sz="1800" dirty="0"/>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spTree>
    <p:extLst>
      <p:ext uri="{BB962C8B-B14F-4D97-AF65-F5344CB8AC3E}">
        <p14:creationId xmlns:p14="http://schemas.microsoft.com/office/powerpoint/2010/main" val="234539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fade">
                                      <p:cBhvr>
                                        <p:cTn id="7" dur="500"/>
                                        <p:tgtEl>
                                          <p:spTgt spid="237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8755">
                                            <p:txEl>
                                              <p:pRg st="1" end="1"/>
                                            </p:txEl>
                                          </p:spTgt>
                                        </p:tgtEl>
                                        <p:attrNameLst>
                                          <p:attrName>style.visibility</p:attrName>
                                        </p:attrNameLst>
                                      </p:cBhvr>
                                      <p:to>
                                        <p:strVal val="visible"/>
                                      </p:to>
                                    </p:set>
                                    <p:animEffect transition="in" filter="fade">
                                      <p:cBhvr>
                                        <p:cTn id="12" dur="500"/>
                                        <p:tgtEl>
                                          <p:spTgt spid="237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8755">
                                            <p:txEl>
                                              <p:pRg st="2" end="2"/>
                                            </p:txEl>
                                          </p:spTgt>
                                        </p:tgtEl>
                                        <p:attrNameLst>
                                          <p:attrName>style.visibility</p:attrName>
                                        </p:attrNameLst>
                                      </p:cBhvr>
                                      <p:to>
                                        <p:strVal val="visible"/>
                                      </p:to>
                                    </p:set>
                                    <p:animEffect transition="in" filter="fade">
                                      <p:cBhvr>
                                        <p:cTn id="17" dur="500"/>
                                        <p:tgtEl>
                                          <p:spTgt spid="2378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78755">
                                            <p:txEl>
                                              <p:pRg st="3" end="3"/>
                                            </p:txEl>
                                          </p:spTgt>
                                        </p:tgtEl>
                                        <p:attrNameLst>
                                          <p:attrName>style.visibility</p:attrName>
                                        </p:attrNameLst>
                                      </p:cBhvr>
                                      <p:to>
                                        <p:strVal val="visible"/>
                                      </p:to>
                                    </p:set>
                                    <p:animEffect transition="in" filter="fade">
                                      <p:cBhvr>
                                        <p:cTn id="22" dur="500"/>
                                        <p:tgtEl>
                                          <p:spTgt spid="2378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78755">
                                            <p:txEl>
                                              <p:pRg st="4" end="4"/>
                                            </p:txEl>
                                          </p:spTgt>
                                        </p:tgtEl>
                                        <p:attrNameLst>
                                          <p:attrName>style.visibility</p:attrName>
                                        </p:attrNameLst>
                                      </p:cBhvr>
                                      <p:to>
                                        <p:strVal val="visible"/>
                                      </p:to>
                                    </p:set>
                                    <p:animEffect transition="in" filter="fade">
                                      <p:cBhvr>
                                        <p:cTn id="27" dur="500"/>
                                        <p:tgtEl>
                                          <p:spTgt spid="2378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78755">
                                            <p:txEl>
                                              <p:pRg st="6" end="6"/>
                                            </p:txEl>
                                          </p:spTgt>
                                        </p:tgtEl>
                                        <p:attrNameLst>
                                          <p:attrName>style.visibility</p:attrName>
                                        </p:attrNameLst>
                                      </p:cBhvr>
                                      <p:to>
                                        <p:strVal val="visible"/>
                                      </p:to>
                                    </p:set>
                                    <p:animEffect transition="in" filter="fade">
                                      <p:cBhvr>
                                        <p:cTn id="32" dur="500"/>
                                        <p:tgtEl>
                                          <p:spTgt spid="23787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6</a:t>
            </a:fld>
            <a:endParaRPr lang="en-US" sz="140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dirty="0" smtClean="0"/>
              <a:t>In-class Quizzes (5%)</a:t>
            </a:r>
          </a:p>
        </p:txBody>
      </p:sp>
      <p:sp>
        <p:nvSpPr>
          <p:cNvPr id="2378755" name="Rectangle 3"/>
          <p:cNvSpPr>
            <a:spLocks noGrp="1" noChangeArrowheads="1"/>
          </p:cNvSpPr>
          <p:nvPr>
            <p:ph type="body" idx="1"/>
          </p:nvPr>
        </p:nvSpPr>
        <p:spPr>
          <a:xfrm>
            <a:off x="422275" y="1652530"/>
            <a:ext cx="8356600" cy="4868920"/>
          </a:xfrm>
        </p:spPr>
        <p:txBody>
          <a:bodyPr/>
          <a:lstStyle/>
          <a:p>
            <a:r>
              <a:rPr lang="en-US" sz="2400" dirty="0" smtClean="0"/>
              <a:t>In-class </a:t>
            </a:r>
            <a:r>
              <a:rPr lang="en-US" sz="2400" dirty="0"/>
              <a:t>quizzes are to </a:t>
            </a:r>
            <a:r>
              <a:rPr lang="en-US" sz="2400" dirty="0" smtClean="0"/>
              <a:t>encourage </a:t>
            </a:r>
            <a:r>
              <a:rPr lang="en-US" sz="2400" dirty="0"/>
              <a:t>class attendance and </a:t>
            </a:r>
            <a:r>
              <a:rPr lang="en-US" sz="2400" dirty="0" smtClean="0"/>
              <a:t>participation.</a:t>
            </a:r>
          </a:p>
          <a:p>
            <a:r>
              <a:rPr lang="en-US" sz="2400" dirty="0"/>
              <a:t>The quizzes are formulated from class lecture and emphasize application of specific learning objectives</a:t>
            </a:r>
            <a:r>
              <a:rPr lang="en-US" sz="2400" dirty="0" smtClean="0"/>
              <a:t>.</a:t>
            </a:r>
          </a:p>
          <a:p>
            <a:r>
              <a:rPr lang="en-US" sz="2400" dirty="0" smtClean="0"/>
              <a:t>In-class quizzes </a:t>
            </a:r>
            <a:r>
              <a:rPr lang="en-US" sz="2400" dirty="0"/>
              <a:t>will be handed out </a:t>
            </a:r>
            <a:r>
              <a:rPr lang="en-US" sz="2400" u="sng" dirty="0"/>
              <a:t>and</a:t>
            </a:r>
            <a:r>
              <a:rPr lang="en-US" sz="2400" dirty="0"/>
              <a:t> collected in class.</a:t>
            </a:r>
          </a:p>
          <a:p>
            <a:r>
              <a:rPr lang="en-US" sz="2400" u="sng" dirty="0"/>
              <a:t>No late quizzes will be accepted</a:t>
            </a:r>
            <a:r>
              <a:rPr lang="en-US" sz="2400" dirty="0" smtClean="0"/>
              <a:t>.</a:t>
            </a:r>
          </a:p>
          <a:p>
            <a:r>
              <a:rPr lang="en-US" sz="2400" dirty="0" smtClean="0"/>
              <a:t>Quizzes </a:t>
            </a:r>
            <a:r>
              <a:rPr lang="en-US" sz="2400" dirty="0"/>
              <a:t>will be graded on a pass/fail basis</a:t>
            </a:r>
            <a:r>
              <a:rPr lang="en-US" sz="2400" dirty="0" smtClean="0"/>
              <a:t>.</a:t>
            </a:r>
            <a:endParaRPr lang="en-US" sz="2400" dirty="0"/>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spTree>
    <p:extLst>
      <p:ext uri="{BB962C8B-B14F-4D97-AF65-F5344CB8AC3E}">
        <p14:creationId xmlns:p14="http://schemas.microsoft.com/office/powerpoint/2010/main" val="1940129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wipe(left)">
                                      <p:cBhvr>
                                        <p:cTn id="7" dur="500"/>
                                        <p:tgtEl>
                                          <p:spTgt spid="237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8755">
                                            <p:txEl>
                                              <p:pRg st="1" end="1"/>
                                            </p:txEl>
                                          </p:spTgt>
                                        </p:tgtEl>
                                        <p:attrNameLst>
                                          <p:attrName>style.visibility</p:attrName>
                                        </p:attrNameLst>
                                      </p:cBhvr>
                                      <p:to>
                                        <p:strVal val="visible"/>
                                      </p:to>
                                    </p:set>
                                    <p:animEffect transition="in" filter="wipe(left)">
                                      <p:cBhvr>
                                        <p:cTn id="12" dur="500"/>
                                        <p:tgtEl>
                                          <p:spTgt spid="237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78755">
                                            <p:txEl>
                                              <p:pRg st="2" end="2"/>
                                            </p:txEl>
                                          </p:spTgt>
                                        </p:tgtEl>
                                        <p:attrNameLst>
                                          <p:attrName>style.visibility</p:attrName>
                                        </p:attrNameLst>
                                      </p:cBhvr>
                                      <p:to>
                                        <p:strVal val="visible"/>
                                      </p:to>
                                    </p:set>
                                    <p:animEffect transition="in" filter="wipe(left)">
                                      <p:cBhvr>
                                        <p:cTn id="17" dur="500"/>
                                        <p:tgtEl>
                                          <p:spTgt spid="2378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8755">
                                            <p:txEl>
                                              <p:pRg st="3" end="3"/>
                                            </p:txEl>
                                          </p:spTgt>
                                        </p:tgtEl>
                                        <p:attrNameLst>
                                          <p:attrName>style.visibility</p:attrName>
                                        </p:attrNameLst>
                                      </p:cBhvr>
                                      <p:to>
                                        <p:strVal val="visible"/>
                                      </p:to>
                                    </p:set>
                                    <p:animEffect transition="in" filter="wipe(left)">
                                      <p:cBhvr>
                                        <p:cTn id="22" dur="500"/>
                                        <p:tgtEl>
                                          <p:spTgt spid="2378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78755">
                                            <p:txEl>
                                              <p:pRg st="4" end="4"/>
                                            </p:txEl>
                                          </p:spTgt>
                                        </p:tgtEl>
                                        <p:attrNameLst>
                                          <p:attrName>style.visibility</p:attrName>
                                        </p:attrNameLst>
                                      </p:cBhvr>
                                      <p:to>
                                        <p:strVal val="visible"/>
                                      </p:to>
                                    </p:set>
                                    <p:animEffect transition="in" filter="wipe(left)">
                                      <p:cBhvr>
                                        <p:cTn id="27" dur="500"/>
                                        <p:tgtEl>
                                          <p:spTgt spid="2378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7</a:t>
            </a:fld>
            <a:endParaRPr lang="en-US" sz="140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dirty="0" smtClean="0"/>
              <a:t>Miscellaneous</a:t>
            </a:r>
          </a:p>
        </p:txBody>
      </p:sp>
      <p:sp>
        <p:nvSpPr>
          <p:cNvPr id="2378755" name="Rectangle 3"/>
          <p:cNvSpPr>
            <a:spLocks noGrp="1" noChangeArrowheads="1"/>
          </p:cNvSpPr>
          <p:nvPr>
            <p:ph type="body" idx="1"/>
          </p:nvPr>
        </p:nvSpPr>
        <p:spPr>
          <a:xfrm>
            <a:off x="422274" y="1420813"/>
            <a:ext cx="8416925" cy="5100637"/>
          </a:xfrm>
        </p:spPr>
        <p:txBody>
          <a:bodyPr/>
          <a:lstStyle/>
          <a:p>
            <a:r>
              <a:rPr lang="en-US" sz="2000" dirty="0" smtClean="0"/>
              <a:t>All exams </a:t>
            </a:r>
            <a:r>
              <a:rPr lang="en-US" sz="2000" dirty="0"/>
              <a:t>are administered in the Testing Center.</a:t>
            </a:r>
          </a:p>
          <a:p>
            <a:r>
              <a:rPr lang="en-US" sz="2000" dirty="0" smtClean="0"/>
              <a:t>To </a:t>
            </a:r>
            <a:r>
              <a:rPr lang="en-US" sz="2000" dirty="0"/>
              <a:t>receive an A or A- grade for the class, a student must complete </a:t>
            </a:r>
            <a:r>
              <a:rPr lang="en-US" sz="2000" dirty="0" smtClean="0"/>
              <a:t>all required labs and </a:t>
            </a:r>
            <a:r>
              <a:rPr lang="en-US" sz="2000" dirty="0"/>
              <a:t>pass the final exam (70% or better).</a:t>
            </a:r>
          </a:p>
          <a:p>
            <a:r>
              <a:rPr lang="en-US" sz="2000" dirty="0" smtClean="0"/>
              <a:t>Anyone </a:t>
            </a:r>
            <a:r>
              <a:rPr lang="en-US" sz="2000" dirty="0"/>
              <a:t>who completes all the </a:t>
            </a:r>
            <a:r>
              <a:rPr lang="en-US" sz="2000" dirty="0" smtClean="0"/>
              <a:t>required labs </a:t>
            </a:r>
            <a:r>
              <a:rPr lang="en-US" sz="2000" dirty="0"/>
              <a:t>and passes the final exam </a:t>
            </a:r>
            <a:r>
              <a:rPr lang="en-US" sz="2000" dirty="0" smtClean="0"/>
              <a:t>(non-normalized 70% or higher), </a:t>
            </a:r>
            <a:r>
              <a:rPr lang="en-US" sz="2000" dirty="0"/>
              <a:t>will receive no lower than a </a:t>
            </a:r>
            <a:r>
              <a:rPr lang="en-US" sz="2000" dirty="0" smtClean="0"/>
              <a:t>C-.</a:t>
            </a:r>
          </a:p>
          <a:p>
            <a:r>
              <a:rPr lang="en-US" sz="2000" dirty="0"/>
              <a:t>Any grade points earned on labs above the allotted lab percentage will apply towards your overall grade</a:t>
            </a:r>
            <a:r>
              <a:rPr lang="en-US" sz="2000" dirty="0" smtClean="0"/>
              <a:t>.</a:t>
            </a:r>
          </a:p>
          <a:p>
            <a:r>
              <a:rPr lang="en-US" sz="2000" dirty="0" smtClean="0"/>
              <a:t>It </a:t>
            </a:r>
            <a:r>
              <a:rPr lang="en-US" sz="2000" dirty="0"/>
              <a:t>is the student’s responsibility to present their lab work to a TA on a personal computer or in a Tallmadge Computer Science computer lab for pass </a:t>
            </a:r>
            <a:r>
              <a:rPr lang="en-US" sz="2000" dirty="0" smtClean="0"/>
              <a:t>off during regular TA hours.</a:t>
            </a:r>
            <a:endParaRPr lang="en-US" sz="2000" dirty="0"/>
          </a:p>
          <a:p>
            <a:r>
              <a:rPr lang="en-US" sz="2000" dirty="0" smtClean="0"/>
              <a:t>BYU Grades </a:t>
            </a:r>
            <a:r>
              <a:rPr lang="en-US" sz="2000" dirty="0"/>
              <a:t>will be used to record scores (</a:t>
            </a:r>
            <a:r>
              <a:rPr lang="en-US" sz="2000" u="sng" dirty="0"/>
              <a:t>and approximate grade</a:t>
            </a:r>
            <a:r>
              <a:rPr lang="en-US" sz="2000" dirty="0"/>
              <a:t>).</a:t>
            </a:r>
          </a:p>
          <a:p>
            <a:r>
              <a:rPr lang="en-US" sz="2000" dirty="0" smtClean="0"/>
              <a:t>Laptops </a:t>
            </a:r>
            <a:r>
              <a:rPr lang="en-US" sz="2000" dirty="0" smtClean="0"/>
              <a:t>will </a:t>
            </a:r>
            <a:r>
              <a:rPr lang="en-US" sz="2000" dirty="0" smtClean="0"/>
              <a:t>be used </a:t>
            </a:r>
            <a:r>
              <a:rPr lang="en-US" sz="2000" dirty="0"/>
              <a:t>during </a:t>
            </a:r>
            <a:r>
              <a:rPr lang="en-US" sz="2000" dirty="0" smtClean="0"/>
              <a:t>class to work on labs, so bring one.</a:t>
            </a:r>
            <a:endParaRPr lang="en-US" sz="2000" dirty="0" smtClean="0"/>
          </a:p>
          <a:p>
            <a:r>
              <a:rPr lang="en-US" sz="2400" dirty="0" smtClean="0"/>
              <a:t>Questions</a:t>
            </a:r>
            <a:r>
              <a:rPr lang="en-US" sz="1800" dirty="0" smtClean="0"/>
              <a:t>…</a:t>
            </a:r>
            <a:endParaRPr lang="en-US" sz="1800" dirty="0"/>
          </a:p>
          <a:p>
            <a:pPr marL="0" indent="0">
              <a:buNone/>
            </a:pPr>
            <a:endParaRPr lang="en-US" sz="1800" dirty="0" smtClean="0"/>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spTree>
    <p:extLst>
      <p:ext uri="{BB962C8B-B14F-4D97-AF65-F5344CB8AC3E}">
        <p14:creationId xmlns:p14="http://schemas.microsoft.com/office/powerpoint/2010/main" val="2838490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fade">
                                      <p:cBhvr>
                                        <p:cTn id="7" dur="500"/>
                                        <p:tgtEl>
                                          <p:spTgt spid="237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8755">
                                            <p:txEl>
                                              <p:pRg st="1" end="1"/>
                                            </p:txEl>
                                          </p:spTgt>
                                        </p:tgtEl>
                                        <p:attrNameLst>
                                          <p:attrName>style.visibility</p:attrName>
                                        </p:attrNameLst>
                                      </p:cBhvr>
                                      <p:to>
                                        <p:strVal val="visible"/>
                                      </p:to>
                                    </p:set>
                                    <p:animEffect transition="in" filter="fade">
                                      <p:cBhvr>
                                        <p:cTn id="12" dur="500"/>
                                        <p:tgtEl>
                                          <p:spTgt spid="237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8755">
                                            <p:txEl>
                                              <p:pRg st="2" end="2"/>
                                            </p:txEl>
                                          </p:spTgt>
                                        </p:tgtEl>
                                        <p:attrNameLst>
                                          <p:attrName>style.visibility</p:attrName>
                                        </p:attrNameLst>
                                      </p:cBhvr>
                                      <p:to>
                                        <p:strVal val="visible"/>
                                      </p:to>
                                    </p:set>
                                    <p:animEffect transition="in" filter="fade">
                                      <p:cBhvr>
                                        <p:cTn id="17" dur="500"/>
                                        <p:tgtEl>
                                          <p:spTgt spid="2378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78755">
                                            <p:txEl>
                                              <p:pRg st="3" end="3"/>
                                            </p:txEl>
                                          </p:spTgt>
                                        </p:tgtEl>
                                        <p:attrNameLst>
                                          <p:attrName>style.visibility</p:attrName>
                                        </p:attrNameLst>
                                      </p:cBhvr>
                                      <p:to>
                                        <p:strVal val="visible"/>
                                      </p:to>
                                    </p:set>
                                    <p:animEffect transition="in" filter="fade">
                                      <p:cBhvr>
                                        <p:cTn id="22" dur="500"/>
                                        <p:tgtEl>
                                          <p:spTgt spid="2378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78755">
                                            <p:txEl>
                                              <p:pRg st="4" end="4"/>
                                            </p:txEl>
                                          </p:spTgt>
                                        </p:tgtEl>
                                        <p:attrNameLst>
                                          <p:attrName>style.visibility</p:attrName>
                                        </p:attrNameLst>
                                      </p:cBhvr>
                                      <p:to>
                                        <p:strVal val="visible"/>
                                      </p:to>
                                    </p:set>
                                    <p:animEffect transition="in" filter="fade">
                                      <p:cBhvr>
                                        <p:cTn id="27" dur="500"/>
                                        <p:tgtEl>
                                          <p:spTgt spid="2378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78755">
                                            <p:txEl>
                                              <p:pRg st="5" end="5"/>
                                            </p:txEl>
                                          </p:spTgt>
                                        </p:tgtEl>
                                        <p:attrNameLst>
                                          <p:attrName>style.visibility</p:attrName>
                                        </p:attrNameLst>
                                      </p:cBhvr>
                                      <p:to>
                                        <p:strVal val="visible"/>
                                      </p:to>
                                    </p:set>
                                    <p:animEffect transition="in" filter="fade">
                                      <p:cBhvr>
                                        <p:cTn id="32" dur="500"/>
                                        <p:tgtEl>
                                          <p:spTgt spid="2378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78755">
                                            <p:txEl>
                                              <p:pRg st="6" end="6"/>
                                            </p:txEl>
                                          </p:spTgt>
                                        </p:tgtEl>
                                        <p:attrNameLst>
                                          <p:attrName>style.visibility</p:attrName>
                                        </p:attrNameLst>
                                      </p:cBhvr>
                                      <p:to>
                                        <p:strVal val="visible"/>
                                      </p:to>
                                    </p:set>
                                    <p:animEffect transition="in" filter="fade">
                                      <p:cBhvr>
                                        <p:cTn id="37" dur="500"/>
                                        <p:tgtEl>
                                          <p:spTgt spid="23787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78755">
                                            <p:txEl>
                                              <p:pRg st="7" end="7"/>
                                            </p:txEl>
                                          </p:spTgt>
                                        </p:tgtEl>
                                        <p:attrNameLst>
                                          <p:attrName>style.visibility</p:attrName>
                                        </p:attrNameLst>
                                      </p:cBhvr>
                                      <p:to>
                                        <p:strVal val="visible"/>
                                      </p:to>
                                    </p:set>
                                    <p:animEffect transition="in" filter="fade">
                                      <p:cBhvr>
                                        <p:cTn id="42" dur="500"/>
                                        <p:tgtEl>
                                          <p:spTgt spid="2378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224</a:t>
            </a:r>
          </a:p>
        </p:txBody>
      </p:sp>
      <p:sp>
        <p:nvSpPr>
          <p:cNvPr id="6147"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Introduction to Computer Systems</a:t>
            </a:r>
          </a:p>
        </p:txBody>
      </p:sp>
      <p:sp>
        <p:nvSpPr>
          <p:cNvPr id="6148"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048054D-9ACE-44B6-A593-D9A556F5E8B3}" type="slidenum">
              <a:rPr lang="en-US" sz="1400" smtClean="0"/>
              <a:pPr eaLnBrk="1" hangingPunct="1"/>
              <a:t>8</a:t>
            </a:fld>
            <a:endParaRPr lang="en-US" sz="1400" smtClean="0"/>
          </a:p>
        </p:txBody>
      </p:sp>
      <p:sp>
        <p:nvSpPr>
          <p:cNvPr id="6149" name="Rectangle 2"/>
          <p:cNvSpPr>
            <a:spLocks noGrp="1" noChangeArrowheads="1"/>
          </p:cNvSpPr>
          <p:nvPr>
            <p:ph type="title"/>
          </p:nvPr>
        </p:nvSpPr>
        <p:spPr>
          <a:xfrm>
            <a:off x="1150938" y="192088"/>
            <a:ext cx="7793037" cy="866775"/>
          </a:xfrm>
          <a:noFill/>
        </p:spPr>
        <p:txBody>
          <a:bodyPr lIns="92075" tIns="46038" rIns="92075" bIns="46038"/>
          <a:lstStyle/>
          <a:p>
            <a:pPr eaLnBrk="1" hangingPunct="1"/>
            <a:r>
              <a:rPr lang="en-US" dirty="0" smtClean="0"/>
              <a:t>And Finally...</a:t>
            </a:r>
          </a:p>
        </p:txBody>
      </p:sp>
      <p:sp>
        <p:nvSpPr>
          <p:cNvPr id="2378755" name="Rectangle 3"/>
          <p:cNvSpPr>
            <a:spLocks noGrp="1" noChangeArrowheads="1"/>
          </p:cNvSpPr>
          <p:nvPr>
            <p:ph type="body" idx="1"/>
          </p:nvPr>
        </p:nvSpPr>
        <p:spPr>
          <a:xfrm>
            <a:off x="422275" y="1420813"/>
            <a:ext cx="8356600" cy="5100637"/>
          </a:xfrm>
        </p:spPr>
        <p:txBody>
          <a:bodyPr/>
          <a:lstStyle/>
          <a:p>
            <a:r>
              <a:rPr lang="en-US" sz="2400" dirty="0" smtClean="0"/>
              <a:t>If </a:t>
            </a:r>
            <a:r>
              <a:rPr lang="en-US" sz="2400" dirty="0"/>
              <a:t>you </a:t>
            </a:r>
            <a:r>
              <a:rPr lang="en-US" sz="2400" dirty="0" smtClean="0"/>
              <a:t>find yourself struggling with the material, falling behind on assignments, facing personal problems</a:t>
            </a:r>
            <a:r>
              <a:rPr lang="en-US" sz="2400" dirty="0"/>
              <a:t>, </a:t>
            </a:r>
            <a:r>
              <a:rPr lang="en-US" sz="2400" dirty="0" smtClean="0"/>
              <a:t>lacking motivation, </a:t>
            </a:r>
            <a:r>
              <a:rPr lang="en-US" sz="2400" dirty="0"/>
              <a:t>or </a:t>
            </a:r>
            <a:r>
              <a:rPr lang="en-US" sz="2400" dirty="0" smtClean="0"/>
              <a:t>any experiencing any difficulty </a:t>
            </a:r>
            <a:r>
              <a:rPr lang="en-US" sz="2400" dirty="0"/>
              <a:t>that </a:t>
            </a:r>
            <a:r>
              <a:rPr lang="en-US" sz="2400" dirty="0" smtClean="0"/>
              <a:t>effects </a:t>
            </a:r>
            <a:r>
              <a:rPr lang="en-US" sz="2400" dirty="0"/>
              <a:t>your school </a:t>
            </a:r>
            <a:r>
              <a:rPr lang="en-US" sz="2400" dirty="0" smtClean="0"/>
              <a:t>work…</a:t>
            </a:r>
            <a:endParaRPr lang="en-US" sz="2400" dirty="0"/>
          </a:p>
          <a:p>
            <a:pPr lvl="1"/>
            <a:r>
              <a:rPr lang="en-US" sz="2000" b="1" u="sng" dirty="0" smtClean="0"/>
              <a:t>Resolving problems sooner is always better than later</a:t>
            </a:r>
            <a:r>
              <a:rPr lang="en-US" sz="2000" dirty="0" smtClean="0"/>
              <a:t>.</a:t>
            </a:r>
          </a:p>
          <a:p>
            <a:pPr lvl="1"/>
            <a:r>
              <a:rPr lang="en-US" sz="2000" dirty="0" smtClean="0"/>
              <a:t>Talk with the professor at the first sign of problems.</a:t>
            </a:r>
          </a:p>
          <a:p>
            <a:pPr lvl="1"/>
            <a:r>
              <a:rPr lang="en-US" sz="2000" dirty="0" smtClean="0"/>
              <a:t>Attend all lectures and help sessions.</a:t>
            </a:r>
            <a:endParaRPr lang="en-US" sz="2000" dirty="0"/>
          </a:p>
          <a:p>
            <a:pPr lvl="1"/>
            <a:r>
              <a:rPr lang="en-US" sz="2000" dirty="0" smtClean="0"/>
              <a:t>Work with the TAs – especially in morning hours.</a:t>
            </a:r>
          </a:p>
          <a:p>
            <a:pPr lvl="1"/>
            <a:r>
              <a:rPr lang="en-US" sz="2000" dirty="0" smtClean="0"/>
              <a:t>Maximize deadlines met.</a:t>
            </a:r>
          </a:p>
          <a:p>
            <a:pPr lvl="1"/>
            <a:r>
              <a:rPr lang="en-US" sz="2000" dirty="0" smtClean="0"/>
              <a:t>Run to completion – avoid context switching (distractions).</a:t>
            </a:r>
          </a:p>
          <a:p>
            <a:r>
              <a:rPr lang="en-US" sz="2400" dirty="0" smtClean="0"/>
              <a:t>There is little that can be done to improve your grade if you wait until reading day.</a:t>
            </a:r>
          </a:p>
          <a:p>
            <a:endParaRPr lang="en-US" sz="2400" dirty="0"/>
          </a:p>
          <a:p>
            <a:pPr marL="0" indent="0">
              <a:buNone/>
            </a:pPr>
            <a:endParaRPr lang="en-US" sz="2400" dirty="0" smtClean="0"/>
          </a:p>
        </p:txBody>
      </p:sp>
      <p:sp>
        <p:nvSpPr>
          <p:cNvPr id="615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a:spcBef>
                <a:spcPct val="50000"/>
              </a:spcBef>
            </a:pPr>
            <a:r>
              <a:rPr lang="en-US" sz="1800" b="1" dirty="0">
                <a:latin typeface="Arial" charset="0"/>
              </a:rPr>
              <a:t>Syllabus</a:t>
            </a:r>
          </a:p>
        </p:txBody>
      </p:sp>
    </p:spTree>
    <p:extLst>
      <p:ext uri="{BB962C8B-B14F-4D97-AF65-F5344CB8AC3E}">
        <p14:creationId xmlns:p14="http://schemas.microsoft.com/office/powerpoint/2010/main" val="2509295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8755">
                                            <p:txEl>
                                              <p:pRg st="0" end="0"/>
                                            </p:txEl>
                                          </p:spTgt>
                                        </p:tgtEl>
                                        <p:attrNameLst>
                                          <p:attrName>style.visibility</p:attrName>
                                        </p:attrNameLst>
                                      </p:cBhvr>
                                      <p:to>
                                        <p:strVal val="visible"/>
                                      </p:to>
                                    </p:set>
                                    <p:animEffect transition="in" filter="fade">
                                      <p:cBhvr>
                                        <p:cTn id="7" dur="500"/>
                                        <p:tgtEl>
                                          <p:spTgt spid="237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8755">
                                            <p:txEl>
                                              <p:pRg st="1" end="1"/>
                                            </p:txEl>
                                          </p:spTgt>
                                        </p:tgtEl>
                                        <p:attrNameLst>
                                          <p:attrName>style.visibility</p:attrName>
                                        </p:attrNameLst>
                                      </p:cBhvr>
                                      <p:to>
                                        <p:strVal val="visible"/>
                                      </p:to>
                                    </p:set>
                                    <p:animEffect transition="in" filter="fade">
                                      <p:cBhvr>
                                        <p:cTn id="12" dur="500"/>
                                        <p:tgtEl>
                                          <p:spTgt spid="237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8755">
                                            <p:txEl>
                                              <p:pRg st="2" end="2"/>
                                            </p:txEl>
                                          </p:spTgt>
                                        </p:tgtEl>
                                        <p:attrNameLst>
                                          <p:attrName>style.visibility</p:attrName>
                                        </p:attrNameLst>
                                      </p:cBhvr>
                                      <p:to>
                                        <p:strVal val="visible"/>
                                      </p:to>
                                    </p:set>
                                    <p:animEffect transition="in" filter="fade">
                                      <p:cBhvr>
                                        <p:cTn id="17" dur="500"/>
                                        <p:tgtEl>
                                          <p:spTgt spid="2378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78755">
                                            <p:txEl>
                                              <p:pRg st="3" end="3"/>
                                            </p:txEl>
                                          </p:spTgt>
                                        </p:tgtEl>
                                        <p:attrNameLst>
                                          <p:attrName>style.visibility</p:attrName>
                                        </p:attrNameLst>
                                      </p:cBhvr>
                                      <p:to>
                                        <p:strVal val="visible"/>
                                      </p:to>
                                    </p:set>
                                    <p:animEffect transition="in" filter="fade">
                                      <p:cBhvr>
                                        <p:cTn id="22" dur="500"/>
                                        <p:tgtEl>
                                          <p:spTgt spid="2378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78755">
                                            <p:txEl>
                                              <p:pRg st="4" end="4"/>
                                            </p:txEl>
                                          </p:spTgt>
                                        </p:tgtEl>
                                        <p:attrNameLst>
                                          <p:attrName>style.visibility</p:attrName>
                                        </p:attrNameLst>
                                      </p:cBhvr>
                                      <p:to>
                                        <p:strVal val="visible"/>
                                      </p:to>
                                    </p:set>
                                    <p:animEffect transition="in" filter="fade">
                                      <p:cBhvr>
                                        <p:cTn id="27" dur="500"/>
                                        <p:tgtEl>
                                          <p:spTgt spid="2378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78755">
                                            <p:txEl>
                                              <p:pRg st="5" end="5"/>
                                            </p:txEl>
                                          </p:spTgt>
                                        </p:tgtEl>
                                        <p:attrNameLst>
                                          <p:attrName>style.visibility</p:attrName>
                                        </p:attrNameLst>
                                      </p:cBhvr>
                                      <p:to>
                                        <p:strVal val="visible"/>
                                      </p:to>
                                    </p:set>
                                    <p:animEffect transition="in" filter="fade">
                                      <p:cBhvr>
                                        <p:cTn id="32" dur="500"/>
                                        <p:tgtEl>
                                          <p:spTgt spid="2378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78755">
                                            <p:txEl>
                                              <p:pRg st="6" end="6"/>
                                            </p:txEl>
                                          </p:spTgt>
                                        </p:tgtEl>
                                        <p:attrNameLst>
                                          <p:attrName>style.visibility</p:attrName>
                                        </p:attrNameLst>
                                      </p:cBhvr>
                                      <p:to>
                                        <p:strVal val="visible"/>
                                      </p:to>
                                    </p:set>
                                    <p:animEffect transition="in" filter="fade">
                                      <p:cBhvr>
                                        <p:cTn id="37" dur="500"/>
                                        <p:tgtEl>
                                          <p:spTgt spid="23787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78755">
                                            <p:txEl>
                                              <p:pRg st="7" end="7"/>
                                            </p:txEl>
                                          </p:spTgt>
                                        </p:tgtEl>
                                        <p:attrNameLst>
                                          <p:attrName>style.visibility</p:attrName>
                                        </p:attrNameLst>
                                      </p:cBhvr>
                                      <p:to>
                                        <p:strVal val="visible"/>
                                      </p:to>
                                    </p:set>
                                    <p:animEffect transition="in" filter="fade">
                                      <p:cBhvr>
                                        <p:cTn id="42" dur="500"/>
                                        <p:tgtEl>
                                          <p:spTgt spid="2378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875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1826" name="Rectangle 2"/>
          <p:cNvSpPr>
            <a:spLocks noGrp="1" noChangeArrowheads="1"/>
          </p:cNvSpPr>
          <p:nvPr>
            <p:ph type="ctrTitle"/>
          </p:nvPr>
        </p:nvSpPr>
        <p:spPr>
          <a:xfrm>
            <a:off x="1009650" y="1882775"/>
            <a:ext cx="7231063" cy="1319213"/>
          </a:xfrm>
          <a:noFill/>
          <a:ln/>
        </p:spPr>
        <p:txBody>
          <a:bodyPr lIns="92075" tIns="46038" rIns="92075" bIns="46038"/>
          <a:lstStyle/>
          <a:p>
            <a:r>
              <a:rPr lang="en-US" dirty="0"/>
              <a:t/>
            </a:r>
            <a:br>
              <a:rPr lang="en-US" dirty="0"/>
            </a:br>
            <a:r>
              <a:rPr lang="en-US" dirty="0" smtClean="0"/>
              <a:t>Computers – Magic Boxes?</a:t>
            </a:r>
            <a:endParaRPr lang="en-US" dirty="0"/>
          </a:p>
        </p:txBody>
      </p:sp>
      <p:graphicFrame>
        <p:nvGraphicFramePr>
          <p:cNvPr id="2381827" name="Object 3"/>
          <p:cNvGraphicFramePr>
            <a:graphicFrameLocks noChangeAspect="1"/>
          </p:cNvGraphicFramePr>
          <p:nvPr/>
        </p:nvGraphicFramePr>
        <p:xfrm>
          <a:off x="4468813" y="4038600"/>
          <a:ext cx="3000375" cy="2360613"/>
        </p:xfrm>
        <a:graphic>
          <a:graphicData uri="http://schemas.openxmlformats.org/presentationml/2006/ole">
            <mc:AlternateContent xmlns:mc="http://schemas.openxmlformats.org/markup-compatibility/2006">
              <mc:Choice xmlns:v="urn:schemas-microsoft-com:vml" Requires="v">
                <p:oleObj spid="_x0000_s2381912" name="Clip" r:id="rId4" imgW="4000320" imgH="3147480" progId="MS_ClipArt_Gallery.2">
                  <p:embed/>
                </p:oleObj>
              </mc:Choice>
              <mc:Fallback>
                <p:oleObj name="Clip" r:id="rId4" imgW="4000320" imgH="3147480"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8813" y="4038600"/>
                        <a:ext cx="3000375" cy="236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1828" name="AutoShape 4"/>
          <p:cNvSpPr>
            <a:spLocks noChangeArrowheads="1"/>
          </p:cNvSpPr>
          <p:nvPr/>
        </p:nvSpPr>
        <p:spPr bwMode="auto">
          <a:xfrm>
            <a:off x="1371600" y="3657600"/>
            <a:ext cx="2844800" cy="819150"/>
          </a:xfrm>
          <a:prstGeom prst="wedgeRoundRectCallout">
            <a:avLst>
              <a:gd name="adj1" fmla="val 70315"/>
              <a:gd name="adj2" fmla="val 32750"/>
              <a:gd name="adj3" fmla="val 16667"/>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Comic Sans MS" pitchFamily="66" charset="0"/>
              </a:rPr>
              <a:t>What’s inside </a:t>
            </a:r>
          </a:p>
          <a:p>
            <a:pPr algn="ctr" eaLnBrk="0" hangingPunct="0"/>
            <a:r>
              <a:rPr lang="en-US" b="1">
                <a:latin typeface="Comic Sans MS" pitchFamily="66" charset="0"/>
              </a:rPr>
              <a:t>this thing???</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6415</TotalTime>
  <Words>2055</Words>
  <Application>Microsoft Macintosh PowerPoint</Application>
  <PresentationFormat>On-screen Show (4:3)</PresentationFormat>
  <Paragraphs>381</Paragraphs>
  <Slides>22</Slides>
  <Notes>3</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Blends</vt:lpstr>
      <vt:lpstr>Clip</vt:lpstr>
      <vt:lpstr>MSDraw.Drawing.8.2</vt:lpstr>
      <vt:lpstr>CS 224 – Computer Systems</vt:lpstr>
      <vt:lpstr>Course Information</vt:lpstr>
      <vt:lpstr>Grading</vt:lpstr>
      <vt:lpstr>Labs (55%)</vt:lpstr>
      <vt:lpstr>Homework (15%)</vt:lpstr>
      <vt:lpstr>In-class Quizzes (5%)</vt:lpstr>
      <vt:lpstr>Miscellaneous</vt:lpstr>
      <vt:lpstr>And Finally...</vt:lpstr>
      <vt:lpstr> Computers – Magic Boxes?</vt:lpstr>
      <vt:lpstr>Analog to Digital Transformation</vt:lpstr>
      <vt:lpstr>No Magic to Computing…</vt:lpstr>
      <vt:lpstr>Price/Performance Pyramid</vt:lpstr>
      <vt:lpstr>The World of Abstraction</vt:lpstr>
      <vt:lpstr>Problem Solving w/Computers</vt:lpstr>
      <vt:lpstr>Problems</vt:lpstr>
      <vt:lpstr>Algorithms</vt:lpstr>
      <vt:lpstr>Programs</vt:lpstr>
      <vt:lpstr>Instruction Set Architecture (ISA)</vt:lpstr>
      <vt:lpstr>Microarchitecture</vt:lpstr>
      <vt:lpstr>Circuits</vt:lpstr>
      <vt:lpstr>Devices</vt:lpstr>
      <vt:lpstr>Questions…</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00 - Introduction</dc:title>
  <dc:creator>Paul Roper</dc:creator>
  <cp:lastModifiedBy>Mark Clement</cp:lastModifiedBy>
  <cp:revision>409</cp:revision>
  <cp:lastPrinted>2015-01-05T19:23:22Z</cp:lastPrinted>
  <dcterms:created xsi:type="dcterms:W3CDTF">2000-08-22T23:43:45Z</dcterms:created>
  <dcterms:modified xsi:type="dcterms:W3CDTF">2015-04-28T14:37:32Z</dcterms:modified>
</cp:coreProperties>
</file>