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66"/>
  </p:notesMasterIdLst>
  <p:handoutMasterIdLst>
    <p:handoutMasterId r:id="rId67"/>
  </p:handoutMasterIdLst>
  <p:sldIdLst>
    <p:sldId id="1448" r:id="rId2"/>
    <p:sldId id="1740" r:id="rId3"/>
    <p:sldId id="1705" r:id="rId4"/>
    <p:sldId id="1747" r:id="rId5"/>
    <p:sldId id="1450" r:id="rId6"/>
    <p:sldId id="1451" r:id="rId7"/>
    <p:sldId id="1597" r:id="rId8"/>
    <p:sldId id="1598" r:id="rId9"/>
    <p:sldId id="1748" r:id="rId10"/>
    <p:sldId id="1484" r:id="rId11"/>
    <p:sldId id="1455" r:id="rId12"/>
    <p:sldId id="1524" r:id="rId13"/>
    <p:sldId id="1631" r:id="rId14"/>
    <p:sldId id="1492" r:id="rId15"/>
    <p:sldId id="1459" r:id="rId16"/>
    <p:sldId id="1670" r:id="rId17"/>
    <p:sldId id="1706" r:id="rId18"/>
    <p:sldId id="1707" r:id="rId19"/>
    <p:sldId id="1460" r:id="rId20"/>
    <p:sldId id="1461" r:id="rId21"/>
    <p:sldId id="1462" r:id="rId22"/>
    <p:sldId id="1526" r:id="rId23"/>
    <p:sldId id="1465" r:id="rId24"/>
    <p:sldId id="1466" r:id="rId25"/>
    <p:sldId id="1730" r:id="rId26"/>
    <p:sldId id="1467" r:id="rId27"/>
    <p:sldId id="1531" r:id="rId28"/>
    <p:sldId id="1473" r:id="rId29"/>
    <p:sldId id="1715" r:id="rId30"/>
    <p:sldId id="1653" r:id="rId31"/>
    <p:sldId id="1573" r:id="rId32"/>
    <p:sldId id="1472" r:id="rId33"/>
    <p:sldId id="1679" r:id="rId34"/>
    <p:sldId id="1681" r:id="rId35"/>
    <p:sldId id="1735" r:id="rId36"/>
    <p:sldId id="1630" r:id="rId37"/>
    <p:sldId id="1510" r:id="rId38"/>
    <p:sldId id="1516" r:id="rId39"/>
    <p:sldId id="1517" r:id="rId40"/>
    <p:sldId id="1721" r:id="rId41"/>
    <p:sldId id="1556" r:id="rId42"/>
    <p:sldId id="1612" r:id="rId43"/>
    <p:sldId id="1580" r:id="rId44"/>
    <p:sldId id="1683" r:id="rId45"/>
    <p:sldId id="1725" r:id="rId46"/>
    <p:sldId id="1726" r:id="rId47"/>
    <p:sldId id="1717" r:id="rId48"/>
    <p:sldId id="1710" r:id="rId49"/>
    <p:sldId id="1659" r:id="rId50"/>
    <p:sldId id="1495" r:id="rId51"/>
    <p:sldId id="1666" r:id="rId52"/>
    <p:sldId id="1660" r:id="rId53"/>
    <p:sldId id="1663" r:id="rId54"/>
    <p:sldId id="1746" r:id="rId55"/>
    <p:sldId id="1752" r:id="rId56"/>
    <p:sldId id="1719" r:id="rId57"/>
    <p:sldId id="1729" r:id="rId58"/>
    <p:sldId id="1662" r:id="rId59"/>
    <p:sldId id="1489" r:id="rId60"/>
    <p:sldId id="1501" r:id="rId61"/>
    <p:sldId id="1658" r:id="rId62"/>
    <p:sldId id="1661" r:id="rId63"/>
    <p:sldId id="1609" r:id="rId64"/>
    <p:sldId id="1445" r:id="rId65"/>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66"/>
    <a:srgbClr val="C0C0C0"/>
    <a:srgbClr val="990099"/>
    <a:srgbClr val="0033CC"/>
    <a:srgbClr val="CC3300"/>
    <a:srgbClr val="96969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97" autoAdjust="0"/>
  </p:normalViewPr>
  <p:slideViewPr>
    <p:cSldViewPr snapToGrid="0">
      <p:cViewPr varScale="1">
        <p:scale>
          <a:sx n="75" d="100"/>
          <a:sy n="75" d="100"/>
        </p:scale>
        <p:origin x="-326" y="-7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Paul Roper</a:t>
            </a:r>
          </a:p>
        </p:txBody>
      </p:sp>
      <p:sp>
        <p:nvSpPr>
          <p:cNvPr id="27653" name="Rectangle 5"/>
          <p:cNvSpPr>
            <a:spLocks noGrp="1" noChangeArrowheads="1"/>
          </p:cNvSpPr>
          <p:nvPr>
            <p:ph type="sldNum" sz="quarter" idx="3"/>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1CA3DD04-D7EA-4A2A-B0F7-919B38CFE216}" type="slidenum">
              <a:rPr lang="en-US"/>
              <a:pPr/>
              <a:t>‹#›</a:t>
            </a:fld>
            <a:endParaRPr lang="en-US"/>
          </a:p>
        </p:txBody>
      </p:sp>
    </p:spTree>
    <p:extLst>
      <p:ext uri="{BB962C8B-B14F-4D97-AF65-F5344CB8AC3E}">
        <p14:creationId xmlns:p14="http://schemas.microsoft.com/office/powerpoint/2010/main" val="616969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795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33098" y="4414839"/>
            <a:ext cx="5144206"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Paul Roper</a:t>
            </a:r>
          </a:p>
        </p:txBody>
      </p:sp>
      <p:sp>
        <p:nvSpPr>
          <p:cNvPr id="5127" name="Rectangle 7"/>
          <p:cNvSpPr>
            <a:spLocks noGrp="1" noChangeArrowheads="1"/>
          </p:cNvSpPr>
          <p:nvPr>
            <p:ph type="sldNum" sz="quarter" idx="5"/>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D2317661-F0D9-4C24-9477-4314CE585A3A}" type="slidenum">
              <a:rPr lang="en-US"/>
              <a:pPr/>
              <a:t>‹#›</a:t>
            </a:fld>
            <a:endParaRPr lang="en-US"/>
          </a:p>
        </p:txBody>
      </p:sp>
    </p:spTree>
    <p:extLst>
      <p:ext uri="{BB962C8B-B14F-4D97-AF65-F5344CB8AC3E}">
        <p14:creationId xmlns:p14="http://schemas.microsoft.com/office/powerpoint/2010/main" val="366617308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Paul Roper</a:t>
            </a:r>
          </a:p>
        </p:txBody>
      </p:sp>
      <p:sp>
        <p:nvSpPr>
          <p:cNvPr id="5" name="Rectangle 7"/>
          <p:cNvSpPr>
            <a:spLocks noGrp="1" noChangeArrowheads="1"/>
          </p:cNvSpPr>
          <p:nvPr>
            <p:ph type="sldNum" sz="quarter" idx="5"/>
          </p:nvPr>
        </p:nvSpPr>
        <p:spPr>
          <a:ln/>
        </p:spPr>
        <p:txBody>
          <a:bodyPr/>
          <a:lstStyle/>
          <a:p>
            <a:fld id="{F760502C-EA34-4E62-9636-539420EAA9CC}" type="slidenum">
              <a:rPr lang="en-US"/>
              <a:pPr/>
              <a:t>1</a:t>
            </a:fld>
            <a:endParaRPr lang="en-US"/>
          </a:p>
        </p:txBody>
      </p:sp>
      <p:sp>
        <p:nvSpPr>
          <p:cNvPr id="2442242" name="Rectangle 2"/>
          <p:cNvSpPr>
            <a:spLocks noGrp="1" noRot="1" noChangeAspect="1" noChangeArrowheads="1" noTextEdit="1"/>
          </p:cNvSpPr>
          <p:nvPr>
            <p:ph type="sldImg"/>
          </p:nvPr>
        </p:nvSpPr>
        <p:spPr>
          <a:xfrm>
            <a:off x="1201738" y="720725"/>
            <a:ext cx="4608512" cy="3455988"/>
          </a:xfrm>
          <a:ln w="12700" cap="flat">
            <a:solidFill>
              <a:schemeClr val="tx1"/>
            </a:solidFill>
          </a:ln>
          <a:extLst>
            <a:ext uri="{909E8E84-426E-40DD-AFC4-6F175D3DCCD1}">
              <a14:hiddenFill xmlns:a14="http://schemas.microsoft.com/office/drawing/2010/main">
                <a:noFill/>
              </a14:hiddenFill>
            </a:ext>
          </a:extLst>
        </p:spPr>
      </p:sp>
      <p:sp>
        <p:nvSpPr>
          <p:cNvPr id="2442243" name="Rectangle 3"/>
          <p:cNvSpPr>
            <a:spLocks noGrp="1" noChangeArrowheads="1"/>
          </p:cNvSpPr>
          <p:nvPr>
            <p:ph type="body" idx="1"/>
          </p:nvPr>
        </p:nvSpPr>
        <p:spPr>
          <a:xfrm>
            <a:off x="933098" y="4416426"/>
            <a:ext cx="5144206" cy="4183063"/>
          </a:xfrm>
          <a:ln/>
        </p:spPr>
        <p:txBody>
          <a:bodyPr lIns="99010" tIns="50344" rIns="99010" bIns="50344"/>
          <a:lstStyle/>
          <a:p>
            <a:endParaRPr lang="en-US"/>
          </a:p>
        </p:txBody>
      </p:sp>
    </p:spTree>
    <p:extLst>
      <p:ext uri="{BB962C8B-B14F-4D97-AF65-F5344CB8AC3E}">
        <p14:creationId xmlns:p14="http://schemas.microsoft.com/office/powerpoint/2010/main" val="4232836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923EA-4A60-4EE2-AB5B-BEE7999827EB}" type="slidenum">
              <a:rPr lang="en-US" altLang="en-US"/>
              <a:pPr/>
              <a:t>56</a:t>
            </a:fld>
            <a:endParaRPr lang="en-US" alt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43097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Paul Roper</a:t>
            </a:r>
          </a:p>
        </p:txBody>
      </p:sp>
      <p:sp>
        <p:nvSpPr>
          <p:cNvPr id="5" name="Rectangle 7"/>
          <p:cNvSpPr>
            <a:spLocks noGrp="1" noChangeArrowheads="1"/>
          </p:cNvSpPr>
          <p:nvPr>
            <p:ph type="sldNum" sz="quarter" idx="5"/>
          </p:nvPr>
        </p:nvSpPr>
        <p:spPr>
          <a:ln/>
        </p:spPr>
        <p:txBody>
          <a:bodyPr/>
          <a:lstStyle/>
          <a:p>
            <a:fld id="{31E26A45-E90A-4AF8-9C15-C5325A4E5B3C}" type="slidenum">
              <a:rPr lang="en-US"/>
              <a:pPr/>
              <a:t>7</a:t>
            </a:fld>
            <a:endParaRPr lang="en-US"/>
          </a:p>
        </p:txBody>
      </p:sp>
      <p:sp>
        <p:nvSpPr>
          <p:cNvPr id="2447362" name="Rectangle 2"/>
          <p:cNvSpPr>
            <a:spLocks noGrp="1" noRot="1" noChangeAspect="1" noChangeArrowheads="1" noTextEdit="1"/>
          </p:cNvSpPr>
          <p:nvPr>
            <p:ph type="sldImg"/>
          </p:nvPr>
        </p:nvSpPr>
        <p:spPr>
          <a:xfrm>
            <a:off x="1181100" y="696913"/>
            <a:ext cx="4648200" cy="3486150"/>
          </a:xfrm>
          <a:ln/>
        </p:spPr>
      </p:sp>
      <p:sp>
        <p:nvSpPr>
          <p:cNvPr id="2447363" name="Rectangle 3"/>
          <p:cNvSpPr>
            <a:spLocks noGrp="1" noChangeArrowheads="1"/>
          </p:cNvSpPr>
          <p:nvPr>
            <p:ph type="body" idx="1"/>
          </p:nvPr>
        </p:nvSpPr>
        <p:spPr>
          <a:xfrm>
            <a:off x="934720" y="4416426"/>
            <a:ext cx="5142583" cy="4183063"/>
          </a:xfrm>
        </p:spPr>
        <p:txBody>
          <a:bodyPr/>
          <a:lstStyle/>
          <a:p>
            <a:endParaRPr lang="en-US"/>
          </a:p>
        </p:txBody>
      </p:sp>
    </p:spTree>
    <p:extLst>
      <p:ext uri="{BB962C8B-B14F-4D97-AF65-F5344CB8AC3E}">
        <p14:creationId xmlns:p14="http://schemas.microsoft.com/office/powerpoint/2010/main" val="641215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Paul Roper</a:t>
            </a:r>
          </a:p>
        </p:txBody>
      </p:sp>
      <p:sp>
        <p:nvSpPr>
          <p:cNvPr id="5" name="Rectangle 7"/>
          <p:cNvSpPr>
            <a:spLocks noGrp="1" noChangeArrowheads="1"/>
          </p:cNvSpPr>
          <p:nvPr>
            <p:ph type="sldNum" sz="quarter" idx="5"/>
          </p:nvPr>
        </p:nvSpPr>
        <p:spPr>
          <a:ln/>
        </p:spPr>
        <p:txBody>
          <a:bodyPr/>
          <a:lstStyle/>
          <a:p>
            <a:fld id="{C3E66945-F8A0-4E13-8055-CFEE8299B677}" type="slidenum">
              <a:rPr lang="en-US"/>
              <a:pPr/>
              <a:t>11</a:t>
            </a:fld>
            <a:endParaRPr lang="en-US"/>
          </a:p>
        </p:txBody>
      </p:sp>
      <p:sp>
        <p:nvSpPr>
          <p:cNvPr id="2451458" name="Rectangle 2"/>
          <p:cNvSpPr>
            <a:spLocks noGrp="1" noRot="1" noChangeAspect="1" noChangeArrowheads="1" noTextEdit="1"/>
          </p:cNvSpPr>
          <p:nvPr>
            <p:ph type="sldImg"/>
          </p:nvPr>
        </p:nvSpPr>
        <p:spPr>
          <a:xfrm>
            <a:off x="1181100" y="696913"/>
            <a:ext cx="4648200" cy="3486150"/>
          </a:xfrm>
          <a:ln/>
        </p:spPr>
      </p:sp>
      <p:sp>
        <p:nvSpPr>
          <p:cNvPr id="2451459" name="Rectangle 3"/>
          <p:cNvSpPr>
            <a:spLocks noGrp="1" noChangeArrowheads="1"/>
          </p:cNvSpPr>
          <p:nvPr>
            <p:ph type="body" idx="1"/>
          </p:nvPr>
        </p:nvSpPr>
        <p:spPr>
          <a:xfrm>
            <a:off x="934720" y="4416426"/>
            <a:ext cx="5142583" cy="4183063"/>
          </a:xfrm>
        </p:spPr>
        <p:txBody>
          <a:bodyPr/>
          <a:lstStyle/>
          <a:p>
            <a:endParaRPr lang="en-US"/>
          </a:p>
        </p:txBody>
      </p:sp>
    </p:spTree>
    <p:extLst>
      <p:ext uri="{BB962C8B-B14F-4D97-AF65-F5344CB8AC3E}">
        <p14:creationId xmlns:p14="http://schemas.microsoft.com/office/powerpoint/2010/main" val="246299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Paul Roper</a:t>
            </a:r>
          </a:p>
        </p:txBody>
      </p:sp>
      <p:sp>
        <p:nvSpPr>
          <p:cNvPr id="5" name="Rectangle 7"/>
          <p:cNvSpPr>
            <a:spLocks noGrp="1" noChangeArrowheads="1"/>
          </p:cNvSpPr>
          <p:nvPr>
            <p:ph type="sldNum" sz="quarter" idx="5"/>
          </p:nvPr>
        </p:nvSpPr>
        <p:spPr>
          <a:ln/>
        </p:spPr>
        <p:txBody>
          <a:bodyPr/>
          <a:lstStyle/>
          <a:p>
            <a:fld id="{07A4C93A-B488-4EBB-82C1-758B01BF310B}" type="slidenum">
              <a:rPr lang="en-US"/>
              <a:pPr/>
              <a:t>15</a:t>
            </a:fld>
            <a:endParaRPr lang="en-US"/>
          </a:p>
        </p:txBody>
      </p:sp>
      <p:sp>
        <p:nvSpPr>
          <p:cNvPr id="2456578" name="Rectangle 2"/>
          <p:cNvSpPr>
            <a:spLocks noGrp="1" noRot="1" noChangeAspect="1" noChangeArrowheads="1" noTextEdit="1"/>
          </p:cNvSpPr>
          <p:nvPr>
            <p:ph type="sldImg"/>
          </p:nvPr>
        </p:nvSpPr>
        <p:spPr>
          <a:xfrm>
            <a:off x="1181100" y="696913"/>
            <a:ext cx="4648200" cy="3486150"/>
          </a:xfrm>
          <a:ln/>
        </p:spPr>
      </p:sp>
      <p:sp>
        <p:nvSpPr>
          <p:cNvPr id="2456579" name="Rectangle 3"/>
          <p:cNvSpPr>
            <a:spLocks noGrp="1" noChangeArrowheads="1"/>
          </p:cNvSpPr>
          <p:nvPr>
            <p:ph type="body" idx="1"/>
          </p:nvPr>
        </p:nvSpPr>
        <p:spPr>
          <a:xfrm>
            <a:off x="934720" y="4416426"/>
            <a:ext cx="5142583" cy="4183063"/>
          </a:xfrm>
        </p:spPr>
        <p:txBody>
          <a:bodyPr lIns="91567" tIns="45784" rIns="91567" bIns="45784"/>
          <a:lstStyle/>
          <a:p>
            <a:endParaRPr lang="en-US"/>
          </a:p>
        </p:txBody>
      </p:sp>
    </p:spTree>
    <p:extLst>
      <p:ext uri="{BB962C8B-B14F-4D97-AF65-F5344CB8AC3E}">
        <p14:creationId xmlns:p14="http://schemas.microsoft.com/office/powerpoint/2010/main" val="164992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Sign-Magnitude</a:t>
            </a:r>
          </a:p>
          <a:p>
            <a:r>
              <a:rPr lang="en-US" b="1" dirty="0" smtClean="0"/>
              <a:t>Consists of an n bit unsigned </a:t>
            </a:r>
            <a:r>
              <a:rPr lang="en-US" b="1" i="1" dirty="0" smtClean="0"/>
              <a:t>magnitude</a:t>
            </a:r>
            <a:r>
              <a:rPr lang="en-US" b="1" dirty="0" smtClean="0"/>
              <a:t> and a </a:t>
            </a:r>
            <a:r>
              <a:rPr lang="en-US" b="1" i="1" dirty="0" smtClean="0"/>
              <a:t>sign bit</a:t>
            </a:r>
            <a:r>
              <a:rPr lang="en-US" b="1" dirty="0" smtClean="0"/>
              <a:t>. The definition of the sign bit is: </a:t>
            </a:r>
          </a:p>
          <a:p>
            <a:r>
              <a:rPr lang="en-US" b="1" dirty="0" smtClean="0"/>
              <a:t>0: the integer is positive or zero; 1: the integer is negative or zero. </a:t>
            </a:r>
          </a:p>
          <a:p>
            <a:r>
              <a:rPr lang="en-US" b="1" dirty="0" smtClean="0"/>
              <a:t>The integer represented in (n+1) bit sign-magnitude is </a:t>
            </a:r>
          </a:p>
          <a:p>
            <a:r>
              <a:rPr lang="en-US" b="1" dirty="0" smtClean="0"/>
              <a:t>The range of values for an (n+1) bit sign-magnitude integer is to . </a:t>
            </a:r>
          </a:p>
          <a:p>
            <a:r>
              <a:rPr lang="en-US" b="1" dirty="0" smtClean="0"/>
              <a:t>The format of an 8-bit sign-magnitude number is: </a:t>
            </a:r>
          </a:p>
          <a:p>
            <a:r>
              <a:rPr lang="en-US" b="1" dirty="0" smtClean="0"/>
              <a:t>Some examples of 8-bit sign-magnitude numbers are shown below: </a:t>
            </a:r>
          </a:p>
          <a:p>
            <a:r>
              <a:rPr lang="en-US" b="1" dirty="0" smtClean="0"/>
              <a:t>The range of an 8-bit sign-magnitude integer is -127 to +127. </a:t>
            </a:r>
          </a:p>
          <a:p>
            <a:r>
              <a:rPr lang="en-US" b="1" dirty="0" smtClean="0"/>
              <a:t>There are different sign-magnitude representations for +0 and -0. </a:t>
            </a:r>
          </a:p>
          <a:p>
            <a:r>
              <a:rPr lang="en-US" b="1" dirty="0" smtClean="0"/>
              <a:t>Sign reversal and absolute value operations are easy using sign-magnitude representation. </a:t>
            </a:r>
          </a:p>
          <a:p>
            <a:r>
              <a:rPr lang="en-US" b="1" dirty="0" smtClean="0"/>
              <a:t>Adding the negative of a number is not the same as subtraction in sign-magnitude. Different operations must be defined for addition and subtraction with sign-magnitude numbers. </a:t>
            </a:r>
          </a:p>
          <a:p>
            <a:endParaRPr lang="en-US" dirty="0"/>
          </a:p>
        </p:txBody>
      </p:sp>
      <p:sp>
        <p:nvSpPr>
          <p:cNvPr id="4" name="Footer Placeholder 3"/>
          <p:cNvSpPr>
            <a:spLocks noGrp="1"/>
          </p:cNvSpPr>
          <p:nvPr>
            <p:ph type="ftr" sz="quarter" idx="10"/>
          </p:nvPr>
        </p:nvSpPr>
        <p:spPr/>
        <p:txBody>
          <a:bodyPr/>
          <a:lstStyle/>
          <a:p>
            <a:r>
              <a:rPr lang="en-US" smtClean="0"/>
              <a:t>Paul Roper</a:t>
            </a:r>
            <a:endParaRPr lang="en-US"/>
          </a:p>
        </p:txBody>
      </p:sp>
      <p:sp>
        <p:nvSpPr>
          <p:cNvPr id="5" name="Slide Number Placeholder 4"/>
          <p:cNvSpPr>
            <a:spLocks noGrp="1"/>
          </p:cNvSpPr>
          <p:nvPr>
            <p:ph type="sldNum" sz="quarter" idx="11"/>
          </p:nvPr>
        </p:nvSpPr>
        <p:spPr/>
        <p:txBody>
          <a:bodyPr/>
          <a:lstStyle/>
          <a:p>
            <a:fld id="{D2317661-F0D9-4C24-9477-4314CE585A3A}" type="slidenum">
              <a:rPr lang="en-US" smtClean="0"/>
              <a:pPr/>
              <a:t>20</a:t>
            </a:fld>
            <a:endParaRPr lang="en-US"/>
          </a:p>
        </p:txBody>
      </p:sp>
    </p:spTree>
    <p:extLst>
      <p:ext uri="{BB962C8B-B14F-4D97-AF65-F5344CB8AC3E}">
        <p14:creationId xmlns:p14="http://schemas.microsoft.com/office/powerpoint/2010/main" val="2736189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One's Complement</a:t>
            </a:r>
          </a:p>
          <a:p>
            <a:r>
              <a:rPr lang="en-US" b="1" dirty="0" smtClean="0"/>
              <a:t>In </a:t>
            </a:r>
            <a:r>
              <a:rPr lang="en-US" b="1" i="1" dirty="0" smtClean="0"/>
              <a:t>one's complement</a:t>
            </a:r>
            <a:r>
              <a:rPr lang="en-US" b="1" dirty="0" smtClean="0"/>
              <a:t> representation subtraction is performed by addition of a negative integer. This eliminates the need for a separate subtraction processor. As in sign-magnitude, the leftmost bit indicates the sign of an integer in complement representation. The representation for positive integers is the same as unsigned with the leftmost bit = 0. </a:t>
            </a:r>
          </a:p>
          <a:p>
            <a:r>
              <a:rPr lang="en-US" b="1" dirty="0" smtClean="0"/>
              <a:t>Negative integers are formed by reversing all bits to form the bitwise complement of a positive integer. If I is the (n+1) bit binary sequence: </a:t>
            </a:r>
          </a:p>
          <a:p>
            <a:r>
              <a:rPr lang="en-US" b="1" dirty="0" smtClean="0"/>
              <a:t>then -I in one's complement is given by: </a:t>
            </a:r>
          </a:p>
          <a:p>
            <a:r>
              <a:rPr lang="en-US" b="1" dirty="0" smtClean="0"/>
              <a:t>where for all </a:t>
            </a:r>
            <a:r>
              <a:rPr lang="en-US" b="1" dirty="0" err="1" smtClean="0"/>
              <a:t>i</a:t>
            </a:r>
            <a:r>
              <a:rPr lang="en-US" b="1" dirty="0" smtClean="0"/>
              <a:t>. </a:t>
            </a:r>
          </a:p>
          <a:p>
            <a:r>
              <a:rPr lang="en-US" b="1" dirty="0" smtClean="0"/>
              <a:t>Let I be a negative one's complement integer. The value of I is obtained by forming its one's complement: </a:t>
            </a:r>
          </a:p>
          <a:p>
            <a:r>
              <a:rPr lang="en-US" b="1" dirty="0" smtClean="0"/>
              <a:t>since . Thus, </a:t>
            </a:r>
          </a:p>
          <a:p>
            <a:r>
              <a:rPr lang="en-US" b="1" dirty="0" smtClean="0"/>
              <a:t>Negative one's complement integers are formed by subtracting a bias of from the positive integers. Taking into account the sign bit , the value for a positive or negative (n+1) bit one's complement integer is: </a:t>
            </a:r>
          </a:p>
          <a:p>
            <a:r>
              <a:rPr lang="en-US" b="1" dirty="0" smtClean="0"/>
              <a:t>The range of values for an (n+1) bit one's complement integer is to . </a:t>
            </a:r>
          </a:p>
          <a:p>
            <a:r>
              <a:rPr lang="en-US" b="1" dirty="0" smtClean="0"/>
              <a:t>Since the complement of 0 is , there are different representations for +0 and -0 in one's complement. </a:t>
            </a:r>
          </a:p>
          <a:p>
            <a:r>
              <a:rPr lang="en-US" b="1" dirty="0" smtClean="0"/>
              <a:t>Examples of 8-bit one's complement numbers: </a:t>
            </a:r>
          </a:p>
          <a:p>
            <a:r>
              <a:rPr lang="en-US" b="1" dirty="0" smtClean="0"/>
              <a:t>The range of 8-bit one's complement integers is -127 to +127. </a:t>
            </a:r>
          </a:p>
          <a:p>
            <a:r>
              <a:rPr lang="en-US" b="1" dirty="0" smtClean="0"/>
              <a:t>Addition of signed numbers in one's complement is performed using binary addition with </a:t>
            </a:r>
            <a:r>
              <a:rPr lang="en-US" b="1" i="1" dirty="0" smtClean="0"/>
              <a:t>end-around carry</a:t>
            </a:r>
            <a:r>
              <a:rPr lang="en-US" b="1" dirty="0" smtClean="0"/>
              <a:t>. If there is a carry out of the most significant bit of the sum, this bit must be added to the least significant bit of the sum. </a:t>
            </a:r>
          </a:p>
          <a:p>
            <a:r>
              <a:rPr lang="en-US" b="1" dirty="0" smtClean="0"/>
              <a:t>To add decimal 17 to decimal -8 in 8-bit one's complement: </a:t>
            </a:r>
          </a:p>
        </p:txBody>
      </p:sp>
      <p:sp>
        <p:nvSpPr>
          <p:cNvPr id="4" name="Footer Placeholder 3"/>
          <p:cNvSpPr>
            <a:spLocks noGrp="1"/>
          </p:cNvSpPr>
          <p:nvPr>
            <p:ph type="ftr" sz="quarter" idx="10"/>
          </p:nvPr>
        </p:nvSpPr>
        <p:spPr/>
        <p:txBody>
          <a:bodyPr/>
          <a:lstStyle/>
          <a:p>
            <a:r>
              <a:rPr lang="en-US" smtClean="0"/>
              <a:t>Paul Roper</a:t>
            </a:r>
            <a:endParaRPr lang="en-US"/>
          </a:p>
        </p:txBody>
      </p:sp>
      <p:sp>
        <p:nvSpPr>
          <p:cNvPr id="5" name="Slide Number Placeholder 4"/>
          <p:cNvSpPr>
            <a:spLocks noGrp="1"/>
          </p:cNvSpPr>
          <p:nvPr>
            <p:ph type="sldNum" sz="quarter" idx="11"/>
          </p:nvPr>
        </p:nvSpPr>
        <p:spPr/>
        <p:txBody>
          <a:bodyPr/>
          <a:lstStyle/>
          <a:p>
            <a:fld id="{D2317661-F0D9-4C24-9477-4314CE585A3A}" type="slidenum">
              <a:rPr lang="en-US" smtClean="0"/>
              <a:pPr/>
              <a:t>21</a:t>
            </a:fld>
            <a:endParaRPr lang="en-US"/>
          </a:p>
        </p:txBody>
      </p:sp>
    </p:spTree>
    <p:extLst>
      <p:ext uri="{BB962C8B-B14F-4D97-AF65-F5344CB8AC3E}">
        <p14:creationId xmlns:p14="http://schemas.microsoft.com/office/powerpoint/2010/main" val="2575880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Two's Complement</a:t>
            </a:r>
          </a:p>
          <a:p>
            <a:r>
              <a:rPr lang="en-US" b="1" dirty="0" smtClean="0"/>
              <a:t>Two's complement representation has a single zero representation and eliminates the end-around carry operation required in one's complement addition. Positive two's complement integers have the same representation as unsigned numbers. </a:t>
            </a:r>
          </a:p>
          <a:p>
            <a:r>
              <a:rPr lang="en-US" b="1" dirty="0" smtClean="0"/>
              <a:t>The additive inverse in two's complement is formed by taking the one's complement of a number and then adding 1 to the least significant bit. </a:t>
            </a:r>
          </a:p>
          <a:p>
            <a:r>
              <a:rPr lang="en-US" b="1" dirty="0" smtClean="0"/>
              <a:t>Comparing this procedure to one's complement, it is easy to see that the value of an (n+1) bit two's complement integer is: </a:t>
            </a:r>
          </a:p>
          <a:p>
            <a:r>
              <a:rPr lang="en-US" b="1" dirty="0" smtClean="0"/>
              <a:t>The range of values for an (n+1) bit two's complement integer is to . </a:t>
            </a:r>
          </a:p>
          <a:p>
            <a:r>
              <a:rPr lang="en-US" b="1" dirty="0" smtClean="0"/>
              <a:t>Since the additive inverse of 0 is 0 in two's complement, the zero value has a unique representation. </a:t>
            </a:r>
          </a:p>
          <a:p>
            <a:r>
              <a:rPr lang="en-US" b="1" dirty="0" smtClean="0"/>
              <a:t>To find the 8 bit two's complement representation of -8: </a:t>
            </a:r>
          </a:p>
          <a:p>
            <a:r>
              <a:rPr lang="en-US" b="1" dirty="0" smtClean="0"/>
              <a:t>Examples of 8-bit two's complement numbers: </a:t>
            </a:r>
          </a:p>
          <a:p>
            <a:r>
              <a:rPr lang="en-US" b="1" dirty="0" smtClean="0"/>
              <a:t>The range of 8-bit two's complement integers is -128 to +127. </a:t>
            </a:r>
          </a:p>
          <a:p>
            <a:r>
              <a:rPr lang="en-US" b="1" dirty="0" smtClean="0"/>
              <a:t>Addition of signed numbers in two's complement is performed using simple binary addition. </a:t>
            </a:r>
          </a:p>
          <a:p>
            <a:r>
              <a:rPr lang="en-US" b="1" dirty="0" smtClean="0"/>
              <a:t>To add decimal 17 to decimal -8 in 8-bit two's complement: </a:t>
            </a:r>
          </a:p>
          <a:p>
            <a:r>
              <a:rPr lang="en-US" b="1" dirty="0" smtClean="0"/>
              <a:t>A carry out of the most significant bit is ignored in two's complement addition. </a:t>
            </a:r>
          </a:p>
          <a:p>
            <a:endParaRPr lang="en-US" dirty="0"/>
          </a:p>
        </p:txBody>
      </p:sp>
      <p:sp>
        <p:nvSpPr>
          <p:cNvPr id="4" name="Footer Placeholder 3"/>
          <p:cNvSpPr>
            <a:spLocks noGrp="1"/>
          </p:cNvSpPr>
          <p:nvPr>
            <p:ph type="ftr" sz="quarter" idx="10"/>
          </p:nvPr>
        </p:nvSpPr>
        <p:spPr/>
        <p:txBody>
          <a:bodyPr/>
          <a:lstStyle/>
          <a:p>
            <a:r>
              <a:rPr lang="en-US" smtClean="0"/>
              <a:t>Paul Roper</a:t>
            </a:r>
            <a:endParaRPr lang="en-US"/>
          </a:p>
        </p:txBody>
      </p:sp>
      <p:sp>
        <p:nvSpPr>
          <p:cNvPr id="5" name="Slide Number Placeholder 4"/>
          <p:cNvSpPr>
            <a:spLocks noGrp="1"/>
          </p:cNvSpPr>
          <p:nvPr>
            <p:ph type="sldNum" sz="quarter" idx="11"/>
          </p:nvPr>
        </p:nvSpPr>
        <p:spPr/>
        <p:txBody>
          <a:bodyPr/>
          <a:lstStyle/>
          <a:p>
            <a:fld id="{D2317661-F0D9-4C24-9477-4314CE585A3A}" type="slidenum">
              <a:rPr lang="en-US" smtClean="0"/>
              <a:pPr/>
              <a:t>22</a:t>
            </a:fld>
            <a:endParaRPr lang="en-US"/>
          </a:p>
        </p:txBody>
      </p:sp>
    </p:spTree>
    <p:extLst>
      <p:ext uri="{BB962C8B-B14F-4D97-AF65-F5344CB8AC3E}">
        <p14:creationId xmlns:p14="http://schemas.microsoft.com/office/powerpoint/2010/main" val="3805545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Paul Roper</a:t>
            </a:r>
          </a:p>
        </p:txBody>
      </p:sp>
      <p:sp>
        <p:nvSpPr>
          <p:cNvPr id="5" name="Rectangle 7"/>
          <p:cNvSpPr>
            <a:spLocks noGrp="1" noChangeArrowheads="1"/>
          </p:cNvSpPr>
          <p:nvPr>
            <p:ph type="sldNum" sz="quarter" idx="5"/>
          </p:nvPr>
        </p:nvSpPr>
        <p:spPr>
          <a:ln/>
        </p:spPr>
        <p:txBody>
          <a:bodyPr/>
          <a:lstStyle/>
          <a:p>
            <a:fld id="{F3534681-FC23-4FE2-84F4-C932FE2CACB7}" type="slidenum">
              <a:rPr lang="en-US"/>
              <a:pPr/>
              <a:t>23</a:t>
            </a:fld>
            <a:endParaRPr lang="en-US"/>
          </a:p>
        </p:txBody>
      </p:sp>
      <p:sp>
        <p:nvSpPr>
          <p:cNvPr id="2464770" name="Rectangle 2"/>
          <p:cNvSpPr>
            <a:spLocks noGrp="1" noRot="1" noChangeAspect="1" noChangeArrowheads="1" noTextEdit="1"/>
          </p:cNvSpPr>
          <p:nvPr>
            <p:ph type="sldImg"/>
          </p:nvPr>
        </p:nvSpPr>
        <p:spPr>
          <a:xfrm>
            <a:off x="1181100" y="696913"/>
            <a:ext cx="4648200" cy="3486150"/>
          </a:xfrm>
          <a:ln/>
        </p:spPr>
      </p:sp>
      <p:sp>
        <p:nvSpPr>
          <p:cNvPr id="2464771" name="Rectangle 3"/>
          <p:cNvSpPr>
            <a:spLocks noGrp="1" noChangeArrowheads="1"/>
          </p:cNvSpPr>
          <p:nvPr>
            <p:ph type="body" idx="1"/>
          </p:nvPr>
        </p:nvSpPr>
        <p:spPr>
          <a:xfrm>
            <a:off x="934720" y="4416426"/>
            <a:ext cx="5142583" cy="4183063"/>
          </a:xfrm>
        </p:spPr>
        <p:txBody>
          <a:bodyPr lIns="91567" tIns="45784" rIns="91567" bIns="45784"/>
          <a:lstStyle/>
          <a:p>
            <a:endParaRPr lang="en-US"/>
          </a:p>
        </p:txBody>
      </p:sp>
    </p:spTree>
    <p:extLst>
      <p:ext uri="{BB962C8B-B14F-4D97-AF65-F5344CB8AC3E}">
        <p14:creationId xmlns:p14="http://schemas.microsoft.com/office/powerpoint/2010/main" val="3046786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Paul Roper</a:t>
            </a:r>
          </a:p>
        </p:txBody>
      </p:sp>
      <p:sp>
        <p:nvSpPr>
          <p:cNvPr id="5" name="Rectangle 7"/>
          <p:cNvSpPr>
            <a:spLocks noGrp="1" noChangeArrowheads="1"/>
          </p:cNvSpPr>
          <p:nvPr>
            <p:ph type="sldNum" sz="quarter" idx="5"/>
          </p:nvPr>
        </p:nvSpPr>
        <p:spPr>
          <a:ln/>
        </p:spPr>
        <p:txBody>
          <a:bodyPr/>
          <a:lstStyle/>
          <a:p>
            <a:fld id="{5837707E-B8F1-4C74-8285-FDFDAB1A795F}" type="slidenum">
              <a:rPr lang="en-US"/>
              <a:pPr/>
              <a:t>26</a:t>
            </a:fld>
            <a:endParaRPr lang="en-US"/>
          </a:p>
        </p:txBody>
      </p:sp>
      <p:sp>
        <p:nvSpPr>
          <p:cNvPr id="2467842" name="Rectangle 2"/>
          <p:cNvSpPr>
            <a:spLocks noGrp="1" noRot="1" noChangeAspect="1" noChangeArrowheads="1" noTextEdit="1"/>
          </p:cNvSpPr>
          <p:nvPr>
            <p:ph type="sldImg"/>
          </p:nvPr>
        </p:nvSpPr>
        <p:spPr>
          <a:xfrm>
            <a:off x="1181100" y="696913"/>
            <a:ext cx="4648200" cy="3486150"/>
          </a:xfrm>
          <a:ln/>
        </p:spPr>
      </p:sp>
      <p:sp>
        <p:nvSpPr>
          <p:cNvPr id="2467843" name="Rectangle 3"/>
          <p:cNvSpPr>
            <a:spLocks noGrp="1" noChangeArrowheads="1"/>
          </p:cNvSpPr>
          <p:nvPr>
            <p:ph type="body" idx="1"/>
          </p:nvPr>
        </p:nvSpPr>
        <p:spPr>
          <a:xfrm>
            <a:off x="934720" y="4416426"/>
            <a:ext cx="5142583" cy="4183063"/>
          </a:xfrm>
        </p:spPr>
        <p:txBody>
          <a:bodyPr lIns="91567" tIns="45784" rIns="91567" bIns="45784"/>
          <a:lstStyle/>
          <a:p>
            <a:endParaRPr lang="en-US"/>
          </a:p>
        </p:txBody>
      </p:sp>
    </p:spTree>
    <p:extLst>
      <p:ext uri="{BB962C8B-B14F-4D97-AF65-F5344CB8AC3E}">
        <p14:creationId xmlns:p14="http://schemas.microsoft.com/office/powerpoint/2010/main" val="3391226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990600" y="1630363"/>
            <a:ext cx="7947025"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820738" y="3624263"/>
            <a:ext cx="7620000" cy="24638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558094" name="Rectangle 14"/>
          <p:cNvSpPr>
            <a:spLocks noGrp="1" noChangeArrowheads="1"/>
          </p:cNvSpPr>
          <p:nvPr>
            <p:ph type="dt" sz="half" idx="2"/>
          </p:nvPr>
        </p:nvSpPr>
        <p:spPr>
          <a:xfrm>
            <a:off x="990600" y="6248400"/>
            <a:ext cx="1905000" cy="457200"/>
          </a:xfrm>
        </p:spPr>
        <p:txBody>
          <a:bodyPr/>
          <a:lstStyle>
            <a:lvl1pPr eaLnBrk="1" hangingPunct="1">
              <a:defRPr>
                <a:solidFill>
                  <a:schemeClr val="bg2"/>
                </a:solidFill>
              </a:defRPr>
            </a:lvl1pPr>
          </a:lstStyle>
          <a:p>
            <a:r>
              <a:rPr lang="en-US" smtClean="0"/>
              <a:t>BYU CS 224</a:t>
            </a:r>
            <a:endParaRPr lang="en-US"/>
          </a:p>
        </p:txBody>
      </p:sp>
      <p:sp>
        <p:nvSpPr>
          <p:cNvPr id="55809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smtClean="0"/>
              <a:t>S01 - Data Types</a:t>
            </a:r>
            <a:endParaRPr lang="en-US"/>
          </a:p>
        </p:txBody>
      </p:sp>
      <p:sp>
        <p:nvSpPr>
          <p:cNvPr id="55809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0E8EFFD-29F3-4585-8ED4-7610CC637FA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S01 - Data Types</a:t>
            </a:r>
            <a:endParaRPr lang="en-US"/>
          </a:p>
        </p:txBody>
      </p:sp>
      <p:sp>
        <p:nvSpPr>
          <p:cNvPr id="6" name="Slide Number Placeholder 5"/>
          <p:cNvSpPr>
            <a:spLocks noGrp="1"/>
          </p:cNvSpPr>
          <p:nvPr>
            <p:ph type="sldNum" sz="quarter" idx="12"/>
          </p:nvPr>
        </p:nvSpPr>
        <p:spPr/>
        <p:txBody>
          <a:bodyPr/>
          <a:lstStyle>
            <a:lvl1pPr>
              <a:defRPr/>
            </a:lvl1pPr>
          </a:lstStyle>
          <a:p>
            <a:fld id="{A78E7995-D84B-478E-9CE8-2DCA972C55F8}" type="slidenum">
              <a:rPr lang="en-US"/>
              <a:pPr/>
              <a:t>‹#›</a:t>
            </a:fld>
            <a:endParaRPr lang="en-US"/>
          </a:p>
        </p:txBody>
      </p:sp>
    </p:spTree>
    <p:extLst>
      <p:ext uri="{BB962C8B-B14F-4D97-AF65-F5344CB8AC3E}">
        <p14:creationId xmlns:p14="http://schemas.microsoft.com/office/powerpoint/2010/main" val="129601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7363" y="207963"/>
            <a:ext cx="2135187" cy="6492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207963"/>
            <a:ext cx="6253163" cy="649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S01 - Data Types</a:t>
            </a:r>
            <a:endParaRPr lang="en-US"/>
          </a:p>
        </p:txBody>
      </p:sp>
      <p:sp>
        <p:nvSpPr>
          <p:cNvPr id="6" name="Slide Number Placeholder 5"/>
          <p:cNvSpPr>
            <a:spLocks noGrp="1"/>
          </p:cNvSpPr>
          <p:nvPr>
            <p:ph type="sldNum" sz="quarter" idx="12"/>
          </p:nvPr>
        </p:nvSpPr>
        <p:spPr/>
        <p:txBody>
          <a:bodyPr/>
          <a:lstStyle>
            <a:lvl1pPr>
              <a:defRPr/>
            </a:lvl1pPr>
          </a:lstStyle>
          <a:p>
            <a:fld id="{1C2557A6-BD38-49BC-96D9-864D2BC83350}" type="slidenum">
              <a:rPr lang="en-US"/>
              <a:pPr/>
              <a:t>‹#›</a:t>
            </a:fld>
            <a:endParaRPr lang="en-US"/>
          </a:p>
        </p:txBody>
      </p:sp>
    </p:spTree>
    <p:extLst>
      <p:ext uri="{BB962C8B-B14F-4D97-AF65-F5344CB8AC3E}">
        <p14:creationId xmlns:p14="http://schemas.microsoft.com/office/powerpoint/2010/main" val="2934082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9513" y="207963"/>
            <a:ext cx="7793037" cy="8667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1800" y="1408113"/>
            <a:ext cx="4005263" cy="5292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9463" y="1408113"/>
            <a:ext cx="4006850" cy="5292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22275" y="6324600"/>
            <a:ext cx="1905000" cy="457200"/>
          </a:xfrm>
        </p:spPr>
        <p:txBody>
          <a:bodyPr/>
          <a:lstStyle>
            <a:lvl1pPr>
              <a:defRPr/>
            </a:lvl1pPr>
          </a:lstStyle>
          <a:p>
            <a:r>
              <a:rPr lang="en-US" smtClean="0"/>
              <a:t>BYU CS 224</a:t>
            </a:r>
            <a:endParaRPr lang="en-US"/>
          </a:p>
        </p:txBody>
      </p:sp>
      <p:sp>
        <p:nvSpPr>
          <p:cNvPr id="6" name="Footer Placeholder 5"/>
          <p:cNvSpPr>
            <a:spLocks noGrp="1"/>
          </p:cNvSpPr>
          <p:nvPr>
            <p:ph type="ftr" sz="quarter" idx="11"/>
          </p:nvPr>
        </p:nvSpPr>
        <p:spPr>
          <a:xfrm>
            <a:off x="2670175" y="6324600"/>
            <a:ext cx="3836988" cy="457200"/>
          </a:xfrm>
        </p:spPr>
        <p:txBody>
          <a:bodyPr/>
          <a:lstStyle>
            <a:lvl1pPr>
              <a:defRPr/>
            </a:lvl1pPr>
          </a:lstStyle>
          <a:p>
            <a:r>
              <a:rPr lang="en-US" smtClean="0"/>
              <a:t>S01 - Data Types</a:t>
            </a:r>
            <a:endParaRPr lang="en-US"/>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D17E18AC-7021-46C5-AC8C-056C9022E559}" type="slidenum">
              <a:rPr lang="en-US"/>
              <a:pPr/>
              <a:t>‹#›</a:t>
            </a:fld>
            <a:endParaRPr lang="en-US"/>
          </a:p>
        </p:txBody>
      </p:sp>
    </p:spTree>
    <p:extLst>
      <p:ext uri="{BB962C8B-B14F-4D97-AF65-F5344CB8AC3E}">
        <p14:creationId xmlns:p14="http://schemas.microsoft.com/office/powerpoint/2010/main" val="4229735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79513" y="207963"/>
            <a:ext cx="7793037" cy="8667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31800" y="1408113"/>
            <a:ext cx="8164513" cy="5292725"/>
          </a:xfrm>
        </p:spPr>
        <p:txBody>
          <a:bodyPr/>
          <a:lstStyle/>
          <a:p>
            <a:endParaRPr lang="en-US"/>
          </a:p>
        </p:txBody>
      </p:sp>
      <p:sp>
        <p:nvSpPr>
          <p:cNvPr id="4" name="Date Placeholder 3"/>
          <p:cNvSpPr>
            <a:spLocks noGrp="1"/>
          </p:cNvSpPr>
          <p:nvPr>
            <p:ph type="dt" sz="half" idx="10"/>
          </p:nvPr>
        </p:nvSpPr>
        <p:spPr>
          <a:xfrm>
            <a:off x="428625" y="6324600"/>
            <a:ext cx="1905000" cy="457200"/>
          </a:xfrm>
        </p:spPr>
        <p:txBody>
          <a:bodyPr/>
          <a:lstStyle>
            <a:lvl1pPr>
              <a:defRPr/>
            </a:lvl1pPr>
          </a:lstStyle>
          <a:p>
            <a:r>
              <a:rPr lang="en-US" smtClean="0">
                <a:solidFill>
                  <a:srgbClr val="000000"/>
                </a:solidFill>
              </a:rPr>
              <a:t>BYU CS 224</a:t>
            </a:r>
            <a:endParaRPr lang="en-US">
              <a:solidFill>
                <a:srgbClr val="000000"/>
              </a:solidFill>
            </a:endParaRPr>
          </a:p>
        </p:txBody>
      </p:sp>
      <p:sp>
        <p:nvSpPr>
          <p:cNvPr id="5" name="Footer Placeholder 4"/>
          <p:cNvSpPr>
            <a:spLocks noGrp="1"/>
          </p:cNvSpPr>
          <p:nvPr>
            <p:ph type="ftr" sz="quarter" idx="11"/>
          </p:nvPr>
        </p:nvSpPr>
        <p:spPr>
          <a:xfrm>
            <a:off x="2540000" y="6324600"/>
            <a:ext cx="4691063" cy="457200"/>
          </a:xfrm>
        </p:spPr>
        <p:txBody>
          <a:bodyPr/>
          <a:lstStyle>
            <a:lvl1pPr>
              <a:defRPr/>
            </a:lvl1pPr>
          </a:lstStyle>
          <a:p>
            <a:r>
              <a:rPr lang="en-US" smtClean="0">
                <a:solidFill>
                  <a:srgbClr val="000000"/>
                </a:solidFill>
              </a:rPr>
              <a:t>S01 - Data Types</a:t>
            </a:r>
            <a:endParaRPr lang="en-US">
              <a:solidFill>
                <a:srgbClr val="000000"/>
              </a:solidFill>
            </a:endParaRPr>
          </a:p>
        </p:txBody>
      </p:sp>
      <p:sp>
        <p:nvSpPr>
          <p:cNvPr id="6" name="Slide Number Placeholder 5"/>
          <p:cNvSpPr>
            <a:spLocks noGrp="1"/>
          </p:cNvSpPr>
          <p:nvPr>
            <p:ph type="sldNum" sz="quarter" idx="12"/>
          </p:nvPr>
        </p:nvSpPr>
        <p:spPr>
          <a:xfrm>
            <a:off x="6915150" y="6324600"/>
            <a:ext cx="1905000" cy="457200"/>
          </a:xfrm>
        </p:spPr>
        <p:txBody>
          <a:bodyPr/>
          <a:lstStyle>
            <a:lvl1pPr>
              <a:defRPr/>
            </a:lvl1pPr>
          </a:lstStyle>
          <a:p>
            <a:fld id="{295D6AF8-A87A-421C-8425-5EF419E1F90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4112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r>
              <a:rPr lang="en-US" altLang="en-US" smtClean="0"/>
              <a:t>BYU CS 224</a:t>
            </a:r>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altLang="en-US" smtClean="0"/>
              <a:t>S01 - Data Types</a:t>
            </a:r>
            <a:endParaRPr lang="en-US" alt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4398DF7E-4B74-4654-BBB5-FA553D5CEA9F}" type="slidenum">
              <a:rPr lang="en-US" altLang="en-US"/>
              <a:pPr/>
              <a:t>‹#›</a:t>
            </a:fld>
            <a:endParaRPr lang="en-US" altLang="en-US"/>
          </a:p>
        </p:txBody>
      </p:sp>
    </p:spTree>
    <p:extLst>
      <p:ext uri="{BB962C8B-B14F-4D97-AF65-F5344CB8AC3E}">
        <p14:creationId xmlns:p14="http://schemas.microsoft.com/office/powerpoint/2010/main" val="112402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S01 - Data Types</a:t>
            </a:r>
            <a:endParaRPr lang="en-US"/>
          </a:p>
        </p:txBody>
      </p:sp>
      <p:sp>
        <p:nvSpPr>
          <p:cNvPr id="6" name="Slide Number Placeholder 5"/>
          <p:cNvSpPr>
            <a:spLocks noGrp="1"/>
          </p:cNvSpPr>
          <p:nvPr>
            <p:ph type="sldNum" sz="quarter" idx="12"/>
          </p:nvPr>
        </p:nvSpPr>
        <p:spPr/>
        <p:txBody>
          <a:bodyPr/>
          <a:lstStyle>
            <a:lvl1pPr>
              <a:defRPr/>
            </a:lvl1pPr>
          </a:lstStyle>
          <a:p>
            <a:fld id="{DE75EEC7-9521-4C93-BEC0-38D40EF234FA}" type="slidenum">
              <a:rPr lang="en-US"/>
              <a:pPr/>
              <a:t>‹#›</a:t>
            </a:fld>
            <a:endParaRPr lang="en-US"/>
          </a:p>
        </p:txBody>
      </p:sp>
    </p:spTree>
    <p:extLst>
      <p:ext uri="{BB962C8B-B14F-4D97-AF65-F5344CB8AC3E}">
        <p14:creationId xmlns:p14="http://schemas.microsoft.com/office/powerpoint/2010/main" val="391658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S01 - Data Types</a:t>
            </a:r>
            <a:endParaRPr lang="en-US"/>
          </a:p>
        </p:txBody>
      </p:sp>
      <p:sp>
        <p:nvSpPr>
          <p:cNvPr id="6" name="Slide Number Placeholder 5"/>
          <p:cNvSpPr>
            <a:spLocks noGrp="1"/>
          </p:cNvSpPr>
          <p:nvPr>
            <p:ph type="sldNum" sz="quarter" idx="12"/>
          </p:nvPr>
        </p:nvSpPr>
        <p:spPr/>
        <p:txBody>
          <a:bodyPr/>
          <a:lstStyle>
            <a:lvl1pPr>
              <a:defRPr/>
            </a:lvl1pPr>
          </a:lstStyle>
          <a:p>
            <a:fld id="{DC65EBF7-9DE1-4A84-A351-142B25CFBDAD}" type="slidenum">
              <a:rPr lang="en-US"/>
              <a:pPr/>
              <a:t>‹#›</a:t>
            </a:fld>
            <a:endParaRPr lang="en-US"/>
          </a:p>
        </p:txBody>
      </p:sp>
    </p:spTree>
    <p:extLst>
      <p:ext uri="{BB962C8B-B14F-4D97-AF65-F5344CB8AC3E}">
        <p14:creationId xmlns:p14="http://schemas.microsoft.com/office/powerpoint/2010/main" val="414571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1800" y="1408113"/>
            <a:ext cx="4005263"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9463" y="1408113"/>
            <a:ext cx="4006850"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BYU CS 224</a:t>
            </a:r>
            <a:endParaRPr lang="en-US"/>
          </a:p>
        </p:txBody>
      </p:sp>
      <p:sp>
        <p:nvSpPr>
          <p:cNvPr id="6" name="Footer Placeholder 5"/>
          <p:cNvSpPr>
            <a:spLocks noGrp="1"/>
          </p:cNvSpPr>
          <p:nvPr>
            <p:ph type="ftr" sz="quarter" idx="11"/>
          </p:nvPr>
        </p:nvSpPr>
        <p:spPr/>
        <p:txBody>
          <a:bodyPr/>
          <a:lstStyle>
            <a:lvl1pPr>
              <a:defRPr/>
            </a:lvl1pPr>
          </a:lstStyle>
          <a:p>
            <a:r>
              <a:rPr lang="en-US" smtClean="0"/>
              <a:t>S01 - Data Types</a:t>
            </a:r>
            <a:endParaRPr lang="en-US"/>
          </a:p>
        </p:txBody>
      </p:sp>
      <p:sp>
        <p:nvSpPr>
          <p:cNvPr id="7" name="Slide Number Placeholder 6"/>
          <p:cNvSpPr>
            <a:spLocks noGrp="1"/>
          </p:cNvSpPr>
          <p:nvPr>
            <p:ph type="sldNum" sz="quarter" idx="12"/>
          </p:nvPr>
        </p:nvSpPr>
        <p:spPr/>
        <p:txBody>
          <a:bodyPr/>
          <a:lstStyle>
            <a:lvl1pPr>
              <a:defRPr/>
            </a:lvl1pPr>
          </a:lstStyle>
          <a:p>
            <a:fld id="{8117556F-DC4B-424E-A142-2FE3F2687677}" type="slidenum">
              <a:rPr lang="en-US"/>
              <a:pPr/>
              <a:t>‹#›</a:t>
            </a:fld>
            <a:endParaRPr lang="en-US"/>
          </a:p>
        </p:txBody>
      </p:sp>
    </p:spTree>
    <p:extLst>
      <p:ext uri="{BB962C8B-B14F-4D97-AF65-F5344CB8AC3E}">
        <p14:creationId xmlns:p14="http://schemas.microsoft.com/office/powerpoint/2010/main" val="38743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BYU CS 224</a:t>
            </a:r>
            <a:endParaRPr lang="en-US"/>
          </a:p>
        </p:txBody>
      </p:sp>
      <p:sp>
        <p:nvSpPr>
          <p:cNvPr id="8" name="Footer Placeholder 7"/>
          <p:cNvSpPr>
            <a:spLocks noGrp="1"/>
          </p:cNvSpPr>
          <p:nvPr>
            <p:ph type="ftr" sz="quarter" idx="11"/>
          </p:nvPr>
        </p:nvSpPr>
        <p:spPr/>
        <p:txBody>
          <a:bodyPr/>
          <a:lstStyle>
            <a:lvl1pPr>
              <a:defRPr/>
            </a:lvl1pPr>
          </a:lstStyle>
          <a:p>
            <a:r>
              <a:rPr lang="en-US" smtClean="0"/>
              <a:t>S01 - Data Types</a:t>
            </a:r>
            <a:endParaRPr lang="en-US"/>
          </a:p>
        </p:txBody>
      </p:sp>
      <p:sp>
        <p:nvSpPr>
          <p:cNvPr id="9" name="Slide Number Placeholder 8"/>
          <p:cNvSpPr>
            <a:spLocks noGrp="1"/>
          </p:cNvSpPr>
          <p:nvPr>
            <p:ph type="sldNum" sz="quarter" idx="12"/>
          </p:nvPr>
        </p:nvSpPr>
        <p:spPr/>
        <p:txBody>
          <a:bodyPr/>
          <a:lstStyle>
            <a:lvl1pPr>
              <a:defRPr/>
            </a:lvl1pPr>
          </a:lstStyle>
          <a:p>
            <a:fld id="{2DE0C129-2DF8-44BE-A03F-CD8ECC56191D}" type="slidenum">
              <a:rPr lang="en-US"/>
              <a:pPr/>
              <a:t>‹#›</a:t>
            </a:fld>
            <a:endParaRPr lang="en-US"/>
          </a:p>
        </p:txBody>
      </p:sp>
    </p:spTree>
    <p:extLst>
      <p:ext uri="{BB962C8B-B14F-4D97-AF65-F5344CB8AC3E}">
        <p14:creationId xmlns:p14="http://schemas.microsoft.com/office/powerpoint/2010/main" val="105306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BYU CS 224</a:t>
            </a:r>
            <a:endParaRPr lang="en-US"/>
          </a:p>
        </p:txBody>
      </p:sp>
      <p:sp>
        <p:nvSpPr>
          <p:cNvPr id="4" name="Footer Placeholder 3"/>
          <p:cNvSpPr>
            <a:spLocks noGrp="1"/>
          </p:cNvSpPr>
          <p:nvPr>
            <p:ph type="ftr" sz="quarter" idx="11"/>
          </p:nvPr>
        </p:nvSpPr>
        <p:spPr/>
        <p:txBody>
          <a:bodyPr/>
          <a:lstStyle>
            <a:lvl1pPr>
              <a:defRPr/>
            </a:lvl1pPr>
          </a:lstStyle>
          <a:p>
            <a:r>
              <a:rPr lang="en-US" smtClean="0"/>
              <a:t>S01 - Data Types</a:t>
            </a:r>
            <a:endParaRPr lang="en-US"/>
          </a:p>
        </p:txBody>
      </p:sp>
      <p:sp>
        <p:nvSpPr>
          <p:cNvPr id="5" name="Slide Number Placeholder 4"/>
          <p:cNvSpPr>
            <a:spLocks noGrp="1"/>
          </p:cNvSpPr>
          <p:nvPr>
            <p:ph type="sldNum" sz="quarter" idx="12"/>
          </p:nvPr>
        </p:nvSpPr>
        <p:spPr/>
        <p:txBody>
          <a:bodyPr/>
          <a:lstStyle>
            <a:lvl1pPr>
              <a:defRPr/>
            </a:lvl1pPr>
          </a:lstStyle>
          <a:p>
            <a:fld id="{0A5DCD81-53D5-4CAE-9081-1EB8A8DA976E}" type="slidenum">
              <a:rPr lang="en-US"/>
              <a:pPr/>
              <a:t>‹#›</a:t>
            </a:fld>
            <a:endParaRPr lang="en-US"/>
          </a:p>
        </p:txBody>
      </p:sp>
    </p:spTree>
    <p:extLst>
      <p:ext uri="{BB962C8B-B14F-4D97-AF65-F5344CB8AC3E}">
        <p14:creationId xmlns:p14="http://schemas.microsoft.com/office/powerpoint/2010/main" val="284434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BYU CS 224</a:t>
            </a:r>
            <a:endParaRPr lang="en-US"/>
          </a:p>
        </p:txBody>
      </p:sp>
      <p:sp>
        <p:nvSpPr>
          <p:cNvPr id="3" name="Footer Placeholder 2"/>
          <p:cNvSpPr>
            <a:spLocks noGrp="1"/>
          </p:cNvSpPr>
          <p:nvPr>
            <p:ph type="ftr" sz="quarter" idx="11"/>
          </p:nvPr>
        </p:nvSpPr>
        <p:spPr/>
        <p:txBody>
          <a:bodyPr/>
          <a:lstStyle>
            <a:lvl1pPr>
              <a:defRPr/>
            </a:lvl1pPr>
          </a:lstStyle>
          <a:p>
            <a:r>
              <a:rPr lang="en-US" smtClean="0"/>
              <a:t>S01 - Data Types</a:t>
            </a:r>
            <a:endParaRPr lang="en-US"/>
          </a:p>
        </p:txBody>
      </p:sp>
      <p:sp>
        <p:nvSpPr>
          <p:cNvPr id="4" name="Slide Number Placeholder 3"/>
          <p:cNvSpPr>
            <a:spLocks noGrp="1"/>
          </p:cNvSpPr>
          <p:nvPr>
            <p:ph type="sldNum" sz="quarter" idx="12"/>
          </p:nvPr>
        </p:nvSpPr>
        <p:spPr/>
        <p:txBody>
          <a:bodyPr/>
          <a:lstStyle>
            <a:lvl1pPr>
              <a:defRPr/>
            </a:lvl1pPr>
          </a:lstStyle>
          <a:p>
            <a:fld id="{26174F82-7889-4C5E-B2D6-E4B3D8B6B0BA}" type="slidenum">
              <a:rPr lang="en-US"/>
              <a:pPr/>
              <a:t>‹#›</a:t>
            </a:fld>
            <a:endParaRPr lang="en-US"/>
          </a:p>
        </p:txBody>
      </p:sp>
    </p:spTree>
    <p:extLst>
      <p:ext uri="{BB962C8B-B14F-4D97-AF65-F5344CB8AC3E}">
        <p14:creationId xmlns:p14="http://schemas.microsoft.com/office/powerpoint/2010/main" val="134304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224</a:t>
            </a:r>
            <a:endParaRPr lang="en-US"/>
          </a:p>
        </p:txBody>
      </p:sp>
      <p:sp>
        <p:nvSpPr>
          <p:cNvPr id="6" name="Footer Placeholder 5"/>
          <p:cNvSpPr>
            <a:spLocks noGrp="1"/>
          </p:cNvSpPr>
          <p:nvPr>
            <p:ph type="ftr" sz="quarter" idx="11"/>
          </p:nvPr>
        </p:nvSpPr>
        <p:spPr/>
        <p:txBody>
          <a:bodyPr/>
          <a:lstStyle>
            <a:lvl1pPr>
              <a:defRPr/>
            </a:lvl1pPr>
          </a:lstStyle>
          <a:p>
            <a:r>
              <a:rPr lang="en-US" smtClean="0"/>
              <a:t>S01 - Data Types</a:t>
            </a:r>
            <a:endParaRPr lang="en-US"/>
          </a:p>
        </p:txBody>
      </p:sp>
      <p:sp>
        <p:nvSpPr>
          <p:cNvPr id="7" name="Slide Number Placeholder 6"/>
          <p:cNvSpPr>
            <a:spLocks noGrp="1"/>
          </p:cNvSpPr>
          <p:nvPr>
            <p:ph type="sldNum" sz="quarter" idx="12"/>
          </p:nvPr>
        </p:nvSpPr>
        <p:spPr/>
        <p:txBody>
          <a:bodyPr/>
          <a:lstStyle>
            <a:lvl1pPr>
              <a:defRPr/>
            </a:lvl1pPr>
          </a:lstStyle>
          <a:p>
            <a:fld id="{3E4493AC-946A-4B35-9B1A-E60D6236290E}" type="slidenum">
              <a:rPr lang="en-US"/>
              <a:pPr/>
              <a:t>‹#›</a:t>
            </a:fld>
            <a:endParaRPr lang="en-US"/>
          </a:p>
        </p:txBody>
      </p:sp>
    </p:spTree>
    <p:extLst>
      <p:ext uri="{BB962C8B-B14F-4D97-AF65-F5344CB8AC3E}">
        <p14:creationId xmlns:p14="http://schemas.microsoft.com/office/powerpoint/2010/main" val="125381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224</a:t>
            </a:r>
            <a:endParaRPr lang="en-US"/>
          </a:p>
        </p:txBody>
      </p:sp>
      <p:sp>
        <p:nvSpPr>
          <p:cNvPr id="6" name="Footer Placeholder 5"/>
          <p:cNvSpPr>
            <a:spLocks noGrp="1"/>
          </p:cNvSpPr>
          <p:nvPr>
            <p:ph type="ftr" sz="quarter" idx="11"/>
          </p:nvPr>
        </p:nvSpPr>
        <p:spPr/>
        <p:txBody>
          <a:bodyPr/>
          <a:lstStyle>
            <a:lvl1pPr>
              <a:defRPr/>
            </a:lvl1pPr>
          </a:lstStyle>
          <a:p>
            <a:r>
              <a:rPr lang="en-US" smtClean="0"/>
              <a:t>S01 - Data Types</a:t>
            </a:r>
            <a:endParaRPr lang="en-US"/>
          </a:p>
        </p:txBody>
      </p:sp>
      <p:sp>
        <p:nvSpPr>
          <p:cNvPr id="7" name="Slide Number Placeholder 6"/>
          <p:cNvSpPr>
            <a:spLocks noGrp="1"/>
          </p:cNvSpPr>
          <p:nvPr>
            <p:ph type="sldNum" sz="quarter" idx="12"/>
          </p:nvPr>
        </p:nvSpPr>
        <p:spPr/>
        <p:txBody>
          <a:bodyPr/>
          <a:lstStyle>
            <a:lvl1pPr>
              <a:defRPr/>
            </a:lvl1pPr>
          </a:lstStyle>
          <a:p>
            <a:fld id="{17635970-7DF5-4D90-A71C-01A6E4847A8C}" type="slidenum">
              <a:rPr lang="en-US"/>
              <a:pPr/>
              <a:t>‹#›</a:t>
            </a:fld>
            <a:endParaRPr lang="en-US"/>
          </a:p>
        </p:txBody>
      </p:sp>
    </p:spTree>
    <p:extLst>
      <p:ext uri="{BB962C8B-B14F-4D97-AF65-F5344CB8AC3E}">
        <p14:creationId xmlns:p14="http://schemas.microsoft.com/office/powerpoint/2010/main" val="50718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79513" y="207963"/>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431800" y="1408113"/>
            <a:ext cx="8164513"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422275"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400"/>
            </a:lvl1pPr>
          </a:lstStyle>
          <a:p>
            <a:r>
              <a:rPr lang="en-US" smtClean="0"/>
              <a:t>BYU CS 224</a:t>
            </a:r>
            <a:endParaRPr lang="en-US"/>
          </a:p>
        </p:txBody>
      </p:sp>
      <p:sp>
        <p:nvSpPr>
          <p:cNvPr id="557068" name="Rectangle 12"/>
          <p:cNvSpPr>
            <a:spLocks noGrp="1" noChangeArrowheads="1"/>
          </p:cNvSpPr>
          <p:nvPr>
            <p:ph type="ftr" sz="quarter" idx="3"/>
          </p:nvPr>
        </p:nvSpPr>
        <p:spPr bwMode="auto">
          <a:xfrm>
            <a:off x="2670175" y="6324600"/>
            <a:ext cx="3836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smtClean="0"/>
              <a:t>S01 - Data Types</a:t>
            </a:r>
            <a:endParaRPr lang="en-US"/>
          </a:p>
        </p:txBody>
      </p:sp>
      <p:sp>
        <p:nvSpPr>
          <p:cNvPr id="55706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9F17A42-6998-40EB-8821-9D05BBA7A64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Lst>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file:///C:\Users\proper\Dropbox\BYU\CS%20124\public_html\references\readings\floating%20point%20numbers.html" TargetMode="External"/><Relationship Id="rId3" Type="http://schemas.openxmlformats.org/officeDocument/2006/relationships/image" Target="../media/image1.jpg"/><Relationship Id="rId7" Type="http://schemas.openxmlformats.org/officeDocument/2006/relationships/hyperlink" Target="http://en.wikipedia.org/wiki/Fixed-point_arithmeti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en.wikipedia.org/wiki/Two's_complement" TargetMode="External"/><Relationship Id="rId5" Type="http://schemas.openxmlformats.org/officeDocument/2006/relationships/hyperlink" Target="file:///C:\Users\proper\Dropbox\BYU\CS%20124\public_html\references\readings\two's%20complement.html" TargetMode="External"/><Relationship Id="rId4" Type="http://schemas.openxmlformats.org/officeDocument/2006/relationships/hyperlink" Target="http://en.wikipedia.org/wiki/Signed_number_representation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1218" name="Rectangle 2"/>
          <p:cNvSpPr>
            <a:spLocks noGrp="1" noChangeArrowheads="1"/>
          </p:cNvSpPr>
          <p:nvPr>
            <p:ph type="ctrTitle"/>
          </p:nvPr>
        </p:nvSpPr>
        <p:spPr>
          <a:xfrm>
            <a:off x="1011238" y="1914525"/>
            <a:ext cx="7446962" cy="1285875"/>
          </a:xfrm>
          <a:noFill/>
          <a:ln/>
        </p:spPr>
        <p:txBody>
          <a:bodyPr lIns="92075" tIns="46038" rIns="92075" bIns="46038"/>
          <a:lstStyle/>
          <a:p>
            <a:r>
              <a:rPr lang="en-US" dirty="0" smtClean="0"/>
              <a:t>S01 - Data </a:t>
            </a:r>
            <a:r>
              <a:rPr lang="en-US" dirty="0"/>
              <a:t>Types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037" y="561439"/>
            <a:ext cx="4071408" cy="1643104"/>
          </a:xfrm>
          <a:prstGeom prst="rect">
            <a:avLst/>
          </a:prstGeom>
        </p:spPr>
      </p:pic>
      <p:sp>
        <p:nvSpPr>
          <p:cNvPr id="2" name="TextBox 1"/>
          <p:cNvSpPr txBox="1"/>
          <p:nvPr/>
        </p:nvSpPr>
        <p:spPr>
          <a:xfrm>
            <a:off x="1212351" y="3760342"/>
            <a:ext cx="6996701" cy="2800767"/>
          </a:xfrm>
          <a:prstGeom prst="rect">
            <a:avLst/>
          </a:prstGeom>
          <a:noFill/>
        </p:spPr>
        <p:txBody>
          <a:bodyPr wrap="square" rtlCol="0">
            <a:spAutoFit/>
          </a:bodyPr>
          <a:lstStyle/>
          <a:p>
            <a:r>
              <a:rPr lang="en-US" sz="2200" u="sng" dirty="0"/>
              <a:t>Required</a:t>
            </a:r>
            <a:r>
              <a:rPr lang="en-US" sz="2200" dirty="0" smtClean="0"/>
              <a:t>:		PM</a:t>
            </a:r>
            <a:r>
              <a:rPr lang="en-US" sz="2200" dirty="0"/>
              <a:t>: </a:t>
            </a:r>
            <a:r>
              <a:rPr lang="en-US" sz="2200" dirty="0" err="1"/>
              <a:t>Ch</a:t>
            </a:r>
            <a:r>
              <a:rPr lang="en-US" sz="2200" dirty="0"/>
              <a:t> 3, </a:t>
            </a:r>
            <a:r>
              <a:rPr lang="en-US" sz="2200" dirty="0" err="1"/>
              <a:t>pgs</a:t>
            </a:r>
            <a:r>
              <a:rPr lang="en-US" sz="2200" dirty="0"/>
              <a:t> </a:t>
            </a:r>
            <a:r>
              <a:rPr lang="en-US" sz="2200" dirty="0" smtClean="0"/>
              <a:t>27-35</a:t>
            </a:r>
          </a:p>
          <a:p>
            <a:r>
              <a:rPr lang="en-US" sz="2200" dirty="0"/>
              <a:t>	</a:t>
            </a:r>
            <a:r>
              <a:rPr lang="en-US" sz="2200" dirty="0" smtClean="0"/>
              <a:t>		PM: </a:t>
            </a:r>
            <a:r>
              <a:rPr lang="en-US" sz="2200" dirty="0" err="1" smtClean="0"/>
              <a:t>Ch</a:t>
            </a:r>
            <a:r>
              <a:rPr lang="en-US" sz="2200" dirty="0" smtClean="0"/>
              <a:t> 5.1-6, </a:t>
            </a:r>
            <a:r>
              <a:rPr lang="en-US" sz="2200" dirty="0" err="1" smtClean="0"/>
              <a:t>pgs</a:t>
            </a:r>
            <a:r>
              <a:rPr lang="en-US" sz="2200" dirty="0" smtClean="0"/>
              <a:t> 47-56</a:t>
            </a:r>
          </a:p>
          <a:p>
            <a:r>
              <a:rPr lang="en-US" sz="2200" dirty="0"/>
              <a:t>	</a:t>
            </a:r>
            <a:r>
              <a:rPr lang="en-US" sz="2200" dirty="0" smtClean="0"/>
              <a:t>		Code</a:t>
            </a:r>
            <a:r>
              <a:rPr lang="en-US" sz="2200" dirty="0"/>
              <a:t>: </a:t>
            </a:r>
            <a:r>
              <a:rPr lang="en-US" sz="2200" dirty="0" err="1"/>
              <a:t>Chs</a:t>
            </a:r>
            <a:r>
              <a:rPr lang="en-US" sz="2200" dirty="0"/>
              <a:t> 1-9, 20</a:t>
            </a:r>
            <a:br>
              <a:rPr lang="en-US" sz="2200" dirty="0"/>
            </a:br>
            <a:r>
              <a:rPr lang="en-US" sz="2200" u="sng" dirty="0"/>
              <a:t>Recommended</a:t>
            </a:r>
            <a:r>
              <a:rPr lang="en-US" sz="2200" dirty="0" smtClean="0"/>
              <a:t>:	</a:t>
            </a:r>
            <a:r>
              <a:rPr lang="en-US" sz="2200" dirty="0" smtClean="0">
                <a:hlinkClick r:id="rId4"/>
              </a:rPr>
              <a:t>Wiki</a:t>
            </a:r>
            <a:r>
              <a:rPr lang="en-US" sz="2200" dirty="0">
                <a:hlinkClick r:id="rId4"/>
              </a:rPr>
              <a:t>: Signed Numbers</a:t>
            </a:r>
            <a:r>
              <a:rPr lang="en-US" sz="2200" dirty="0"/>
              <a:t/>
            </a:r>
            <a:br>
              <a:rPr lang="en-US" sz="2200" dirty="0"/>
            </a:br>
            <a:r>
              <a:rPr lang="en-US" sz="2200" dirty="0" smtClean="0"/>
              <a:t>			</a:t>
            </a:r>
            <a:r>
              <a:rPr lang="en-US" sz="2200" dirty="0" smtClean="0">
                <a:hlinkClick r:id="rId5"/>
              </a:rPr>
              <a:t>Two's </a:t>
            </a:r>
            <a:r>
              <a:rPr lang="en-US" sz="2200" dirty="0">
                <a:hlinkClick r:id="rId5"/>
              </a:rPr>
              <a:t>Complement</a:t>
            </a:r>
            <a:r>
              <a:rPr lang="en-US" sz="2200" dirty="0"/>
              <a:t/>
            </a:r>
            <a:br>
              <a:rPr lang="en-US" sz="2200" dirty="0"/>
            </a:br>
            <a:r>
              <a:rPr lang="en-US" sz="2200" dirty="0" smtClean="0"/>
              <a:t>			</a:t>
            </a:r>
            <a:r>
              <a:rPr lang="en-US" sz="2200" dirty="0" smtClean="0">
                <a:hlinkClick r:id="rId6"/>
              </a:rPr>
              <a:t>Wiki</a:t>
            </a:r>
            <a:r>
              <a:rPr lang="en-US" sz="2200" dirty="0">
                <a:hlinkClick r:id="rId6"/>
              </a:rPr>
              <a:t>: </a:t>
            </a:r>
            <a:r>
              <a:rPr lang="en-US" sz="2200" dirty="0" err="1">
                <a:hlinkClick r:id="rId6"/>
              </a:rPr>
              <a:t>Two's_complement</a:t>
            </a:r>
            <a:r>
              <a:rPr lang="en-US" sz="2200" dirty="0"/>
              <a:t/>
            </a:r>
            <a:br>
              <a:rPr lang="en-US" sz="2200" dirty="0"/>
            </a:br>
            <a:r>
              <a:rPr lang="en-US" sz="2200" dirty="0" smtClean="0"/>
              <a:t>			</a:t>
            </a:r>
            <a:r>
              <a:rPr lang="en-US" sz="2200" dirty="0" smtClean="0">
                <a:hlinkClick r:id="rId7"/>
              </a:rPr>
              <a:t>Wiki</a:t>
            </a:r>
            <a:r>
              <a:rPr lang="en-US" sz="2200" dirty="0">
                <a:hlinkClick r:id="rId7"/>
              </a:rPr>
              <a:t>: Fixed Point</a:t>
            </a:r>
            <a:r>
              <a:rPr lang="en-US" sz="2200" dirty="0"/>
              <a:t/>
            </a:r>
            <a:br>
              <a:rPr lang="en-US" sz="2200" dirty="0"/>
            </a:br>
            <a:r>
              <a:rPr lang="en-US" sz="2200" dirty="0" smtClean="0"/>
              <a:t>			</a:t>
            </a:r>
            <a:r>
              <a:rPr lang="en-US" sz="2200" dirty="0" smtClean="0">
                <a:hlinkClick r:id="rId8"/>
              </a:rPr>
              <a:t>Floating Point</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3"/>
          <p:cNvSpPr>
            <a:spLocks noGrp="1"/>
          </p:cNvSpPr>
          <p:nvPr>
            <p:ph type="dt" sz="half" idx="10"/>
          </p:nvPr>
        </p:nvSpPr>
        <p:spPr/>
        <p:txBody>
          <a:bodyPr/>
          <a:lstStyle/>
          <a:p>
            <a:r>
              <a:rPr lang="en-US" smtClean="0"/>
              <a:t>BYU CS 224</a:t>
            </a:r>
            <a:endParaRPr lang="en-US"/>
          </a:p>
        </p:txBody>
      </p:sp>
      <p:sp>
        <p:nvSpPr>
          <p:cNvPr id="19" name="Footer Placeholder 4"/>
          <p:cNvSpPr>
            <a:spLocks noGrp="1"/>
          </p:cNvSpPr>
          <p:nvPr>
            <p:ph type="ftr" sz="quarter" idx="11"/>
          </p:nvPr>
        </p:nvSpPr>
        <p:spPr/>
        <p:txBody>
          <a:bodyPr/>
          <a:lstStyle/>
          <a:p>
            <a:r>
              <a:rPr lang="en-US" smtClean="0"/>
              <a:t>S01 - Data Types</a:t>
            </a:r>
            <a:endParaRPr lang="en-US"/>
          </a:p>
        </p:txBody>
      </p:sp>
      <p:sp>
        <p:nvSpPr>
          <p:cNvPr id="20" name="Slide Number Placeholder 5"/>
          <p:cNvSpPr>
            <a:spLocks noGrp="1"/>
          </p:cNvSpPr>
          <p:nvPr>
            <p:ph type="sldNum" sz="quarter" idx="12"/>
          </p:nvPr>
        </p:nvSpPr>
        <p:spPr/>
        <p:txBody>
          <a:bodyPr/>
          <a:lstStyle/>
          <a:p>
            <a:fld id="{EEBDCC00-DF71-4F13-A63B-B951C120EF42}" type="slidenum">
              <a:rPr lang="en-US"/>
              <a:pPr/>
              <a:t>10</a:t>
            </a:fld>
            <a:endParaRPr lang="en-US"/>
          </a:p>
        </p:txBody>
      </p:sp>
      <p:sp>
        <p:nvSpPr>
          <p:cNvPr id="2487298" name="Rectangle 2"/>
          <p:cNvSpPr>
            <a:spLocks noGrp="1" noChangeArrowheads="1"/>
          </p:cNvSpPr>
          <p:nvPr>
            <p:ph type="title"/>
          </p:nvPr>
        </p:nvSpPr>
        <p:spPr>
          <a:xfrm>
            <a:off x="1198563" y="198438"/>
            <a:ext cx="7793037" cy="866775"/>
          </a:xfrm>
        </p:spPr>
        <p:txBody>
          <a:bodyPr/>
          <a:lstStyle/>
          <a:p>
            <a:r>
              <a:rPr lang="en-US"/>
              <a:t>Hexadecimal Notation</a:t>
            </a:r>
          </a:p>
        </p:txBody>
      </p:sp>
      <p:sp>
        <p:nvSpPr>
          <p:cNvPr id="2487299" name="Rectangle 3"/>
          <p:cNvSpPr>
            <a:spLocks noGrp="1" noChangeArrowheads="1"/>
          </p:cNvSpPr>
          <p:nvPr>
            <p:ph type="body" idx="1"/>
          </p:nvPr>
        </p:nvSpPr>
        <p:spPr>
          <a:xfrm>
            <a:off x="431800" y="1408113"/>
            <a:ext cx="8164513" cy="1666875"/>
          </a:xfrm>
        </p:spPr>
        <p:txBody>
          <a:bodyPr/>
          <a:lstStyle/>
          <a:p>
            <a:r>
              <a:rPr lang="en-US" sz="2800" dirty="0"/>
              <a:t>Binary is hard to read </a:t>
            </a:r>
            <a:r>
              <a:rPr lang="en-US" sz="2800" dirty="0" smtClean="0"/>
              <a:t>(very verbose)</a:t>
            </a:r>
            <a:endParaRPr lang="en-US" sz="2800" dirty="0"/>
          </a:p>
          <a:p>
            <a:r>
              <a:rPr lang="en-US" sz="2800" dirty="0"/>
              <a:t>Hexadecimal is a common alternative</a:t>
            </a:r>
          </a:p>
          <a:p>
            <a:pPr lvl="1"/>
            <a:r>
              <a:rPr lang="en-US" sz="2400" dirty="0"/>
              <a:t>16 digits are 0123456789ABCDEF</a:t>
            </a:r>
            <a:endParaRPr lang="en-US" dirty="0"/>
          </a:p>
        </p:txBody>
      </p:sp>
      <p:sp>
        <p:nvSpPr>
          <p:cNvPr id="2487300" name="Text Box 4"/>
          <p:cNvSpPr txBox="1">
            <a:spLocks noChangeArrowheads="1"/>
          </p:cNvSpPr>
          <p:nvPr/>
        </p:nvSpPr>
        <p:spPr bwMode="auto">
          <a:xfrm>
            <a:off x="2000250" y="3206750"/>
            <a:ext cx="36068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600" b="1">
                <a:latin typeface="Courier New" pitchFamily="49" charset="0"/>
              </a:rPr>
              <a:t>0100 0111 1000 1111 = 0x478F</a:t>
            </a:r>
          </a:p>
          <a:p>
            <a:pPr eaLnBrk="0" hangingPunct="0"/>
            <a:r>
              <a:rPr lang="en-US" sz="1600" b="1">
                <a:latin typeface="Courier New" pitchFamily="49" charset="0"/>
              </a:rPr>
              <a:t>1101 1110 1010 1101 = 0xDEAD</a:t>
            </a:r>
          </a:p>
          <a:p>
            <a:pPr eaLnBrk="0" hangingPunct="0"/>
            <a:r>
              <a:rPr lang="en-US" sz="1600" b="1">
                <a:latin typeface="Courier New" pitchFamily="49" charset="0"/>
              </a:rPr>
              <a:t>1011 1110 1110 1111 = 0xBEEF</a:t>
            </a:r>
          </a:p>
          <a:p>
            <a:pPr eaLnBrk="0" hangingPunct="0"/>
            <a:r>
              <a:rPr lang="en-US" sz="1600" b="1">
                <a:latin typeface="Courier New" pitchFamily="49" charset="0"/>
              </a:rPr>
              <a:t>1010 0101 1010 0101 = 0xA5A5</a:t>
            </a:r>
          </a:p>
        </p:txBody>
      </p:sp>
      <p:sp>
        <p:nvSpPr>
          <p:cNvPr id="2487301" name="Text Box 5"/>
          <p:cNvSpPr txBox="1">
            <a:spLocks noChangeArrowheads="1"/>
          </p:cNvSpPr>
          <p:nvPr/>
        </p:nvSpPr>
        <p:spPr bwMode="auto">
          <a:xfrm>
            <a:off x="7791450" y="1714500"/>
            <a:ext cx="990600" cy="4311650"/>
          </a:xfrm>
          <a:prstGeom prst="rect">
            <a:avLst/>
          </a:prstGeom>
          <a:solidFill>
            <a:srgbClr val="FFFF99">
              <a:alpha val="45000"/>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200">
                <a:latin typeface="Arial" charset="0"/>
              </a:rPr>
              <a:t>Binary  Hex</a:t>
            </a:r>
            <a:endParaRPr lang="en-US" sz="1600">
              <a:latin typeface="Arial" charset="0"/>
            </a:endParaRPr>
          </a:p>
          <a:p>
            <a:pPr eaLnBrk="0" hangingPunct="0">
              <a:spcBef>
                <a:spcPct val="50000"/>
              </a:spcBef>
            </a:pPr>
            <a:r>
              <a:rPr lang="en-US" sz="1600">
                <a:latin typeface="Arial" charset="0"/>
              </a:rPr>
              <a:t>0000  0</a:t>
            </a:r>
            <a:br>
              <a:rPr lang="en-US" sz="1600">
                <a:latin typeface="Arial" charset="0"/>
              </a:rPr>
            </a:br>
            <a:r>
              <a:rPr lang="en-US" sz="1600">
                <a:latin typeface="Arial" charset="0"/>
              </a:rPr>
              <a:t>0001  1</a:t>
            </a:r>
            <a:br>
              <a:rPr lang="en-US" sz="1600">
                <a:latin typeface="Arial" charset="0"/>
              </a:rPr>
            </a:br>
            <a:r>
              <a:rPr lang="en-US" sz="1600">
                <a:latin typeface="Arial" charset="0"/>
              </a:rPr>
              <a:t>0010  2</a:t>
            </a:r>
            <a:br>
              <a:rPr lang="en-US" sz="1600">
                <a:latin typeface="Arial" charset="0"/>
              </a:rPr>
            </a:br>
            <a:r>
              <a:rPr lang="en-US" sz="1600">
                <a:latin typeface="Arial" charset="0"/>
              </a:rPr>
              <a:t>0011  3</a:t>
            </a:r>
            <a:br>
              <a:rPr lang="en-US" sz="1600">
                <a:latin typeface="Arial" charset="0"/>
              </a:rPr>
            </a:br>
            <a:r>
              <a:rPr lang="en-US" sz="1600">
                <a:latin typeface="Arial" charset="0"/>
              </a:rPr>
              <a:t>0100  4</a:t>
            </a:r>
            <a:br>
              <a:rPr lang="en-US" sz="1600">
                <a:latin typeface="Arial" charset="0"/>
              </a:rPr>
            </a:br>
            <a:r>
              <a:rPr lang="en-US" sz="1600">
                <a:latin typeface="Arial" charset="0"/>
              </a:rPr>
              <a:t>0101  5</a:t>
            </a:r>
            <a:br>
              <a:rPr lang="en-US" sz="1600">
                <a:latin typeface="Arial" charset="0"/>
              </a:rPr>
            </a:br>
            <a:r>
              <a:rPr lang="en-US" sz="1600">
                <a:latin typeface="Arial" charset="0"/>
              </a:rPr>
              <a:t>0110  6</a:t>
            </a:r>
            <a:br>
              <a:rPr lang="en-US" sz="1600">
                <a:latin typeface="Arial" charset="0"/>
              </a:rPr>
            </a:br>
            <a:r>
              <a:rPr lang="en-US" sz="1600">
                <a:latin typeface="Arial" charset="0"/>
              </a:rPr>
              <a:t>0111  7</a:t>
            </a:r>
            <a:br>
              <a:rPr lang="en-US" sz="1600">
                <a:latin typeface="Arial" charset="0"/>
              </a:rPr>
            </a:br>
            <a:r>
              <a:rPr lang="en-US" sz="1600">
                <a:latin typeface="Arial" charset="0"/>
              </a:rPr>
              <a:t>1000  8</a:t>
            </a:r>
            <a:br>
              <a:rPr lang="en-US" sz="1600">
                <a:latin typeface="Arial" charset="0"/>
              </a:rPr>
            </a:br>
            <a:r>
              <a:rPr lang="en-US" sz="1600">
                <a:latin typeface="Arial" charset="0"/>
              </a:rPr>
              <a:t>1001  9</a:t>
            </a:r>
            <a:br>
              <a:rPr lang="en-US" sz="1600">
                <a:latin typeface="Arial" charset="0"/>
              </a:rPr>
            </a:br>
            <a:r>
              <a:rPr lang="en-US" sz="1600">
                <a:latin typeface="Arial" charset="0"/>
              </a:rPr>
              <a:t>1010  A</a:t>
            </a:r>
            <a:br>
              <a:rPr lang="en-US" sz="1600">
                <a:latin typeface="Arial" charset="0"/>
              </a:rPr>
            </a:br>
            <a:r>
              <a:rPr lang="en-US" sz="1600">
                <a:latin typeface="Arial" charset="0"/>
              </a:rPr>
              <a:t>1011  B</a:t>
            </a:r>
            <a:br>
              <a:rPr lang="en-US" sz="1600">
                <a:latin typeface="Arial" charset="0"/>
              </a:rPr>
            </a:br>
            <a:r>
              <a:rPr lang="en-US" sz="1600">
                <a:latin typeface="Arial" charset="0"/>
              </a:rPr>
              <a:t>1100  C</a:t>
            </a:r>
            <a:br>
              <a:rPr lang="en-US" sz="1600">
                <a:latin typeface="Arial" charset="0"/>
              </a:rPr>
            </a:br>
            <a:r>
              <a:rPr lang="en-US" sz="1600">
                <a:latin typeface="Arial" charset="0"/>
              </a:rPr>
              <a:t>1101  D</a:t>
            </a:r>
            <a:br>
              <a:rPr lang="en-US" sz="1600">
                <a:latin typeface="Arial" charset="0"/>
              </a:rPr>
            </a:br>
            <a:r>
              <a:rPr lang="en-US" sz="1600">
                <a:latin typeface="Arial" charset="0"/>
              </a:rPr>
              <a:t>1110  E</a:t>
            </a:r>
            <a:br>
              <a:rPr lang="en-US" sz="1600">
                <a:latin typeface="Arial" charset="0"/>
              </a:rPr>
            </a:br>
            <a:r>
              <a:rPr lang="en-US" sz="1600">
                <a:latin typeface="Arial" charset="0"/>
              </a:rPr>
              <a:t>1111  F</a:t>
            </a:r>
          </a:p>
        </p:txBody>
      </p:sp>
      <p:sp>
        <p:nvSpPr>
          <p:cNvPr id="2487302" name="Line 6"/>
          <p:cNvSpPr>
            <a:spLocks noChangeShapeType="1"/>
          </p:cNvSpPr>
          <p:nvPr/>
        </p:nvSpPr>
        <p:spPr bwMode="auto">
          <a:xfrm flipV="1">
            <a:off x="4819650" y="4425950"/>
            <a:ext cx="0" cy="533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17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2487303" name="Group 7"/>
          <p:cNvGrpSpPr>
            <a:grpSpLocks/>
          </p:cNvGrpSpPr>
          <p:nvPr/>
        </p:nvGrpSpPr>
        <p:grpSpPr bwMode="auto">
          <a:xfrm>
            <a:off x="4662488" y="4197350"/>
            <a:ext cx="2519362" cy="1616075"/>
            <a:chOff x="2829" y="2640"/>
            <a:chExt cx="1587" cy="1018"/>
          </a:xfrm>
        </p:grpSpPr>
        <p:sp>
          <p:nvSpPr>
            <p:cNvPr id="2487304" name="Text Box 8"/>
            <p:cNvSpPr txBox="1">
              <a:spLocks noChangeArrowheads="1"/>
            </p:cNvSpPr>
            <p:nvPr/>
          </p:nvSpPr>
          <p:spPr bwMode="auto">
            <a:xfrm>
              <a:off x="2829" y="2976"/>
              <a:ext cx="1587" cy="682"/>
            </a:xfrm>
            <a:prstGeom prst="rect">
              <a:avLst/>
            </a:prstGeom>
            <a:noFill/>
            <a:ln w="12700">
              <a:solidFill>
                <a:srgbClr val="0033CC"/>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600" b="1">
                  <a:solidFill>
                    <a:srgbClr val="0033CC"/>
                  </a:solidFill>
                  <a:latin typeface="Courier New" pitchFamily="49" charset="0"/>
                </a:rPr>
                <a:t>0x is a common</a:t>
              </a:r>
            </a:p>
            <a:p>
              <a:pPr eaLnBrk="0" hangingPunct="0"/>
              <a:r>
                <a:rPr lang="en-US" sz="1600" b="1">
                  <a:solidFill>
                    <a:srgbClr val="0033CC"/>
                  </a:solidFill>
                  <a:latin typeface="Courier New" pitchFamily="49" charset="0"/>
                </a:rPr>
                <a:t>prefix for writing</a:t>
              </a:r>
            </a:p>
            <a:p>
              <a:pPr eaLnBrk="0" hangingPunct="0"/>
              <a:r>
                <a:rPr lang="en-US" sz="1600" b="1">
                  <a:solidFill>
                    <a:srgbClr val="0033CC"/>
                  </a:solidFill>
                  <a:latin typeface="Courier New" pitchFamily="49" charset="0"/>
                </a:rPr>
                <a:t>numbers which means</a:t>
              </a:r>
            </a:p>
            <a:p>
              <a:pPr eaLnBrk="0" hangingPunct="0"/>
              <a:r>
                <a:rPr lang="en-US" sz="1600" b="1" i="1">
                  <a:solidFill>
                    <a:srgbClr val="0033CC"/>
                  </a:solidFill>
                  <a:latin typeface="Courier New" pitchFamily="49" charset="0"/>
                </a:rPr>
                <a:t>hexadecimal</a:t>
              </a:r>
              <a:endParaRPr lang="en-US" sz="1600" b="1">
                <a:solidFill>
                  <a:srgbClr val="0033CC"/>
                </a:solidFill>
                <a:latin typeface="Courier New" pitchFamily="49" charset="0"/>
              </a:endParaRPr>
            </a:p>
          </p:txBody>
        </p:sp>
        <p:sp>
          <p:nvSpPr>
            <p:cNvPr id="2487305" name="Line 9"/>
            <p:cNvSpPr>
              <a:spLocks noChangeShapeType="1"/>
            </p:cNvSpPr>
            <p:nvPr/>
          </p:nvSpPr>
          <p:spPr bwMode="auto">
            <a:xfrm flipV="1">
              <a:off x="2928" y="2640"/>
              <a:ext cx="0" cy="336"/>
            </a:xfrm>
            <a:prstGeom prst="line">
              <a:avLst/>
            </a:prstGeom>
            <a:noFill/>
            <a:ln w="31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sp>
        <p:nvSpPr>
          <p:cNvPr id="2487306" name="Text Box 10"/>
          <p:cNvSpPr txBox="1">
            <a:spLocks noChangeArrowheads="1"/>
          </p:cNvSpPr>
          <p:nvPr/>
        </p:nvSpPr>
        <p:spPr bwMode="auto">
          <a:xfrm>
            <a:off x="438150" y="4454525"/>
            <a:ext cx="41148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AutoNum type="arabicPeriod"/>
            </a:pPr>
            <a:r>
              <a:rPr lang="en-US" sz="2000" b="1" dirty="0">
                <a:latin typeface="Arial" charset="0"/>
              </a:rPr>
              <a:t>Separate binary code into groups of 4 bits (starting from the right)</a:t>
            </a:r>
          </a:p>
          <a:p>
            <a:pPr>
              <a:spcBef>
                <a:spcPct val="50000"/>
              </a:spcBef>
              <a:buFontTx/>
              <a:buAutoNum type="arabicPeriod"/>
            </a:pPr>
            <a:r>
              <a:rPr lang="en-US" sz="2000" b="1" dirty="0">
                <a:latin typeface="Arial" charset="0"/>
              </a:rPr>
              <a:t>Translate each group into a single hex digit</a:t>
            </a:r>
          </a:p>
        </p:txBody>
      </p:sp>
      <p:sp>
        <p:nvSpPr>
          <p:cNvPr id="2487307" name="Freeform 11"/>
          <p:cNvSpPr>
            <a:spLocks/>
          </p:cNvSpPr>
          <p:nvPr/>
        </p:nvSpPr>
        <p:spPr bwMode="auto">
          <a:xfrm>
            <a:off x="2686050" y="2825750"/>
            <a:ext cx="5181600" cy="1295400"/>
          </a:xfrm>
          <a:custGeom>
            <a:avLst/>
            <a:gdLst>
              <a:gd name="T0" fmla="*/ 0 w 2592"/>
              <a:gd name="T1" fmla="*/ 240 h 816"/>
              <a:gd name="T2" fmla="*/ 1344 w 2592"/>
              <a:gd name="T3" fmla="*/ 96 h 816"/>
              <a:gd name="T4" fmla="*/ 2592 w 2592"/>
              <a:gd name="T5" fmla="*/ 816 h 816"/>
            </a:gdLst>
            <a:ahLst/>
            <a:cxnLst>
              <a:cxn ang="0">
                <a:pos x="T0" y="T1"/>
              </a:cxn>
              <a:cxn ang="0">
                <a:pos x="T2" y="T3"/>
              </a:cxn>
              <a:cxn ang="0">
                <a:pos x="T4" y="T5"/>
              </a:cxn>
            </a:cxnLst>
            <a:rect l="0" t="0" r="r" b="b"/>
            <a:pathLst>
              <a:path w="2592" h="816">
                <a:moveTo>
                  <a:pt x="0" y="240"/>
                </a:moveTo>
                <a:cubicBezTo>
                  <a:pt x="456" y="120"/>
                  <a:pt x="912" y="0"/>
                  <a:pt x="1344" y="96"/>
                </a:cubicBezTo>
                <a:cubicBezTo>
                  <a:pt x="1776" y="192"/>
                  <a:pt x="2184" y="504"/>
                  <a:pt x="2592" y="816"/>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cap="flat" cmpd="sng">
                <a:solidFill>
                  <a:schemeClr val="tx1"/>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487308" name="Group 12"/>
          <p:cNvGrpSpPr>
            <a:grpSpLocks/>
          </p:cNvGrpSpPr>
          <p:nvPr/>
        </p:nvGrpSpPr>
        <p:grpSpPr bwMode="auto">
          <a:xfrm>
            <a:off x="2000250" y="2938463"/>
            <a:ext cx="6629400" cy="573087"/>
            <a:chOff x="1152" y="1847"/>
            <a:chExt cx="4176" cy="361"/>
          </a:xfrm>
        </p:grpSpPr>
        <p:sp>
          <p:nvSpPr>
            <p:cNvPr id="2487309" name="Oval 13"/>
            <p:cNvSpPr>
              <a:spLocks noChangeArrowheads="1"/>
            </p:cNvSpPr>
            <p:nvPr/>
          </p:nvSpPr>
          <p:spPr bwMode="auto">
            <a:xfrm>
              <a:off x="1152" y="2016"/>
              <a:ext cx="432" cy="192"/>
            </a:xfrm>
            <a:prstGeom prst="ellipse">
              <a:avLst/>
            </a:prstGeom>
            <a:noFill/>
            <a:ln w="31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87310" name="Freeform 14"/>
            <p:cNvSpPr>
              <a:spLocks/>
            </p:cNvSpPr>
            <p:nvPr/>
          </p:nvSpPr>
          <p:spPr bwMode="auto">
            <a:xfrm>
              <a:off x="1554" y="1847"/>
              <a:ext cx="3274" cy="207"/>
            </a:xfrm>
            <a:custGeom>
              <a:avLst/>
              <a:gdLst>
                <a:gd name="T0" fmla="*/ 0 w 3274"/>
                <a:gd name="T1" fmla="*/ 207 h 207"/>
                <a:gd name="T2" fmla="*/ 1857 w 3274"/>
                <a:gd name="T3" fmla="*/ 10 h 207"/>
                <a:gd name="T4" fmla="*/ 3274 w 3274"/>
                <a:gd name="T5" fmla="*/ 146 h 207"/>
              </a:gdLst>
              <a:ahLst/>
              <a:cxnLst>
                <a:cxn ang="0">
                  <a:pos x="T0" y="T1"/>
                </a:cxn>
                <a:cxn ang="0">
                  <a:pos x="T2" y="T3"/>
                </a:cxn>
                <a:cxn ang="0">
                  <a:pos x="T4" y="T5"/>
                </a:cxn>
              </a:cxnLst>
              <a:rect l="0" t="0" r="r" b="b"/>
              <a:pathLst>
                <a:path w="3274" h="207">
                  <a:moveTo>
                    <a:pt x="0" y="207"/>
                  </a:moveTo>
                  <a:cubicBezTo>
                    <a:pt x="311" y="174"/>
                    <a:pt x="1311" y="20"/>
                    <a:pt x="1857" y="10"/>
                  </a:cubicBezTo>
                  <a:cubicBezTo>
                    <a:pt x="2403" y="0"/>
                    <a:pt x="2979" y="118"/>
                    <a:pt x="3274" y="146"/>
                  </a:cubicBezTo>
                </a:path>
              </a:pathLst>
            </a:custGeom>
            <a:noFill/>
            <a:ln w="3175" cap="flat" cmpd="sng">
              <a:solidFill>
                <a:srgbClr val="0033CC"/>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487311" name="Oval 15"/>
            <p:cNvSpPr>
              <a:spLocks noChangeArrowheads="1"/>
            </p:cNvSpPr>
            <p:nvPr/>
          </p:nvSpPr>
          <p:spPr bwMode="auto">
            <a:xfrm>
              <a:off x="5136" y="1920"/>
              <a:ext cx="192" cy="192"/>
            </a:xfrm>
            <a:prstGeom prst="ellipse">
              <a:avLst/>
            </a:prstGeom>
            <a:noFill/>
            <a:ln w="31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87312" name="Freeform 16"/>
            <p:cNvSpPr>
              <a:spLocks/>
            </p:cNvSpPr>
            <p:nvPr/>
          </p:nvSpPr>
          <p:spPr bwMode="auto">
            <a:xfrm>
              <a:off x="3107" y="1921"/>
              <a:ext cx="2029" cy="143"/>
            </a:xfrm>
            <a:custGeom>
              <a:avLst/>
              <a:gdLst>
                <a:gd name="T0" fmla="*/ 2029 w 2029"/>
                <a:gd name="T1" fmla="*/ 143 h 143"/>
                <a:gd name="T2" fmla="*/ 872 w 2029"/>
                <a:gd name="T3" fmla="*/ 103 h 143"/>
                <a:gd name="T4" fmla="*/ 243 w 2029"/>
                <a:gd name="T5" fmla="*/ 4 h 143"/>
                <a:gd name="T6" fmla="*/ 0 w 2029"/>
                <a:gd name="T7" fmla="*/ 125 h 143"/>
              </a:gdLst>
              <a:ahLst/>
              <a:cxnLst>
                <a:cxn ang="0">
                  <a:pos x="T0" y="T1"/>
                </a:cxn>
                <a:cxn ang="0">
                  <a:pos x="T2" y="T3"/>
                </a:cxn>
                <a:cxn ang="0">
                  <a:pos x="T4" y="T5"/>
                </a:cxn>
                <a:cxn ang="0">
                  <a:pos x="T6" y="T7"/>
                </a:cxn>
              </a:cxnLst>
              <a:rect l="0" t="0" r="r" b="b"/>
              <a:pathLst>
                <a:path w="2029" h="143">
                  <a:moveTo>
                    <a:pt x="2029" y="143"/>
                  </a:moveTo>
                  <a:cubicBezTo>
                    <a:pt x="1836" y="136"/>
                    <a:pt x="1170" y="126"/>
                    <a:pt x="872" y="103"/>
                  </a:cubicBezTo>
                  <a:cubicBezTo>
                    <a:pt x="574" y="80"/>
                    <a:pt x="388" y="0"/>
                    <a:pt x="243" y="4"/>
                  </a:cubicBezTo>
                  <a:cubicBezTo>
                    <a:pt x="98" y="8"/>
                    <a:pt x="51" y="100"/>
                    <a:pt x="0" y="125"/>
                  </a:cubicBezTo>
                </a:path>
              </a:pathLst>
            </a:custGeom>
            <a:noFill/>
            <a:ln w="3175" cap="flat" cmpd="sng">
              <a:solidFill>
                <a:srgbClr val="0033CC"/>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sp>
        <p:nvSpPr>
          <p:cNvPr id="2487313" name="Text Box 17"/>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Hexadecimal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7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487306"/>
                                        </p:tgtEl>
                                        <p:attrNameLst>
                                          <p:attrName>style.visibility</p:attrName>
                                        </p:attrNameLst>
                                      </p:cBhvr>
                                      <p:to>
                                        <p:strVal val="visible"/>
                                      </p:to>
                                    </p:set>
                                    <p:animEffect transition="in" filter="fade">
                                      <p:cBhvr>
                                        <p:cTn id="11" dur="500"/>
                                        <p:tgtEl>
                                          <p:spTgt spid="248730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48730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248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7300" grpId="0" autoUpdateAnimBg="0"/>
      <p:bldP spid="248730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224</a:t>
            </a:r>
            <a:endParaRPr lang="en-US"/>
          </a:p>
        </p:txBody>
      </p:sp>
      <p:sp>
        <p:nvSpPr>
          <p:cNvPr id="6" name="Footer Placeholder 4"/>
          <p:cNvSpPr>
            <a:spLocks noGrp="1"/>
          </p:cNvSpPr>
          <p:nvPr>
            <p:ph type="ftr" sz="quarter" idx="11"/>
          </p:nvPr>
        </p:nvSpPr>
        <p:spPr/>
        <p:txBody>
          <a:bodyPr/>
          <a:lstStyle/>
          <a:p>
            <a:r>
              <a:rPr lang="en-US" smtClean="0"/>
              <a:t>S01 - Data Types</a:t>
            </a:r>
            <a:endParaRPr lang="en-US"/>
          </a:p>
        </p:txBody>
      </p:sp>
      <p:sp>
        <p:nvSpPr>
          <p:cNvPr id="7" name="Slide Number Placeholder 5"/>
          <p:cNvSpPr>
            <a:spLocks noGrp="1"/>
          </p:cNvSpPr>
          <p:nvPr>
            <p:ph type="sldNum" sz="quarter" idx="12"/>
          </p:nvPr>
        </p:nvSpPr>
        <p:spPr/>
        <p:txBody>
          <a:bodyPr/>
          <a:lstStyle/>
          <a:p>
            <a:fld id="{6E9EDAEC-D62E-4C86-A3EC-383C2AAD3D01}" type="slidenum">
              <a:rPr lang="en-US"/>
              <a:pPr/>
              <a:t>11</a:t>
            </a:fld>
            <a:endParaRPr lang="en-US"/>
          </a:p>
        </p:txBody>
      </p:sp>
      <p:sp>
        <p:nvSpPr>
          <p:cNvPr id="2450434" name="Rectangle 2"/>
          <p:cNvSpPr>
            <a:spLocks noGrp="1" noChangeArrowheads="1"/>
          </p:cNvSpPr>
          <p:nvPr>
            <p:ph type="title"/>
          </p:nvPr>
        </p:nvSpPr>
        <p:spPr/>
        <p:txBody>
          <a:bodyPr/>
          <a:lstStyle/>
          <a:p>
            <a:r>
              <a:rPr lang="en-US" dirty="0" smtClean="0"/>
              <a:t>Data</a:t>
            </a:r>
            <a:r>
              <a:rPr lang="en-US" dirty="0"/>
              <a:t> </a:t>
            </a:r>
            <a:r>
              <a:rPr lang="en-US" dirty="0" smtClean="0"/>
              <a:t>Types</a:t>
            </a:r>
            <a:endParaRPr lang="en-US" dirty="0"/>
          </a:p>
        </p:txBody>
      </p:sp>
      <p:sp>
        <p:nvSpPr>
          <p:cNvPr id="2450435" name="Rectangle 3"/>
          <p:cNvSpPr>
            <a:spLocks noGrp="1" noChangeArrowheads="1"/>
          </p:cNvSpPr>
          <p:nvPr>
            <p:ph type="body" idx="1"/>
          </p:nvPr>
        </p:nvSpPr>
        <p:spPr>
          <a:xfrm>
            <a:off x="463550" y="1390650"/>
            <a:ext cx="8356600" cy="3708124"/>
          </a:xfrm>
        </p:spPr>
        <p:txBody>
          <a:bodyPr/>
          <a:lstStyle/>
          <a:p>
            <a:pPr>
              <a:lnSpc>
                <a:spcPct val="90000"/>
              </a:lnSpc>
            </a:pPr>
            <a:r>
              <a:rPr lang="en-US" sz="2800" dirty="0" smtClean="0"/>
              <a:t>What kinds of data do computers use?</a:t>
            </a:r>
            <a:endParaRPr lang="en-US" sz="2800" dirty="0"/>
          </a:p>
          <a:p>
            <a:pPr lvl="1">
              <a:lnSpc>
                <a:spcPct val="90000"/>
              </a:lnSpc>
            </a:pPr>
            <a:r>
              <a:rPr lang="en-US" sz="2400" dirty="0">
                <a:solidFill>
                  <a:srgbClr val="CE0000"/>
                </a:solidFill>
              </a:rPr>
              <a:t>Numbers</a:t>
            </a:r>
            <a:r>
              <a:rPr lang="en-US" sz="2400" dirty="0"/>
              <a:t> – signed, unsigned, integers, floating point,</a:t>
            </a:r>
            <a:br>
              <a:rPr lang="en-US" sz="2400" dirty="0"/>
            </a:br>
            <a:r>
              <a:rPr lang="en-US" sz="2400" dirty="0"/>
              <a:t>complex, rational, irrational, …</a:t>
            </a:r>
          </a:p>
          <a:p>
            <a:pPr lvl="1">
              <a:lnSpc>
                <a:spcPct val="90000"/>
              </a:lnSpc>
            </a:pPr>
            <a:r>
              <a:rPr lang="en-US" sz="2400" dirty="0">
                <a:solidFill>
                  <a:srgbClr val="CE0000"/>
                </a:solidFill>
              </a:rPr>
              <a:t>Text</a:t>
            </a:r>
            <a:r>
              <a:rPr lang="en-US" sz="2400" dirty="0"/>
              <a:t> – characters, strings, …</a:t>
            </a:r>
          </a:p>
          <a:p>
            <a:pPr lvl="1">
              <a:lnSpc>
                <a:spcPct val="90000"/>
              </a:lnSpc>
            </a:pPr>
            <a:r>
              <a:rPr lang="en-US" sz="2400" dirty="0">
                <a:solidFill>
                  <a:srgbClr val="CE0000"/>
                </a:solidFill>
              </a:rPr>
              <a:t>Images</a:t>
            </a:r>
            <a:r>
              <a:rPr lang="en-US" sz="2400" dirty="0"/>
              <a:t> – pixels, colors, shapes, …</a:t>
            </a:r>
          </a:p>
          <a:p>
            <a:pPr lvl="1">
              <a:lnSpc>
                <a:spcPct val="90000"/>
              </a:lnSpc>
            </a:pPr>
            <a:r>
              <a:rPr lang="en-US" sz="2400" dirty="0">
                <a:solidFill>
                  <a:srgbClr val="CE0000"/>
                </a:solidFill>
              </a:rPr>
              <a:t>Sound </a:t>
            </a:r>
            <a:r>
              <a:rPr lang="en-US" sz="2400" dirty="0"/>
              <a:t>– pitch, amplitude, …</a:t>
            </a:r>
            <a:endParaRPr lang="en-US" sz="2400" dirty="0">
              <a:solidFill>
                <a:srgbClr val="CE0000"/>
              </a:solidFill>
            </a:endParaRPr>
          </a:p>
          <a:p>
            <a:pPr lvl="1">
              <a:lnSpc>
                <a:spcPct val="90000"/>
              </a:lnSpc>
            </a:pPr>
            <a:r>
              <a:rPr lang="en-US" sz="2400" dirty="0">
                <a:solidFill>
                  <a:srgbClr val="CE0000"/>
                </a:solidFill>
              </a:rPr>
              <a:t>Logical</a:t>
            </a:r>
            <a:r>
              <a:rPr lang="en-US" sz="2400" dirty="0"/>
              <a:t> – true / false, open / closed, on / off, …</a:t>
            </a:r>
          </a:p>
          <a:p>
            <a:pPr lvl="1">
              <a:lnSpc>
                <a:spcPct val="90000"/>
              </a:lnSpc>
            </a:pPr>
            <a:r>
              <a:rPr lang="en-US" sz="2400" dirty="0">
                <a:solidFill>
                  <a:srgbClr val="CE0000"/>
                </a:solidFill>
              </a:rPr>
              <a:t>Instructions </a:t>
            </a:r>
            <a:r>
              <a:rPr lang="en-US" sz="2400" dirty="0"/>
              <a:t>– programs, …</a:t>
            </a:r>
            <a:endParaRPr lang="en-US" sz="2400" dirty="0">
              <a:solidFill>
                <a:srgbClr val="CE0000"/>
              </a:solidFill>
            </a:endParaRPr>
          </a:p>
          <a:p>
            <a:pPr lvl="1">
              <a:lnSpc>
                <a:spcPct val="90000"/>
              </a:lnSpc>
            </a:pPr>
            <a:r>
              <a:rPr lang="en-US" sz="2400" dirty="0" smtClean="0">
                <a:solidFill>
                  <a:srgbClr val="CE0000"/>
                </a:solidFill>
              </a:rPr>
              <a:t>…</a:t>
            </a:r>
            <a:endParaRPr lang="en-US" sz="2800" dirty="0"/>
          </a:p>
        </p:txBody>
      </p:sp>
      <p:sp>
        <p:nvSpPr>
          <p:cNvPr id="2450436"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Data Types</a:t>
            </a:r>
          </a:p>
        </p:txBody>
      </p:sp>
      <p:sp>
        <p:nvSpPr>
          <p:cNvPr id="9" name="Rectangle 3"/>
          <p:cNvSpPr txBox="1">
            <a:spLocks noChangeArrowheads="1"/>
          </p:cNvSpPr>
          <p:nvPr/>
        </p:nvSpPr>
        <p:spPr bwMode="auto">
          <a:xfrm>
            <a:off x="466865" y="5011761"/>
            <a:ext cx="8356600" cy="1329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nSpc>
                <a:spcPct val="90000"/>
              </a:lnSpc>
            </a:pPr>
            <a:r>
              <a:rPr lang="en-US" sz="2800" kern="0" dirty="0" smtClean="0"/>
              <a:t>What is a Data type?</a:t>
            </a:r>
          </a:p>
          <a:p>
            <a:pPr lvl="1">
              <a:lnSpc>
                <a:spcPct val="90000"/>
              </a:lnSpc>
            </a:pPr>
            <a:r>
              <a:rPr lang="en-US" sz="2400" kern="0" dirty="0" smtClean="0"/>
              <a:t>How is the data is </a:t>
            </a:r>
            <a:r>
              <a:rPr lang="en-US" sz="2400" b="1" i="1" kern="0" dirty="0" smtClean="0">
                <a:solidFill>
                  <a:srgbClr val="FF0033"/>
                </a:solidFill>
              </a:rPr>
              <a:t>represented</a:t>
            </a:r>
          </a:p>
          <a:p>
            <a:pPr lvl="1">
              <a:lnSpc>
                <a:spcPct val="90000"/>
              </a:lnSpc>
            </a:pPr>
            <a:r>
              <a:rPr lang="en-US" sz="2400" kern="0" dirty="0" smtClean="0"/>
              <a:t>What </a:t>
            </a:r>
            <a:r>
              <a:rPr lang="en-US" sz="2400" b="1" i="1" kern="0" dirty="0" smtClean="0">
                <a:solidFill>
                  <a:srgbClr val="FF0033"/>
                </a:solidFill>
              </a:rPr>
              <a:t>operations</a:t>
            </a:r>
            <a:r>
              <a:rPr lang="en-US" sz="2400" kern="0" dirty="0" smtClean="0"/>
              <a:t> are valid for the data</a:t>
            </a:r>
            <a:endParaRPr lang="en-US"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0435">
                                            <p:txEl>
                                              <p:pRg st="0" end="0"/>
                                            </p:txEl>
                                          </p:spTgt>
                                        </p:tgtEl>
                                        <p:attrNameLst>
                                          <p:attrName>style.visibility</p:attrName>
                                        </p:attrNameLst>
                                      </p:cBhvr>
                                      <p:to>
                                        <p:strVal val="visible"/>
                                      </p:to>
                                    </p:set>
                                    <p:animEffect transition="in" filter="wipe(left)">
                                      <p:cBhvr>
                                        <p:cTn id="7" dur="500"/>
                                        <p:tgtEl>
                                          <p:spTgt spid="24504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50435">
                                            <p:txEl>
                                              <p:pRg st="1" end="1"/>
                                            </p:txEl>
                                          </p:spTgt>
                                        </p:tgtEl>
                                        <p:attrNameLst>
                                          <p:attrName>style.visibility</p:attrName>
                                        </p:attrNameLst>
                                      </p:cBhvr>
                                      <p:to>
                                        <p:strVal val="visible"/>
                                      </p:to>
                                    </p:set>
                                    <p:animEffect transition="in" filter="wipe(left)">
                                      <p:cBhvr>
                                        <p:cTn id="10" dur="500"/>
                                        <p:tgtEl>
                                          <p:spTgt spid="24504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50435">
                                            <p:txEl>
                                              <p:pRg st="2" end="2"/>
                                            </p:txEl>
                                          </p:spTgt>
                                        </p:tgtEl>
                                        <p:attrNameLst>
                                          <p:attrName>style.visibility</p:attrName>
                                        </p:attrNameLst>
                                      </p:cBhvr>
                                      <p:to>
                                        <p:strVal val="visible"/>
                                      </p:to>
                                    </p:set>
                                    <p:animEffect transition="in" filter="wipe(left)">
                                      <p:cBhvr>
                                        <p:cTn id="13" dur="500"/>
                                        <p:tgtEl>
                                          <p:spTgt spid="24504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50435">
                                            <p:txEl>
                                              <p:pRg st="3" end="3"/>
                                            </p:txEl>
                                          </p:spTgt>
                                        </p:tgtEl>
                                        <p:attrNameLst>
                                          <p:attrName>style.visibility</p:attrName>
                                        </p:attrNameLst>
                                      </p:cBhvr>
                                      <p:to>
                                        <p:strVal val="visible"/>
                                      </p:to>
                                    </p:set>
                                    <p:animEffect transition="in" filter="wipe(left)">
                                      <p:cBhvr>
                                        <p:cTn id="16" dur="500"/>
                                        <p:tgtEl>
                                          <p:spTgt spid="245043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50435">
                                            <p:txEl>
                                              <p:pRg st="4" end="4"/>
                                            </p:txEl>
                                          </p:spTgt>
                                        </p:tgtEl>
                                        <p:attrNameLst>
                                          <p:attrName>style.visibility</p:attrName>
                                        </p:attrNameLst>
                                      </p:cBhvr>
                                      <p:to>
                                        <p:strVal val="visible"/>
                                      </p:to>
                                    </p:set>
                                    <p:animEffect transition="in" filter="wipe(left)">
                                      <p:cBhvr>
                                        <p:cTn id="19" dur="500"/>
                                        <p:tgtEl>
                                          <p:spTgt spid="245043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50435">
                                            <p:txEl>
                                              <p:pRg st="5" end="5"/>
                                            </p:txEl>
                                          </p:spTgt>
                                        </p:tgtEl>
                                        <p:attrNameLst>
                                          <p:attrName>style.visibility</p:attrName>
                                        </p:attrNameLst>
                                      </p:cBhvr>
                                      <p:to>
                                        <p:strVal val="visible"/>
                                      </p:to>
                                    </p:set>
                                    <p:animEffect transition="in" filter="wipe(left)">
                                      <p:cBhvr>
                                        <p:cTn id="22" dur="500"/>
                                        <p:tgtEl>
                                          <p:spTgt spid="245043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50435">
                                            <p:txEl>
                                              <p:pRg st="6" end="6"/>
                                            </p:txEl>
                                          </p:spTgt>
                                        </p:tgtEl>
                                        <p:attrNameLst>
                                          <p:attrName>style.visibility</p:attrName>
                                        </p:attrNameLst>
                                      </p:cBhvr>
                                      <p:to>
                                        <p:strVal val="visible"/>
                                      </p:to>
                                    </p:set>
                                    <p:animEffect transition="in" filter="wipe(left)">
                                      <p:cBhvr>
                                        <p:cTn id="25" dur="500"/>
                                        <p:tgtEl>
                                          <p:spTgt spid="245043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50435">
                                            <p:txEl>
                                              <p:pRg st="7" end="7"/>
                                            </p:txEl>
                                          </p:spTgt>
                                        </p:tgtEl>
                                        <p:attrNameLst>
                                          <p:attrName>style.visibility</p:attrName>
                                        </p:attrNameLst>
                                      </p:cBhvr>
                                      <p:to>
                                        <p:strVal val="visible"/>
                                      </p:to>
                                    </p:set>
                                    <p:animEffect transition="in" filter="wipe(left)">
                                      <p:cBhvr>
                                        <p:cTn id="28" dur="500"/>
                                        <p:tgtEl>
                                          <p:spTgt spid="245043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wipe(left)">
                                      <p:cBhvr>
                                        <p:cTn id="33" dur="5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wipe(left)">
                                      <p:cBhvr>
                                        <p:cTn id="38" dur="500"/>
                                        <p:tgtEl>
                                          <p:spTgt spid="9">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Effect transition="in" filter="wipe(left)">
                                      <p:cBhvr>
                                        <p:cTn id="4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0435" grpId="0" build="p" autoUpdateAnimBg="0"/>
      <p:bldP spid="9"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224</a:t>
            </a:r>
            <a:endParaRPr lang="en-US"/>
          </a:p>
        </p:txBody>
      </p:sp>
      <p:sp>
        <p:nvSpPr>
          <p:cNvPr id="6" name="Footer Placeholder 4"/>
          <p:cNvSpPr>
            <a:spLocks noGrp="1"/>
          </p:cNvSpPr>
          <p:nvPr>
            <p:ph type="ftr" sz="quarter" idx="11"/>
          </p:nvPr>
        </p:nvSpPr>
        <p:spPr/>
        <p:txBody>
          <a:bodyPr/>
          <a:lstStyle/>
          <a:p>
            <a:r>
              <a:rPr lang="en-US" smtClean="0"/>
              <a:t>S01 - Data Types</a:t>
            </a:r>
            <a:endParaRPr lang="en-US"/>
          </a:p>
        </p:txBody>
      </p:sp>
      <p:sp>
        <p:nvSpPr>
          <p:cNvPr id="7" name="Slide Number Placeholder 5"/>
          <p:cNvSpPr>
            <a:spLocks noGrp="1"/>
          </p:cNvSpPr>
          <p:nvPr>
            <p:ph type="sldNum" sz="quarter" idx="12"/>
          </p:nvPr>
        </p:nvSpPr>
        <p:spPr/>
        <p:txBody>
          <a:bodyPr/>
          <a:lstStyle/>
          <a:p>
            <a:fld id="{59E3E13F-8E65-4188-8639-A2AE337FE834}" type="slidenum">
              <a:rPr lang="en-US"/>
              <a:pPr/>
              <a:t>12</a:t>
            </a:fld>
            <a:endParaRPr lang="en-US"/>
          </a:p>
        </p:txBody>
      </p:sp>
      <p:sp>
        <p:nvSpPr>
          <p:cNvPr id="2534402" name="Rectangle 2"/>
          <p:cNvSpPr>
            <a:spLocks noGrp="1" noChangeArrowheads="1"/>
          </p:cNvSpPr>
          <p:nvPr>
            <p:ph type="title"/>
          </p:nvPr>
        </p:nvSpPr>
        <p:spPr/>
        <p:txBody>
          <a:bodyPr/>
          <a:lstStyle/>
          <a:p>
            <a:r>
              <a:rPr lang="en-US"/>
              <a:t>Some Important Data Types</a:t>
            </a:r>
          </a:p>
        </p:txBody>
      </p:sp>
      <p:sp>
        <p:nvSpPr>
          <p:cNvPr id="2534403" name="Rectangle 3"/>
          <p:cNvSpPr>
            <a:spLocks noGrp="1" noChangeArrowheads="1"/>
          </p:cNvSpPr>
          <p:nvPr>
            <p:ph type="body" idx="1"/>
          </p:nvPr>
        </p:nvSpPr>
        <p:spPr>
          <a:xfrm>
            <a:off x="450850" y="1408113"/>
            <a:ext cx="8164513" cy="5292725"/>
          </a:xfrm>
        </p:spPr>
        <p:txBody>
          <a:bodyPr/>
          <a:lstStyle/>
          <a:p>
            <a:pPr>
              <a:lnSpc>
                <a:spcPct val="80000"/>
              </a:lnSpc>
            </a:pPr>
            <a:r>
              <a:rPr lang="en-US" sz="2400" dirty="0"/>
              <a:t>Unsigned integers</a:t>
            </a:r>
          </a:p>
          <a:p>
            <a:pPr lvl="1">
              <a:lnSpc>
                <a:spcPct val="80000"/>
              </a:lnSpc>
            </a:pPr>
            <a:r>
              <a:rPr lang="en-US" sz="2000" dirty="0"/>
              <a:t>Only non-negative numbers</a:t>
            </a:r>
          </a:p>
          <a:p>
            <a:pPr lvl="1">
              <a:lnSpc>
                <a:spcPct val="80000"/>
              </a:lnSpc>
            </a:pPr>
            <a:r>
              <a:rPr lang="en-US" sz="2000" dirty="0"/>
              <a:t>0, 1, 2, 3, 4, …</a:t>
            </a:r>
          </a:p>
          <a:p>
            <a:pPr>
              <a:lnSpc>
                <a:spcPct val="80000"/>
              </a:lnSpc>
            </a:pPr>
            <a:r>
              <a:rPr lang="en-US" sz="2400" dirty="0"/>
              <a:t>Signed integers</a:t>
            </a:r>
          </a:p>
          <a:p>
            <a:pPr lvl="1">
              <a:lnSpc>
                <a:spcPct val="80000"/>
              </a:lnSpc>
            </a:pPr>
            <a:r>
              <a:rPr lang="en-US" sz="2000" dirty="0"/>
              <a:t>Negative, zero, positive numbers</a:t>
            </a:r>
          </a:p>
          <a:p>
            <a:pPr lvl="1">
              <a:lnSpc>
                <a:spcPct val="80000"/>
              </a:lnSpc>
            </a:pPr>
            <a:r>
              <a:rPr lang="en-US" sz="2000" dirty="0"/>
              <a:t>…, -3, -2, -1, 0, 1, 2, 3, …</a:t>
            </a:r>
          </a:p>
          <a:p>
            <a:pPr>
              <a:lnSpc>
                <a:spcPct val="80000"/>
              </a:lnSpc>
            </a:pPr>
            <a:r>
              <a:rPr lang="en-US" sz="2400" dirty="0"/>
              <a:t>Fixed point numbers</a:t>
            </a:r>
          </a:p>
          <a:p>
            <a:pPr lvl="1">
              <a:lnSpc>
                <a:spcPct val="80000"/>
              </a:lnSpc>
            </a:pPr>
            <a:r>
              <a:rPr lang="en-US" sz="2000" dirty="0"/>
              <a:t>Bounded negative, zero, positive numbers w/fraction</a:t>
            </a:r>
          </a:p>
          <a:p>
            <a:pPr lvl="1">
              <a:lnSpc>
                <a:spcPct val="80000"/>
              </a:lnSpc>
            </a:pPr>
            <a:r>
              <a:rPr lang="en-US" sz="2000" dirty="0"/>
              <a:t>-2.5, 0.0, 100.125, …</a:t>
            </a:r>
          </a:p>
          <a:p>
            <a:pPr>
              <a:lnSpc>
                <a:spcPct val="80000"/>
              </a:lnSpc>
            </a:pPr>
            <a:r>
              <a:rPr lang="en-US" sz="2400" dirty="0"/>
              <a:t>Floating point numbers</a:t>
            </a:r>
          </a:p>
          <a:p>
            <a:pPr lvl="1">
              <a:lnSpc>
                <a:spcPct val="80000"/>
              </a:lnSpc>
            </a:pPr>
            <a:r>
              <a:rPr lang="en-US" sz="2000" dirty="0"/>
              <a:t>Unbounded negative, zero, positive numbers w/fraction</a:t>
            </a:r>
          </a:p>
          <a:p>
            <a:pPr lvl="1">
              <a:lnSpc>
                <a:spcPct val="80000"/>
              </a:lnSpc>
            </a:pPr>
            <a:r>
              <a:rPr lang="en-US" sz="2000" dirty="0"/>
              <a:t>PI = 3.14159 x 10</a:t>
            </a:r>
            <a:r>
              <a:rPr lang="en-US" sz="2000" baseline="30000" dirty="0"/>
              <a:t>0</a:t>
            </a:r>
            <a:endParaRPr lang="en-US" sz="2000" dirty="0"/>
          </a:p>
          <a:p>
            <a:pPr>
              <a:lnSpc>
                <a:spcPct val="80000"/>
              </a:lnSpc>
            </a:pPr>
            <a:r>
              <a:rPr lang="en-US" sz="2400" dirty="0"/>
              <a:t>Characters</a:t>
            </a:r>
          </a:p>
          <a:p>
            <a:pPr lvl="1">
              <a:lnSpc>
                <a:spcPct val="80000"/>
              </a:lnSpc>
            </a:pPr>
            <a:r>
              <a:rPr lang="en-US" sz="2000" dirty="0"/>
              <a:t>8-bit, unsigned integers</a:t>
            </a:r>
          </a:p>
          <a:p>
            <a:pPr lvl="1">
              <a:lnSpc>
                <a:spcPct val="80000"/>
              </a:lnSpc>
            </a:pPr>
            <a:r>
              <a:rPr lang="en-US" sz="2000" dirty="0"/>
              <a:t>‘0’, ‘1’, ‘2’, … , ‘a’, ‘b’, ‘c’, … , ‘A’, ‘B’, ‘C’, … , ‘@’, ‘#’,</a:t>
            </a:r>
          </a:p>
        </p:txBody>
      </p:sp>
      <p:sp>
        <p:nvSpPr>
          <p:cNvPr id="2534404"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Data Types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Integral Data Types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3066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smtClean="0"/>
              <a:t>BYU CS 224</a:t>
            </a:r>
            <a:endParaRPr lang="en-US"/>
          </a:p>
        </p:txBody>
      </p:sp>
      <p:sp>
        <p:nvSpPr>
          <p:cNvPr id="36" name="Footer Placeholder 4"/>
          <p:cNvSpPr>
            <a:spLocks noGrp="1"/>
          </p:cNvSpPr>
          <p:nvPr>
            <p:ph type="ftr" sz="quarter" idx="11"/>
          </p:nvPr>
        </p:nvSpPr>
        <p:spPr/>
        <p:txBody>
          <a:bodyPr/>
          <a:lstStyle/>
          <a:p>
            <a:r>
              <a:rPr lang="en-US" smtClean="0"/>
              <a:t>S01 - Data Types</a:t>
            </a:r>
            <a:endParaRPr lang="en-US"/>
          </a:p>
        </p:txBody>
      </p:sp>
      <p:sp>
        <p:nvSpPr>
          <p:cNvPr id="37" name="Slide Number Placeholder 5"/>
          <p:cNvSpPr>
            <a:spLocks noGrp="1"/>
          </p:cNvSpPr>
          <p:nvPr>
            <p:ph type="sldNum" sz="quarter" idx="12"/>
          </p:nvPr>
        </p:nvSpPr>
        <p:spPr/>
        <p:txBody>
          <a:bodyPr/>
          <a:lstStyle/>
          <a:p>
            <a:fld id="{5F3E2C11-11CB-4899-A151-96AF1888DD21}" type="slidenum">
              <a:rPr lang="en-US"/>
              <a:pPr/>
              <a:t>14</a:t>
            </a:fld>
            <a:endParaRPr lang="en-US"/>
          </a:p>
        </p:txBody>
      </p:sp>
      <p:sp>
        <p:nvSpPr>
          <p:cNvPr id="2495490" name="Rectangle 2"/>
          <p:cNvSpPr>
            <a:spLocks noGrp="1" noChangeArrowheads="1"/>
          </p:cNvSpPr>
          <p:nvPr>
            <p:ph type="title"/>
          </p:nvPr>
        </p:nvSpPr>
        <p:spPr/>
        <p:txBody>
          <a:bodyPr/>
          <a:lstStyle/>
          <a:p>
            <a:r>
              <a:rPr lang="en-US"/>
              <a:t>Unsigned Integers</a:t>
            </a:r>
          </a:p>
        </p:txBody>
      </p:sp>
      <p:grpSp>
        <p:nvGrpSpPr>
          <p:cNvPr id="2495491" name="Group 3"/>
          <p:cNvGrpSpPr>
            <a:grpSpLocks/>
          </p:cNvGrpSpPr>
          <p:nvPr/>
        </p:nvGrpSpPr>
        <p:grpSpPr bwMode="auto">
          <a:xfrm>
            <a:off x="1512888" y="2441114"/>
            <a:ext cx="1955800" cy="1106488"/>
            <a:chOff x="953" y="2832"/>
            <a:chExt cx="1232" cy="697"/>
          </a:xfrm>
        </p:grpSpPr>
        <p:sp>
          <p:nvSpPr>
            <p:cNvPr id="2495492" name="Text Box 4"/>
            <p:cNvSpPr txBox="1">
              <a:spLocks noChangeArrowheads="1"/>
            </p:cNvSpPr>
            <p:nvPr/>
          </p:nvSpPr>
          <p:spPr bwMode="auto">
            <a:xfrm>
              <a:off x="1298" y="2832"/>
              <a:ext cx="5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3200">
                  <a:latin typeface="Arial" charset="0"/>
                </a:rPr>
                <a:t>329</a:t>
              </a:r>
            </a:p>
          </p:txBody>
        </p:sp>
        <p:sp>
          <p:nvSpPr>
            <p:cNvPr id="2495493" name="Text Box 5"/>
            <p:cNvSpPr txBox="1">
              <a:spLocks noChangeArrowheads="1"/>
            </p:cNvSpPr>
            <p:nvPr/>
          </p:nvSpPr>
          <p:spPr bwMode="auto">
            <a:xfrm>
              <a:off x="953" y="3241"/>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Arial" charset="0"/>
                </a:rPr>
                <a:t>10</a:t>
              </a:r>
              <a:r>
                <a:rPr lang="en-US" baseline="30000">
                  <a:latin typeface="Arial" charset="0"/>
                </a:rPr>
                <a:t>2</a:t>
              </a:r>
            </a:p>
          </p:txBody>
        </p:sp>
        <p:sp>
          <p:nvSpPr>
            <p:cNvPr id="2495494" name="Text Box 6"/>
            <p:cNvSpPr txBox="1">
              <a:spLocks noChangeArrowheads="1"/>
            </p:cNvSpPr>
            <p:nvPr/>
          </p:nvSpPr>
          <p:spPr bwMode="auto">
            <a:xfrm>
              <a:off x="1369" y="3241"/>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Arial" charset="0"/>
                </a:rPr>
                <a:t>10</a:t>
              </a:r>
              <a:r>
                <a:rPr lang="en-US" baseline="30000">
                  <a:latin typeface="Arial" charset="0"/>
                </a:rPr>
                <a:t>1</a:t>
              </a:r>
            </a:p>
          </p:txBody>
        </p:sp>
        <p:sp>
          <p:nvSpPr>
            <p:cNvPr id="2495495" name="Text Box 7"/>
            <p:cNvSpPr txBox="1">
              <a:spLocks noChangeArrowheads="1"/>
            </p:cNvSpPr>
            <p:nvPr/>
          </p:nvSpPr>
          <p:spPr bwMode="auto">
            <a:xfrm>
              <a:off x="1784" y="3241"/>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Arial" charset="0"/>
                </a:rPr>
                <a:t>10</a:t>
              </a:r>
              <a:r>
                <a:rPr lang="en-US" baseline="30000">
                  <a:latin typeface="Arial" charset="0"/>
                </a:rPr>
                <a:t>0</a:t>
              </a:r>
            </a:p>
          </p:txBody>
        </p:sp>
        <p:sp>
          <p:nvSpPr>
            <p:cNvPr id="2495496" name="Line 8"/>
            <p:cNvSpPr>
              <a:spLocks noChangeShapeType="1"/>
            </p:cNvSpPr>
            <p:nvPr/>
          </p:nvSpPr>
          <p:spPr bwMode="auto">
            <a:xfrm flipV="1">
              <a:off x="1569" y="31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497" name="Line 9"/>
            <p:cNvSpPr>
              <a:spLocks noChangeShapeType="1"/>
            </p:cNvSpPr>
            <p:nvPr/>
          </p:nvSpPr>
          <p:spPr bwMode="auto">
            <a:xfrm flipV="1">
              <a:off x="1248" y="31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498" name="Line 10"/>
            <p:cNvSpPr>
              <a:spLocks noChangeShapeType="1"/>
            </p:cNvSpPr>
            <p:nvPr/>
          </p:nvSpPr>
          <p:spPr bwMode="auto">
            <a:xfrm flipH="1" flipV="1">
              <a:off x="1776" y="31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5499" name="Group 11"/>
          <p:cNvGrpSpPr>
            <a:grpSpLocks/>
          </p:cNvGrpSpPr>
          <p:nvPr/>
        </p:nvGrpSpPr>
        <p:grpSpPr bwMode="auto">
          <a:xfrm>
            <a:off x="5126038" y="2441114"/>
            <a:ext cx="1785937" cy="1106488"/>
            <a:chOff x="1006" y="2832"/>
            <a:chExt cx="1125" cy="697"/>
          </a:xfrm>
        </p:grpSpPr>
        <p:sp>
          <p:nvSpPr>
            <p:cNvPr id="2495500" name="Text Box 12"/>
            <p:cNvSpPr txBox="1">
              <a:spLocks noChangeArrowheads="1"/>
            </p:cNvSpPr>
            <p:nvPr/>
          </p:nvSpPr>
          <p:spPr bwMode="auto">
            <a:xfrm>
              <a:off x="1298" y="2832"/>
              <a:ext cx="5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3200">
                  <a:latin typeface="Arial" charset="0"/>
                </a:rPr>
                <a:t>101</a:t>
              </a:r>
            </a:p>
          </p:txBody>
        </p:sp>
        <p:sp>
          <p:nvSpPr>
            <p:cNvPr id="2495501" name="Text Box 13"/>
            <p:cNvSpPr txBox="1">
              <a:spLocks noChangeArrowheads="1"/>
            </p:cNvSpPr>
            <p:nvPr/>
          </p:nvSpPr>
          <p:spPr bwMode="auto">
            <a:xfrm>
              <a:off x="1006" y="3241"/>
              <a:ext cx="2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Arial" charset="0"/>
                </a:rPr>
                <a:t>2</a:t>
              </a:r>
              <a:r>
                <a:rPr lang="en-US" baseline="30000">
                  <a:latin typeface="Arial" charset="0"/>
                </a:rPr>
                <a:t>2</a:t>
              </a:r>
            </a:p>
          </p:txBody>
        </p:sp>
        <p:sp>
          <p:nvSpPr>
            <p:cNvPr id="2495502" name="Text Box 14"/>
            <p:cNvSpPr txBox="1">
              <a:spLocks noChangeArrowheads="1"/>
            </p:cNvSpPr>
            <p:nvPr/>
          </p:nvSpPr>
          <p:spPr bwMode="auto">
            <a:xfrm>
              <a:off x="1422" y="3241"/>
              <a:ext cx="2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Arial" charset="0"/>
                </a:rPr>
                <a:t>2</a:t>
              </a:r>
              <a:r>
                <a:rPr lang="en-US" baseline="30000">
                  <a:latin typeface="Arial" charset="0"/>
                </a:rPr>
                <a:t>1</a:t>
              </a:r>
            </a:p>
          </p:txBody>
        </p:sp>
        <p:sp>
          <p:nvSpPr>
            <p:cNvPr id="2495503" name="Text Box 15"/>
            <p:cNvSpPr txBox="1">
              <a:spLocks noChangeArrowheads="1"/>
            </p:cNvSpPr>
            <p:nvPr/>
          </p:nvSpPr>
          <p:spPr bwMode="auto">
            <a:xfrm>
              <a:off x="1837" y="3241"/>
              <a:ext cx="2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Arial" charset="0"/>
                </a:rPr>
                <a:t>2</a:t>
              </a:r>
              <a:r>
                <a:rPr lang="en-US" baseline="30000">
                  <a:latin typeface="Arial" charset="0"/>
                </a:rPr>
                <a:t>0</a:t>
              </a:r>
            </a:p>
          </p:txBody>
        </p:sp>
        <p:sp>
          <p:nvSpPr>
            <p:cNvPr id="2495504" name="Line 16"/>
            <p:cNvSpPr>
              <a:spLocks noChangeShapeType="1"/>
            </p:cNvSpPr>
            <p:nvPr/>
          </p:nvSpPr>
          <p:spPr bwMode="auto">
            <a:xfrm flipV="1">
              <a:off x="1569" y="31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5" name="Line 17"/>
            <p:cNvSpPr>
              <a:spLocks noChangeShapeType="1"/>
            </p:cNvSpPr>
            <p:nvPr/>
          </p:nvSpPr>
          <p:spPr bwMode="auto">
            <a:xfrm flipV="1">
              <a:off x="1248" y="31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5506" name="Line 18"/>
            <p:cNvSpPr>
              <a:spLocks noChangeShapeType="1"/>
            </p:cNvSpPr>
            <p:nvPr/>
          </p:nvSpPr>
          <p:spPr bwMode="auto">
            <a:xfrm flipH="1" flipV="1">
              <a:off x="1776" y="316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95507" name="Text Box 19"/>
          <p:cNvSpPr txBox="1">
            <a:spLocks noChangeArrowheads="1"/>
          </p:cNvSpPr>
          <p:nvPr/>
        </p:nvSpPr>
        <p:spPr bwMode="auto">
          <a:xfrm>
            <a:off x="992188" y="3660314"/>
            <a:ext cx="3132137"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a:latin typeface="Arial" charset="0"/>
              </a:rPr>
              <a:t>3x100 + 2x10 + 9x1 = 329</a:t>
            </a:r>
          </a:p>
        </p:txBody>
      </p:sp>
      <p:sp>
        <p:nvSpPr>
          <p:cNvPr id="2495508" name="Text Box 20"/>
          <p:cNvSpPr txBox="1">
            <a:spLocks noChangeArrowheads="1"/>
          </p:cNvSpPr>
          <p:nvPr/>
        </p:nvSpPr>
        <p:spPr bwMode="auto">
          <a:xfrm>
            <a:off x="4859338" y="3660314"/>
            <a:ext cx="242570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a:latin typeface="Arial" charset="0"/>
              </a:rPr>
              <a:t>1x4 + 0x2 + 1x1 = 5</a:t>
            </a:r>
          </a:p>
        </p:txBody>
      </p:sp>
      <p:grpSp>
        <p:nvGrpSpPr>
          <p:cNvPr id="2495509" name="Group 21"/>
          <p:cNvGrpSpPr>
            <a:grpSpLocks/>
          </p:cNvGrpSpPr>
          <p:nvPr/>
        </p:nvGrpSpPr>
        <p:grpSpPr bwMode="auto">
          <a:xfrm>
            <a:off x="4259263" y="2288714"/>
            <a:ext cx="1531937" cy="581025"/>
            <a:chOff x="2683" y="1680"/>
            <a:chExt cx="965" cy="366"/>
          </a:xfrm>
        </p:grpSpPr>
        <p:sp>
          <p:nvSpPr>
            <p:cNvPr id="2495510" name="Text Box 22"/>
            <p:cNvSpPr txBox="1">
              <a:spLocks noChangeArrowheads="1"/>
            </p:cNvSpPr>
            <p:nvPr/>
          </p:nvSpPr>
          <p:spPr bwMode="auto">
            <a:xfrm>
              <a:off x="2683" y="1680"/>
              <a:ext cx="6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i="1">
                  <a:latin typeface="Arial" charset="0"/>
                </a:rPr>
                <a:t>most</a:t>
              </a:r>
            </a:p>
            <a:p>
              <a:pPr algn="ctr" eaLnBrk="0" hangingPunct="0"/>
              <a:r>
                <a:rPr lang="en-US" sz="1600" i="1">
                  <a:latin typeface="Arial" charset="0"/>
                </a:rPr>
                <a:t>significant</a:t>
              </a:r>
            </a:p>
          </p:txBody>
        </p:sp>
        <p:sp>
          <p:nvSpPr>
            <p:cNvPr id="2495511" name="Freeform 23"/>
            <p:cNvSpPr>
              <a:spLocks/>
            </p:cNvSpPr>
            <p:nvPr/>
          </p:nvSpPr>
          <p:spPr bwMode="auto">
            <a:xfrm>
              <a:off x="3216" y="1774"/>
              <a:ext cx="432" cy="77"/>
            </a:xfrm>
            <a:custGeom>
              <a:avLst/>
              <a:gdLst>
                <a:gd name="T0" fmla="*/ 0 w 432"/>
                <a:gd name="T1" fmla="*/ 2 h 77"/>
                <a:gd name="T2" fmla="*/ 285 w 432"/>
                <a:gd name="T3" fmla="*/ 2 h 77"/>
                <a:gd name="T4" fmla="*/ 405 w 432"/>
                <a:gd name="T5" fmla="*/ 14 h 77"/>
                <a:gd name="T6" fmla="*/ 432 w 432"/>
                <a:gd name="T7" fmla="*/ 77 h 77"/>
              </a:gdLst>
              <a:ahLst/>
              <a:cxnLst>
                <a:cxn ang="0">
                  <a:pos x="T0" y="T1"/>
                </a:cxn>
                <a:cxn ang="0">
                  <a:pos x="T2" y="T3"/>
                </a:cxn>
                <a:cxn ang="0">
                  <a:pos x="T4" y="T5"/>
                </a:cxn>
                <a:cxn ang="0">
                  <a:pos x="T6" y="T7"/>
                </a:cxn>
              </a:cxnLst>
              <a:rect l="0" t="0" r="r" b="b"/>
              <a:pathLst>
                <a:path w="432" h="77">
                  <a:moveTo>
                    <a:pt x="0" y="2"/>
                  </a:moveTo>
                  <a:cubicBezTo>
                    <a:pt x="47" y="2"/>
                    <a:pt x="218" y="0"/>
                    <a:pt x="285" y="2"/>
                  </a:cubicBezTo>
                  <a:cubicBezTo>
                    <a:pt x="352" y="4"/>
                    <a:pt x="381" y="2"/>
                    <a:pt x="405" y="14"/>
                  </a:cubicBezTo>
                  <a:cubicBezTo>
                    <a:pt x="429" y="26"/>
                    <a:pt x="427" y="64"/>
                    <a:pt x="432" y="77"/>
                  </a:cubicBezTo>
                </a:path>
              </a:pathLst>
            </a:custGeom>
            <a:noFill/>
            <a:ln w="9525" cap="rnd">
              <a:solidFill>
                <a:schemeClr val="tx1"/>
              </a:solidFill>
              <a:prstDash val="sysDot"/>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5512" name="Group 24"/>
          <p:cNvGrpSpPr>
            <a:grpSpLocks/>
          </p:cNvGrpSpPr>
          <p:nvPr/>
        </p:nvGrpSpPr>
        <p:grpSpPr bwMode="auto">
          <a:xfrm>
            <a:off x="6248400" y="2288714"/>
            <a:ext cx="1458913" cy="581025"/>
            <a:chOff x="3936" y="1680"/>
            <a:chExt cx="919" cy="366"/>
          </a:xfrm>
        </p:grpSpPr>
        <p:sp>
          <p:nvSpPr>
            <p:cNvPr id="2495513" name="Text Box 25"/>
            <p:cNvSpPr txBox="1">
              <a:spLocks noChangeArrowheads="1"/>
            </p:cNvSpPr>
            <p:nvPr/>
          </p:nvSpPr>
          <p:spPr bwMode="auto">
            <a:xfrm>
              <a:off x="4171" y="1680"/>
              <a:ext cx="6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i="1">
                  <a:latin typeface="Arial" charset="0"/>
                </a:rPr>
                <a:t>least</a:t>
              </a:r>
            </a:p>
            <a:p>
              <a:pPr algn="ctr" eaLnBrk="0" hangingPunct="0"/>
              <a:r>
                <a:rPr lang="en-US" sz="1600" i="1">
                  <a:latin typeface="Arial" charset="0"/>
                </a:rPr>
                <a:t>significant</a:t>
              </a:r>
            </a:p>
          </p:txBody>
        </p:sp>
        <p:sp>
          <p:nvSpPr>
            <p:cNvPr id="2495514" name="Freeform 26"/>
            <p:cNvSpPr>
              <a:spLocks/>
            </p:cNvSpPr>
            <p:nvPr/>
          </p:nvSpPr>
          <p:spPr bwMode="auto">
            <a:xfrm flipH="1">
              <a:off x="3936" y="1776"/>
              <a:ext cx="432" cy="77"/>
            </a:xfrm>
            <a:custGeom>
              <a:avLst/>
              <a:gdLst>
                <a:gd name="T0" fmla="*/ 0 w 432"/>
                <a:gd name="T1" fmla="*/ 2 h 77"/>
                <a:gd name="T2" fmla="*/ 285 w 432"/>
                <a:gd name="T3" fmla="*/ 2 h 77"/>
                <a:gd name="T4" fmla="*/ 405 w 432"/>
                <a:gd name="T5" fmla="*/ 14 h 77"/>
                <a:gd name="T6" fmla="*/ 432 w 432"/>
                <a:gd name="T7" fmla="*/ 77 h 77"/>
              </a:gdLst>
              <a:ahLst/>
              <a:cxnLst>
                <a:cxn ang="0">
                  <a:pos x="T0" y="T1"/>
                </a:cxn>
                <a:cxn ang="0">
                  <a:pos x="T2" y="T3"/>
                </a:cxn>
                <a:cxn ang="0">
                  <a:pos x="T4" y="T5"/>
                </a:cxn>
                <a:cxn ang="0">
                  <a:pos x="T6" y="T7"/>
                </a:cxn>
              </a:cxnLst>
              <a:rect l="0" t="0" r="r" b="b"/>
              <a:pathLst>
                <a:path w="432" h="77">
                  <a:moveTo>
                    <a:pt x="0" y="2"/>
                  </a:moveTo>
                  <a:cubicBezTo>
                    <a:pt x="47" y="2"/>
                    <a:pt x="218" y="0"/>
                    <a:pt x="285" y="2"/>
                  </a:cubicBezTo>
                  <a:cubicBezTo>
                    <a:pt x="352" y="4"/>
                    <a:pt x="381" y="2"/>
                    <a:pt x="405" y="14"/>
                  </a:cubicBezTo>
                  <a:cubicBezTo>
                    <a:pt x="429" y="26"/>
                    <a:pt x="427" y="64"/>
                    <a:pt x="432" y="77"/>
                  </a:cubicBezTo>
                </a:path>
              </a:pathLst>
            </a:custGeom>
            <a:noFill/>
            <a:ln w="9525" cap="rnd">
              <a:solidFill>
                <a:schemeClr val="tx1"/>
              </a:solidFill>
              <a:prstDash val="sysDot"/>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95516" name="Rectangle 28"/>
          <p:cNvSpPr>
            <a:spLocks noGrp="1" noChangeArrowheads="1"/>
          </p:cNvSpPr>
          <p:nvPr>
            <p:ph type="body" idx="1"/>
          </p:nvPr>
        </p:nvSpPr>
        <p:spPr>
          <a:xfrm>
            <a:off x="419100" y="4521653"/>
            <a:ext cx="8356600" cy="609600"/>
          </a:xfrm>
          <a:noFill/>
          <a:ln/>
        </p:spPr>
        <p:txBody>
          <a:bodyPr lIns="92075" tIns="46038" rIns="92075" bIns="46038"/>
          <a:lstStyle/>
          <a:p>
            <a:r>
              <a:rPr lang="en-US" sz="2800"/>
              <a:t>What do these unsigned binary numbers represent?</a:t>
            </a:r>
            <a:endParaRPr lang="en-US" sz="2800" i="1"/>
          </a:p>
        </p:txBody>
      </p:sp>
      <p:sp>
        <p:nvSpPr>
          <p:cNvPr id="2495517" name="Text Box 29"/>
          <p:cNvSpPr txBox="1">
            <a:spLocks noChangeArrowheads="1"/>
          </p:cNvSpPr>
          <p:nvPr/>
        </p:nvSpPr>
        <p:spPr bwMode="auto">
          <a:xfrm>
            <a:off x="990600" y="5530850"/>
            <a:ext cx="91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dirty="0">
                <a:latin typeface="Courier New" pitchFamily="49" charset="0"/>
              </a:rPr>
              <a:t>0000</a:t>
            </a:r>
          </a:p>
          <a:p>
            <a:pPr eaLnBrk="0" hangingPunct="0"/>
            <a:r>
              <a:rPr lang="en-US" b="1" dirty="0">
                <a:latin typeface="Courier New" pitchFamily="49" charset="0"/>
              </a:rPr>
              <a:t>0110</a:t>
            </a:r>
          </a:p>
        </p:txBody>
      </p:sp>
      <p:sp>
        <p:nvSpPr>
          <p:cNvPr id="2495518" name="Text Box 30"/>
          <p:cNvSpPr txBox="1">
            <a:spLocks noChangeArrowheads="1"/>
          </p:cNvSpPr>
          <p:nvPr/>
        </p:nvSpPr>
        <p:spPr bwMode="auto">
          <a:xfrm>
            <a:off x="2590800" y="5530850"/>
            <a:ext cx="91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1111</a:t>
            </a:r>
          </a:p>
          <a:p>
            <a:pPr eaLnBrk="0" hangingPunct="0"/>
            <a:r>
              <a:rPr lang="en-US" b="1">
                <a:latin typeface="Courier New" pitchFamily="49" charset="0"/>
              </a:rPr>
              <a:t>1010</a:t>
            </a:r>
          </a:p>
        </p:txBody>
      </p:sp>
      <p:sp>
        <p:nvSpPr>
          <p:cNvPr id="2495519" name="Text Box 31"/>
          <p:cNvSpPr txBox="1">
            <a:spLocks noChangeArrowheads="1"/>
          </p:cNvSpPr>
          <p:nvPr/>
        </p:nvSpPr>
        <p:spPr bwMode="auto">
          <a:xfrm>
            <a:off x="4191000" y="5530850"/>
            <a:ext cx="91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0001</a:t>
            </a:r>
          </a:p>
          <a:p>
            <a:pPr eaLnBrk="0" hangingPunct="0"/>
            <a:r>
              <a:rPr lang="en-US" b="1">
                <a:latin typeface="Courier New" pitchFamily="49" charset="0"/>
              </a:rPr>
              <a:t>1000</a:t>
            </a:r>
          </a:p>
        </p:txBody>
      </p:sp>
      <p:sp>
        <p:nvSpPr>
          <p:cNvPr id="2495520" name="Text Box 32"/>
          <p:cNvSpPr txBox="1">
            <a:spLocks noChangeArrowheads="1"/>
          </p:cNvSpPr>
          <p:nvPr/>
        </p:nvSpPr>
        <p:spPr bwMode="auto">
          <a:xfrm>
            <a:off x="5791200" y="5530850"/>
            <a:ext cx="91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0111</a:t>
            </a:r>
          </a:p>
          <a:p>
            <a:pPr eaLnBrk="0" hangingPunct="0"/>
            <a:r>
              <a:rPr lang="en-US" b="1">
                <a:latin typeface="Courier New" pitchFamily="49" charset="0"/>
              </a:rPr>
              <a:t>1100</a:t>
            </a:r>
          </a:p>
        </p:txBody>
      </p:sp>
      <p:sp>
        <p:nvSpPr>
          <p:cNvPr id="2495521" name="Text Box 33"/>
          <p:cNvSpPr txBox="1">
            <a:spLocks noChangeArrowheads="1"/>
          </p:cNvSpPr>
          <p:nvPr/>
        </p:nvSpPr>
        <p:spPr bwMode="auto">
          <a:xfrm>
            <a:off x="7391400" y="5530850"/>
            <a:ext cx="91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1011</a:t>
            </a:r>
          </a:p>
          <a:p>
            <a:pPr eaLnBrk="0" hangingPunct="0"/>
            <a:r>
              <a:rPr lang="en-US" b="1">
                <a:latin typeface="Courier New" pitchFamily="49" charset="0"/>
              </a:rPr>
              <a:t>1001</a:t>
            </a:r>
          </a:p>
        </p:txBody>
      </p:sp>
      <p:sp>
        <p:nvSpPr>
          <p:cNvPr id="2495522" name="Rectangle 34"/>
          <p:cNvSpPr>
            <a:spLocks noChangeArrowheads="1"/>
          </p:cNvSpPr>
          <p:nvPr/>
        </p:nvSpPr>
        <p:spPr bwMode="auto">
          <a:xfrm>
            <a:off x="419100" y="1419225"/>
            <a:ext cx="835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folHlink"/>
              </a:buClr>
              <a:buSzPct val="60000"/>
              <a:buFont typeface="Wingdings" pitchFamily="2" charset="2"/>
              <a:buChar char="n"/>
            </a:pPr>
            <a:r>
              <a:rPr lang="en-US" sz="2800" dirty="0" smtClean="0">
                <a:latin typeface="Arial" charset="0"/>
              </a:rPr>
              <a:t>Computers use weighted </a:t>
            </a:r>
            <a:r>
              <a:rPr lang="en-US" sz="2800" dirty="0">
                <a:latin typeface="Arial" charset="0"/>
              </a:rPr>
              <a:t>positional </a:t>
            </a:r>
            <a:r>
              <a:rPr lang="en-US" sz="2800" dirty="0" smtClean="0">
                <a:latin typeface="Arial" charset="0"/>
              </a:rPr>
              <a:t>notation</a:t>
            </a:r>
            <a:endParaRPr lang="en-US" sz="2800" dirty="0">
              <a:latin typeface="Arial" charset="0"/>
            </a:endParaRPr>
          </a:p>
        </p:txBody>
      </p:sp>
      <p:sp>
        <p:nvSpPr>
          <p:cNvPr id="2495523" name="Text Box 3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Unsigned</a:t>
            </a:r>
            <a:endParaRPr lang="en-US" sz="1800" b="1" dirty="0">
              <a:latin typeface="Arial" charset="0"/>
            </a:endParaRPr>
          </a:p>
        </p:txBody>
      </p:sp>
      <p:sp>
        <p:nvSpPr>
          <p:cNvPr id="2" name="Rectangle 1"/>
          <p:cNvSpPr/>
          <p:nvPr/>
        </p:nvSpPr>
        <p:spPr>
          <a:xfrm>
            <a:off x="1980199" y="5541736"/>
            <a:ext cx="324128" cy="400110"/>
          </a:xfrm>
          <a:prstGeom prst="rect">
            <a:avLst/>
          </a:prstGeom>
        </p:spPr>
        <p:txBody>
          <a:bodyPr wrap="none">
            <a:spAutoFit/>
          </a:bodyPr>
          <a:lstStyle/>
          <a:p>
            <a:r>
              <a:rPr lang="en-US" sz="2000" dirty="0" smtClean="0">
                <a:solidFill>
                  <a:srgbClr val="CE0000"/>
                </a:solidFill>
              </a:rPr>
              <a:t>0</a:t>
            </a:r>
            <a:endParaRPr lang="en-US" sz="2000" dirty="0"/>
          </a:p>
        </p:txBody>
      </p:sp>
      <p:sp>
        <p:nvSpPr>
          <p:cNvPr id="39" name="Rectangle 38"/>
          <p:cNvSpPr/>
          <p:nvPr/>
        </p:nvSpPr>
        <p:spPr>
          <a:xfrm>
            <a:off x="1969309" y="5908444"/>
            <a:ext cx="324128" cy="440121"/>
          </a:xfrm>
          <a:prstGeom prst="rect">
            <a:avLst/>
          </a:prstGeom>
        </p:spPr>
        <p:txBody>
          <a:bodyPr wrap="none">
            <a:spAutoFit/>
          </a:bodyPr>
          <a:lstStyle/>
          <a:p>
            <a:r>
              <a:rPr lang="en-US" sz="2000" dirty="0" smtClean="0">
                <a:solidFill>
                  <a:srgbClr val="CE0000"/>
                </a:solidFill>
              </a:rPr>
              <a:t>6</a:t>
            </a:r>
            <a:endParaRPr lang="en-US" sz="2000" dirty="0"/>
          </a:p>
        </p:txBody>
      </p:sp>
      <p:sp>
        <p:nvSpPr>
          <p:cNvPr id="40" name="Rectangle 39"/>
          <p:cNvSpPr/>
          <p:nvPr/>
        </p:nvSpPr>
        <p:spPr>
          <a:xfrm>
            <a:off x="3505200" y="5541736"/>
            <a:ext cx="463588" cy="400110"/>
          </a:xfrm>
          <a:prstGeom prst="rect">
            <a:avLst/>
          </a:prstGeom>
        </p:spPr>
        <p:txBody>
          <a:bodyPr wrap="none">
            <a:spAutoFit/>
          </a:bodyPr>
          <a:lstStyle/>
          <a:p>
            <a:r>
              <a:rPr lang="en-US" sz="2000" dirty="0" smtClean="0">
                <a:solidFill>
                  <a:srgbClr val="CE0000"/>
                </a:solidFill>
              </a:rPr>
              <a:t>15</a:t>
            </a:r>
            <a:endParaRPr lang="en-US" sz="2000" dirty="0"/>
          </a:p>
        </p:txBody>
      </p:sp>
      <p:sp>
        <p:nvSpPr>
          <p:cNvPr id="41" name="Rectangle 40"/>
          <p:cNvSpPr/>
          <p:nvPr/>
        </p:nvSpPr>
        <p:spPr>
          <a:xfrm>
            <a:off x="3513640" y="5908444"/>
            <a:ext cx="463588" cy="440121"/>
          </a:xfrm>
          <a:prstGeom prst="rect">
            <a:avLst/>
          </a:prstGeom>
        </p:spPr>
        <p:txBody>
          <a:bodyPr wrap="none">
            <a:spAutoFit/>
          </a:bodyPr>
          <a:lstStyle/>
          <a:p>
            <a:r>
              <a:rPr lang="en-US" sz="2000" dirty="0" smtClean="0">
                <a:solidFill>
                  <a:srgbClr val="CE0000"/>
                </a:solidFill>
              </a:rPr>
              <a:t>10</a:t>
            </a:r>
            <a:endParaRPr lang="en-US" sz="2000" dirty="0"/>
          </a:p>
        </p:txBody>
      </p:sp>
      <p:sp>
        <p:nvSpPr>
          <p:cNvPr id="42" name="Rectangle 41"/>
          <p:cNvSpPr/>
          <p:nvPr/>
        </p:nvSpPr>
        <p:spPr>
          <a:xfrm>
            <a:off x="5176713" y="5541736"/>
            <a:ext cx="324128" cy="400110"/>
          </a:xfrm>
          <a:prstGeom prst="rect">
            <a:avLst/>
          </a:prstGeom>
        </p:spPr>
        <p:txBody>
          <a:bodyPr wrap="none">
            <a:spAutoFit/>
          </a:bodyPr>
          <a:lstStyle/>
          <a:p>
            <a:r>
              <a:rPr lang="en-US" sz="2000" dirty="0">
                <a:solidFill>
                  <a:srgbClr val="CE0000"/>
                </a:solidFill>
              </a:rPr>
              <a:t>1</a:t>
            </a:r>
            <a:endParaRPr lang="en-US" sz="2000" dirty="0"/>
          </a:p>
        </p:txBody>
      </p:sp>
      <p:sp>
        <p:nvSpPr>
          <p:cNvPr id="43" name="Rectangle 42"/>
          <p:cNvSpPr/>
          <p:nvPr/>
        </p:nvSpPr>
        <p:spPr>
          <a:xfrm>
            <a:off x="5175564" y="5908444"/>
            <a:ext cx="324128" cy="440121"/>
          </a:xfrm>
          <a:prstGeom prst="rect">
            <a:avLst/>
          </a:prstGeom>
        </p:spPr>
        <p:txBody>
          <a:bodyPr wrap="none">
            <a:spAutoFit/>
          </a:bodyPr>
          <a:lstStyle/>
          <a:p>
            <a:r>
              <a:rPr lang="en-US" sz="2000" dirty="0">
                <a:solidFill>
                  <a:srgbClr val="CE0000"/>
                </a:solidFill>
              </a:rPr>
              <a:t>8</a:t>
            </a:r>
            <a:endParaRPr lang="en-US" sz="2000" dirty="0"/>
          </a:p>
        </p:txBody>
      </p:sp>
      <p:sp>
        <p:nvSpPr>
          <p:cNvPr id="44" name="Rectangle 43"/>
          <p:cNvSpPr/>
          <p:nvPr/>
        </p:nvSpPr>
        <p:spPr>
          <a:xfrm>
            <a:off x="6772136" y="5541736"/>
            <a:ext cx="324128" cy="400110"/>
          </a:xfrm>
          <a:prstGeom prst="rect">
            <a:avLst/>
          </a:prstGeom>
        </p:spPr>
        <p:txBody>
          <a:bodyPr wrap="none">
            <a:spAutoFit/>
          </a:bodyPr>
          <a:lstStyle/>
          <a:p>
            <a:r>
              <a:rPr lang="en-US" sz="2000" dirty="0">
                <a:solidFill>
                  <a:srgbClr val="CE0000"/>
                </a:solidFill>
              </a:rPr>
              <a:t>7</a:t>
            </a:r>
            <a:endParaRPr lang="en-US" sz="2000" dirty="0"/>
          </a:p>
        </p:txBody>
      </p:sp>
      <p:sp>
        <p:nvSpPr>
          <p:cNvPr id="45" name="Rectangle 44"/>
          <p:cNvSpPr/>
          <p:nvPr/>
        </p:nvSpPr>
        <p:spPr>
          <a:xfrm>
            <a:off x="6644314" y="5908444"/>
            <a:ext cx="463588" cy="440121"/>
          </a:xfrm>
          <a:prstGeom prst="rect">
            <a:avLst/>
          </a:prstGeom>
        </p:spPr>
        <p:txBody>
          <a:bodyPr wrap="none">
            <a:spAutoFit/>
          </a:bodyPr>
          <a:lstStyle/>
          <a:p>
            <a:r>
              <a:rPr lang="en-US" sz="2000" dirty="0" smtClean="0">
                <a:solidFill>
                  <a:srgbClr val="CE0000"/>
                </a:solidFill>
              </a:rPr>
              <a:t>12</a:t>
            </a:r>
            <a:endParaRPr lang="en-US" sz="2000" dirty="0"/>
          </a:p>
        </p:txBody>
      </p:sp>
      <p:sp>
        <p:nvSpPr>
          <p:cNvPr id="46" name="Rectangle 45"/>
          <p:cNvSpPr/>
          <p:nvPr/>
        </p:nvSpPr>
        <p:spPr>
          <a:xfrm>
            <a:off x="8289870" y="5541736"/>
            <a:ext cx="463588" cy="400110"/>
          </a:xfrm>
          <a:prstGeom prst="rect">
            <a:avLst/>
          </a:prstGeom>
        </p:spPr>
        <p:txBody>
          <a:bodyPr wrap="none" anchor="b">
            <a:spAutoFit/>
          </a:bodyPr>
          <a:lstStyle/>
          <a:p>
            <a:r>
              <a:rPr lang="en-US" sz="2000" dirty="0" smtClean="0">
                <a:solidFill>
                  <a:srgbClr val="CE0000"/>
                </a:solidFill>
              </a:rPr>
              <a:t>11</a:t>
            </a:r>
            <a:endParaRPr lang="en-US" sz="2000" dirty="0"/>
          </a:p>
        </p:txBody>
      </p:sp>
      <p:sp>
        <p:nvSpPr>
          <p:cNvPr id="47" name="Rectangle 46"/>
          <p:cNvSpPr/>
          <p:nvPr/>
        </p:nvSpPr>
        <p:spPr>
          <a:xfrm>
            <a:off x="8400545" y="5908444"/>
            <a:ext cx="324128" cy="440121"/>
          </a:xfrm>
          <a:prstGeom prst="rect">
            <a:avLst/>
          </a:prstGeom>
        </p:spPr>
        <p:txBody>
          <a:bodyPr wrap="none">
            <a:spAutoFit/>
          </a:bodyPr>
          <a:lstStyle/>
          <a:p>
            <a:r>
              <a:rPr lang="en-US" sz="2000" dirty="0">
                <a:solidFill>
                  <a:srgbClr val="CE0000"/>
                </a:solidFill>
              </a:rPr>
              <a:t>9</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95522">
                                            <p:txEl>
                                              <p:pRg st="0" end="0"/>
                                            </p:txEl>
                                          </p:spTgt>
                                        </p:tgtEl>
                                        <p:attrNameLst>
                                          <p:attrName>style.visibility</p:attrName>
                                        </p:attrNameLst>
                                      </p:cBhvr>
                                      <p:to>
                                        <p:strVal val="visible"/>
                                      </p:to>
                                    </p:set>
                                    <p:animEffect transition="in" filter="wipe(up)">
                                      <p:cBhvr>
                                        <p:cTn id="7" dur="500"/>
                                        <p:tgtEl>
                                          <p:spTgt spid="24955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495491"/>
                                        </p:tgtEl>
                                        <p:attrNameLst>
                                          <p:attrName>style.visibility</p:attrName>
                                        </p:attrNameLst>
                                      </p:cBhvr>
                                      <p:to>
                                        <p:strVal val="visible"/>
                                      </p:to>
                                    </p:set>
                                    <p:animEffect transition="in" filter="wipe(up)">
                                      <p:cBhvr>
                                        <p:cTn id="12" dur="500"/>
                                        <p:tgtEl>
                                          <p:spTgt spid="24954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95507"/>
                                        </p:tgtEl>
                                        <p:attrNameLst>
                                          <p:attrName>style.visibility</p:attrName>
                                        </p:attrNameLst>
                                      </p:cBhvr>
                                      <p:to>
                                        <p:strVal val="visible"/>
                                      </p:to>
                                    </p:set>
                                    <p:animEffect transition="in" filter="dissolve">
                                      <p:cBhvr>
                                        <p:cTn id="17" dur="500"/>
                                        <p:tgtEl>
                                          <p:spTgt spid="24955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495499"/>
                                        </p:tgtEl>
                                        <p:attrNameLst>
                                          <p:attrName>style.visibility</p:attrName>
                                        </p:attrNameLst>
                                      </p:cBhvr>
                                      <p:to>
                                        <p:strVal val="visible"/>
                                      </p:to>
                                    </p:set>
                                    <p:animEffect transition="in" filter="wipe(up)">
                                      <p:cBhvr>
                                        <p:cTn id="22" dur="500"/>
                                        <p:tgtEl>
                                          <p:spTgt spid="24954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95508"/>
                                        </p:tgtEl>
                                        <p:attrNameLst>
                                          <p:attrName>style.visibility</p:attrName>
                                        </p:attrNameLst>
                                      </p:cBhvr>
                                      <p:to>
                                        <p:strVal val="visible"/>
                                      </p:to>
                                    </p:set>
                                    <p:animEffect transition="in" filter="dissolve">
                                      <p:cBhvr>
                                        <p:cTn id="27" dur="500"/>
                                        <p:tgtEl>
                                          <p:spTgt spid="24955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95509"/>
                                        </p:tgtEl>
                                        <p:attrNameLst>
                                          <p:attrName>style.visibility</p:attrName>
                                        </p:attrNameLst>
                                      </p:cBhvr>
                                      <p:to>
                                        <p:strVal val="visible"/>
                                      </p:to>
                                    </p:set>
                                    <p:animEffect transition="in" filter="dissolve">
                                      <p:cBhvr>
                                        <p:cTn id="32" dur="500"/>
                                        <p:tgtEl>
                                          <p:spTgt spid="24955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495512"/>
                                        </p:tgtEl>
                                        <p:attrNameLst>
                                          <p:attrName>style.visibility</p:attrName>
                                        </p:attrNameLst>
                                      </p:cBhvr>
                                      <p:to>
                                        <p:strVal val="visible"/>
                                      </p:to>
                                    </p:set>
                                    <p:animEffect transition="in" filter="dissolve">
                                      <p:cBhvr>
                                        <p:cTn id="37" dur="500"/>
                                        <p:tgtEl>
                                          <p:spTgt spid="24955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495516">
                                            <p:txEl>
                                              <p:pRg st="0" end="0"/>
                                            </p:txEl>
                                          </p:spTgt>
                                        </p:tgtEl>
                                        <p:attrNameLst>
                                          <p:attrName>style.visibility</p:attrName>
                                        </p:attrNameLst>
                                      </p:cBhvr>
                                      <p:to>
                                        <p:strVal val="visible"/>
                                      </p:to>
                                    </p:set>
                                    <p:animEffect transition="in" filter="wipe(up)">
                                      <p:cBhvr>
                                        <p:cTn id="42" dur="500"/>
                                        <p:tgtEl>
                                          <p:spTgt spid="24955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95517"/>
                                        </p:tgtEl>
                                        <p:attrNameLst>
                                          <p:attrName>style.visibility</p:attrName>
                                        </p:attrNameLst>
                                      </p:cBhvr>
                                      <p:to>
                                        <p:strVal val="visible"/>
                                      </p:to>
                                    </p:set>
                                    <p:animEffect transition="in" filter="fade">
                                      <p:cBhvr>
                                        <p:cTn id="47" dur="500"/>
                                        <p:tgtEl>
                                          <p:spTgt spid="24955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95518"/>
                                        </p:tgtEl>
                                        <p:attrNameLst>
                                          <p:attrName>style.visibility</p:attrName>
                                        </p:attrNameLst>
                                      </p:cBhvr>
                                      <p:to>
                                        <p:strVal val="visible"/>
                                      </p:to>
                                    </p:set>
                                    <p:animEffect transition="in" filter="fade">
                                      <p:cBhvr>
                                        <p:cTn id="50" dur="500"/>
                                        <p:tgtEl>
                                          <p:spTgt spid="24955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495519"/>
                                        </p:tgtEl>
                                        <p:attrNameLst>
                                          <p:attrName>style.visibility</p:attrName>
                                        </p:attrNameLst>
                                      </p:cBhvr>
                                      <p:to>
                                        <p:strVal val="visible"/>
                                      </p:to>
                                    </p:set>
                                    <p:animEffect transition="in" filter="fade">
                                      <p:cBhvr>
                                        <p:cTn id="53" dur="500"/>
                                        <p:tgtEl>
                                          <p:spTgt spid="24955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95520"/>
                                        </p:tgtEl>
                                        <p:attrNameLst>
                                          <p:attrName>style.visibility</p:attrName>
                                        </p:attrNameLst>
                                      </p:cBhvr>
                                      <p:to>
                                        <p:strVal val="visible"/>
                                      </p:to>
                                    </p:set>
                                    <p:animEffect transition="in" filter="fade">
                                      <p:cBhvr>
                                        <p:cTn id="56" dur="500"/>
                                        <p:tgtEl>
                                          <p:spTgt spid="24955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495521"/>
                                        </p:tgtEl>
                                        <p:attrNameLst>
                                          <p:attrName>style.visibility</p:attrName>
                                        </p:attrNameLst>
                                      </p:cBhvr>
                                      <p:to>
                                        <p:strVal val="visible"/>
                                      </p:to>
                                    </p:set>
                                    <p:animEffect transition="in" filter="fade">
                                      <p:cBhvr>
                                        <p:cTn id="59" dur="500"/>
                                        <p:tgtEl>
                                          <p:spTgt spid="249552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fade">
                                      <p:cBhvr>
                                        <p:cTn id="99" dur="500"/>
                                        <p:tgtEl>
                                          <p:spTgt spid="4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fade">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5507" grpId="0" animBg="1" autoUpdateAnimBg="0"/>
      <p:bldP spid="2495508" grpId="0" animBg="1" autoUpdateAnimBg="0"/>
      <p:bldP spid="2495516" grpId="0" build="p" autoUpdateAnimBg="0"/>
      <p:bldP spid="2495517" grpId="0"/>
      <p:bldP spid="2495518" grpId="0"/>
      <p:bldP spid="2495519" grpId="0"/>
      <p:bldP spid="2495520" grpId="0"/>
      <p:bldP spid="2495521" grpId="0"/>
      <p:bldP spid="2495522" grpId="0" build="p" autoUpdateAnimBg="0"/>
      <p:bldP spid="2" grpId="0"/>
      <p:bldP spid="39" grpId="0"/>
      <p:bldP spid="40" grpId="0"/>
      <p:bldP spid="41" grpId="0"/>
      <p:bldP spid="42" grpId="0"/>
      <p:bldP spid="43" grpId="0"/>
      <p:bldP spid="44" grpId="0"/>
      <p:bldP spid="45" grpId="0" uiExpand="1"/>
      <p:bldP spid="46"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p:cNvSpPr>
            <a:spLocks noGrp="1"/>
          </p:cNvSpPr>
          <p:nvPr>
            <p:ph type="dt" sz="half" idx="10"/>
          </p:nvPr>
        </p:nvSpPr>
        <p:spPr/>
        <p:txBody>
          <a:bodyPr/>
          <a:lstStyle/>
          <a:p>
            <a:r>
              <a:rPr lang="en-US" smtClean="0"/>
              <a:t>BYU CS 224</a:t>
            </a:r>
            <a:endParaRPr lang="en-US"/>
          </a:p>
        </p:txBody>
      </p:sp>
      <p:sp>
        <p:nvSpPr>
          <p:cNvPr id="38" name="Footer Placeholder 4"/>
          <p:cNvSpPr>
            <a:spLocks noGrp="1"/>
          </p:cNvSpPr>
          <p:nvPr>
            <p:ph type="ftr" sz="quarter" idx="11"/>
          </p:nvPr>
        </p:nvSpPr>
        <p:spPr/>
        <p:txBody>
          <a:bodyPr/>
          <a:lstStyle/>
          <a:p>
            <a:r>
              <a:rPr lang="en-US" smtClean="0"/>
              <a:t>S01 - Data Types</a:t>
            </a:r>
            <a:endParaRPr lang="en-US"/>
          </a:p>
        </p:txBody>
      </p:sp>
      <p:sp>
        <p:nvSpPr>
          <p:cNvPr id="39" name="Slide Number Placeholder 5"/>
          <p:cNvSpPr>
            <a:spLocks noGrp="1"/>
          </p:cNvSpPr>
          <p:nvPr>
            <p:ph type="sldNum" sz="quarter" idx="12"/>
          </p:nvPr>
        </p:nvSpPr>
        <p:spPr/>
        <p:txBody>
          <a:bodyPr/>
          <a:lstStyle/>
          <a:p>
            <a:fld id="{286643FA-B6CC-4B5A-9212-57B8C9221C05}" type="slidenum">
              <a:rPr lang="en-US"/>
              <a:pPr/>
              <a:t>15</a:t>
            </a:fld>
            <a:endParaRPr lang="en-US"/>
          </a:p>
        </p:txBody>
      </p:sp>
      <p:sp>
        <p:nvSpPr>
          <p:cNvPr id="2455554" name="Rectangle 2"/>
          <p:cNvSpPr>
            <a:spLocks noGrp="1" noChangeArrowheads="1"/>
          </p:cNvSpPr>
          <p:nvPr>
            <p:ph type="title"/>
          </p:nvPr>
        </p:nvSpPr>
        <p:spPr>
          <a:xfrm>
            <a:off x="1179513" y="198438"/>
            <a:ext cx="7793037" cy="866775"/>
          </a:xfrm>
        </p:spPr>
        <p:txBody>
          <a:bodyPr/>
          <a:lstStyle/>
          <a:p>
            <a:r>
              <a:rPr lang="en-US"/>
              <a:t>Unsigned Binary Arithmetic</a:t>
            </a:r>
          </a:p>
        </p:txBody>
      </p:sp>
      <p:sp>
        <p:nvSpPr>
          <p:cNvPr id="2455555" name="Rectangle 3"/>
          <p:cNvSpPr>
            <a:spLocks noGrp="1" noChangeArrowheads="1"/>
          </p:cNvSpPr>
          <p:nvPr>
            <p:ph type="body" idx="1"/>
          </p:nvPr>
        </p:nvSpPr>
        <p:spPr>
          <a:xfrm>
            <a:off x="428625" y="1419225"/>
            <a:ext cx="8153400" cy="1295400"/>
          </a:xfrm>
        </p:spPr>
        <p:txBody>
          <a:bodyPr/>
          <a:lstStyle/>
          <a:p>
            <a:r>
              <a:rPr lang="en-US" sz="2800" dirty="0"/>
              <a:t>Base 2 addition – just like base 10!</a:t>
            </a:r>
          </a:p>
          <a:p>
            <a:pPr lvl="1"/>
            <a:r>
              <a:rPr lang="en-US" sz="2400" dirty="0"/>
              <a:t>add from right to left, propagating carry</a:t>
            </a:r>
          </a:p>
        </p:txBody>
      </p:sp>
      <p:sp>
        <p:nvSpPr>
          <p:cNvPr id="2455556" name="Text Box 4"/>
          <p:cNvSpPr txBox="1">
            <a:spLocks noChangeArrowheads="1"/>
          </p:cNvSpPr>
          <p:nvPr/>
        </p:nvSpPr>
        <p:spPr bwMode="auto">
          <a:xfrm>
            <a:off x="952500" y="2813050"/>
            <a:ext cx="7162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565150" algn="r"/>
                <a:tab pos="1771650" algn="r"/>
                <a:tab pos="2976563" algn="r"/>
                <a:tab pos="4108450" algn="r"/>
                <a:tab pos="5089525" algn="r"/>
                <a:tab pos="6235700" algn="r"/>
              </a:tabLst>
              <a:defRPr sz="2400">
                <a:solidFill>
                  <a:schemeClr val="tx1"/>
                </a:solidFill>
                <a:latin typeface="Times New Roman" pitchFamily="18" charset="0"/>
              </a:defRPr>
            </a:lvl1pPr>
            <a:lvl2pPr eaLnBrk="0" hangingPunct="0">
              <a:tabLst>
                <a:tab pos="565150" algn="r"/>
                <a:tab pos="1771650" algn="r"/>
                <a:tab pos="2976563" algn="r"/>
                <a:tab pos="4108450" algn="r"/>
                <a:tab pos="5089525" algn="r"/>
                <a:tab pos="6235700" algn="r"/>
              </a:tabLst>
              <a:defRPr sz="2400">
                <a:solidFill>
                  <a:schemeClr val="tx1"/>
                </a:solidFill>
                <a:latin typeface="Times New Roman" pitchFamily="18" charset="0"/>
              </a:defRPr>
            </a:lvl2pPr>
            <a:lvl3pPr eaLnBrk="0" hangingPunct="0">
              <a:tabLst>
                <a:tab pos="565150" algn="r"/>
                <a:tab pos="1771650" algn="r"/>
                <a:tab pos="2976563" algn="r"/>
                <a:tab pos="4108450" algn="r"/>
                <a:tab pos="5089525" algn="r"/>
                <a:tab pos="6235700" algn="r"/>
              </a:tabLst>
              <a:defRPr sz="2400">
                <a:solidFill>
                  <a:schemeClr val="tx1"/>
                </a:solidFill>
                <a:latin typeface="Times New Roman" pitchFamily="18" charset="0"/>
              </a:defRPr>
            </a:lvl3pPr>
            <a:lvl4pPr eaLnBrk="0" hangingPunct="0">
              <a:tabLst>
                <a:tab pos="565150" algn="r"/>
                <a:tab pos="1771650" algn="r"/>
                <a:tab pos="2976563" algn="r"/>
                <a:tab pos="4108450" algn="r"/>
                <a:tab pos="5089525" algn="r"/>
                <a:tab pos="6235700" algn="r"/>
              </a:tabLst>
              <a:defRPr sz="2400">
                <a:solidFill>
                  <a:schemeClr val="tx1"/>
                </a:solidFill>
                <a:latin typeface="Times New Roman" pitchFamily="18" charset="0"/>
              </a:defRPr>
            </a:lvl4pPr>
            <a:lvl5pPr eaLnBrk="0" hangingPunct="0">
              <a:tabLst>
                <a:tab pos="565150" algn="r"/>
                <a:tab pos="1771650" algn="r"/>
                <a:tab pos="2976563" algn="r"/>
                <a:tab pos="4108450" algn="r"/>
                <a:tab pos="5089525" algn="r"/>
                <a:tab pos="6235700" algn="r"/>
              </a:tabLst>
              <a:defRPr sz="2400">
                <a:solidFill>
                  <a:schemeClr val="tx1"/>
                </a:solidFill>
                <a:latin typeface="Times New Roman" pitchFamily="18" charset="0"/>
              </a:defRPr>
            </a:lvl5pPr>
            <a:lvl6pPr eaLnBrk="0" fontAlgn="base" hangingPunct="0">
              <a:spcBef>
                <a:spcPct val="0"/>
              </a:spcBef>
              <a:spcAft>
                <a:spcPct val="0"/>
              </a:spcAft>
              <a:tabLst>
                <a:tab pos="565150" algn="r"/>
                <a:tab pos="1771650" algn="r"/>
                <a:tab pos="2976563" algn="r"/>
                <a:tab pos="4108450" algn="r"/>
                <a:tab pos="5089525" algn="r"/>
                <a:tab pos="6235700" algn="r"/>
              </a:tabLst>
              <a:defRPr sz="2400">
                <a:solidFill>
                  <a:schemeClr val="tx1"/>
                </a:solidFill>
                <a:latin typeface="Times New Roman" pitchFamily="18" charset="0"/>
              </a:defRPr>
            </a:lvl6pPr>
            <a:lvl7pPr eaLnBrk="0" fontAlgn="base" hangingPunct="0">
              <a:spcBef>
                <a:spcPct val="0"/>
              </a:spcBef>
              <a:spcAft>
                <a:spcPct val="0"/>
              </a:spcAft>
              <a:tabLst>
                <a:tab pos="565150" algn="r"/>
                <a:tab pos="1771650" algn="r"/>
                <a:tab pos="2976563" algn="r"/>
                <a:tab pos="4108450" algn="r"/>
                <a:tab pos="5089525" algn="r"/>
                <a:tab pos="6235700" algn="r"/>
              </a:tabLst>
              <a:defRPr sz="2400">
                <a:solidFill>
                  <a:schemeClr val="tx1"/>
                </a:solidFill>
                <a:latin typeface="Times New Roman" pitchFamily="18" charset="0"/>
              </a:defRPr>
            </a:lvl7pPr>
            <a:lvl8pPr eaLnBrk="0" fontAlgn="base" hangingPunct="0">
              <a:spcBef>
                <a:spcPct val="0"/>
              </a:spcBef>
              <a:spcAft>
                <a:spcPct val="0"/>
              </a:spcAft>
              <a:tabLst>
                <a:tab pos="565150" algn="r"/>
                <a:tab pos="1771650" algn="r"/>
                <a:tab pos="2976563" algn="r"/>
                <a:tab pos="4108450" algn="r"/>
                <a:tab pos="5089525" algn="r"/>
                <a:tab pos="6235700" algn="r"/>
              </a:tabLst>
              <a:defRPr sz="2400">
                <a:solidFill>
                  <a:schemeClr val="tx1"/>
                </a:solidFill>
                <a:latin typeface="Times New Roman" pitchFamily="18" charset="0"/>
              </a:defRPr>
            </a:lvl8pPr>
            <a:lvl9pPr eaLnBrk="0" fontAlgn="base" hangingPunct="0">
              <a:spcBef>
                <a:spcPct val="0"/>
              </a:spcBef>
              <a:spcAft>
                <a:spcPct val="0"/>
              </a:spcAft>
              <a:tabLst>
                <a:tab pos="565150" algn="r"/>
                <a:tab pos="1771650" algn="r"/>
                <a:tab pos="2976563" algn="r"/>
                <a:tab pos="4108450" algn="r"/>
                <a:tab pos="5089525" algn="r"/>
                <a:tab pos="6235700" algn="r"/>
              </a:tabLst>
              <a:defRPr sz="2400">
                <a:solidFill>
                  <a:schemeClr val="tx1"/>
                </a:solidFill>
                <a:latin typeface="Times New Roman" pitchFamily="18" charset="0"/>
              </a:defRPr>
            </a:lvl9pPr>
          </a:lstStyle>
          <a:p>
            <a:r>
              <a:rPr lang="en-US">
                <a:latin typeface="CourierPS" pitchFamily="49" charset="0"/>
              </a:rPr>
              <a:t>		</a:t>
            </a:r>
            <a:r>
              <a:rPr lang="en-US" sz="2800" b="1">
                <a:latin typeface="CourierPS" pitchFamily="49" charset="0"/>
              </a:rPr>
              <a:t>10010		10010		1111</a:t>
            </a:r>
          </a:p>
          <a:p>
            <a:r>
              <a:rPr lang="en-US" sz="2800" b="1">
                <a:latin typeface="CourierPS" pitchFamily="49" charset="0"/>
              </a:rPr>
              <a:t>	+</a:t>
            </a:r>
            <a:r>
              <a:rPr lang="en-US" sz="2800" b="1" u="sng">
                <a:latin typeface="CourierPS" pitchFamily="49" charset="0"/>
              </a:rPr>
              <a:t>	1001</a:t>
            </a:r>
            <a:r>
              <a:rPr lang="en-US" sz="2800" b="1">
                <a:latin typeface="CourierPS" pitchFamily="49" charset="0"/>
              </a:rPr>
              <a:t> 	+</a:t>
            </a:r>
            <a:r>
              <a:rPr lang="en-US" sz="2800" b="1" u="sng">
                <a:latin typeface="CourierPS" pitchFamily="49" charset="0"/>
              </a:rPr>
              <a:t>	1011</a:t>
            </a:r>
            <a:r>
              <a:rPr lang="en-US" sz="2800" b="1">
                <a:latin typeface="CourierPS" pitchFamily="49" charset="0"/>
              </a:rPr>
              <a:t>	+</a:t>
            </a:r>
            <a:r>
              <a:rPr lang="en-US" sz="2800" b="1" u="sng">
                <a:latin typeface="CourierPS" pitchFamily="49" charset="0"/>
              </a:rPr>
              <a:t>	1</a:t>
            </a:r>
            <a:endParaRPr lang="en-US" sz="2800" b="1">
              <a:latin typeface="CourierPS" pitchFamily="49" charset="0"/>
            </a:endParaRPr>
          </a:p>
          <a:p>
            <a:endParaRPr lang="en-US" sz="2800" b="1">
              <a:latin typeface="CourierPS" pitchFamily="49" charset="0"/>
            </a:endParaRPr>
          </a:p>
          <a:p>
            <a:endParaRPr lang="en-US" sz="2800" b="1">
              <a:latin typeface="CourierPS" pitchFamily="49" charset="0"/>
            </a:endParaRPr>
          </a:p>
          <a:p>
            <a:r>
              <a:rPr lang="en-US" sz="2800" b="1">
                <a:latin typeface="CourierPS" pitchFamily="49" charset="0"/>
              </a:rPr>
              <a:t>				10111</a:t>
            </a:r>
          </a:p>
          <a:p>
            <a:r>
              <a:rPr lang="en-US" sz="2800" b="1">
                <a:latin typeface="CourierPS" pitchFamily="49" charset="0"/>
              </a:rPr>
              <a:t>			+</a:t>
            </a:r>
            <a:r>
              <a:rPr lang="en-US" sz="2800" b="1" u="sng">
                <a:latin typeface="CourierPS" pitchFamily="49" charset="0"/>
              </a:rPr>
              <a:t>	111</a:t>
            </a:r>
            <a:endParaRPr lang="en-US" sz="2800" u="sng">
              <a:latin typeface="CourierPS" pitchFamily="49" charset="0"/>
            </a:endParaRPr>
          </a:p>
        </p:txBody>
      </p:sp>
      <p:grpSp>
        <p:nvGrpSpPr>
          <p:cNvPr id="2455557" name="Group 5"/>
          <p:cNvGrpSpPr>
            <a:grpSpLocks/>
          </p:cNvGrpSpPr>
          <p:nvPr/>
        </p:nvGrpSpPr>
        <p:grpSpPr bwMode="auto">
          <a:xfrm>
            <a:off x="4600575" y="2432050"/>
            <a:ext cx="787400" cy="461963"/>
            <a:chOff x="2970" y="1400"/>
            <a:chExt cx="496" cy="291"/>
          </a:xfrm>
        </p:grpSpPr>
        <p:sp>
          <p:nvSpPr>
            <p:cNvPr id="2455558" name="Freeform 6"/>
            <p:cNvSpPr>
              <a:spLocks/>
            </p:cNvSpPr>
            <p:nvPr/>
          </p:nvSpPr>
          <p:spPr bwMode="auto">
            <a:xfrm>
              <a:off x="2970" y="1544"/>
              <a:ext cx="150" cy="147"/>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5559" name="Text Box 7"/>
            <p:cNvSpPr txBox="1">
              <a:spLocks noChangeArrowheads="1"/>
            </p:cNvSpPr>
            <p:nvPr/>
          </p:nvSpPr>
          <p:spPr bwMode="auto">
            <a:xfrm>
              <a:off x="3065" y="1400"/>
              <a:ext cx="4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i="1">
                  <a:latin typeface="Arial" charset="0"/>
                </a:rPr>
                <a:t>carry</a:t>
              </a:r>
            </a:p>
          </p:txBody>
        </p:sp>
      </p:grpSp>
      <p:sp>
        <p:nvSpPr>
          <p:cNvPr id="2455560" name="Freeform 8"/>
          <p:cNvSpPr>
            <a:spLocks/>
          </p:cNvSpPr>
          <p:nvPr/>
        </p:nvSpPr>
        <p:spPr bwMode="auto">
          <a:xfrm>
            <a:off x="6943725" y="2660650"/>
            <a:ext cx="238125" cy="233363"/>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5561" name="Freeform 9"/>
          <p:cNvSpPr>
            <a:spLocks/>
          </p:cNvSpPr>
          <p:nvPr/>
        </p:nvSpPr>
        <p:spPr bwMode="auto">
          <a:xfrm>
            <a:off x="6719888" y="2660650"/>
            <a:ext cx="238125" cy="233363"/>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5562" name="Freeform 10"/>
          <p:cNvSpPr>
            <a:spLocks/>
          </p:cNvSpPr>
          <p:nvPr/>
        </p:nvSpPr>
        <p:spPr bwMode="auto">
          <a:xfrm>
            <a:off x="6496050" y="2660650"/>
            <a:ext cx="238125" cy="233363"/>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5563" name="Freeform 11"/>
          <p:cNvSpPr>
            <a:spLocks/>
          </p:cNvSpPr>
          <p:nvPr/>
        </p:nvSpPr>
        <p:spPr bwMode="auto">
          <a:xfrm>
            <a:off x="6272213" y="2660650"/>
            <a:ext cx="238125" cy="233363"/>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5564" name="Text Box 12"/>
          <p:cNvSpPr txBox="1">
            <a:spLocks noChangeArrowheads="1"/>
          </p:cNvSpPr>
          <p:nvPr/>
        </p:nvSpPr>
        <p:spPr bwMode="auto">
          <a:xfrm>
            <a:off x="419100" y="5857875"/>
            <a:ext cx="523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Arial" charset="0"/>
              </a:rPr>
              <a:t>Subtraction, multiplication, division,…</a:t>
            </a:r>
          </a:p>
        </p:txBody>
      </p:sp>
      <p:sp>
        <p:nvSpPr>
          <p:cNvPr id="2455567" name="Freeform 15"/>
          <p:cNvSpPr>
            <a:spLocks/>
          </p:cNvSpPr>
          <p:nvPr/>
        </p:nvSpPr>
        <p:spPr bwMode="auto">
          <a:xfrm>
            <a:off x="4838700" y="4400550"/>
            <a:ext cx="238125" cy="233363"/>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5568" name="Freeform 16"/>
          <p:cNvSpPr>
            <a:spLocks/>
          </p:cNvSpPr>
          <p:nvPr/>
        </p:nvSpPr>
        <p:spPr bwMode="auto">
          <a:xfrm>
            <a:off x="4610100" y="4400550"/>
            <a:ext cx="238125" cy="233363"/>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5570" name="Freeform 18"/>
          <p:cNvSpPr>
            <a:spLocks/>
          </p:cNvSpPr>
          <p:nvPr/>
        </p:nvSpPr>
        <p:spPr bwMode="auto">
          <a:xfrm>
            <a:off x="4371975" y="4400550"/>
            <a:ext cx="238125" cy="233363"/>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5574" name="Rectangle 22"/>
          <p:cNvSpPr>
            <a:spLocks noChangeArrowheads="1"/>
          </p:cNvSpPr>
          <p:nvPr/>
        </p:nvSpPr>
        <p:spPr bwMode="auto">
          <a:xfrm>
            <a:off x="2595563"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78" name="Rectangle 26"/>
          <p:cNvSpPr>
            <a:spLocks noChangeArrowheads="1"/>
          </p:cNvSpPr>
          <p:nvPr/>
        </p:nvSpPr>
        <p:spPr bwMode="auto">
          <a:xfrm>
            <a:off x="2382838"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79" name="Rectangle 27"/>
          <p:cNvSpPr>
            <a:spLocks noChangeArrowheads="1"/>
          </p:cNvSpPr>
          <p:nvPr/>
        </p:nvSpPr>
        <p:spPr bwMode="auto">
          <a:xfrm>
            <a:off x="2170113"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0</a:t>
            </a:r>
          </a:p>
        </p:txBody>
      </p:sp>
      <p:sp>
        <p:nvSpPr>
          <p:cNvPr id="2455580" name="Rectangle 28"/>
          <p:cNvSpPr>
            <a:spLocks noChangeArrowheads="1"/>
          </p:cNvSpPr>
          <p:nvPr/>
        </p:nvSpPr>
        <p:spPr bwMode="auto">
          <a:xfrm>
            <a:off x="1957388"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81" name="Rectangle 29"/>
          <p:cNvSpPr>
            <a:spLocks noChangeArrowheads="1"/>
          </p:cNvSpPr>
          <p:nvPr/>
        </p:nvSpPr>
        <p:spPr bwMode="auto">
          <a:xfrm>
            <a:off x="1744663"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82" name="Rectangle 30"/>
          <p:cNvSpPr>
            <a:spLocks noChangeArrowheads="1"/>
          </p:cNvSpPr>
          <p:nvPr/>
        </p:nvSpPr>
        <p:spPr bwMode="auto">
          <a:xfrm>
            <a:off x="4922838"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83" name="Rectangle 31"/>
          <p:cNvSpPr>
            <a:spLocks noChangeArrowheads="1"/>
          </p:cNvSpPr>
          <p:nvPr/>
        </p:nvSpPr>
        <p:spPr bwMode="auto">
          <a:xfrm>
            <a:off x="4710113"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0</a:t>
            </a:r>
          </a:p>
        </p:txBody>
      </p:sp>
      <p:sp>
        <p:nvSpPr>
          <p:cNvPr id="2455584" name="Rectangle 32"/>
          <p:cNvSpPr>
            <a:spLocks noChangeArrowheads="1"/>
          </p:cNvSpPr>
          <p:nvPr/>
        </p:nvSpPr>
        <p:spPr bwMode="auto">
          <a:xfrm>
            <a:off x="4497388"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85" name="Rectangle 33"/>
          <p:cNvSpPr>
            <a:spLocks noChangeArrowheads="1"/>
          </p:cNvSpPr>
          <p:nvPr/>
        </p:nvSpPr>
        <p:spPr bwMode="auto">
          <a:xfrm>
            <a:off x="4284663"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86" name="Rectangle 34"/>
          <p:cNvSpPr>
            <a:spLocks noChangeArrowheads="1"/>
          </p:cNvSpPr>
          <p:nvPr/>
        </p:nvSpPr>
        <p:spPr bwMode="auto">
          <a:xfrm>
            <a:off x="4071938"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87" name="Rectangle 35"/>
          <p:cNvSpPr>
            <a:spLocks noChangeArrowheads="1"/>
          </p:cNvSpPr>
          <p:nvPr/>
        </p:nvSpPr>
        <p:spPr bwMode="auto">
          <a:xfrm>
            <a:off x="7097713"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0</a:t>
            </a:r>
          </a:p>
        </p:txBody>
      </p:sp>
      <p:sp>
        <p:nvSpPr>
          <p:cNvPr id="2455588" name="Rectangle 36"/>
          <p:cNvSpPr>
            <a:spLocks noChangeArrowheads="1"/>
          </p:cNvSpPr>
          <p:nvPr/>
        </p:nvSpPr>
        <p:spPr bwMode="auto">
          <a:xfrm>
            <a:off x="6884988"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0</a:t>
            </a:r>
          </a:p>
        </p:txBody>
      </p:sp>
      <p:sp>
        <p:nvSpPr>
          <p:cNvPr id="2455589" name="Rectangle 37"/>
          <p:cNvSpPr>
            <a:spLocks noChangeArrowheads="1"/>
          </p:cNvSpPr>
          <p:nvPr/>
        </p:nvSpPr>
        <p:spPr bwMode="auto">
          <a:xfrm>
            <a:off x="6672263"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0</a:t>
            </a:r>
          </a:p>
        </p:txBody>
      </p:sp>
      <p:sp>
        <p:nvSpPr>
          <p:cNvPr id="2455590" name="Rectangle 38"/>
          <p:cNvSpPr>
            <a:spLocks noChangeArrowheads="1"/>
          </p:cNvSpPr>
          <p:nvPr/>
        </p:nvSpPr>
        <p:spPr bwMode="auto">
          <a:xfrm>
            <a:off x="6459538"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0</a:t>
            </a:r>
          </a:p>
        </p:txBody>
      </p:sp>
      <p:sp>
        <p:nvSpPr>
          <p:cNvPr id="2455591" name="Rectangle 39"/>
          <p:cNvSpPr>
            <a:spLocks noChangeArrowheads="1"/>
          </p:cNvSpPr>
          <p:nvPr/>
        </p:nvSpPr>
        <p:spPr bwMode="auto">
          <a:xfrm>
            <a:off x="6246813" y="3733800"/>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92" name="Rectangle 40"/>
          <p:cNvSpPr>
            <a:spLocks noChangeArrowheads="1"/>
          </p:cNvSpPr>
          <p:nvPr/>
        </p:nvSpPr>
        <p:spPr bwMode="auto">
          <a:xfrm>
            <a:off x="4935538" y="5468938"/>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0</a:t>
            </a:r>
          </a:p>
        </p:txBody>
      </p:sp>
      <p:sp>
        <p:nvSpPr>
          <p:cNvPr id="2455593" name="Rectangle 41"/>
          <p:cNvSpPr>
            <a:spLocks noChangeArrowheads="1"/>
          </p:cNvSpPr>
          <p:nvPr/>
        </p:nvSpPr>
        <p:spPr bwMode="auto">
          <a:xfrm>
            <a:off x="4722813" y="5468938"/>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94" name="Rectangle 42"/>
          <p:cNvSpPr>
            <a:spLocks noChangeArrowheads="1"/>
          </p:cNvSpPr>
          <p:nvPr/>
        </p:nvSpPr>
        <p:spPr bwMode="auto">
          <a:xfrm>
            <a:off x="4510088" y="5468938"/>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95" name="Rectangle 43"/>
          <p:cNvSpPr>
            <a:spLocks noChangeArrowheads="1"/>
          </p:cNvSpPr>
          <p:nvPr/>
        </p:nvSpPr>
        <p:spPr bwMode="auto">
          <a:xfrm>
            <a:off x="4297363" y="5468938"/>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2455596" name="Rectangle 44"/>
          <p:cNvSpPr>
            <a:spLocks noChangeArrowheads="1"/>
          </p:cNvSpPr>
          <p:nvPr/>
        </p:nvSpPr>
        <p:spPr bwMode="auto">
          <a:xfrm>
            <a:off x="4084638" y="5468938"/>
            <a:ext cx="195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b="1">
                <a:solidFill>
                  <a:srgbClr val="FF0000"/>
                </a:solidFill>
              </a:rPr>
              <a:t>1</a:t>
            </a:r>
          </a:p>
        </p:txBody>
      </p:sp>
      <p:sp>
        <p:nvSpPr>
          <p:cNvPr id="40" name="Text Box 3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Unsigned</a:t>
            </a:r>
            <a:endParaRPr lang="en-US" sz="1800" b="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5574"/>
                                        </p:tgtEl>
                                        <p:attrNameLst>
                                          <p:attrName>style.visibility</p:attrName>
                                        </p:attrNameLst>
                                      </p:cBhvr>
                                      <p:to>
                                        <p:strVal val="visible"/>
                                      </p:to>
                                    </p:set>
                                    <p:animEffect transition="in" filter="dissolve">
                                      <p:cBhvr>
                                        <p:cTn id="7" dur="500"/>
                                        <p:tgtEl>
                                          <p:spTgt spid="2455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5578"/>
                                        </p:tgtEl>
                                        <p:attrNameLst>
                                          <p:attrName>style.visibility</p:attrName>
                                        </p:attrNameLst>
                                      </p:cBhvr>
                                      <p:to>
                                        <p:strVal val="visible"/>
                                      </p:to>
                                    </p:set>
                                    <p:animEffect transition="in" filter="dissolve">
                                      <p:cBhvr>
                                        <p:cTn id="12" dur="500"/>
                                        <p:tgtEl>
                                          <p:spTgt spid="24555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5579"/>
                                        </p:tgtEl>
                                        <p:attrNameLst>
                                          <p:attrName>style.visibility</p:attrName>
                                        </p:attrNameLst>
                                      </p:cBhvr>
                                      <p:to>
                                        <p:strVal val="visible"/>
                                      </p:to>
                                    </p:set>
                                    <p:animEffect transition="in" filter="dissolve">
                                      <p:cBhvr>
                                        <p:cTn id="17" dur="500"/>
                                        <p:tgtEl>
                                          <p:spTgt spid="24555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5580"/>
                                        </p:tgtEl>
                                        <p:attrNameLst>
                                          <p:attrName>style.visibility</p:attrName>
                                        </p:attrNameLst>
                                      </p:cBhvr>
                                      <p:to>
                                        <p:strVal val="visible"/>
                                      </p:to>
                                    </p:set>
                                    <p:animEffect transition="in" filter="dissolve">
                                      <p:cBhvr>
                                        <p:cTn id="22" dur="500"/>
                                        <p:tgtEl>
                                          <p:spTgt spid="24555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55581"/>
                                        </p:tgtEl>
                                        <p:attrNameLst>
                                          <p:attrName>style.visibility</p:attrName>
                                        </p:attrNameLst>
                                      </p:cBhvr>
                                      <p:to>
                                        <p:strVal val="visible"/>
                                      </p:to>
                                    </p:set>
                                    <p:animEffect transition="in" filter="dissolve">
                                      <p:cBhvr>
                                        <p:cTn id="27" dur="500"/>
                                        <p:tgtEl>
                                          <p:spTgt spid="24555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55582"/>
                                        </p:tgtEl>
                                        <p:attrNameLst>
                                          <p:attrName>style.visibility</p:attrName>
                                        </p:attrNameLst>
                                      </p:cBhvr>
                                      <p:to>
                                        <p:strVal val="visible"/>
                                      </p:to>
                                    </p:set>
                                    <p:animEffect transition="in" filter="dissolve">
                                      <p:cBhvr>
                                        <p:cTn id="32" dur="500"/>
                                        <p:tgtEl>
                                          <p:spTgt spid="24555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55583"/>
                                        </p:tgtEl>
                                        <p:attrNameLst>
                                          <p:attrName>style.visibility</p:attrName>
                                        </p:attrNameLst>
                                      </p:cBhvr>
                                      <p:to>
                                        <p:strVal val="visible"/>
                                      </p:to>
                                    </p:set>
                                    <p:animEffect transition="in" filter="dissolve">
                                      <p:cBhvr>
                                        <p:cTn id="37" dur="500"/>
                                        <p:tgtEl>
                                          <p:spTgt spid="24555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455557"/>
                                        </p:tgtEl>
                                        <p:attrNameLst>
                                          <p:attrName>style.visibility</p:attrName>
                                        </p:attrNameLst>
                                      </p:cBhvr>
                                      <p:to>
                                        <p:strVal val="visible"/>
                                      </p:to>
                                    </p:set>
                                    <p:animEffect transition="in" filter="dissolve">
                                      <p:cBhvr>
                                        <p:cTn id="42" dur="500"/>
                                        <p:tgtEl>
                                          <p:spTgt spid="24555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55584"/>
                                        </p:tgtEl>
                                        <p:attrNameLst>
                                          <p:attrName>style.visibility</p:attrName>
                                        </p:attrNameLst>
                                      </p:cBhvr>
                                      <p:to>
                                        <p:strVal val="visible"/>
                                      </p:to>
                                    </p:set>
                                    <p:animEffect transition="in" filter="dissolve">
                                      <p:cBhvr>
                                        <p:cTn id="47" dur="500"/>
                                        <p:tgtEl>
                                          <p:spTgt spid="24555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455585"/>
                                        </p:tgtEl>
                                        <p:attrNameLst>
                                          <p:attrName>style.visibility</p:attrName>
                                        </p:attrNameLst>
                                      </p:cBhvr>
                                      <p:to>
                                        <p:strVal val="visible"/>
                                      </p:to>
                                    </p:set>
                                    <p:animEffect transition="in" filter="dissolve">
                                      <p:cBhvr>
                                        <p:cTn id="52" dur="500"/>
                                        <p:tgtEl>
                                          <p:spTgt spid="24555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455586"/>
                                        </p:tgtEl>
                                        <p:attrNameLst>
                                          <p:attrName>style.visibility</p:attrName>
                                        </p:attrNameLst>
                                      </p:cBhvr>
                                      <p:to>
                                        <p:strVal val="visible"/>
                                      </p:to>
                                    </p:set>
                                    <p:animEffect transition="in" filter="dissolve">
                                      <p:cBhvr>
                                        <p:cTn id="57" dur="500"/>
                                        <p:tgtEl>
                                          <p:spTgt spid="24555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455587"/>
                                        </p:tgtEl>
                                        <p:attrNameLst>
                                          <p:attrName>style.visibility</p:attrName>
                                        </p:attrNameLst>
                                      </p:cBhvr>
                                      <p:to>
                                        <p:strVal val="visible"/>
                                      </p:to>
                                    </p:set>
                                    <p:animEffect transition="in" filter="dissolve">
                                      <p:cBhvr>
                                        <p:cTn id="62" dur="500"/>
                                        <p:tgtEl>
                                          <p:spTgt spid="245558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455560"/>
                                        </p:tgtEl>
                                        <p:attrNameLst>
                                          <p:attrName>style.visibility</p:attrName>
                                        </p:attrNameLst>
                                      </p:cBhvr>
                                      <p:to>
                                        <p:strVal val="visible"/>
                                      </p:to>
                                    </p:set>
                                    <p:animEffect transition="in" filter="dissolve">
                                      <p:cBhvr>
                                        <p:cTn id="67" dur="500"/>
                                        <p:tgtEl>
                                          <p:spTgt spid="24555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455588"/>
                                        </p:tgtEl>
                                        <p:attrNameLst>
                                          <p:attrName>style.visibility</p:attrName>
                                        </p:attrNameLst>
                                      </p:cBhvr>
                                      <p:to>
                                        <p:strVal val="visible"/>
                                      </p:to>
                                    </p:set>
                                    <p:animEffect transition="in" filter="dissolve">
                                      <p:cBhvr>
                                        <p:cTn id="72" dur="500"/>
                                        <p:tgtEl>
                                          <p:spTgt spid="245558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455561"/>
                                        </p:tgtEl>
                                        <p:attrNameLst>
                                          <p:attrName>style.visibility</p:attrName>
                                        </p:attrNameLst>
                                      </p:cBhvr>
                                      <p:to>
                                        <p:strVal val="visible"/>
                                      </p:to>
                                    </p:set>
                                    <p:animEffect transition="in" filter="dissolve">
                                      <p:cBhvr>
                                        <p:cTn id="77" dur="500"/>
                                        <p:tgtEl>
                                          <p:spTgt spid="245556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455589"/>
                                        </p:tgtEl>
                                        <p:attrNameLst>
                                          <p:attrName>style.visibility</p:attrName>
                                        </p:attrNameLst>
                                      </p:cBhvr>
                                      <p:to>
                                        <p:strVal val="visible"/>
                                      </p:to>
                                    </p:set>
                                    <p:animEffect transition="in" filter="dissolve">
                                      <p:cBhvr>
                                        <p:cTn id="82" dur="500"/>
                                        <p:tgtEl>
                                          <p:spTgt spid="245558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455562"/>
                                        </p:tgtEl>
                                        <p:attrNameLst>
                                          <p:attrName>style.visibility</p:attrName>
                                        </p:attrNameLst>
                                      </p:cBhvr>
                                      <p:to>
                                        <p:strVal val="visible"/>
                                      </p:to>
                                    </p:set>
                                    <p:animEffect transition="in" filter="dissolve">
                                      <p:cBhvr>
                                        <p:cTn id="87" dur="500"/>
                                        <p:tgtEl>
                                          <p:spTgt spid="245556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455590"/>
                                        </p:tgtEl>
                                        <p:attrNameLst>
                                          <p:attrName>style.visibility</p:attrName>
                                        </p:attrNameLst>
                                      </p:cBhvr>
                                      <p:to>
                                        <p:strVal val="visible"/>
                                      </p:to>
                                    </p:set>
                                    <p:animEffect transition="in" filter="dissolve">
                                      <p:cBhvr>
                                        <p:cTn id="92" dur="500"/>
                                        <p:tgtEl>
                                          <p:spTgt spid="245559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455563"/>
                                        </p:tgtEl>
                                        <p:attrNameLst>
                                          <p:attrName>style.visibility</p:attrName>
                                        </p:attrNameLst>
                                      </p:cBhvr>
                                      <p:to>
                                        <p:strVal val="visible"/>
                                      </p:to>
                                    </p:set>
                                    <p:animEffect transition="in" filter="dissolve">
                                      <p:cBhvr>
                                        <p:cTn id="97" dur="500"/>
                                        <p:tgtEl>
                                          <p:spTgt spid="245556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455591"/>
                                        </p:tgtEl>
                                        <p:attrNameLst>
                                          <p:attrName>style.visibility</p:attrName>
                                        </p:attrNameLst>
                                      </p:cBhvr>
                                      <p:to>
                                        <p:strVal val="visible"/>
                                      </p:to>
                                    </p:set>
                                    <p:animEffect transition="in" filter="dissolve">
                                      <p:cBhvr>
                                        <p:cTn id="102" dur="500"/>
                                        <p:tgtEl>
                                          <p:spTgt spid="245559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2455592"/>
                                        </p:tgtEl>
                                        <p:attrNameLst>
                                          <p:attrName>style.visibility</p:attrName>
                                        </p:attrNameLst>
                                      </p:cBhvr>
                                      <p:to>
                                        <p:strVal val="visible"/>
                                      </p:to>
                                    </p:set>
                                    <p:animEffect transition="in" filter="dissolve">
                                      <p:cBhvr>
                                        <p:cTn id="107" dur="500"/>
                                        <p:tgtEl>
                                          <p:spTgt spid="245559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455567"/>
                                        </p:tgtEl>
                                        <p:attrNameLst>
                                          <p:attrName>style.visibility</p:attrName>
                                        </p:attrNameLst>
                                      </p:cBhvr>
                                      <p:to>
                                        <p:strVal val="visible"/>
                                      </p:to>
                                    </p:set>
                                    <p:animEffect transition="in" filter="dissolve">
                                      <p:cBhvr>
                                        <p:cTn id="112" dur="500"/>
                                        <p:tgtEl>
                                          <p:spTgt spid="245556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2455593"/>
                                        </p:tgtEl>
                                        <p:attrNameLst>
                                          <p:attrName>style.visibility</p:attrName>
                                        </p:attrNameLst>
                                      </p:cBhvr>
                                      <p:to>
                                        <p:strVal val="visible"/>
                                      </p:to>
                                    </p:set>
                                    <p:animEffect transition="in" filter="dissolve">
                                      <p:cBhvr>
                                        <p:cTn id="117" dur="500"/>
                                        <p:tgtEl>
                                          <p:spTgt spid="245559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2455568"/>
                                        </p:tgtEl>
                                        <p:attrNameLst>
                                          <p:attrName>style.visibility</p:attrName>
                                        </p:attrNameLst>
                                      </p:cBhvr>
                                      <p:to>
                                        <p:strVal val="visible"/>
                                      </p:to>
                                    </p:set>
                                    <p:animEffect transition="in" filter="dissolve">
                                      <p:cBhvr>
                                        <p:cTn id="122" dur="500"/>
                                        <p:tgtEl>
                                          <p:spTgt spid="245556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455594"/>
                                        </p:tgtEl>
                                        <p:attrNameLst>
                                          <p:attrName>style.visibility</p:attrName>
                                        </p:attrNameLst>
                                      </p:cBhvr>
                                      <p:to>
                                        <p:strVal val="visible"/>
                                      </p:to>
                                    </p:set>
                                    <p:animEffect transition="in" filter="dissolve">
                                      <p:cBhvr>
                                        <p:cTn id="127" dur="500"/>
                                        <p:tgtEl>
                                          <p:spTgt spid="2455594"/>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2455570"/>
                                        </p:tgtEl>
                                        <p:attrNameLst>
                                          <p:attrName>style.visibility</p:attrName>
                                        </p:attrNameLst>
                                      </p:cBhvr>
                                      <p:to>
                                        <p:strVal val="visible"/>
                                      </p:to>
                                    </p:set>
                                    <p:animEffect transition="in" filter="dissolve">
                                      <p:cBhvr>
                                        <p:cTn id="132" dur="500"/>
                                        <p:tgtEl>
                                          <p:spTgt spid="2455570"/>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2455595"/>
                                        </p:tgtEl>
                                        <p:attrNameLst>
                                          <p:attrName>style.visibility</p:attrName>
                                        </p:attrNameLst>
                                      </p:cBhvr>
                                      <p:to>
                                        <p:strVal val="visible"/>
                                      </p:to>
                                    </p:set>
                                    <p:animEffect transition="in" filter="dissolve">
                                      <p:cBhvr>
                                        <p:cTn id="137" dur="500"/>
                                        <p:tgtEl>
                                          <p:spTgt spid="2455595"/>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2455596"/>
                                        </p:tgtEl>
                                        <p:attrNameLst>
                                          <p:attrName>style.visibility</p:attrName>
                                        </p:attrNameLst>
                                      </p:cBhvr>
                                      <p:to>
                                        <p:strVal val="visible"/>
                                      </p:to>
                                    </p:set>
                                    <p:animEffect transition="in" filter="dissolve">
                                      <p:cBhvr>
                                        <p:cTn id="142" dur="500"/>
                                        <p:tgtEl>
                                          <p:spTgt spid="2455596"/>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455564"/>
                                        </p:tgtEl>
                                        <p:attrNameLst>
                                          <p:attrName>style.visibility</p:attrName>
                                        </p:attrNameLst>
                                      </p:cBhvr>
                                      <p:to>
                                        <p:strVal val="visible"/>
                                      </p:to>
                                    </p:set>
                                    <p:animEffect transition="in" filter="wipe(left)">
                                      <p:cBhvr>
                                        <p:cTn id="147" dur="500"/>
                                        <p:tgtEl>
                                          <p:spTgt spid="2455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5560" grpId="0" animBg="1"/>
      <p:bldP spid="2455561" grpId="0" animBg="1"/>
      <p:bldP spid="2455562" grpId="0" animBg="1"/>
      <p:bldP spid="2455563" grpId="0" animBg="1"/>
      <p:bldP spid="2455564" grpId="0" autoUpdateAnimBg="0"/>
      <p:bldP spid="2455567" grpId="0" animBg="1"/>
      <p:bldP spid="2455568" grpId="0" animBg="1"/>
      <p:bldP spid="2455570" grpId="0" animBg="1"/>
      <p:bldP spid="2455574" grpId="0"/>
      <p:bldP spid="2455578" grpId="0"/>
      <p:bldP spid="2455579" grpId="0"/>
      <p:bldP spid="2455580" grpId="0"/>
      <p:bldP spid="2455581" grpId="0"/>
      <p:bldP spid="2455582" grpId="0"/>
      <p:bldP spid="2455583" grpId="0"/>
      <p:bldP spid="2455584" grpId="0"/>
      <p:bldP spid="2455585" grpId="0"/>
      <p:bldP spid="2455586" grpId="0"/>
      <p:bldP spid="2455587" grpId="0"/>
      <p:bldP spid="2455588" grpId="0"/>
      <p:bldP spid="2455589" grpId="0"/>
      <p:bldP spid="2455590" grpId="0"/>
      <p:bldP spid="2455591" grpId="0"/>
      <p:bldP spid="2455592" grpId="0"/>
      <p:bldP spid="2455593" grpId="0"/>
      <p:bldP spid="2455594" grpId="0"/>
      <p:bldP spid="2455595" grpId="0"/>
      <p:bldP spid="245559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r>
              <a:rPr lang="en-US" smtClean="0"/>
              <a:t>BYU CS 224</a:t>
            </a:r>
            <a:endParaRPr lang="en-US"/>
          </a:p>
        </p:txBody>
      </p:sp>
      <p:sp>
        <p:nvSpPr>
          <p:cNvPr id="12" name="Footer Placeholder 4"/>
          <p:cNvSpPr>
            <a:spLocks noGrp="1"/>
          </p:cNvSpPr>
          <p:nvPr>
            <p:ph type="ftr" sz="quarter" idx="11"/>
          </p:nvPr>
        </p:nvSpPr>
        <p:spPr/>
        <p:txBody>
          <a:bodyPr/>
          <a:lstStyle/>
          <a:p>
            <a:r>
              <a:rPr lang="en-US" smtClean="0"/>
              <a:t>S01 - Data Types</a:t>
            </a:r>
            <a:endParaRPr lang="en-US"/>
          </a:p>
        </p:txBody>
      </p:sp>
      <p:sp>
        <p:nvSpPr>
          <p:cNvPr id="13" name="Slide Number Placeholder 5"/>
          <p:cNvSpPr>
            <a:spLocks noGrp="1"/>
          </p:cNvSpPr>
          <p:nvPr>
            <p:ph type="sldNum" sz="quarter" idx="12"/>
          </p:nvPr>
        </p:nvSpPr>
        <p:spPr/>
        <p:txBody>
          <a:bodyPr/>
          <a:lstStyle/>
          <a:p>
            <a:fld id="{68DCA9B7-7A8C-4830-A436-73904FD02A90}" type="slidenum">
              <a:rPr lang="en-US"/>
              <a:pPr/>
              <a:t>16</a:t>
            </a:fld>
            <a:endParaRPr lang="en-US"/>
          </a:p>
        </p:txBody>
      </p:sp>
      <p:sp>
        <p:nvSpPr>
          <p:cNvPr id="2541571" name="Rectangle 3"/>
          <p:cNvSpPr>
            <a:spLocks noGrp="1" noChangeArrowheads="1"/>
          </p:cNvSpPr>
          <p:nvPr>
            <p:ph type="title"/>
          </p:nvPr>
        </p:nvSpPr>
        <p:spPr/>
        <p:txBody>
          <a:bodyPr/>
          <a:lstStyle/>
          <a:p>
            <a:r>
              <a:rPr lang="en-US" dirty="0" smtClean="0"/>
              <a:t>Quiz 1.1</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433276704"/>
              </p:ext>
            </p:extLst>
          </p:nvPr>
        </p:nvGraphicFramePr>
        <p:xfrm>
          <a:off x="347524" y="3292311"/>
          <a:ext cx="8149590" cy="2072640"/>
        </p:xfrm>
        <a:graphic>
          <a:graphicData uri="http://schemas.openxmlformats.org/drawingml/2006/table">
            <a:tbl>
              <a:tblPr firstRow="1" bandRow="1">
                <a:tableStyleId>{F5AB1C69-6EDB-4FF4-983F-18BD219EF322}</a:tableStyleId>
              </a:tblPr>
              <a:tblGrid>
                <a:gridCol w="4748458"/>
                <a:gridCol w="3401132"/>
              </a:tblGrid>
              <a:tr h="370840">
                <a:tc>
                  <a:txBody>
                    <a:bodyPr/>
                    <a:lstStyle/>
                    <a:p>
                      <a:pPr algn="ctr"/>
                      <a:r>
                        <a:rPr lang="en-US" sz="2800" dirty="0" smtClean="0">
                          <a:solidFill>
                            <a:schemeClr val="tx1"/>
                          </a:solidFill>
                        </a:rPr>
                        <a:t>Number</a:t>
                      </a:r>
                      <a:r>
                        <a:rPr lang="en-US" sz="2800" baseline="-25000" dirty="0" smtClean="0">
                          <a:solidFill>
                            <a:schemeClr val="tx1"/>
                          </a:solidFill>
                        </a:rPr>
                        <a:t>2</a:t>
                      </a:r>
                      <a:endParaRPr lang="en-US" sz="2800" baseline="-25000"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Number</a:t>
                      </a:r>
                      <a:r>
                        <a:rPr lang="en-US" sz="2800" baseline="-25000" dirty="0" smtClean="0">
                          <a:solidFill>
                            <a:schemeClr val="tx1"/>
                          </a:solidFill>
                        </a:rPr>
                        <a:t>10</a:t>
                      </a:r>
                    </a:p>
                  </a:txBody>
                  <a:tcPr>
                    <a:lnB w="38100" cap="flat" cmpd="sng" algn="ctr">
                      <a:solidFill>
                        <a:srgbClr val="FF0000"/>
                      </a:solidFill>
                      <a:prstDash val="solid"/>
                      <a:round/>
                      <a:headEnd type="none" w="med" len="med"/>
                      <a:tailEnd type="none" w="med" len="med"/>
                    </a:lnB>
                    <a:noFill/>
                  </a:tcPr>
                </a:tc>
              </a:tr>
              <a:tr h="370840">
                <a:tc>
                  <a:txBody>
                    <a:bodyPr/>
                    <a:lstStyle/>
                    <a:p>
                      <a:pPr algn="ctr"/>
                      <a:r>
                        <a:rPr lang="en-US" sz="2800" b="1" dirty="0" smtClean="0">
                          <a:solidFill>
                            <a:schemeClr val="tx1"/>
                          </a:solidFill>
                          <a:latin typeface="Courier New" pitchFamily="49" charset="0"/>
                          <a:cs typeface="Courier New" pitchFamily="49" charset="0"/>
                        </a:rPr>
                        <a:t>00010101</a:t>
                      </a:r>
                      <a:endParaRPr lang="en-US" sz="2800" b="1" dirty="0">
                        <a:solidFill>
                          <a:schemeClr val="tx1"/>
                        </a:solidFill>
                        <a:latin typeface="Courier New" pitchFamily="49" charset="0"/>
                        <a:cs typeface="Courier New" pitchFamily="49" charset="0"/>
                      </a:endParaRPr>
                    </a:p>
                  </a:txBody>
                  <a:tcPr>
                    <a:lnR w="38100" cap="flat" cmpd="sng" algn="ctr">
                      <a:solidFill>
                        <a:srgbClr val="FF0000"/>
                      </a:solidFill>
                      <a:prstDash val="solid"/>
                      <a:round/>
                      <a:headEnd type="none" w="med" len="med"/>
                      <a:tailEnd type="none" w="med" len="med"/>
                    </a:lnR>
                    <a:noFill/>
                  </a:tcPr>
                </a:tc>
                <a:tc>
                  <a:txBody>
                    <a:bodyPr/>
                    <a:lstStyle/>
                    <a:p>
                      <a:pPr algn="ctr"/>
                      <a:endParaRPr lang="en-US" sz="2800" b="1" dirty="0">
                        <a:solidFill>
                          <a:schemeClr val="tx1"/>
                        </a:solidFill>
                        <a:latin typeface="Courier New" pitchFamily="49" charset="0"/>
                        <a:cs typeface="Courier New" pitchFamily="49" charset="0"/>
                      </a:endParaRP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noFill/>
                  </a:tcPr>
                </a:tc>
              </a:tr>
              <a:tr h="370840">
                <a:tc>
                  <a:txBody>
                    <a:bodyPr/>
                    <a:lstStyle/>
                    <a:p>
                      <a:pPr algn="ctr"/>
                      <a:r>
                        <a:rPr lang="en-US" sz="2800" b="1" dirty="0" smtClean="0">
                          <a:solidFill>
                            <a:schemeClr val="tx1"/>
                          </a:solidFill>
                          <a:latin typeface="Courier New" pitchFamily="49" charset="0"/>
                          <a:cs typeface="Courier New" pitchFamily="49" charset="0"/>
                        </a:rPr>
                        <a:t>11111111</a:t>
                      </a:r>
                      <a:endParaRPr lang="en-US" sz="2800" b="1" dirty="0">
                        <a:solidFill>
                          <a:schemeClr val="tx1"/>
                        </a:solidFill>
                        <a:latin typeface="Courier New" pitchFamily="49" charset="0"/>
                        <a:cs typeface="Courier New" pitchFamily="49" charset="0"/>
                      </a:endParaRPr>
                    </a:p>
                  </a:txBody>
                  <a:tcPr>
                    <a:lnR w="38100" cap="flat" cmpd="sng" algn="ctr">
                      <a:solidFill>
                        <a:srgbClr val="FF0000"/>
                      </a:solidFill>
                      <a:prstDash val="solid"/>
                      <a:round/>
                      <a:headEnd type="none" w="med" len="med"/>
                      <a:tailEnd type="none" w="med" len="med"/>
                    </a:lnR>
                    <a:noFill/>
                  </a:tcPr>
                </a:tc>
                <a:tc>
                  <a:txBody>
                    <a:bodyPr/>
                    <a:lstStyle/>
                    <a:p>
                      <a:pPr algn="ctr"/>
                      <a:endParaRPr lang="en-US" sz="2800" b="1" dirty="0">
                        <a:solidFill>
                          <a:schemeClr val="tx1"/>
                        </a:solidFill>
                        <a:latin typeface="Courier New" pitchFamily="49" charset="0"/>
                        <a:cs typeface="Courier New" pitchFamily="49" charset="0"/>
                      </a:endParaRP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noFill/>
                  </a:tcPr>
                </a:tc>
              </a:tr>
              <a:tr h="370840">
                <a:tc>
                  <a:txBody>
                    <a:bodyPr/>
                    <a:lstStyle/>
                    <a:p>
                      <a:pPr algn="ctr"/>
                      <a:r>
                        <a:rPr lang="en-US" sz="2800" b="1" dirty="0" smtClean="0">
                          <a:solidFill>
                            <a:schemeClr val="tx1"/>
                          </a:solidFill>
                          <a:latin typeface="Courier New" pitchFamily="49" charset="0"/>
                          <a:cs typeface="Courier New" pitchFamily="49" charset="0"/>
                        </a:rPr>
                        <a:t>01111111</a:t>
                      </a:r>
                      <a:endParaRPr lang="en-US" sz="2800" b="1" dirty="0">
                        <a:solidFill>
                          <a:schemeClr val="tx1"/>
                        </a:solidFill>
                        <a:latin typeface="Courier New" pitchFamily="49" charset="0"/>
                        <a:cs typeface="Courier New" pitchFamily="49" charset="0"/>
                      </a:endParaRPr>
                    </a:p>
                  </a:txBody>
                  <a:tcPr>
                    <a:lnR w="38100" cap="flat" cmpd="sng" algn="ctr">
                      <a:solidFill>
                        <a:srgbClr val="FF0000"/>
                      </a:solidFill>
                      <a:prstDash val="solid"/>
                      <a:round/>
                      <a:headEnd type="none" w="med" len="med"/>
                      <a:tailEnd type="none" w="med" len="med"/>
                    </a:lnR>
                    <a:noFill/>
                  </a:tcPr>
                </a:tc>
                <a:tc>
                  <a:txBody>
                    <a:bodyPr/>
                    <a:lstStyle/>
                    <a:p>
                      <a:pPr algn="ctr"/>
                      <a:endParaRPr lang="en-US" sz="2800" b="1" dirty="0">
                        <a:solidFill>
                          <a:schemeClr val="tx1"/>
                        </a:solidFill>
                        <a:latin typeface="Courier New" pitchFamily="49" charset="0"/>
                        <a:cs typeface="Courier New" pitchFamily="49" charset="0"/>
                      </a:endParaRP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noFill/>
                  </a:tcPr>
                </a:tc>
              </a:tr>
            </a:tbl>
          </a:graphicData>
        </a:graphic>
      </p:graphicFrame>
      <p:sp>
        <p:nvSpPr>
          <p:cNvPr id="19" name="Rectangle 3"/>
          <p:cNvSpPr txBox="1">
            <a:spLocks noChangeArrowheads="1"/>
          </p:cNvSpPr>
          <p:nvPr/>
        </p:nvSpPr>
        <p:spPr bwMode="auto">
          <a:xfrm>
            <a:off x="821933" y="1840459"/>
            <a:ext cx="788772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r>
              <a:rPr lang="en-US" kern="0" dirty="0" smtClean="0"/>
              <a:t>Convert the following unsigned binary numbers to their decimal equivalent:</a:t>
            </a:r>
            <a:endParaRPr lang="en-US" kern="0" dirty="0"/>
          </a:p>
        </p:txBody>
      </p:sp>
    </p:spTree>
    <p:extLst>
      <p:ext uri="{BB962C8B-B14F-4D97-AF65-F5344CB8AC3E}">
        <p14:creationId xmlns:p14="http://schemas.microsoft.com/office/powerpoint/2010/main" val="1805975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Matter!</a:t>
            </a:r>
            <a:endParaRPr lang="en-US" dirty="0"/>
          </a:p>
        </p:txBody>
      </p:sp>
      <p:sp>
        <p:nvSpPr>
          <p:cNvPr id="3" name="Content Placeholder 2"/>
          <p:cNvSpPr>
            <a:spLocks noGrp="1"/>
          </p:cNvSpPr>
          <p:nvPr>
            <p:ph idx="1"/>
          </p:nvPr>
        </p:nvSpPr>
        <p:spPr>
          <a:xfrm>
            <a:off x="431801" y="1408114"/>
            <a:ext cx="7017420" cy="2279631"/>
          </a:xfrm>
        </p:spPr>
        <p:txBody>
          <a:bodyPr/>
          <a:lstStyle/>
          <a:p>
            <a:r>
              <a:rPr lang="en-US" sz="2400" dirty="0" smtClean="0"/>
              <a:t>On June 4, 1996 an unmanned </a:t>
            </a:r>
            <a:r>
              <a:rPr lang="en-US" sz="2400" dirty="0" err="1" smtClean="0"/>
              <a:t>Ariane</a:t>
            </a:r>
            <a:r>
              <a:rPr lang="en-US" sz="2400" dirty="0" smtClean="0"/>
              <a:t> 5 rocket launched by the European Space Agency exploded just forty seconds after lift-off. The rocket was on its first voyage, after a decade of development costing $7 billion. The destroyed rocket and its cargo were valued at $500 million.</a:t>
            </a:r>
            <a:endParaRPr lang="en-US" sz="2400" dirty="0"/>
          </a:p>
        </p:txBody>
      </p:sp>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S01 - Data Types</a:t>
            </a:r>
            <a:endParaRPr lang="en-US"/>
          </a:p>
        </p:txBody>
      </p:sp>
      <p:sp>
        <p:nvSpPr>
          <p:cNvPr id="6" name="Slide Number Placeholder 5"/>
          <p:cNvSpPr>
            <a:spLocks noGrp="1"/>
          </p:cNvSpPr>
          <p:nvPr>
            <p:ph type="sldNum" sz="quarter" idx="12"/>
          </p:nvPr>
        </p:nvSpPr>
        <p:spPr/>
        <p:txBody>
          <a:bodyPr/>
          <a:lstStyle/>
          <a:p>
            <a:fld id="{DE75EEC7-9521-4C93-BEC0-38D40EF234FA}" type="slidenum">
              <a:rPr lang="en-US" smtClean="0"/>
              <a:pPr/>
              <a:t>17</a:t>
            </a:fld>
            <a:endParaRPr lang="en-US"/>
          </a:p>
        </p:txBody>
      </p:sp>
      <p:sp>
        <p:nvSpPr>
          <p:cNvPr id="7" name="TextBox 6"/>
          <p:cNvSpPr txBox="1"/>
          <p:nvPr/>
        </p:nvSpPr>
        <p:spPr>
          <a:xfrm>
            <a:off x="803925" y="6117894"/>
            <a:ext cx="6129495" cy="338554"/>
          </a:xfrm>
          <a:prstGeom prst="rect">
            <a:avLst/>
          </a:prstGeom>
          <a:noFill/>
        </p:spPr>
        <p:txBody>
          <a:bodyPr wrap="square" rtlCol="0">
            <a:spAutoFit/>
          </a:bodyPr>
          <a:lstStyle/>
          <a:p>
            <a:r>
              <a:rPr lang="en-US" sz="1600" dirty="0"/>
              <a:t>Source: http://www.ima.umn.edu/~arnold/455.f96/disasters.html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20" y="1316460"/>
            <a:ext cx="1440180" cy="2034540"/>
          </a:xfrm>
          <a:prstGeom prst="rect">
            <a:avLst/>
          </a:prstGeom>
        </p:spPr>
      </p:pic>
      <p:sp>
        <p:nvSpPr>
          <p:cNvPr id="12" name="Content Placeholder 2"/>
          <p:cNvSpPr txBox="1">
            <a:spLocks/>
          </p:cNvSpPr>
          <p:nvPr/>
        </p:nvSpPr>
        <p:spPr bwMode="auto">
          <a:xfrm>
            <a:off x="433480" y="4002178"/>
            <a:ext cx="6921913" cy="227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sz="2400" kern="0" dirty="0" smtClean="0"/>
              <a:t>On February 25, 1991, during the Gulf War, an American Patriot Missile battery in </a:t>
            </a:r>
            <a:r>
              <a:rPr lang="en-US" sz="2400" kern="0" dirty="0" err="1" smtClean="0"/>
              <a:t>Dharan</a:t>
            </a:r>
            <a:r>
              <a:rPr lang="en-US" sz="2400" kern="0" dirty="0" smtClean="0"/>
              <a:t>, Saudi Arabia, failed to intercept an incoming Iraqi Scud missile. The Scud struck an American Army barracks and killed 28 soldiers.</a:t>
            </a:r>
          </a:p>
          <a:p>
            <a:endParaRPr lang="en-US" sz="2400" kern="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0764" y="3858943"/>
            <a:ext cx="1438636" cy="1920666"/>
          </a:xfrm>
          <a:prstGeom prst="rect">
            <a:avLst/>
          </a:prstGeom>
        </p:spPr>
      </p:pic>
    </p:spTree>
    <p:extLst>
      <p:ext uri="{BB962C8B-B14F-4D97-AF65-F5344CB8AC3E}">
        <p14:creationId xmlns:p14="http://schemas.microsoft.com/office/powerpoint/2010/main" val="2874257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801" y="1408114"/>
            <a:ext cx="8449142" cy="2279631"/>
          </a:xfrm>
        </p:spPr>
        <p:txBody>
          <a:bodyPr/>
          <a:lstStyle/>
          <a:p>
            <a:r>
              <a:rPr lang="en-US" sz="2400" dirty="0" smtClean="0"/>
              <a:t>On July 23, 1983, at 41,000 feet somewhere over the Canadian countryside, </a:t>
            </a:r>
            <a:r>
              <a:rPr lang="en-US" sz="2400" dirty="0"/>
              <a:t>Air Canada </a:t>
            </a:r>
            <a:r>
              <a:rPr lang="en-US" sz="2400" dirty="0" smtClean="0"/>
              <a:t>143 suddenly was </a:t>
            </a:r>
            <a:r>
              <a:rPr lang="en-US" sz="2400" dirty="0"/>
              <a:t>without fuel, </a:t>
            </a:r>
            <a:r>
              <a:rPr lang="en-US" sz="2400" dirty="0" smtClean="0"/>
              <a:t>despite its computers indicating there was plenty of fuel remaining in multiple tanks.  With its fuel gone, so were its electrical and                               hydraulic systems and 767 jumbo                                     jet had just become roughly the                              equivalent of a flying brick.</a:t>
            </a:r>
          </a:p>
          <a:p>
            <a:r>
              <a:rPr lang="en-US" sz="2400" dirty="0"/>
              <a:t>Fuel loading was miscalculated </a:t>
            </a:r>
            <a:r>
              <a:rPr lang="en-US" sz="2400" dirty="0" smtClean="0"/>
              <a:t>due                                   </a:t>
            </a:r>
            <a:r>
              <a:rPr lang="en-US" sz="2400" dirty="0"/>
              <a:t>to a misunderstanding of the recently adopted metric system which replaced the imperial system.</a:t>
            </a:r>
          </a:p>
        </p:txBody>
      </p:sp>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S01 - Data Types</a:t>
            </a:r>
            <a:endParaRPr lang="en-US"/>
          </a:p>
        </p:txBody>
      </p:sp>
      <p:sp>
        <p:nvSpPr>
          <p:cNvPr id="6" name="Slide Number Placeholder 5"/>
          <p:cNvSpPr>
            <a:spLocks noGrp="1"/>
          </p:cNvSpPr>
          <p:nvPr>
            <p:ph type="sldNum" sz="quarter" idx="12"/>
          </p:nvPr>
        </p:nvSpPr>
        <p:spPr/>
        <p:txBody>
          <a:bodyPr/>
          <a:lstStyle/>
          <a:p>
            <a:fld id="{DE75EEC7-9521-4C93-BEC0-38D40EF234FA}" type="slidenum">
              <a:rPr lang="en-US" smtClean="0"/>
              <a:pPr/>
              <a:t>18</a:t>
            </a:fld>
            <a:endParaRPr lang="en-US"/>
          </a:p>
        </p:txBody>
      </p:sp>
      <p:sp>
        <p:nvSpPr>
          <p:cNvPr id="7" name="TextBox 6"/>
          <p:cNvSpPr txBox="1"/>
          <p:nvPr/>
        </p:nvSpPr>
        <p:spPr>
          <a:xfrm>
            <a:off x="803925" y="6117894"/>
            <a:ext cx="6129495" cy="338554"/>
          </a:xfrm>
          <a:prstGeom prst="rect">
            <a:avLst/>
          </a:prstGeom>
          <a:noFill/>
        </p:spPr>
        <p:txBody>
          <a:bodyPr wrap="square" rtlCol="0">
            <a:spAutoFit/>
          </a:bodyPr>
          <a:lstStyle/>
          <a:p>
            <a:r>
              <a:rPr lang="en-US" sz="1600" dirty="0"/>
              <a:t>Source: http://en.wikipedia.org/wiki/Gimli_Glider</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282" y="3059890"/>
            <a:ext cx="2646013" cy="1622642"/>
          </a:xfrm>
          <a:prstGeom prst="rect">
            <a:avLst/>
          </a:prstGeom>
        </p:spPr>
      </p:pic>
      <p:sp>
        <p:nvSpPr>
          <p:cNvPr id="10" name="Title 1"/>
          <p:cNvSpPr>
            <a:spLocks noGrp="1"/>
          </p:cNvSpPr>
          <p:nvPr>
            <p:ph type="title"/>
          </p:nvPr>
        </p:nvSpPr>
        <p:spPr>
          <a:xfrm>
            <a:off x="1179513" y="207963"/>
            <a:ext cx="7793037" cy="866775"/>
          </a:xfrm>
        </p:spPr>
        <p:txBody>
          <a:bodyPr/>
          <a:lstStyle/>
          <a:p>
            <a:r>
              <a:rPr lang="en-US" dirty="0" smtClean="0"/>
              <a:t>Data Types Matter!</a:t>
            </a:r>
            <a:endParaRPr lang="en-US" dirty="0"/>
          </a:p>
        </p:txBody>
      </p:sp>
    </p:spTree>
    <p:extLst>
      <p:ext uri="{BB962C8B-B14F-4D97-AF65-F5344CB8AC3E}">
        <p14:creationId xmlns:p14="http://schemas.microsoft.com/office/powerpoint/2010/main" val="2005585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224</a:t>
            </a:r>
            <a:endParaRPr lang="en-US"/>
          </a:p>
        </p:txBody>
      </p:sp>
      <p:sp>
        <p:nvSpPr>
          <p:cNvPr id="6" name="Footer Placeholder 4"/>
          <p:cNvSpPr>
            <a:spLocks noGrp="1"/>
          </p:cNvSpPr>
          <p:nvPr>
            <p:ph type="ftr" sz="quarter" idx="11"/>
          </p:nvPr>
        </p:nvSpPr>
        <p:spPr/>
        <p:txBody>
          <a:bodyPr/>
          <a:lstStyle/>
          <a:p>
            <a:r>
              <a:rPr lang="en-US" smtClean="0"/>
              <a:t>S01 - Data Types</a:t>
            </a:r>
            <a:endParaRPr lang="en-US"/>
          </a:p>
        </p:txBody>
      </p:sp>
      <p:sp>
        <p:nvSpPr>
          <p:cNvPr id="7" name="Slide Number Placeholder 5"/>
          <p:cNvSpPr>
            <a:spLocks noGrp="1"/>
          </p:cNvSpPr>
          <p:nvPr>
            <p:ph type="sldNum" sz="quarter" idx="12"/>
          </p:nvPr>
        </p:nvSpPr>
        <p:spPr/>
        <p:txBody>
          <a:bodyPr/>
          <a:lstStyle/>
          <a:p>
            <a:fld id="{A4D52B38-FB8E-4B95-BEF2-6573851651B5}" type="slidenum">
              <a:rPr lang="en-US"/>
              <a:pPr/>
              <a:t>19</a:t>
            </a:fld>
            <a:endParaRPr lang="en-US"/>
          </a:p>
        </p:txBody>
      </p:sp>
      <p:sp>
        <p:nvSpPr>
          <p:cNvPr id="2457602" name="Rectangle 2"/>
          <p:cNvSpPr>
            <a:spLocks noGrp="1" noChangeArrowheads="1"/>
          </p:cNvSpPr>
          <p:nvPr>
            <p:ph type="title"/>
          </p:nvPr>
        </p:nvSpPr>
        <p:spPr>
          <a:xfrm>
            <a:off x="1198563" y="188913"/>
            <a:ext cx="7793037" cy="866775"/>
          </a:xfrm>
        </p:spPr>
        <p:txBody>
          <a:bodyPr/>
          <a:lstStyle/>
          <a:p>
            <a:r>
              <a:rPr lang="en-US"/>
              <a:t>Signed Integers</a:t>
            </a:r>
          </a:p>
        </p:txBody>
      </p:sp>
      <p:sp>
        <p:nvSpPr>
          <p:cNvPr id="2457603" name="Rectangle 3"/>
          <p:cNvSpPr>
            <a:spLocks noGrp="1" noChangeArrowheads="1"/>
          </p:cNvSpPr>
          <p:nvPr>
            <p:ph type="body" idx="1"/>
          </p:nvPr>
        </p:nvSpPr>
        <p:spPr>
          <a:xfrm>
            <a:off x="428625" y="1409700"/>
            <a:ext cx="8534400" cy="4953000"/>
          </a:xfrm>
        </p:spPr>
        <p:txBody>
          <a:bodyPr/>
          <a:lstStyle/>
          <a:p>
            <a:pPr>
              <a:lnSpc>
                <a:spcPct val="90000"/>
              </a:lnSpc>
            </a:pPr>
            <a:r>
              <a:rPr lang="en-US" sz="2400" dirty="0"/>
              <a:t>I</a:t>
            </a:r>
            <a:r>
              <a:rPr lang="en-US" sz="2400" dirty="0" smtClean="0"/>
              <a:t>ntegers of n bits have </a:t>
            </a:r>
            <a:r>
              <a:rPr lang="en-US" sz="2400" dirty="0"/>
              <a:t>2</a:t>
            </a:r>
            <a:r>
              <a:rPr lang="en-US" sz="2400" baseline="30000" dirty="0"/>
              <a:t>n</a:t>
            </a:r>
            <a:r>
              <a:rPr lang="en-US" sz="2400" dirty="0"/>
              <a:t> distinct </a:t>
            </a:r>
            <a:r>
              <a:rPr lang="en-US" sz="2400" dirty="0" smtClean="0"/>
              <a:t>values</a:t>
            </a:r>
          </a:p>
          <a:p>
            <a:pPr lvl="1">
              <a:lnSpc>
                <a:spcPct val="90000"/>
              </a:lnSpc>
            </a:pPr>
            <a:r>
              <a:rPr lang="en-US" sz="2000" dirty="0" smtClean="0"/>
              <a:t>Signed integer assign </a:t>
            </a:r>
            <a:r>
              <a:rPr lang="en-US" sz="2000" i="1" dirty="0"/>
              <a:t>about</a:t>
            </a:r>
            <a:r>
              <a:rPr lang="en-US" sz="2000" dirty="0"/>
              <a:t> half to positive integers (1 through 2</a:t>
            </a:r>
            <a:r>
              <a:rPr lang="en-US" sz="2000" baseline="30000" dirty="0"/>
              <a:t>n-1</a:t>
            </a:r>
            <a:r>
              <a:rPr lang="en-US" sz="2000" dirty="0" smtClean="0"/>
              <a:t>) and </a:t>
            </a:r>
            <a:r>
              <a:rPr lang="en-US" sz="2000" i="1" dirty="0"/>
              <a:t>about</a:t>
            </a:r>
            <a:r>
              <a:rPr lang="en-US" sz="2000" dirty="0"/>
              <a:t> half to negative (- 2</a:t>
            </a:r>
            <a:r>
              <a:rPr lang="en-US" sz="2000" baseline="30000" dirty="0"/>
              <a:t>n-1</a:t>
            </a:r>
            <a:r>
              <a:rPr lang="en-US" sz="2000" dirty="0"/>
              <a:t> through -1)</a:t>
            </a:r>
          </a:p>
          <a:p>
            <a:pPr lvl="1">
              <a:lnSpc>
                <a:spcPct val="90000"/>
              </a:lnSpc>
            </a:pPr>
            <a:r>
              <a:rPr lang="en-US" sz="2000" dirty="0"/>
              <a:t>that leaves two values: one for 0, and one </a:t>
            </a:r>
            <a:r>
              <a:rPr lang="en-US" sz="2000" dirty="0" smtClean="0"/>
              <a:t>extra</a:t>
            </a:r>
          </a:p>
          <a:p>
            <a:pPr lvl="1">
              <a:lnSpc>
                <a:spcPct val="90000"/>
              </a:lnSpc>
            </a:pPr>
            <a:r>
              <a:rPr lang="en-US" sz="2000" dirty="0"/>
              <a:t>MSB indicates sign: 0=positive, 1=negative</a:t>
            </a:r>
          </a:p>
          <a:p>
            <a:pPr lvl="1">
              <a:lnSpc>
                <a:spcPct val="90000"/>
              </a:lnSpc>
            </a:pPr>
            <a:r>
              <a:rPr lang="en-US" sz="2000" dirty="0" smtClean="0"/>
              <a:t>Examples: Sign-magnitude</a:t>
            </a:r>
            <a:r>
              <a:rPr lang="en-US" sz="2000" dirty="0"/>
              <a:t>, 1’s complement, and 2’s </a:t>
            </a:r>
            <a:r>
              <a:rPr lang="en-US" sz="2000" dirty="0" smtClean="0"/>
              <a:t>complement</a:t>
            </a:r>
          </a:p>
          <a:p>
            <a:pPr>
              <a:lnSpc>
                <a:spcPct val="90000"/>
              </a:lnSpc>
            </a:pPr>
            <a:r>
              <a:rPr lang="en-US" sz="2400" dirty="0" smtClean="0"/>
              <a:t>Positive signed integers are treated just </a:t>
            </a:r>
            <a:r>
              <a:rPr lang="en-US" sz="2400" dirty="0"/>
              <a:t>like unsigned – zero in </a:t>
            </a:r>
            <a:r>
              <a:rPr lang="en-US" sz="2400" i="1" dirty="0"/>
              <a:t>most significant</a:t>
            </a:r>
            <a:r>
              <a:rPr lang="en-US" sz="2400" dirty="0"/>
              <a:t> </a:t>
            </a:r>
            <a:r>
              <a:rPr lang="en-US" sz="2400" dirty="0" smtClean="0"/>
              <a:t>bit (MSB)</a:t>
            </a:r>
          </a:p>
          <a:p>
            <a:pPr lvl="1">
              <a:lnSpc>
                <a:spcPct val="90000"/>
              </a:lnSpc>
            </a:pPr>
            <a:r>
              <a:rPr lang="en-US" sz="2400" b="1" dirty="0" smtClean="0">
                <a:solidFill>
                  <a:srgbClr val="CE0000"/>
                </a:solidFill>
              </a:rPr>
              <a:t>00101 </a:t>
            </a:r>
            <a:r>
              <a:rPr lang="en-US" sz="2400" b="1" dirty="0">
                <a:solidFill>
                  <a:srgbClr val="CE0000"/>
                </a:solidFill>
              </a:rPr>
              <a:t>= 5</a:t>
            </a:r>
          </a:p>
          <a:p>
            <a:pPr>
              <a:lnSpc>
                <a:spcPct val="90000"/>
              </a:lnSpc>
            </a:pPr>
            <a:r>
              <a:rPr lang="en-US" sz="2400" dirty="0"/>
              <a:t>Negative </a:t>
            </a:r>
            <a:r>
              <a:rPr lang="en-US" sz="2400" dirty="0" smtClean="0"/>
              <a:t>signed integers have a one in the MSB</a:t>
            </a:r>
            <a:endParaRPr lang="en-US" sz="2400" dirty="0"/>
          </a:p>
          <a:p>
            <a:pPr lvl="1">
              <a:lnSpc>
                <a:spcPct val="90000"/>
              </a:lnSpc>
            </a:pPr>
            <a:r>
              <a:rPr lang="en-US" sz="2400" dirty="0"/>
              <a:t>sign-magnitude </a:t>
            </a:r>
            <a:r>
              <a:rPr lang="en-US" sz="2400" dirty="0" smtClean="0"/>
              <a:t>– </a:t>
            </a:r>
            <a:r>
              <a:rPr lang="en-US" sz="2400" b="1" dirty="0" smtClean="0">
                <a:solidFill>
                  <a:srgbClr val="CE0000"/>
                </a:solidFill>
              </a:rPr>
              <a:t>10101 </a:t>
            </a:r>
            <a:r>
              <a:rPr lang="en-US" sz="2400" b="1" dirty="0">
                <a:solidFill>
                  <a:srgbClr val="CE0000"/>
                </a:solidFill>
              </a:rPr>
              <a:t>= -5</a:t>
            </a:r>
          </a:p>
          <a:p>
            <a:pPr lvl="1">
              <a:lnSpc>
                <a:spcPct val="90000"/>
              </a:lnSpc>
            </a:pPr>
            <a:r>
              <a:rPr lang="en-US" sz="2400" dirty="0"/>
              <a:t>one’s complement – </a:t>
            </a:r>
            <a:r>
              <a:rPr lang="en-US" sz="2400" b="1" dirty="0" smtClean="0">
                <a:solidFill>
                  <a:srgbClr val="CE0000"/>
                </a:solidFill>
              </a:rPr>
              <a:t>11010 </a:t>
            </a:r>
            <a:r>
              <a:rPr lang="en-US" sz="2400" b="1" dirty="0">
                <a:solidFill>
                  <a:srgbClr val="CE0000"/>
                </a:solidFill>
              </a:rPr>
              <a:t>= -5</a:t>
            </a:r>
          </a:p>
          <a:p>
            <a:pPr lvl="1">
              <a:lnSpc>
                <a:spcPct val="90000"/>
              </a:lnSpc>
            </a:pPr>
            <a:r>
              <a:rPr lang="en-US" sz="2400" dirty="0" smtClean="0"/>
              <a:t>two’s </a:t>
            </a:r>
            <a:r>
              <a:rPr lang="en-US" sz="2400" dirty="0"/>
              <a:t>complement – </a:t>
            </a:r>
            <a:r>
              <a:rPr lang="en-US" sz="2400" b="1" dirty="0" smtClean="0">
                <a:solidFill>
                  <a:srgbClr val="CE0000"/>
                </a:solidFill>
              </a:rPr>
              <a:t>11011 </a:t>
            </a:r>
            <a:r>
              <a:rPr lang="en-US" sz="2400" b="1" dirty="0">
                <a:solidFill>
                  <a:srgbClr val="CE0000"/>
                </a:solidFill>
              </a:rPr>
              <a:t>= -5</a:t>
            </a:r>
          </a:p>
        </p:txBody>
      </p:sp>
      <p:sp>
        <p:nvSpPr>
          <p:cNvPr id="2457606"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Signed</a:t>
            </a:r>
            <a:endParaRPr lang="en-US" sz="1800" b="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603">
                                            <p:txEl>
                                              <p:pRg st="0" end="0"/>
                                            </p:txEl>
                                          </p:spTgt>
                                        </p:tgtEl>
                                        <p:attrNameLst>
                                          <p:attrName>style.visibility</p:attrName>
                                        </p:attrNameLst>
                                      </p:cBhvr>
                                      <p:to>
                                        <p:strVal val="visible"/>
                                      </p:to>
                                    </p:set>
                                    <p:animEffect transition="in" filter="fade">
                                      <p:cBhvr>
                                        <p:cTn id="7" dur="500"/>
                                        <p:tgtEl>
                                          <p:spTgt spid="2457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603">
                                            <p:txEl>
                                              <p:pRg st="1" end="1"/>
                                            </p:txEl>
                                          </p:spTgt>
                                        </p:tgtEl>
                                        <p:attrNameLst>
                                          <p:attrName>style.visibility</p:attrName>
                                        </p:attrNameLst>
                                      </p:cBhvr>
                                      <p:to>
                                        <p:strVal val="visible"/>
                                      </p:to>
                                    </p:set>
                                    <p:animEffect transition="in" filter="fade">
                                      <p:cBhvr>
                                        <p:cTn id="10" dur="500"/>
                                        <p:tgtEl>
                                          <p:spTgt spid="2457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603">
                                            <p:txEl>
                                              <p:pRg st="2" end="2"/>
                                            </p:txEl>
                                          </p:spTgt>
                                        </p:tgtEl>
                                        <p:attrNameLst>
                                          <p:attrName>style.visibility</p:attrName>
                                        </p:attrNameLst>
                                      </p:cBhvr>
                                      <p:to>
                                        <p:strVal val="visible"/>
                                      </p:to>
                                    </p:set>
                                    <p:animEffect transition="in" filter="fade">
                                      <p:cBhvr>
                                        <p:cTn id="13" dur="500"/>
                                        <p:tgtEl>
                                          <p:spTgt spid="2457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603">
                                            <p:txEl>
                                              <p:pRg st="3" end="3"/>
                                            </p:txEl>
                                          </p:spTgt>
                                        </p:tgtEl>
                                        <p:attrNameLst>
                                          <p:attrName>style.visibility</p:attrName>
                                        </p:attrNameLst>
                                      </p:cBhvr>
                                      <p:to>
                                        <p:strVal val="visible"/>
                                      </p:to>
                                    </p:set>
                                    <p:animEffect transition="in" filter="fade">
                                      <p:cBhvr>
                                        <p:cTn id="16" dur="500"/>
                                        <p:tgtEl>
                                          <p:spTgt spid="2457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57603">
                                            <p:txEl>
                                              <p:pRg st="4" end="4"/>
                                            </p:txEl>
                                          </p:spTgt>
                                        </p:tgtEl>
                                        <p:attrNameLst>
                                          <p:attrName>style.visibility</p:attrName>
                                        </p:attrNameLst>
                                      </p:cBhvr>
                                      <p:to>
                                        <p:strVal val="visible"/>
                                      </p:to>
                                    </p:set>
                                    <p:animEffect transition="in" filter="fade">
                                      <p:cBhvr>
                                        <p:cTn id="19" dur="500"/>
                                        <p:tgtEl>
                                          <p:spTgt spid="245760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57603">
                                            <p:txEl>
                                              <p:pRg st="5" end="5"/>
                                            </p:txEl>
                                          </p:spTgt>
                                        </p:tgtEl>
                                        <p:attrNameLst>
                                          <p:attrName>style.visibility</p:attrName>
                                        </p:attrNameLst>
                                      </p:cBhvr>
                                      <p:to>
                                        <p:strVal val="visible"/>
                                      </p:to>
                                    </p:set>
                                    <p:animEffect transition="in" filter="fade">
                                      <p:cBhvr>
                                        <p:cTn id="24" dur="500"/>
                                        <p:tgtEl>
                                          <p:spTgt spid="245760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603">
                                            <p:txEl>
                                              <p:pRg st="6" end="6"/>
                                            </p:txEl>
                                          </p:spTgt>
                                        </p:tgtEl>
                                        <p:attrNameLst>
                                          <p:attrName>style.visibility</p:attrName>
                                        </p:attrNameLst>
                                      </p:cBhvr>
                                      <p:to>
                                        <p:strVal val="visible"/>
                                      </p:to>
                                    </p:set>
                                    <p:animEffect transition="in" filter="fade">
                                      <p:cBhvr>
                                        <p:cTn id="27" dur="500"/>
                                        <p:tgtEl>
                                          <p:spTgt spid="245760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603">
                                            <p:txEl>
                                              <p:pRg st="7" end="7"/>
                                            </p:txEl>
                                          </p:spTgt>
                                        </p:tgtEl>
                                        <p:attrNameLst>
                                          <p:attrName>style.visibility</p:attrName>
                                        </p:attrNameLst>
                                      </p:cBhvr>
                                      <p:to>
                                        <p:strVal val="visible"/>
                                      </p:to>
                                    </p:set>
                                    <p:animEffect transition="in" filter="fade">
                                      <p:cBhvr>
                                        <p:cTn id="32" dur="500"/>
                                        <p:tgtEl>
                                          <p:spTgt spid="245760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57603">
                                            <p:txEl>
                                              <p:pRg st="8" end="8"/>
                                            </p:txEl>
                                          </p:spTgt>
                                        </p:tgtEl>
                                        <p:attrNameLst>
                                          <p:attrName>style.visibility</p:attrName>
                                        </p:attrNameLst>
                                      </p:cBhvr>
                                      <p:to>
                                        <p:strVal val="visible"/>
                                      </p:to>
                                    </p:set>
                                    <p:animEffect transition="in" filter="fade">
                                      <p:cBhvr>
                                        <p:cTn id="35" dur="500"/>
                                        <p:tgtEl>
                                          <p:spTgt spid="245760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57603">
                                            <p:txEl>
                                              <p:pRg st="9" end="9"/>
                                            </p:txEl>
                                          </p:spTgt>
                                        </p:tgtEl>
                                        <p:attrNameLst>
                                          <p:attrName>style.visibility</p:attrName>
                                        </p:attrNameLst>
                                      </p:cBhvr>
                                      <p:to>
                                        <p:strVal val="visible"/>
                                      </p:to>
                                    </p:set>
                                    <p:animEffect transition="in" filter="fade">
                                      <p:cBhvr>
                                        <p:cTn id="38" dur="500"/>
                                        <p:tgtEl>
                                          <p:spTgt spid="245760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57603">
                                            <p:txEl>
                                              <p:pRg st="10" end="10"/>
                                            </p:txEl>
                                          </p:spTgt>
                                        </p:tgtEl>
                                        <p:attrNameLst>
                                          <p:attrName>style.visibility</p:attrName>
                                        </p:attrNameLst>
                                      </p:cBhvr>
                                      <p:to>
                                        <p:strVal val="visible"/>
                                      </p:to>
                                    </p:set>
                                    <p:animEffect transition="in" filter="fade">
                                      <p:cBhvr>
                                        <p:cTn id="41" dur="500"/>
                                        <p:tgtEl>
                                          <p:spTgt spid="24576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0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buNone/>
            </a:pPr>
            <a:r>
              <a:rPr lang="en-US" sz="1400" smtClean="0">
                <a:solidFill>
                  <a:srgbClr val="000000"/>
                </a:solidFill>
              </a:rPr>
              <a:t>BYU CS 224</a:t>
            </a:r>
            <a:endParaRPr lang="en-US" sz="1400" dirty="0" smtClean="0">
              <a:solidFill>
                <a:srgbClr val="000000"/>
              </a:solidFill>
            </a:endParaRPr>
          </a:p>
        </p:txBody>
      </p:sp>
      <p:sp>
        <p:nvSpPr>
          <p:cNvPr id="26627"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buNone/>
            </a:pPr>
            <a:r>
              <a:rPr lang="en-US" sz="1400" smtClean="0">
                <a:solidFill>
                  <a:srgbClr val="000000"/>
                </a:solidFill>
              </a:rPr>
              <a:t>S01 - Data Types</a:t>
            </a:r>
            <a:endParaRPr lang="en-US" sz="1400" dirty="0" smtClean="0">
              <a:solidFill>
                <a:srgbClr val="000000"/>
              </a:solidFill>
            </a:endParaRPr>
          </a:p>
        </p:txBody>
      </p:sp>
      <p:sp>
        <p:nvSpPr>
          <p:cNvPr id="2662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buNone/>
            </a:pPr>
            <a:fld id="{D4AF8A52-0C54-4320-96F8-B3B7314C1F95}" type="slidenum">
              <a:rPr lang="en-US" sz="1400" smtClean="0">
                <a:solidFill>
                  <a:srgbClr val="000000"/>
                </a:solidFill>
              </a:rPr>
              <a:pPr eaLnBrk="1" hangingPunct="1">
                <a:buNone/>
              </a:pPr>
              <a:t>2</a:t>
            </a:fld>
            <a:endParaRPr lang="en-US" sz="1400" dirty="0" smtClean="0">
              <a:solidFill>
                <a:srgbClr val="000000"/>
              </a:solidFill>
            </a:endParaRPr>
          </a:p>
        </p:txBody>
      </p:sp>
      <p:sp>
        <p:nvSpPr>
          <p:cNvPr id="26629" name="Rectangle 2"/>
          <p:cNvSpPr>
            <a:spLocks noGrp="1" noChangeArrowheads="1"/>
          </p:cNvSpPr>
          <p:nvPr>
            <p:ph type="title"/>
          </p:nvPr>
        </p:nvSpPr>
        <p:spPr>
          <a:xfrm>
            <a:off x="1150938" y="403225"/>
            <a:ext cx="7183437" cy="657225"/>
          </a:xfrm>
        </p:spPr>
        <p:txBody>
          <a:bodyPr/>
          <a:lstStyle/>
          <a:p>
            <a:pPr eaLnBrk="1" hangingPunct="1"/>
            <a:r>
              <a:rPr lang="en-US" dirty="0" smtClean="0">
                <a:cs typeface="Times New Roman" pitchFamily="18" charset="0"/>
              </a:rPr>
              <a:t>CS 224</a:t>
            </a:r>
            <a:endParaRPr lang="en-US" sz="2000" dirty="0" smtClean="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48105380"/>
              </p:ext>
            </p:extLst>
          </p:nvPr>
        </p:nvGraphicFramePr>
        <p:xfrm>
          <a:off x="873460" y="1437430"/>
          <a:ext cx="7646425" cy="4897120"/>
        </p:xfrm>
        <a:graphic>
          <a:graphicData uri="http://schemas.openxmlformats.org/drawingml/2006/table">
            <a:tbl>
              <a:tblPr firstRow="1" bandRow="1">
                <a:tableStyleId>{5C22544A-7EE6-4342-B048-85BDC9FD1C3A}</a:tableStyleId>
              </a:tblPr>
              <a:tblGrid>
                <a:gridCol w="3374929"/>
                <a:gridCol w="2497700"/>
                <a:gridCol w="1773796"/>
              </a:tblGrid>
              <a:tr h="370840">
                <a:tc>
                  <a:txBody>
                    <a:bodyPr/>
                    <a:lstStyle/>
                    <a:p>
                      <a:r>
                        <a:rPr lang="en-US" sz="2000" b="1" dirty="0" smtClean="0">
                          <a:solidFill>
                            <a:schemeClr val="tx1"/>
                          </a:solidFill>
                        </a:rPr>
                        <a:t>Chapter</a:t>
                      </a:r>
                      <a:endParaRPr lang="en-US" sz="2000" b="1" dirty="0">
                        <a:solidFill>
                          <a:schemeClr val="tx1"/>
                        </a:solidFill>
                      </a:endParaRPr>
                    </a:p>
                  </a:txBody>
                  <a:tcPr/>
                </a:tc>
                <a:tc>
                  <a:txBody>
                    <a:bodyPr/>
                    <a:lstStyle/>
                    <a:p>
                      <a:r>
                        <a:rPr lang="en-US" sz="2000" b="1" dirty="0" smtClean="0">
                          <a:solidFill>
                            <a:schemeClr val="tx1"/>
                          </a:solidFill>
                        </a:rPr>
                        <a:t>Lab</a:t>
                      </a:r>
                      <a:endParaRPr lang="en-US" sz="2000" b="1" dirty="0">
                        <a:solidFill>
                          <a:schemeClr val="tx1"/>
                        </a:solidFill>
                      </a:endParaRPr>
                    </a:p>
                  </a:txBody>
                  <a:tcPr/>
                </a:tc>
                <a:tc>
                  <a:txBody>
                    <a:bodyPr/>
                    <a:lstStyle/>
                    <a:p>
                      <a:r>
                        <a:rPr lang="en-US" sz="2000" b="1" dirty="0" smtClean="0">
                          <a:solidFill>
                            <a:schemeClr val="tx1"/>
                          </a:solidFill>
                        </a:rPr>
                        <a:t>Homework</a:t>
                      </a:r>
                      <a:endParaRPr lang="en-US" sz="2000" b="1" dirty="0">
                        <a:solidFill>
                          <a:schemeClr val="tx1"/>
                        </a:solidFill>
                      </a:endParaRPr>
                    </a:p>
                  </a:txBody>
                  <a:tcPr/>
                </a:tc>
              </a:tr>
              <a:tr h="370840">
                <a:tc>
                  <a:txBody>
                    <a:bodyPr/>
                    <a:lstStyle/>
                    <a:p>
                      <a:pPr>
                        <a:tabLst>
                          <a:tab pos="225425" algn="l"/>
                        </a:tabLst>
                      </a:pPr>
                      <a:r>
                        <a:rPr lang="en-US" b="1" dirty="0" smtClean="0"/>
                        <a:t>	S00: Introduction</a:t>
                      </a:r>
                    </a:p>
                  </a:txBody>
                  <a:tcPr/>
                </a:tc>
                <a:tc>
                  <a:txBody>
                    <a:bodyPr/>
                    <a:lstStyle/>
                    <a:p>
                      <a:pPr algn="l"/>
                      <a:endParaRPr lang="en-US" b="1" dirty="0"/>
                    </a:p>
                  </a:txBody>
                  <a:tcPr/>
                </a:tc>
                <a:tc>
                  <a:txBody>
                    <a:bodyPr/>
                    <a:lstStyle/>
                    <a:p>
                      <a:endParaRPr lang="en-US" b="1" dirty="0"/>
                    </a:p>
                  </a:txBody>
                  <a:tcPr/>
                </a:tc>
              </a:tr>
              <a:tr h="370840">
                <a:tc>
                  <a:txBody>
                    <a:bodyPr/>
                    <a:lstStyle/>
                    <a:p>
                      <a:r>
                        <a:rPr lang="en-US" b="1" dirty="0" smtClean="0"/>
                        <a:t>Unit 1: Digital Logic</a:t>
                      </a:r>
                      <a:endParaRPr lang="en-US" b="1" dirty="0"/>
                    </a:p>
                  </a:txBody>
                  <a:tcPr/>
                </a:tc>
                <a:tc>
                  <a:txBody>
                    <a:bodyPr/>
                    <a:lstStyle/>
                    <a:p>
                      <a:pPr algn="l"/>
                      <a:endParaRPr lang="en-US" b="1" dirty="0"/>
                    </a:p>
                  </a:txBody>
                  <a:tcPr/>
                </a:tc>
                <a:tc>
                  <a:txBody>
                    <a:bodyPr/>
                    <a:lstStyle/>
                    <a:p>
                      <a:endParaRPr lang="en-US" b="1" dirty="0"/>
                    </a:p>
                  </a:txBody>
                  <a:tcPr/>
                </a:tc>
              </a:tr>
              <a:tr h="370840">
                <a:tc>
                  <a:txBody>
                    <a:bodyPr/>
                    <a:lstStyle/>
                    <a:p>
                      <a:pPr>
                        <a:tabLst>
                          <a:tab pos="225425" algn="l"/>
                        </a:tabLst>
                      </a:pPr>
                      <a:r>
                        <a:rPr lang="en-US" b="1" dirty="0" smtClean="0"/>
                        <a:t>	S01: Data Types</a:t>
                      </a:r>
                    </a:p>
                    <a:p>
                      <a:pPr>
                        <a:tabLst>
                          <a:tab pos="225425" algn="l"/>
                        </a:tabLst>
                      </a:pPr>
                      <a:r>
                        <a:rPr lang="en-US" b="1" dirty="0" smtClean="0"/>
                        <a:t>	S02: Digital Logic</a:t>
                      </a:r>
                      <a:endParaRPr lang="en-US" b="1" dirty="0"/>
                    </a:p>
                  </a:txBody>
                  <a:tcPr/>
                </a:tc>
                <a:tc>
                  <a:txBody>
                    <a:bodyPr/>
                    <a:lstStyle/>
                    <a:p>
                      <a:pPr algn="l"/>
                      <a:r>
                        <a:rPr lang="en-US" b="1" dirty="0" smtClean="0"/>
                        <a:t>L01:</a:t>
                      </a:r>
                      <a:r>
                        <a:rPr lang="en-US" b="1" baseline="0" dirty="0" smtClean="0"/>
                        <a:t> Warm-up</a:t>
                      </a:r>
                    </a:p>
                    <a:p>
                      <a:pPr algn="l"/>
                      <a:r>
                        <a:rPr lang="en-US" b="1" baseline="0" dirty="0" smtClean="0"/>
                        <a:t>L02: FSM</a:t>
                      </a:r>
                      <a:endParaRPr lang="en-US" b="1" dirty="0"/>
                    </a:p>
                  </a:txBody>
                  <a:tcPr/>
                </a:tc>
                <a:tc>
                  <a:txBody>
                    <a:bodyPr/>
                    <a:lstStyle/>
                    <a:p>
                      <a:r>
                        <a:rPr lang="en-US" b="1" dirty="0" smtClean="0"/>
                        <a:t>HW01</a:t>
                      </a:r>
                    </a:p>
                    <a:p>
                      <a:r>
                        <a:rPr lang="en-US" b="1" dirty="0" smtClean="0"/>
                        <a:t>HW02</a:t>
                      </a:r>
                      <a:endParaRPr lang="en-US" b="1" dirty="0"/>
                    </a:p>
                  </a:txBody>
                  <a:tcPr/>
                </a:tc>
              </a:tr>
              <a:tr h="370840">
                <a:tc>
                  <a:txBody>
                    <a:bodyPr/>
                    <a:lstStyle/>
                    <a:p>
                      <a:r>
                        <a:rPr lang="en-US" b="1" dirty="0" smtClean="0"/>
                        <a:t>Unit 2: ISA</a:t>
                      </a:r>
                      <a:endParaRPr lang="en-US" b="1" dirty="0"/>
                    </a:p>
                  </a:txBody>
                  <a:tcPr/>
                </a:tc>
                <a:tc>
                  <a:txBody>
                    <a:bodyPr/>
                    <a:lstStyle/>
                    <a:p>
                      <a:pPr algn="l"/>
                      <a:endParaRPr lang="en-US" b="1" dirty="0"/>
                    </a:p>
                  </a:txBody>
                  <a:tcPr/>
                </a:tc>
                <a:tc>
                  <a:txBody>
                    <a:bodyPr/>
                    <a:lstStyle/>
                    <a:p>
                      <a:endParaRPr lang="en-US" b="1" dirty="0"/>
                    </a:p>
                  </a:txBody>
                  <a:tcPr/>
                </a:tc>
              </a:tr>
              <a:tr h="370840">
                <a:tc>
                  <a:txBody>
                    <a:bodyPr/>
                    <a:lstStyle/>
                    <a:p>
                      <a:pPr>
                        <a:tabLst>
                          <a:tab pos="225425" algn="l"/>
                        </a:tabLst>
                      </a:pPr>
                      <a:r>
                        <a:rPr lang="en-US" b="1" dirty="0" smtClean="0"/>
                        <a:t>	S03: ISA</a:t>
                      </a:r>
                    </a:p>
                    <a:p>
                      <a:pPr>
                        <a:tabLst>
                          <a:tab pos="225425" algn="l"/>
                        </a:tabLst>
                      </a:pPr>
                      <a:r>
                        <a:rPr lang="en-US" b="1" dirty="0" smtClean="0"/>
                        <a:t>	S04: Microarchitecture</a:t>
                      </a:r>
                    </a:p>
                    <a:p>
                      <a:pPr>
                        <a:tabLst>
                          <a:tab pos="225425" algn="l"/>
                        </a:tabLst>
                      </a:pPr>
                      <a:r>
                        <a:rPr lang="en-US" b="1" dirty="0" smtClean="0"/>
                        <a:t>	S05: Stacks / Interrupts</a:t>
                      </a:r>
                    </a:p>
                    <a:p>
                      <a:pPr>
                        <a:tabLst>
                          <a:tab pos="225425" algn="l"/>
                        </a:tabLst>
                      </a:pPr>
                      <a:r>
                        <a:rPr lang="en-US" b="1" dirty="0" smtClean="0"/>
                        <a:t>	S06: Assembly</a:t>
                      </a:r>
                      <a:endParaRPr lang="en-US" b="1" dirty="0"/>
                    </a:p>
                  </a:txBody>
                  <a:tcPr/>
                </a:tc>
                <a:tc>
                  <a:txBody>
                    <a:bodyPr/>
                    <a:lstStyle/>
                    <a:p>
                      <a:pPr algn="l"/>
                      <a:r>
                        <a:rPr lang="en-US" b="1" dirty="0" smtClean="0"/>
                        <a:t>L03:</a:t>
                      </a:r>
                      <a:r>
                        <a:rPr lang="en-US" b="1" baseline="0" dirty="0" smtClean="0"/>
                        <a:t> </a:t>
                      </a:r>
                      <a:r>
                        <a:rPr lang="en-US" b="1" baseline="0" dirty="0" err="1" smtClean="0"/>
                        <a:t>Blinky</a:t>
                      </a:r>
                      <a:endParaRPr lang="en-US" b="1" baseline="0" dirty="0" smtClean="0"/>
                    </a:p>
                    <a:p>
                      <a:pPr algn="l"/>
                      <a:r>
                        <a:rPr lang="en-US" b="1" baseline="0" dirty="0" smtClean="0"/>
                        <a:t>L04: </a:t>
                      </a:r>
                      <a:r>
                        <a:rPr lang="en-US" b="1" baseline="0" dirty="0" err="1" smtClean="0"/>
                        <a:t>Microarch</a:t>
                      </a:r>
                      <a:endParaRPr lang="en-US" b="1" baseline="0" dirty="0" smtClean="0"/>
                    </a:p>
                    <a:p>
                      <a:pPr algn="l"/>
                      <a:r>
                        <a:rPr lang="en-US" b="1" baseline="0" dirty="0" smtClean="0"/>
                        <a:t>L05b: Traffic Light</a:t>
                      </a:r>
                    </a:p>
                    <a:p>
                      <a:pPr algn="l"/>
                      <a:r>
                        <a:rPr lang="en-US" b="1" baseline="0" dirty="0" smtClean="0"/>
                        <a:t>L06a: Morse Code</a:t>
                      </a:r>
                      <a:endParaRPr lang="en-US" b="1" dirty="0"/>
                    </a:p>
                  </a:txBody>
                  <a:tcPr/>
                </a:tc>
                <a:tc>
                  <a:txBody>
                    <a:bodyPr/>
                    <a:lstStyle/>
                    <a:p>
                      <a:r>
                        <a:rPr lang="en-US" b="1" dirty="0" smtClean="0"/>
                        <a:t>HW03</a:t>
                      </a:r>
                    </a:p>
                    <a:p>
                      <a:r>
                        <a:rPr lang="en-US" b="1" dirty="0" smtClean="0"/>
                        <a:t>HW04</a:t>
                      </a:r>
                    </a:p>
                    <a:p>
                      <a:r>
                        <a:rPr lang="en-US" b="1" dirty="0" smtClean="0"/>
                        <a:t>HW05</a:t>
                      </a:r>
                    </a:p>
                    <a:p>
                      <a:r>
                        <a:rPr lang="en-US" b="1" dirty="0" smtClean="0"/>
                        <a:t>HW06</a:t>
                      </a:r>
                      <a:endParaRPr lang="en-US" b="1" dirty="0"/>
                    </a:p>
                  </a:txBody>
                  <a:tcPr/>
                </a:tc>
              </a:tr>
              <a:tr h="370840">
                <a:tc>
                  <a:txBody>
                    <a:bodyPr/>
                    <a:lstStyle/>
                    <a:p>
                      <a:r>
                        <a:rPr lang="en-US" b="1" dirty="0" smtClean="0"/>
                        <a:t>Unit 3: C</a:t>
                      </a:r>
                      <a:endParaRPr lang="en-US" b="1" dirty="0"/>
                    </a:p>
                  </a:txBody>
                  <a:tcPr/>
                </a:tc>
                <a:tc>
                  <a:txBody>
                    <a:bodyPr/>
                    <a:lstStyle/>
                    <a:p>
                      <a:pPr algn="l"/>
                      <a:endParaRPr lang="en-US" b="1" dirty="0"/>
                    </a:p>
                  </a:txBody>
                  <a:tcPr/>
                </a:tc>
                <a:tc>
                  <a:txBody>
                    <a:bodyPr/>
                    <a:lstStyle/>
                    <a:p>
                      <a:endParaRPr lang="en-US" b="1" dirty="0"/>
                    </a:p>
                  </a:txBody>
                  <a:tcPr/>
                </a:tc>
              </a:tr>
              <a:tr h="370840">
                <a:tc>
                  <a:txBody>
                    <a:bodyPr/>
                    <a:lstStyle/>
                    <a:p>
                      <a:pPr>
                        <a:tabLst>
                          <a:tab pos="225425" algn="l"/>
                        </a:tabLst>
                      </a:pPr>
                      <a:r>
                        <a:rPr lang="en-US" b="1" dirty="0" smtClean="0"/>
                        <a:t>	S07: C Language</a:t>
                      </a:r>
                    </a:p>
                    <a:p>
                      <a:pPr>
                        <a:tabLst>
                          <a:tab pos="225425" algn="l"/>
                        </a:tabLst>
                      </a:pPr>
                      <a:r>
                        <a:rPr lang="en-US" b="1" dirty="0" smtClean="0"/>
                        <a:t>	S08: Pointers</a:t>
                      </a:r>
                    </a:p>
                    <a:p>
                      <a:pPr>
                        <a:tabLst>
                          <a:tab pos="225425" algn="l"/>
                        </a:tabLst>
                      </a:pPr>
                      <a:r>
                        <a:rPr lang="en-US" b="1" dirty="0" smtClean="0"/>
                        <a:t>	S09:</a:t>
                      </a:r>
                      <a:r>
                        <a:rPr lang="en-US" b="1" baseline="0" dirty="0" smtClean="0"/>
                        <a:t> </a:t>
                      </a:r>
                      <a:r>
                        <a:rPr lang="en-US" b="1" baseline="0" dirty="0" err="1" smtClean="0"/>
                        <a:t>Structs</a:t>
                      </a:r>
                      <a:endParaRPr lang="en-US" b="1" baseline="0" dirty="0" smtClean="0"/>
                    </a:p>
                    <a:p>
                      <a:pPr>
                        <a:tabLst>
                          <a:tab pos="225425" algn="l"/>
                        </a:tabLst>
                      </a:pPr>
                      <a:r>
                        <a:rPr lang="en-US" b="1" baseline="0" dirty="0" smtClean="0"/>
                        <a:t>	S10: I/O</a:t>
                      </a:r>
                      <a:endParaRPr lang="en-US" b="1" dirty="0"/>
                    </a:p>
                  </a:txBody>
                  <a:tcPr/>
                </a:tc>
                <a:tc>
                  <a:txBody>
                    <a:bodyPr/>
                    <a:lstStyle/>
                    <a:p>
                      <a:pPr algn="l"/>
                      <a:r>
                        <a:rPr lang="en-US" b="1" dirty="0" smtClean="0"/>
                        <a:t>L07b:</a:t>
                      </a:r>
                      <a:r>
                        <a:rPr lang="en-US" b="1" baseline="0" dirty="0" smtClean="0"/>
                        <a:t> Morse II</a:t>
                      </a:r>
                    </a:p>
                    <a:p>
                      <a:pPr algn="l"/>
                      <a:r>
                        <a:rPr lang="en-US" b="1" baseline="0" dirty="0" smtClean="0"/>
                        <a:t>L08a: Life</a:t>
                      </a:r>
                    </a:p>
                    <a:p>
                      <a:pPr algn="l"/>
                      <a:r>
                        <a:rPr lang="en-US" b="1" baseline="0" dirty="0" smtClean="0"/>
                        <a:t>L09b: Snake</a:t>
                      </a:r>
                      <a:endParaRPr lang="en-US" b="1" dirty="0"/>
                    </a:p>
                  </a:txBody>
                  <a:tcPr/>
                </a:tc>
                <a:tc>
                  <a:txBody>
                    <a:bodyPr/>
                    <a:lstStyle/>
                    <a:p>
                      <a:r>
                        <a:rPr lang="en-US" b="1" dirty="0" smtClean="0"/>
                        <a:t>HW07</a:t>
                      </a:r>
                    </a:p>
                    <a:p>
                      <a:r>
                        <a:rPr lang="en-US" b="1" dirty="0" smtClean="0"/>
                        <a:t>HW08</a:t>
                      </a:r>
                    </a:p>
                    <a:p>
                      <a:r>
                        <a:rPr lang="en-US" b="1" dirty="0" smtClean="0"/>
                        <a:t>HW09</a:t>
                      </a:r>
                    </a:p>
                    <a:p>
                      <a:r>
                        <a:rPr lang="en-US" b="1" dirty="0" smtClean="0"/>
                        <a:t>HW10</a:t>
                      </a:r>
                      <a:endParaRPr lang="en-US" b="1" dirty="0"/>
                    </a:p>
                  </a:txBody>
                  <a:tcPr/>
                </a:tc>
              </a:tr>
            </a:tbl>
          </a:graphicData>
        </a:graphic>
      </p:graphicFrame>
      <p:sp>
        <p:nvSpPr>
          <p:cNvPr id="2" name="Right Arrow 1"/>
          <p:cNvSpPr/>
          <p:nvPr/>
        </p:nvSpPr>
        <p:spPr bwMode="auto">
          <a:xfrm>
            <a:off x="573105" y="2512110"/>
            <a:ext cx="537882" cy="44375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490900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224</a:t>
            </a:r>
            <a:endParaRPr lang="en-US"/>
          </a:p>
        </p:txBody>
      </p:sp>
      <p:sp>
        <p:nvSpPr>
          <p:cNvPr id="7" name="Footer Placeholder 4"/>
          <p:cNvSpPr>
            <a:spLocks noGrp="1"/>
          </p:cNvSpPr>
          <p:nvPr>
            <p:ph type="ftr" sz="quarter" idx="11"/>
          </p:nvPr>
        </p:nvSpPr>
        <p:spPr/>
        <p:txBody>
          <a:bodyPr/>
          <a:lstStyle/>
          <a:p>
            <a:r>
              <a:rPr lang="en-US" smtClean="0"/>
              <a:t>S01 - Data Types</a:t>
            </a:r>
            <a:endParaRPr lang="en-US"/>
          </a:p>
        </p:txBody>
      </p:sp>
      <p:sp>
        <p:nvSpPr>
          <p:cNvPr id="8" name="Slide Number Placeholder 5"/>
          <p:cNvSpPr>
            <a:spLocks noGrp="1"/>
          </p:cNvSpPr>
          <p:nvPr>
            <p:ph type="sldNum" sz="quarter" idx="12"/>
          </p:nvPr>
        </p:nvSpPr>
        <p:spPr/>
        <p:txBody>
          <a:bodyPr/>
          <a:lstStyle/>
          <a:p>
            <a:fld id="{CA7108DC-B44A-4153-8589-88ABB06BED63}" type="slidenum">
              <a:rPr lang="en-US"/>
              <a:pPr/>
              <a:t>20</a:t>
            </a:fld>
            <a:endParaRPr lang="en-US"/>
          </a:p>
        </p:txBody>
      </p:sp>
      <p:sp>
        <p:nvSpPr>
          <p:cNvPr id="2458626" name="Rectangle 2"/>
          <p:cNvSpPr>
            <a:spLocks noGrp="1" noChangeArrowheads="1"/>
          </p:cNvSpPr>
          <p:nvPr>
            <p:ph type="title"/>
          </p:nvPr>
        </p:nvSpPr>
        <p:spPr>
          <a:xfrm>
            <a:off x="1190625" y="152400"/>
            <a:ext cx="7292975" cy="914400"/>
          </a:xfrm>
        </p:spPr>
        <p:txBody>
          <a:bodyPr/>
          <a:lstStyle/>
          <a:p>
            <a:r>
              <a:rPr lang="en-US"/>
              <a:t>Sign-Magnitude Integers</a:t>
            </a:r>
          </a:p>
        </p:txBody>
      </p:sp>
      <p:sp>
        <p:nvSpPr>
          <p:cNvPr id="2458627" name="Rectangle 3"/>
          <p:cNvSpPr>
            <a:spLocks noGrp="1" noChangeArrowheads="1"/>
          </p:cNvSpPr>
          <p:nvPr>
            <p:ph type="body" idx="1"/>
          </p:nvPr>
        </p:nvSpPr>
        <p:spPr>
          <a:xfrm>
            <a:off x="434975" y="1409700"/>
            <a:ext cx="8356600" cy="4953000"/>
          </a:xfrm>
        </p:spPr>
        <p:txBody>
          <a:bodyPr/>
          <a:lstStyle/>
          <a:p>
            <a:pPr>
              <a:lnSpc>
                <a:spcPct val="90000"/>
              </a:lnSpc>
            </a:pPr>
            <a:r>
              <a:rPr lang="en-US" sz="2800" dirty="0"/>
              <a:t>Representations</a:t>
            </a:r>
          </a:p>
          <a:p>
            <a:pPr lvl="1">
              <a:lnSpc>
                <a:spcPct val="90000"/>
              </a:lnSpc>
            </a:pPr>
            <a:r>
              <a:rPr lang="en-US" sz="2400" dirty="0" smtClean="0"/>
              <a:t>01111</a:t>
            </a:r>
            <a:r>
              <a:rPr lang="en-US" sz="2400" baseline="-25000" dirty="0" smtClean="0"/>
              <a:t>binary	</a:t>
            </a:r>
            <a:r>
              <a:rPr lang="en-US" sz="2400" dirty="0" smtClean="0">
                <a:sym typeface="Symbol" pitchFamily="18" charset="2"/>
              </a:rPr>
              <a:t></a:t>
            </a:r>
            <a:r>
              <a:rPr lang="en-US" sz="2400" dirty="0" smtClean="0"/>
              <a:t> </a:t>
            </a:r>
            <a:r>
              <a:rPr lang="en-US" sz="2400" dirty="0"/>
              <a:t>15</a:t>
            </a:r>
            <a:r>
              <a:rPr lang="en-US" sz="2400" baseline="-25000" dirty="0"/>
              <a:t>decimal</a:t>
            </a:r>
            <a:endParaRPr lang="en-US" sz="2400" dirty="0"/>
          </a:p>
          <a:p>
            <a:pPr lvl="1">
              <a:lnSpc>
                <a:spcPct val="90000"/>
              </a:lnSpc>
            </a:pPr>
            <a:r>
              <a:rPr lang="en-US" sz="2400" dirty="0" smtClean="0"/>
              <a:t>11111</a:t>
            </a:r>
            <a:r>
              <a:rPr lang="en-US" sz="2400" dirty="0"/>
              <a:t>	</a:t>
            </a:r>
            <a:r>
              <a:rPr lang="en-US" sz="2400" dirty="0" smtClean="0"/>
              <a:t>	</a:t>
            </a:r>
            <a:r>
              <a:rPr lang="en-US" sz="2400" dirty="0" smtClean="0">
                <a:sym typeface="Symbol" pitchFamily="18" charset="2"/>
              </a:rPr>
              <a:t></a:t>
            </a:r>
            <a:r>
              <a:rPr lang="en-US" sz="2400" dirty="0" smtClean="0"/>
              <a:t> </a:t>
            </a:r>
            <a:r>
              <a:rPr lang="en-US" sz="2400" dirty="0"/>
              <a:t>-15</a:t>
            </a:r>
          </a:p>
          <a:p>
            <a:pPr lvl="1">
              <a:lnSpc>
                <a:spcPct val="90000"/>
              </a:lnSpc>
            </a:pPr>
            <a:r>
              <a:rPr lang="en-US" sz="2400" dirty="0" smtClean="0"/>
              <a:t>00000</a:t>
            </a:r>
            <a:r>
              <a:rPr lang="en-US" sz="2400" dirty="0"/>
              <a:t>	</a:t>
            </a:r>
            <a:r>
              <a:rPr lang="en-US" sz="2400" dirty="0" smtClean="0"/>
              <a:t>	</a:t>
            </a:r>
            <a:r>
              <a:rPr lang="en-US" sz="2400" dirty="0" smtClean="0">
                <a:sym typeface="Symbol" pitchFamily="18" charset="2"/>
              </a:rPr>
              <a:t></a:t>
            </a:r>
            <a:r>
              <a:rPr lang="en-US" sz="2400" dirty="0" smtClean="0"/>
              <a:t> </a:t>
            </a:r>
            <a:r>
              <a:rPr lang="en-US" sz="2400" dirty="0"/>
              <a:t>0</a:t>
            </a:r>
          </a:p>
          <a:p>
            <a:pPr lvl="1">
              <a:lnSpc>
                <a:spcPct val="90000"/>
              </a:lnSpc>
            </a:pPr>
            <a:r>
              <a:rPr lang="en-US" sz="2400" dirty="0" smtClean="0"/>
              <a:t>10000</a:t>
            </a:r>
            <a:r>
              <a:rPr lang="en-US" sz="2400" dirty="0"/>
              <a:t>	</a:t>
            </a:r>
            <a:r>
              <a:rPr lang="en-US" sz="2400" dirty="0" smtClean="0"/>
              <a:t>	</a:t>
            </a:r>
            <a:r>
              <a:rPr lang="en-US" sz="2400" dirty="0" smtClean="0">
                <a:sym typeface="Symbol" pitchFamily="18" charset="2"/>
              </a:rPr>
              <a:t></a:t>
            </a:r>
            <a:r>
              <a:rPr lang="en-US" sz="2400" dirty="0" smtClean="0"/>
              <a:t> </a:t>
            </a:r>
            <a:r>
              <a:rPr lang="en-US" sz="2400" dirty="0"/>
              <a:t>-0</a:t>
            </a:r>
          </a:p>
          <a:p>
            <a:pPr>
              <a:lnSpc>
                <a:spcPct val="90000"/>
              </a:lnSpc>
            </a:pPr>
            <a:r>
              <a:rPr lang="en-US" sz="2800" dirty="0" smtClean="0"/>
              <a:t>Range</a:t>
            </a:r>
          </a:p>
          <a:p>
            <a:pPr lvl="1">
              <a:lnSpc>
                <a:spcPct val="90000"/>
              </a:lnSpc>
            </a:pPr>
            <a:r>
              <a:rPr lang="en-US" sz="2400" dirty="0"/>
              <a:t>-(2</a:t>
            </a:r>
            <a:r>
              <a:rPr lang="en-US" sz="2400" baseline="30000" dirty="0"/>
              <a:t>(n-1)</a:t>
            </a:r>
            <a:r>
              <a:rPr lang="en-US" sz="2400" dirty="0"/>
              <a:t>-1) to 2</a:t>
            </a:r>
            <a:r>
              <a:rPr lang="en-US" sz="2400" baseline="30000" dirty="0"/>
              <a:t>(n-1)</a:t>
            </a:r>
            <a:r>
              <a:rPr lang="en-US" sz="2400" dirty="0"/>
              <a:t>-1</a:t>
            </a:r>
          </a:p>
          <a:p>
            <a:pPr>
              <a:lnSpc>
                <a:spcPct val="90000"/>
              </a:lnSpc>
            </a:pPr>
            <a:r>
              <a:rPr lang="en-US" sz="2800" dirty="0" smtClean="0"/>
              <a:t>Problems</a:t>
            </a:r>
            <a:endParaRPr lang="en-US" sz="2800" dirty="0"/>
          </a:p>
          <a:p>
            <a:pPr lvl="1">
              <a:lnSpc>
                <a:spcPct val="90000"/>
              </a:lnSpc>
            </a:pPr>
            <a:r>
              <a:rPr lang="en-US" sz="2400" dirty="0"/>
              <a:t>Two representations of zero (+0 and –0)</a:t>
            </a:r>
          </a:p>
          <a:p>
            <a:pPr lvl="1">
              <a:lnSpc>
                <a:spcPct val="90000"/>
              </a:lnSpc>
            </a:pPr>
            <a:r>
              <a:rPr lang="en-US" sz="2400" dirty="0"/>
              <a:t>Arithmetic circuits are complex and cumbersome</a:t>
            </a:r>
          </a:p>
          <a:p>
            <a:pPr lvl="1">
              <a:lnSpc>
                <a:spcPct val="90000"/>
              </a:lnSpc>
            </a:pPr>
            <a:r>
              <a:rPr lang="en-US" sz="2400" dirty="0" smtClean="0"/>
              <a:t>Negation/absolute value operations are easy, but addition/subtraction operations are difficult.</a:t>
            </a:r>
            <a:endParaRPr lang="en-US" sz="2400" dirty="0"/>
          </a:p>
        </p:txBody>
      </p:sp>
      <p:sp>
        <p:nvSpPr>
          <p:cNvPr id="2458628" name="Text Box 4"/>
          <p:cNvSpPr txBox="1">
            <a:spLocks noChangeArrowheads="1"/>
          </p:cNvSpPr>
          <p:nvPr/>
        </p:nvSpPr>
        <p:spPr bwMode="auto">
          <a:xfrm>
            <a:off x="5656263" y="1458913"/>
            <a:ext cx="3227387" cy="2295525"/>
          </a:xfrm>
          <a:prstGeom prst="rect">
            <a:avLst/>
          </a:prstGeom>
          <a:noFill/>
          <a:ln w="12700">
            <a:solidFill>
              <a:srgbClr val="FF0033"/>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To negate a number,</a:t>
            </a:r>
          </a:p>
          <a:p>
            <a:r>
              <a:rPr lang="en-US" dirty="0"/>
              <a:t>toggle the sign bit.</a:t>
            </a:r>
          </a:p>
          <a:p>
            <a:endParaRPr lang="en-US" dirty="0"/>
          </a:p>
          <a:p>
            <a:pPr eaLnBrk="0" hangingPunct="0"/>
            <a:r>
              <a:rPr lang="en-US" dirty="0">
                <a:latin typeface="Arial" charset="0"/>
              </a:rPr>
              <a:t>Left-bit encodes sign:</a:t>
            </a:r>
          </a:p>
          <a:p>
            <a:pPr eaLnBrk="0" hangingPunct="0"/>
            <a:r>
              <a:rPr lang="en-US" dirty="0">
                <a:latin typeface="Arial" charset="0"/>
              </a:rPr>
              <a:t>	0  =  </a:t>
            </a:r>
            <a:r>
              <a:rPr lang="en-US" dirty="0" smtClean="0">
                <a:latin typeface="Arial" charset="0"/>
              </a:rPr>
              <a:t>+ (or 0)</a:t>
            </a:r>
            <a:endParaRPr lang="en-US" dirty="0">
              <a:latin typeface="Arial" charset="0"/>
            </a:endParaRPr>
          </a:p>
          <a:p>
            <a:pPr eaLnBrk="0" hangingPunct="0"/>
            <a:r>
              <a:rPr lang="en-US" dirty="0">
                <a:latin typeface="Arial" charset="0"/>
              </a:rPr>
              <a:t>	1  =  </a:t>
            </a:r>
            <a:r>
              <a:rPr lang="en-US" dirty="0" smtClean="0">
                <a:latin typeface="Arial" charset="0"/>
              </a:rPr>
              <a:t>- (or 0)</a:t>
            </a:r>
            <a:endParaRPr lang="en-US" dirty="0">
              <a:latin typeface="Arial" charset="0"/>
            </a:endParaRPr>
          </a:p>
        </p:txBody>
      </p:sp>
      <p:sp>
        <p:nvSpPr>
          <p:cNvPr id="9"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Signed</a:t>
            </a:r>
            <a:endParaRPr lang="en-US" sz="1800" b="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8627">
                                            <p:txEl>
                                              <p:pRg st="0" end="0"/>
                                            </p:txEl>
                                          </p:spTgt>
                                        </p:tgtEl>
                                        <p:attrNameLst>
                                          <p:attrName>style.visibility</p:attrName>
                                        </p:attrNameLst>
                                      </p:cBhvr>
                                      <p:to>
                                        <p:strVal val="visible"/>
                                      </p:to>
                                    </p:set>
                                    <p:animEffect transition="in" filter="fade">
                                      <p:cBhvr>
                                        <p:cTn id="7" dur="500"/>
                                        <p:tgtEl>
                                          <p:spTgt spid="2458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8627">
                                            <p:txEl>
                                              <p:pRg st="1" end="1"/>
                                            </p:txEl>
                                          </p:spTgt>
                                        </p:tgtEl>
                                        <p:attrNameLst>
                                          <p:attrName>style.visibility</p:attrName>
                                        </p:attrNameLst>
                                      </p:cBhvr>
                                      <p:to>
                                        <p:strVal val="visible"/>
                                      </p:to>
                                    </p:set>
                                    <p:animEffect transition="in" filter="fade">
                                      <p:cBhvr>
                                        <p:cTn id="10" dur="500"/>
                                        <p:tgtEl>
                                          <p:spTgt spid="2458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8627">
                                            <p:txEl>
                                              <p:pRg st="2" end="2"/>
                                            </p:txEl>
                                          </p:spTgt>
                                        </p:tgtEl>
                                        <p:attrNameLst>
                                          <p:attrName>style.visibility</p:attrName>
                                        </p:attrNameLst>
                                      </p:cBhvr>
                                      <p:to>
                                        <p:strVal val="visible"/>
                                      </p:to>
                                    </p:set>
                                    <p:animEffect transition="in" filter="fade">
                                      <p:cBhvr>
                                        <p:cTn id="13" dur="500"/>
                                        <p:tgtEl>
                                          <p:spTgt spid="2458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8627">
                                            <p:txEl>
                                              <p:pRg st="3" end="3"/>
                                            </p:txEl>
                                          </p:spTgt>
                                        </p:tgtEl>
                                        <p:attrNameLst>
                                          <p:attrName>style.visibility</p:attrName>
                                        </p:attrNameLst>
                                      </p:cBhvr>
                                      <p:to>
                                        <p:strVal val="visible"/>
                                      </p:to>
                                    </p:set>
                                    <p:animEffect transition="in" filter="fade">
                                      <p:cBhvr>
                                        <p:cTn id="16" dur="500"/>
                                        <p:tgtEl>
                                          <p:spTgt spid="245862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58627">
                                            <p:txEl>
                                              <p:pRg st="4" end="4"/>
                                            </p:txEl>
                                          </p:spTgt>
                                        </p:tgtEl>
                                        <p:attrNameLst>
                                          <p:attrName>style.visibility</p:attrName>
                                        </p:attrNameLst>
                                      </p:cBhvr>
                                      <p:to>
                                        <p:strVal val="visible"/>
                                      </p:to>
                                    </p:set>
                                    <p:animEffect transition="in" filter="fade">
                                      <p:cBhvr>
                                        <p:cTn id="19" dur="500"/>
                                        <p:tgtEl>
                                          <p:spTgt spid="245862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58627">
                                            <p:txEl>
                                              <p:pRg st="5" end="5"/>
                                            </p:txEl>
                                          </p:spTgt>
                                        </p:tgtEl>
                                        <p:attrNameLst>
                                          <p:attrName>style.visibility</p:attrName>
                                        </p:attrNameLst>
                                      </p:cBhvr>
                                      <p:to>
                                        <p:strVal val="visible"/>
                                      </p:to>
                                    </p:set>
                                    <p:animEffect transition="in" filter="fade">
                                      <p:cBhvr>
                                        <p:cTn id="24" dur="500"/>
                                        <p:tgtEl>
                                          <p:spTgt spid="2458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8627">
                                            <p:txEl>
                                              <p:pRg st="6" end="6"/>
                                            </p:txEl>
                                          </p:spTgt>
                                        </p:tgtEl>
                                        <p:attrNameLst>
                                          <p:attrName>style.visibility</p:attrName>
                                        </p:attrNameLst>
                                      </p:cBhvr>
                                      <p:to>
                                        <p:strVal val="visible"/>
                                      </p:to>
                                    </p:set>
                                    <p:animEffect transition="in" filter="fade">
                                      <p:cBhvr>
                                        <p:cTn id="27" dur="500"/>
                                        <p:tgtEl>
                                          <p:spTgt spid="24586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8627">
                                            <p:txEl>
                                              <p:pRg st="7" end="7"/>
                                            </p:txEl>
                                          </p:spTgt>
                                        </p:tgtEl>
                                        <p:attrNameLst>
                                          <p:attrName>style.visibility</p:attrName>
                                        </p:attrNameLst>
                                      </p:cBhvr>
                                      <p:to>
                                        <p:strVal val="visible"/>
                                      </p:to>
                                    </p:set>
                                    <p:animEffect transition="in" filter="fade">
                                      <p:cBhvr>
                                        <p:cTn id="32" dur="500"/>
                                        <p:tgtEl>
                                          <p:spTgt spid="2458627">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58627">
                                            <p:txEl>
                                              <p:pRg st="8" end="8"/>
                                            </p:txEl>
                                          </p:spTgt>
                                        </p:tgtEl>
                                        <p:attrNameLst>
                                          <p:attrName>style.visibility</p:attrName>
                                        </p:attrNameLst>
                                      </p:cBhvr>
                                      <p:to>
                                        <p:strVal val="visible"/>
                                      </p:to>
                                    </p:set>
                                    <p:animEffect transition="in" filter="fade">
                                      <p:cBhvr>
                                        <p:cTn id="35" dur="500"/>
                                        <p:tgtEl>
                                          <p:spTgt spid="245862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58627">
                                            <p:txEl>
                                              <p:pRg st="9" end="9"/>
                                            </p:txEl>
                                          </p:spTgt>
                                        </p:tgtEl>
                                        <p:attrNameLst>
                                          <p:attrName>style.visibility</p:attrName>
                                        </p:attrNameLst>
                                      </p:cBhvr>
                                      <p:to>
                                        <p:strVal val="visible"/>
                                      </p:to>
                                    </p:set>
                                    <p:animEffect transition="in" filter="fade">
                                      <p:cBhvr>
                                        <p:cTn id="38" dur="500"/>
                                        <p:tgtEl>
                                          <p:spTgt spid="245862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58627">
                                            <p:txEl>
                                              <p:pRg st="10" end="10"/>
                                            </p:txEl>
                                          </p:spTgt>
                                        </p:tgtEl>
                                        <p:attrNameLst>
                                          <p:attrName>style.visibility</p:attrName>
                                        </p:attrNameLst>
                                      </p:cBhvr>
                                      <p:to>
                                        <p:strVal val="visible"/>
                                      </p:to>
                                    </p:set>
                                    <p:animEffect transition="in" filter="fade">
                                      <p:cBhvr>
                                        <p:cTn id="41" dur="500"/>
                                        <p:tgtEl>
                                          <p:spTgt spid="2458627">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458628"/>
                                        </p:tgtEl>
                                        <p:attrNameLst>
                                          <p:attrName>style.visibility</p:attrName>
                                        </p:attrNameLst>
                                      </p:cBhvr>
                                      <p:to>
                                        <p:strVal val="visible"/>
                                      </p:to>
                                    </p:set>
                                    <p:animEffect transition="in" filter="dissolve">
                                      <p:cBhvr>
                                        <p:cTn id="46" dur="500"/>
                                        <p:tgtEl>
                                          <p:spTgt spid="2458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27" grpId="0" build="p"/>
      <p:bldP spid="245862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224</a:t>
            </a:r>
            <a:endParaRPr lang="en-US"/>
          </a:p>
        </p:txBody>
      </p:sp>
      <p:sp>
        <p:nvSpPr>
          <p:cNvPr id="7" name="Footer Placeholder 4"/>
          <p:cNvSpPr>
            <a:spLocks noGrp="1"/>
          </p:cNvSpPr>
          <p:nvPr>
            <p:ph type="ftr" sz="quarter" idx="11"/>
          </p:nvPr>
        </p:nvSpPr>
        <p:spPr/>
        <p:txBody>
          <a:bodyPr/>
          <a:lstStyle/>
          <a:p>
            <a:r>
              <a:rPr lang="en-US" smtClean="0"/>
              <a:t>S01 - Data Types</a:t>
            </a:r>
            <a:endParaRPr lang="en-US"/>
          </a:p>
        </p:txBody>
      </p:sp>
      <p:sp>
        <p:nvSpPr>
          <p:cNvPr id="8" name="Slide Number Placeholder 5"/>
          <p:cNvSpPr>
            <a:spLocks noGrp="1"/>
          </p:cNvSpPr>
          <p:nvPr>
            <p:ph type="sldNum" sz="quarter" idx="12"/>
          </p:nvPr>
        </p:nvSpPr>
        <p:spPr/>
        <p:txBody>
          <a:bodyPr/>
          <a:lstStyle/>
          <a:p>
            <a:fld id="{367FD737-93D5-4E69-9984-EC08BF33CCD3}" type="slidenum">
              <a:rPr lang="en-US"/>
              <a:pPr/>
              <a:t>21</a:t>
            </a:fld>
            <a:endParaRPr lang="en-US"/>
          </a:p>
        </p:txBody>
      </p:sp>
      <p:sp>
        <p:nvSpPr>
          <p:cNvPr id="2459650" name="Rectangle 2"/>
          <p:cNvSpPr>
            <a:spLocks noGrp="1" noChangeArrowheads="1"/>
          </p:cNvSpPr>
          <p:nvPr>
            <p:ph type="title"/>
          </p:nvPr>
        </p:nvSpPr>
        <p:spPr>
          <a:xfrm>
            <a:off x="1190625" y="152400"/>
            <a:ext cx="7400925" cy="914400"/>
          </a:xfrm>
        </p:spPr>
        <p:txBody>
          <a:bodyPr/>
          <a:lstStyle/>
          <a:p>
            <a:r>
              <a:rPr lang="en-US"/>
              <a:t>1’s Complement Integers</a:t>
            </a:r>
          </a:p>
        </p:txBody>
      </p:sp>
      <p:sp>
        <p:nvSpPr>
          <p:cNvPr id="2459651" name="Rectangle 3"/>
          <p:cNvSpPr>
            <a:spLocks noGrp="1" noChangeArrowheads="1"/>
          </p:cNvSpPr>
          <p:nvPr>
            <p:ph type="body" idx="1"/>
          </p:nvPr>
        </p:nvSpPr>
        <p:spPr>
          <a:xfrm>
            <a:off x="444500" y="1419225"/>
            <a:ext cx="8356600" cy="4876800"/>
          </a:xfrm>
        </p:spPr>
        <p:txBody>
          <a:bodyPr/>
          <a:lstStyle/>
          <a:p>
            <a:pPr>
              <a:lnSpc>
                <a:spcPct val="90000"/>
              </a:lnSpc>
            </a:pPr>
            <a:r>
              <a:rPr lang="en-US" sz="2800" dirty="0"/>
              <a:t>Representations</a:t>
            </a:r>
          </a:p>
          <a:p>
            <a:pPr lvl="1">
              <a:lnSpc>
                <a:spcPct val="90000"/>
              </a:lnSpc>
            </a:pPr>
            <a:r>
              <a:rPr lang="en-US" sz="2400" dirty="0"/>
              <a:t>00110</a:t>
            </a:r>
            <a:r>
              <a:rPr lang="en-US" sz="2400" baseline="-25000" dirty="0"/>
              <a:t>binary	 </a:t>
            </a:r>
            <a:r>
              <a:rPr lang="en-US" sz="2400" dirty="0">
                <a:sym typeface="Symbol" pitchFamily="18" charset="2"/>
              </a:rPr>
              <a:t></a:t>
            </a:r>
            <a:r>
              <a:rPr lang="en-US" sz="2400" dirty="0"/>
              <a:t> 6</a:t>
            </a:r>
            <a:r>
              <a:rPr lang="en-US" sz="2400" baseline="-25000" dirty="0"/>
              <a:t>decimal</a:t>
            </a:r>
            <a:endParaRPr lang="en-US" sz="2400" dirty="0"/>
          </a:p>
          <a:p>
            <a:pPr lvl="1">
              <a:lnSpc>
                <a:spcPct val="90000"/>
              </a:lnSpc>
            </a:pPr>
            <a:r>
              <a:rPr lang="en-US" sz="2400" dirty="0"/>
              <a:t>11001		 </a:t>
            </a:r>
            <a:r>
              <a:rPr lang="en-US" sz="2400" dirty="0">
                <a:sym typeface="Symbol" pitchFamily="18" charset="2"/>
              </a:rPr>
              <a:t></a:t>
            </a:r>
            <a:r>
              <a:rPr lang="en-US" sz="2400" dirty="0"/>
              <a:t> -6</a:t>
            </a:r>
          </a:p>
          <a:p>
            <a:pPr lvl="1">
              <a:lnSpc>
                <a:spcPct val="90000"/>
              </a:lnSpc>
            </a:pPr>
            <a:r>
              <a:rPr lang="en-US" sz="2400" dirty="0"/>
              <a:t>00000		 </a:t>
            </a:r>
            <a:r>
              <a:rPr lang="en-US" sz="2400" dirty="0">
                <a:sym typeface="Symbol" pitchFamily="18" charset="2"/>
              </a:rPr>
              <a:t></a:t>
            </a:r>
            <a:r>
              <a:rPr lang="en-US" sz="2400" dirty="0"/>
              <a:t> 0</a:t>
            </a:r>
          </a:p>
          <a:p>
            <a:pPr lvl="1">
              <a:lnSpc>
                <a:spcPct val="90000"/>
              </a:lnSpc>
            </a:pPr>
            <a:r>
              <a:rPr lang="en-US" sz="2400" dirty="0"/>
              <a:t>11111		 </a:t>
            </a:r>
            <a:r>
              <a:rPr lang="en-US" sz="2400" dirty="0">
                <a:sym typeface="Symbol" pitchFamily="18" charset="2"/>
              </a:rPr>
              <a:t></a:t>
            </a:r>
            <a:r>
              <a:rPr lang="en-US" sz="2400" dirty="0"/>
              <a:t> -0</a:t>
            </a:r>
          </a:p>
          <a:p>
            <a:pPr>
              <a:lnSpc>
                <a:spcPct val="90000"/>
              </a:lnSpc>
            </a:pPr>
            <a:r>
              <a:rPr lang="en-US" sz="2800" dirty="0" smtClean="0"/>
              <a:t>Range</a:t>
            </a:r>
          </a:p>
          <a:p>
            <a:pPr lvl="1">
              <a:lnSpc>
                <a:spcPct val="90000"/>
              </a:lnSpc>
            </a:pPr>
            <a:r>
              <a:rPr lang="en-US" sz="2400" dirty="0" smtClean="0"/>
              <a:t>-(</a:t>
            </a:r>
            <a:r>
              <a:rPr lang="en-US" sz="2400" dirty="0"/>
              <a:t>2</a:t>
            </a:r>
            <a:r>
              <a:rPr lang="en-US" sz="2400" baseline="30000" dirty="0"/>
              <a:t>(n-1</a:t>
            </a:r>
            <a:r>
              <a:rPr lang="en-US" sz="2400" baseline="30000" dirty="0" smtClean="0"/>
              <a:t>)</a:t>
            </a:r>
            <a:r>
              <a:rPr lang="en-US" sz="2400" dirty="0" smtClean="0"/>
              <a:t>-1</a:t>
            </a:r>
            <a:r>
              <a:rPr lang="en-US" sz="2400" dirty="0"/>
              <a:t>) to </a:t>
            </a:r>
            <a:r>
              <a:rPr lang="en-US" sz="2400" dirty="0" smtClean="0"/>
              <a:t>2</a:t>
            </a:r>
            <a:r>
              <a:rPr lang="en-US" sz="2400" baseline="30000" dirty="0" smtClean="0"/>
              <a:t>(n-1)</a:t>
            </a:r>
            <a:r>
              <a:rPr lang="en-US" sz="2400" dirty="0" smtClean="0"/>
              <a:t>-1</a:t>
            </a:r>
          </a:p>
          <a:p>
            <a:pPr>
              <a:lnSpc>
                <a:spcPct val="90000"/>
              </a:lnSpc>
            </a:pPr>
            <a:r>
              <a:rPr lang="en-US" sz="2800" dirty="0" smtClean="0"/>
              <a:t>Problems</a:t>
            </a:r>
            <a:endParaRPr lang="en-US" sz="2800" dirty="0"/>
          </a:p>
          <a:p>
            <a:pPr lvl="1">
              <a:lnSpc>
                <a:spcPct val="90000"/>
              </a:lnSpc>
            </a:pPr>
            <a:r>
              <a:rPr lang="en-US" sz="2400" dirty="0"/>
              <a:t>Two representations of zero (+0 and –0)</a:t>
            </a:r>
          </a:p>
          <a:p>
            <a:pPr lvl="1">
              <a:lnSpc>
                <a:spcPct val="90000"/>
              </a:lnSpc>
            </a:pPr>
            <a:r>
              <a:rPr lang="en-US" sz="2400" dirty="0"/>
              <a:t>Arithmetic circuits </a:t>
            </a:r>
            <a:r>
              <a:rPr lang="en-US" sz="2400" dirty="0" smtClean="0"/>
              <a:t>use binary addition with end-around carry (</a:t>
            </a:r>
            <a:r>
              <a:rPr lang="en-US" sz="2000" dirty="0" err="1" smtClean="0"/>
              <a:t>ie</a:t>
            </a:r>
            <a:r>
              <a:rPr lang="en-US" sz="2000" dirty="0" smtClean="0"/>
              <a:t>. resulting carry out of the most significant bit of the sum is added to the least significant bit of the sum.)</a:t>
            </a:r>
            <a:endParaRPr lang="en-US" sz="2000" dirty="0"/>
          </a:p>
        </p:txBody>
      </p:sp>
      <p:sp>
        <p:nvSpPr>
          <p:cNvPr id="2459652" name="Text Box 4"/>
          <p:cNvSpPr txBox="1">
            <a:spLocks noChangeArrowheads="1"/>
          </p:cNvSpPr>
          <p:nvPr/>
        </p:nvSpPr>
        <p:spPr bwMode="auto">
          <a:xfrm>
            <a:off x="5373688" y="1468438"/>
            <a:ext cx="3478212" cy="2295525"/>
          </a:xfrm>
          <a:prstGeom prst="rect">
            <a:avLst/>
          </a:prstGeom>
          <a:noFill/>
          <a:ln w="12700">
            <a:solidFill>
              <a:srgbClr val="FF0033"/>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dirty="0">
                <a:latin typeface="Arial" charset="0"/>
              </a:rPr>
              <a:t>To negate a number,</a:t>
            </a:r>
          </a:p>
          <a:p>
            <a:pPr eaLnBrk="0" hangingPunct="0"/>
            <a:r>
              <a:rPr lang="en-US" dirty="0">
                <a:latin typeface="Arial" charset="0"/>
              </a:rPr>
              <a:t>invert number bit-by-bit.</a:t>
            </a:r>
          </a:p>
          <a:p>
            <a:pPr eaLnBrk="0" hangingPunct="0"/>
            <a:endParaRPr lang="en-US" dirty="0">
              <a:latin typeface="Arial" charset="0"/>
            </a:endParaRPr>
          </a:p>
          <a:p>
            <a:pPr eaLnBrk="0" hangingPunct="0"/>
            <a:r>
              <a:rPr lang="en-US" dirty="0">
                <a:latin typeface="Arial" charset="0"/>
              </a:rPr>
              <a:t>Left-bit encodes sign:</a:t>
            </a:r>
          </a:p>
          <a:p>
            <a:pPr eaLnBrk="0" hangingPunct="0"/>
            <a:r>
              <a:rPr lang="en-US" dirty="0">
                <a:latin typeface="Arial" charset="0"/>
              </a:rPr>
              <a:t>	0  =  </a:t>
            </a:r>
            <a:r>
              <a:rPr lang="en-US" dirty="0" smtClean="0">
                <a:latin typeface="Arial" charset="0"/>
              </a:rPr>
              <a:t>+ (or 0)</a:t>
            </a:r>
            <a:endParaRPr lang="en-US" dirty="0">
              <a:latin typeface="Arial" charset="0"/>
            </a:endParaRPr>
          </a:p>
          <a:p>
            <a:pPr eaLnBrk="0" hangingPunct="0"/>
            <a:r>
              <a:rPr lang="en-US" dirty="0">
                <a:latin typeface="Arial" charset="0"/>
              </a:rPr>
              <a:t>	1  =  </a:t>
            </a:r>
            <a:r>
              <a:rPr lang="en-US" dirty="0" smtClean="0">
                <a:latin typeface="Arial" charset="0"/>
              </a:rPr>
              <a:t>- (or 0)</a:t>
            </a:r>
            <a:endParaRPr lang="en-US" dirty="0">
              <a:latin typeface="Arial" charset="0"/>
            </a:endParaRPr>
          </a:p>
        </p:txBody>
      </p:sp>
      <p:sp>
        <p:nvSpPr>
          <p:cNvPr id="9"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Signed</a:t>
            </a:r>
            <a:endParaRPr lang="en-US" sz="1800" b="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9651">
                                            <p:txEl>
                                              <p:pRg st="0" end="0"/>
                                            </p:txEl>
                                          </p:spTgt>
                                        </p:tgtEl>
                                        <p:attrNameLst>
                                          <p:attrName>style.visibility</p:attrName>
                                        </p:attrNameLst>
                                      </p:cBhvr>
                                      <p:to>
                                        <p:strVal val="visible"/>
                                      </p:to>
                                    </p:set>
                                    <p:animEffect transition="in" filter="wipe(left)">
                                      <p:cBhvr>
                                        <p:cTn id="7" dur="500"/>
                                        <p:tgtEl>
                                          <p:spTgt spid="24596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59651">
                                            <p:txEl>
                                              <p:pRg st="1" end="1"/>
                                            </p:txEl>
                                          </p:spTgt>
                                        </p:tgtEl>
                                        <p:attrNameLst>
                                          <p:attrName>style.visibility</p:attrName>
                                        </p:attrNameLst>
                                      </p:cBhvr>
                                      <p:to>
                                        <p:strVal val="visible"/>
                                      </p:to>
                                    </p:set>
                                    <p:animEffect transition="in" filter="wipe(left)">
                                      <p:cBhvr>
                                        <p:cTn id="10" dur="500"/>
                                        <p:tgtEl>
                                          <p:spTgt spid="245965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59651">
                                            <p:txEl>
                                              <p:pRg st="2" end="2"/>
                                            </p:txEl>
                                          </p:spTgt>
                                        </p:tgtEl>
                                        <p:attrNameLst>
                                          <p:attrName>style.visibility</p:attrName>
                                        </p:attrNameLst>
                                      </p:cBhvr>
                                      <p:to>
                                        <p:strVal val="visible"/>
                                      </p:to>
                                    </p:set>
                                    <p:animEffect transition="in" filter="wipe(left)">
                                      <p:cBhvr>
                                        <p:cTn id="13" dur="500"/>
                                        <p:tgtEl>
                                          <p:spTgt spid="245965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459651">
                                            <p:txEl>
                                              <p:pRg st="3" end="3"/>
                                            </p:txEl>
                                          </p:spTgt>
                                        </p:tgtEl>
                                        <p:attrNameLst>
                                          <p:attrName>style.visibility</p:attrName>
                                        </p:attrNameLst>
                                      </p:cBhvr>
                                      <p:to>
                                        <p:strVal val="visible"/>
                                      </p:to>
                                    </p:set>
                                    <p:animEffect transition="in" filter="wipe(left)">
                                      <p:cBhvr>
                                        <p:cTn id="16" dur="500"/>
                                        <p:tgtEl>
                                          <p:spTgt spid="245965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59651">
                                            <p:txEl>
                                              <p:pRg st="4" end="4"/>
                                            </p:txEl>
                                          </p:spTgt>
                                        </p:tgtEl>
                                        <p:attrNameLst>
                                          <p:attrName>style.visibility</p:attrName>
                                        </p:attrNameLst>
                                      </p:cBhvr>
                                      <p:to>
                                        <p:strVal val="visible"/>
                                      </p:to>
                                    </p:set>
                                    <p:animEffect transition="in" filter="wipe(left)">
                                      <p:cBhvr>
                                        <p:cTn id="19" dur="500"/>
                                        <p:tgtEl>
                                          <p:spTgt spid="245965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59651">
                                            <p:txEl>
                                              <p:pRg st="5" end="5"/>
                                            </p:txEl>
                                          </p:spTgt>
                                        </p:tgtEl>
                                        <p:attrNameLst>
                                          <p:attrName>style.visibility</p:attrName>
                                        </p:attrNameLst>
                                      </p:cBhvr>
                                      <p:to>
                                        <p:strVal val="visible"/>
                                      </p:to>
                                    </p:set>
                                    <p:animEffect transition="in" filter="wipe(left)">
                                      <p:cBhvr>
                                        <p:cTn id="24" dur="500"/>
                                        <p:tgtEl>
                                          <p:spTgt spid="245965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459651">
                                            <p:txEl>
                                              <p:pRg st="6" end="6"/>
                                            </p:txEl>
                                          </p:spTgt>
                                        </p:tgtEl>
                                        <p:attrNameLst>
                                          <p:attrName>style.visibility</p:attrName>
                                        </p:attrNameLst>
                                      </p:cBhvr>
                                      <p:to>
                                        <p:strVal val="visible"/>
                                      </p:to>
                                    </p:set>
                                    <p:animEffect transition="in" filter="wipe(left)">
                                      <p:cBhvr>
                                        <p:cTn id="27" dur="500"/>
                                        <p:tgtEl>
                                          <p:spTgt spid="245965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9651">
                                            <p:txEl>
                                              <p:pRg st="7" end="7"/>
                                            </p:txEl>
                                          </p:spTgt>
                                        </p:tgtEl>
                                        <p:attrNameLst>
                                          <p:attrName>style.visibility</p:attrName>
                                        </p:attrNameLst>
                                      </p:cBhvr>
                                      <p:to>
                                        <p:strVal val="visible"/>
                                      </p:to>
                                    </p:set>
                                    <p:animEffect transition="in" filter="wipe(left)">
                                      <p:cBhvr>
                                        <p:cTn id="32" dur="500"/>
                                        <p:tgtEl>
                                          <p:spTgt spid="2459651">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459651">
                                            <p:txEl>
                                              <p:pRg st="8" end="8"/>
                                            </p:txEl>
                                          </p:spTgt>
                                        </p:tgtEl>
                                        <p:attrNameLst>
                                          <p:attrName>style.visibility</p:attrName>
                                        </p:attrNameLst>
                                      </p:cBhvr>
                                      <p:to>
                                        <p:strVal val="visible"/>
                                      </p:to>
                                    </p:set>
                                    <p:animEffect transition="in" filter="wipe(left)">
                                      <p:cBhvr>
                                        <p:cTn id="35" dur="500"/>
                                        <p:tgtEl>
                                          <p:spTgt spid="2459651">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459651">
                                            <p:txEl>
                                              <p:pRg st="9" end="9"/>
                                            </p:txEl>
                                          </p:spTgt>
                                        </p:tgtEl>
                                        <p:attrNameLst>
                                          <p:attrName>style.visibility</p:attrName>
                                        </p:attrNameLst>
                                      </p:cBhvr>
                                      <p:to>
                                        <p:strVal val="visible"/>
                                      </p:to>
                                    </p:set>
                                    <p:animEffect transition="in" filter="wipe(left)">
                                      <p:cBhvr>
                                        <p:cTn id="38" dur="500"/>
                                        <p:tgtEl>
                                          <p:spTgt spid="2459651">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459652"/>
                                        </p:tgtEl>
                                        <p:attrNameLst>
                                          <p:attrName>style.visibility</p:attrName>
                                        </p:attrNameLst>
                                      </p:cBhvr>
                                      <p:to>
                                        <p:strVal val="visible"/>
                                      </p:to>
                                    </p:set>
                                    <p:animEffect transition="in" filter="dissolve">
                                      <p:cBhvr>
                                        <p:cTn id="43" dur="500"/>
                                        <p:tgtEl>
                                          <p:spTgt spid="2459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651" grpId="0" build="p" autoUpdateAnimBg="0"/>
      <p:bldP spid="245965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224</a:t>
            </a:r>
            <a:endParaRPr lang="en-US"/>
          </a:p>
        </p:txBody>
      </p:sp>
      <p:sp>
        <p:nvSpPr>
          <p:cNvPr id="7" name="Footer Placeholder 4"/>
          <p:cNvSpPr>
            <a:spLocks noGrp="1"/>
          </p:cNvSpPr>
          <p:nvPr>
            <p:ph type="ftr" sz="quarter" idx="11"/>
          </p:nvPr>
        </p:nvSpPr>
        <p:spPr/>
        <p:txBody>
          <a:bodyPr/>
          <a:lstStyle/>
          <a:p>
            <a:r>
              <a:rPr lang="en-US" smtClean="0"/>
              <a:t>S01 - Data Types</a:t>
            </a:r>
            <a:endParaRPr lang="en-US"/>
          </a:p>
        </p:txBody>
      </p:sp>
      <p:sp>
        <p:nvSpPr>
          <p:cNvPr id="8" name="Slide Number Placeholder 5"/>
          <p:cNvSpPr>
            <a:spLocks noGrp="1"/>
          </p:cNvSpPr>
          <p:nvPr>
            <p:ph type="sldNum" sz="quarter" idx="12"/>
          </p:nvPr>
        </p:nvSpPr>
        <p:spPr/>
        <p:txBody>
          <a:bodyPr/>
          <a:lstStyle/>
          <a:p>
            <a:fld id="{A64EC28C-6BB7-4C62-B1AC-E9C435EB84F0}" type="slidenum">
              <a:rPr lang="en-US"/>
              <a:pPr/>
              <a:t>22</a:t>
            </a:fld>
            <a:endParaRPr lang="en-US"/>
          </a:p>
        </p:txBody>
      </p:sp>
      <p:sp>
        <p:nvSpPr>
          <p:cNvPr id="2537474" name="Rectangle 2"/>
          <p:cNvSpPr>
            <a:spLocks noGrp="1" noChangeArrowheads="1"/>
          </p:cNvSpPr>
          <p:nvPr>
            <p:ph type="title"/>
          </p:nvPr>
        </p:nvSpPr>
        <p:spPr>
          <a:xfrm>
            <a:off x="1169988" y="207963"/>
            <a:ext cx="7793037" cy="866775"/>
          </a:xfrm>
        </p:spPr>
        <p:txBody>
          <a:bodyPr/>
          <a:lstStyle/>
          <a:p>
            <a:r>
              <a:rPr lang="en-US"/>
              <a:t>2’s Complement Integers</a:t>
            </a:r>
          </a:p>
        </p:txBody>
      </p:sp>
      <p:sp>
        <p:nvSpPr>
          <p:cNvPr id="2537475" name="Rectangle 3"/>
          <p:cNvSpPr>
            <a:spLocks noGrp="1" noChangeArrowheads="1"/>
          </p:cNvSpPr>
          <p:nvPr>
            <p:ph type="body" idx="1"/>
          </p:nvPr>
        </p:nvSpPr>
        <p:spPr>
          <a:xfrm>
            <a:off x="431800" y="1408113"/>
            <a:ext cx="8375650" cy="4848225"/>
          </a:xfrm>
        </p:spPr>
        <p:txBody>
          <a:bodyPr/>
          <a:lstStyle/>
          <a:p>
            <a:r>
              <a:rPr lang="en-US" sz="2800" dirty="0"/>
              <a:t>Representation</a:t>
            </a:r>
          </a:p>
          <a:p>
            <a:pPr lvl="1"/>
            <a:r>
              <a:rPr lang="en-US" sz="2400" dirty="0"/>
              <a:t>00110</a:t>
            </a:r>
            <a:r>
              <a:rPr lang="en-US" sz="2400" baseline="-25000" dirty="0"/>
              <a:t>binary	 </a:t>
            </a:r>
            <a:r>
              <a:rPr lang="en-US" sz="2400" dirty="0">
                <a:sym typeface="Symbol" pitchFamily="18" charset="2"/>
              </a:rPr>
              <a:t></a:t>
            </a:r>
            <a:r>
              <a:rPr lang="en-US" sz="2400" dirty="0"/>
              <a:t> 6</a:t>
            </a:r>
            <a:r>
              <a:rPr lang="en-US" sz="2400" baseline="-25000" dirty="0"/>
              <a:t>decimal</a:t>
            </a:r>
            <a:endParaRPr lang="en-US" sz="2400" dirty="0"/>
          </a:p>
          <a:p>
            <a:pPr lvl="1"/>
            <a:r>
              <a:rPr lang="en-US" sz="2400" dirty="0"/>
              <a:t>11010		 </a:t>
            </a:r>
            <a:r>
              <a:rPr lang="en-US" sz="2400" dirty="0">
                <a:sym typeface="Symbol" pitchFamily="18" charset="2"/>
              </a:rPr>
              <a:t></a:t>
            </a:r>
            <a:r>
              <a:rPr lang="en-US" sz="2400" dirty="0"/>
              <a:t> -6</a:t>
            </a:r>
          </a:p>
          <a:p>
            <a:pPr lvl="1"/>
            <a:r>
              <a:rPr lang="en-US" sz="2400" dirty="0"/>
              <a:t>00000		 </a:t>
            </a:r>
            <a:r>
              <a:rPr lang="en-US" sz="2400" dirty="0">
                <a:sym typeface="Symbol" pitchFamily="18" charset="2"/>
              </a:rPr>
              <a:t></a:t>
            </a:r>
            <a:r>
              <a:rPr lang="en-US" sz="2400" dirty="0"/>
              <a:t> 0</a:t>
            </a:r>
          </a:p>
          <a:p>
            <a:pPr lvl="1"/>
            <a:r>
              <a:rPr lang="en-US" sz="2400" dirty="0"/>
              <a:t>11111		 </a:t>
            </a:r>
            <a:r>
              <a:rPr lang="en-US" sz="2400" dirty="0">
                <a:sym typeface="Symbol" pitchFamily="18" charset="2"/>
              </a:rPr>
              <a:t></a:t>
            </a:r>
            <a:r>
              <a:rPr lang="en-US" sz="2400" dirty="0"/>
              <a:t> -1</a:t>
            </a:r>
          </a:p>
          <a:p>
            <a:r>
              <a:rPr lang="en-US" sz="2800" dirty="0" smtClean="0"/>
              <a:t>Range</a:t>
            </a:r>
          </a:p>
          <a:p>
            <a:pPr lvl="1"/>
            <a:r>
              <a:rPr lang="en-US" sz="2400" dirty="0" smtClean="0"/>
              <a:t>–2</a:t>
            </a:r>
            <a:r>
              <a:rPr lang="en-US" sz="2400" baseline="30000" dirty="0" smtClean="0"/>
              <a:t>(n-1)</a:t>
            </a:r>
            <a:r>
              <a:rPr lang="en-US" sz="2400" dirty="0" smtClean="0"/>
              <a:t> </a:t>
            </a:r>
            <a:r>
              <a:rPr lang="en-US" sz="2400" dirty="0"/>
              <a:t>to </a:t>
            </a:r>
            <a:r>
              <a:rPr lang="en-US" sz="2400" dirty="0" smtClean="0"/>
              <a:t>2</a:t>
            </a:r>
            <a:r>
              <a:rPr lang="en-US" sz="2400" baseline="30000" dirty="0" smtClean="0"/>
              <a:t>(n-1)</a:t>
            </a:r>
            <a:r>
              <a:rPr lang="en-US" sz="2400" dirty="0" smtClean="0"/>
              <a:t>-1</a:t>
            </a:r>
          </a:p>
          <a:p>
            <a:r>
              <a:rPr lang="en-US" sz="2800" dirty="0" smtClean="0"/>
              <a:t>Simplifies </a:t>
            </a:r>
            <a:r>
              <a:rPr lang="en-US" sz="2800" dirty="0"/>
              <a:t>logic circuit construction</a:t>
            </a:r>
          </a:p>
          <a:p>
            <a:pPr lvl="1"/>
            <a:r>
              <a:rPr lang="en-US" sz="2400" dirty="0"/>
              <a:t>Addition </a:t>
            </a:r>
            <a:r>
              <a:rPr lang="en-US" sz="2400" dirty="0" smtClean="0"/>
              <a:t>is performed using simple binary addition</a:t>
            </a:r>
            <a:endParaRPr lang="en-US" sz="2400" dirty="0"/>
          </a:p>
          <a:p>
            <a:pPr lvl="1"/>
            <a:r>
              <a:rPr lang="en-US" sz="2400" dirty="0" smtClean="0"/>
              <a:t>Bottom </a:t>
            </a:r>
            <a:r>
              <a:rPr lang="en-US" sz="2400" dirty="0"/>
              <a:t>line: </a:t>
            </a:r>
            <a:r>
              <a:rPr lang="en-US" sz="2400" dirty="0" smtClean="0"/>
              <a:t>simpler/faster </a:t>
            </a:r>
            <a:r>
              <a:rPr lang="en-US" sz="2400" dirty="0"/>
              <a:t>hardware units!</a:t>
            </a:r>
          </a:p>
        </p:txBody>
      </p:sp>
      <p:sp>
        <p:nvSpPr>
          <p:cNvPr id="2537477" name="Text Box 5"/>
          <p:cNvSpPr txBox="1">
            <a:spLocks noChangeArrowheads="1"/>
          </p:cNvSpPr>
          <p:nvPr/>
        </p:nvSpPr>
        <p:spPr bwMode="auto">
          <a:xfrm>
            <a:off x="5213350" y="1403350"/>
            <a:ext cx="3494088" cy="2295525"/>
          </a:xfrm>
          <a:prstGeom prst="rect">
            <a:avLst/>
          </a:prstGeom>
          <a:noFill/>
          <a:ln w="12700">
            <a:solidFill>
              <a:srgbClr val="FF0033"/>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dirty="0">
                <a:latin typeface="Arial" charset="0"/>
              </a:rPr>
              <a:t>To negate a number,</a:t>
            </a:r>
          </a:p>
          <a:p>
            <a:pPr eaLnBrk="0" hangingPunct="0"/>
            <a:r>
              <a:rPr lang="en-US" dirty="0">
                <a:latin typeface="Arial" charset="0"/>
              </a:rPr>
              <a:t>1’s complement + 1.</a:t>
            </a:r>
          </a:p>
          <a:p>
            <a:pPr eaLnBrk="0" hangingPunct="0"/>
            <a:endParaRPr lang="en-US" dirty="0">
              <a:latin typeface="Arial" charset="0"/>
            </a:endParaRPr>
          </a:p>
          <a:p>
            <a:pPr eaLnBrk="0" hangingPunct="0"/>
            <a:r>
              <a:rPr lang="en-US" dirty="0">
                <a:latin typeface="Arial" charset="0"/>
              </a:rPr>
              <a:t>Left-bit encodes sign:</a:t>
            </a:r>
          </a:p>
          <a:p>
            <a:pPr eaLnBrk="0" hangingPunct="0"/>
            <a:r>
              <a:rPr lang="en-US" dirty="0">
                <a:latin typeface="Arial" charset="0"/>
              </a:rPr>
              <a:t>	0  =  </a:t>
            </a:r>
            <a:r>
              <a:rPr lang="en-US" dirty="0" smtClean="0">
                <a:latin typeface="Arial" charset="0"/>
              </a:rPr>
              <a:t>+ (or 0)</a:t>
            </a:r>
            <a:endParaRPr lang="en-US" dirty="0">
              <a:latin typeface="Arial" charset="0"/>
            </a:endParaRPr>
          </a:p>
          <a:p>
            <a:pPr eaLnBrk="0" hangingPunct="0"/>
            <a:r>
              <a:rPr lang="en-US" dirty="0">
                <a:latin typeface="Arial" charset="0"/>
              </a:rPr>
              <a:t>	1  =  -</a:t>
            </a:r>
          </a:p>
        </p:txBody>
      </p:sp>
      <p:sp>
        <p:nvSpPr>
          <p:cNvPr id="9"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Signed</a:t>
            </a:r>
            <a:endParaRPr lang="en-US" sz="1800" b="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37475">
                                            <p:txEl>
                                              <p:pRg st="0" end="0"/>
                                            </p:txEl>
                                          </p:spTgt>
                                        </p:tgtEl>
                                        <p:attrNameLst>
                                          <p:attrName>style.visibility</p:attrName>
                                        </p:attrNameLst>
                                      </p:cBhvr>
                                      <p:to>
                                        <p:strVal val="visible"/>
                                      </p:to>
                                    </p:set>
                                    <p:animEffect transition="in" filter="dissolve">
                                      <p:cBhvr>
                                        <p:cTn id="7" dur="500"/>
                                        <p:tgtEl>
                                          <p:spTgt spid="25374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37475">
                                            <p:txEl>
                                              <p:pRg st="1" end="1"/>
                                            </p:txEl>
                                          </p:spTgt>
                                        </p:tgtEl>
                                        <p:attrNameLst>
                                          <p:attrName>style.visibility</p:attrName>
                                        </p:attrNameLst>
                                      </p:cBhvr>
                                      <p:to>
                                        <p:strVal val="visible"/>
                                      </p:to>
                                    </p:set>
                                    <p:animEffect transition="in" filter="dissolve">
                                      <p:cBhvr>
                                        <p:cTn id="10" dur="500"/>
                                        <p:tgtEl>
                                          <p:spTgt spid="25374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37475">
                                            <p:txEl>
                                              <p:pRg st="2" end="2"/>
                                            </p:txEl>
                                          </p:spTgt>
                                        </p:tgtEl>
                                        <p:attrNameLst>
                                          <p:attrName>style.visibility</p:attrName>
                                        </p:attrNameLst>
                                      </p:cBhvr>
                                      <p:to>
                                        <p:strVal val="visible"/>
                                      </p:to>
                                    </p:set>
                                    <p:animEffect transition="in" filter="dissolve">
                                      <p:cBhvr>
                                        <p:cTn id="13" dur="500"/>
                                        <p:tgtEl>
                                          <p:spTgt spid="253747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37475">
                                            <p:txEl>
                                              <p:pRg st="3" end="3"/>
                                            </p:txEl>
                                          </p:spTgt>
                                        </p:tgtEl>
                                        <p:attrNameLst>
                                          <p:attrName>style.visibility</p:attrName>
                                        </p:attrNameLst>
                                      </p:cBhvr>
                                      <p:to>
                                        <p:strVal val="visible"/>
                                      </p:to>
                                    </p:set>
                                    <p:animEffect transition="in" filter="dissolve">
                                      <p:cBhvr>
                                        <p:cTn id="16" dur="500"/>
                                        <p:tgtEl>
                                          <p:spTgt spid="253747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37475">
                                            <p:txEl>
                                              <p:pRg st="4" end="4"/>
                                            </p:txEl>
                                          </p:spTgt>
                                        </p:tgtEl>
                                        <p:attrNameLst>
                                          <p:attrName>style.visibility</p:attrName>
                                        </p:attrNameLst>
                                      </p:cBhvr>
                                      <p:to>
                                        <p:strVal val="visible"/>
                                      </p:to>
                                    </p:set>
                                    <p:animEffect transition="in" filter="dissolve">
                                      <p:cBhvr>
                                        <p:cTn id="19" dur="500"/>
                                        <p:tgtEl>
                                          <p:spTgt spid="253747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37475">
                                            <p:txEl>
                                              <p:pRg st="5" end="5"/>
                                            </p:txEl>
                                          </p:spTgt>
                                        </p:tgtEl>
                                        <p:attrNameLst>
                                          <p:attrName>style.visibility</p:attrName>
                                        </p:attrNameLst>
                                      </p:cBhvr>
                                      <p:to>
                                        <p:strVal val="visible"/>
                                      </p:to>
                                    </p:set>
                                    <p:animEffect transition="in" filter="dissolve">
                                      <p:cBhvr>
                                        <p:cTn id="24" dur="500"/>
                                        <p:tgtEl>
                                          <p:spTgt spid="253747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537475">
                                            <p:txEl>
                                              <p:pRg st="6" end="6"/>
                                            </p:txEl>
                                          </p:spTgt>
                                        </p:tgtEl>
                                        <p:attrNameLst>
                                          <p:attrName>style.visibility</p:attrName>
                                        </p:attrNameLst>
                                      </p:cBhvr>
                                      <p:to>
                                        <p:strVal val="visible"/>
                                      </p:to>
                                    </p:set>
                                    <p:animEffect transition="in" filter="dissolve">
                                      <p:cBhvr>
                                        <p:cTn id="27" dur="500"/>
                                        <p:tgtEl>
                                          <p:spTgt spid="253747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37475">
                                            <p:txEl>
                                              <p:pRg st="7" end="7"/>
                                            </p:txEl>
                                          </p:spTgt>
                                        </p:tgtEl>
                                        <p:attrNameLst>
                                          <p:attrName>style.visibility</p:attrName>
                                        </p:attrNameLst>
                                      </p:cBhvr>
                                      <p:to>
                                        <p:strVal val="visible"/>
                                      </p:to>
                                    </p:set>
                                    <p:animEffect transition="in" filter="dissolve">
                                      <p:cBhvr>
                                        <p:cTn id="32" dur="500"/>
                                        <p:tgtEl>
                                          <p:spTgt spid="2537475">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537475">
                                            <p:txEl>
                                              <p:pRg st="8" end="8"/>
                                            </p:txEl>
                                          </p:spTgt>
                                        </p:tgtEl>
                                        <p:attrNameLst>
                                          <p:attrName>style.visibility</p:attrName>
                                        </p:attrNameLst>
                                      </p:cBhvr>
                                      <p:to>
                                        <p:strVal val="visible"/>
                                      </p:to>
                                    </p:set>
                                    <p:animEffect transition="in" filter="dissolve">
                                      <p:cBhvr>
                                        <p:cTn id="35" dur="500"/>
                                        <p:tgtEl>
                                          <p:spTgt spid="2537475">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537475">
                                            <p:txEl>
                                              <p:pRg st="9" end="9"/>
                                            </p:txEl>
                                          </p:spTgt>
                                        </p:tgtEl>
                                        <p:attrNameLst>
                                          <p:attrName>style.visibility</p:attrName>
                                        </p:attrNameLst>
                                      </p:cBhvr>
                                      <p:to>
                                        <p:strVal val="visible"/>
                                      </p:to>
                                    </p:set>
                                    <p:animEffect transition="in" filter="dissolve">
                                      <p:cBhvr>
                                        <p:cTn id="38" dur="500"/>
                                        <p:tgtEl>
                                          <p:spTgt spid="2537475">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537477"/>
                                        </p:tgtEl>
                                        <p:attrNameLst>
                                          <p:attrName>style.visibility</p:attrName>
                                        </p:attrNameLst>
                                      </p:cBhvr>
                                      <p:to>
                                        <p:strVal val="visible"/>
                                      </p:to>
                                    </p:set>
                                    <p:animEffect transition="in" filter="dissolve">
                                      <p:cBhvr>
                                        <p:cTn id="43" dur="500"/>
                                        <p:tgtEl>
                                          <p:spTgt spid="2537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7475" grpId="0" build="p"/>
      <p:bldP spid="253747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smtClean="0"/>
              <a:t>BYU CS 224</a:t>
            </a:r>
            <a:endParaRPr lang="en-US"/>
          </a:p>
        </p:txBody>
      </p:sp>
      <p:sp>
        <p:nvSpPr>
          <p:cNvPr id="11" name="Footer Placeholder 4"/>
          <p:cNvSpPr>
            <a:spLocks noGrp="1"/>
          </p:cNvSpPr>
          <p:nvPr>
            <p:ph type="ftr" sz="quarter" idx="11"/>
          </p:nvPr>
        </p:nvSpPr>
        <p:spPr/>
        <p:txBody>
          <a:bodyPr/>
          <a:lstStyle/>
          <a:p>
            <a:r>
              <a:rPr lang="en-US" smtClean="0"/>
              <a:t>S01 - Data Types</a:t>
            </a:r>
            <a:endParaRPr lang="en-US"/>
          </a:p>
        </p:txBody>
      </p:sp>
      <p:sp>
        <p:nvSpPr>
          <p:cNvPr id="12" name="Slide Number Placeholder 5"/>
          <p:cNvSpPr>
            <a:spLocks noGrp="1"/>
          </p:cNvSpPr>
          <p:nvPr>
            <p:ph type="sldNum" sz="quarter" idx="12"/>
          </p:nvPr>
        </p:nvSpPr>
        <p:spPr/>
        <p:txBody>
          <a:bodyPr/>
          <a:lstStyle/>
          <a:p>
            <a:fld id="{417072E1-D847-4561-ABD0-85B9C57588C2}" type="slidenum">
              <a:rPr lang="en-US"/>
              <a:pPr/>
              <a:t>23</a:t>
            </a:fld>
            <a:endParaRPr lang="en-US"/>
          </a:p>
        </p:txBody>
      </p:sp>
      <p:sp>
        <p:nvSpPr>
          <p:cNvPr id="2463746" name="Rectangle 2"/>
          <p:cNvSpPr>
            <a:spLocks noGrp="1" noChangeArrowheads="1"/>
          </p:cNvSpPr>
          <p:nvPr>
            <p:ph type="title"/>
          </p:nvPr>
        </p:nvSpPr>
        <p:spPr/>
        <p:txBody>
          <a:bodyPr/>
          <a:lstStyle/>
          <a:p>
            <a:r>
              <a:rPr lang="en-US"/>
              <a:t>2’s Complement Integer</a:t>
            </a:r>
            <a:endParaRPr lang="en-US" sz="2000"/>
          </a:p>
        </p:txBody>
      </p:sp>
      <p:sp>
        <p:nvSpPr>
          <p:cNvPr id="2463747" name="Rectangle 3"/>
          <p:cNvSpPr>
            <a:spLocks noGrp="1" noChangeArrowheads="1"/>
          </p:cNvSpPr>
          <p:nvPr>
            <p:ph type="body" idx="1"/>
          </p:nvPr>
        </p:nvSpPr>
        <p:spPr>
          <a:xfrm>
            <a:off x="431800" y="1408113"/>
            <a:ext cx="8164513" cy="3074987"/>
          </a:xfrm>
        </p:spPr>
        <p:txBody>
          <a:bodyPr/>
          <a:lstStyle/>
          <a:p>
            <a:r>
              <a:rPr lang="en-US" sz="2800"/>
              <a:t>If number is positive or zero,</a:t>
            </a:r>
          </a:p>
          <a:p>
            <a:pPr lvl="1"/>
            <a:r>
              <a:rPr lang="en-US" sz="2400"/>
              <a:t>normal binary representation</a:t>
            </a:r>
          </a:p>
          <a:p>
            <a:r>
              <a:rPr lang="en-US" sz="2800"/>
              <a:t>If number is negative,</a:t>
            </a:r>
          </a:p>
          <a:p>
            <a:pPr lvl="1"/>
            <a:r>
              <a:rPr lang="en-US" sz="2400"/>
              <a:t>start with positive number</a:t>
            </a:r>
          </a:p>
          <a:p>
            <a:pPr lvl="1">
              <a:spcBef>
                <a:spcPct val="0"/>
              </a:spcBef>
            </a:pPr>
            <a:r>
              <a:rPr lang="en-US" sz="2400"/>
              <a:t>flip every bit (i.e., take the one’s complement)</a:t>
            </a:r>
          </a:p>
          <a:p>
            <a:pPr lvl="1">
              <a:spcBef>
                <a:spcPct val="0"/>
              </a:spcBef>
            </a:pPr>
            <a:r>
              <a:rPr lang="en-US" sz="2400"/>
              <a:t>then add one</a:t>
            </a:r>
          </a:p>
        </p:txBody>
      </p:sp>
      <p:sp>
        <p:nvSpPr>
          <p:cNvPr id="2463748" name="Text Box 4"/>
          <p:cNvSpPr txBox="1">
            <a:spLocks noChangeArrowheads="1"/>
          </p:cNvSpPr>
          <p:nvPr/>
        </p:nvSpPr>
        <p:spPr bwMode="auto">
          <a:xfrm>
            <a:off x="990600" y="4524375"/>
            <a:ext cx="7162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565150" algn="r"/>
                <a:tab pos="1771650" algn="r"/>
                <a:tab pos="1993900" algn="l"/>
                <a:tab pos="3721100" algn="r"/>
                <a:tab pos="4851400" algn="r"/>
                <a:tab pos="5149850" algn="l"/>
              </a:tabLst>
              <a:defRPr sz="2400">
                <a:solidFill>
                  <a:schemeClr val="tx1"/>
                </a:solidFill>
                <a:latin typeface="Times New Roman" pitchFamily="18" charset="0"/>
              </a:defRPr>
            </a:lvl1pPr>
            <a:lvl2pPr eaLnBrk="0" hangingPunct="0">
              <a:tabLst>
                <a:tab pos="565150" algn="r"/>
                <a:tab pos="1771650" algn="r"/>
                <a:tab pos="1993900" algn="l"/>
                <a:tab pos="3721100" algn="r"/>
                <a:tab pos="4851400" algn="r"/>
                <a:tab pos="5149850" algn="l"/>
              </a:tabLst>
              <a:defRPr sz="2400">
                <a:solidFill>
                  <a:schemeClr val="tx1"/>
                </a:solidFill>
                <a:latin typeface="Times New Roman" pitchFamily="18" charset="0"/>
              </a:defRPr>
            </a:lvl2pPr>
            <a:lvl3pPr eaLnBrk="0" hangingPunct="0">
              <a:tabLst>
                <a:tab pos="565150" algn="r"/>
                <a:tab pos="1771650" algn="r"/>
                <a:tab pos="1993900" algn="l"/>
                <a:tab pos="3721100" algn="r"/>
                <a:tab pos="4851400" algn="r"/>
                <a:tab pos="5149850" algn="l"/>
              </a:tabLst>
              <a:defRPr sz="2400">
                <a:solidFill>
                  <a:schemeClr val="tx1"/>
                </a:solidFill>
                <a:latin typeface="Times New Roman" pitchFamily="18" charset="0"/>
              </a:defRPr>
            </a:lvl3pPr>
            <a:lvl4pPr eaLnBrk="0" hangingPunct="0">
              <a:tabLst>
                <a:tab pos="565150" algn="r"/>
                <a:tab pos="1771650" algn="r"/>
                <a:tab pos="1993900" algn="l"/>
                <a:tab pos="3721100" algn="r"/>
                <a:tab pos="4851400" algn="r"/>
                <a:tab pos="5149850" algn="l"/>
              </a:tabLst>
              <a:defRPr sz="2400">
                <a:solidFill>
                  <a:schemeClr val="tx1"/>
                </a:solidFill>
                <a:latin typeface="Times New Roman" pitchFamily="18" charset="0"/>
              </a:defRPr>
            </a:lvl4pPr>
            <a:lvl5pPr eaLnBrk="0" hangingPunct="0">
              <a:tabLst>
                <a:tab pos="565150" algn="r"/>
                <a:tab pos="1771650" algn="r"/>
                <a:tab pos="1993900" algn="l"/>
                <a:tab pos="3721100" algn="r"/>
                <a:tab pos="4851400" algn="r"/>
                <a:tab pos="5149850" algn="l"/>
              </a:tabLst>
              <a:defRPr sz="2400">
                <a:solidFill>
                  <a:schemeClr val="tx1"/>
                </a:solidFill>
                <a:latin typeface="Times New Roman" pitchFamily="18" charset="0"/>
              </a:defRPr>
            </a:lvl5pPr>
            <a:lvl6pPr eaLnBrk="0" fontAlgn="base" hangingPunct="0">
              <a:spcBef>
                <a:spcPct val="0"/>
              </a:spcBef>
              <a:spcAft>
                <a:spcPct val="0"/>
              </a:spcAft>
              <a:tabLst>
                <a:tab pos="565150" algn="r"/>
                <a:tab pos="1771650" algn="r"/>
                <a:tab pos="1993900" algn="l"/>
                <a:tab pos="3721100" algn="r"/>
                <a:tab pos="4851400" algn="r"/>
                <a:tab pos="5149850" algn="l"/>
              </a:tabLst>
              <a:defRPr sz="2400">
                <a:solidFill>
                  <a:schemeClr val="tx1"/>
                </a:solidFill>
                <a:latin typeface="Times New Roman" pitchFamily="18" charset="0"/>
              </a:defRPr>
            </a:lvl6pPr>
            <a:lvl7pPr eaLnBrk="0" fontAlgn="base" hangingPunct="0">
              <a:spcBef>
                <a:spcPct val="0"/>
              </a:spcBef>
              <a:spcAft>
                <a:spcPct val="0"/>
              </a:spcAft>
              <a:tabLst>
                <a:tab pos="565150" algn="r"/>
                <a:tab pos="1771650" algn="r"/>
                <a:tab pos="1993900" algn="l"/>
                <a:tab pos="3721100" algn="r"/>
                <a:tab pos="4851400" algn="r"/>
                <a:tab pos="5149850" algn="l"/>
              </a:tabLst>
              <a:defRPr sz="2400">
                <a:solidFill>
                  <a:schemeClr val="tx1"/>
                </a:solidFill>
                <a:latin typeface="Times New Roman" pitchFamily="18" charset="0"/>
              </a:defRPr>
            </a:lvl7pPr>
            <a:lvl8pPr eaLnBrk="0" fontAlgn="base" hangingPunct="0">
              <a:spcBef>
                <a:spcPct val="0"/>
              </a:spcBef>
              <a:spcAft>
                <a:spcPct val="0"/>
              </a:spcAft>
              <a:tabLst>
                <a:tab pos="565150" algn="r"/>
                <a:tab pos="1771650" algn="r"/>
                <a:tab pos="1993900" algn="l"/>
                <a:tab pos="3721100" algn="r"/>
                <a:tab pos="4851400" algn="r"/>
                <a:tab pos="5149850" algn="l"/>
              </a:tabLst>
              <a:defRPr sz="2400">
                <a:solidFill>
                  <a:schemeClr val="tx1"/>
                </a:solidFill>
                <a:latin typeface="Times New Roman" pitchFamily="18" charset="0"/>
              </a:defRPr>
            </a:lvl8pPr>
            <a:lvl9pPr eaLnBrk="0" fontAlgn="base" hangingPunct="0">
              <a:spcBef>
                <a:spcPct val="0"/>
              </a:spcBef>
              <a:spcAft>
                <a:spcPct val="0"/>
              </a:spcAft>
              <a:tabLst>
                <a:tab pos="565150" algn="r"/>
                <a:tab pos="1771650" algn="r"/>
                <a:tab pos="1993900" algn="l"/>
                <a:tab pos="3721100" algn="r"/>
                <a:tab pos="4851400" algn="r"/>
                <a:tab pos="5149850" algn="l"/>
              </a:tabLst>
              <a:defRPr sz="2400">
                <a:solidFill>
                  <a:schemeClr val="tx1"/>
                </a:solidFill>
                <a:latin typeface="Times New Roman" pitchFamily="18" charset="0"/>
              </a:defRPr>
            </a:lvl9pPr>
          </a:lstStyle>
          <a:p>
            <a:r>
              <a:rPr lang="en-US">
                <a:latin typeface="CourierPS" pitchFamily="49" charset="0"/>
              </a:rPr>
              <a:t>		</a:t>
            </a:r>
            <a:r>
              <a:rPr lang="en-US" sz="2800" b="1">
                <a:latin typeface="CourierPS" pitchFamily="49" charset="0"/>
              </a:rPr>
              <a:t>00101	</a:t>
            </a:r>
            <a:r>
              <a:rPr lang="en-US">
                <a:latin typeface="Arial" charset="0"/>
              </a:rPr>
              <a:t>(5)</a:t>
            </a:r>
            <a:r>
              <a:rPr lang="en-US">
                <a:latin typeface="Franklin Gothic Book" pitchFamily="34" charset="0"/>
              </a:rPr>
              <a:t>		</a:t>
            </a:r>
            <a:r>
              <a:rPr lang="en-US" sz="2800" b="1">
                <a:latin typeface="CourierPS" pitchFamily="49" charset="0"/>
              </a:rPr>
              <a:t>01001	</a:t>
            </a:r>
            <a:r>
              <a:rPr lang="en-US">
                <a:latin typeface="Arial" charset="0"/>
              </a:rPr>
              <a:t>(9)</a:t>
            </a:r>
          </a:p>
          <a:p>
            <a:r>
              <a:rPr lang="en-US">
                <a:latin typeface="Franklin Gothic Book" pitchFamily="34" charset="0"/>
              </a:rPr>
              <a:t>		</a:t>
            </a:r>
            <a:r>
              <a:rPr lang="en-US" sz="2800" b="1">
                <a:latin typeface="CourierPS" pitchFamily="49" charset="0"/>
              </a:rPr>
              <a:t>11010	</a:t>
            </a:r>
            <a:r>
              <a:rPr lang="en-US" sz="1800">
                <a:latin typeface="Arial" charset="0"/>
              </a:rPr>
              <a:t>(1’s comp)</a:t>
            </a:r>
            <a:r>
              <a:rPr lang="en-US" sz="1800">
                <a:latin typeface="Franklin Gothic Book" pitchFamily="34" charset="0"/>
              </a:rPr>
              <a:t>	</a:t>
            </a:r>
            <a:r>
              <a:rPr lang="en-US" sz="2800">
                <a:latin typeface="CourierPS" pitchFamily="49" charset="0"/>
              </a:rPr>
              <a:t>		</a:t>
            </a:r>
            <a:r>
              <a:rPr lang="en-US" sz="1800">
                <a:latin typeface="Arial" charset="0"/>
              </a:rPr>
              <a:t>(1’s comp)</a:t>
            </a:r>
          </a:p>
          <a:p>
            <a:r>
              <a:rPr lang="en-US" sz="2800" b="1">
                <a:latin typeface="CourierPS" pitchFamily="49" charset="0"/>
              </a:rPr>
              <a:t>	+</a:t>
            </a:r>
            <a:r>
              <a:rPr lang="en-US" sz="2800" b="1" u="sng">
                <a:latin typeface="CourierPS" pitchFamily="49" charset="0"/>
              </a:rPr>
              <a:t>	1</a:t>
            </a:r>
            <a:r>
              <a:rPr lang="en-US" sz="2800" b="1">
                <a:latin typeface="CourierPS" pitchFamily="49" charset="0"/>
              </a:rPr>
              <a:t>	</a:t>
            </a:r>
            <a:r>
              <a:rPr lang="en-US">
                <a:latin typeface="Franklin Gothic Book" pitchFamily="34" charset="0"/>
              </a:rPr>
              <a:t>	</a:t>
            </a:r>
            <a:r>
              <a:rPr lang="en-US" sz="2800" b="1">
                <a:latin typeface="CourierPS" pitchFamily="49" charset="0"/>
              </a:rPr>
              <a:t>+</a:t>
            </a:r>
            <a:r>
              <a:rPr lang="en-US" sz="2800" b="1" u="sng">
                <a:latin typeface="CourierPS" pitchFamily="49" charset="0"/>
              </a:rPr>
              <a:t>	1</a:t>
            </a:r>
            <a:r>
              <a:rPr lang="en-US" sz="2800" b="1">
                <a:latin typeface="CourierPS" pitchFamily="49" charset="0"/>
              </a:rPr>
              <a:t>	</a:t>
            </a:r>
            <a:endParaRPr lang="en-US">
              <a:latin typeface="Franklin Gothic Book" pitchFamily="34" charset="0"/>
            </a:endParaRPr>
          </a:p>
          <a:p>
            <a:r>
              <a:rPr lang="en-US" sz="2800" b="1">
                <a:latin typeface="CourierPS" pitchFamily="49" charset="0"/>
              </a:rPr>
              <a:t>		11011	</a:t>
            </a:r>
            <a:r>
              <a:rPr lang="en-US">
                <a:latin typeface="Arial" charset="0"/>
              </a:rPr>
              <a:t>(-5)</a:t>
            </a:r>
            <a:r>
              <a:rPr lang="en-US">
                <a:latin typeface="Franklin Gothic Book" pitchFamily="34" charset="0"/>
              </a:rPr>
              <a:t>	</a:t>
            </a:r>
            <a:r>
              <a:rPr lang="en-US" sz="2800" b="1">
                <a:latin typeface="CourierPS" pitchFamily="49" charset="0"/>
              </a:rPr>
              <a:t>	</a:t>
            </a:r>
            <a:r>
              <a:rPr lang="en-US">
                <a:latin typeface="Franklin Gothic Book" pitchFamily="34" charset="0"/>
              </a:rPr>
              <a:t>	</a:t>
            </a:r>
            <a:r>
              <a:rPr lang="en-US">
                <a:latin typeface="Arial" charset="0"/>
              </a:rPr>
              <a:t>(-9)</a:t>
            </a:r>
          </a:p>
        </p:txBody>
      </p:sp>
      <p:sp>
        <p:nvSpPr>
          <p:cNvPr id="2463749" name="AutoShape 5"/>
          <p:cNvSpPr>
            <a:spLocks noChangeArrowheads="1"/>
          </p:cNvSpPr>
          <p:nvPr/>
        </p:nvSpPr>
        <p:spPr bwMode="auto">
          <a:xfrm>
            <a:off x="1219200" y="4752975"/>
            <a:ext cx="381000" cy="533400"/>
          </a:xfrm>
          <a:prstGeom prst="curvedRightArrow">
            <a:avLst>
              <a:gd name="adj1" fmla="val 28000"/>
              <a:gd name="adj2" fmla="val 56000"/>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50" name="AutoShape 6"/>
          <p:cNvSpPr>
            <a:spLocks noChangeArrowheads="1"/>
          </p:cNvSpPr>
          <p:nvPr/>
        </p:nvSpPr>
        <p:spPr bwMode="auto">
          <a:xfrm>
            <a:off x="4343400" y="4752975"/>
            <a:ext cx="381000" cy="533400"/>
          </a:xfrm>
          <a:prstGeom prst="curvedRightArrow">
            <a:avLst>
              <a:gd name="adj1" fmla="val 28000"/>
              <a:gd name="adj2" fmla="val 56000"/>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51" name="Rectangle 7"/>
          <p:cNvSpPr>
            <a:spLocks noChangeArrowheads="1"/>
          </p:cNvSpPr>
          <p:nvPr/>
        </p:nvSpPr>
        <p:spPr bwMode="auto">
          <a:xfrm>
            <a:off x="4764088" y="4967288"/>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b="1">
                <a:latin typeface="CourierPS" pitchFamily="49" charset="0"/>
              </a:rPr>
              <a:t>10110</a:t>
            </a:r>
          </a:p>
        </p:txBody>
      </p:sp>
      <p:sp>
        <p:nvSpPr>
          <p:cNvPr id="2463752" name="Rectangle 8"/>
          <p:cNvSpPr>
            <a:spLocks noChangeArrowheads="1"/>
          </p:cNvSpPr>
          <p:nvPr/>
        </p:nvSpPr>
        <p:spPr bwMode="auto">
          <a:xfrm>
            <a:off x="4764088" y="5805488"/>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b="1">
                <a:latin typeface="CourierPS" pitchFamily="49" charset="0"/>
              </a:rPr>
              <a:t>10111</a:t>
            </a:r>
          </a:p>
        </p:txBody>
      </p:sp>
      <p:sp>
        <p:nvSpPr>
          <p:cNvPr id="13"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Signed</a:t>
            </a:r>
            <a:endParaRPr lang="en-US" sz="1800" b="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3747">
                                            <p:txEl>
                                              <p:pRg st="0" end="0"/>
                                            </p:txEl>
                                          </p:spTgt>
                                        </p:tgtEl>
                                        <p:attrNameLst>
                                          <p:attrName>style.visibility</p:attrName>
                                        </p:attrNameLst>
                                      </p:cBhvr>
                                      <p:to>
                                        <p:strVal val="visible"/>
                                      </p:to>
                                    </p:set>
                                    <p:animEffect transition="in" filter="wipe(left)">
                                      <p:cBhvr>
                                        <p:cTn id="7" dur="500"/>
                                        <p:tgtEl>
                                          <p:spTgt spid="2463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3747">
                                            <p:txEl>
                                              <p:pRg st="1" end="1"/>
                                            </p:txEl>
                                          </p:spTgt>
                                        </p:tgtEl>
                                        <p:attrNameLst>
                                          <p:attrName>style.visibility</p:attrName>
                                        </p:attrNameLst>
                                      </p:cBhvr>
                                      <p:to>
                                        <p:strVal val="visible"/>
                                      </p:to>
                                    </p:set>
                                    <p:animEffect transition="in" filter="wipe(left)">
                                      <p:cBhvr>
                                        <p:cTn id="12" dur="500"/>
                                        <p:tgtEl>
                                          <p:spTgt spid="2463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3747">
                                            <p:txEl>
                                              <p:pRg st="2" end="2"/>
                                            </p:txEl>
                                          </p:spTgt>
                                        </p:tgtEl>
                                        <p:attrNameLst>
                                          <p:attrName>style.visibility</p:attrName>
                                        </p:attrNameLst>
                                      </p:cBhvr>
                                      <p:to>
                                        <p:strVal val="visible"/>
                                      </p:to>
                                    </p:set>
                                    <p:animEffect transition="in" filter="wipe(left)">
                                      <p:cBhvr>
                                        <p:cTn id="17" dur="500"/>
                                        <p:tgtEl>
                                          <p:spTgt spid="2463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3747">
                                            <p:txEl>
                                              <p:pRg st="3" end="3"/>
                                            </p:txEl>
                                          </p:spTgt>
                                        </p:tgtEl>
                                        <p:attrNameLst>
                                          <p:attrName>style.visibility</p:attrName>
                                        </p:attrNameLst>
                                      </p:cBhvr>
                                      <p:to>
                                        <p:strVal val="visible"/>
                                      </p:to>
                                    </p:set>
                                    <p:animEffect transition="in" filter="wipe(left)">
                                      <p:cBhvr>
                                        <p:cTn id="22" dur="500"/>
                                        <p:tgtEl>
                                          <p:spTgt spid="2463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3747">
                                            <p:txEl>
                                              <p:pRg st="4" end="4"/>
                                            </p:txEl>
                                          </p:spTgt>
                                        </p:tgtEl>
                                        <p:attrNameLst>
                                          <p:attrName>style.visibility</p:attrName>
                                        </p:attrNameLst>
                                      </p:cBhvr>
                                      <p:to>
                                        <p:strVal val="visible"/>
                                      </p:to>
                                    </p:set>
                                    <p:animEffect transition="in" filter="wipe(left)">
                                      <p:cBhvr>
                                        <p:cTn id="27" dur="500"/>
                                        <p:tgtEl>
                                          <p:spTgt spid="2463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63747">
                                            <p:txEl>
                                              <p:pRg st="5" end="5"/>
                                            </p:txEl>
                                          </p:spTgt>
                                        </p:tgtEl>
                                        <p:attrNameLst>
                                          <p:attrName>style.visibility</p:attrName>
                                        </p:attrNameLst>
                                      </p:cBhvr>
                                      <p:to>
                                        <p:strVal val="visible"/>
                                      </p:to>
                                    </p:set>
                                    <p:animEffect transition="in" filter="wipe(left)">
                                      <p:cBhvr>
                                        <p:cTn id="32" dur="500"/>
                                        <p:tgtEl>
                                          <p:spTgt spid="24637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463748"/>
                                        </p:tgtEl>
                                        <p:attrNameLst>
                                          <p:attrName>style.visibility</p:attrName>
                                        </p:attrNameLst>
                                      </p:cBhvr>
                                      <p:to>
                                        <p:strVal val="visible"/>
                                      </p:to>
                                    </p:set>
                                    <p:animEffect transition="in" filter="checkerboard(across)">
                                      <p:cBhvr>
                                        <p:cTn id="37" dur="500"/>
                                        <p:tgtEl>
                                          <p:spTgt spid="24637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63749"/>
                                        </p:tgtEl>
                                        <p:attrNameLst>
                                          <p:attrName>style.visibility</p:attrName>
                                        </p:attrNameLst>
                                      </p:cBhvr>
                                      <p:to>
                                        <p:strVal val="visible"/>
                                      </p:to>
                                    </p:set>
                                    <p:animEffect transition="in" filter="dissolve">
                                      <p:cBhvr>
                                        <p:cTn id="42" dur="500"/>
                                        <p:tgtEl>
                                          <p:spTgt spid="24637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63750"/>
                                        </p:tgtEl>
                                        <p:attrNameLst>
                                          <p:attrName>style.visibility</p:attrName>
                                        </p:attrNameLst>
                                      </p:cBhvr>
                                      <p:to>
                                        <p:strVal val="visible"/>
                                      </p:to>
                                    </p:set>
                                    <p:animEffect transition="in" filter="dissolve">
                                      <p:cBhvr>
                                        <p:cTn id="47" dur="500"/>
                                        <p:tgtEl>
                                          <p:spTgt spid="24637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463751"/>
                                        </p:tgtEl>
                                        <p:attrNameLst>
                                          <p:attrName>style.visibility</p:attrName>
                                        </p:attrNameLst>
                                      </p:cBhvr>
                                      <p:to>
                                        <p:strVal val="visible"/>
                                      </p:to>
                                    </p:set>
                                    <p:animEffect transition="in" filter="dissolve">
                                      <p:cBhvr>
                                        <p:cTn id="52" dur="500"/>
                                        <p:tgtEl>
                                          <p:spTgt spid="24637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463752"/>
                                        </p:tgtEl>
                                        <p:attrNameLst>
                                          <p:attrName>style.visibility</p:attrName>
                                        </p:attrNameLst>
                                      </p:cBhvr>
                                      <p:to>
                                        <p:strVal val="visible"/>
                                      </p:to>
                                    </p:set>
                                    <p:animEffect transition="in" filter="dissolve">
                                      <p:cBhvr>
                                        <p:cTn id="57" dur="500"/>
                                        <p:tgtEl>
                                          <p:spTgt spid="246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3747" grpId="0" build="p" bldLvl="2" autoUpdateAnimBg="0"/>
      <p:bldP spid="2463748" grpId="0" autoUpdateAnimBg="0"/>
      <p:bldP spid="2463749" grpId="0" animBg="1"/>
      <p:bldP spid="2463750" grpId="0" animBg="1"/>
      <p:bldP spid="2463751" grpId="0" autoUpdateAnimBg="0"/>
      <p:bldP spid="246375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smtClean="0"/>
              <a:t>BYU CS 224</a:t>
            </a:r>
            <a:endParaRPr lang="en-US" dirty="0"/>
          </a:p>
        </p:txBody>
      </p:sp>
      <p:sp>
        <p:nvSpPr>
          <p:cNvPr id="11" name="Footer Placeholder 4"/>
          <p:cNvSpPr>
            <a:spLocks noGrp="1"/>
          </p:cNvSpPr>
          <p:nvPr>
            <p:ph type="ftr" sz="quarter" idx="11"/>
          </p:nvPr>
        </p:nvSpPr>
        <p:spPr/>
        <p:txBody>
          <a:bodyPr/>
          <a:lstStyle/>
          <a:p>
            <a:r>
              <a:rPr lang="en-US" smtClean="0"/>
              <a:t>S01 - Data Types</a:t>
            </a:r>
            <a:endParaRPr lang="en-US" dirty="0"/>
          </a:p>
        </p:txBody>
      </p:sp>
      <p:sp>
        <p:nvSpPr>
          <p:cNvPr id="12" name="Slide Number Placeholder 5"/>
          <p:cNvSpPr>
            <a:spLocks noGrp="1"/>
          </p:cNvSpPr>
          <p:nvPr>
            <p:ph type="sldNum" sz="quarter" idx="12"/>
          </p:nvPr>
        </p:nvSpPr>
        <p:spPr/>
        <p:txBody>
          <a:bodyPr/>
          <a:lstStyle/>
          <a:p>
            <a:fld id="{AA6D7FCB-7AF6-47E9-A77D-11BE4B6793FA}" type="slidenum">
              <a:rPr lang="en-US"/>
              <a:pPr/>
              <a:t>24</a:t>
            </a:fld>
            <a:endParaRPr lang="en-US"/>
          </a:p>
        </p:txBody>
      </p:sp>
      <p:sp>
        <p:nvSpPr>
          <p:cNvPr id="2465794" name="Rectangle 2"/>
          <p:cNvSpPr>
            <a:spLocks noGrp="1" noChangeArrowheads="1"/>
          </p:cNvSpPr>
          <p:nvPr>
            <p:ph type="title"/>
          </p:nvPr>
        </p:nvSpPr>
        <p:spPr/>
        <p:txBody>
          <a:bodyPr/>
          <a:lstStyle/>
          <a:p>
            <a:r>
              <a:rPr lang="en-US"/>
              <a:t>2’s Complement</a:t>
            </a:r>
            <a:endParaRPr lang="en-US" sz="2000"/>
          </a:p>
        </p:txBody>
      </p:sp>
      <p:sp>
        <p:nvSpPr>
          <p:cNvPr id="2465795" name="Rectangle 3"/>
          <p:cNvSpPr>
            <a:spLocks noGrp="1" noChangeArrowheads="1"/>
          </p:cNvSpPr>
          <p:nvPr>
            <p:ph type="body" idx="1"/>
          </p:nvPr>
        </p:nvSpPr>
        <p:spPr>
          <a:xfrm>
            <a:off x="406400" y="1400174"/>
            <a:ext cx="8582025" cy="3134693"/>
          </a:xfrm>
        </p:spPr>
        <p:txBody>
          <a:bodyPr/>
          <a:lstStyle/>
          <a:p>
            <a:pPr>
              <a:lnSpc>
                <a:spcPct val="90000"/>
              </a:lnSpc>
            </a:pPr>
            <a:r>
              <a:rPr lang="en-US" sz="2800" dirty="0"/>
              <a:t>Positional number representation with a twist</a:t>
            </a:r>
          </a:p>
          <a:p>
            <a:pPr lvl="1">
              <a:lnSpc>
                <a:spcPct val="90000"/>
              </a:lnSpc>
            </a:pPr>
            <a:r>
              <a:rPr lang="en-US" sz="2400" dirty="0"/>
              <a:t>the most significant (left-most) digit has a </a:t>
            </a:r>
            <a:r>
              <a:rPr lang="en-US" sz="2400" i="1" dirty="0">
                <a:solidFill>
                  <a:srgbClr val="FF0033"/>
                </a:solidFill>
              </a:rPr>
              <a:t>negative</a:t>
            </a:r>
            <a:r>
              <a:rPr lang="en-US" sz="2400" dirty="0"/>
              <a:t> weight</a:t>
            </a:r>
            <a:br>
              <a:rPr lang="en-US" sz="2400" dirty="0"/>
            </a:br>
            <a:r>
              <a:rPr lang="en-US" sz="2400" dirty="0"/>
              <a:t/>
            </a:r>
            <a:br>
              <a:rPr lang="en-US" sz="2400" dirty="0"/>
            </a:br>
            <a:r>
              <a:rPr lang="en-US" sz="2400" dirty="0"/>
              <a:t/>
            </a:r>
            <a:br>
              <a:rPr lang="en-US" sz="2400" dirty="0"/>
            </a:br>
            <a:endParaRPr lang="en-US" sz="2400" i="1" dirty="0"/>
          </a:p>
          <a:p>
            <a:pPr lvl="1">
              <a:lnSpc>
                <a:spcPct val="90000"/>
              </a:lnSpc>
            </a:pPr>
            <a:r>
              <a:rPr lang="en-US" sz="2400" i="1" dirty="0"/>
              <a:t>n</a:t>
            </a:r>
            <a:r>
              <a:rPr lang="en-US" sz="2400" dirty="0"/>
              <a:t>-bits represent numbers in the range  </a:t>
            </a:r>
            <a:r>
              <a:rPr lang="en-US" sz="2400" dirty="0">
                <a:latin typeface="Symbol" pitchFamily="18" charset="2"/>
              </a:rPr>
              <a:t>-</a:t>
            </a:r>
            <a:r>
              <a:rPr lang="en-US" sz="2400" dirty="0"/>
              <a:t>2</a:t>
            </a:r>
            <a:r>
              <a:rPr lang="en-US" sz="2400" i="1" baseline="30000" dirty="0"/>
              <a:t>n</a:t>
            </a:r>
            <a:r>
              <a:rPr lang="en-US" sz="2400" baseline="30000" dirty="0">
                <a:latin typeface="Symbol" pitchFamily="18" charset="2"/>
              </a:rPr>
              <a:t>-</a:t>
            </a:r>
            <a:r>
              <a:rPr lang="en-US" sz="2400" baseline="30000" dirty="0"/>
              <a:t>1 </a:t>
            </a:r>
            <a:r>
              <a:rPr lang="en-US" sz="2400" dirty="0"/>
              <a:t> …  2</a:t>
            </a:r>
            <a:r>
              <a:rPr lang="en-US" sz="2400" i="1" baseline="30000" dirty="0"/>
              <a:t>n</a:t>
            </a:r>
            <a:r>
              <a:rPr lang="en-US" sz="2400" baseline="30000" dirty="0">
                <a:latin typeface="Symbol" pitchFamily="18" charset="2"/>
              </a:rPr>
              <a:t>-</a:t>
            </a:r>
            <a:r>
              <a:rPr lang="en-US" sz="2400" baseline="30000" dirty="0"/>
              <a:t>1 </a:t>
            </a:r>
            <a:r>
              <a:rPr lang="en-US" sz="2400" dirty="0">
                <a:latin typeface="Symbol" pitchFamily="18" charset="2"/>
              </a:rPr>
              <a:t>- </a:t>
            </a:r>
            <a:r>
              <a:rPr lang="en-US" sz="2400" dirty="0"/>
              <a:t>1</a:t>
            </a:r>
          </a:p>
          <a:p>
            <a:pPr>
              <a:lnSpc>
                <a:spcPct val="90000"/>
              </a:lnSpc>
            </a:pPr>
            <a:r>
              <a:rPr lang="en-US" sz="2800" dirty="0"/>
              <a:t>What are </a:t>
            </a:r>
            <a:r>
              <a:rPr lang="en-US" sz="2800" dirty="0" smtClean="0"/>
              <a:t>these 2’s complement numbers?</a:t>
            </a:r>
            <a:endParaRPr lang="en-US" sz="2800" dirty="0"/>
          </a:p>
        </p:txBody>
      </p:sp>
      <p:sp>
        <p:nvSpPr>
          <p:cNvPr id="2465796" name="Text Box 4"/>
          <p:cNvSpPr txBox="1">
            <a:spLocks noChangeArrowheads="1"/>
          </p:cNvSpPr>
          <p:nvPr/>
        </p:nvSpPr>
        <p:spPr bwMode="auto">
          <a:xfrm>
            <a:off x="1498600" y="2647950"/>
            <a:ext cx="334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0110 = 2</a:t>
            </a:r>
            <a:r>
              <a:rPr lang="en-US" b="1" baseline="30000">
                <a:latin typeface="Courier New" pitchFamily="49" charset="0"/>
              </a:rPr>
              <a:t>2</a:t>
            </a:r>
            <a:r>
              <a:rPr lang="en-US" b="1">
                <a:latin typeface="Courier New" pitchFamily="49" charset="0"/>
              </a:rPr>
              <a:t> + 2</a:t>
            </a:r>
            <a:r>
              <a:rPr lang="en-US" b="1" baseline="30000">
                <a:latin typeface="Courier New" pitchFamily="49" charset="0"/>
              </a:rPr>
              <a:t>1</a:t>
            </a:r>
            <a:r>
              <a:rPr lang="en-US" b="1">
                <a:latin typeface="Courier New" pitchFamily="49" charset="0"/>
              </a:rPr>
              <a:t> = 6</a:t>
            </a:r>
          </a:p>
        </p:txBody>
      </p:sp>
      <p:sp>
        <p:nvSpPr>
          <p:cNvPr id="2465797" name="Text Box 5"/>
          <p:cNvSpPr txBox="1">
            <a:spLocks noChangeArrowheads="1"/>
          </p:cNvSpPr>
          <p:nvPr/>
        </p:nvSpPr>
        <p:spPr bwMode="auto">
          <a:xfrm>
            <a:off x="1498600" y="3105150"/>
            <a:ext cx="456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1110 = -2</a:t>
            </a:r>
            <a:r>
              <a:rPr lang="en-US" b="1" baseline="30000">
                <a:latin typeface="Courier New" pitchFamily="49" charset="0"/>
              </a:rPr>
              <a:t>3</a:t>
            </a:r>
            <a:r>
              <a:rPr lang="en-US" b="1">
                <a:latin typeface="Courier New" pitchFamily="49" charset="0"/>
              </a:rPr>
              <a:t> + 2</a:t>
            </a:r>
            <a:r>
              <a:rPr lang="en-US" b="1" baseline="30000">
                <a:latin typeface="Courier New" pitchFamily="49" charset="0"/>
              </a:rPr>
              <a:t>2</a:t>
            </a:r>
            <a:r>
              <a:rPr lang="en-US" b="1">
                <a:latin typeface="Courier New" pitchFamily="49" charset="0"/>
              </a:rPr>
              <a:t> + 2</a:t>
            </a:r>
            <a:r>
              <a:rPr lang="en-US" b="1" baseline="30000">
                <a:latin typeface="Courier New" pitchFamily="49" charset="0"/>
              </a:rPr>
              <a:t>1</a:t>
            </a:r>
            <a:r>
              <a:rPr lang="en-US" b="1">
                <a:latin typeface="Courier New" pitchFamily="49" charset="0"/>
              </a:rPr>
              <a:t> = -2</a:t>
            </a:r>
          </a:p>
        </p:txBody>
      </p:sp>
      <p:sp>
        <p:nvSpPr>
          <p:cNvPr id="2465798" name="Text Box 6"/>
          <p:cNvSpPr txBox="1">
            <a:spLocks noChangeArrowheads="1"/>
          </p:cNvSpPr>
          <p:nvPr/>
        </p:nvSpPr>
        <p:spPr bwMode="auto">
          <a:xfrm>
            <a:off x="1447800" y="4511675"/>
            <a:ext cx="9159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dirty="0">
                <a:latin typeface="Courier New" pitchFamily="49" charset="0"/>
              </a:rPr>
              <a:t>0000</a:t>
            </a:r>
          </a:p>
          <a:p>
            <a:pPr eaLnBrk="0" hangingPunct="0"/>
            <a:r>
              <a:rPr lang="en-US" b="1" dirty="0">
                <a:latin typeface="Courier New" pitchFamily="49" charset="0"/>
              </a:rPr>
              <a:t>0110</a:t>
            </a:r>
          </a:p>
          <a:p>
            <a:pPr eaLnBrk="0" hangingPunct="0"/>
            <a:r>
              <a:rPr lang="en-US" b="1" dirty="0">
                <a:latin typeface="Courier New" pitchFamily="49" charset="0"/>
              </a:rPr>
              <a:t>1111</a:t>
            </a:r>
          </a:p>
          <a:p>
            <a:pPr eaLnBrk="0" hangingPunct="0"/>
            <a:r>
              <a:rPr lang="en-US" b="1" dirty="0">
                <a:latin typeface="Courier New" pitchFamily="49" charset="0"/>
              </a:rPr>
              <a:t>1010</a:t>
            </a:r>
          </a:p>
          <a:p>
            <a:pPr eaLnBrk="0" hangingPunct="0"/>
            <a:r>
              <a:rPr lang="en-US" b="1" dirty="0">
                <a:latin typeface="Courier New" pitchFamily="49" charset="0"/>
              </a:rPr>
              <a:t>0001</a:t>
            </a:r>
          </a:p>
        </p:txBody>
      </p:sp>
      <p:sp>
        <p:nvSpPr>
          <p:cNvPr id="2465799" name="Text Box 7"/>
          <p:cNvSpPr txBox="1">
            <a:spLocks noChangeArrowheads="1"/>
          </p:cNvSpPr>
          <p:nvPr/>
        </p:nvSpPr>
        <p:spPr bwMode="auto">
          <a:xfrm>
            <a:off x="5638800" y="4511675"/>
            <a:ext cx="9159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1000</a:t>
            </a:r>
          </a:p>
          <a:p>
            <a:pPr eaLnBrk="0" hangingPunct="0"/>
            <a:r>
              <a:rPr lang="en-US" b="1">
                <a:latin typeface="Courier New" pitchFamily="49" charset="0"/>
              </a:rPr>
              <a:t>0111</a:t>
            </a:r>
          </a:p>
          <a:p>
            <a:pPr eaLnBrk="0" hangingPunct="0"/>
            <a:r>
              <a:rPr lang="en-US" b="1">
                <a:latin typeface="Courier New" pitchFamily="49" charset="0"/>
              </a:rPr>
              <a:t>1100</a:t>
            </a:r>
          </a:p>
          <a:p>
            <a:pPr eaLnBrk="0" hangingPunct="0"/>
            <a:r>
              <a:rPr lang="en-US" b="1">
                <a:latin typeface="Courier New" pitchFamily="49" charset="0"/>
              </a:rPr>
              <a:t>1011</a:t>
            </a:r>
          </a:p>
          <a:p>
            <a:pPr eaLnBrk="0" hangingPunct="0"/>
            <a:r>
              <a:rPr lang="en-US" b="1">
                <a:latin typeface="Courier New" pitchFamily="49" charset="0"/>
              </a:rPr>
              <a:t>1001</a:t>
            </a:r>
          </a:p>
        </p:txBody>
      </p:sp>
      <p:graphicFrame>
        <p:nvGraphicFramePr>
          <p:cNvPr id="2465800" name="Object 8"/>
          <p:cNvGraphicFramePr>
            <a:graphicFrameLocks noChangeAspect="1"/>
          </p:cNvGraphicFramePr>
          <p:nvPr/>
        </p:nvGraphicFramePr>
        <p:xfrm>
          <a:off x="5837238" y="2543175"/>
          <a:ext cx="2862262" cy="425450"/>
        </p:xfrm>
        <a:graphic>
          <a:graphicData uri="http://schemas.openxmlformats.org/presentationml/2006/ole">
            <mc:AlternateContent xmlns:mc="http://schemas.openxmlformats.org/markup-compatibility/2006">
              <mc:Choice xmlns:v="urn:schemas-microsoft-com:vml" Requires="v">
                <p:oleObj spid="_x0000_s2465979" name="Equation" r:id="rId3" imgW="1536480" imgH="228600" progId="Equation.3">
                  <p:embed/>
                </p:oleObj>
              </mc:Choice>
              <mc:Fallback>
                <p:oleObj name="Equation" r:id="rId3" imgW="153648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238" y="2543175"/>
                        <a:ext cx="2862262" cy="4254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Signed</a:t>
            </a:r>
            <a:endParaRPr lang="en-US" sz="1800" b="1" dirty="0">
              <a:latin typeface="Arial" charset="0"/>
            </a:endParaRPr>
          </a:p>
        </p:txBody>
      </p:sp>
      <p:sp>
        <p:nvSpPr>
          <p:cNvPr id="14" name="Rectangle 13"/>
          <p:cNvSpPr/>
          <p:nvPr/>
        </p:nvSpPr>
        <p:spPr>
          <a:xfrm>
            <a:off x="2729562" y="4531553"/>
            <a:ext cx="338554" cy="400110"/>
          </a:xfrm>
          <a:prstGeom prst="rect">
            <a:avLst/>
          </a:prstGeom>
        </p:spPr>
        <p:txBody>
          <a:bodyPr wrap="none">
            <a:spAutoFit/>
          </a:bodyPr>
          <a:lstStyle/>
          <a:p>
            <a:r>
              <a:rPr lang="en-US" sz="2000" b="1" dirty="0" smtClean="0">
                <a:solidFill>
                  <a:srgbClr val="CE0000"/>
                </a:solidFill>
                <a:latin typeface="Courier New" pitchFamily="49" charset="0"/>
                <a:cs typeface="Courier New" pitchFamily="49" charset="0"/>
              </a:rPr>
              <a:t>0</a:t>
            </a:r>
            <a:endParaRPr lang="en-US" sz="2000" b="1" dirty="0">
              <a:latin typeface="Courier New" pitchFamily="49" charset="0"/>
              <a:cs typeface="Courier New" pitchFamily="49" charset="0"/>
            </a:endParaRPr>
          </a:p>
        </p:txBody>
      </p:sp>
      <p:sp>
        <p:nvSpPr>
          <p:cNvPr id="15" name="Rectangle 14"/>
          <p:cNvSpPr/>
          <p:nvPr/>
        </p:nvSpPr>
        <p:spPr>
          <a:xfrm>
            <a:off x="2729562" y="4898649"/>
            <a:ext cx="338554" cy="400110"/>
          </a:xfrm>
          <a:prstGeom prst="rect">
            <a:avLst/>
          </a:prstGeom>
        </p:spPr>
        <p:txBody>
          <a:bodyPr wrap="none">
            <a:spAutoFit/>
          </a:bodyPr>
          <a:lstStyle/>
          <a:p>
            <a:r>
              <a:rPr lang="en-US" sz="2000" b="1" dirty="0" smtClean="0">
                <a:solidFill>
                  <a:srgbClr val="CE0000"/>
                </a:solidFill>
                <a:latin typeface="Courier New" pitchFamily="49" charset="0"/>
                <a:cs typeface="Courier New" pitchFamily="49" charset="0"/>
              </a:rPr>
              <a:t>6</a:t>
            </a:r>
            <a:endParaRPr lang="en-US" sz="2000" b="1" dirty="0">
              <a:latin typeface="Courier New" pitchFamily="49" charset="0"/>
              <a:cs typeface="Courier New" pitchFamily="49" charset="0"/>
            </a:endParaRPr>
          </a:p>
        </p:txBody>
      </p:sp>
      <p:sp>
        <p:nvSpPr>
          <p:cNvPr id="16" name="Rectangle 15"/>
          <p:cNvSpPr/>
          <p:nvPr/>
        </p:nvSpPr>
        <p:spPr>
          <a:xfrm>
            <a:off x="2575673" y="5265744"/>
            <a:ext cx="492443" cy="400110"/>
          </a:xfrm>
          <a:prstGeom prst="rect">
            <a:avLst/>
          </a:prstGeom>
        </p:spPr>
        <p:txBody>
          <a:bodyPr wrap="none">
            <a:spAutoFit/>
          </a:bodyPr>
          <a:lstStyle/>
          <a:p>
            <a:r>
              <a:rPr lang="en-US" sz="2000" b="1" dirty="0" smtClean="0">
                <a:solidFill>
                  <a:srgbClr val="CE0000"/>
                </a:solidFill>
                <a:latin typeface="Courier New" pitchFamily="49" charset="0"/>
                <a:cs typeface="Courier New" pitchFamily="49" charset="0"/>
              </a:rPr>
              <a:t>-1</a:t>
            </a:r>
            <a:endParaRPr lang="en-US" sz="2000" b="1" dirty="0">
              <a:latin typeface="Courier New" pitchFamily="49" charset="0"/>
              <a:cs typeface="Courier New" pitchFamily="49" charset="0"/>
            </a:endParaRPr>
          </a:p>
        </p:txBody>
      </p:sp>
      <p:sp>
        <p:nvSpPr>
          <p:cNvPr id="17" name="Rectangle 16"/>
          <p:cNvSpPr/>
          <p:nvPr/>
        </p:nvSpPr>
        <p:spPr>
          <a:xfrm>
            <a:off x="2575673" y="5632839"/>
            <a:ext cx="492443" cy="400110"/>
          </a:xfrm>
          <a:prstGeom prst="rect">
            <a:avLst/>
          </a:prstGeom>
        </p:spPr>
        <p:txBody>
          <a:bodyPr wrap="none">
            <a:spAutoFit/>
          </a:bodyPr>
          <a:lstStyle/>
          <a:p>
            <a:r>
              <a:rPr lang="en-US" sz="2000" b="1" dirty="0" smtClean="0">
                <a:solidFill>
                  <a:srgbClr val="CE0000"/>
                </a:solidFill>
                <a:latin typeface="Courier New" pitchFamily="49" charset="0"/>
                <a:cs typeface="Courier New" pitchFamily="49" charset="0"/>
              </a:rPr>
              <a:t>-6</a:t>
            </a:r>
            <a:endParaRPr lang="en-US" sz="2000" b="1" dirty="0">
              <a:latin typeface="Courier New" pitchFamily="49" charset="0"/>
              <a:cs typeface="Courier New" pitchFamily="49" charset="0"/>
            </a:endParaRPr>
          </a:p>
        </p:txBody>
      </p:sp>
      <p:sp>
        <p:nvSpPr>
          <p:cNvPr id="24" name="Rectangle 23"/>
          <p:cNvSpPr/>
          <p:nvPr/>
        </p:nvSpPr>
        <p:spPr>
          <a:xfrm>
            <a:off x="2729562" y="5999935"/>
            <a:ext cx="338554" cy="400110"/>
          </a:xfrm>
          <a:prstGeom prst="rect">
            <a:avLst/>
          </a:prstGeom>
        </p:spPr>
        <p:txBody>
          <a:bodyPr wrap="none">
            <a:spAutoFit/>
          </a:bodyPr>
          <a:lstStyle/>
          <a:p>
            <a:r>
              <a:rPr lang="en-US" sz="2000" b="1" dirty="0" smtClean="0">
                <a:solidFill>
                  <a:srgbClr val="CE0000"/>
                </a:solidFill>
                <a:latin typeface="Courier New" pitchFamily="49" charset="0"/>
                <a:cs typeface="Courier New" pitchFamily="49" charset="0"/>
              </a:rPr>
              <a:t>1</a:t>
            </a:r>
            <a:endParaRPr lang="en-US" sz="2000" b="1" dirty="0">
              <a:latin typeface="Courier New" pitchFamily="49" charset="0"/>
              <a:cs typeface="Courier New" pitchFamily="49" charset="0"/>
            </a:endParaRPr>
          </a:p>
        </p:txBody>
      </p:sp>
      <p:sp>
        <p:nvSpPr>
          <p:cNvPr id="25" name="Rectangle 24"/>
          <p:cNvSpPr/>
          <p:nvPr/>
        </p:nvSpPr>
        <p:spPr>
          <a:xfrm>
            <a:off x="6782854" y="4534868"/>
            <a:ext cx="492443" cy="400110"/>
          </a:xfrm>
          <a:prstGeom prst="rect">
            <a:avLst/>
          </a:prstGeom>
        </p:spPr>
        <p:txBody>
          <a:bodyPr wrap="none">
            <a:spAutoFit/>
          </a:bodyPr>
          <a:lstStyle/>
          <a:p>
            <a:r>
              <a:rPr lang="en-US" sz="2000" b="1" dirty="0" smtClean="0">
                <a:solidFill>
                  <a:srgbClr val="CE0000"/>
                </a:solidFill>
                <a:latin typeface="Courier New" pitchFamily="49" charset="0"/>
                <a:cs typeface="Courier New" pitchFamily="49" charset="0"/>
              </a:rPr>
              <a:t>-8</a:t>
            </a:r>
            <a:endParaRPr lang="en-US" sz="2000" b="1" dirty="0">
              <a:latin typeface="Courier New" pitchFamily="49" charset="0"/>
              <a:cs typeface="Courier New" pitchFamily="49" charset="0"/>
            </a:endParaRPr>
          </a:p>
        </p:txBody>
      </p:sp>
      <p:sp>
        <p:nvSpPr>
          <p:cNvPr id="26" name="Rectangle 25"/>
          <p:cNvSpPr/>
          <p:nvPr/>
        </p:nvSpPr>
        <p:spPr>
          <a:xfrm>
            <a:off x="6951817" y="4901964"/>
            <a:ext cx="338554" cy="400110"/>
          </a:xfrm>
          <a:prstGeom prst="rect">
            <a:avLst/>
          </a:prstGeom>
        </p:spPr>
        <p:txBody>
          <a:bodyPr wrap="none">
            <a:spAutoFit/>
          </a:bodyPr>
          <a:lstStyle/>
          <a:p>
            <a:r>
              <a:rPr lang="en-US" sz="2000" b="1" dirty="0">
                <a:solidFill>
                  <a:srgbClr val="CE0000"/>
                </a:solidFill>
                <a:latin typeface="Courier New" pitchFamily="49" charset="0"/>
                <a:cs typeface="Courier New" pitchFamily="49" charset="0"/>
              </a:rPr>
              <a:t>7</a:t>
            </a:r>
            <a:endParaRPr lang="en-US" sz="2000" b="1" dirty="0">
              <a:latin typeface="Courier New" pitchFamily="49" charset="0"/>
              <a:cs typeface="Courier New" pitchFamily="49" charset="0"/>
            </a:endParaRPr>
          </a:p>
        </p:txBody>
      </p:sp>
      <p:sp>
        <p:nvSpPr>
          <p:cNvPr id="27" name="Rectangle 26"/>
          <p:cNvSpPr/>
          <p:nvPr/>
        </p:nvSpPr>
        <p:spPr>
          <a:xfrm>
            <a:off x="6797928" y="5269059"/>
            <a:ext cx="492443" cy="400110"/>
          </a:xfrm>
          <a:prstGeom prst="rect">
            <a:avLst/>
          </a:prstGeom>
        </p:spPr>
        <p:txBody>
          <a:bodyPr wrap="none">
            <a:spAutoFit/>
          </a:bodyPr>
          <a:lstStyle/>
          <a:p>
            <a:r>
              <a:rPr lang="en-US" sz="2000" b="1" dirty="0" smtClean="0">
                <a:solidFill>
                  <a:srgbClr val="CE0000"/>
                </a:solidFill>
                <a:latin typeface="Courier New" pitchFamily="49" charset="0"/>
                <a:cs typeface="Courier New" pitchFamily="49" charset="0"/>
              </a:rPr>
              <a:t>-4</a:t>
            </a:r>
            <a:endParaRPr lang="en-US" sz="2000" b="1" dirty="0">
              <a:latin typeface="Courier New" pitchFamily="49" charset="0"/>
              <a:cs typeface="Courier New" pitchFamily="49" charset="0"/>
            </a:endParaRPr>
          </a:p>
        </p:txBody>
      </p:sp>
      <p:sp>
        <p:nvSpPr>
          <p:cNvPr id="28" name="Rectangle 27"/>
          <p:cNvSpPr/>
          <p:nvPr/>
        </p:nvSpPr>
        <p:spPr>
          <a:xfrm>
            <a:off x="6797928" y="5636154"/>
            <a:ext cx="492443" cy="400110"/>
          </a:xfrm>
          <a:prstGeom prst="rect">
            <a:avLst/>
          </a:prstGeom>
        </p:spPr>
        <p:txBody>
          <a:bodyPr wrap="none">
            <a:spAutoFit/>
          </a:bodyPr>
          <a:lstStyle/>
          <a:p>
            <a:r>
              <a:rPr lang="en-US" sz="2000" b="1" dirty="0" smtClean="0">
                <a:solidFill>
                  <a:srgbClr val="CE0000"/>
                </a:solidFill>
                <a:latin typeface="Courier New" pitchFamily="49" charset="0"/>
                <a:cs typeface="Courier New" pitchFamily="49" charset="0"/>
              </a:rPr>
              <a:t>-5</a:t>
            </a:r>
            <a:endParaRPr lang="en-US" sz="2000" b="1" dirty="0">
              <a:latin typeface="Courier New" pitchFamily="49" charset="0"/>
              <a:cs typeface="Courier New" pitchFamily="49" charset="0"/>
            </a:endParaRPr>
          </a:p>
        </p:txBody>
      </p:sp>
      <p:sp>
        <p:nvSpPr>
          <p:cNvPr id="29" name="Rectangle 28"/>
          <p:cNvSpPr/>
          <p:nvPr/>
        </p:nvSpPr>
        <p:spPr>
          <a:xfrm>
            <a:off x="6797928" y="6003250"/>
            <a:ext cx="492443" cy="400110"/>
          </a:xfrm>
          <a:prstGeom prst="rect">
            <a:avLst/>
          </a:prstGeom>
        </p:spPr>
        <p:txBody>
          <a:bodyPr wrap="none">
            <a:spAutoFit/>
          </a:bodyPr>
          <a:lstStyle/>
          <a:p>
            <a:r>
              <a:rPr lang="en-US" sz="2000" b="1" dirty="0" smtClean="0">
                <a:solidFill>
                  <a:srgbClr val="CE0000"/>
                </a:solidFill>
                <a:latin typeface="Courier New" pitchFamily="49" charset="0"/>
                <a:cs typeface="Courier New" pitchFamily="49" charset="0"/>
              </a:rPr>
              <a:t>-7</a:t>
            </a:r>
            <a:endParaRPr lang="en-US" sz="20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4" grpId="0"/>
      <p:bldP spid="25" grpId="0"/>
      <p:bldP spid="26" grpId="0"/>
      <p:bldP spid="27" grpId="0"/>
      <p:bldP spid="2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r>
              <a:rPr lang="en-US" smtClean="0"/>
              <a:t>BYU CS 224</a:t>
            </a:r>
            <a:endParaRPr lang="en-US"/>
          </a:p>
        </p:txBody>
      </p:sp>
      <p:sp>
        <p:nvSpPr>
          <p:cNvPr id="12" name="Footer Placeholder 4"/>
          <p:cNvSpPr>
            <a:spLocks noGrp="1"/>
          </p:cNvSpPr>
          <p:nvPr>
            <p:ph type="ftr" sz="quarter" idx="11"/>
          </p:nvPr>
        </p:nvSpPr>
        <p:spPr/>
        <p:txBody>
          <a:bodyPr/>
          <a:lstStyle/>
          <a:p>
            <a:r>
              <a:rPr lang="en-US" smtClean="0"/>
              <a:t>S01 - Data Types</a:t>
            </a:r>
            <a:endParaRPr lang="en-US"/>
          </a:p>
        </p:txBody>
      </p:sp>
      <p:sp>
        <p:nvSpPr>
          <p:cNvPr id="13" name="Slide Number Placeholder 5"/>
          <p:cNvSpPr>
            <a:spLocks noGrp="1"/>
          </p:cNvSpPr>
          <p:nvPr>
            <p:ph type="sldNum" sz="quarter" idx="12"/>
          </p:nvPr>
        </p:nvSpPr>
        <p:spPr/>
        <p:txBody>
          <a:bodyPr/>
          <a:lstStyle/>
          <a:p>
            <a:fld id="{68DCA9B7-7A8C-4830-A436-73904FD02A90}" type="slidenum">
              <a:rPr lang="en-US"/>
              <a:pPr/>
              <a:t>25</a:t>
            </a:fld>
            <a:endParaRPr lang="en-US"/>
          </a:p>
        </p:txBody>
      </p:sp>
      <p:sp>
        <p:nvSpPr>
          <p:cNvPr id="2541571" name="Rectangle 3"/>
          <p:cNvSpPr>
            <a:spLocks noGrp="1" noChangeArrowheads="1"/>
          </p:cNvSpPr>
          <p:nvPr>
            <p:ph type="title"/>
          </p:nvPr>
        </p:nvSpPr>
        <p:spPr/>
        <p:txBody>
          <a:bodyPr/>
          <a:lstStyle/>
          <a:p>
            <a:r>
              <a:rPr lang="en-US" dirty="0" smtClean="0"/>
              <a:t>Quiz 1.2</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7517427"/>
              </p:ext>
            </p:extLst>
          </p:nvPr>
        </p:nvGraphicFramePr>
        <p:xfrm>
          <a:off x="3788229" y="3302360"/>
          <a:ext cx="4271169" cy="2590800"/>
        </p:xfrm>
        <a:graphic>
          <a:graphicData uri="http://schemas.openxmlformats.org/drawingml/2006/table">
            <a:tbl>
              <a:tblPr firstRow="1" bandRow="1">
                <a:tableStyleId>{F5AB1C69-6EDB-4FF4-983F-18BD219EF322}</a:tableStyleId>
              </a:tblPr>
              <a:tblGrid>
                <a:gridCol w="4271169"/>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Number</a:t>
                      </a:r>
                      <a:r>
                        <a:rPr lang="en-US" sz="2800" baseline="-25000" dirty="0" smtClean="0">
                          <a:solidFill>
                            <a:schemeClr val="tx1"/>
                          </a:solidFill>
                        </a:rPr>
                        <a:t>10</a:t>
                      </a:r>
                    </a:p>
                  </a:txBody>
                  <a:tcPr>
                    <a:lnB w="38100" cap="flat" cmpd="sng" algn="ctr">
                      <a:solidFill>
                        <a:srgbClr val="FF0000"/>
                      </a:solidFill>
                      <a:prstDash val="solid"/>
                      <a:round/>
                      <a:headEnd type="none" w="med" len="med"/>
                      <a:tailEnd type="none" w="med" len="med"/>
                    </a:lnB>
                    <a:noFill/>
                  </a:tcPr>
                </a:tc>
              </a:tr>
              <a:tr h="370840">
                <a:tc>
                  <a:txBody>
                    <a:bodyPr/>
                    <a:lstStyle/>
                    <a:p>
                      <a:pPr algn="ctr"/>
                      <a:endParaRPr lang="en-US" sz="2800" b="1" dirty="0">
                        <a:solidFill>
                          <a:schemeClr val="tx1"/>
                        </a:solidFill>
                        <a:latin typeface="Courier New" pitchFamily="49" charset="0"/>
                        <a:cs typeface="Courier New" pitchFamily="49" charset="0"/>
                      </a:endParaRP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noFill/>
                  </a:tcPr>
                </a:tc>
              </a:tr>
              <a:tr h="370840">
                <a:tc>
                  <a:txBody>
                    <a:bodyPr/>
                    <a:lstStyle/>
                    <a:p>
                      <a:pPr algn="ctr"/>
                      <a:endParaRPr lang="en-US" sz="2800" b="1" dirty="0">
                        <a:solidFill>
                          <a:schemeClr val="tx1"/>
                        </a:solidFill>
                        <a:latin typeface="Courier New" pitchFamily="49" charset="0"/>
                        <a:cs typeface="Courier New" pitchFamily="49" charset="0"/>
                      </a:endParaRP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noFill/>
                  </a:tcPr>
                </a:tc>
              </a:tr>
              <a:tr h="370840">
                <a:tc>
                  <a:txBody>
                    <a:bodyPr/>
                    <a:lstStyle/>
                    <a:p>
                      <a:pPr algn="ctr"/>
                      <a:endParaRPr lang="en-US" sz="2800" b="1" dirty="0">
                        <a:solidFill>
                          <a:schemeClr val="tx1"/>
                        </a:solidFill>
                        <a:latin typeface="Courier New" pitchFamily="49" charset="0"/>
                        <a:cs typeface="Courier New" pitchFamily="49" charset="0"/>
                      </a:endParaRP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noFill/>
                  </a:tcPr>
                </a:tc>
              </a:tr>
              <a:tr h="370840">
                <a:tc>
                  <a:txBody>
                    <a:bodyPr/>
                    <a:lstStyle/>
                    <a:p>
                      <a:pPr algn="ctr"/>
                      <a:endParaRPr lang="en-US" sz="2800" b="1" dirty="0">
                        <a:solidFill>
                          <a:schemeClr val="tx1"/>
                        </a:solidFill>
                        <a:latin typeface="Courier New" pitchFamily="49" charset="0"/>
                        <a:cs typeface="Courier New" pitchFamily="49" charset="0"/>
                      </a:endParaRP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noFill/>
                  </a:tcPr>
                </a:tc>
              </a:tr>
            </a:tbl>
          </a:graphicData>
        </a:graphic>
      </p:graphicFrame>
      <p:sp>
        <p:nvSpPr>
          <p:cNvPr id="19" name="Rectangle 3"/>
          <p:cNvSpPr txBox="1">
            <a:spLocks noChangeArrowheads="1"/>
          </p:cNvSpPr>
          <p:nvPr/>
        </p:nvSpPr>
        <p:spPr bwMode="auto">
          <a:xfrm>
            <a:off x="821933" y="1840459"/>
            <a:ext cx="788772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r>
              <a:rPr lang="en-US" kern="0" dirty="0" smtClean="0"/>
              <a:t>What is the decimal number represented by the following binary digits?</a:t>
            </a:r>
            <a:endParaRPr lang="en-US" kern="0" dirty="0"/>
          </a:p>
        </p:txBody>
      </p:sp>
      <p:sp>
        <p:nvSpPr>
          <p:cNvPr id="3" name="Rectangle 2"/>
          <p:cNvSpPr/>
          <p:nvPr/>
        </p:nvSpPr>
        <p:spPr>
          <a:xfrm>
            <a:off x="1208377" y="4434115"/>
            <a:ext cx="1582486" cy="584775"/>
          </a:xfrm>
          <a:prstGeom prst="rect">
            <a:avLst/>
          </a:prstGeom>
        </p:spPr>
        <p:txBody>
          <a:bodyPr wrap="none">
            <a:spAutoFit/>
          </a:bodyPr>
          <a:lstStyle/>
          <a:p>
            <a:pPr algn="ctr"/>
            <a:r>
              <a:rPr lang="en-US" sz="3200" b="1" dirty="0" smtClean="0">
                <a:latin typeface="Courier New" pitchFamily="49" charset="0"/>
                <a:cs typeface="Courier New" pitchFamily="49" charset="0"/>
              </a:rPr>
              <a:t>10111</a:t>
            </a:r>
            <a:r>
              <a:rPr lang="en-US" sz="3200" b="1" baseline="-25000" dirty="0" smtClean="0">
                <a:latin typeface="Courier New" pitchFamily="49" charset="0"/>
                <a:cs typeface="Courier New" pitchFamily="49" charset="0"/>
              </a:rPr>
              <a:t>2</a:t>
            </a:r>
            <a:endParaRPr lang="en-US" sz="3200" b="1" baseline="-25000" dirty="0">
              <a:latin typeface="Courier New" pitchFamily="49" charset="0"/>
              <a:cs typeface="Courier New" pitchFamily="49" charset="0"/>
            </a:endParaRPr>
          </a:p>
        </p:txBody>
      </p:sp>
      <p:sp>
        <p:nvSpPr>
          <p:cNvPr id="9" name="Rectangle 8"/>
          <p:cNvSpPr/>
          <p:nvPr/>
        </p:nvSpPr>
        <p:spPr>
          <a:xfrm>
            <a:off x="5386088" y="3883125"/>
            <a:ext cx="1723549" cy="400110"/>
          </a:xfrm>
          <a:prstGeom prst="rect">
            <a:avLst/>
          </a:prstGeom>
        </p:spPr>
        <p:txBody>
          <a:bodyPr wrap="none">
            <a:spAutoFit/>
          </a:bodyPr>
          <a:lstStyle/>
          <a:p>
            <a:pPr algn="ctr"/>
            <a:r>
              <a:rPr lang="en-US" sz="2000" b="1" dirty="0" smtClean="0">
                <a:latin typeface="Courier New" pitchFamily="49" charset="0"/>
                <a:cs typeface="Courier New" pitchFamily="49" charset="0"/>
              </a:rPr>
              <a:t>(unsigned)</a:t>
            </a:r>
            <a:endParaRPr lang="en-US" sz="2000" b="1" baseline="-25000" dirty="0">
              <a:latin typeface="Courier New" pitchFamily="49" charset="0"/>
              <a:cs typeface="Courier New" pitchFamily="49" charset="0"/>
            </a:endParaRPr>
          </a:p>
        </p:txBody>
      </p:sp>
      <p:sp>
        <p:nvSpPr>
          <p:cNvPr id="10" name="Rectangle 9"/>
          <p:cNvSpPr/>
          <p:nvPr/>
        </p:nvSpPr>
        <p:spPr>
          <a:xfrm>
            <a:off x="5386089" y="4403952"/>
            <a:ext cx="2646878" cy="400110"/>
          </a:xfrm>
          <a:prstGeom prst="rect">
            <a:avLst/>
          </a:prstGeom>
        </p:spPr>
        <p:txBody>
          <a:bodyPr wrap="none">
            <a:spAutoFit/>
          </a:bodyPr>
          <a:lstStyle/>
          <a:p>
            <a:pPr algn="ctr"/>
            <a:r>
              <a:rPr lang="en-US" sz="2000" b="1" dirty="0" smtClean="0">
                <a:latin typeface="Courier New" pitchFamily="49" charset="0"/>
                <a:cs typeface="Courier New" pitchFamily="49" charset="0"/>
              </a:rPr>
              <a:t>(sign magnitude)</a:t>
            </a:r>
            <a:endParaRPr lang="en-US" sz="2000" b="1" baseline="-25000" dirty="0">
              <a:latin typeface="Courier New" pitchFamily="49" charset="0"/>
              <a:cs typeface="Courier New" pitchFamily="49" charset="0"/>
            </a:endParaRPr>
          </a:p>
        </p:txBody>
      </p:sp>
      <p:sp>
        <p:nvSpPr>
          <p:cNvPr id="14" name="Rectangle 13"/>
          <p:cNvSpPr/>
          <p:nvPr/>
        </p:nvSpPr>
        <p:spPr>
          <a:xfrm>
            <a:off x="5463033" y="4924779"/>
            <a:ext cx="2646878" cy="400110"/>
          </a:xfrm>
          <a:prstGeom prst="rect">
            <a:avLst/>
          </a:prstGeom>
        </p:spPr>
        <p:txBody>
          <a:bodyPr wrap="none">
            <a:spAutoFit/>
          </a:bodyPr>
          <a:lstStyle/>
          <a:p>
            <a:pPr algn="ctr"/>
            <a:r>
              <a:rPr lang="en-US" sz="2000" b="1" dirty="0" smtClean="0">
                <a:latin typeface="Courier New" pitchFamily="49" charset="0"/>
                <a:cs typeface="Courier New" pitchFamily="49" charset="0"/>
              </a:rPr>
              <a:t>(1's complement)</a:t>
            </a:r>
            <a:endParaRPr lang="en-US" sz="2000" b="1" baseline="-25000" dirty="0">
              <a:latin typeface="Courier New" pitchFamily="49" charset="0"/>
              <a:cs typeface="Courier New" pitchFamily="49" charset="0"/>
            </a:endParaRPr>
          </a:p>
        </p:txBody>
      </p:sp>
      <p:sp>
        <p:nvSpPr>
          <p:cNvPr id="15" name="Rectangle 14"/>
          <p:cNvSpPr/>
          <p:nvPr/>
        </p:nvSpPr>
        <p:spPr>
          <a:xfrm>
            <a:off x="5463033" y="5445605"/>
            <a:ext cx="2646878" cy="400110"/>
          </a:xfrm>
          <a:prstGeom prst="rect">
            <a:avLst/>
          </a:prstGeom>
        </p:spPr>
        <p:txBody>
          <a:bodyPr wrap="none">
            <a:spAutoFit/>
          </a:bodyPr>
          <a:lstStyle/>
          <a:p>
            <a:pPr algn="ctr"/>
            <a:r>
              <a:rPr lang="en-US" sz="2000" b="1" dirty="0" smtClean="0">
                <a:latin typeface="Courier New" pitchFamily="49" charset="0"/>
                <a:cs typeface="Courier New" pitchFamily="49" charset="0"/>
              </a:rPr>
              <a:t>(2's complement)</a:t>
            </a:r>
            <a:endParaRPr lang="en-US" sz="2000" b="1" baseline="-25000" dirty="0">
              <a:latin typeface="Courier New" pitchFamily="49" charset="0"/>
              <a:cs typeface="Courier New" pitchFamily="49" charset="0"/>
            </a:endParaRPr>
          </a:p>
        </p:txBody>
      </p:sp>
    </p:spTree>
    <p:extLst>
      <p:ext uri="{BB962C8B-B14F-4D97-AF65-F5344CB8AC3E}">
        <p14:creationId xmlns:p14="http://schemas.microsoft.com/office/powerpoint/2010/main" val="3565979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smtClean="0"/>
              <a:t>BYU CS 224</a:t>
            </a:r>
            <a:endParaRPr lang="en-US"/>
          </a:p>
        </p:txBody>
      </p:sp>
      <p:sp>
        <p:nvSpPr>
          <p:cNvPr id="13" name="Footer Placeholder 4"/>
          <p:cNvSpPr>
            <a:spLocks noGrp="1"/>
          </p:cNvSpPr>
          <p:nvPr>
            <p:ph type="ftr" sz="quarter" idx="11"/>
          </p:nvPr>
        </p:nvSpPr>
        <p:spPr/>
        <p:txBody>
          <a:bodyPr/>
          <a:lstStyle/>
          <a:p>
            <a:r>
              <a:rPr lang="en-US" smtClean="0"/>
              <a:t>S01 - Data Types</a:t>
            </a:r>
            <a:endParaRPr lang="en-US"/>
          </a:p>
        </p:txBody>
      </p:sp>
      <p:sp>
        <p:nvSpPr>
          <p:cNvPr id="14" name="Slide Number Placeholder 5"/>
          <p:cNvSpPr>
            <a:spLocks noGrp="1"/>
          </p:cNvSpPr>
          <p:nvPr>
            <p:ph type="sldNum" sz="quarter" idx="12"/>
          </p:nvPr>
        </p:nvSpPr>
        <p:spPr/>
        <p:txBody>
          <a:bodyPr/>
          <a:lstStyle/>
          <a:p>
            <a:fld id="{0530F6C1-72F4-43A9-85D4-5A5FD9259999}" type="slidenum">
              <a:rPr lang="en-US"/>
              <a:pPr/>
              <a:t>26</a:t>
            </a:fld>
            <a:endParaRPr lang="en-US"/>
          </a:p>
        </p:txBody>
      </p:sp>
      <p:sp>
        <p:nvSpPr>
          <p:cNvPr id="2466818" name="Rectangle 2"/>
          <p:cNvSpPr>
            <a:spLocks noGrp="1" noChangeArrowheads="1"/>
          </p:cNvSpPr>
          <p:nvPr>
            <p:ph type="title"/>
          </p:nvPr>
        </p:nvSpPr>
        <p:spPr/>
        <p:txBody>
          <a:bodyPr/>
          <a:lstStyle/>
          <a:p>
            <a:r>
              <a:rPr lang="en-US"/>
              <a:t>2’s Complement Shortcut</a:t>
            </a:r>
          </a:p>
        </p:txBody>
      </p:sp>
      <p:sp>
        <p:nvSpPr>
          <p:cNvPr id="2466819" name="Rectangle 3"/>
          <p:cNvSpPr>
            <a:spLocks noGrp="1" noChangeArrowheads="1"/>
          </p:cNvSpPr>
          <p:nvPr>
            <p:ph type="body" idx="1"/>
          </p:nvPr>
        </p:nvSpPr>
        <p:spPr>
          <a:xfrm>
            <a:off x="431800" y="1408113"/>
            <a:ext cx="8005763" cy="2105025"/>
          </a:xfrm>
        </p:spPr>
        <p:txBody>
          <a:bodyPr/>
          <a:lstStyle/>
          <a:p>
            <a:r>
              <a:rPr lang="en-US" sz="2800"/>
              <a:t>To take the two’s complement of a number:</a:t>
            </a:r>
          </a:p>
          <a:p>
            <a:pPr lvl="1"/>
            <a:r>
              <a:rPr lang="en-US" sz="2400"/>
              <a:t>copy bits from right to left until (and including) the first “1”</a:t>
            </a:r>
          </a:p>
          <a:p>
            <a:pPr lvl="1"/>
            <a:r>
              <a:rPr lang="en-US" sz="2400"/>
              <a:t>flip remaining bits to the left</a:t>
            </a:r>
          </a:p>
        </p:txBody>
      </p:sp>
      <p:sp>
        <p:nvSpPr>
          <p:cNvPr id="2466820" name="Text Box 4"/>
          <p:cNvSpPr txBox="1">
            <a:spLocks noChangeArrowheads="1"/>
          </p:cNvSpPr>
          <p:nvPr/>
        </p:nvSpPr>
        <p:spPr bwMode="auto">
          <a:xfrm>
            <a:off x="762000" y="4219575"/>
            <a:ext cx="8001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223838" algn="r"/>
                <a:tab pos="2232025" algn="r"/>
                <a:tab pos="2514600" algn="l"/>
                <a:tab pos="3721100" algn="r"/>
                <a:tab pos="6518275" algn="r"/>
                <a:tab pos="6742113" algn="l"/>
              </a:tabLst>
              <a:defRPr sz="2400">
                <a:solidFill>
                  <a:schemeClr val="tx1"/>
                </a:solidFill>
                <a:latin typeface="Times New Roman" pitchFamily="18" charset="0"/>
              </a:defRPr>
            </a:lvl1pPr>
            <a:lvl2pPr eaLnBrk="0" hangingPunct="0">
              <a:tabLst>
                <a:tab pos="223838" algn="r"/>
                <a:tab pos="2232025" algn="r"/>
                <a:tab pos="2514600" algn="l"/>
                <a:tab pos="3721100" algn="r"/>
                <a:tab pos="6518275" algn="r"/>
                <a:tab pos="6742113" algn="l"/>
              </a:tabLst>
              <a:defRPr sz="2400">
                <a:solidFill>
                  <a:schemeClr val="tx1"/>
                </a:solidFill>
                <a:latin typeface="Times New Roman" pitchFamily="18" charset="0"/>
              </a:defRPr>
            </a:lvl2pPr>
            <a:lvl3pPr eaLnBrk="0" hangingPunct="0">
              <a:tabLst>
                <a:tab pos="223838" algn="r"/>
                <a:tab pos="2232025" algn="r"/>
                <a:tab pos="2514600" algn="l"/>
                <a:tab pos="3721100" algn="r"/>
                <a:tab pos="6518275" algn="r"/>
                <a:tab pos="6742113" algn="l"/>
              </a:tabLst>
              <a:defRPr sz="2400">
                <a:solidFill>
                  <a:schemeClr val="tx1"/>
                </a:solidFill>
                <a:latin typeface="Times New Roman" pitchFamily="18" charset="0"/>
              </a:defRPr>
            </a:lvl3pPr>
            <a:lvl4pPr eaLnBrk="0" hangingPunct="0">
              <a:tabLst>
                <a:tab pos="223838" algn="r"/>
                <a:tab pos="2232025" algn="r"/>
                <a:tab pos="2514600" algn="l"/>
                <a:tab pos="3721100" algn="r"/>
                <a:tab pos="6518275" algn="r"/>
                <a:tab pos="6742113" algn="l"/>
              </a:tabLst>
              <a:defRPr sz="2400">
                <a:solidFill>
                  <a:schemeClr val="tx1"/>
                </a:solidFill>
                <a:latin typeface="Times New Roman" pitchFamily="18" charset="0"/>
              </a:defRPr>
            </a:lvl4pPr>
            <a:lvl5pPr eaLnBrk="0" hangingPunct="0">
              <a:tabLst>
                <a:tab pos="223838" algn="r"/>
                <a:tab pos="2232025" algn="r"/>
                <a:tab pos="2514600" algn="l"/>
                <a:tab pos="3721100" algn="r"/>
                <a:tab pos="6518275" algn="r"/>
                <a:tab pos="6742113" algn="l"/>
              </a:tabLst>
              <a:defRPr sz="2400">
                <a:solidFill>
                  <a:schemeClr val="tx1"/>
                </a:solidFill>
                <a:latin typeface="Times New Roman" pitchFamily="18" charset="0"/>
              </a:defRPr>
            </a:lvl5pPr>
            <a:lvl6pPr eaLnBrk="0" fontAlgn="base" hangingPunct="0">
              <a:spcBef>
                <a:spcPct val="0"/>
              </a:spcBef>
              <a:spcAft>
                <a:spcPct val="0"/>
              </a:spcAft>
              <a:tabLst>
                <a:tab pos="223838" algn="r"/>
                <a:tab pos="2232025" algn="r"/>
                <a:tab pos="2514600" algn="l"/>
                <a:tab pos="3721100" algn="r"/>
                <a:tab pos="6518275" algn="r"/>
                <a:tab pos="6742113" algn="l"/>
              </a:tabLst>
              <a:defRPr sz="2400">
                <a:solidFill>
                  <a:schemeClr val="tx1"/>
                </a:solidFill>
                <a:latin typeface="Times New Roman" pitchFamily="18" charset="0"/>
              </a:defRPr>
            </a:lvl6pPr>
            <a:lvl7pPr eaLnBrk="0" fontAlgn="base" hangingPunct="0">
              <a:spcBef>
                <a:spcPct val="0"/>
              </a:spcBef>
              <a:spcAft>
                <a:spcPct val="0"/>
              </a:spcAft>
              <a:tabLst>
                <a:tab pos="223838" algn="r"/>
                <a:tab pos="2232025" algn="r"/>
                <a:tab pos="2514600" algn="l"/>
                <a:tab pos="3721100" algn="r"/>
                <a:tab pos="6518275" algn="r"/>
                <a:tab pos="6742113" algn="l"/>
              </a:tabLst>
              <a:defRPr sz="2400">
                <a:solidFill>
                  <a:schemeClr val="tx1"/>
                </a:solidFill>
                <a:latin typeface="Times New Roman" pitchFamily="18" charset="0"/>
              </a:defRPr>
            </a:lvl7pPr>
            <a:lvl8pPr eaLnBrk="0" fontAlgn="base" hangingPunct="0">
              <a:spcBef>
                <a:spcPct val="0"/>
              </a:spcBef>
              <a:spcAft>
                <a:spcPct val="0"/>
              </a:spcAft>
              <a:tabLst>
                <a:tab pos="223838" algn="r"/>
                <a:tab pos="2232025" algn="r"/>
                <a:tab pos="2514600" algn="l"/>
                <a:tab pos="3721100" algn="r"/>
                <a:tab pos="6518275" algn="r"/>
                <a:tab pos="6742113" algn="l"/>
              </a:tabLst>
              <a:defRPr sz="2400">
                <a:solidFill>
                  <a:schemeClr val="tx1"/>
                </a:solidFill>
                <a:latin typeface="Times New Roman" pitchFamily="18" charset="0"/>
              </a:defRPr>
            </a:lvl8pPr>
            <a:lvl9pPr eaLnBrk="0" fontAlgn="base" hangingPunct="0">
              <a:spcBef>
                <a:spcPct val="0"/>
              </a:spcBef>
              <a:spcAft>
                <a:spcPct val="0"/>
              </a:spcAft>
              <a:tabLst>
                <a:tab pos="223838" algn="r"/>
                <a:tab pos="2232025" algn="r"/>
                <a:tab pos="2514600" algn="l"/>
                <a:tab pos="3721100" algn="r"/>
                <a:tab pos="6518275" algn="r"/>
                <a:tab pos="6742113" algn="l"/>
              </a:tabLst>
              <a:defRPr sz="2400">
                <a:solidFill>
                  <a:schemeClr val="tx1"/>
                </a:solidFill>
                <a:latin typeface="Times New Roman" pitchFamily="18" charset="0"/>
              </a:defRPr>
            </a:lvl9pPr>
          </a:lstStyle>
          <a:p>
            <a:r>
              <a:rPr lang="en-US">
                <a:latin typeface="CourierPS" pitchFamily="49" charset="0"/>
              </a:rPr>
              <a:t>		</a:t>
            </a:r>
            <a:r>
              <a:rPr lang="en-US" sz="2800" b="1">
                <a:latin typeface="CourierPS" pitchFamily="49" charset="0"/>
              </a:rPr>
              <a:t>011010000</a:t>
            </a:r>
            <a:r>
              <a:rPr lang="en-US">
                <a:latin typeface="Franklin Gothic Book" pitchFamily="34" charset="0"/>
              </a:rPr>
              <a:t>			</a:t>
            </a:r>
            <a:r>
              <a:rPr lang="en-US" sz="2800" b="1">
                <a:latin typeface="CourierPS" pitchFamily="49" charset="0"/>
              </a:rPr>
              <a:t>011010000</a:t>
            </a:r>
          </a:p>
          <a:p>
            <a:r>
              <a:rPr lang="en-US" sz="2800" b="1">
                <a:latin typeface="CourierPS" pitchFamily="49" charset="0"/>
              </a:rPr>
              <a:t>		100101111	</a:t>
            </a:r>
            <a:r>
              <a:rPr lang="en-US" sz="1800">
                <a:latin typeface="Arial" charset="0"/>
              </a:rPr>
              <a:t>(1’s comp)</a:t>
            </a:r>
            <a:r>
              <a:rPr lang="en-US" sz="1800">
                <a:latin typeface="Franklin Gothic Book" pitchFamily="34" charset="0"/>
              </a:rPr>
              <a:t>	</a:t>
            </a:r>
          </a:p>
          <a:p>
            <a:r>
              <a:rPr lang="en-US" sz="2800" b="1">
                <a:latin typeface="CourierPS" pitchFamily="49" charset="0"/>
              </a:rPr>
              <a:t>	+</a:t>
            </a:r>
            <a:r>
              <a:rPr lang="en-US" sz="2800" b="1" u="sng">
                <a:latin typeface="CourierPS" pitchFamily="49" charset="0"/>
              </a:rPr>
              <a:t>	1</a:t>
            </a:r>
            <a:r>
              <a:rPr lang="en-US" sz="2800" b="1">
                <a:latin typeface="CourierPS" pitchFamily="49" charset="0"/>
              </a:rPr>
              <a:t>	</a:t>
            </a:r>
            <a:r>
              <a:rPr lang="en-US">
                <a:latin typeface="Franklin Gothic Book" pitchFamily="34" charset="0"/>
              </a:rPr>
              <a:t>	</a:t>
            </a:r>
            <a:r>
              <a:rPr lang="en-US" sz="2800" b="1">
                <a:latin typeface="CourierPS" pitchFamily="49" charset="0"/>
              </a:rPr>
              <a:t>	</a:t>
            </a:r>
            <a:endParaRPr lang="en-US">
              <a:latin typeface="Franklin Gothic Book" pitchFamily="34" charset="0"/>
            </a:endParaRPr>
          </a:p>
          <a:p>
            <a:r>
              <a:rPr lang="en-US" sz="2800" b="1">
                <a:latin typeface="CourierPS" pitchFamily="49" charset="0"/>
              </a:rPr>
              <a:t>		100110000			100110000</a:t>
            </a:r>
            <a:endParaRPr lang="en-US">
              <a:latin typeface="Franklin Gothic Book" pitchFamily="34" charset="0"/>
            </a:endParaRPr>
          </a:p>
        </p:txBody>
      </p:sp>
      <p:sp>
        <p:nvSpPr>
          <p:cNvPr id="2466821" name="AutoShape 5"/>
          <p:cNvSpPr>
            <a:spLocks noChangeArrowheads="1"/>
          </p:cNvSpPr>
          <p:nvPr/>
        </p:nvSpPr>
        <p:spPr bwMode="auto">
          <a:xfrm>
            <a:off x="685800" y="4448175"/>
            <a:ext cx="381000" cy="533400"/>
          </a:xfrm>
          <a:prstGeom prst="curvedRightArrow">
            <a:avLst>
              <a:gd name="adj1" fmla="val 28000"/>
              <a:gd name="adj2" fmla="val 56000"/>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6822" name="AutoShape 6"/>
          <p:cNvSpPr>
            <a:spLocks noChangeArrowheads="1"/>
          </p:cNvSpPr>
          <p:nvPr/>
        </p:nvSpPr>
        <p:spPr bwMode="auto">
          <a:xfrm>
            <a:off x="6705600" y="4752975"/>
            <a:ext cx="228600" cy="838200"/>
          </a:xfrm>
          <a:prstGeom prst="downArrow">
            <a:avLst>
              <a:gd name="adj1" fmla="val 50000"/>
              <a:gd name="adj2" fmla="val 91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6823" name="AutoShape 7"/>
          <p:cNvSpPr>
            <a:spLocks noChangeArrowheads="1"/>
          </p:cNvSpPr>
          <p:nvPr/>
        </p:nvSpPr>
        <p:spPr bwMode="auto">
          <a:xfrm>
            <a:off x="5791200" y="4752975"/>
            <a:ext cx="228600" cy="838200"/>
          </a:xfrm>
          <a:prstGeom prst="downArrow">
            <a:avLst>
              <a:gd name="adj1" fmla="val 50000"/>
              <a:gd name="adj2" fmla="val 91667"/>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6824" name="Text Box 8"/>
          <p:cNvSpPr txBox="1">
            <a:spLocks noChangeArrowheads="1"/>
          </p:cNvSpPr>
          <p:nvPr/>
        </p:nvSpPr>
        <p:spPr bwMode="auto">
          <a:xfrm>
            <a:off x="6934200" y="4829175"/>
            <a:ext cx="81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a:latin typeface="Arial" charset="0"/>
              </a:rPr>
              <a:t>(copy)</a:t>
            </a:r>
          </a:p>
        </p:txBody>
      </p:sp>
      <p:sp>
        <p:nvSpPr>
          <p:cNvPr id="2466825" name="Text Box 9"/>
          <p:cNvSpPr txBox="1">
            <a:spLocks noChangeArrowheads="1"/>
          </p:cNvSpPr>
          <p:nvPr/>
        </p:nvSpPr>
        <p:spPr bwMode="auto">
          <a:xfrm>
            <a:off x="5181600" y="4829175"/>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a:latin typeface="Arial" charset="0"/>
              </a:rPr>
              <a:t>(flip)</a:t>
            </a:r>
          </a:p>
        </p:txBody>
      </p:sp>
      <p:sp>
        <p:nvSpPr>
          <p:cNvPr id="2466826" name="Line 10"/>
          <p:cNvSpPr>
            <a:spLocks noChangeShapeType="1"/>
          </p:cNvSpPr>
          <p:nvPr/>
        </p:nvSpPr>
        <p:spPr bwMode="auto">
          <a:xfrm flipH="1">
            <a:off x="6300788" y="4143375"/>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Signed</a:t>
            </a:r>
            <a:endParaRPr lang="en-US" sz="1800" b="1" dirty="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224</a:t>
            </a:r>
            <a:endParaRPr lang="en-US"/>
          </a:p>
        </p:txBody>
      </p:sp>
      <p:sp>
        <p:nvSpPr>
          <p:cNvPr id="7" name="Footer Placeholder 4"/>
          <p:cNvSpPr>
            <a:spLocks noGrp="1"/>
          </p:cNvSpPr>
          <p:nvPr>
            <p:ph type="ftr" sz="quarter" idx="11"/>
          </p:nvPr>
        </p:nvSpPr>
        <p:spPr/>
        <p:txBody>
          <a:bodyPr/>
          <a:lstStyle/>
          <a:p>
            <a:r>
              <a:rPr lang="en-US" smtClean="0"/>
              <a:t>S01 - Data Types</a:t>
            </a:r>
            <a:endParaRPr lang="en-US"/>
          </a:p>
        </p:txBody>
      </p:sp>
      <p:sp>
        <p:nvSpPr>
          <p:cNvPr id="8" name="Slide Number Placeholder 5"/>
          <p:cNvSpPr>
            <a:spLocks noGrp="1"/>
          </p:cNvSpPr>
          <p:nvPr>
            <p:ph type="sldNum" sz="quarter" idx="12"/>
          </p:nvPr>
        </p:nvSpPr>
        <p:spPr/>
        <p:txBody>
          <a:bodyPr/>
          <a:lstStyle/>
          <a:p>
            <a:fld id="{6E9EF99F-148E-4918-8569-08FCBE4B1CF6}" type="slidenum">
              <a:rPr lang="en-US"/>
              <a:pPr/>
              <a:t>27</a:t>
            </a:fld>
            <a:endParaRPr lang="en-US"/>
          </a:p>
        </p:txBody>
      </p:sp>
      <p:sp>
        <p:nvSpPr>
          <p:cNvPr id="2542594" name="Rectangle 2"/>
          <p:cNvSpPr>
            <a:spLocks noGrp="1" noChangeArrowheads="1"/>
          </p:cNvSpPr>
          <p:nvPr>
            <p:ph type="title"/>
          </p:nvPr>
        </p:nvSpPr>
        <p:spPr/>
        <p:txBody>
          <a:bodyPr/>
          <a:lstStyle/>
          <a:p>
            <a:r>
              <a:rPr lang="en-US"/>
              <a:t>2’s Complement Binary Addition</a:t>
            </a:r>
          </a:p>
        </p:txBody>
      </p:sp>
      <p:sp>
        <p:nvSpPr>
          <p:cNvPr id="2542595" name="Rectangle 3"/>
          <p:cNvSpPr>
            <a:spLocks noGrp="1" noChangeArrowheads="1"/>
          </p:cNvSpPr>
          <p:nvPr>
            <p:ph type="body" idx="1"/>
          </p:nvPr>
        </p:nvSpPr>
        <p:spPr>
          <a:xfrm>
            <a:off x="431801" y="1408113"/>
            <a:ext cx="5328920" cy="5292725"/>
          </a:xfrm>
        </p:spPr>
        <p:txBody>
          <a:bodyPr/>
          <a:lstStyle/>
          <a:p>
            <a:r>
              <a:rPr lang="en-US" sz="2400" dirty="0"/>
              <a:t>Rules of Binary </a:t>
            </a:r>
            <a:r>
              <a:rPr lang="en-US" sz="2400" dirty="0" smtClean="0"/>
              <a:t>Addition:</a:t>
            </a:r>
            <a:endParaRPr lang="en-US" sz="2400" dirty="0"/>
          </a:p>
          <a:p>
            <a:pPr lvl="1"/>
            <a:r>
              <a:rPr lang="en-US" sz="2000" dirty="0"/>
              <a:t>0 + 0 = 0 </a:t>
            </a:r>
          </a:p>
          <a:p>
            <a:pPr lvl="1">
              <a:spcBef>
                <a:spcPct val="0"/>
              </a:spcBef>
            </a:pPr>
            <a:r>
              <a:rPr lang="en-US" sz="2000" dirty="0"/>
              <a:t>0 + 1 = 1 </a:t>
            </a:r>
          </a:p>
          <a:p>
            <a:pPr lvl="1">
              <a:spcBef>
                <a:spcPct val="0"/>
              </a:spcBef>
            </a:pPr>
            <a:r>
              <a:rPr lang="en-US" sz="2000" dirty="0"/>
              <a:t>1 + 0 = 1 </a:t>
            </a:r>
          </a:p>
          <a:p>
            <a:pPr lvl="1">
              <a:spcBef>
                <a:spcPct val="0"/>
              </a:spcBef>
            </a:pPr>
            <a:r>
              <a:rPr lang="en-US" sz="2000" dirty="0"/>
              <a:t>1 + 1 = 0, with carry</a:t>
            </a:r>
          </a:p>
          <a:p>
            <a:r>
              <a:rPr lang="en-US" sz="2400" dirty="0"/>
              <a:t>Two's complement addition follows the same rules as binary </a:t>
            </a:r>
            <a:r>
              <a:rPr lang="en-US" sz="2400" dirty="0" smtClean="0"/>
              <a:t>addition.</a:t>
            </a:r>
            <a:endParaRPr lang="en-US" sz="2400" dirty="0"/>
          </a:p>
          <a:p>
            <a:r>
              <a:rPr lang="en-US" sz="2400" dirty="0"/>
              <a:t>Two's complement subtraction is the binary addition of the minuend to the 2's complement of the </a:t>
            </a:r>
            <a:r>
              <a:rPr lang="en-US" sz="2400" dirty="0" smtClean="0"/>
              <a:t>subtrahend (adding </a:t>
            </a:r>
            <a:r>
              <a:rPr lang="en-US" sz="2400" dirty="0"/>
              <a:t>a negative number is the same as subtracting a positive </a:t>
            </a:r>
            <a:r>
              <a:rPr lang="en-US" sz="2400" dirty="0" smtClean="0"/>
              <a:t>one).</a:t>
            </a:r>
            <a:endParaRPr lang="en-US" sz="2400" dirty="0"/>
          </a:p>
        </p:txBody>
      </p:sp>
      <p:sp>
        <p:nvSpPr>
          <p:cNvPr id="2542597" name="Text Box 5"/>
          <p:cNvSpPr txBox="1">
            <a:spLocks noChangeArrowheads="1"/>
          </p:cNvSpPr>
          <p:nvPr/>
        </p:nvSpPr>
        <p:spPr bwMode="auto">
          <a:xfrm>
            <a:off x="4402138" y="2133600"/>
            <a:ext cx="455612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latin typeface="Courier New" pitchFamily="49" charset="0"/>
              </a:rPr>
              <a:t>5 + (-3) = 2       0000 0101 =  +5</a:t>
            </a:r>
          </a:p>
          <a:p>
            <a:r>
              <a:rPr lang="en-US" sz="1600" b="1">
                <a:latin typeface="Courier New" pitchFamily="49" charset="0"/>
              </a:rPr>
              <a:t>                 + 1111 1101 =  -3</a:t>
            </a:r>
          </a:p>
          <a:p>
            <a:r>
              <a:rPr lang="en-US" sz="1600" b="1">
                <a:latin typeface="Courier New" pitchFamily="49" charset="0"/>
              </a:rPr>
              <a:t>                   ---------    --</a:t>
            </a:r>
          </a:p>
          <a:p>
            <a:r>
              <a:rPr lang="en-US" sz="1600" b="1">
                <a:latin typeface="Courier New" pitchFamily="49" charset="0"/>
              </a:rPr>
              <a:t>                   0000 0010  = +2</a:t>
            </a:r>
          </a:p>
        </p:txBody>
      </p:sp>
      <p:sp>
        <p:nvSpPr>
          <p:cNvPr id="9"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Signed</a:t>
            </a:r>
            <a:endParaRPr lang="en-US" sz="1800" b="1" dirty="0">
              <a:latin typeface="Arial" charset="0"/>
            </a:endParaRPr>
          </a:p>
        </p:txBody>
      </p:sp>
      <p:grpSp>
        <p:nvGrpSpPr>
          <p:cNvPr id="2" name="Group 1"/>
          <p:cNvGrpSpPr/>
          <p:nvPr/>
        </p:nvGrpSpPr>
        <p:grpSpPr>
          <a:xfrm>
            <a:off x="5934360" y="3610691"/>
            <a:ext cx="2694684" cy="2147530"/>
            <a:chOff x="5934360" y="3610691"/>
            <a:chExt cx="2694684" cy="2147530"/>
          </a:xfrm>
        </p:grpSpPr>
        <p:grpSp>
          <p:nvGrpSpPr>
            <p:cNvPr id="36" name="Group 35"/>
            <p:cNvGrpSpPr/>
            <p:nvPr/>
          </p:nvGrpSpPr>
          <p:grpSpPr>
            <a:xfrm>
              <a:off x="6391626" y="3793571"/>
              <a:ext cx="1786890" cy="1786890"/>
              <a:chOff x="1410445" y="2670810"/>
              <a:chExt cx="1786890" cy="1786890"/>
            </a:xfrm>
          </p:grpSpPr>
          <p:sp>
            <p:nvSpPr>
              <p:cNvPr id="75" name="Oval 74"/>
              <p:cNvSpPr/>
              <p:nvPr/>
            </p:nvSpPr>
            <p:spPr bwMode="auto">
              <a:xfrm>
                <a:off x="1480930" y="2743200"/>
                <a:ext cx="1645920" cy="1645920"/>
              </a:xfrm>
              <a:prstGeom prst="ellipse">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nvGrpSpPr>
              <p:cNvPr id="76" name="Group 75"/>
              <p:cNvGrpSpPr/>
              <p:nvPr/>
            </p:nvGrpSpPr>
            <p:grpSpPr>
              <a:xfrm>
                <a:off x="2303890" y="2670810"/>
                <a:ext cx="2650" cy="1786890"/>
                <a:chOff x="2303890" y="2670810"/>
                <a:chExt cx="2650" cy="1786890"/>
              </a:xfrm>
            </p:grpSpPr>
            <p:cxnSp>
              <p:nvCxnSpPr>
                <p:cNvPr id="94" name="Straight Connector 93"/>
                <p:cNvCxnSpPr/>
                <p:nvPr/>
              </p:nvCxnSpPr>
              <p:spPr bwMode="auto">
                <a:xfrm>
                  <a:off x="2306540" y="2670810"/>
                  <a:ext cx="0" cy="14478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p:nvPr/>
              </p:nvCxnSpPr>
              <p:spPr bwMode="auto">
                <a:xfrm>
                  <a:off x="2303890" y="4312920"/>
                  <a:ext cx="0" cy="14478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7" name="Group 76"/>
              <p:cNvGrpSpPr/>
              <p:nvPr/>
            </p:nvGrpSpPr>
            <p:grpSpPr>
              <a:xfrm rot="5400000">
                <a:off x="2302565" y="2669650"/>
                <a:ext cx="2650" cy="1786890"/>
                <a:chOff x="2303890" y="2670810"/>
                <a:chExt cx="2650" cy="1786890"/>
              </a:xfrm>
            </p:grpSpPr>
            <p:cxnSp>
              <p:nvCxnSpPr>
                <p:cNvPr id="92" name="Straight Connector 91"/>
                <p:cNvCxnSpPr/>
                <p:nvPr/>
              </p:nvCxnSpPr>
              <p:spPr bwMode="auto">
                <a:xfrm>
                  <a:off x="2306540" y="2670810"/>
                  <a:ext cx="0" cy="14478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p:nvPr/>
              </p:nvCxnSpPr>
              <p:spPr bwMode="auto">
                <a:xfrm>
                  <a:off x="2303890" y="4312920"/>
                  <a:ext cx="0" cy="14478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78" name="Straight Connector 77"/>
              <p:cNvCxnSpPr/>
              <p:nvPr/>
            </p:nvCxnSpPr>
            <p:spPr bwMode="auto">
              <a:xfrm flipH="1">
                <a:off x="2854435" y="2937510"/>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p:nvPr/>
            </p:nvCxnSpPr>
            <p:spPr bwMode="auto">
              <a:xfrm flipH="1">
                <a:off x="1673335" y="4093975"/>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p:nvPr/>
            </p:nvCxnSpPr>
            <p:spPr bwMode="auto">
              <a:xfrm>
                <a:off x="1673335" y="2937510"/>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p:nvPr/>
            </p:nvCxnSpPr>
            <p:spPr bwMode="auto">
              <a:xfrm>
                <a:off x="2854435" y="4093975"/>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2" name="Group 81"/>
              <p:cNvGrpSpPr/>
              <p:nvPr/>
            </p:nvGrpSpPr>
            <p:grpSpPr>
              <a:xfrm rot="1263348">
                <a:off x="1674942" y="2939566"/>
                <a:ext cx="1272540" cy="1247905"/>
                <a:chOff x="1825735" y="3089910"/>
                <a:chExt cx="1272540" cy="1247905"/>
              </a:xfrm>
            </p:grpSpPr>
            <p:cxnSp>
              <p:nvCxnSpPr>
                <p:cNvPr id="88" name="Straight Connector 87"/>
                <p:cNvCxnSpPr/>
                <p:nvPr/>
              </p:nvCxnSpPr>
              <p:spPr bwMode="auto">
                <a:xfrm flipH="1">
                  <a:off x="3006835" y="3089910"/>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p:nvPr/>
              </p:nvCxnSpPr>
              <p:spPr bwMode="auto">
                <a:xfrm flipH="1">
                  <a:off x="1825735" y="4246375"/>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a:off x="1825735" y="3089910"/>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p:nvPr/>
              </p:nvCxnSpPr>
              <p:spPr bwMode="auto">
                <a:xfrm>
                  <a:off x="3006835" y="4246375"/>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3" name="Group 82"/>
              <p:cNvGrpSpPr/>
              <p:nvPr/>
            </p:nvGrpSpPr>
            <p:grpSpPr>
              <a:xfrm rot="20196088">
                <a:off x="1678752" y="2931946"/>
                <a:ext cx="1272540" cy="1247905"/>
                <a:chOff x="1825735" y="3089910"/>
                <a:chExt cx="1272540" cy="1247905"/>
              </a:xfrm>
            </p:grpSpPr>
            <p:cxnSp>
              <p:nvCxnSpPr>
                <p:cNvPr id="84" name="Straight Connector 83"/>
                <p:cNvCxnSpPr/>
                <p:nvPr/>
              </p:nvCxnSpPr>
              <p:spPr bwMode="auto">
                <a:xfrm flipH="1">
                  <a:off x="3006835" y="3089910"/>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p:nvPr/>
              </p:nvCxnSpPr>
              <p:spPr bwMode="auto">
                <a:xfrm flipH="1">
                  <a:off x="1825735" y="4246375"/>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p:nvPr/>
              </p:nvCxnSpPr>
              <p:spPr bwMode="auto">
                <a:xfrm>
                  <a:off x="1825735" y="3089910"/>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p:nvPr/>
              </p:nvCxnSpPr>
              <p:spPr bwMode="auto">
                <a:xfrm>
                  <a:off x="3006835" y="4246375"/>
                  <a:ext cx="91440" cy="9144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37" name="Group 36"/>
            <p:cNvGrpSpPr/>
            <p:nvPr/>
          </p:nvGrpSpPr>
          <p:grpSpPr>
            <a:xfrm>
              <a:off x="5934360" y="3610691"/>
              <a:ext cx="2694684" cy="2147530"/>
              <a:chOff x="953179" y="2487930"/>
              <a:chExt cx="2694684" cy="2147530"/>
            </a:xfrm>
          </p:grpSpPr>
          <p:sp>
            <p:nvSpPr>
              <p:cNvPr id="59" name="TextBox 58"/>
              <p:cNvSpPr txBox="1"/>
              <p:nvPr/>
            </p:nvSpPr>
            <p:spPr>
              <a:xfrm>
                <a:off x="2076384" y="2487930"/>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0000</a:t>
                </a:r>
                <a:endParaRPr lang="en-US" sz="1200" b="1" dirty="0">
                  <a:latin typeface="Courier New" pitchFamily="49" charset="0"/>
                  <a:cs typeface="Courier New" pitchFamily="49" charset="0"/>
                </a:endParaRPr>
              </a:p>
            </p:txBody>
          </p:sp>
          <p:sp>
            <p:nvSpPr>
              <p:cNvPr id="60" name="TextBox 59"/>
              <p:cNvSpPr txBox="1"/>
              <p:nvPr/>
            </p:nvSpPr>
            <p:spPr>
              <a:xfrm>
                <a:off x="2079515" y="4450794"/>
                <a:ext cx="457266" cy="184666"/>
              </a:xfrm>
              <a:prstGeom prst="rect">
                <a:avLst/>
              </a:prstGeom>
              <a:noFill/>
            </p:spPr>
            <p:txBody>
              <a:bodyPr wrap="square" lIns="0" tIns="0" rIns="0" bIns="0" rtlCol="0">
                <a:spAutoFit/>
              </a:bodyPr>
              <a:lstStyle/>
              <a:p>
                <a:pPr algn="ctr"/>
                <a:r>
                  <a:rPr lang="en-US" sz="1200" b="1" dirty="0">
                    <a:latin typeface="Courier New" pitchFamily="49" charset="0"/>
                    <a:cs typeface="Courier New" pitchFamily="49" charset="0"/>
                  </a:rPr>
                  <a:t>1</a:t>
                </a:r>
                <a:r>
                  <a:rPr lang="en-US" sz="1200" b="1" dirty="0" smtClean="0">
                    <a:latin typeface="Courier New" pitchFamily="49" charset="0"/>
                    <a:cs typeface="Courier New" pitchFamily="49" charset="0"/>
                  </a:rPr>
                  <a:t>000</a:t>
                </a:r>
                <a:endParaRPr lang="en-US" sz="1200" b="1" dirty="0">
                  <a:latin typeface="Courier New" pitchFamily="49" charset="0"/>
                  <a:cs typeface="Courier New" pitchFamily="49" charset="0"/>
                </a:endParaRPr>
              </a:p>
            </p:txBody>
          </p:sp>
          <p:sp>
            <p:nvSpPr>
              <p:cNvPr id="61" name="TextBox 60"/>
              <p:cNvSpPr txBox="1"/>
              <p:nvPr/>
            </p:nvSpPr>
            <p:spPr>
              <a:xfrm>
                <a:off x="3190597" y="3472087"/>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0100</a:t>
                </a:r>
                <a:endParaRPr lang="en-US" sz="1200" b="1" dirty="0">
                  <a:latin typeface="Courier New" pitchFamily="49" charset="0"/>
                  <a:cs typeface="Courier New" pitchFamily="49" charset="0"/>
                </a:endParaRPr>
              </a:p>
            </p:txBody>
          </p:sp>
          <p:sp>
            <p:nvSpPr>
              <p:cNvPr id="62" name="TextBox 61"/>
              <p:cNvSpPr txBox="1"/>
              <p:nvPr/>
            </p:nvSpPr>
            <p:spPr>
              <a:xfrm>
                <a:off x="953179" y="3473827"/>
                <a:ext cx="457266" cy="184666"/>
              </a:xfrm>
              <a:prstGeom prst="rect">
                <a:avLst/>
              </a:prstGeom>
              <a:noFill/>
            </p:spPr>
            <p:txBody>
              <a:bodyPr wrap="square" lIns="0" tIns="0" rIns="0" bIns="0" rtlCol="0">
                <a:spAutoFit/>
              </a:bodyPr>
              <a:lstStyle/>
              <a:p>
                <a:pPr algn="ctr"/>
                <a:r>
                  <a:rPr lang="en-US" sz="1200" b="1" dirty="0">
                    <a:latin typeface="Courier New" pitchFamily="49" charset="0"/>
                    <a:cs typeface="Courier New" pitchFamily="49" charset="0"/>
                  </a:rPr>
                  <a:t>1</a:t>
                </a:r>
                <a:r>
                  <a:rPr lang="en-US" sz="1200" b="1" dirty="0" smtClean="0">
                    <a:latin typeface="Courier New" pitchFamily="49" charset="0"/>
                    <a:cs typeface="Courier New" pitchFamily="49" charset="0"/>
                  </a:rPr>
                  <a:t>100</a:t>
                </a:r>
                <a:endParaRPr lang="en-US" sz="1200" b="1" dirty="0">
                  <a:latin typeface="Courier New" pitchFamily="49" charset="0"/>
                  <a:cs typeface="Courier New" pitchFamily="49" charset="0"/>
                </a:endParaRPr>
              </a:p>
            </p:txBody>
          </p:sp>
          <p:sp>
            <p:nvSpPr>
              <p:cNvPr id="63" name="TextBox 62"/>
              <p:cNvSpPr txBox="1"/>
              <p:nvPr/>
            </p:nvSpPr>
            <p:spPr>
              <a:xfrm>
                <a:off x="2945875" y="2782199"/>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0010</a:t>
                </a:r>
                <a:endParaRPr lang="en-US" sz="1200" b="1" dirty="0">
                  <a:latin typeface="Courier New" pitchFamily="49" charset="0"/>
                  <a:cs typeface="Courier New" pitchFamily="49" charset="0"/>
                </a:endParaRPr>
              </a:p>
            </p:txBody>
          </p:sp>
          <p:sp>
            <p:nvSpPr>
              <p:cNvPr id="64" name="TextBox 63"/>
              <p:cNvSpPr txBox="1"/>
              <p:nvPr/>
            </p:nvSpPr>
            <p:spPr>
              <a:xfrm>
                <a:off x="1216069" y="4158745"/>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1</a:t>
                </a:r>
                <a:r>
                  <a:rPr lang="en-US" sz="1200" b="1" dirty="0">
                    <a:latin typeface="Courier New" pitchFamily="49" charset="0"/>
                    <a:cs typeface="Courier New" pitchFamily="49" charset="0"/>
                  </a:rPr>
                  <a:t>0</a:t>
                </a:r>
                <a:r>
                  <a:rPr lang="en-US" sz="1200" b="1" dirty="0" smtClean="0">
                    <a:latin typeface="Courier New" pitchFamily="49" charset="0"/>
                    <a:cs typeface="Courier New" pitchFamily="49" charset="0"/>
                  </a:rPr>
                  <a:t>10</a:t>
                </a:r>
                <a:endParaRPr lang="en-US" sz="1200" b="1" dirty="0">
                  <a:latin typeface="Courier New" pitchFamily="49" charset="0"/>
                  <a:cs typeface="Courier New" pitchFamily="49" charset="0"/>
                </a:endParaRPr>
              </a:p>
            </p:txBody>
          </p:sp>
          <p:sp>
            <p:nvSpPr>
              <p:cNvPr id="65" name="TextBox 64"/>
              <p:cNvSpPr txBox="1"/>
              <p:nvPr/>
            </p:nvSpPr>
            <p:spPr>
              <a:xfrm>
                <a:off x="2945875" y="4158745"/>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0110</a:t>
                </a:r>
                <a:endParaRPr lang="en-US" sz="1200" b="1" dirty="0">
                  <a:latin typeface="Courier New" pitchFamily="49" charset="0"/>
                  <a:cs typeface="Courier New" pitchFamily="49" charset="0"/>
                </a:endParaRPr>
              </a:p>
            </p:txBody>
          </p:sp>
          <p:sp>
            <p:nvSpPr>
              <p:cNvPr id="66" name="TextBox 65"/>
              <p:cNvSpPr txBox="1"/>
              <p:nvPr/>
            </p:nvSpPr>
            <p:spPr>
              <a:xfrm>
                <a:off x="1216069" y="2782199"/>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1110</a:t>
                </a:r>
                <a:endParaRPr lang="en-US" sz="1200" b="1" dirty="0">
                  <a:latin typeface="Courier New" pitchFamily="49" charset="0"/>
                  <a:cs typeface="Courier New" pitchFamily="49" charset="0"/>
                </a:endParaRPr>
              </a:p>
            </p:txBody>
          </p:sp>
          <p:sp>
            <p:nvSpPr>
              <p:cNvPr id="67" name="TextBox 66"/>
              <p:cNvSpPr txBox="1"/>
              <p:nvPr/>
            </p:nvSpPr>
            <p:spPr>
              <a:xfrm>
                <a:off x="2646895" y="2545912"/>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0001</a:t>
                </a:r>
                <a:endParaRPr lang="en-US" sz="1200" b="1" dirty="0">
                  <a:latin typeface="Courier New" pitchFamily="49" charset="0"/>
                  <a:cs typeface="Courier New" pitchFamily="49" charset="0"/>
                </a:endParaRPr>
              </a:p>
            </p:txBody>
          </p:sp>
          <p:sp>
            <p:nvSpPr>
              <p:cNvPr id="68" name="TextBox 67"/>
              <p:cNvSpPr txBox="1"/>
              <p:nvPr/>
            </p:nvSpPr>
            <p:spPr>
              <a:xfrm>
                <a:off x="1524652" y="2545912"/>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1111</a:t>
                </a:r>
                <a:endParaRPr lang="en-US" sz="1200" b="1" dirty="0">
                  <a:latin typeface="Courier New" pitchFamily="49" charset="0"/>
                  <a:cs typeface="Courier New" pitchFamily="49" charset="0"/>
                </a:endParaRPr>
              </a:p>
            </p:txBody>
          </p:sp>
          <p:sp>
            <p:nvSpPr>
              <p:cNvPr id="69" name="TextBox 68"/>
              <p:cNvSpPr txBox="1"/>
              <p:nvPr/>
            </p:nvSpPr>
            <p:spPr>
              <a:xfrm>
                <a:off x="1023664" y="3107289"/>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1101</a:t>
                </a:r>
                <a:endParaRPr lang="en-US" sz="1200" b="1" dirty="0">
                  <a:latin typeface="Courier New" pitchFamily="49" charset="0"/>
                  <a:cs typeface="Courier New" pitchFamily="49" charset="0"/>
                </a:endParaRPr>
              </a:p>
            </p:txBody>
          </p:sp>
          <p:sp>
            <p:nvSpPr>
              <p:cNvPr id="70" name="TextBox 69"/>
              <p:cNvSpPr txBox="1"/>
              <p:nvPr/>
            </p:nvSpPr>
            <p:spPr>
              <a:xfrm>
                <a:off x="1023664" y="3819842"/>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1011</a:t>
                </a:r>
                <a:endParaRPr lang="en-US" sz="1200" b="1" dirty="0">
                  <a:latin typeface="Courier New" pitchFamily="49" charset="0"/>
                  <a:cs typeface="Courier New" pitchFamily="49" charset="0"/>
                </a:endParaRPr>
              </a:p>
            </p:txBody>
          </p:sp>
          <p:sp>
            <p:nvSpPr>
              <p:cNvPr id="71" name="TextBox 70"/>
              <p:cNvSpPr txBox="1"/>
              <p:nvPr/>
            </p:nvSpPr>
            <p:spPr>
              <a:xfrm>
                <a:off x="1524652" y="4380232"/>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1001</a:t>
                </a:r>
                <a:endParaRPr lang="en-US" sz="1200" b="1" dirty="0">
                  <a:latin typeface="Courier New" pitchFamily="49" charset="0"/>
                  <a:cs typeface="Courier New" pitchFamily="49" charset="0"/>
                </a:endParaRPr>
              </a:p>
            </p:txBody>
          </p:sp>
          <p:sp>
            <p:nvSpPr>
              <p:cNvPr id="72" name="TextBox 71"/>
              <p:cNvSpPr txBox="1"/>
              <p:nvPr/>
            </p:nvSpPr>
            <p:spPr>
              <a:xfrm>
                <a:off x="2646895" y="4380232"/>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0111</a:t>
                </a:r>
                <a:endParaRPr lang="en-US" sz="1200" b="1" dirty="0">
                  <a:latin typeface="Courier New" pitchFamily="49" charset="0"/>
                  <a:cs typeface="Courier New" pitchFamily="49" charset="0"/>
                </a:endParaRPr>
              </a:p>
            </p:txBody>
          </p:sp>
          <p:sp>
            <p:nvSpPr>
              <p:cNvPr id="73" name="TextBox 72"/>
              <p:cNvSpPr txBox="1"/>
              <p:nvPr/>
            </p:nvSpPr>
            <p:spPr>
              <a:xfrm>
                <a:off x="3132993" y="3819842"/>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0101</a:t>
                </a:r>
                <a:endParaRPr lang="en-US" sz="1200" b="1" dirty="0">
                  <a:latin typeface="Courier New" pitchFamily="49" charset="0"/>
                  <a:cs typeface="Courier New" pitchFamily="49" charset="0"/>
                </a:endParaRPr>
              </a:p>
            </p:txBody>
          </p:sp>
          <p:sp>
            <p:nvSpPr>
              <p:cNvPr id="74" name="TextBox 73"/>
              <p:cNvSpPr txBox="1"/>
              <p:nvPr/>
            </p:nvSpPr>
            <p:spPr>
              <a:xfrm>
                <a:off x="3132993" y="3107289"/>
                <a:ext cx="457266" cy="184666"/>
              </a:xfrm>
              <a:prstGeom prst="rect">
                <a:avLst/>
              </a:prstGeom>
              <a:noFill/>
            </p:spPr>
            <p:txBody>
              <a:bodyPr wrap="square" lIns="0" tIns="0" rIns="0" bIns="0" rtlCol="0">
                <a:spAutoFit/>
              </a:bodyPr>
              <a:lstStyle/>
              <a:p>
                <a:pPr algn="ctr"/>
                <a:r>
                  <a:rPr lang="en-US" sz="1200" b="1" dirty="0" smtClean="0">
                    <a:latin typeface="Courier New" pitchFamily="49" charset="0"/>
                    <a:cs typeface="Courier New" pitchFamily="49" charset="0"/>
                  </a:rPr>
                  <a:t>0011</a:t>
                </a:r>
                <a:endParaRPr lang="en-US" sz="1200" b="1" dirty="0">
                  <a:latin typeface="Courier New" pitchFamily="49" charset="0"/>
                  <a:cs typeface="Courier New" pitchFamily="49" charset="0"/>
                </a:endParaRPr>
              </a:p>
            </p:txBody>
          </p:sp>
        </p:grpSp>
        <p:grpSp>
          <p:nvGrpSpPr>
            <p:cNvPr id="38" name="Group 37"/>
            <p:cNvGrpSpPr/>
            <p:nvPr/>
          </p:nvGrpSpPr>
          <p:grpSpPr>
            <a:xfrm>
              <a:off x="6533528" y="3954523"/>
              <a:ext cx="1500208" cy="1470564"/>
              <a:chOff x="1552347" y="2831762"/>
              <a:chExt cx="1500208" cy="1470564"/>
            </a:xfrm>
          </p:grpSpPr>
          <p:sp>
            <p:nvSpPr>
              <p:cNvPr id="43" name="TextBox 42"/>
              <p:cNvSpPr txBox="1"/>
              <p:nvPr/>
            </p:nvSpPr>
            <p:spPr>
              <a:xfrm>
                <a:off x="2194145" y="2831762"/>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0</a:t>
                </a:r>
                <a:endParaRPr lang="en-US" sz="1000" b="1" dirty="0">
                  <a:solidFill>
                    <a:srgbClr val="FF0000"/>
                  </a:solidFill>
                  <a:latin typeface="Courier New" pitchFamily="49" charset="0"/>
                  <a:cs typeface="Courier New" pitchFamily="49" charset="0"/>
                </a:endParaRPr>
              </a:p>
            </p:txBody>
          </p:sp>
          <p:sp>
            <p:nvSpPr>
              <p:cNvPr id="44" name="TextBox 43"/>
              <p:cNvSpPr txBox="1"/>
              <p:nvPr/>
            </p:nvSpPr>
            <p:spPr>
              <a:xfrm>
                <a:off x="2194145" y="4148438"/>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-8</a:t>
                </a:r>
                <a:endParaRPr lang="en-US" sz="1000" b="1" dirty="0">
                  <a:solidFill>
                    <a:srgbClr val="FF0000"/>
                  </a:solidFill>
                  <a:latin typeface="Courier New" pitchFamily="49" charset="0"/>
                  <a:cs typeface="Courier New" pitchFamily="49" charset="0"/>
                </a:endParaRPr>
              </a:p>
            </p:txBody>
          </p:sp>
          <p:sp>
            <p:nvSpPr>
              <p:cNvPr id="45" name="TextBox 44"/>
              <p:cNvSpPr txBox="1"/>
              <p:nvPr/>
            </p:nvSpPr>
            <p:spPr>
              <a:xfrm>
                <a:off x="2827765" y="3472087"/>
                <a:ext cx="224790" cy="153888"/>
              </a:xfrm>
              <a:prstGeom prst="rect">
                <a:avLst/>
              </a:prstGeom>
              <a:noFill/>
            </p:spPr>
            <p:txBody>
              <a:bodyPr wrap="square" lIns="0" tIns="0" rIns="0" bIns="0" rtlCol="0">
                <a:spAutoFit/>
              </a:bodyPr>
              <a:lstStyle/>
              <a:p>
                <a:pPr algn="ctr"/>
                <a:r>
                  <a:rPr lang="en-US" sz="1000" b="1" dirty="0">
                    <a:solidFill>
                      <a:srgbClr val="FF0000"/>
                    </a:solidFill>
                    <a:latin typeface="Courier New" pitchFamily="49" charset="0"/>
                    <a:cs typeface="Courier New" pitchFamily="49" charset="0"/>
                  </a:rPr>
                  <a:t>4</a:t>
                </a:r>
              </a:p>
            </p:txBody>
          </p:sp>
          <p:sp>
            <p:nvSpPr>
              <p:cNvPr id="46" name="TextBox 45"/>
              <p:cNvSpPr txBox="1"/>
              <p:nvPr/>
            </p:nvSpPr>
            <p:spPr>
              <a:xfrm>
                <a:off x="1552347" y="3484826"/>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-4</a:t>
                </a:r>
                <a:endParaRPr lang="en-US" sz="1000" b="1" dirty="0">
                  <a:solidFill>
                    <a:srgbClr val="FF0000"/>
                  </a:solidFill>
                  <a:latin typeface="Courier New" pitchFamily="49" charset="0"/>
                  <a:cs typeface="Courier New" pitchFamily="49" charset="0"/>
                </a:endParaRPr>
              </a:p>
            </p:txBody>
          </p:sp>
          <p:sp>
            <p:nvSpPr>
              <p:cNvPr id="47" name="TextBox 46"/>
              <p:cNvSpPr txBox="1"/>
              <p:nvPr/>
            </p:nvSpPr>
            <p:spPr>
              <a:xfrm>
                <a:off x="2462705" y="2870817"/>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1</a:t>
                </a:r>
                <a:endParaRPr lang="en-US" sz="1000" b="1" dirty="0">
                  <a:solidFill>
                    <a:srgbClr val="FF0000"/>
                  </a:solidFill>
                  <a:latin typeface="Courier New" pitchFamily="49" charset="0"/>
                  <a:cs typeface="Courier New" pitchFamily="49" charset="0"/>
                </a:endParaRPr>
              </a:p>
            </p:txBody>
          </p:sp>
          <p:sp>
            <p:nvSpPr>
              <p:cNvPr id="48" name="TextBox 47"/>
              <p:cNvSpPr txBox="1"/>
              <p:nvPr/>
            </p:nvSpPr>
            <p:spPr>
              <a:xfrm>
                <a:off x="2615105" y="3023083"/>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2</a:t>
                </a:r>
                <a:endParaRPr lang="en-US" sz="1000" b="1" dirty="0">
                  <a:solidFill>
                    <a:srgbClr val="FF0000"/>
                  </a:solidFill>
                  <a:latin typeface="Courier New" pitchFamily="49" charset="0"/>
                  <a:cs typeface="Courier New" pitchFamily="49" charset="0"/>
                </a:endParaRPr>
              </a:p>
            </p:txBody>
          </p:sp>
          <p:sp>
            <p:nvSpPr>
              <p:cNvPr id="49" name="TextBox 48"/>
              <p:cNvSpPr txBox="1"/>
              <p:nvPr/>
            </p:nvSpPr>
            <p:spPr>
              <a:xfrm>
                <a:off x="2801731" y="3242912"/>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3</a:t>
                </a:r>
                <a:endParaRPr lang="en-US" sz="1000" b="1" dirty="0">
                  <a:solidFill>
                    <a:srgbClr val="FF0000"/>
                  </a:solidFill>
                  <a:latin typeface="Courier New" pitchFamily="49" charset="0"/>
                  <a:cs typeface="Courier New" pitchFamily="49" charset="0"/>
                </a:endParaRPr>
              </a:p>
            </p:txBody>
          </p:sp>
          <p:sp>
            <p:nvSpPr>
              <p:cNvPr id="50" name="TextBox 49"/>
              <p:cNvSpPr txBox="1"/>
              <p:nvPr/>
            </p:nvSpPr>
            <p:spPr>
              <a:xfrm>
                <a:off x="2801731" y="3714997"/>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5</a:t>
                </a:r>
                <a:endParaRPr lang="en-US" sz="1000" b="1" dirty="0">
                  <a:solidFill>
                    <a:srgbClr val="FF0000"/>
                  </a:solidFill>
                  <a:latin typeface="Courier New" pitchFamily="49" charset="0"/>
                  <a:cs typeface="Courier New" pitchFamily="49" charset="0"/>
                </a:endParaRPr>
              </a:p>
            </p:txBody>
          </p:sp>
          <p:sp>
            <p:nvSpPr>
              <p:cNvPr id="51" name="TextBox 50"/>
              <p:cNvSpPr txBox="1"/>
              <p:nvPr/>
            </p:nvSpPr>
            <p:spPr>
              <a:xfrm>
                <a:off x="2615105" y="3950066"/>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6</a:t>
                </a:r>
                <a:endParaRPr lang="en-US" sz="1000" b="1" dirty="0">
                  <a:solidFill>
                    <a:srgbClr val="FF0000"/>
                  </a:solidFill>
                  <a:latin typeface="Courier New" pitchFamily="49" charset="0"/>
                  <a:cs typeface="Courier New" pitchFamily="49" charset="0"/>
                </a:endParaRPr>
              </a:p>
            </p:txBody>
          </p:sp>
          <p:sp>
            <p:nvSpPr>
              <p:cNvPr id="52" name="TextBox 51"/>
              <p:cNvSpPr txBox="1"/>
              <p:nvPr/>
            </p:nvSpPr>
            <p:spPr>
              <a:xfrm>
                <a:off x="2462705" y="4100096"/>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7</a:t>
                </a:r>
                <a:endParaRPr lang="en-US" sz="1000" b="1" dirty="0">
                  <a:solidFill>
                    <a:srgbClr val="FF0000"/>
                  </a:solidFill>
                  <a:latin typeface="Courier New" pitchFamily="49" charset="0"/>
                  <a:cs typeface="Courier New" pitchFamily="49" charset="0"/>
                </a:endParaRPr>
              </a:p>
            </p:txBody>
          </p:sp>
          <p:sp>
            <p:nvSpPr>
              <p:cNvPr id="53" name="TextBox 52"/>
              <p:cNvSpPr txBox="1"/>
              <p:nvPr/>
            </p:nvSpPr>
            <p:spPr>
              <a:xfrm>
                <a:off x="1963989" y="4100096"/>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-7</a:t>
                </a:r>
                <a:endParaRPr lang="en-US" sz="1000" b="1" dirty="0">
                  <a:solidFill>
                    <a:srgbClr val="FF0000"/>
                  </a:solidFill>
                  <a:latin typeface="Courier New" pitchFamily="49" charset="0"/>
                  <a:cs typeface="Courier New" pitchFamily="49" charset="0"/>
                </a:endParaRPr>
              </a:p>
            </p:txBody>
          </p:sp>
          <p:sp>
            <p:nvSpPr>
              <p:cNvPr id="54" name="TextBox 53"/>
              <p:cNvSpPr txBox="1"/>
              <p:nvPr/>
            </p:nvSpPr>
            <p:spPr>
              <a:xfrm>
                <a:off x="1748237" y="3950066"/>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-6</a:t>
                </a:r>
                <a:endParaRPr lang="en-US" sz="1000" b="1" dirty="0">
                  <a:solidFill>
                    <a:srgbClr val="FF0000"/>
                  </a:solidFill>
                  <a:latin typeface="Courier New" pitchFamily="49" charset="0"/>
                  <a:cs typeface="Courier New" pitchFamily="49" charset="0"/>
                </a:endParaRPr>
              </a:p>
            </p:txBody>
          </p:sp>
          <p:sp>
            <p:nvSpPr>
              <p:cNvPr id="55" name="TextBox 54"/>
              <p:cNvSpPr txBox="1"/>
              <p:nvPr/>
            </p:nvSpPr>
            <p:spPr>
              <a:xfrm>
                <a:off x="1603523" y="3714997"/>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-5</a:t>
                </a:r>
                <a:endParaRPr lang="en-US" sz="1000" b="1" dirty="0">
                  <a:solidFill>
                    <a:srgbClr val="FF0000"/>
                  </a:solidFill>
                  <a:latin typeface="Courier New" pitchFamily="49" charset="0"/>
                  <a:cs typeface="Courier New" pitchFamily="49" charset="0"/>
                </a:endParaRPr>
              </a:p>
            </p:txBody>
          </p:sp>
          <p:sp>
            <p:nvSpPr>
              <p:cNvPr id="56" name="TextBox 55"/>
              <p:cNvSpPr txBox="1"/>
              <p:nvPr/>
            </p:nvSpPr>
            <p:spPr>
              <a:xfrm>
                <a:off x="1603523" y="3242912"/>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-3</a:t>
                </a:r>
                <a:endParaRPr lang="en-US" sz="1000" b="1" dirty="0">
                  <a:solidFill>
                    <a:srgbClr val="FF0000"/>
                  </a:solidFill>
                  <a:latin typeface="Courier New" pitchFamily="49" charset="0"/>
                  <a:cs typeface="Courier New" pitchFamily="49" charset="0"/>
                </a:endParaRPr>
              </a:p>
            </p:txBody>
          </p:sp>
          <p:sp>
            <p:nvSpPr>
              <p:cNvPr id="57" name="TextBox 56"/>
              <p:cNvSpPr txBox="1"/>
              <p:nvPr/>
            </p:nvSpPr>
            <p:spPr>
              <a:xfrm>
                <a:off x="1748237" y="3023083"/>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-2</a:t>
                </a:r>
                <a:endParaRPr lang="en-US" sz="1000" b="1" dirty="0">
                  <a:solidFill>
                    <a:srgbClr val="FF0000"/>
                  </a:solidFill>
                  <a:latin typeface="Courier New" pitchFamily="49" charset="0"/>
                  <a:cs typeface="Courier New" pitchFamily="49" charset="0"/>
                </a:endParaRPr>
              </a:p>
            </p:txBody>
          </p:sp>
          <p:sp>
            <p:nvSpPr>
              <p:cNvPr id="58" name="TextBox 57"/>
              <p:cNvSpPr txBox="1"/>
              <p:nvPr/>
            </p:nvSpPr>
            <p:spPr>
              <a:xfrm>
                <a:off x="1963989" y="2870817"/>
                <a:ext cx="224790" cy="153888"/>
              </a:xfrm>
              <a:prstGeom prst="rect">
                <a:avLst/>
              </a:prstGeom>
              <a:noFill/>
            </p:spPr>
            <p:txBody>
              <a:bodyPr wrap="square" lIns="0" tIns="0" rIns="0" bIns="0" rtlCol="0">
                <a:spAutoFit/>
              </a:bodyPr>
              <a:lstStyle/>
              <a:p>
                <a:pPr algn="ctr"/>
                <a:r>
                  <a:rPr lang="en-US" sz="1000" b="1" dirty="0" smtClean="0">
                    <a:solidFill>
                      <a:srgbClr val="FF0000"/>
                    </a:solidFill>
                    <a:latin typeface="Courier New" pitchFamily="49" charset="0"/>
                    <a:cs typeface="Courier New" pitchFamily="49" charset="0"/>
                  </a:rPr>
                  <a:t>-1</a:t>
                </a:r>
                <a:endParaRPr lang="en-US" sz="1000" b="1" dirty="0">
                  <a:solidFill>
                    <a:srgbClr val="FF0000"/>
                  </a:solidFill>
                  <a:latin typeface="Courier New" pitchFamily="49" charset="0"/>
                  <a:cs typeface="Courier New" pitchFamily="49" charset="0"/>
                </a:endParaRPr>
              </a:p>
            </p:txBody>
          </p:sp>
        </p:grpSp>
      </p:grpSp>
      <p:grpSp>
        <p:nvGrpSpPr>
          <p:cNvPr id="3" name="Group 2"/>
          <p:cNvGrpSpPr/>
          <p:nvPr/>
        </p:nvGrpSpPr>
        <p:grpSpPr>
          <a:xfrm>
            <a:off x="6751814" y="3316543"/>
            <a:ext cx="2208410" cy="2895698"/>
            <a:chOff x="6751814" y="3316543"/>
            <a:chExt cx="2208410" cy="2895698"/>
          </a:xfrm>
        </p:grpSpPr>
        <p:sp>
          <p:nvSpPr>
            <p:cNvPr id="39" name="Circular Arrow 38"/>
            <p:cNvSpPr/>
            <p:nvPr/>
          </p:nvSpPr>
          <p:spPr bwMode="auto">
            <a:xfrm rot="5400000">
              <a:off x="6473521" y="3594836"/>
              <a:ext cx="2764995" cy="2208410"/>
            </a:xfrm>
            <a:prstGeom prst="circularArrow">
              <a:avLst>
                <a:gd name="adj1" fmla="val 6275"/>
                <a:gd name="adj2" fmla="val 717872"/>
                <a:gd name="adj3" fmla="val 20356599"/>
                <a:gd name="adj4" fmla="val 11707124"/>
                <a:gd name="adj5" fmla="val 7973"/>
              </a:avLst>
            </a:prstGeom>
            <a:solidFill>
              <a:srgbClr val="FF0000">
                <a:alpha val="83000"/>
              </a:srgbClr>
            </a:solidFill>
            <a:ln w="952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1" name="TextBox 40"/>
            <p:cNvSpPr txBox="1"/>
            <p:nvPr/>
          </p:nvSpPr>
          <p:spPr>
            <a:xfrm>
              <a:off x="7608559" y="5689021"/>
              <a:ext cx="347006" cy="523220"/>
            </a:xfrm>
            <a:prstGeom prst="rect">
              <a:avLst/>
            </a:prstGeom>
            <a:noFill/>
          </p:spPr>
          <p:txBody>
            <a:bodyPr wrap="square" rtlCol="0">
              <a:spAutoFit/>
            </a:bodyPr>
            <a:lstStyle/>
            <a:p>
              <a:pPr algn="ctr"/>
              <a:r>
                <a:rPr lang="en-US" sz="2800" b="1" dirty="0">
                  <a:latin typeface="Courier New" pitchFamily="49" charset="0"/>
                  <a:cs typeface="Courier New" pitchFamily="49" charset="0"/>
                </a:rPr>
                <a:t>+</a:t>
              </a:r>
            </a:p>
          </p:txBody>
        </p:sp>
      </p:grpSp>
      <p:grpSp>
        <p:nvGrpSpPr>
          <p:cNvPr id="4" name="Group 3"/>
          <p:cNvGrpSpPr/>
          <p:nvPr/>
        </p:nvGrpSpPr>
        <p:grpSpPr>
          <a:xfrm>
            <a:off x="5599661" y="3316543"/>
            <a:ext cx="2208410" cy="2895698"/>
            <a:chOff x="5599661" y="3316543"/>
            <a:chExt cx="2208410" cy="2895698"/>
          </a:xfrm>
        </p:grpSpPr>
        <p:sp>
          <p:nvSpPr>
            <p:cNvPr id="40" name="Circular Arrow 39"/>
            <p:cNvSpPr/>
            <p:nvPr/>
          </p:nvSpPr>
          <p:spPr bwMode="auto">
            <a:xfrm rot="16200000" flipH="1">
              <a:off x="5321368" y="3594836"/>
              <a:ext cx="2764995" cy="2208410"/>
            </a:xfrm>
            <a:prstGeom prst="circularArrow">
              <a:avLst>
                <a:gd name="adj1" fmla="val 6275"/>
                <a:gd name="adj2" fmla="val 717872"/>
                <a:gd name="adj3" fmla="val 20356599"/>
                <a:gd name="adj4" fmla="val 11707124"/>
                <a:gd name="adj5" fmla="val 7973"/>
              </a:avLst>
            </a:prstGeom>
            <a:solidFill>
              <a:srgbClr val="FF0000">
                <a:alpha val="83000"/>
              </a:srgbClr>
            </a:solidFill>
            <a:ln w="952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2" name="TextBox 41"/>
            <p:cNvSpPr txBox="1"/>
            <p:nvPr/>
          </p:nvSpPr>
          <p:spPr>
            <a:xfrm>
              <a:off x="6668310" y="5689021"/>
              <a:ext cx="347006" cy="523220"/>
            </a:xfrm>
            <a:prstGeom prst="rect">
              <a:avLst/>
            </a:prstGeom>
            <a:noFill/>
          </p:spPr>
          <p:txBody>
            <a:bodyPr wrap="square" rtlCol="0">
              <a:spAutoFit/>
            </a:bodyPr>
            <a:lstStyle/>
            <a:p>
              <a:pPr algn="ctr"/>
              <a:r>
                <a:rPr lang="en-US" sz="2800" b="1" dirty="0">
                  <a:latin typeface="Courier New" pitchFamily="49" charset="0"/>
                  <a:cs typeface="Courier New" pitchFamily="49"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224</a:t>
            </a:r>
            <a:endParaRPr lang="en-US"/>
          </a:p>
        </p:txBody>
      </p:sp>
      <p:sp>
        <p:nvSpPr>
          <p:cNvPr id="6" name="Footer Placeholder 4"/>
          <p:cNvSpPr>
            <a:spLocks noGrp="1"/>
          </p:cNvSpPr>
          <p:nvPr>
            <p:ph type="ftr" sz="quarter" idx="11"/>
          </p:nvPr>
        </p:nvSpPr>
        <p:spPr/>
        <p:txBody>
          <a:bodyPr/>
          <a:lstStyle/>
          <a:p>
            <a:r>
              <a:rPr lang="en-US" smtClean="0"/>
              <a:t>S01 - Data Types</a:t>
            </a:r>
            <a:endParaRPr lang="en-US"/>
          </a:p>
        </p:txBody>
      </p:sp>
      <p:sp>
        <p:nvSpPr>
          <p:cNvPr id="7" name="Slide Number Placeholder 5"/>
          <p:cNvSpPr>
            <a:spLocks noGrp="1"/>
          </p:cNvSpPr>
          <p:nvPr>
            <p:ph type="sldNum" sz="quarter" idx="12"/>
          </p:nvPr>
        </p:nvSpPr>
        <p:spPr/>
        <p:txBody>
          <a:bodyPr/>
          <a:lstStyle/>
          <a:p>
            <a:fld id="{E6B27E94-637A-4785-8A24-FC5290F86847}" type="slidenum">
              <a:rPr lang="en-US"/>
              <a:pPr/>
              <a:t>28</a:t>
            </a:fld>
            <a:endParaRPr lang="en-US"/>
          </a:p>
        </p:txBody>
      </p:sp>
      <p:sp>
        <p:nvSpPr>
          <p:cNvPr id="2473986" name="Rectangle 2"/>
          <p:cNvSpPr>
            <a:spLocks noGrp="1" noChangeArrowheads="1"/>
          </p:cNvSpPr>
          <p:nvPr>
            <p:ph type="title"/>
          </p:nvPr>
        </p:nvSpPr>
        <p:spPr/>
        <p:txBody>
          <a:bodyPr/>
          <a:lstStyle/>
          <a:p>
            <a:r>
              <a:rPr lang="en-US"/>
              <a:t>2’s Complement Overflow</a:t>
            </a:r>
          </a:p>
        </p:txBody>
      </p:sp>
      <p:sp>
        <p:nvSpPr>
          <p:cNvPr id="2473987" name="Rectangle 3"/>
          <p:cNvSpPr>
            <a:spLocks noGrp="1" noChangeArrowheads="1"/>
          </p:cNvSpPr>
          <p:nvPr>
            <p:ph type="body" idx="1"/>
          </p:nvPr>
        </p:nvSpPr>
        <p:spPr>
          <a:xfrm>
            <a:off x="431800" y="1408113"/>
            <a:ext cx="8389938" cy="3544887"/>
          </a:xfrm>
        </p:spPr>
        <p:txBody>
          <a:bodyPr/>
          <a:lstStyle/>
          <a:p>
            <a:pPr>
              <a:lnSpc>
                <a:spcPct val="90000"/>
              </a:lnSpc>
            </a:pPr>
            <a:r>
              <a:rPr lang="en-US" sz="2400" dirty="0"/>
              <a:t>Overflow = the result doesn’t fit in the capacity of the representation</a:t>
            </a:r>
          </a:p>
          <a:p>
            <a:pPr>
              <a:lnSpc>
                <a:spcPct val="90000"/>
              </a:lnSpc>
            </a:pPr>
            <a:r>
              <a:rPr lang="en-US" sz="2400" dirty="0"/>
              <a:t>ALU’s are designed to detect overflow</a:t>
            </a:r>
          </a:p>
          <a:p>
            <a:pPr>
              <a:lnSpc>
                <a:spcPct val="90000"/>
              </a:lnSpc>
            </a:pPr>
            <a:r>
              <a:rPr lang="en-US" sz="2400" dirty="0"/>
              <a:t>It’s really quite simple</a:t>
            </a:r>
          </a:p>
          <a:p>
            <a:pPr lvl="1">
              <a:lnSpc>
                <a:spcPct val="90000"/>
              </a:lnSpc>
            </a:pPr>
            <a:r>
              <a:rPr lang="en-US" sz="2400" dirty="0"/>
              <a:t>if the </a:t>
            </a:r>
            <a:r>
              <a:rPr lang="en-US" sz="2400" i="1" dirty="0"/>
              <a:t>carry in</a:t>
            </a:r>
            <a:r>
              <a:rPr lang="en-US" sz="2400" dirty="0"/>
              <a:t> to the most significant position (MSB) is different from the </a:t>
            </a:r>
            <a:r>
              <a:rPr lang="en-US" sz="2400" i="1" dirty="0"/>
              <a:t>carry out</a:t>
            </a:r>
            <a:r>
              <a:rPr lang="en-US" sz="2400" dirty="0"/>
              <a:t> from the most significant position (MSB), then overflow occurred.</a:t>
            </a:r>
          </a:p>
          <a:p>
            <a:pPr>
              <a:lnSpc>
                <a:spcPct val="90000"/>
              </a:lnSpc>
            </a:pPr>
            <a:r>
              <a:rPr lang="en-US" sz="2400" dirty="0"/>
              <a:t>Generally, </a:t>
            </a:r>
            <a:r>
              <a:rPr lang="en-US" sz="2400" dirty="0" smtClean="0"/>
              <a:t>overflow is only reported as a </a:t>
            </a:r>
            <a:r>
              <a:rPr lang="en-US" sz="2400" dirty="0"/>
              <a:t>CPU status bit</a:t>
            </a:r>
          </a:p>
          <a:p>
            <a:pPr>
              <a:lnSpc>
                <a:spcPct val="90000"/>
              </a:lnSpc>
            </a:pPr>
            <a:r>
              <a:rPr lang="en-US" sz="2400" dirty="0"/>
              <a:t>NOTE: CARRY OUT IS NOT OVERFLOW!</a:t>
            </a:r>
          </a:p>
        </p:txBody>
      </p:sp>
      <p:sp>
        <p:nvSpPr>
          <p:cNvPr id="2473988"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Overflow</a:t>
            </a:r>
          </a:p>
        </p:txBody>
      </p:sp>
      <p:sp>
        <p:nvSpPr>
          <p:cNvPr id="8" name="Text Box 10"/>
          <p:cNvSpPr txBox="1">
            <a:spLocks noChangeArrowheads="1"/>
          </p:cNvSpPr>
          <p:nvPr/>
        </p:nvSpPr>
        <p:spPr bwMode="auto">
          <a:xfrm>
            <a:off x="798513" y="5057095"/>
            <a:ext cx="2289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347663" algn="l"/>
                <a:tab pos="2460625" algn="l"/>
              </a:tabLst>
              <a:defRPr sz="2400">
                <a:solidFill>
                  <a:schemeClr val="tx1"/>
                </a:solidFill>
                <a:latin typeface="Times New Roman" pitchFamily="18" charset="0"/>
              </a:defRPr>
            </a:lvl1pPr>
            <a:lvl2pPr eaLnBrk="0" hangingPunct="0">
              <a:tabLst>
                <a:tab pos="347663" algn="l"/>
                <a:tab pos="2460625" algn="l"/>
              </a:tabLst>
              <a:defRPr sz="2400">
                <a:solidFill>
                  <a:schemeClr val="tx1"/>
                </a:solidFill>
                <a:latin typeface="Times New Roman" pitchFamily="18" charset="0"/>
              </a:defRPr>
            </a:lvl2pPr>
            <a:lvl3pPr eaLnBrk="0" hangingPunct="0">
              <a:tabLst>
                <a:tab pos="347663" algn="l"/>
                <a:tab pos="2460625" algn="l"/>
              </a:tabLst>
              <a:defRPr sz="2400">
                <a:solidFill>
                  <a:schemeClr val="tx1"/>
                </a:solidFill>
                <a:latin typeface="Times New Roman" pitchFamily="18" charset="0"/>
              </a:defRPr>
            </a:lvl3pPr>
            <a:lvl4pPr eaLnBrk="0" hangingPunct="0">
              <a:tabLst>
                <a:tab pos="347663" algn="l"/>
                <a:tab pos="2460625" algn="l"/>
              </a:tabLst>
              <a:defRPr sz="2400">
                <a:solidFill>
                  <a:schemeClr val="tx1"/>
                </a:solidFill>
                <a:latin typeface="Times New Roman" pitchFamily="18" charset="0"/>
              </a:defRPr>
            </a:lvl4pPr>
            <a:lvl5pPr eaLnBrk="0" hangingPunct="0">
              <a:tabLst>
                <a:tab pos="347663" algn="l"/>
                <a:tab pos="2460625" algn="l"/>
              </a:tabLst>
              <a:defRPr sz="2400">
                <a:solidFill>
                  <a:schemeClr val="tx1"/>
                </a:solidFill>
                <a:latin typeface="Times New Roman" pitchFamily="18" charset="0"/>
              </a:defRPr>
            </a:lvl5pPr>
            <a:lvl6pPr eaLnBrk="0" fontAlgn="base" hangingPunct="0">
              <a:spcBef>
                <a:spcPct val="0"/>
              </a:spcBef>
              <a:spcAft>
                <a:spcPct val="0"/>
              </a:spcAft>
              <a:tabLst>
                <a:tab pos="347663" algn="l"/>
                <a:tab pos="2460625" algn="l"/>
              </a:tabLst>
              <a:defRPr sz="2400">
                <a:solidFill>
                  <a:schemeClr val="tx1"/>
                </a:solidFill>
                <a:latin typeface="Times New Roman" pitchFamily="18" charset="0"/>
              </a:defRPr>
            </a:lvl6pPr>
            <a:lvl7pPr eaLnBrk="0" fontAlgn="base" hangingPunct="0">
              <a:spcBef>
                <a:spcPct val="0"/>
              </a:spcBef>
              <a:spcAft>
                <a:spcPct val="0"/>
              </a:spcAft>
              <a:tabLst>
                <a:tab pos="347663" algn="l"/>
                <a:tab pos="2460625" algn="l"/>
              </a:tabLst>
              <a:defRPr sz="2400">
                <a:solidFill>
                  <a:schemeClr val="tx1"/>
                </a:solidFill>
                <a:latin typeface="Times New Roman" pitchFamily="18" charset="0"/>
              </a:defRPr>
            </a:lvl7pPr>
            <a:lvl8pPr eaLnBrk="0" fontAlgn="base" hangingPunct="0">
              <a:spcBef>
                <a:spcPct val="0"/>
              </a:spcBef>
              <a:spcAft>
                <a:spcPct val="0"/>
              </a:spcAft>
              <a:tabLst>
                <a:tab pos="347663" algn="l"/>
                <a:tab pos="2460625" algn="l"/>
              </a:tabLst>
              <a:defRPr sz="2400">
                <a:solidFill>
                  <a:schemeClr val="tx1"/>
                </a:solidFill>
                <a:latin typeface="Times New Roman" pitchFamily="18" charset="0"/>
              </a:defRPr>
            </a:lvl8pPr>
            <a:lvl9pPr eaLnBrk="0" fontAlgn="base" hangingPunct="0">
              <a:spcBef>
                <a:spcPct val="0"/>
              </a:spcBef>
              <a:spcAft>
                <a:spcPct val="0"/>
              </a:spcAft>
              <a:tabLst>
                <a:tab pos="347663" algn="l"/>
                <a:tab pos="2460625" algn="l"/>
              </a:tabLst>
              <a:defRPr sz="2400">
                <a:solidFill>
                  <a:schemeClr val="tx1"/>
                </a:solidFill>
                <a:latin typeface="Times New Roman" pitchFamily="18" charset="0"/>
              </a:defRPr>
            </a:lvl9pPr>
          </a:lstStyle>
          <a:p>
            <a:pPr eaLnBrk="1" hangingPunct="1"/>
            <a:r>
              <a:rPr lang="en-US" sz="2800" dirty="0">
                <a:latin typeface="Tahoma" pitchFamily="34" charset="0"/>
              </a:rPr>
              <a:t>	00100110</a:t>
            </a:r>
          </a:p>
          <a:p>
            <a:pPr eaLnBrk="1" hangingPunct="1"/>
            <a:r>
              <a:rPr lang="en-US" sz="2800" dirty="0">
                <a:latin typeface="Tahoma" pitchFamily="34" charset="0"/>
              </a:rPr>
              <a:t>+	</a:t>
            </a:r>
            <a:r>
              <a:rPr lang="en-US" sz="2800" u="sng" dirty="0" smtClean="0">
                <a:latin typeface="Tahoma" pitchFamily="34" charset="0"/>
              </a:rPr>
              <a:t>11101101</a:t>
            </a:r>
            <a:endParaRPr lang="en-US" sz="2800" dirty="0" smtClean="0">
              <a:solidFill>
                <a:schemeClr val="hlink"/>
              </a:solidFill>
              <a:latin typeface="Tahoma" pitchFamily="34" charset="0"/>
            </a:endParaRPr>
          </a:p>
        </p:txBody>
      </p:sp>
      <p:sp>
        <p:nvSpPr>
          <p:cNvPr id="9" name="Text Box 19"/>
          <p:cNvSpPr txBox="1">
            <a:spLocks noChangeArrowheads="1"/>
          </p:cNvSpPr>
          <p:nvPr/>
        </p:nvSpPr>
        <p:spPr bwMode="auto">
          <a:xfrm>
            <a:off x="2971800" y="5127398"/>
            <a:ext cx="645883"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457200" algn="l"/>
                <a:tab pos="2460625" algn="l"/>
              </a:tabLst>
              <a:defRPr sz="2400">
                <a:solidFill>
                  <a:schemeClr val="tx1"/>
                </a:solidFill>
                <a:latin typeface="Times New Roman" pitchFamily="18" charset="0"/>
              </a:defRPr>
            </a:lvl1pPr>
            <a:lvl2pPr eaLnBrk="0" hangingPunct="0">
              <a:tabLst>
                <a:tab pos="457200" algn="l"/>
                <a:tab pos="2460625" algn="l"/>
              </a:tabLst>
              <a:defRPr sz="2400">
                <a:solidFill>
                  <a:schemeClr val="tx1"/>
                </a:solidFill>
                <a:latin typeface="Times New Roman" pitchFamily="18" charset="0"/>
              </a:defRPr>
            </a:lvl2pPr>
            <a:lvl3pPr eaLnBrk="0" hangingPunct="0">
              <a:tabLst>
                <a:tab pos="457200" algn="l"/>
                <a:tab pos="2460625" algn="l"/>
              </a:tabLst>
              <a:defRPr sz="2400">
                <a:solidFill>
                  <a:schemeClr val="tx1"/>
                </a:solidFill>
                <a:latin typeface="Times New Roman" pitchFamily="18" charset="0"/>
              </a:defRPr>
            </a:lvl3pPr>
            <a:lvl4pPr eaLnBrk="0" hangingPunct="0">
              <a:tabLst>
                <a:tab pos="457200" algn="l"/>
                <a:tab pos="2460625" algn="l"/>
              </a:tabLst>
              <a:defRPr sz="2400">
                <a:solidFill>
                  <a:schemeClr val="tx1"/>
                </a:solidFill>
                <a:latin typeface="Times New Roman" pitchFamily="18" charset="0"/>
              </a:defRPr>
            </a:lvl4pPr>
            <a:lvl5pPr eaLnBrk="0" hangingPunct="0">
              <a:tabLst>
                <a:tab pos="457200" algn="l"/>
                <a:tab pos="2460625" algn="l"/>
              </a:tabLst>
              <a:defRPr sz="2400">
                <a:solidFill>
                  <a:schemeClr val="tx1"/>
                </a:solidFill>
                <a:latin typeface="Times New Roman" pitchFamily="18" charset="0"/>
              </a:defRPr>
            </a:lvl5pPr>
            <a:lvl6pPr eaLnBrk="0" fontAlgn="base" hangingPunct="0">
              <a:spcBef>
                <a:spcPct val="0"/>
              </a:spcBef>
              <a:spcAft>
                <a:spcPct val="0"/>
              </a:spcAft>
              <a:tabLst>
                <a:tab pos="457200" algn="l"/>
                <a:tab pos="2460625" algn="l"/>
              </a:tabLst>
              <a:defRPr sz="2400">
                <a:solidFill>
                  <a:schemeClr val="tx1"/>
                </a:solidFill>
                <a:latin typeface="Times New Roman" pitchFamily="18" charset="0"/>
              </a:defRPr>
            </a:lvl6pPr>
            <a:lvl7pPr eaLnBrk="0" fontAlgn="base" hangingPunct="0">
              <a:spcBef>
                <a:spcPct val="0"/>
              </a:spcBef>
              <a:spcAft>
                <a:spcPct val="0"/>
              </a:spcAft>
              <a:tabLst>
                <a:tab pos="457200" algn="l"/>
                <a:tab pos="2460625" algn="l"/>
              </a:tabLst>
              <a:defRPr sz="2400">
                <a:solidFill>
                  <a:schemeClr val="tx1"/>
                </a:solidFill>
                <a:latin typeface="Times New Roman" pitchFamily="18" charset="0"/>
              </a:defRPr>
            </a:lvl7pPr>
            <a:lvl8pPr eaLnBrk="0" fontAlgn="base" hangingPunct="0">
              <a:spcBef>
                <a:spcPct val="0"/>
              </a:spcBef>
              <a:spcAft>
                <a:spcPct val="0"/>
              </a:spcAft>
              <a:tabLst>
                <a:tab pos="457200" algn="l"/>
                <a:tab pos="2460625" algn="l"/>
              </a:tabLst>
              <a:defRPr sz="2400">
                <a:solidFill>
                  <a:schemeClr val="tx1"/>
                </a:solidFill>
                <a:latin typeface="Times New Roman" pitchFamily="18" charset="0"/>
              </a:defRPr>
            </a:lvl8pPr>
            <a:lvl9pPr eaLnBrk="0" fontAlgn="base" hangingPunct="0">
              <a:spcBef>
                <a:spcPct val="0"/>
              </a:spcBef>
              <a:spcAft>
                <a:spcPct val="0"/>
              </a:spcAft>
              <a:tabLst>
                <a:tab pos="457200" algn="l"/>
                <a:tab pos="2460625" algn="l"/>
              </a:tabLst>
              <a:defRPr sz="2400">
                <a:solidFill>
                  <a:schemeClr val="tx1"/>
                </a:solidFill>
                <a:latin typeface="Times New Roman" pitchFamily="18" charset="0"/>
              </a:defRPr>
            </a:lvl9pPr>
          </a:lstStyle>
          <a:p>
            <a:pPr algn="r" eaLnBrk="1" hangingPunct="1">
              <a:spcBef>
                <a:spcPct val="40000"/>
              </a:spcBef>
            </a:pPr>
            <a:r>
              <a:rPr lang="en-US" sz="2000" dirty="0">
                <a:solidFill>
                  <a:schemeClr val="hlink"/>
                </a:solidFill>
                <a:latin typeface="Tahoma" pitchFamily="34" charset="0"/>
              </a:rPr>
              <a:t>38</a:t>
            </a:r>
          </a:p>
          <a:p>
            <a:pPr algn="r" eaLnBrk="1" hangingPunct="1">
              <a:spcBef>
                <a:spcPct val="40000"/>
              </a:spcBef>
            </a:pPr>
            <a:r>
              <a:rPr lang="en-US" sz="2000" dirty="0">
                <a:solidFill>
                  <a:schemeClr val="hlink"/>
                </a:solidFill>
                <a:latin typeface="Tahoma" pitchFamily="34" charset="0"/>
              </a:rPr>
              <a:t>-</a:t>
            </a:r>
            <a:r>
              <a:rPr lang="en-US" sz="2000" dirty="0" smtClean="0">
                <a:solidFill>
                  <a:schemeClr val="hlink"/>
                </a:solidFill>
                <a:latin typeface="Tahoma" pitchFamily="34" charset="0"/>
              </a:rPr>
              <a:t>19</a:t>
            </a:r>
          </a:p>
          <a:p>
            <a:pPr algn="r" eaLnBrk="1" hangingPunct="1">
              <a:spcBef>
                <a:spcPct val="40000"/>
              </a:spcBef>
            </a:pPr>
            <a:r>
              <a:rPr lang="en-US" sz="2000" dirty="0" smtClean="0">
                <a:solidFill>
                  <a:schemeClr val="hlink"/>
                </a:solidFill>
                <a:latin typeface="Tahoma" pitchFamily="34" charset="0"/>
              </a:rPr>
              <a:t>19</a:t>
            </a:r>
            <a:endParaRPr lang="en-US" sz="2000" dirty="0">
              <a:solidFill>
                <a:schemeClr val="hlink"/>
              </a:solidFill>
              <a:latin typeface="Tahoma" pitchFamily="34" charset="0"/>
            </a:endParaRPr>
          </a:p>
        </p:txBody>
      </p:sp>
      <p:sp>
        <p:nvSpPr>
          <p:cNvPr id="2" name="Rectangle 1"/>
          <p:cNvSpPr/>
          <p:nvPr/>
        </p:nvSpPr>
        <p:spPr>
          <a:xfrm>
            <a:off x="954340" y="5948120"/>
            <a:ext cx="1944763" cy="523220"/>
          </a:xfrm>
          <a:prstGeom prst="rect">
            <a:avLst/>
          </a:prstGeom>
        </p:spPr>
        <p:txBody>
          <a:bodyPr wrap="none">
            <a:spAutoFit/>
          </a:bodyPr>
          <a:lstStyle/>
          <a:p>
            <a:pPr eaLnBrk="1" hangingPunct="1"/>
            <a:r>
              <a:rPr lang="en-US" sz="2800" dirty="0" smtClean="0">
                <a:solidFill>
                  <a:srgbClr val="FF0000"/>
                </a:solidFill>
              </a:rPr>
              <a:t>1</a:t>
            </a:r>
            <a:r>
              <a:rPr lang="en-US" sz="2800" dirty="0" smtClean="0"/>
              <a:t>00010011</a:t>
            </a:r>
            <a:endParaRPr lang="en-US" sz="2800" dirty="0"/>
          </a:p>
        </p:txBody>
      </p:sp>
      <p:sp>
        <p:nvSpPr>
          <p:cNvPr id="12" name="Text Box 10"/>
          <p:cNvSpPr txBox="1">
            <a:spLocks noChangeArrowheads="1"/>
          </p:cNvSpPr>
          <p:nvPr/>
        </p:nvSpPr>
        <p:spPr bwMode="auto">
          <a:xfrm>
            <a:off x="4902531" y="5057091"/>
            <a:ext cx="2289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347663" algn="l"/>
                <a:tab pos="2460625" algn="l"/>
              </a:tabLst>
              <a:defRPr sz="2400">
                <a:solidFill>
                  <a:schemeClr val="tx1"/>
                </a:solidFill>
                <a:latin typeface="Times New Roman" pitchFamily="18" charset="0"/>
              </a:defRPr>
            </a:lvl1pPr>
            <a:lvl2pPr eaLnBrk="0" hangingPunct="0">
              <a:tabLst>
                <a:tab pos="347663" algn="l"/>
                <a:tab pos="2460625" algn="l"/>
              </a:tabLst>
              <a:defRPr sz="2400">
                <a:solidFill>
                  <a:schemeClr val="tx1"/>
                </a:solidFill>
                <a:latin typeface="Times New Roman" pitchFamily="18" charset="0"/>
              </a:defRPr>
            </a:lvl2pPr>
            <a:lvl3pPr eaLnBrk="0" hangingPunct="0">
              <a:tabLst>
                <a:tab pos="347663" algn="l"/>
                <a:tab pos="2460625" algn="l"/>
              </a:tabLst>
              <a:defRPr sz="2400">
                <a:solidFill>
                  <a:schemeClr val="tx1"/>
                </a:solidFill>
                <a:latin typeface="Times New Roman" pitchFamily="18" charset="0"/>
              </a:defRPr>
            </a:lvl3pPr>
            <a:lvl4pPr eaLnBrk="0" hangingPunct="0">
              <a:tabLst>
                <a:tab pos="347663" algn="l"/>
                <a:tab pos="2460625" algn="l"/>
              </a:tabLst>
              <a:defRPr sz="2400">
                <a:solidFill>
                  <a:schemeClr val="tx1"/>
                </a:solidFill>
                <a:latin typeface="Times New Roman" pitchFamily="18" charset="0"/>
              </a:defRPr>
            </a:lvl4pPr>
            <a:lvl5pPr eaLnBrk="0" hangingPunct="0">
              <a:tabLst>
                <a:tab pos="347663" algn="l"/>
                <a:tab pos="2460625" algn="l"/>
              </a:tabLst>
              <a:defRPr sz="2400">
                <a:solidFill>
                  <a:schemeClr val="tx1"/>
                </a:solidFill>
                <a:latin typeface="Times New Roman" pitchFamily="18" charset="0"/>
              </a:defRPr>
            </a:lvl5pPr>
            <a:lvl6pPr eaLnBrk="0" fontAlgn="base" hangingPunct="0">
              <a:spcBef>
                <a:spcPct val="0"/>
              </a:spcBef>
              <a:spcAft>
                <a:spcPct val="0"/>
              </a:spcAft>
              <a:tabLst>
                <a:tab pos="347663" algn="l"/>
                <a:tab pos="2460625" algn="l"/>
              </a:tabLst>
              <a:defRPr sz="2400">
                <a:solidFill>
                  <a:schemeClr val="tx1"/>
                </a:solidFill>
                <a:latin typeface="Times New Roman" pitchFamily="18" charset="0"/>
              </a:defRPr>
            </a:lvl6pPr>
            <a:lvl7pPr eaLnBrk="0" fontAlgn="base" hangingPunct="0">
              <a:spcBef>
                <a:spcPct val="0"/>
              </a:spcBef>
              <a:spcAft>
                <a:spcPct val="0"/>
              </a:spcAft>
              <a:tabLst>
                <a:tab pos="347663" algn="l"/>
                <a:tab pos="2460625" algn="l"/>
              </a:tabLst>
              <a:defRPr sz="2400">
                <a:solidFill>
                  <a:schemeClr val="tx1"/>
                </a:solidFill>
                <a:latin typeface="Times New Roman" pitchFamily="18" charset="0"/>
              </a:defRPr>
            </a:lvl7pPr>
            <a:lvl8pPr eaLnBrk="0" fontAlgn="base" hangingPunct="0">
              <a:spcBef>
                <a:spcPct val="0"/>
              </a:spcBef>
              <a:spcAft>
                <a:spcPct val="0"/>
              </a:spcAft>
              <a:tabLst>
                <a:tab pos="347663" algn="l"/>
                <a:tab pos="2460625" algn="l"/>
              </a:tabLst>
              <a:defRPr sz="2400">
                <a:solidFill>
                  <a:schemeClr val="tx1"/>
                </a:solidFill>
                <a:latin typeface="Times New Roman" pitchFamily="18" charset="0"/>
              </a:defRPr>
            </a:lvl8pPr>
            <a:lvl9pPr eaLnBrk="0" fontAlgn="base" hangingPunct="0">
              <a:spcBef>
                <a:spcPct val="0"/>
              </a:spcBef>
              <a:spcAft>
                <a:spcPct val="0"/>
              </a:spcAft>
              <a:tabLst>
                <a:tab pos="347663" algn="l"/>
                <a:tab pos="2460625" algn="l"/>
              </a:tabLst>
              <a:defRPr sz="2400">
                <a:solidFill>
                  <a:schemeClr val="tx1"/>
                </a:solidFill>
                <a:latin typeface="Times New Roman" pitchFamily="18" charset="0"/>
              </a:defRPr>
            </a:lvl9pPr>
          </a:lstStyle>
          <a:p>
            <a:pPr eaLnBrk="1" hangingPunct="1"/>
            <a:r>
              <a:rPr lang="en-US" sz="2800" dirty="0">
                <a:latin typeface="Tahoma" pitchFamily="34" charset="0"/>
              </a:rPr>
              <a:t>	00100110</a:t>
            </a:r>
          </a:p>
          <a:p>
            <a:pPr eaLnBrk="1" hangingPunct="1"/>
            <a:r>
              <a:rPr lang="en-US" sz="2800" dirty="0">
                <a:latin typeface="Tahoma" pitchFamily="34" charset="0"/>
              </a:rPr>
              <a:t>+	</a:t>
            </a:r>
            <a:r>
              <a:rPr lang="en-US" sz="2800" u="sng" dirty="0">
                <a:latin typeface="Tahoma" pitchFamily="34" charset="0"/>
              </a:rPr>
              <a:t>0</a:t>
            </a:r>
            <a:r>
              <a:rPr lang="en-US" sz="2800" u="sng" dirty="0" smtClean="0">
                <a:latin typeface="Tahoma" pitchFamily="34" charset="0"/>
              </a:rPr>
              <a:t>1101101</a:t>
            </a:r>
            <a:endParaRPr lang="en-US" sz="2800" dirty="0" smtClean="0">
              <a:solidFill>
                <a:schemeClr val="hlink"/>
              </a:solidFill>
              <a:latin typeface="Tahoma" pitchFamily="34" charset="0"/>
            </a:endParaRPr>
          </a:p>
        </p:txBody>
      </p:sp>
      <p:sp>
        <p:nvSpPr>
          <p:cNvPr id="13" name="Text Box 19"/>
          <p:cNvSpPr txBox="1">
            <a:spLocks noChangeArrowheads="1"/>
          </p:cNvSpPr>
          <p:nvPr/>
        </p:nvSpPr>
        <p:spPr bwMode="auto">
          <a:xfrm>
            <a:off x="7075818" y="5127394"/>
            <a:ext cx="816325"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457200" algn="l"/>
                <a:tab pos="2460625" algn="l"/>
              </a:tabLst>
              <a:defRPr sz="2400">
                <a:solidFill>
                  <a:schemeClr val="tx1"/>
                </a:solidFill>
                <a:latin typeface="Times New Roman" pitchFamily="18" charset="0"/>
              </a:defRPr>
            </a:lvl1pPr>
            <a:lvl2pPr eaLnBrk="0" hangingPunct="0">
              <a:tabLst>
                <a:tab pos="457200" algn="l"/>
                <a:tab pos="2460625" algn="l"/>
              </a:tabLst>
              <a:defRPr sz="2400">
                <a:solidFill>
                  <a:schemeClr val="tx1"/>
                </a:solidFill>
                <a:latin typeface="Times New Roman" pitchFamily="18" charset="0"/>
              </a:defRPr>
            </a:lvl2pPr>
            <a:lvl3pPr eaLnBrk="0" hangingPunct="0">
              <a:tabLst>
                <a:tab pos="457200" algn="l"/>
                <a:tab pos="2460625" algn="l"/>
              </a:tabLst>
              <a:defRPr sz="2400">
                <a:solidFill>
                  <a:schemeClr val="tx1"/>
                </a:solidFill>
                <a:latin typeface="Times New Roman" pitchFamily="18" charset="0"/>
              </a:defRPr>
            </a:lvl3pPr>
            <a:lvl4pPr eaLnBrk="0" hangingPunct="0">
              <a:tabLst>
                <a:tab pos="457200" algn="l"/>
                <a:tab pos="2460625" algn="l"/>
              </a:tabLst>
              <a:defRPr sz="2400">
                <a:solidFill>
                  <a:schemeClr val="tx1"/>
                </a:solidFill>
                <a:latin typeface="Times New Roman" pitchFamily="18" charset="0"/>
              </a:defRPr>
            </a:lvl4pPr>
            <a:lvl5pPr eaLnBrk="0" hangingPunct="0">
              <a:tabLst>
                <a:tab pos="457200" algn="l"/>
                <a:tab pos="2460625" algn="l"/>
              </a:tabLst>
              <a:defRPr sz="2400">
                <a:solidFill>
                  <a:schemeClr val="tx1"/>
                </a:solidFill>
                <a:latin typeface="Times New Roman" pitchFamily="18" charset="0"/>
              </a:defRPr>
            </a:lvl5pPr>
            <a:lvl6pPr eaLnBrk="0" fontAlgn="base" hangingPunct="0">
              <a:spcBef>
                <a:spcPct val="0"/>
              </a:spcBef>
              <a:spcAft>
                <a:spcPct val="0"/>
              </a:spcAft>
              <a:tabLst>
                <a:tab pos="457200" algn="l"/>
                <a:tab pos="2460625" algn="l"/>
              </a:tabLst>
              <a:defRPr sz="2400">
                <a:solidFill>
                  <a:schemeClr val="tx1"/>
                </a:solidFill>
                <a:latin typeface="Times New Roman" pitchFamily="18" charset="0"/>
              </a:defRPr>
            </a:lvl6pPr>
            <a:lvl7pPr eaLnBrk="0" fontAlgn="base" hangingPunct="0">
              <a:spcBef>
                <a:spcPct val="0"/>
              </a:spcBef>
              <a:spcAft>
                <a:spcPct val="0"/>
              </a:spcAft>
              <a:tabLst>
                <a:tab pos="457200" algn="l"/>
                <a:tab pos="2460625" algn="l"/>
              </a:tabLst>
              <a:defRPr sz="2400">
                <a:solidFill>
                  <a:schemeClr val="tx1"/>
                </a:solidFill>
                <a:latin typeface="Times New Roman" pitchFamily="18" charset="0"/>
              </a:defRPr>
            </a:lvl7pPr>
            <a:lvl8pPr eaLnBrk="0" fontAlgn="base" hangingPunct="0">
              <a:spcBef>
                <a:spcPct val="0"/>
              </a:spcBef>
              <a:spcAft>
                <a:spcPct val="0"/>
              </a:spcAft>
              <a:tabLst>
                <a:tab pos="457200" algn="l"/>
                <a:tab pos="2460625" algn="l"/>
              </a:tabLst>
              <a:defRPr sz="2400">
                <a:solidFill>
                  <a:schemeClr val="tx1"/>
                </a:solidFill>
                <a:latin typeface="Times New Roman" pitchFamily="18" charset="0"/>
              </a:defRPr>
            </a:lvl8pPr>
            <a:lvl9pPr eaLnBrk="0" fontAlgn="base" hangingPunct="0">
              <a:spcBef>
                <a:spcPct val="0"/>
              </a:spcBef>
              <a:spcAft>
                <a:spcPct val="0"/>
              </a:spcAft>
              <a:tabLst>
                <a:tab pos="457200" algn="l"/>
                <a:tab pos="2460625" algn="l"/>
              </a:tabLst>
              <a:defRPr sz="2400">
                <a:solidFill>
                  <a:schemeClr val="tx1"/>
                </a:solidFill>
                <a:latin typeface="Times New Roman" pitchFamily="18" charset="0"/>
              </a:defRPr>
            </a:lvl9pPr>
          </a:lstStyle>
          <a:p>
            <a:pPr algn="r" eaLnBrk="1" hangingPunct="1">
              <a:spcBef>
                <a:spcPct val="40000"/>
              </a:spcBef>
            </a:pPr>
            <a:r>
              <a:rPr lang="en-US" sz="2000" dirty="0">
                <a:solidFill>
                  <a:schemeClr val="hlink"/>
                </a:solidFill>
                <a:latin typeface="Tahoma" pitchFamily="34" charset="0"/>
              </a:rPr>
              <a:t>38</a:t>
            </a:r>
          </a:p>
          <a:p>
            <a:pPr algn="r" eaLnBrk="1" hangingPunct="1">
              <a:spcBef>
                <a:spcPct val="40000"/>
              </a:spcBef>
            </a:pPr>
            <a:r>
              <a:rPr lang="en-US" sz="2000" dirty="0" smtClean="0">
                <a:solidFill>
                  <a:schemeClr val="hlink"/>
                </a:solidFill>
                <a:latin typeface="Tahoma" pitchFamily="34" charset="0"/>
              </a:rPr>
              <a:t>109</a:t>
            </a:r>
          </a:p>
          <a:p>
            <a:pPr algn="r" eaLnBrk="1" hangingPunct="1">
              <a:spcBef>
                <a:spcPct val="40000"/>
              </a:spcBef>
            </a:pPr>
            <a:r>
              <a:rPr lang="en-US" sz="2000" dirty="0" smtClean="0">
                <a:solidFill>
                  <a:schemeClr val="hlink"/>
                </a:solidFill>
                <a:latin typeface="Tahoma" pitchFamily="34" charset="0"/>
              </a:rPr>
              <a:t>-109</a:t>
            </a:r>
            <a:endParaRPr lang="en-US" sz="2000" dirty="0">
              <a:solidFill>
                <a:schemeClr val="hlink"/>
              </a:solidFill>
              <a:latin typeface="Tahoma" pitchFamily="34" charset="0"/>
            </a:endParaRPr>
          </a:p>
        </p:txBody>
      </p:sp>
      <p:sp>
        <p:nvSpPr>
          <p:cNvPr id="14" name="Rectangle 13"/>
          <p:cNvSpPr/>
          <p:nvPr/>
        </p:nvSpPr>
        <p:spPr>
          <a:xfrm>
            <a:off x="5058358" y="5948116"/>
            <a:ext cx="1944763" cy="523220"/>
          </a:xfrm>
          <a:prstGeom prst="rect">
            <a:avLst/>
          </a:prstGeom>
        </p:spPr>
        <p:txBody>
          <a:bodyPr wrap="none">
            <a:spAutoFit/>
          </a:bodyPr>
          <a:lstStyle/>
          <a:p>
            <a:pPr eaLnBrk="1" hangingPunct="1"/>
            <a:r>
              <a:rPr lang="en-US" sz="2800" u="sng" dirty="0" smtClean="0">
                <a:solidFill>
                  <a:srgbClr val="FF0000"/>
                </a:solidFill>
              </a:rPr>
              <a:t>0</a:t>
            </a:r>
            <a:r>
              <a:rPr lang="en-US" sz="2800" dirty="0" smtClean="0"/>
              <a:t>10010011</a:t>
            </a:r>
            <a:endParaRPr lang="en-US" sz="2800" dirty="0"/>
          </a:p>
        </p:txBody>
      </p:sp>
      <p:grpSp>
        <p:nvGrpSpPr>
          <p:cNvPr id="15" name="Group 5"/>
          <p:cNvGrpSpPr>
            <a:grpSpLocks/>
          </p:cNvGrpSpPr>
          <p:nvPr/>
        </p:nvGrpSpPr>
        <p:grpSpPr bwMode="auto">
          <a:xfrm>
            <a:off x="5406139" y="4674566"/>
            <a:ext cx="787400" cy="461963"/>
            <a:chOff x="2970" y="1400"/>
            <a:chExt cx="496" cy="291"/>
          </a:xfrm>
        </p:grpSpPr>
        <p:sp>
          <p:nvSpPr>
            <p:cNvPr id="16" name="Freeform 6"/>
            <p:cNvSpPr>
              <a:spLocks/>
            </p:cNvSpPr>
            <p:nvPr/>
          </p:nvSpPr>
          <p:spPr bwMode="auto">
            <a:xfrm>
              <a:off x="2970" y="1544"/>
              <a:ext cx="150" cy="147"/>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Text Box 7"/>
            <p:cNvSpPr txBox="1">
              <a:spLocks noChangeArrowheads="1"/>
            </p:cNvSpPr>
            <p:nvPr/>
          </p:nvSpPr>
          <p:spPr bwMode="auto">
            <a:xfrm>
              <a:off x="3065" y="1400"/>
              <a:ext cx="4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i="1">
                  <a:latin typeface="Arial" charset="0"/>
                </a:rPr>
                <a:t>carry</a:t>
              </a:r>
            </a:p>
          </p:txBody>
        </p:sp>
      </p:grpSp>
      <p:grpSp>
        <p:nvGrpSpPr>
          <p:cNvPr id="18" name="Group 5"/>
          <p:cNvGrpSpPr>
            <a:grpSpLocks/>
          </p:cNvGrpSpPr>
          <p:nvPr/>
        </p:nvGrpSpPr>
        <p:grpSpPr bwMode="auto">
          <a:xfrm>
            <a:off x="1291227" y="4674562"/>
            <a:ext cx="787400" cy="461963"/>
            <a:chOff x="2970" y="1400"/>
            <a:chExt cx="496" cy="291"/>
          </a:xfrm>
        </p:grpSpPr>
        <p:sp>
          <p:nvSpPr>
            <p:cNvPr id="19" name="Freeform 6"/>
            <p:cNvSpPr>
              <a:spLocks/>
            </p:cNvSpPr>
            <p:nvPr/>
          </p:nvSpPr>
          <p:spPr bwMode="auto">
            <a:xfrm>
              <a:off x="2970" y="1544"/>
              <a:ext cx="150" cy="147"/>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Text Box 7"/>
            <p:cNvSpPr txBox="1">
              <a:spLocks noChangeArrowheads="1"/>
            </p:cNvSpPr>
            <p:nvPr/>
          </p:nvSpPr>
          <p:spPr bwMode="auto">
            <a:xfrm>
              <a:off x="3065" y="1400"/>
              <a:ext cx="4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i="1">
                  <a:latin typeface="Arial" charset="0"/>
                </a:rPr>
                <a:t>carry</a:t>
              </a:r>
            </a:p>
          </p:txBody>
        </p:sp>
      </p:grpSp>
      <p:sp>
        <p:nvSpPr>
          <p:cNvPr id="21" name="Freeform 8"/>
          <p:cNvSpPr>
            <a:spLocks/>
          </p:cNvSpPr>
          <p:nvPr/>
        </p:nvSpPr>
        <p:spPr bwMode="auto">
          <a:xfrm>
            <a:off x="1053102" y="4903166"/>
            <a:ext cx="238125" cy="233363"/>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 name="Group 9"/>
          <p:cNvGrpSpPr/>
          <p:nvPr/>
        </p:nvGrpSpPr>
        <p:grpSpPr>
          <a:xfrm>
            <a:off x="5168005" y="4892276"/>
            <a:ext cx="285202" cy="233363"/>
            <a:chOff x="4297125" y="5055566"/>
            <a:chExt cx="285202" cy="233363"/>
          </a:xfrm>
        </p:grpSpPr>
        <p:sp>
          <p:nvSpPr>
            <p:cNvPr id="22" name="Freeform 8"/>
            <p:cNvSpPr>
              <a:spLocks/>
            </p:cNvSpPr>
            <p:nvPr/>
          </p:nvSpPr>
          <p:spPr bwMode="auto">
            <a:xfrm>
              <a:off x="4297126" y="5055566"/>
              <a:ext cx="238125" cy="233363"/>
            </a:xfrm>
            <a:custGeom>
              <a:avLst/>
              <a:gdLst>
                <a:gd name="T0" fmla="*/ 150 w 150"/>
                <a:gd name="T1" fmla="*/ 144 h 147"/>
                <a:gd name="T2" fmla="*/ 132 w 150"/>
                <a:gd name="T3" fmla="*/ 54 h 147"/>
                <a:gd name="T4" fmla="*/ 72 w 150"/>
                <a:gd name="T5" fmla="*/ 0 h 147"/>
                <a:gd name="T6" fmla="*/ 12 w 150"/>
                <a:gd name="T7" fmla="*/ 51 h 147"/>
                <a:gd name="T8" fmla="*/ 0 w 150"/>
                <a:gd name="T9" fmla="*/ 147 h 147"/>
              </a:gdLst>
              <a:ahLst/>
              <a:cxnLst>
                <a:cxn ang="0">
                  <a:pos x="T0" y="T1"/>
                </a:cxn>
                <a:cxn ang="0">
                  <a:pos x="T2" y="T3"/>
                </a:cxn>
                <a:cxn ang="0">
                  <a:pos x="T4" y="T5"/>
                </a:cxn>
                <a:cxn ang="0">
                  <a:pos x="T6" y="T7"/>
                </a:cxn>
                <a:cxn ang="0">
                  <a:pos x="T8" y="T9"/>
                </a:cxn>
              </a:cxnLst>
              <a:rect l="0" t="0" r="r" b="b"/>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4" name="Straight Connector 3"/>
            <p:cNvCxnSpPr/>
            <p:nvPr/>
          </p:nvCxnSpPr>
          <p:spPr bwMode="auto">
            <a:xfrm flipV="1">
              <a:off x="4297125" y="5057095"/>
              <a:ext cx="274320" cy="231834"/>
            </a:xfrm>
            <a:prstGeom prst="line">
              <a:avLst/>
            </a:prstGeom>
            <a:solidFill>
              <a:schemeClr val="accent1"/>
            </a:solidFill>
            <a:ln w="508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H="1" flipV="1">
              <a:off x="4308007" y="5057091"/>
              <a:ext cx="274320" cy="231834"/>
            </a:xfrm>
            <a:prstGeom prst="line">
              <a:avLst/>
            </a:prstGeom>
            <a:solidFill>
              <a:schemeClr val="accent1"/>
            </a:solidFill>
            <a:ln w="508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3987">
                                            <p:txEl>
                                              <p:pRg st="0" end="0"/>
                                            </p:txEl>
                                          </p:spTgt>
                                        </p:tgtEl>
                                        <p:attrNameLst>
                                          <p:attrName>style.visibility</p:attrName>
                                        </p:attrNameLst>
                                      </p:cBhvr>
                                      <p:to>
                                        <p:strVal val="visible"/>
                                      </p:to>
                                    </p:set>
                                    <p:animEffect transition="in" filter="dissolve">
                                      <p:cBhvr>
                                        <p:cTn id="7" dur="500"/>
                                        <p:tgtEl>
                                          <p:spTgt spid="2473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73987">
                                            <p:txEl>
                                              <p:pRg st="1" end="1"/>
                                            </p:txEl>
                                          </p:spTgt>
                                        </p:tgtEl>
                                        <p:attrNameLst>
                                          <p:attrName>style.visibility</p:attrName>
                                        </p:attrNameLst>
                                      </p:cBhvr>
                                      <p:to>
                                        <p:strVal val="visible"/>
                                      </p:to>
                                    </p:set>
                                    <p:animEffect transition="in" filter="dissolve">
                                      <p:cBhvr>
                                        <p:cTn id="12" dur="500"/>
                                        <p:tgtEl>
                                          <p:spTgt spid="2473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73987">
                                            <p:txEl>
                                              <p:pRg st="2" end="2"/>
                                            </p:txEl>
                                          </p:spTgt>
                                        </p:tgtEl>
                                        <p:attrNameLst>
                                          <p:attrName>style.visibility</p:attrName>
                                        </p:attrNameLst>
                                      </p:cBhvr>
                                      <p:to>
                                        <p:strVal val="visible"/>
                                      </p:to>
                                    </p:set>
                                    <p:animEffect transition="in" filter="dissolve">
                                      <p:cBhvr>
                                        <p:cTn id="17" dur="500"/>
                                        <p:tgtEl>
                                          <p:spTgt spid="2473987">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473987">
                                            <p:txEl>
                                              <p:pRg st="3" end="3"/>
                                            </p:txEl>
                                          </p:spTgt>
                                        </p:tgtEl>
                                        <p:attrNameLst>
                                          <p:attrName>style.visibility</p:attrName>
                                        </p:attrNameLst>
                                      </p:cBhvr>
                                      <p:to>
                                        <p:strVal val="visible"/>
                                      </p:to>
                                    </p:set>
                                    <p:animEffect transition="in" filter="dissolve">
                                      <p:cBhvr>
                                        <p:cTn id="20" dur="500"/>
                                        <p:tgtEl>
                                          <p:spTgt spid="247398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473987">
                                            <p:txEl>
                                              <p:pRg st="4" end="4"/>
                                            </p:txEl>
                                          </p:spTgt>
                                        </p:tgtEl>
                                        <p:attrNameLst>
                                          <p:attrName>style.visibility</p:attrName>
                                        </p:attrNameLst>
                                      </p:cBhvr>
                                      <p:to>
                                        <p:strVal val="visible"/>
                                      </p:to>
                                    </p:set>
                                    <p:animEffect transition="in" filter="dissolve">
                                      <p:cBhvr>
                                        <p:cTn id="25" dur="500"/>
                                        <p:tgtEl>
                                          <p:spTgt spid="247398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473987">
                                            <p:txEl>
                                              <p:pRg st="5" end="5"/>
                                            </p:txEl>
                                          </p:spTgt>
                                        </p:tgtEl>
                                        <p:attrNameLst>
                                          <p:attrName>style.visibility</p:attrName>
                                        </p:attrNameLst>
                                      </p:cBhvr>
                                      <p:to>
                                        <p:strVal val="visible"/>
                                      </p:to>
                                    </p:set>
                                    <p:animEffect transition="in" filter="dissolve">
                                      <p:cBhvr>
                                        <p:cTn id="30" dur="500"/>
                                        <p:tgtEl>
                                          <p:spTgt spid="247398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dissolv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dissolve">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3987" grpId="0" build="p"/>
      <p:bldP spid="8" grpId="0"/>
      <p:bldP spid="9" grpId="0"/>
      <p:bldP spid="2" grpId="0"/>
      <p:bldP spid="12" grpId="0"/>
      <p:bldP spid="13" grpId="0"/>
      <p:bldP spid="14" grpId="0"/>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4"/>
          <p:cNvGrpSpPr>
            <a:grpSpLocks/>
          </p:cNvGrpSpPr>
          <p:nvPr/>
        </p:nvGrpSpPr>
        <p:grpSpPr bwMode="auto">
          <a:xfrm>
            <a:off x="2144713" y="1600200"/>
            <a:ext cx="4991100" cy="4419600"/>
            <a:chOff x="2496" y="1104"/>
            <a:chExt cx="3144" cy="2784"/>
          </a:xfrm>
        </p:grpSpPr>
        <p:sp>
          <p:nvSpPr>
            <p:cNvPr id="28" name="Oval 5"/>
            <p:cNvSpPr>
              <a:spLocks noChangeArrowheads="1"/>
            </p:cNvSpPr>
            <p:nvPr/>
          </p:nvSpPr>
          <p:spPr bwMode="auto">
            <a:xfrm>
              <a:off x="2880" y="1296"/>
              <a:ext cx="2400" cy="2400"/>
            </a:xfrm>
            <a:prstGeom prst="ellipse">
              <a:avLst/>
            </a:prstGeom>
            <a:solidFill>
              <a:srgbClr val="FFCC99"/>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2400" u="sng">
                <a:latin typeface="Courier New" charset="0"/>
              </a:endParaRPr>
            </a:p>
          </p:txBody>
        </p:sp>
        <p:sp>
          <p:nvSpPr>
            <p:cNvPr id="29" name="Text Box 6"/>
            <p:cNvSpPr txBox="1">
              <a:spLocks noChangeArrowheads="1"/>
            </p:cNvSpPr>
            <p:nvPr/>
          </p:nvSpPr>
          <p:spPr bwMode="auto">
            <a:xfrm>
              <a:off x="3900" y="1104"/>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0000</a:t>
              </a:r>
            </a:p>
          </p:txBody>
        </p:sp>
        <p:sp>
          <p:nvSpPr>
            <p:cNvPr id="30" name="Text Box 7"/>
            <p:cNvSpPr txBox="1">
              <a:spLocks noChangeArrowheads="1"/>
            </p:cNvSpPr>
            <p:nvPr/>
          </p:nvSpPr>
          <p:spPr bwMode="auto">
            <a:xfrm>
              <a:off x="4416" y="1152"/>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0001</a:t>
              </a:r>
            </a:p>
          </p:txBody>
        </p:sp>
        <p:sp>
          <p:nvSpPr>
            <p:cNvPr id="31" name="Text Box 8"/>
            <p:cNvSpPr txBox="1">
              <a:spLocks noChangeArrowheads="1"/>
            </p:cNvSpPr>
            <p:nvPr/>
          </p:nvSpPr>
          <p:spPr bwMode="auto">
            <a:xfrm>
              <a:off x="4944" y="1392"/>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0010</a:t>
              </a:r>
            </a:p>
          </p:txBody>
        </p:sp>
        <p:sp>
          <p:nvSpPr>
            <p:cNvPr id="32" name="Text Box 9"/>
            <p:cNvSpPr txBox="1">
              <a:spLocks noChangeArrowheads="1"/>
            </p:cNvSpPr>
            <p:nvPr/>
          </p:nvSpPr>
          <p:spPr bwMode="auto">
            <a:xfrm>
              <a:off x="5232" y="1872"/>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0011</a:t>
              </a:r>
            </a:p>
          </p:txBody>
        </p:sp>
        <p:sp>
          <p:nvSpPr>
            <p:cNvPr id="33" name="Text Box 10"/>
            <p:cNvSpPr txBox="1">
              <a:spLocks noChangeArrowheads="1"/>
            </p:cNvSpPr>
            <p:nvPr/>
          </p:nvSpPr>
          <p:spPr bwMode="auto">
            <a:xfrm>
              <a:off x="5280" y="2400"/>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0100</a:t>
              </a:r>
            </a:p>
          </p:txBody>
        </p:sp>
        <p:sp>
          <p:nvSpPr>
            <p:cNvPr id="34" name="Text Box 11"/>
            <p:cNvSpPr txBox="1">
              <a:spLocks noChangeArrowheads="1"/>
            </p:cNvSpPr>
            <p:nvPr/>
          </p:nvSpPr>
          <p:spPr bwMode="auto">
            <a:xfrm>
              <a:off x="5232" y="2928"/>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0101</a:t>
              </a:r>
            </a:p>
          </p:txBody>
        </p:sp>
        <p:sp>
          <p:nvSpPr>
            <p:cNvPr id="35" name="Text Box 12"/>
            <p:cNvSpPr txBox="1">
              <a:spLocks noChangeArrowheads="1"/>
            </p:cNvSpPr>
            <p:nvPr/>
          </p:nvSpPr>
          <p:spPr bwMode="auto">
            <a:xfrm>
              <a:off x="4896" y="3408"/>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0110</a:t>
              </a:r>
            </a:p>
          </p:txBody>
        </p:sp>
        <p:sp>
          <p:nvSpPr>
            <p:cNvPr id="36" name="Text Box 13"/>
            <p:cNvSpPr txBox="1">
              <a:spLocks noChangeArrowheads="1"/>
            </p:cNvSpPr>
            <p:nvPr/>
          </p:nvSpPr>
          <p:spPr bwMode="auto">
            <a:xfrm>
              <a:off x="4416" y="3648"/>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0111</a:t>
              </a:r>
            </a:p>
          </p:txBody>
        </p:sp>
        <p:sp>
          <p:nvSpPr>
            <p:cNvPr id="37" name="Text Box 14"/>
            <p:cNvSpPr txBox="1">
              <a:spLocks noChangeArrowheads="1"/>
            </p:cNvSpPr>
            <p:nvPr/>
          </p:nvSpPr>
          <p:spPr bwMode="auto">
            <a:xfrm>
              <a:off x="3900" y="3696"/>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1000</a:t>
              </a:r>
            </a:p>
          </p:txBody>
        </p:sp>
        <p:sp>
          <p:nvSpPr>
            <p:cNvPr id="38" name="Text Box 15"/>
            <p:cNvSpPr txBox="1">
              <a:spLocks noChangeArrowheads="1"/>
            </p:cNvSpPr>
            <p:nvPr/>
          </p:nvSpPr>
          <p:spPr bwMode="auto">
            <a:xfrm>
              <a:off x="3360" y="3648"/>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1001</a:t>
              </a:r>
            </a:p>
          </p:txBody>
        </p:sp>
        <p:sp>
          <p:nvSpPr>
            <p:cNvPr id="39" name="Text Box 16"/>
            <p:cNvSpPr txBox="1">
              <a:spLocks noChangeArrowheads="1"/>
            </p:cNvSpPr>
            <p:nvPr/>
          </p:nvSpPr>
          <p:spPr bwMode="auto">
            <a:xfrm>
              <a:off x="2592" y="2976"/>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1011</a:t>
              </a:r>
            </a:p>
          </p:txBody>
        </p:sp>
        <p:sp>
          <p:nvSpPr>
            <p:cNvPr id="40" name="Text Box 17"/>
            <p:cNvSpPr txBox="1">
              <a:spLocks noChangeArrowheads="1"/>
            </p:cNvSpPr>
            <p:nvPr/>
          </p:nvSpPr>
          <p:spPr bwMode="auto">
            <a:xfrm>
              <a:off x="2496" y="2400"/>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1100</a:t>
              </a:r>
            </a:p>
          </p:txBody>
        </p:sp>
        <p:sp>
          <p:nvSpPr>
            <p:cNvPr id="41" name="Text Box 18"/>
            <p:cNvSpPr txBox="1">
              <a:spLocks noChangeArrowheads="1"/>
            </p:cNvSpPr>
            <p:nvPr/>
          </p:nvSpPr>
          <p:spPr bwMode="auto">
            <a:xfrm>
              <a:off x="2592" y="1872"/>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1101</a:t>
              </a:r>
            </a:p>
          </p:txBody>
        </p:sp>
        <p:sp>
          <p:nvSpPr>
            <p:cNvPr id="42" name="Text Box 19"/>
            <p:cNvSpPr txBox="1">
              <a:spLocks noChangeArrowheads="1"/>
            </p:cNvSpPr>
            <p:nvPr/>
          </p:nvSpPr>
          <p:spPr bwMode="auto">
            <a:xfrm>
              <a:off x="2928" y="3408"/>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1010</a:t>
              </a:r>
            </a:p>
          </p:txBody>
        </p:sp>
        <p:sp>
          <p:nvSpPr>
            <p:cNvPr id="43" name="Text Box 20"/>
            <p:cNvSpPr txBox="1">
              <a:spLocks noChangeArrowheads="1"/>
            </p:cNvSpPr>
            <p:nvPr/>
          </p:nvSpPr>
          <p:spPr bwMode="auto">
            <a:xfrm>
              <a:off x="2880" y="1392"/>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1110</a:t>
              </a:r>
            </a:p>
          </p:txBody>
        </p:sp>
        <p:sp>
          <p:nvSpPr>
            <p:cNvPr id="44" name="Text Box 21"/>
            <p:cNvSpPr txBox="1">
              <a:spLocks noChangeArrowheads="1"/>
            </p:cNvSpPr>
            <p:nvPr/>
          </p:nvSpPr>
          <p:spPr bwMode="auto">
            <a:xfrm>
              <a:off x="3360" y="1152"/>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1111</a:t>
              </a:r>
            </a:p>
          </p:txBody>
        </p:sp>
        <p:sp>
          <p:nvSpPr>
            <p:cNvPr id="45" name="Oval 22"/>
            <p:cNvSpPr>
              <a:spLocks noChangeArrowheads="1"/>
            </p:cNvSpPr>
            <p:nvPr/>
          </p:nvSpPr>
          <p:spPr bwMode="auto">
            <a:xfrm>
              <a:off x="3168" y="1584"/>
              <a:ext cx="1824" cy="1824"/>
            </a:xfrm>
            <a:prstGeom prst="ellipse">
              <a:avLst/>
            </a:prstGeom>
            <a:solidFill>
              <a:srgbClr val="FFCC00"/>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2400" u="sng">
                <a:latin typeface="Courier New" charset="0"/>
              </a:endParaRPr>
            </a:p>
          </p:txBody>
        </p:sp>
        <p:sp>
          <p:nvSpPr>
            <p:cNvPr id="46" name="Text Box 23"/>
            <p:cNvSpPr txBox="1">
              <a:spLocks noChangeArrowheads="1"/>
            </p:cNvSpPr>
            <p:nvPr/>
          </p:nvSpPr>
          <p:spPr bwMode="auto">
            <a:xfrm>
              <a:off x="3991" y="1344"/>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0</a:t>
              </a:r>
            </a:p>
          </p:txBody>
        </p:sp>
        <p:sp>
          <p:nvSpPr>
            <p:cNvPr id="47" name="Text Box 24"/>
            <p:cNvSpPr txBox="1">
              <a:spLocks noChangeArrowheads="1"/>
            </p:cNvSpPr>
            <p:nvPr/>
          </p:nvSpPr>
          <p:spPr bwMode="auto">
            <a:xfrm>
              <a:off x="4416" y="1440"/>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a:t>
              </a:r>
            </a:p>
          </p:txBody>
        </p:sp>
        <p:sp>
          <p:nvSpPr>
            <p:cNvPr id="48" name="Text Box 25"/>
            <p:cNvSpPr txBox="1">
              <a:spLocks noChangeArrowheads="1"/>
            </p:cNvSpPr>
            <p:nvPr/>
          </p:nvSpPr>
          <p:spPr bwMode="auto">
            <a:xfrm>
              <a:off x="4752" y="1680"/>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2</a:t>
              </a:r>
            </a:p>
          </p:txBody>
        </p:sp>
        <p:sp>
          <p:nvSpPr>
            <p:cNvPr id="49" name="Text Box 26"/>
            <p:cNvSpPr txBox="1">
              <a:spLocks noChangeArrowheads="1"/>
            </p:cNvSpPr>
            <p:nvPr/>
          </p:nvSpPr>
          <p:spPr bwMode="auto">
            <a:xfrm>
              <a:off x="4992" y="2016"/>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3</a:t>
              </a:r>
            </a:p>
          </p:txBody>
        </p:sp>
        <p:sp>
          <p:nvSpPr>
            <p:cNvPr id="50" name="Text Box 27"/>
            <p:cNvSpPr txBox="1">
              <a:spLocks noChangeArrowheads="1"/>
            </p:cNvSpPr>
            <p:nvPr/>
          </p:nvSpPr>
          <p:spPr bwMode="auto">
            <a:xfrm>
              <a:off x="5040" y="2400"/>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4</a:t>
              </a:r>
            </a:p>
          </p:txBody>
        </p:sp>
        <p:sp>
          <p:nvSpPr>
            <p:cNvPr id="51" name="Text Box 28"/>
            <p:cNvSpPr txBox="1">
              <a:spLocks noChangeArrowheads="1"/>
            </p:cNvSpPr>
            <p:nvPr/>
          </p:nvSpPr>
          <p:spPr bwMode="auto">
            <a:xfrm>
              <a:off x="4992" y="2832"/>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5</a:t>
              </a:r>
            </a:p>
          </p:txBody>
        </p:sp>
        <p:sp>
          <p:nvSpPr>
            <p:cNvPr id="52" name="Text Box 29"/>
            <p:cNvSpPr txBox="1">
              <a:spLocks noChangeArrowheads="1"/>
            </p:cNvSpPr>
            <p:nvPr/>
          </p:nvSpPr>
          <p:spPr bwMode="auto">
            <a:xfrm>
              <a:off x="4752" y="3168"/>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6</a:t>
              </a:r>
            </a:p>
          </p:txBody>
        </p:sp>
        <p:sp>
          <p:nvSpPr>
            <p:cNvPr id="53" name="Text Box 30"/>
            <p:cNvSpPr txBox="1">
              <a:spLocks noChangeArrowheads="1"/>
            </p:cNvSpPr>
            <p:nvPr/>
          </p:nvSpPr>
          <p:spPr bwMode="auto">
            <a:xfrm>
              <a:off x="4368" y="3408"/>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7</a:t>
              </a:r>
            </a:p>
          </p:txBody>
        </p:sp>
        <p:sp>
          <p:nvSpPr>
            <p:cNvPr id="54" name="Text Box 31"/>
            <p:cNvSpPr txBox="1">
              <a:spLocks noChangeArrowheads="1"/>
            </p:cNvSpPr>
            <p:nvPr/>
          </p:nvSpPr>
          <p:spPr bwMode="auto">
            <a:xfrm>
              <a:off x="3991" y="3456"/>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8</a:t>
              </a:r>
            </a:p>
          </p:txBody>
        </p:sp>
        <p:sp>
          <p:nvSpPr>
            <p:cNvPr id="55" name="Text Box 32"/>
            <p:cNvSpPr txBox="1">
              <a:spLocks noChangeArrowheads="1"/>
            </p:cNvSpPr>
            <p:nvPr/>
          </p:nvSpPr>
          <p:spPr bwMode="auto">
            <a:xfrm>
              <a:off x="3600" y="3408"/>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9</a:t>
              </a:r>
            </a:p>
          </p:txBody>
        </p:sp>
        <p:sp>
          <p:nvSpPr>
            <p:cNvPr id="56" name="Text Box 33"/>
            <p:cNvSpPr txBox="1">
              <a:spLocks noChangeArrowheads="1"/>
            </p:cNvSpPr>
            <p:nvPr/>
          </p:nvSpPr>
          <p:spPr bwMode="auto">
            <a:xfrm>
              <a:off x="3264" y="3168"/>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A</a:t>
              </a:r>
            </a:p>
          </p:txBody>
        </p:sp>
        <p:sp>
          <p:nvSpPr>
            <p:cNvPr id="57" name="Text Box 34"/>
            <p:cNvSpPr txBox="1">
              <a:spLocks noChangeArrowheads="1"/>
            </p:cNvSpPr>
            <p:nvPr/>
          </p:nvSpPr>
          <p:spPr bwMode="auto">
            <a:xfrm>
              <a:off x="2976" y="201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D</a:t>
              </a:r>
            </a:p>
          </p:txBody>
        </p:sp>
        <p:sp>
          <p:nvSpPr>
            <p:cNvPr id="58" name="Text Box 35"/>
            <p:cNvSpPr txBox="1">
              <a:spLocks noChangeArrowheads="1"/>
            </p:cNvSpPr>
            <p:nvPr/>
          </p:nvSpPr>
          <p:spPr bwMode="auto">
            <a:xfrm>
              <a:off x="2925" y="24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C</a:t>
              </a:r>
            </a:p>
          </p:txBody>
        </p:sp>
        <p:sp>
          <p:nvSpPr>
            <p:cNvPr id="59" name="Text Box 36"/>
            <p:cNvSpPr txBox="1">
              <a:spLocks noChangeArrowheads="1"/>
            </p:cNvSpPr>
            <p:nvPr/>
          </p:nvSpPr>
          <p:spPr bwMode="auto">
            <a:xfrm>
              <a:off x="3024" y="2832"/>
              <a:ext cx="1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B</a:t>
              </a:r>
            </a:p>
          </p:txBody>
        </p:sp>
        <p:sp>
          <p:nvSpPr>
            <p:cNvPr id="60" name="Text Box 37"/>
            <p:cNvSpPr txBox="1">
              <a:spLocks noChangeArrowheads="1"/>
            </p:cNvSpPr>
            <p:nvPr/>
          </p:nvSpPr>
          <p:spPr bwMode="auto">
            <a:xfrm>
              <a:off x="3216" y="1680"/>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E</a:t>
              </a:r>
            </a:p>
          </p:txBody>
        </p:sp>
        <p:sp>
          <p:nvSpPr>
            <p:cNvPr id="61" name="Text Box 38"/>
            <p:cNvSpPr txBox="1">
              <a:spLocks noChangeArrowheads="1"/>
            </p:cNvSpPr>
            <p:nvPr/>
          </p:nvSpPr>
          <p:spPr bwMode="auto">
            <a:xfrm>
              <a:off x="3552" y="1440"/>
              <a:ext cx="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F</a:t>
              </a:r>
            </a:p>
          </p:txBody>
        </p:sp>
        <p:sp>
          <p:nvSpPr>
            <p:cNvPr id="62" name="Oval 39"/>
            <p:cNvSpPr>
              <a:spLocks noChangeArrowheads="1"/>
            </p:cNvSpPr>
            <p:nvPr/>
          </p:nvSpPr>
          <p:spPr bwMode="auto">
            <a:xfrm>
              <a:off x="3456" y="1872"/>
              <a:ext cx="1248" cy="1248"/>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2400" u="sng">
                <a:latin typeface="Courier New" charset="0"/>
              </a:endParaRPr>
            </a:p>
          </p:txBody>
        </p:sp>
        <p:sp>
          <p:nvSpPr>
            <p:cNvPr id="63" name="Text Box 40"/>
            <p:cNvSpPr txBox="1">
              <a:spLocks noChangeArrowheads="1"/>
            </p:cNvSpPr>
            <p:nvPr/>
          </p:nvSpPr>
          <p:spPr bwMode="auto">
            <a:xfrm>
              <a:off x="3991" y="1632"/>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0</a:t>
              </a:r>
            </a:p>
          </p:txBody>
        </p:sp>
        <p:sp>
          <p:nvSpPr>
            <p:cNvPr id="64" name="Text Box 41"/>
            <p:cNvSpPr txBox="1">
              <a:spLocks noChangeArrowheads="1"/>
            </p:cNvSpPr>
            <p:nvPr/>
          </p:nvSpPr>
          <p:spPr bwMode="auto">
            <a:xfrm>
              <a:off x="4320" y="1680"/>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a:t>
              </a:r>
            </a:p>
          </p:txBody>
        </p:sp>
        <p:sp>
          <p:nvSpPr>
            <p:cNvPr id="65" name="Text Box 42"/>
            <p:cNvSpPr txBox="1">
              <a:spLocks noChangeArrowheads="1"/>
            </p:cNvSpPr>
            <p:nvPr/>
          </p:nvSpPr>
          <p:spPr bwMode="auto">
            <a:xfrm>
              <a:off x="4512" y="1872"/>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2</a:t>
              </a:r>
            </a:p>
          </p:txBody>
        </p:sp>
        <p:sp>
          <p:nvSpPr>
            <p:cNvPr id="66" name="Text Box 43"/>
            <p:cNvSpPr txBox="1">
              <a:spLocks noChangeArrowheads="1"/>
            </p:cNvSpPr>
            <p:nvPr/>
          </p:nvSpPr>
          <p:spPr bwMode="auto">
            <a:xfrm>
              <a:off x="4704" y="2112"/>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3</a:t>
              </a:r>
            </a:p>
          </p:txBody>
        </p:sp>
        <p:sp>
          <p:nvSpPr>
            <p:cNvPr id="67" name="Text Box 44"/>
            <p:cNvSpPr txBox="1">
              <a:spLocks noChangeArrowheads="1"/>
            </p:cNvSpPr>
            <p:nvPr/>
          </p:nvSpPr>
          <p:spPr bwMode="auto">
            <a:xfrm>
              <a:off x="4752" y="2400"/>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4</a:t>
              </a:r>
            </a:p>
          </p:txBody>
        </p:sp>
        <p:sp>
          <p:nvSpPr>
            <p:cNvPr id="68" name="Text Box 45"/>
            <p:cNvSpPr txBox="1">
              <a:spLocks noChangeArrowheads="1"/>
            </p:cNvSpPr>
            <p:nvPr/>
          </p:nvSpPr>
          <p:spPr bwMode="auto">
            <a:xfrm>
              <a:off x="4704" y="2688"/>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5</a:t>
              </a:r>
            </a:p>
          </p:txBody>
        </p:sp>
        <p:sp>
          <p:nvSpPr>
            <p:cNvPr id="69" name="Text Box 46"/>
            <p:cNvSpPr txBox="1">
              <a:spLocks noChangeArrowheads="1"/>
            </p:cNvSpPr>
            <p:nvPr/>
          </p:nvSpPr>
          <p:spPr bwMode="auto">
            <a:xfrm>
              <a:off x="4512" y="2976"/>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6</a:t>
              </a:r>
            </a:p>
          </p:txBody>
        </p:sp>
        <p:sp>
          <p:nvSpPr>
            <p:cNvPr id="70" name="Text Box 47"/>
            <p:cNvSpPr txBox="1">
              <a:spLocks noChangeArrowheads="1"/>
            </p:cNvSpPr>
            <p:nvPr/>
          </p:nvSpPr>
          <p:spPr bwMode="auto">
            <a:xfrm>
              <a:off x="4272" y="3120"/>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7</a:t>
              </a:r>
            </a:p>
          </p:txBody>
        </p:sp>
        <p:sp>
          <p:nvSpPr>
            <p:cNvPr id="71" name="Text Box 48"/>
            <p:cNvSpPr txBox="1">
              <a:spLocks noChangeArrowheads="1"/>
            </p:cNvSpPr>
            <p:nvPr/>
          </p:nvSpPr>
          <p:spPr bwMode="auto">
            <a:xfrm>
              <a:off x="3991" y="3168"/>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8</a:t>
              </a:r>
            </a:p>
          </p:txBody>
        </p:sp>
        <p:sp>
          <p:nvSpPr>
            <p:cNvPr id="72" name="Text Box 49"/>
            <p:cNvSpPr txBox="1">
              <a:spLocks noChangeArrowheads="1"/>
            </p:cNvSpPr>
            <p:nvPr/>
          </p:nvSpPr>
          <p:spPr bwMode="auto">
            <a:xfrm>
              <a:off x="3696" y="3120"/>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9</a:t>
              </a:r>
            </a:p>
          </p:txBody>
        </p:sp>
        <p:sp>
          <p:nvSpPr>
            <p:cNvPr id="73" name="Text Box 50"/>
            <p:cNvSpPr txBox="1">
              <a:spLocks noChangeArrowheads="1"/>
            </p:cNvSpPr>
            <p:nvPr/>
          </p:nvSpPr>
          <p:spPr bwMode="auto">
            <a:xfrm>
              <a:off x="3456" y="2976"/>
              <a:ext cx="2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10</a:t>
              </a:r>
            </a:p>
          </p:txBody>
        </p:sp>
        <p:sp>
          <p:nvSpPr>
            <p:cNvPr id="74" name="Text Box 51"/>
            <p:cNvSpPr txBox="1">
              <a:spLocks noChangeArrowheads="1"/>
            </p:cNvSpPr>
            <p:nvPr/>
          </p:nvSpPr>
          <p:spPr bwMode="auto">
            <a:xfrm>
              <a:off x="3274" y="2736"/>
              <a:ext cx="2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11</a:t>
              </a:r>
            </a:p>
          </p:txBody>
        </p:sp>
        <p:sp>
          <p:nvSpPr>
            <p:cNvPr id="75" name="Text Box 52"/>
            <p:cNvSpPr txBox="1">
              <a:spLocks noChangeArrowheads="1"/>
            </p:cNvSpPr>
            <p:nvPr/>
          </p:nvSpPr>
          <p:spPr bwMode="auto">
            <a:xfrm>
              <a:off x="3178" y="2400"/>
              <a:ext cx="2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12</a:t>
              </a:r>
            </a:p>
          </p:txBody>
        </p:sp>
        <p:sp>
          <p:nvSpPr>
            <p:cNvPr id="76" name="Text Box 53"/>
            <p:cNvSpPr txBox="1">
              <a:spLocks noChangeArrowheads="1"/>
            </p:cNvSpPr>
            <p:nvPr/>
          </p:nvSpPr>
          <p:spPr bwMode="auto">
            <a:xfrm>
              <a:off x="3264" y="2112"/>
              <a:ext cx="2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13</a:t>
              </a:r>
            </a:p>
          </p:txBody>
        </p:sp>
        <p:sp>
          <p:nvSpPr>
            <p:cNvPr id="77" name="Text Box 54"/>
            <p:cNvSpPr txBox="1">
              <a:spLocks noChangeArrowheads="1"/>
            </p:cNvSpPr>
            <p:nvPr/>
          </p:nvSpPr>
          <p:spPr bwMode="auto">
            <a:xfrm>
              <a:off x="3418" y="1872"/>
              <a:ext cx="2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14</a:t>
              </a:r>
            </a:p>
          </p:txBody>
        </p:sp>
        <p:sp>
          <p:nvSpPr>
            <p:cNvPr id="78" name="Text Box 55"/>
            <p:cNvSpPr txBox="1">
              <a:spLocks noChangeArrowheads="1"/>
            </p:cNvSpPr>
            <p:nvPr/>
          </p:nvSpPr>
          <p:spPr bwMode="auto">
            <a:xfrm>
              <a:off x="3648" y="1680"/>
              <a:ext cx="2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15</a:t>
              </a:r>
            </a:p>
          </p:txBody>
        </p:sp>
        <p:sp>
          <p:nvSpPr>
            <p:cNvPr id="79" name="Text Box 56"/>
            <p:cNvSpPr txBox="1">
              <a:spLocks noChangeArrowheads="1"/>
            </p:cNvSpPr>
            <p:nvPr/>
          </p:nvSpPr>
          <p:spPr bwMode="auto">
            <a:xfrm>
              <a:off x="3984" y="1872"/>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0</a:t>
              </a:r>
            </a:p>
          </p:txBody>
        </p:sp>
        <p:sp>
          <p:nvSpPr>
            <p:cNvPr id="80" name="Text Box 57"/>
            <p:cNvSpPr txBox="1">
              <a:spLocks noChangeArrowheads="1"/>
            </p:cNvSpPr>
            <p:nvPr/>
          </p:nvSpPr>
          <p:spPr bwMode="auto">
            <a:xfrm>
              <a:off x="4224" y="1920"/>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a:t>
              </a:r>
            </a:p>
          </p:txBody>
        </p:sp>
        <p:sp>
          <p:nvSpPr>
            <p:cNvPr id="81" name="Text Box 58"/>
            <p:cNvSpPr txBox="1">
              <a:spLocks noChangeArrowheads="1"/>
            </p:cNvSpPr>
            <p:nvPr/>
          </p:nvSpPr>
          <p:spPr bwMode="auto">
            <a:xfrm>
              <a:off x="3971" y="2928"/>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-8</a:t>
              </a:r>
            </a:p>
          </p:txBody>
        </p:sp>
        <p:sp>
          <p:nvSpPr>
            <p:cNvPr id="82" name="Text Box 59"/>
            <p:cNvSpPr txBox="1">
              <a:spLocks noChangeArrowheads="1"/>
            </p:cNvSpPr>
            <p:nvPr/>
          </p:nvSpPr>
          <p:spPr bwMode="auto">
            <a:xfrm>
              <a:off x="4464" y="2208"/>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3</a:t>
              </a:r>
            </a:p>
          </p:txBody>
        </p:sp>
        <p:sp>
          <p:nvSpPr>
            <p:cNvPr id="83" name="Text Box 60"/>
            <p:cNvSpPr txBox="1">
              <a:spLocks noChangeArrowheads="1"/>
            </p:cNvSpPr>
            <p:nvPr/>
          </p:nvSpPr>
          <p:spPr bwMode="auto">
            <a:xfrm>
              <a:off x="4512" y="2400"/>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4</a:t>
              </a:r>
            </a:p>
          </p:txBody>
        </p:sp>
        <p:sp>
          <p:nvSpPr>
            <p:cNvPr id="84" name="Text Box 61"/>
            <p:cNvSpPr txBox="1">
              <a:spLocks noChangeArrowheads="1"/>
            </p:cNvSpPr>
            <p:nvPr/>
          </p:nvSpPr>
          <p:spPr bwMode="auto">
            <a:xfrm>
              <a:off x="4464" y="2592"/>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5</a:t>
              </a:r>
            </a:p>
          </p:txBody>
        </p:sp>
        <p:sp>
          <p:nvSpPr>
            <p:cNvPr id="85" name="Text Box 62"/>
            <p:cNvSpPr txBox="1">
              <a:spLocks noChangeArrowheads="1"/>
            </p:cNvSpPr>
            <p:nvPr/>
          </p:nvSpPr>
          <p:spPr bwMode="auto">
            <a:xfrm>
              <a:off x="4368" y="2784"/>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6</a:t>
              </a:r>
            </a:p>
          </p:txBody>
        </p:sp>
        <p:sp>
          <p:nvSpPr>
            <p:cNvPr id="86" name="Text Box 63"/>
            <p:cNvSpPr txBox="1">
              <a:spLocks noChangeArrowheads="1"/>
            </p:cNvSpPr>
            <p:nvPr/>
          </p:nvSpPr>
          <p:spPr bwMode="auto">
            <a:xfrm>
              <a:off x="4176" y="2880"/>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7</a:t>
              </a:r>
            </a:p>
          </p:txBody>
        </p:sp>
        <p:sp>
          <p:nvSpPr>
            <p:cNvPr id="87" name="Text Box 64"/>
            <p:cNvSpPr txBox="1">
              <a:spLocks noChangeArrowheads="1"/>
            </p:cNvSpPr>
            <p:nvPr/>
          </p:nvSpPr>
          <p:spPr bwMode="auto">
            <a:xfrm>
              <a:off x="4368" y="2064"/>
              <a:ext cx="1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2</a:t>
              </a:r>
            </a:p>
          </p:txBody>
        </p:sp>
        <p:sp>
          <p:nvSpPr>
            <p:cNvPr id="88" name="Text Box 65"/>
            <p:cNvSpPr txBox="1">
              <a:spLocks noChangeArrowheads="1"/>
            </p:cNvSpPr>
            <p:nvPr/>
          </p:nvSpPr>
          <p:spPr bwMode="auto">
            <a:xfrm>
              <a:off x="3792" y="2880"/>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-7</a:t>
              </a:r>
            </a:p>
          </p:txBody>
        </p:sp>
        <p:sp>
          <p:nvSpPr>
            <p:cNvPr id="89" name="Text Box 66"/>
            <p:cNvSpPr txBox="1">
              <a:spLocks noChangeArrowheads="1"/>
            </p:cNvSpPr>
            <p:nvPr/>
          </p:nvSpPr>
          <p:spPr bwMode="auto">
            <a:xfrm>
              <a:off x="3648" y="2784"/>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-6</a:t>
              </a:r>
            </a:p>
          </p:txBody>
        </p:sp>
        <p:sp>
          <p:nvSpPr>
            <p:cNvPr id="90" name="Text Box 67"/>
            <p:cNvSpPr txBox="1">
              <a:spLocks noChangeArrowheads="1"/>
            </p:cNvSpPr>
            <p:nvPr/>
          </p:nvSpPr>
          <p:spPr bwMode="auto">
            <a:xfrm>
              <a:off x="3504" y="2592"/>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-5</a:t>
              </a:r>
            </a:p>
          </p:txBody>
        </p:sp>
        <p:sp>
          <p:nvSpPr>
            <p:cNvPr id="91" name="Text Box 68"/>
            <p:cNvSpPr txBox="1">
              <a:spLocks noChangeArrowheads="1"/>
            </p:cNvSpPr>
            <p:nvPr/>
          </p:nvSpPr>
          <p:spPr bwMode="auto">
            <a:xfrm>
              <a:off x="3456" y="2400"/>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-4</a:t>
              </a:r>
            </a:p>
          </p:txBody>
        </p:sp>
        <p:sp>
          <p:nvSpPr>
            <p:cNvPr id="92" name="Text Box 69"/>
            <p:cNvSpPr txBox="1">
              <a:spLocks noChangeArrowheads="1"/>
            </p:cNvSpPr>
            <p:nvPr/>
          </p:nvSpPr>
          <p:spPr bwMode="auto">
            <a:xfrm>
              <a:off x="3504" y="2208"/>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-3</a:t>
              </a:r>
            </a:p>
          </p:txBody>
        </p:sp>
        <p:sp>
          <p:nvSpPr>
            <p:cNvPr id="93" name="Text Box 70"/>
            <p:cNvSpPr txBox="1">
              <a:spLocks noChangeArrowheads="1"/>
            </p:cNvSpPr>
            <p:nvPr/>
          </p:nvSpPr>
          <p:spPr bwMode="auto">
            <a:xfrm>
              <a:off x="3600" y="2064"/>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-2</a:t>
              </a:r>
            </a:p>
          </p:txBody>
        </p:sp>
        <p:sp>
          <p:nvSpPr>
            <p:cNvPr id="94" name="Text Box 71"/>
            <p:cNvSpPr txBox="1">
              <a:spLocks noChangeArrowheads="1"/>
            </p:cNvSpPr>
            <p:nvPr/>
          </p:nvSpPr>
          <p:spPr bwMode="auto">
            <a:xfrm>
              <a:off x="3744" y="1920"/>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latin typeface="Tahoma" charset="0"/>
                </a:rPr>
                <a:t>-1</a:t>
              </a:r>
            </a:p>
          </p:txBody>
        </p:sp>
      </p:grpSp>
      <p:sp>
        <p:nvSpPr>
          <p:cNvPr id="5" name="Date Placeholder 3"/>
          <p:cNvSpPr>
            <a:spLocks noGrp="1"/>
          </p:cNvSpPr>
          <p:nvPr>
            <p:ph type="dt" sz="half" idx="10"/>
          </p:nvPr>
        </p:nvSpPr>
        <p:spPr/>
        <p:txBody>
          <a:bodyPr/>
          <a:lstStyle/>
          <a:p>
            <a:r>
              <a:rPr lang="en-US" smtClean="0"/>
              <a:t>BYU CS 224</a:t>
            </a:r>
            <a:endParaRPr lang="en-US"/>
          </a:p>
        </p:txBody>
      </p:sp>
      <p:sp>
        <p:nvSpPr>
          <p:cNvPr id="6" name="Footer Placeholder 4"/>
          <p:cNvSpPr>
            <a:spLocks noGrp="1"/>
          </p:cNvSpPr>
          <p:nvPr>
            <p:ph type="ftr" sz="quarter" idx="11"/>
          </p:nvPr>
        </p:nvSpPr>
        <p:spPr/>
        <p:txBody>
          <a:bodyPr/>
          <a:lstStyle/>
          <a:p>
            <a:r>
              <a:rPr lang="en-US" smtClean="0"/>
              <a:t>S01 - Data Types</a:t>
            </a:r>
            <a:endParaRPr lang="en-US"/>
          </a:p>
        </p:txBody>
      </p:sp>
      <p:sp>
        <p:nvSpPr>
          <p:cNvPr id="7" name="Slide Number Placeholder 5"/>
          <p:cNvSpPr>
            <a:spLocks noGrp="1"/>
          </p:cNvSpPr>
          <p:nvPr>
            <p:ph type="sldNum" sz="quarter" idx="12"/>
          </p:nvPr>
        </p:nvSpPr>
        <p:spPr/>
        <p:txBody>
          <a:bodyPr/>
          <a:lstStyle/>
          <a:p>
            <a:fld id="{E6B27E94-637A-4785-8A24-FC5290F86847}" type="slidenum">
              <a:rPr lang="en-US"/>
              <a:pPr/>
              <a:t>29</a:t>
            </a:fld>
            <a:endParaRPr lang="en-US"/>
          </a:p>
        </p:txBody>
      </p:sp>
      <p:sp>
        <p:nvSpPr>
          <p:cNvPr id="2473986" name="Rectangle 2"/>
          <p:cNvSpPr>
            <a:spLocks noGrp="1" noChangeArrowheads="1"/>
          </p:cNvSpPr>
          <p:nvPr>
            <p:ph type="title"/>
          </p:nvPr>
        </p:nvSpPr>
        <p:spPr/>
        <p:txBody>
          <a:bodyPr/>
          <a:lstStyle/>
          <a:p>
            <a:r>
              <a:rPr lang="en-US"/>
              <a:t>2’s Complement Overflow</a:t>
            </a:r>
          </a:p>
        </p:txBody>
      </p:sp>
      <p:sp>
        <p:nvSpPr>
          <p:cNvPr id="2473988"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Overflow</a:t>
            </a:r>
          </a:p>
        </p:txBody>
      </p:sp>
    </p:spTree>
    <p:extLst>
      <p:ext uri="{BB962C8B-B14F-4D97-AF65-F5344CB8AC3E}">
        <p14:creationId xmlns:p14="http://schemas.microsoft.com/office/powerpoint/2010/main" val="2866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224</a:t>
            </a:r>
            <a:endParaRPr lang="en-US" dirty="0"/>
          </a:p>
        </p:txBody>
      </p:sp>
      <p:sp>
        <p:nvSpPr>
          <p:cNvPr id="5" name="Footer Placeholder 4"/>
          <p:cNvSpPr>
            <a:spLocks noGrp="1"/>
          </p:cNvSpPr>
          <p:nvPr>
            <p:ph type="ftr" sz="quarter" idx="11"/>
          </p:nvPr>
        </p:nvSpPr>
        <p:spPr/>
        <p:txBody>
          <a:bodyPr/>
          <a:lstStyle/>
          <a:p>
            <a:r>
              <a:rPr lang="en-US" smtClean="0"/>
              <a:t>S01 - Data Types</a:t>
            </a:r>
            <a:endParaRPr lang="en-US" dirty="0"/>
          </a:p>
        </p:txBody>
      </p:sp>
      <p:sp>
        <p:nvSpPr>
          <p:cNvPr id="6" name="Slide Number Placeholder 5"/>
          <p:cNvSpPr>
            <a:spLocks noGrp="1"/>
          </p:cNvSpPr>
          <p:nvPr>
            <p:ph type="sldNum" sz="quarter" idx="12"/>
          </p:nvPr>
        </p:nvSpPr>
        <p:spPr/>
        <p:txBody>
          <a:bodyPr/>
          <a:lstStyle/>
          <a:p>
            <a:fld id="{F829E08C-D95B-4DF2-A450-953461CBE880}" type="slidenum">
              <a:rPr lang="en-US"/>
              <a:pPr/>
              <a:t>3</a:t>
            </a:fld>
            <a:endParaRPr lang="en-US" dirty="0"/>
          </a:p>
        </p:txBody>
      </p:sp>
      <p:sp>
        <p:nvSpPr>
          <p:cNvPr id="2514946" name="Rectangle 2"/>
          <p:cNvSpPr>
            <a:spLocks noGrp="1" noChangeArrowheads="1"/>
          </p:cNvSpPr>
          <p:nvPr>
            <p:ph type="title"/>
          </p:nvPr>
        </p:nvSpPr>
        <p:spPr/>
        <p:txBody>
          <a:bodyPr/>
          <a:lstStyle/>
          <a:p>
            <a:r>
              <a:rPr lang="en-US" dirty="0" smtClean="0"/>
              <a:t>Data Types Learning Outcomes…</a:t>
            </a:r>
            <a:endParaRPr lang="en-US" dirty="0"/>
          </a:p>
        </p:txBody>
      </p:sp>
      <p:sp>
        <p:nvSpPr>
          <p:cNvPr id="2514947" name="Rectangle 3"/>
          <p:cNvSpPr>
            <a:spLocks noGrp="1" noChangeArrowheads="1"/>
          </p:cNvSpPr>
          <p:nvPr>
            <p:ph type="body" idx="1"/>
          </p:nvPr>
        </p:nvSpPr>
        <p:spPr>
          <a:xfrm>
            <a:off x="447675" y="1506106"/>
            <a:ext cx="8401050" cy="4779963"/>
          </a:xfrm>
        </p:spPr>
        <p:txBody>
          <a:bodyPr/>
          <a:lstStyle/>
          <a:p>
            <a:pPr marL="0" indent="0">
              <a:spcBef>
                <a:spcPts val="600"/>
              </a:spcBef>
              <a:buNone/>
            </a:pPr>
            <a:r>
              <a:rPr lang="en-US" sz="2400" dirty="0" smtClean="0"/>
              <a:t>Students will be able to:</a:t>
            </a:r>
          </a:p>
          <a:p>
            <a:pPr>
              <a:spcBef>
                <a:spcPts val="600"/>
              </a:spcBef>
            </a:pPr>
            <a:r>
              <a:rPr lang="en-US" sz="2200" dirty="0" smtClean="0"/>
              <a:t>Represent an integral decimal number as an unsigned or signed 1’s and 2’s complement integer, signed magnitude number, and ASCII character.</a:t>
            </a:r>
          </a:p>
          <a:p>
            <a:pPr>
              <a:spcBef>
                <a:spcPts val="600"/>
              </a:spcBef>
            </a:pPr>
            <a:r>
              <a:rPr lang="en-US" sz="2200" dirty="0" smtClean="0"/>
              <a:t>Represent a fractional decimal number in fixed point and floating point formats.</a:t>
            </a:r>
          </a:p>
          <a:p>
            <a:pPr>
              <a:spcBef>
                <a:spcPts val="600"/>
              </a:spcBef>
            </a:pPr>
            <a:r>
              <a:rPr lang="en-US" sz="2200" dirty="0" smtClean="0"/>
              <a:t>Convert a binary number to decimal format.</a:t>
            </a:r>
          </a:p>
          <a:p>
            <a:pPr>
              <a:spcBef>
                <a:spcPts val="600"/>
              </a:spcBef>
            </a:pPr>
            <a:r>
              <a:rPr lang="en-US" sz="2200" dirty="0" smtClean="0"/>
              <a:t>Convert a decimal number to binary format.</a:t>
            </a:r>
          </a:p>
          <a:p>
            <a:pPr>
              <a:spcBef>
                <a:spcPts val="600"/>
              </a:spcBef>
            </a:pPr>
            <a:r>
              <a:rPr lang="en-US" sz="2200" dirty="0" smtClean="0"/>
              <a:t>Articulate the use of computer word size, </a:t>
            </a:r>
            <a:r>
              <a:rPr lang="en-US" sz="2200" dirty="0" err="1" smtClean="0"/>
              <a:t>endianess</a:t>
            </a:r>
            <a:r>
              <a:rPr lang="en-US" sz="2200" dirty="0" smtClean="0"/>
              <a:t>, sign extension, and number overflow in developing computer programs.</a:t>
            </a:r>
            <a:endParaRPr lang="en-US" sz="1800" dirty="0"/>
          </a:p>
        </p:txBody>
      </p:sp>
    </p:spTree>
    <p:extLst>
      <p:ext uri="{BB962C8B-B14F-4D97-AF65-F5344CB8AC3E}">
        <p14:creationId xmlns:p14="http://schemas.microsoft.com/office/powerpoint/2010/main" val="3073643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3"/>
          <p:cNvSpPr>
            <a:spLocks noGrp="1"/>
          </p:cNvSpPr>
          <p:nvPr>
            <p:ph type="dt" sz="half" idx="10"/>
          </p:nvPr>
        </p:nvSpPr>
        <p:spPr/>
        <p:txBody>
          <a:bodyPr/>
          <a:lstStyle/>
          <a:p>
            <a:r>
              <a:rPr lang="en-US" smtClean="0"/>
              <a:t>BYU CS 224</a:t>
            </a:r>
            <a:endParaRPr lang="en-US"/>
          </a:p>
        </p:txBody>
      </p:sp>
      <p:sp>
        <p:nvSpPr>
          <p:cNvPr id="30" name="Footer Placeholder 4"/>
          <p:cNvSpPr>
            <a:spLocks noGrp="1"/>
          </p:cNvSpPr>
          <p:nvPr>
            <p:ph type="ftr" sz="quarter" idx="11"/>
          </p:nvPr>
        </p:nvSpPr>
        <p:spPr/>
        <p:txBody>
          <a:bodyPr/>
          <a:lstStyle/>
          <a:p>
            <a:r>
              <a:rPr lang="en-US" smtClean="0"/>
              <a:t>S01 - Data Types</a:t>
            </a:r>
            <a:endParaRPr lang="en-US"/>
          </a:p>
        </p:txBody>
      </p:sp>
      <p:sp>
        <p:nvSpPr>
          <p:cNvPr id="31" name="Slide Number Placeholder 5"/>
          <p:cNvSpPr>
            <a:spLocks noGrp="1"/>
          </p:cNvSpPr>
          <p:nvPr>
            <p:ph type="sldNum" sz="quarter" idx="12"/>
          </p:nvPr>
        </p:nvSpPr>
        <p:spPr/>
        <p:txBody>
          <a:bodyPr/>
          <a:lstStyle/>
          <a:p>
            <a:fld id="{A33FADD1-B3F1-431B-A04B-07F81530800F}" type="slidenum">
              <a:rPr lang="en-US"/>
              <a:pPr/>
              <a:t>30</a:t>
            </a:fld>
            <a:endParaRPr lang="en-US"/>
          </a:p>
        </p:txBody>
      </p:sp>
      <p:sp>
        <p:nvSpPr>
          <p:cNvPr id="2590722" name="Rectangle 2"/>
          <p:cNvSpPr>
            <a:spLocks noGrp="1" noChangeArrowheads="1"/>
          </p:cNvSpPr>
          <p:nvPr>
            <p:ph type="body" idx="1"/>
          </p:nvPr>
        </p:nvSpPr>
        <p:spPr>
          <a:noFill/>
          <a:ln/>
        </p:spPr>
        <p:txBody>
          <a:bodyPr/>
          <a:lstStyle/>
          <a:p>
            <a:pPr marL="457200" indent="-457200">
              <a:lnSpc>
                <a:spcPct val="90000"/>
              </a:lnSpc>
              <a:buClr>
                <a:schemeClr val="tx1"/>
              </a:buClr>
              <a:buSzPct val="100000"/>
              <a:buFont typeface="+mj-lt"/>
              <a:buAutoNum type="arabicPeriod"/>
            </a:pPr>
            <a:r>
              <a:rPr lang="en-US" sz="2400" dirty="0"/>
              <a:t>Fill in the </a:t>
            </a:r>
            <a:r>
              <a:rPr lang="en-US" sz="2400" dirty="0" smtClean="0"/>
              <a:t>3 </a:t>
            </a:r>
            <a:r>
              <a:rPr lang="en-US" sz="2400" dirty="0"/>
              <a:t>boxes using the appropriate data type arithmetic:</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marL="0" indent="0">
              <a:lnSpc>
                <a:spcPct val="90000"/>
              </a:lnSpc>
              <a:buNone/>
            </a:pPr>
            <a:endParaRPr lang="en-US" sz="1000" dirty="0" smtClean="0"/>
          </a:p>
          <a:p>
            <a:pPr marL="0" indent="0">
              <a:lnSpc>
                <a:spcPct val="90000"/>
              </a:lnSpc>
              <a:buNone/>
            </a:pPr>
            <a:endParaRPr lang="en-US" sz="1000" dirty="0"/>
          </a:p>
          <a:p>
            <a:pPr marL="0" indent="0">
              <a:lnSpc>
                <a:spcPct val="90000"/>
              </a:lnSpc>
              <a:buNone/>
            </a:pPr>
            <a:endParaRPr lang="en-US" sz="1000" dirty="0"/>
          </a:p>
          <a:p>
            <a:pPr marL="457200" indent="-457200">
              <a:lnSpc>
                <a:spcPct val="90000"/>
              </a:lnSpc>
              <a:buClr>
                <a:schemeClr val="tx1"/>
              </a:buClr>
              <a:buSzPct val="100000"/>
              <a:buFont typeface="+mj-lt"/>
              <a:buAutoNum type="arabicPeriod" startAt="2"/>
            </a:pPr>
            <a:r>
              <a:rPr lang="en-US" sz="2400" dirty="0"/>
              <a:t>What data type uses the same arithmetic logic as an unsigned integer?</a:t>
            </a:r>
          </a:p>
          <a:p>
            <a:pPr marL="457200" indent="-457200">
              <a:lnSpc>
                <a:spcPct val="90000"/>
              </a:lnSpc>
              <a:buClr>
                <a:schemeClr val="tx1"/>
              </a:buClr>
              <a:buSzPct val="100000"/>
              <a:buFont typeface="+mj-lt"/>
              <a:buAutoNum type="arabicPeriod" startAt="2"/>
            </a:pPr>
            <a:r>
              <a:rPr lang="en-US" sz="2400" dirty="0"/>
              <a:t>Which data type has the </a:t>
            </a:r>
            <a:r>
              <a:rPr lang="en-US" sz="2400" dirty="0" smtClean="0"/>
              <a:t>simplest </a:t>
            </a:r>
            <a:r>
              <a:rPr lang="en-US" sz="2400" dirty="0"/>
              <a:t>arithmetic logic?</a:t>
            </a:r>
          </a:p>
          <a:p>
            <a:pPr>
              <a:lnSpc>
                <a:spcPct val="90000"/>
              </a:lnSpc>
            </a:pPr>
            <a:endParaRPr lang="en-US" sz="2400" dirty="0"/>
          </a:p>
        </p:txBody>
      </p:sp>
      <p:sp>
        <p:nvSpPr>
          <p:cNvPr id="2590723" name="Rectangle 3"/>
          <p:cNvSpPr>
            <a:spLocks noGrp="1" noChangeArrowheads="1"/>
          </p:cNvSpPr>
          <p:nvPr>
            <p:ph type="title"/>
          </p:nvPr>
        </p:nvSpPr>
        <p:spPr/>
        <p:txBody>
          <a:bodyPr/>
          <a:lstStyle/>
          <a:p>
            <a:r>
              <a:rPr lang="en-US" dirty="0"/>
              <a:t>Quiz </a:t>
            </a:r>
            <a:r>
              <a:rPr lang="en-US" dirty="0" smtClean="0"/>
              <a:t>1.3</a:t>
            </a:r>
            <a:endParaRPr lang="en-US" dirty="0"/>
          </a:p>
        </p:txBody>
      </p:sp>
      <p:sp>
        <p:nvSpPr>
          <p:cNvPr id="2590724" name="Text Box 4"/>
          <p:cNvSpPr txBox="1">
            <a:spLocks noChangeArrowheads="1"/>
          </p:cNvSpPr>
          <p:nvPr/>
        </p:nvSpPr>
        <p:spPr bwMode="auto">
          <a:xfrm>
            <a:off x="292100" y="2959418"/>
            <a:ext cx="20859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347663" algn="l"/>
                <a:tab pos="2460625" algn="l"/>
              </a:tabLst>
              <a:defRPr sz="2400">
                <a:solidFill>
                  <a:schemeClr val="tx1"/>
                </a:solidFill>
                <a:latin typeface="Times New Roman" pitchFamily="18" charset="0"/>
              </a:defRPr>
            </a:lvl1pPr>
            <a:lvl2pPr eaLnBrk="0" hangingPunct="0">
              <a:tabLst>
                <a:tab pos="347663" algn="l"/>
                <a:tab pos="2460625" algn="l"/>
              </a:tabLst>
              <a:defRPr sz="2400">
                <a:solidFill>
                  <a:schemeClr val="tx1"/>
                </a:solidFill>
                <a:latin typeface="Times New Roman" pitchFamily="18" charset="0"/>
              </a:defRPr>
            </a:lvl2pPr>
            <a:lvl3pPr eaLnBrk="0" hangingPunct="0">
              <a:tabLst>
                <a:tab pos="347663" algn="l"/>
                <a:tab pos="2460625" algn="l"/>
              </a:tabLst>
              <a:defRPr sz="2400">
                <a:solidFill>
                  <a:schemeClr val="tx1"/>
                </a:solidFill>
                <a:latin typeface="Times New Roman" pitchFamily="18" charset="0"/>
              </a:defRPr>
            </a:lvl3pPr>
            <a:lvl4pPr eaLnBrk="0" hangingPunct="0">
              <a:tabLst>
                <a:tab pos="347663" algn="l"/>
                <a:tab pos="2460625" algn="l"/>
              </a:tabLst>
              <a:defRPr sz="2400">
                <a:solidFill>
                  <a:schemeClr val="tx1"/>
                </a:solidFill>
                <a:latin typeface="Times New Roman" pitchFamily="18" charset="0"/>
              </a:defRPr>
            </a:lvl4pPr>
            <a:lvl5pPr eaLnBrk="0" hangingPunct="0">
              <a:tabLst>
                <a:tab pos="347663" algn="l"/>
                <a:tab pos="2460625" algn="l"/>
              </a:tabLst>
              <a:defRPr sz="2400">
                <a:solidFill>
                  <a:schemeClr val="tx1"/>
                </a:solidFill>
                <a:latin typeface="Times New Roman" pitchFamily="18" charset="0"/>
              </a:defRPr>
            </a:lvl5pPr>
            <a:lvl6pPr eaLnBrk="0" fontAlgn="base" hangingPunct="0">
              <a:spcBef>
                <a:spcPct val="0"/>
              </a:spcBef>
              <a:spcAft>
                <a:spcPct val="0"/>
              </a:spcAft>
              <a:tabLst>
                <a:tab pos="347663" algn="l"/>
                <a:tab pos="2460625" algn="l"/>
              </a:tabLst>
              <a:defRPr sz="2400">
                <a:solidFill>
                  <a:schemeClr val="tx1"/>
                </a:solidFill>
                <a:latin typeface="Times New Roman" pitchFamily="18" charset="0"/>
              </a:defRPr>
            </a:lvl6pPr>
            <a:lvl7pPr eaLnBrk="0" fontAlgn="base" hangingPunct="0">
              <a:spcBef>
                <a:spcPct val="0"/>
              </a:spcBef>
              <a:spcAft>
                <a:spcPct val="0"/>
              </a:spcAft>
              <a:tabLst>
                <a:tab pos="347663" algn="l"/>
                <a:tab pos="2460625" algn="l"/>
              </a:tabLst>
              <a:defRPr sz="2400">
                <a:solidFill>
                  <a:schemeClr val="tx1"/>
                </a:solidFill>
                <a:latin typeface="Times New Roman" pitchFamily="18" charset="0"/>
              </a:defRPr>
            </a:lvl7pPr>
            <a:lvl8pPr eaLnBrk="0" fontAlgn="base" hangingPunct="0">
              <a:spcBef>
                <a:spcPct val="0"/>
              </a:spcBef>
              <a:spcAft>
                <a:spcPct val="0"/>
              </a:spcAft>
              <a:tabLst>
                <a:tab pos="347663" algn="l"/>
                <a:tab pos="2460625" algn="l"/>
              </a:tabLst>
              <a:defRPr sz="2400">
                <a:solidFill>
                  <a:schemeClr val="tx1"/>
                </a:solidFill>
                <a:latin typeface="Times New Roman" pitchFamily="18" charset="0"/>
              </a:defRPr>
            </a:lvl8pPr>
            <a:lvl9pPr eaLnBrk="0" fontAlgn="base" hangingPunct="0">
              <a:spcBef>
                <a:spcPct val="0"/>
              </a:spcBef>
              <a:spcAft>
                <a:spcPct val="0"/>
              </a:spcAft>
              <a:tabLst>
                <a:tab pos="347663" algn="l"/>
                <a:tab pos="2460625" algn="l"/>
              </a:tabLst>
              <a:defRPr sz="2400">
                <a:solidFill>
                  <a:schemeClr val="tx1"/>
                </a:solidFill>
                <a:latin typeface="Times New Roman" pitchFamily="18" charset="0"/>
              </a:defRPr>
            </a:lvl9pPr>
          </a:lstStyle>
          <a:p>
            <a:pPr eaLnBrk="1" hangingPunct="1"/>
            <a:r>
              <a:rPr lang="en-US" sz="2800" dirty="0">
                <a:latin typeface="Tahoma" pitchFamily="34" charset="0"/>
              </a:rPr>
              <a:t>	00100110</a:t>
            </a:r>
          </a:p>
          <a:p>
            <a:pPr eaLnBrk="1" hangingPunct="1"/>
            <a:r>
              <a:rPr lang="en-US" sz="2800" dirty="0">
                <a:latin typeface="Tahoma" pitchFamily="34" charset="0"/>
              </a:rPr>
              <a:t>+	</a:t>
            </a:r>
            <a:r>
              <a:rPr lang="en-US" sz="2800" u="sng" dirty="0" smtClean="0">
                <a:latin typeface="Tahoma" pitchFamily="34" charset="0"/>
              </a:rPr>
              <a:t>11101101</a:t>
            </a:r>
            <a:endParaRPr lang="en-US" sz="2800" dirty="0">
              <a:latin typeface="Tahoma" pitchFamily="34" charset="0"/>
            </a:endParaRPr>
          </a:p>
          <a:p>
            <a:pPr eaLnBrk="1" hangingPunct="1"/>
            <a:r>
              <a:rPr lang="en-US" sz="2800" dirty="0">
                <a:solidFill>
                  <a:schemeClr val="hlink"/>
                </a:solidFill>
                <a:latin typeface="Tahoma" pitchFamily="34" charset="0"/>
              </a:rPr>
              <a:t>	</a:t>
            </a:r>
          </a:p>
        </p:txBody>
      </p:sp>
      <p:sp>
        <p:nvSpPr>
          <p:cNvPr id="2590726" name="Rectangle 6"/>
          <p:cNvSpPr>
            <a:spLocks noChangeArrowheads="1"/>
          </p:cNvSpPr>
          <p:nvPr/>
        </p:nvSpPr>
        <p:spPr bwMode="auto">
          <a:xfrm>
            <a:off x="444500" y="2556193"/>
            <a:ext cx="260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Signed-Magnitude</a:t>
            </a:r>
          </a:p>
        </p:txBody>
      </p:sp>
      <p:sp>
        <p:nvSpPr>
          <p:cNvPr id="2590727" name="Rectangle 7"/>
          <p:cNvSpPr>
            <a:spLocks noChangeArrowheads="1"/>
          </p:cNvSpPr>
          <p:nvPr/>
        </p:nvSpPr>
        <p:spPr bwMode="auto">
          <a:xfrm>
            <a:off x="3565525" y="2556193"/>
            <a:ext cx="233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1’s Complement</a:t>
            </a:r>
          </a:p>
        </p:txBody>
      </p:sp>
      <p:sp>
        <p:nvSpPr>
          <p:cNvPr id="2590728" name="Rectangle 8"/>
          <p:cNvSpPr>
            <a:spLocks noChangeArrowheads="1"/>
          </p:cNvSpPr>
          <p:nvPr/>
        </p:nvSpPr>
        <p:spPr bwMode="auto">
          <a:xfrm>
            <a:off x="6419850" y="2556193"/>
            <a:ext cx="233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2’s Complement</a:t>
            </a:r>
          </a:p>
        </p:txBody>
      </p:sp>
      <p:sp>
        <p:nvSpPr>
          <p:cNvPr id="2590729" name="Text Box 9"/>
          <p:cNvSpPr txBox="1">
            <a:spLocks noChangeArrowheads="1"/>
          </p:cNvSpPr>
          <p:nvPr/>
        </p:nvSpPr>
        <p:spPr bwMode="auto">
          <a:xfrm>
            <a:off x="3270250" y="2959418"/>
            <a:ext cx="2289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347663" algn="l"/>
                <a:tab pos="2460625" algn="l"/>
              </a:tabLst>
              <a:defRPr sz="2400">
                <a:solidFill>
                  <a:schemeClr val="tx1"/>
                </a:solidFill>
                <a:latin typeface="Times New Roman" pitchFamily="18" charset="0"/>
              </a:defRPr>
            </a:lvl1pPr>
            <a:lvl2pPr eaLnBrk="0" hangingPunct="0">
              <a:tabLst>
                <a:tab pos="347663" algn="l"/>
                <a:tab pos="2460625" algn="l"/>
              </a:tabLst>
              <a:defRPr sz="2400">
                <a:solidFill>
                  <a:schemeClr val="tx1"/>
                </a:solidFill>
                <a:latin typeface="Times New Roman" pitchFamily="18" charset="0"/>
              </a:defRPr>
            </a:lvl2pPr>
            <a:lvl3pPr eaLnBrk="0" hangingPunct="0">
              <a:tabLst>
                <a:tab pos="347663" algn="l"/>
                <a:tab pos="2460625" algn="l"/>
              </a:tabLst>
              <a:defRPr sz="2400">
                <a:solidFill>
                  <a:schemeClr val="tx1"/>
                </a:solidFill>
                <a:latin typeface="Times New Roman" pitchFamily="18" charset="0"/>
              </a:defRPr>
            </a:lvl3pPr>
            <a:lvl4pPr eaLnBrk="0" hangingPunct="0">
              <a:tabLst>
                <a:tab pos="347663" algn="l"/>
                <a:tab pos="2460625" algn="l"/>
              </a:tabLst>
              <a:defRPr sz="2400">
                <a:solidFill>
                  <a:schemeClr val="tx1"/>
                </a:solidFill>
                <a:latin typeface="Times New Roman" pitchFamily="18" charset="0"/>
              </a:defRPr>
            </a:lvl4pPr>
            <a:lvl5pPr eaLnBrk="0" hangingPunct="0">
              <a:tabLst>
                <a:tab pos="347663" algn="l"/>
                <a:tab pos="2460625" algn="l"/>
              </a:tabLst>
              <a:defRPr sz="2400">
                <a:solidFill>
                  <a:schemeClr val="tx1"/>
                </a:solidFill>
                <a:latin typeface="Times New Roman" pitchFamily="18" charset="0"/>
              </a:defRPr>
            </a:lvl5pPr>
            <a:lvl6pPr eaLnBrk="0" fontAlgn="base" hangingPunct="0">
              <a:spcBef>
                <a:spcPct val="0"/>
              </a:spcBef>
              <a:spcAft>
                <a:spcPct val="0"/>
              </a:spcAft>
              <a:tabLst>
                <a:tab pos="347663" algn="l"/>
                <a:tab pos="2460625" algn="l"/>
              </a:tabLst>
              <a:defRPr sz="2400">
                <a:solidFill>
                  <a:schemeClr val="tx1"/>
                </a:solidFill>
                <a:latin typeface="Times New Roman" pitchFamily="18" charset="0"/>
              </a:defRPr>
            </a:lvl6pPr>
            <a:lvl7pPr eaLnBrk="0" fontAlgn="base" hangingPunct="0">
              <a:spcBef>
                <a:spcPct val="0"/>
              </a:spcBef>
              <a:spcAft>
                <a:spcPct val="0"/>
              </a:spcAft>
              <a:tabLst>
                <a:tab pos="347663" algn="l"/>
                <a:tab pos="2460625" algn="l"/>
              </a:tabLst>
              <a:defRPr sz="2400">
                <a:solidFill>
                  <a:schemeClr val="tx1"/>
                </a:solidFill>
                <a:latin typeface="Times New Roman" pitchFamily="18" charset="0"/>
              </a:defRPr>
            </a:lvl7pPr>
            <a:lvl8pPr eaLnBrk="0" fontAlgn="base" hangingPunct="0">
              <a:spcBef>
                <a:spcPct val="0"/>
              </a:spcBef>
              <a:spcAft>
                <a:spcPct val="0"/>
              </a:spcAft>
              <a:tabLst>
                <a:tab pos="347663" algn="l"/>
                <a:tab pos="2460625" algn="l"/>
              </a:tabLst>
              <a:defRPr sz="2400">
                <a:solidFill>
                  <a:schemeClr val="tx1"/>
                </a:solidFill>
                <a:latin typeface="Times New Roman" pitchFamily="18" charset="0"/>
              </a:defRPr>
            </a:lvl8pPr>
            <a:lvl9pPr eaLnBrk="0" fontAlgn="base" hangingPunct="0">
              <a:spcBef>
                <a:spcPct val="0"/>
              </a:spcBef>
              <a:spcAft>
                <a:spcPct val="0"/>
              </a:spcAft>
              <a:tabLst>
                <a:tab pos="347663" algn="l"/>
                <a:tab pos="2460625" algn="l"/>
              </a:tabLst>
              <a:defRPr sz="2400">
                <a:solidFill>
                  <a:schemeClr val="tx1"/>
                </a:solidFill>
                <a:latin typeface="Times New Roman" pitchFamily="18" charset="0"/>
              </a:defRPr>
            </a:lvl9pPr>
          </a:lstStyle>
          <a:p>
            <a:pPr eaLnBrk="1" hangingPunct="1"/>
            <a:r>
              <a:rPr lang="en-US" sz="2800" dirty="0">
                <a:latin typeface="Tahoma" pitchFamily="34" charset="0"/>
              </a:rPr>
              <a:t>	00100110</a:t>
            </a:r>
          </a:p>
          <a:p>
            <a:pPr eaLnBrk="1" hangingPunct="1"/>
            <a:r>
              <a:rPr lang="en-US" sz="2800" dirty="0">
                <a:latin typeface="Tahoma" pitchFamily="34" charset="0"/>
              </a:rPr>
              <a:t>+	</a:t>
            </a:r>
            <a:r>
              <a:rPr lang="en-US" sz="2800" u="sng" dirty="0" smtClean="0">
                <a:latin typeface="Tahoma" pitchFamily="34" charset="0"/>
              </a:rPr>
              <a:t>11101101</a:t>
            </a:r>
            <a:endParaRPr lang="en-US" sz="2800" dirty="0">
              <a:latin typeface="Tahoma" pitchFamily="34" charset="0"/>
            </a:endParaRPr>
          </a:p>
        </p:txBody>
      </p:sp>
      <p:sp>
        <p:nvSpPr>
          <p:cNvPr id="2590730" name="Text Box 10"/>
          <p:cNvSpPr txBox="1">
            <a:spLocks noChangeArrowheads="1"/>
          </p:cNvSpPr>
          <p:nvPr/>
        </p:nvSpPr>
        <p:spPr bwMode="auto">
          <a:xfrm>
            <a:off x="6208713" y="2959418"/>
            <a:ext cx="22891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347663" algn="l"/>
                <a:tab pos="2460625" algn="l"/>
              </a:tabLst>
              <a:defRPr sz="2400">
                <a:solidFill>
                  <a:schemeClr val="tx1"/>
                </a:solidFill>
                <a:latin typeface="Times New Roman" pitchFamily="18" charset="0"/>
              </a:defRPr>
            </a:lvl1pPr>
            <a:lvl2pPr eaLnBrk="0" hangingPunct="0">
              <a:tabLst>
                <a:tab pos="347663" algn="l"/>
                <a:tab pos="2460625" algn="l"/>
              </a:tabLst>
              <a:defRPr sz="2400">
                <a:solidFill>
                  <a:schemeClr val="tx1"/>
                </a:solidFill>
                <a:latin typeface="Times New Roman" pitchFamily="18" charset="0"/>
              </a:defRPr>
            </a:lvl2pPr>
            <a:lvl3pPr eaLnBrk="0" hangingPunct="0">
              <a:tabLst>
                <a:tab pos="347663" algn="l"/>
                <a:tab pos="2460625" algn="l"/>
              </a:tabLst>
              <a:defRPr sz="2400">
                <a:solidFill>
                  <a:schemeClr val="tx1"/>
                </a:solidFill>
                <a:latin typeface="Times New Roman" pitchFamily="18" charset="0"/>
              </a:defRPr>
            </a:lvl3pPr>
            <a:lvl4pPr eaLnBrk="0" hangingPunct="0">
              <a:tabLst>
                <a:tab pos="347663" algn="l"/>
                <a:tab pos="2460625" algn="l"/>
              </a:tabLst>
              <a:defRPr sz="2400">
                <a:solidFill>
                  <a:schemeClr val="tx1"/>
                </a:solidFill>
                <a:latin typeface="Times New Roman" pitchFamily="18" charset="0"/>
              </a:defRPr>
            </a:lvl4pPr>
            <a:lvl5pPr eaLnBrk="0" hangingPunct="0">
              <a:tabLst>
                <a:tab pos="347663" algn="l"/>
                <a:tab pos="2460625" algn="l"/>
              </a:tabLst>
              <a:defRPr sz="2400">
                <a:solidFill>
                  <a:schemeClr val="tx1"/>
                </a:solidFill>
                <a:latin typeface="Times New Roman" pitchFamily="18" charset="0"/>
              </a:defRPr>
            </a:lvl5pPr>
            <a:lvl6pPr eaLnBrk="0" fontAlgn="base" hangingPunct="0">
              <a:spcBef>
                <a:spcPct val="0"/>
              </a:spcBef>
              <a:spcAft>
                <a:spcPct val="0"/>
              </a:spcAft>
              <a:tabLst>
                <a:tab pos="347663" algn="l"/>
                <a:tab pos="2460625" algn="l"/>
              </a:tabLst>
              <a:defRPr sz="2400">
                <a:solidFill>
                  <a:schemeClr val="tx1"/>
                </a:solidFill>
                <a:latin typeface="Times New Roman" pitchFamily="18" charset="0"/>
              </a:defRPr>
            </a:lvl6pPr>
            <a:lvl7pPr eaLnBrk="0" fontAlgn="base" hangingPunct="0">
              <a:spcBef>
                <a:spcPct val="0"/>
              </a:spcBef>
              <a:spcAft>
                <a:spcPct val="0"/>
              </a:spcAft>
              <a:tabLst>
                <a:tab pos="347663" algn="l"/>
                <a:tab pos="2460625" algn="l"/>
              </a:tabLst>
              <a:defRPr sz="2400">
                <a:solidFill>
                  <a:schemeClr val="tx1"/>
                </a:solidFill>
                <a:latin typeface="Times New Roman" pitchFamily="18" charset="0"/>
              </a:defRPr>
            </a:lvl7pPr>
            <a:lvl8pPr eaLnBrk="0" fontAlgn="base" hangingPunct="0">
              <a:spcBef>
                <a:spcPct val="0"/>
              </a:spcBef>
              <a:spcAft>
                <a:spcPct val="0"/>
              </a:spcAft>
              <a:tabLst>
                <a:tab pos="347663" algn="l"/>
                <a:tab pos="2460625" algn="l"/>
              </a:tabLst>
              <a:defRPr sz="2400">
                <a:solidFill>
                  <a:schemeClr val="tx1"/>
                </a:solidFill>
                <a:latin typeface="Times New Roman" pitchFamily="18" charset="0"/>
              </a:defRPr>
            </a:lvl8pPr>
            <a:lvl9pPr eaLnBrk="0" fontAlgn="base" hangingPunct="0">
              <a:spcBef>
                <a:spcPct val="0"/>
              </a:spcBef>
              <a:spcAft>
                <a:spcPct val="0"/>
              </a:spcAft>
              <a:tabLst>
                <a:tab pos="347663" algn="l"/>
                <a:tab pos="2460625" algn="l"/>
              </a:tabLst>
              <a:defRPr sz="2400">
                <a:solidFill>
                  <a:schemeClr val="tx1"/>
                </a:solidFill>
                <a:latin typeface="Times New Roman" pitchFamily="18" charset="0"/>
              </a:defRPr>
            </a:lvl9pPr>
          </a:lstStyle>
          <a:p>
            <a:pPr eaLnBrk="1" hangingPunct="1"/>
            <a:r>
              <a:rPr lang="en-US" sz="2800" dirty="0">
                <a:latin typeface="Tahoma" pitchFamily="34" charset="0"/>
              </a:rPr>
              <a:t>	00100110</a:t>
            </a:r>
          </a:p>
          <a:p>
            <a:pPr eaLnBrk="1" hangingPunct="1"/>
            <a:r>
              <a:rPr lang="en-US" sz="2800" dirty="0">
                <a:latin typeface="Tahoma" pitchFamily="34" charset="0"/>
              </a:rPr>
              <a:t>+	</a:t>
            </a:r>
            <a:r>
              <a:rPr lang="en-US" sz="2800" u="sng" dirty="0" smtClean="0">
                <a:latin typeface="Tahoma" pitchFamily="34" charset="0"/>
              </a:rPr>
              <a:t>11101101</a:t>
            </a:r>
            <a:r>
              <a:rPr lang="en-US" sz="2800" dirty="0">
                <a:solidFill>
                  <a:schemeClr val="hlink"/>
                </a:solidFill>
                <a:latin typeface="Tahoma" pitchFamily="34" charset="0"/>
              </a:rPr>
              <a:t>	</a:t>
            </a:r>
          </a:p>
        </p:txBody>
      </p:sp>
    </p:spTree>
    <p:extLst>
      <p:ext uri="{BB962C8B-B14F-4D97-AF65-F5344CB8AC3E}">
        <p14:creationId xmlns:p14="http://schemas.microsoft.com/office/powerpoint/2010/main" val="2362986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2"/>
          <p:cNvSpPr>
            <a:spLocks noGrp="1"/>
          </p:cNvSpPr>
          <p:nvPr>
            <p:ph type="dt" sz="half" idx="10"/>
          </p:nvPr>
        </p:nvSpPr>
        <p:spPr/>
        <p:txBody>
          <a:bodyPr/>
          <a:lstStyle/>
          <a:p>
            <a:r>
              <a:rPr lang="en-US" smtClean="0"/>
              <a:t>BYU CS 224</a:t>
            </a:r>
            <a:endParaRPr lang="en-US"/>
          </a:p>
        </p:txBody>
      </p:sp>
      <p:sp>
        <p:nvSpPr>
          <p:cNvPr id="20" name="Footer Placeholder 3"/>
          <p:cNvSpPr>
            <a:spLocks noGrp="1"/>
          </p:cNvSpPr>
          <p:nvPr>
            <p:ph type="ftr" sz="quarter" idx="11"/>
          </p:nvPr>
        </p:nvSpPr>
        <p:spPr/>
        <p:txBody>
          <a:bodyPr/>
          <a:lstStyle/>
          <a:p>
            <a:r>
              <a:rPr lang="en-US" smtClean="0"/>
              <a:t>S01 - Data Types</a:t>
            </a:r>
            <a:endParaRPr lang="en-US"/>
          </a:p>
        </p:txBody>
      </p:sp>
      <p:sp>
        <p:nvSpPr>
          <p:cNvPr id="21" name="Slide Number Placeholder 4"/>
          <p:cNvSpPr>
            <a:spLocks noGrp="1"/>
          </p:cNvSpPr>
          <p:nvPr>
            <p:ph type="sldNum" sz="quarter" idx="12"/>
          </p:nvPr>
        </p:nvSpPr>
        <p:spPr/>
        <p:txBody>
          <a:bodyPr/>
          <a:lstStyle/>
          <a:p>
            <a:fld id="{A4C5029C-D312-4FC3-B380-D7C40B9059AC}" type="slidenum">
              <a:rPr lang="en-US"/>
              <a:pPr/>
              <a:t>31</a:t>
            </a:fld>
            <a:endParaRPr lang="en-US"/>
          </a:p>
        </p:txBody>
      </p:sp>
      <p:sp>
        <p:nvSpPr>
          <p:cNvPr id="2592770" name="Rectangle 2"/>
          <p:cNvSpPr>
            <a:spLocks noGrp="1" noChangeArrowheads="1"/>
          </p:cNvSpPr>
          <p:nvPr>
            <p:ph type="title"/>
          </p:nvPr>
        </p:nvSpPr>
        <p:spPr>
          <a:xfrm>
            <a:off x="1179513" y="234950"/>
            <a:ext cx="7793037" cy="839788"/>
          </a:xfrm>
        </p:spPr>
        <p:txBody>
          <a:bodyPr/>
          <a:lstStyle/>
          <a:p>
            <a:r>
              <a:rPr lang="en-US"/>
              <a:t>Review: Numbers…</a:t>
            </a:r>
          </a:p>
        </p:txBody>
      </p:sp>
      <p:sp>
        <p:nvSpPr>
          <p:cNvPr id="2592771" name="Text Box 3"/>
          <p:cNvSpPr txBox="1">
            <a:spLocks noChangeArrowheads="1"/>
          </p:cNvSpPr>
          <p:nvPr/>
        </p:nvSpPr>
        <p:spPr bwMode="auto">
          <a:xfrm>
            <a:off x="838200" y="1981200"/>
            <a:ext cx="6858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2000" b="1">
                <a:latin typeface="Arial" charset="0"/>
              </a:rPr>
              <a:t>7</a:t>
            </a:r>
          </a:p>
          <a:p>
            <a:pPr algn="r" eaLnBrk="0" hangingPunct="0"/>
            <a:r>
              <a:rPr lang="en-US" sz="2000" b="1">
                <a:latin typeface="Arial" charset="0"/>
              </a:rPr>
              <a:t>6</a:t>
            </a:r>
          </a:p>
          <a:p>
            <a:pPr algn="r" eaLnBrk="0" hangingPunct="0"/>
            <a:r>
              <a:rPr lang="en-US" sz="2000" b="1">
                <a:latin typeface="Arial" charset="0"/>
              </a:rPr>
              <a:t>5</a:t>
            </a:r>
          </a:p>
          <a:p>
            <a:pPr algn="r" eaLnBrk="0" hangingPunct="0"/>
            <a:r>
              <a:rPr lang="en-US" sz="2000" b="1">
                <a:latin typeface="Arial" charset="0"/>
              </a:rPr>
              <a:t>4</a:t>
            </a:r>
          </a:p>
          <a:p>
            <a:pPr algn="r" eaLnBrk="0" hangingPunct="0"/>
            <a:r>
              <a:rPr lang="en-US" sz="2000" b="1">
                <a:latin typeface="Arial" charset="0"/>
              </a:rPr>
              <a:t>3</a:t>
            </a:r>
          </a:p>
          <a:p>
            <a:pPr algn="r" eaLnBrk="0" hangingPunct="0"/>
            <a:r>
              <a:rPr lang="en-US" sz="2000" b="1">
                <a:latin typeface="Arial" charset="0"/>
              </a:rPr>
              <a:t>2</a:t>
            </a:r>
          </a:p>
          <a:p>
            <a:pPr algn="r" eaLnBrk="0" hangingPunct="0"/>
            <a:r>
              <a:rPr lang="en-US" sz="2000" b="1">
                <a:latin typeface="Arial" charset="0"/>
              </a:rPr>
              <a:t>1</a:t>
            </a:r>
          </a:p>
          <a:p>
            <a:pPr algn="r" eaLnBrk="0" hangingPunct="0"/>
            <a:r>
              <a:rPr lang="en-US" sz="2000" b="1">
                <a:latin typeface="Arial" charset="0"/>
              </a:rPr>
              <a:t>0</a:t>
            </a:r>
          </a:p>
          <a:p>
            <a:pPr algn="r" eaLnBrk="0" hangingPunct="0"/>
            <a:r>
              <a:rPr lang="en-US" sz="2000" b="1">
                <a:latin typeface="Arial" charset="0"/>
              </a:rPr>
              <a:t>-1</a:t>
            </a:r>
          </a:p>
          <a:p>
            <a:pPr algn="r" eaLnBrk="0" hangingPunct="0"/>
            <a:r>
              <a:rPr lang="en-US" sz="2000" b="1">
                <a:latin typeface="Arial" charset="0"/>
              </a:rPr>
              <a:t>-2</a:t>
            </a:r>
          </a:p>
          <a:p>
            <a:pPr algn="r" eaLnBrk="0" hangingPunct="0"/>
            <a:r>
              <a:rPr lang="en-US" sz="2000" b="1">
                <a:latin typeface="Arial" charset="0"/>
              </a:rPr>
              <a:t>-3</a:t>
            </a:r>
          </a:p>
          <a:p>
            <a:pPr algn="r" eaLnBrk="0" hangingPunct="0"/>
            <a:r>
              <a:rPr lang="en-US" sz="2000" b="1">
                <a:latin typeface="Arial" charset="0"/>
              </a:rPr>
              <a:t>-4</a:t>
            </a:r>
          </a:p>
        </p:txBody>
      </p:sp>
      <p:sp>
        <p:nvSpPr>
          <p:cNvPr id="2592772" name="Text Box 4"/>
          <p:cNvSpPr txBox="1">
            <a:spLocks noChangeArrowheads="1"/>
          </p:cNvSpPr>
          <p:nvPr/>
        </p:nvSpPr>
        <p:spPr bwMode="auto">
          <a:xfrm>
            <a:off x="1981200" y="1981200"/>
            <a:ext cx="685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dirty="0">
                <a:latin typeface="Arial" charset="0"/>
              </a:rPr>
              <a:t>111</a:t>
            </a:r>
          </a:p>
          <a:p>
            <a:pPr eaLnBrk="0" hangingPunct="0"/>
            <a:r>
              <a:rPr lang="en-US" sz="2000" b="1" dirty="0">
                <a:latin typeface="Arial" charset="0"/>
              </a:rPr>
              <a:t>110</a:t>
            </a:r>
          </a:p>
          <a:p>
            <a:pPr eaLnBrk="0" hangingPunct="0"/>
            <a:r>
              <a:rPr lang="en-US" sz="2000" b="1" dirty="0">
                <a:solidFill>
                  <a:srgbClr val="FF0000"/>
                </a:solidFill>
                <a:latin typeface="Arial" charset="0"/>
              </a:rPr>
              <a:t>101</a:t>
            </a:r>
          </a:p>
          <a:p>
            <a:pPr eaLnBrk="0" hangingPunct="0"/>
            <a:r>
              <a:rPr lang="en-US" sz="2000" b="1" dirty="0">
                <a:latin typeface="Arial" charset="0"/>
              </a:rPr>
              <a:t>100</a:t>
            </a:r>
          </a:p>
          <a:p>
            <a:pPr eaLnBrk="0" hangingPunct="0"/>
            <a:r>
              <a:rPr lang="en-US" sz="2000" b="1" dirty="0">
                <a:latin typeface="Arial" charset="0"/>
              </a:rPr>
              <a:t>011</a:t>
            </a:r>
          </a:p>
          <a:p>
            <a:pPr eaLnBrk="0" hangingPunct="0"/>
            <a:r>
              <a:rPr lang="en-US" sz="2000" b="1" dirty="0">
                <a:latin typeface="Arial" charset="0"/>
              </a:rPr>
              <a:t>010</a:t>
            </a:r>
          </a:p>
          <a:p>
            <a:pPr eaLnBrk="0" hangingPunct="0"/>
            <a:r>
              <a:rPr lang="en-US" sz="2000" b="1" dirty="0">
                <a:latin typeface="Arial" charset="0"/>
              </a:rPr>
              <a:t>001</a:t>
            </a:r>
          </a:p>
          <a:p>
            <a:pPr eaLnBrk="0" hangingPunct="0"/>
            <a:r>
              <a:rPr lang="en-US" sz="2000" b="1" dirty="0">
                <a:latin typeface="Arial" charset="0"/>
              </a:rPr>
              <a:t>000</a:t>
            </a:r>
          </a:p>
        </p:txBody>
      </p:sp>
      <p:sp>
        <p:nvSpPr>
          <p:cNvPr id="2592773" name="Text Box 5"/>
          <p:cNvSpPr txBox="1">
            <a:spLocks noChangeArrowheads="1"/>
          </p:cNvSpPr>
          <p:nvPr/>
        </p:nvSpPr>
        <p:spPr bwMode="auto">
          <a:xfrm>
            <a:off x="3352800" y="3203575"/>
            <a:ext cx="12192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dirty="0">
                <a:latin typeface="Arial" charset="0"/>
              </a:rPr>
              <a:t>011</a:t>
            </a:r>
          </a:p>
          <a:p>
            <a:pPr eaLnBrk="0" hangingPunct="0"/>
            <a:r>
              <a:rPr lang="en-US" sz="2000" b="1" dirty="0">
                <a:latin typeface="Arial" charset="0"/>
              </a:rPr>
              <a:t>010</a:t>
            </a:r>
          </a:p>
          <a:p>
            <a:pPr eaLnBrk="0" hangingPunct="0"/>
            <a:r>
              <a:rPr lang="en-US" sz="2000" b="1" dirty="0">
                <a:latin typeface="Arial" charset="0"/>
              </a:rPr>
              <a:t>001</a:t>
            </a:r>
          </a:p>
          <a:p>
            <a:pPr eaLnBrk="0" hangingPunct="0"/>
            <a:r>
              <a:rPr lang="en-US" sz="2000" b="1" dirty="0">
                <a:latin typeface="Arial" charset="0"/>
              </a:rPr>
              <a:t>000, 100</a:t>
            </a:r>
          </a:p>
          <a:p>
            <a:pPr eaLnBrk="0" hangingPunct="0"/>
            <a:r>
              <a:rPr lang="en-US" sz="2000" b="1" dirty="0">
                <a:solidFill>
                  <a:srgbClr val="FF0000"/>
                </a:solidFill>
                <a:latin typeface="Arial" charset="0"/>
              </a:rPr>
              <a:t>101</a:t>
            </a:r>
          </a:p>
          <a:p>
            <a:pPr eaLnBrk="0" hangingPunct="0"/>
            <a:r>
              <a:rPr lang="en-US" sz="2000" b="1" dirty="0">
                <a:latin typeface="Arial" charset="0"/>
              </a:rPr>
              <a:t>110</a:t>
            </a:r>
          </a:p>
          <a:p>
            <a:pPr eaLnBrk="0" hangingPunct="0"/>
            <a:r>
              <a:rPr lang="en-US" sz="2000" b="1" dirty="0">
                <a:latin typeface="Arial" charset="0"/>
              </a:rPr>
              <a:t>111</a:t>
            </a:r>
          </a:p>
        </p:txBody>
      </p:sp>
      <p:sp>
        <p:nvSpPr>
          <p:cNvPr id="2592774" name="Text Box 6"/>
          <p:cNvSpPr txBox="1">
            <a:spLocks noChangeArrowheads="1"/>
          </p:cNvSpPr>
          <p:nvPr/>
        </p:nvSpPr>
        <p:spPr bwMode="auto">
          <a:xfrm>
            <a:off x="4953000" y="3203575"/>
            <a:ext cx="12192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dirty="0">
                <a:latin typeface="Arial" charset="0"/>
              </a:rPr>
              <a:t>011</a:t>
            </a:r>
          </a:p>
          <a:p>
            <a:pPr eaLnBrk="0" hangingPunct="0"/>
            <a:r>
              <a:rPr lang="en-US" sz="2000" b="1" dirty="0">
                <a:latin typeface="Arial" charset="0"/>
              </a:rPr>
              <a:t>010</a:t>
            </a:r>
          </a:p>
          <a:p>
            <a:pPr eaLnBrk="0" hangingPunct="0"/>
            <a:r>
              <a:rPr lang="en-US" sz="2000" b="1" dirty="0">
                <a:latin typeface="Arial" charset="0"/>
              </a:rPr>
              <a:t>001</a:t>
            </a:r>
          </a:p>
          <a:p>
            <a:pPr eaLnBrk="0" hangingPunct="0"/>
            <a:r>
              <a:rPr lang="en-US" sz="2000" b="1" dirty="0">
                <a:latin typeface="Arial" charset="0"/>
              </a:rPr>
              <a:t>000, 111</a:t>
            </a:r>
          </a:p>
          <a:p>
            <a:pPr eaLnBrk="0" hangingPunct="0"/>
            <a:r>
              <a:rPr lang="en-US" sz="2000" b="1" dirty="0">
                <a:latin typeface="Arial" charset="0"/>
              </a:rPr>
              <a:t>110</a:t>
            </a:r>
          </a:p>
          <a:p>
            <a:pPr eaLnBrk="0" hangingPunct="0"/>
            <a:r>
              <a:rPr lang="en-US" sz="2000" b="1" dirty="0">
                <a:solidFill>
                  <a:srgbClr val="FF0000"/>
                </a:solidFill>
                <a:latin typeface="Arial" charset="0"/>
              </a:rPr>
              <a:t>101</a:t>
            </a:r>
          </a:p>
          <a:p>
            <a:pPr eaLnBrk="0" hangingPunct="0"/>
            <a:r>
              <a:rPr lang="en-US" sz="2000" b="1" dirty="0">
                <a:latin typeface="Arial" charset="0"/>
              </a:rPr>
              <a:t>100</a:t>
            </a:r>
          </a:p>
        </p:txBody>
      </p:sp>
      <p:sp>
        <p:nvSpPr>
          <p:cNvPr id="2592775" name="Text Box 7"/>
          <p:cNvSpPr txBox="1">
            <a:spLocks noChangeArrowheads="1"/>
          </p:cNvSpPr>
          <p:nvPr/>
        </p:nvSpPr>
        <p:spPr bwMode="auto">
          <a:xfrm>
            <a:off x="6781800" y="3203575"/>
            <a:ext cx="685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dirty="0">
                <a:latin typeface="Arial" charset="0"/>
              </a:rPr>
              <a:t>011</a:t>
            </a:r>
          </a:p>
          <a:p>
            <a:pPr eaLnBrk="0" hangingPunct="0"/>
            <a:r>
              <a:rPr lang="en-US" sz="2000" b="1" dirty="0">
                <a:latin typeface="Arial" charset="0"/>
              </a:rPr>
              <a:t>010</a:t>
            </a:r>
          </a:p>
          <a:p>
            <a:pPr eaLnBrk="0" hangingPunct="0"/>
            <a:r>
              <a:rPr lang="en-US" sz="2000" b="1" dirty="0">
                <a:latin typeface="Arial" charset="0"/>
              </a:rPr>
              <a:t>001</a:t>
            </a:r>
          </a:p>
          <a:p>
            <a:pPr eaLnBrk="0" hangingPunct="0"/>
            <a:r>
              <a:rPr lang="en-US" sz="2000" b="1" dirty="0">
                <a:latin typeface="Arial" charset="0"/>
              </a:rPr>
              <a:t>000</a:t>
            </a:r>
          </a:p>
          <a:p>
            <a:pPr eaLnBrk="0" hangingPunct="0"/>
            <a:r>
              <a:rPr lang="en-US" sz="2000" b="1" dirty="0">
                <a:latin typeface="Arial" charset="0"/>
              </a:rPr>
              <a:t>111</a:t>
            </a:r>
          </a:p>
          <a:p>
            <a:pPr eaLnBrk="0" hangingPunct="0"/>
            <a:r>
              <a:rPr lang="en-US" sz="2000" b="1" dirty="0">
                <a:latin typeface="Arial" charset="0"/>
              </a:rPr>
              <a:t>110</a:t>
            </a:r>
          </a:p>
          <a:p>
            <a:pPr eaLnBrk="0" hangingPunct="0"/>
            <a:r>
              <a:rPr lang="en-US" sz="2000" b="1" dirty="0">
                <a:solidFill>
                  <a:srgbClr val="FF0000"/>
                </a:solidFill>
                <a:latin typeface="Arial" charset="0"/>
              </a:rPr>
              <a:t>101</a:t>
            </a:r>
          </a:p>
          <a:p>
            <a:pPr eaLnBrk="0" hangingPunct="0"/>
            <a:r>
              <a:rPr lang="en-US" sz="2000" b="1" dirty="0">
                <a:latin typeface="Arial" charset="0"/>
              </a:rPr>
              <a:t>100</a:t>
            </a:r>
          </a:p>
        </p:txBody>
      </p:sp>
      <p:sp>
        <p:nvSpPr>
          <p:cNvPr id="2592776" name="Line 8"/>
          <p:cNvSpPr>
            <a:spLocks noChangeShapeType="1"/>
          </p:cNvSpPr>
          <p:nvPr/>
        </p:nvSpPr>
        <p:spPr bwMode="auto">
          <a:xfrm>
            <a:off x="762000" y="4162425"/>
            <a:ext cx="75438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592777" name="Text Box 9"/>
          <p:cNvSpPr txBox="1">
            <a:spLocks noChangeArrowheads="1"/>
          </p:cNvSpPr>
          <p:nvPr/>
        </p:nvSpPr>
        <p:spPr bwMode="auto">
          <a:xfrm>
            <a:off x="1447800" y="158115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u="sng">
                <a:latin typeface="Arial" charset="0"/>
              </a:rPr>
              <a:t>Un-signed</a:t>
            </a:r>
          </a:p>
        </p:txBody>
      </p:sp>
      <p:sp>
        <p:nvSpPr>
          <p:cNvPr id="2592778" name="Text Box 10"/>
          <p:cNvSpPr txBox="1">
            <a:spLocks noChangeArrowheads="1"/>
          </p:cNvSpPr>
          <p:nvPr/>
        </p:nvSpPr>
        <p:spPr bwMode="auto">
          <a:xfrm>
            <a:off x="2895600" y="1276350"/>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Signed </a:t>
            </a:r>
            <a:r>
              <a:rPr lang="en-US" sz="2000" b="1" u="sng">
                <a:latin typeface="Arial" charset="0"/>
              </a:rPr>
              <a:t>Magnitude</a:t>
            </a:r>
          </a:p>
        </p:txBody>
      </p:sp>
      <p:sp>
        <p:nvSpPr>
          <p:cNvPr id="2592779" name="Text Box 11"/>
          <p:cNvSpPr txBox="1">
            <a:spLocks noChangeArrowheads="1"/>
          </p:cNvSpPr>
          <p:nvPr/>
        </p:nvSpPr>
        <p:spPr bwMode="auto">
          <a:xfrm>
            <a:off x="4362450" y="1276350"/>
            <a:ext cx="1770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1’s </a:t>
            </a:r>
            <a:r>
              <a:rPr lang="en-US" sz="2000" b="1" u="sng">
                <a:latin typeface="Arial" charset="0"/>
              </a:rPr>
              <a:t>Complement</a:t>
            </a:r>
          </a:p>
        </p:txBody>
      </p:sp>
      <p:sp>
        <p:nvSpPr>
          <p:cNvPr id="2592780" name="Text Box 12"/>
          <p:cNvSpPr txBox="1">
            <a:spLocks noChangeArrowheads="1"/>
          </p:cNvSpPr>
          <p:nvPr/>
        </p:nvSpPr>
        <p:spPr bwMode="auto">
          <a:xfrm>
            <a:off x="6153150" y="1276350"/>
            <a:ext cx="18811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2’s </a:t>
            </a:r>
            <a:r>
              <a:rPr lang="en-US" sz="2000" b="1" u="sng">
                <a:latin typeface="Arial" charset="0"/>
              </a:rPr>
              <a:t>Complement</a:t>
            </a:r>
          </a:p>
        </p:txBody>
      </p:sp>
      <p:grpSp>
        <p:nvGrpSpPr>
          <p:cNvPr id="2" name="Group 1"/>
          <p:cNvGrpSpPr/>
          <p:nvPr/>
        </p:nvGrpSpPr>
        <p:grpSpPr>
          <a:xfrm>
            <a:off x="609600" y="5819775"/>
            <a:ext cx="7086600" cy="396875"/>
            <a:chOff x="609600" y="5819775"/>
            <a:chExt cx="7086600" cy="396875"/>
          </a:xfrm>
        </p:grpSpPr>
        <p:sp>
          <p:nvSpPr>
            <p:cNvPr id="2592781" name="Text Box 13"/>
            <p:cNvSpPr txBox="1">
              <a:spLocks noChangeArrowheads="1"/>
            </p:cNvSpPr>
            <p:nvPr/>
          </p:nvSpPr>
          <p:spPr bwMode="auto">
            <a:xfrm>
              <a:off x="609600" y="58197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Range:</a:t>
              </a:r>
            </a:p>
          </p:txBody>
        </p:sp>
        <p:sp>
          <p:nvSpPr>
            <p:cNvPr id="2592782" name="Text Box 14"/>
            <p:cNvSpPr txBox="1">
              <a:spLocks noChangeArrowheads="1"/>
            </p:cNvSpPr>
            <p:nvPr/>
          </p:nvSpPr>
          <p:spPr bwMode="auto">
            <a:xfrm>
              <a:off x="1752600" y="58197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0 to 7</a:t>
              </a:r>
            </a:p>
          </p:txBody>
        </p:sp>
        <p:sp>
          <p:nvSpPr>
            <p:cNvPr id="2592783" name="Text Box 15"/>
            <p:cNvSpPr txBox="1">
              <a:spLocks noChangeArrowheads="1"/>
            </p:cNvSpPr>
            <p:nvPr/>
          </p:nvSpPr>
          <p:spPr bwMode="auto">
            <a:xfrm>
              <a:off x="3200400" y="58197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-3 to 3</a:t>
              </a:r>
            </a:p>
          </p:txBody>
        </p:sp>
        <p:sp>
          <p:nvSpPr>
            <p:cNvPr id="2592784" name="Text Box 16"/>
            <p:cNvSpPr txBox="1">
              <a:spLocks noChangeArrowheads="1"/>
            </p:cNvSpPr>
            <p:nvPr/>
          </p:nvSpPr>
          <p:spPr bwMode="auto">
            <a:xfrm>
              <a:off x="4724400" y="58197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-3 to 3</a:t>
              </a:r>
            </a:p>
          </p:txBody>
        </p:sp>
        <p:sp>
          <p:nvSpPr>
            <p:cNvPr id="2592785" name="Text Box 17"/>
            <p:cNvSpPr txBox="1">
              <a:spLocks noChangeArrowheads="1"/>
            </p:cNvSpPr>
            <p:nvPr/>
          </p:nvSpPr>
          <p:spPr bwMode="auto">
            <a:xfrm>
              <a:off x="6629400" y="58197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-4 to 3</a:t>
              </a:r>
            </a:p>
          </p:txBody>
        </p:sp>
      </p:grpSp>
      <p:sp>
        <p:nvSpPr>
          <p:cNvPr id="2592786" name="Text Box 18"/>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Review</a:t>
            </a:r>
          </a:p>
        </p:txBody>
      </p:sp>
      <p:sp>
        <p:nvSpPr>
          <p:cNvPr id="22" name="Text Box 4"/>
          <p:cNvSpPr txBox="1">
            <a:spLocks noChangeArrowheads="1"/>
          </p:cNvSpPr>
          <p:nvPr/>
        </p:nvSpPr>
        <p:spPr bwMode="auto">
          <a:xfrm>
            <a:off x="3351938" y="2359631"/>
            <a:ext cx="4361379" cy="584775"/>
          </a:xfrm>
          <a:prstGeom prst="rect">
            <a:avLst/>
          </a:prstGeom>
          <a:solidFill>
            <a:schemeClr val="bg1"/>
          </a:solidFill>
          <a:ln>
            <a:noFill/>
          </a:ln>
          <a:effectLst/>
          <a:extLst/>
        </p:spPr>
        <p:txBody>
          <a:bodyPr wrap="square">
            <a:spAutoFit/>
          </a:bodyPr>
          <a:lstStyle/>
          <a:p>
            <a:pPr eaLnBrk="0" hangingPunct="0"/>
            <a:r>
              <a:rPr lang="en-US" sz="3200" b="1" dirty="0" smtClean="0">
                <a:solidFill>
                  <a:srgbClr val="FF0000"/>
                </a:solidFill>
                <a:latin typeface="Arial" charset="0"/>
              </a:rPr>
              <a:t>101</a:t>
            </a:r>
            <a:r>
              <a:rPr lang="en-US" sz="3200" b="1" baseline="-25000" dirty="0" smtClean="0">
                <a:solidFill>
                  <a:srgbClr val="FF0000"/>
                </a:solidFill>
                <a:latin typeface="Arial" charset="0"/>
              </a:rPr>
              <a:t>10</a:t>
            </a:r>
            <a:r>
              <a:rPr lang="en-US" sz="3200" b="1" dirty="0" smtClean="0">
                <a:latin typeface="Arial" charset="0"/>
              </a:rPr>
              <a:t> = 101</a:t>
            </a:r>
            <a:endParaRPr lang="en-US" sz="3200" b="1" dirty="0">
              <a:latin typeface="Arial" charset="0"/>
            </a:endParaRPr>
          </a:p>
        </p:txBody>
      </p:sp>
      <p:sp>
        <p:nvSpPr>
          <p:cNvPr id="23" name="Text Box 4"/>
          <p:cNvSpPr txBox="1">
            <a:spLocks noChangeArrowheads="1"/>
          </p:cNvSpPr>
          <p:nvPr/>
        </p:nvSpPr>
        <p:spPr bwMode="auto">
          <a:xfrm>
            <a:off x="3351938" y="2359631"/>
            <a:ext cx="4361379" cy="584775"/>
          </a:xfrm>
          <a:prstGeom prst="rect">
            <a:avLst/>
          </a:prstGeom>
          <a:solidFill>
            <a:schemeClr val="bg1"/>
          </a:solidFill>
          <a:ln>
            <a:noFill/>
          </a:ln>
          <a:effectLst/>
          <a:extLst/>
        </p:spPr>
        <p:txBody>
          <a:bodyPr wrap="square">
            <a:spAutoFit/>
          </a:bodyPr>
          <a:lstStyle/>
          <a:p>
            <a:pPr eaLnBrk="0" hangingPunct="0"/>
            <a:r>
              <a:rPr lang="en-US" sz="3200" b="1" dirty="0" smtClean="0">
                <a:solidFill>
                  <a:srgbClr val="FF0000"/>
                </a:solidFill>
                <a:latin typeface="Arial" charset="0"/>
              </a:rPr>
              <a:t>101</a:t>
            </a:r>
            <a:r>
              <a:rPr lang="en-US" sz="3200" b="1" baseline="-25000" dirty="0" smtClean="0">
                <a:solidFill>
                  <a:srgbClr val="FF0000"/>
                </a:solidFill>
                <a:latin typeface="Arial" charset="0"/>
              </a:rPr>
              <a:t>unsigned</a:t>
            </a:r>
            <a:r>
              <a:rPr lang="en-US" sz="3200" b="1" dirty="0" smtClean="0">
                <a:latin typeface="Arial" charset="0"/>
              </a:rPr>
              <a:t> = 5</a:t>
            </a:r>
            <a:endParaRPr lang="en-US" sz="3200" b="1" dirty="0">
              <a:latin typeface="Arial" charset="0"/>
            </a:endParaRPr>
          </a:p>
        </p:txBody>
      </p:sp>
      <p:sp>
        <p:nvSpPr>
          <p:cNvPr id="24" name="Text Box 4"/>
          <p:cNvSpPr txBox="1">
            <a:spLocks noChangeArrowheads="1"/>
          </p:cNvSpPr>
          <p:nvPr/>
        </p:nvSpPr>
        <p:spPr bwMode="auto">
          <a:xfrm>
            <a:off x="3351938" y="2359631"/>
            <a:ext cx="4361379" cy="584775"/>
          </a:xfrm>
          <a:prstGeom prst="rect">
            <a:avLst/>
          </a:prstGeom>
          <a:solidFill>
            <a:schemeClr val="bg1"/>
          </a:solidFill>
          <a:ln>
            <a:noFill/>
          </a:ln>
          <a:effectLst/>
          <a:extLst/>
        </p:spPr>
        <p:txBody>
          <a:bodyPr wrap="square">
            <a:spAutoFit/>
          </a:bodyPr>
          <a:lstStyle/>
          <a:p>
            <a:pPr eaLnBrk="0" hangingPunct="0"/>
            <a:r>
              <a:rPr lang="en-US" sz="3200" b="1" dirty="0" smtClean="0">
                <a:solidFill>
                  <a:srgbClr val="FF0000"/>
                </a:solidFill>
                <a:latin typeface="Arial" charset="0"/>
              </a:rPr>
              <a:t>101</a:t>
            </a:r>
            <a:r>
              <a:rPr lang="en-US" sz="3200" b="1" baseline="-25000" dirty="0" smtClean="0">
                <a:solidFill>
                  <a:srgbClr val="FF0000"/>
                </a:solidFill>
                <a:latin typeface="Arial" charset="0"/>
              </a:rPr>
              <a:t>signed magnitude</a:t>
            </a:r>
            <a:r>
              <a:rPr lang="en-US" sz="3200" b="1" dirty="0" smtClean="0">
                <a:latin typeface="Arial" charset="0"/>
              </a:rPr>
              <a:t> = -1</a:t>
            </a:r>
            <a:endParaRPr lang="en-US" sz="3200" b="1" dirty="0">
              <a:latin typeface="Arial" charset="0"/>
            </a:endParaRPr>
          </a:p>
        </p:txBody>
      </p:sp>
      <p:sp>
        <p:nvSpPr>
          <p:cNvPr id="25" name="Text Box 4"/>
          <p:cNvSpPr txBox="1">
            <a:spLocks noChangeArrowheads="1"/>
          </p:cNvSpPr>
          <p:nvPr/>
        </p:nvSpPr>
        <p:spPr bwMode="auto">
          <a:xfrm>
            <a:off x="3351938" y="2359631"/>
            <a:ext cx="4361379" cy="584775"/>
          </a:xfrm>
          <a:prstGeom prst="rect">
            <a:avLst/>
          </a:prstGeom>
          <a:solidFill>
            <a:schemeClr val="bg1"/>
          </a:solidFill>
          <a:ln>
            <a:noFill/>
          </a:ln>
          <a:effectLst/>
          <a:extLst/>
        </p:spPr>
        <p:txBody>
          <a:bodyPr wrap="square">
            <a:spAutoFit/>
          </a:bodyPr>
          <a:lstStyle/>
          <a:p>
            <a:pPr eaLnBrk="0" hangingPunct="0"/>
            <a:r>
              <a:rPr lang="en-US" sz="3200" b="1" dirty="0" smtClean="0">
                <a:solidFill>
                  <a:srgbClr val="FF0000"/>
                </a:solidFill>
                <a:latin typeface="Arial" charset="0"/>
              </a:rPr>
              <a:t>101</a:t>
            </a:r>
            <a:r>
              <a:rPr lang="en-US" sz="3200" b="1" baseline="-25000" dirty="0" smtClean="0">
                <a:solidFill>
                  <a:srgbClr val="FF0000"/>
                </a:solidFill>
                <a:latin typeface="Arial" charset="0"/>
              </a:rPr>
              <a:t>1’s complement</a:t>
            </a:r>
            <a:r>
              <a:rPr lang="en-US" sz="3200" b="1" dirty="0" smtClean="0">
                <a:latin typeface="Arial" charset="0"/>
              </a:rPr>
              <a:t> = -2</a:t>
            </a:r>
            <a:endParaRPr lang="en-US" sz="3200" b="1" dirty="0">
              <a:latin typeface="Arial" charset="0"/>
            </a:endParaRPr>
          </a:p>
        </p:txBody>
      </p:sp>
      <p:sp>
        <p:nvSpPr>
          <p:cNvPr id="26" name="Text Box 4"/>
          <p:cNvSpPr txBox="1">
            <a:spLocks noChangeArrowheads="1"/>
          </p:cNvSpPr>
          <p:nvPr/>
        </p:nvSpPr>
        <p:spPr bwMode="auto">
          <a:xfrm>
            <a:off x="3351938" y="2359631"/>
            <a:ext cx="4361379" cy="584775"/>
          </a:xfrm>
          <a:prstGeom prst="rect">
            <a:avLst/>
          </a:prstGeom>
          <a:solidFill>
            <a:schemeClr val="bg1"/>
          </a:solidFill>
          <a:ln>
            <a:noFill/>
          </a:ln>
          <a:effectLst/>
          <a:extLst/>
        </p:spPr>
        <p:txBody>
          <a:bodyPr wrap="square">
            <a:spAutoFit/>
          </a:bodyPr>
          <a:lstStyle/>
          <a:p>
            <a:pPr eaLnBrk="0" hangingPunct="0"/>
            <a:r>
              <a:rPr lang="en-US" sz="3200" b="1" dirty="0" smtClean="0">
                <a:solidFill>
                  <a:srgbClr val="FF0000"/>
                </a:solidFill>
                <a:latin typeface="Arial" charset="0"/>
              </a:rPr>
              <a:t>101</a:t>
            </a:r>
            <a:r>
              <a:rPr lang="en-US" sz="3200" b="1" baseline="-25000" dirty="0" smtClean="0">
                <a:solidFill>
                  <a:srgbClr val="FF0000"/>
                </a:solidFill>
                <a:latin typeface="Arial" charset="0"/>
              </a:rPr>
              <a:t>2’s complement</a:t>
            </a:r>
            <a:r>
              <a:rPr lang="en-US" sz="3200" b="1" dirty="0" smtClean="0">
                <a:latin typeface="Arial" charset="0"/>
              </a:rPr>
              <a:t> = -3</a:t>
            </a:r>
            <a:endParaRPr lang="en-US" sz="3200" b="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92772"/>
                                        </p:tgtEl>
                                        <p:attrNameLst>
                                          <p:attrName>style.visibility</p:attrName>
                                        </p:attrNameLst>
                                      </p:cBhvr>
                                      <p:to>
                                        <p:strVal val="visible"/>
                                      </p:to>
                                    </p:set>
                                    <p:anim calcmode="lin" valueType="num">
                                      <p:cBhvr additive="base">
                                        <p:cTn id="7" dur="500" fill="hold"/>
                                        <p:tgtEl>
                                          <p:spTgt spid="2592772"/>
                                        </p:tgtEl>
                                        <p:attrNameLst>
                                          <p:attrName>ppt_x</p:attrName>
                                        </p:attrNameLst>
                                      </p:cBhvr>
                                      <p:tavLst>
                                        <p:tav tm="0">
                                          <p:val>
                                            <p:strVal val="#ppt_x"/>
                                          </p:val>
                                        </p:tav>
                                        <p:tav tm="100000">
                                          <p:val>
                                            <p:strVal val="#ppt_x"/>
                                          </p:val>
                                        </p:tav>
                                      </p:tavLst>
                                    </p:anim>
                                    <p:anim calcmode="lin" valueType="num">
                                      <p:cBhvr additive="base">
                                        <p:cTn id="8" dur="500" fill="hold"/>
                                        <p:tgtEl>
                                          <p:spTgt spid="25927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92773"/>
                                        </p:tgtEl>
                                        <p:attrNameLst>
                                          <p:attrName>style.visibility</p:attrName>
                                        </p:attrNameLst>
                                      </p:cBhvr>
                                      <p:to>
                                        <p:strVal val="visible"/>
                                      </p:to>
                                    </p:set>
                                    <p:anim calcmode="lin" valueType="num">
                                      <p:cBhvr additive="base">
                                        <p:cTn id="13" dur="500" fill="hold"/>
                                        <p:tgtEl>
                                          <p:spTgt spid="2592773"/>
                                        </p:tgtEl>
                                        <p:attrNameLst>
                                          <p:attrName>ppt_x</p:attrName>
                                        </p:attrNameLst>
                                      </p:cBhvr>
                                      <p:tavLst>
                                        <p:tav tm="0">
                                          <p:val>
                                            <p:strVal val="#ppt_x"/>
                                          </p:val>
                                        </p:tav>
                                        <p:tav tm="100000">
                                          <p:val>
                                            <p:strVal val="#ppt_x"/>
                                          </p:val>
                                        </p:tav>
                                      </p:tavLst>
                                    </p:anim>
                                    <p:anim calcmode="lin" valueType="num">
                                      <p:cBhvr additive="base">
                                        <p:cTn id="14" dur="500" fill="hold"/>
                                        <p:tgtEl>
                                          <p:spTgt spid="259277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92774"/>
                                        </p:tgtEl>
                                        <p:attrNameLst>
                                          <p:attrName>style.visibility</p:attrName>
                                        </p:attrNameLst>
                                      </p:cBhvr>
                                      <p:to>
                                        <p:strVal val="visible"/>
                                      </p:to>
                                    </p:set>
                                    <p:anim calcmode="lin" valueType="num">
                                      <p:cBhvr additive="base">
                                        <p:cTn id="19" dur="500" fill="hold"/>
                                        <p:tgtEl>
                                          <p:spTgt spid="2592774"/>
                                        </p:tgtEl>
                                        <p:attrNameLst>
                                          <p:attrName>ppt_x</p:attrName>
                                        </p:attrNameLst>
                                      </p:cBhvr>
                                      <p:tavLst>
                                        <p:tav tm="0">
                                          <p:val>
                                            <p:strVal val="#ppt_x"/>
                                          </p:val>
                                        </p:tav>
                                        <p:tav tm="100000">
                                          <p:val>
                                            <p:strVal val="#ppt_x"/>
                                          </p:val>
                                        </p:tav>
                                      </p:tavLst>
                                    </p:anim>
                                    <p:anim calcmode="lin" valueType="num">
                                      <p:cBhvr additive="base">
                                        <p:cTn id="20" dur="500" fill="hold"/>
                                        <p:tgtEl>
                                          <p:spTgt spid="259277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92775"/>
                                        </p:tgtEl>
                                        <p:attrNameLst>
                                          <p:attrName>style.visibility</p:attrName>
                                        </p:attrNameLst>
                                      </p:cBhvr>
                                      <p:to>
                                        <p:strVal val="visible"/>
                                      </p:to>
                                    </p:set>
                                    <p:anim calcmode="lin" valueType="num">
                                      <p:cBhvr additive="base">
                                        <p:cTn id="25" dur="500" fill="hold"/>
                                        <p:tgtEl>
                                          <p:spTgt spid="2592775"/>
                                        </p:tgtEl>
                                        <p:attrNameLst>
                                          <p:attrName>ppt_x</p:attrName>
                                        </p:attrNameLst>
                                      </p:cBhvr>
                                      <p:tavLst>
                                        <p:tav tm="0">
                                          <p:val>
                                            <p:strVal val="#ppt_x"/>
                                          </p:val>
                                        </p:tav>
                                        <p:tav tm="100000">
                                          <p:val>
                                            <p:strVal val="#ppt_x"/>
                                          </p:val>
                                        </p:tav>
                                      </p:tavLst>
                                    </p:anim>
                                    <p:anim calcmode="lin" valueType="num">
                                      <p:cBhvr additive="base">
                                        <p:cTn id="26" dur="500" fill="hold"/>
                                        <p:tgtEl>
                                          <p:spTgt spid="259277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2772" grpId="0" autoUpdateAnimBg="0"/>
      <p:bldP spid="2592773" grpId="0" autoUpdateAnimBg="0"/>
      <p:bldP spid="2592774" grpId="0" autoUpdateAnimBg="0"/>
      <p:bldP spid="2592775" grpId="0" autoUpdateAnimBg="0"/>
      <p:bldP spid="22" grpId="0" animBg="1" autoUpdateAnimBg="0"/>
      <p:bldP spid="23" grpId="0" animBg="1" autoUpdateAnimBg="0"/>
      <p:bldP spid="24" grpId="0" animBg="1" autoUpdateAnimBg="0"/>
      <p:bldP spid="25" grpId="0" animBg="1" autoUpdateAnimBg="0"/>
      <p:bldP spid="2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smtClean="0"/>
              <a:t>BYU CS 224</a:t>
            </a:r>
            <a:endParaRPr lang="en-US"/>
          </a:p>
        </p:txBody>
      </p:sp>
      <p:sp>
        <p:nvSpPr>
          <p:cNvPr id="13" name="Footer Placeholder 4"/>
          <p:cNvSpPr>
            <a:spLocks noGrp="1"/>
          </p:cNvSpPr>
          <p:nvPr>
            <p:ph type="ftr" sz="quarter" idx="11"/>
          </p:nvPr>
        </p:nvSpPr>
        <p:spPr/>
        <p:txBody>
          <a:bodyPr/>
          <a:lstStyle/>
          <a:p>
            <a:r>
              <a:rPr lang="en-US" smtClean="0"/>
              <a:t>S01 - Data Types</a:t>
            </a:r>
            <a:endParaRPr lang="en-US"/>
          </a:p>
        </p:txBody>
      </p:sp>
      <p:sp>
        <p:nvSpPr>
          <p:cNvPr id="14" name="Slide Number Placeholder 5"/>
          <p:cNvSpPr>
            <a:spLocks noGrp="1"/>
          </p:cNvSpPr>
          <p:nvPr>
            <p:ph type="sldNum" sz="quarter" idx="12"/>
          </p:nvPr>
        </p:nvSpPr>
        <p:spPr/>
        <p:txBody>
          <a:bodyPr/>
          <a:lstStyle/>
          <a:p>
            <a:fld id="{FFC840F1-E4BA-4DCE-BD99-A3A23417F472}" type="slidenum">
              <a:rPr lang="en-US"/>
              <a:pPr/>
              <a:t>32</a:t>
            </a:fld>
            <a:endParaRPr lang="en-US"/>
          </a:p>
        </p:txBody>
      </p:sp>
      <p:sp>
        <p:nvSpPr>
          <p:cNvPr id="2472962" name="Rectangle 2"/>
          <p:cNvSpPr>
            <a:spLocks noGrp="1" noChangeArrowheads="1"/>
          </p:cNvSpPr>
          <p:nvPr>
            <p:ph type="title"/>
          </p:nvPr>
        </p:nvSpPr>
        <p:spPr/>
        <p:txBody>
          <a:bodyPr/>
          <a:lstStyle/>
          <a:p>
            <a:r>
              <a:rPr lang="en-US"/>
              <a:t>2’s Complement Sign-Extension</a:t>
            </a:r>
          </a:p>
        </p:txBody>
      </p:sp>
      <p:sp>
        <p:nvSpPr>
          <p:cNvPr id="2472963" name="Rectangle 3"/>
          <p:cNvSpPr>
            <a:spLocks noGrp="1" noChangeArrowheads="1"/>
          </p:cNvSpPr>
          <p:nvPr>
            <p:ph type="body" idx="1"/>
          </p:nvPr>
        </p:nvSpPr>
        <p:spPr>
          <a:xfrm>
            <a:off x="431800" y="1597392"/>
            <a:ext cx="8164513" cy="1519238"/>
          </a:xfrm>
        </p:spPr>
        <p:txBody>
          <a:bodyPr/>
          <a:lstStyle/>
          <a:p>
            <a:r>
              <a:rPr lang="en-US" dirty="0"/>
              <a:t>You can make a number wider by simply replicating its leftmost bit as desired.</a:t>
            </a:r>
          </a:p>
        </p:txBody>
      </p:sp>
      <p:sp>
        <p:nvSpPr>
          <p:cNvPr id="2472964" name="Text Box 4"/>
          <p:cNvSpPr txBox="1">
            <a:spLocks noChangeArrowheads="1"/>
          </p:cNvSpPr>
          <p:nvPr/>
        </p:nvSpPr>
        <p:spPr bwMode="auto">
          <a:xfrm>
            <a:off x="919163" y="3932512"/>
            <a:ext cx="40259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latin typeface="Courier New" pitchFamily="49" charset="0"/>
              </a:rPr>
              <a:t>0110 =</a:t>
            </a:r>
          </a:p>
          <a:p>
            <a:pPr eaLnBrk="0" hangingPunct="0"/>
            <a:r>
              <a:rPr lang="en-US" b="1">
                <a:latin typeface="Courier New" pitchFamily="49" charset="0"/>
              </a:rPr>
              <a:t>000000000000000110 = </a:t>
            </a:r>
          </a:p>
          <a:p>
            <a:pPr eaLnBrk="0" hangingPunct="0"/>
            <a:endParaRPr lang="en-US" b="1">
              <a:latin typeface="Courier New" pitchFamily="49" charset="0"/>
            </a:endParaRPr>
          </a:p>
          <a:p>
            <a:pPr eaLnBrk="0" hangingPunct="0"/>
            <a:r>
              <a:rPr lang="en-US" b="1">
                <a:latin typeface="Courier New" pitchFamily="49" charset="0"/>
              </a:rPr>
              <a:t>1111 = </a:t>
            </a:r>
          </a:p>
          <a:p>
            <a:pPr eaLnBrk="0" hangingPunct="0"/>
            <a:r>
              <a:rPr lang="en-US" b="1">
                <a:latin typeface="Courier New" pitchFamily="49" charset="0"/>
              </a:rPr>
              <a:t>11111111111111111 = </a:t>
            </a:r>
          </a:p>
          <a:p>
            <a:pPr eaLnBrk="0" hangingPunct="0"/>
            <a:r>
              <a:rPr lang="en-US" b="1">
                <a:latin typeface="Courier New" pitchFamily="49" charset="0"/>
              </a:rPr>
              <a:t>1 = </a:t>
            </a:r>
          </a:p>
        </p:txBody>
      </p:sp>
      <p:sp>
        <p:nvSpPr>
          <p:cNvPr id="2472966" name="Text Box 6"/>
          <p:cNvSpPr txBox="1">
            <a:spLocks noChangeArrowheads="1"/>
          </p:cNvSpPr>
          <p:nvPr/>
        </p:nvSpPr>
        <p:spPr bwMode="auto">
          <a:xfrm>
            <a:off x="2438400" y="3922987"/>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a:solidFill>
                  <a:srgbClr val="FF0033"/>
                </a:solidFill>
                <a:latin typeface="Courier New" pitchFamily="49" charset="0"/>
              </a:rPr>
              <a:t>6</a:t>
            </a:r>
          </a:p>
        </p:txBody>
      </p:sp>
      <p:sp>
        <p:nvSpPr>
          <p:cNvPr id="2472967" name="Text Box 7"/>
          <p:cNvSpPr txBox="1">
            <a:spLocks noChangeArrowheads="1"/>
          </p:cNvSpPr>
          <p:nvPr/>
        </p:nvSpPr>
        <p:spPr bwMode="auto">
          <a:xfrm>
            <a:off x="4800600" y="429922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a:solidFill>
                  <a:srgbClr val="FF0033"/>
                </a:solidFill>
                <a:latin typeface="Courier New" pitchFamily="49" charset="0"/>
              </a:rPr>
              <a:t>6</a:t>
            </a:r>
          </a:p>
        </p:txBody>
      </p:sp>
      <p:sp>
        <p:nvSpPr>
          <p:cNvPr id="2472968" name="Text Box 8"/>
          <p:cNvSpPr txBox="1">
            <a:spLocks noChangeArrowheads="1"/>
          </p:cNvSpPr>
          <p:nvPr/>
        </p:nvSpPr>
        <p:spPr bwMode="auto">
          <a:xfrm>
            <a:off x="2300288" y="503265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a:solidFill>
                  <a:srgbClr val="FF0033"/>
                </a:solidFill>
                <a:latin typeface="Courier New" pitchFamily="49" charset="0"/>
              </a:rPr>
              <a:t>-1</a:t>
            </a:r>
          </a:p>
        </p:txBody>
      </p:sp>
      <p:sp>
        <p:nvSpPr>
          <p:cNvPr id="2472969" name="Text Box 9"/>
          <p:cNvSpPr txBox="1">
            <a:spLocks noChangeArrowheads="1"/>
          </p:cNvSpPr>
          <p:nvPr/>
        </p:nvSpPr>
        <p:spPr bwMode="auto">
          <a:xfrm>
            <a:off x="4648200" y="5380312"/>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dirty="0">
                <a:solidFill>
                  <a:srgbClr val="FF0033"/>
                </a:solidFill>
                <a:latin typeface="Courier New" pitchFamily="49" charset="0"/>
              </a:rPr>
              <a:t>-1</a:t>
            </a:r>
          </a:p>
        </p:txBody>
      </p:sp>
      <p:sp>
        <p:nvSpPr>
          <p:cNvPr id="2472970" name="Text Box 10"/>
          <p:cNvSpPr txBox="1">
            <a:spLocks noChangeArrowheads="1"/>
          </p:cNvSpPr>
          <p:nvPr/>
        </p:nvSpPr>
        <p:spPr bwMode="auto">
          <a:xfrm>
            <a:off x="1609725" y="5742262"/>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b="1">
                <a:solidFill>
                  <a:srgbClr val="FF0033"/>
                </a:solidFill>
                <a:latin typeface="Courier New" pitchFamily="49" charset="0"/>
              </a:rPr>
              <a:t>-1</a:t>
            </a:r>
          </a:p>
        </p:txBody>
      </p:sp>
      <p:sp>
        <p:nvSpPr>
          <p:cNvPr id="2472971" name="Rectangle 11"/>
          <p:cNvSpPr>
            <a:spLocks noChangeArrowheads="1"/>
          </p:cNvSpPr>
          <p:nvPr/>
        </p:nvSpPr>
        <p:spPr bwMode="auto">
          <a:xfrm>
            <a:off x="431800" y="2691916"/>
            <a:ext cx="8164513"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en-US" sz="3200" dirty="0">
                <a:latin typeface="Arial" charset="0"/>
              </a:rPr>
              <a:t>What </a:t>
            </a:r>
            <a:r>
              <a:rPr lang="en-US" sz="3200" dirty="0" smtClean="0">
                <a:latin typeface="Arial" charset="0"/>
              </a:rPr>
              <a:t>is the decimal value of the following 2’s complement numbers?</a:t>
            </a:r>
            <a:endParaRPr lang="en-US" sz="3200" dirty="0">
              <a:latin typeface="Arial" charset="0"/>
            </a:endParaRPr>
          </a:p>
        </p:txBody>
      </p:sp>
      <p:sp>
        <p:nvSpPr>
          <p:cNvPr id="2472972" name="Text Box 12"/>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Sign-Extension</a:t>
            </a:r>
            <a:endParaRPr lang="en-US" sz="1800" b="1" dirty="0">
              <a:latin typeface="Arial" charset="0"/>
            </a:endParaRPr>
          </a:p>
        </p:txBody>
      </p:sp>
      <p:grpSp>
        <p:nvGrpSpPr>
          <p:cNvPr id="3" name="Group 2"/>
          <p:cNvGrpSpPr/>
          <p:nvPr/>
        </p:nvGrpSpPr>
        <p:grpSpPr>
          <a:xfrm>
            <a:off x="5389227" y="5147353"/>
            <a:ext cx="3323259" cy="1037162"/>
            <a:chOff x="5389227" y="5147353"/>
            <a:chExt cx="3323259" cy="1037162"/>
          </a:xfrm>
        </p:grpSpPr>
        <p:sp>
          <p:nvSpPr>
            <p:cNvPr id="2" name="Right Brace 1"/>
            <p:cNvSpPr/>
            <p:nvPr/>
          </p:nvSpPr>
          <p:spPr bwMode="auto">
            <a:xfrm>
              <a:off x="5389227" y="5147353"/>
              <a:ext cx="211049" cy="1037162"/>
            </a:xfrm>
            <a:prstGeom prst="rightBrace">
              <a:avLst>
                <a:gd name="adj1" fmla="val 54580"/>
                <a:gd name="adj2" fmla="val 50000"/>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6" name="Text Box 9"/>
            <p:cNvSpPr txBox="1">
              <a:spLocks noChangeArrowheads="1"/>
            </p:cNvSpPr>
            <p:nvPr/>
          </p:nvSpPr>
          <p:spPr bwMode="auto">
            <a:xfrm>
              <a:off x="5691884" y="5340870"/>
              <a:ext cx="30206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dirty="0" smtClean="0">
                  <a:solidFill>
                    <a:srgbClr val="FF0033"/>
                  </a:solidFill>
                  <a:latin typeface="Comic Sans MS" panose="030F0702030302020204" pitchFamily="66" charset="0"/>
                </a:rPr>
                <a:t>All the same!</a:t>
              </a:r>
            </a:p>
            <a:p>
              <a:pPr algn="ctr" eaLnBrk="0" hangingPunct="0"/>
              <a:r>
                <a:rPr lang="en-US" sz="2000" b="1" dirty="0" smtClean="0">
                  <a:solidFill>
                    <a:srgbClr val="FF0033"/>
                  </a:solidFill>
                  <a:latin typeface="Comic Sans MS" panose="030F0702030302020204" pitchFamily="66" charset="0"/>
                </a:rPr>
                <a:t>(</a:t>
              </a:r>
              <a:r>
                <a:rPr lang="en-US" sz="2000" b="1" dirty="0">
                  <a:solidFill>
                    <a:srgbClr val="FF0033"/>
                  </a:solidFill>
                  <a:latin typeface="Comic Sans MS" panose="030F0702030302020204" pitchFamily="66" charset="0"/>
                </a:rPr>
                <a:t>S</a:t>
              </a:r>
              <a:r>
                <a:rPr lang="en-US" sz="2000" b="1" dirty="0" smtClean="0">
                  <a:solidFill>
                    <a:srgbClr val="FF0033"/>
                  </a:solidFill>
                  <a:latin typeface="Comic Sans MS" panose="030F0702030302020204" pitchFamily="66" charset="0"/>
                </a:rPr>
                <a:t>ign-extended values)</a:t>
              </a:r>
              <a:endParaRPr lang="en-US" sz="2000" b="1" dirty="0">
                <a:solidFill>
                  <a:srgbClr val="FF0033"/>
                </a:solidFill>
                <a:latin typeface="Comic Sans MS" panose="030F0702030302020204"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2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472971"/>
                                        </p:tgtEl>
                                        <p:attrNameLst>
                                          <p:attrName>style.visibility</p:attrName>
                                        </p:attrNameLst>
                                      </p:cBhvr>
                                      <p:to>
                                        <p:strVal val="visible"/>
                                      </p:to>
                                    </p:set>
                                    <p:animEffect transition="in" filter="fade">
                                      <p:cBhvr>
                                        <p:cTn id="11" dur="500"/>
                                        <p:tgtEl>
                                          <p:spTgt spid="247297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72964"/>
                                        </p:tgtEl>
                                        <p:attrNameLst>
                                          <p:attrName>style.visibility</p:attrName>
                                        </p:attrNameLst>
                                      </p:cBhvr>
                                      <p:to>
                                        <p:strVal val="visible"/>
                                      </p:to>
                                    </p:set>
                                    <p:animEffect transition="in" filter="fade">
                                      <p:cBhvr>
                                        <p:cTn id="14" dur="500"/>
                                        <p:tgtEl>
                                          <p:spTgt spid="247296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729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729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729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729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729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2963" grpId="0" build="p" autoUpdateAnimBg="0"/>
      <p:bldP spid="2472964" grpId="0"/>
      <p:bldP spid="2472966" grpId="0" autoUpdateAnimBg="0"/>
      <p:bldP spid="2472967" grpId="0" autoUpdateAnimBg="0"/>
      <p:bldP spid="2472968" grpId="0" autoUpdateAnimBg="0"/>
      <p:bldP spid="2472969" grpId="0" autoUpdateAnimBg="0"/>
      <p:bldP spid="2472970" grpId="0" autoUpdateAnimBg="0"/>
      <p:bldP spid="247297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4"/>
          <p:cNvSpPr>
            <a:spLocks noGrp="1"/>
          </p:cNvSpPr>
          <p:nvPr>
            <p:ph type="dt" sz="half" idx="10"/>
          </p:nvPr>
        </p:nvSpPr>
        <p:spPr/>
        <p:txBody>
          <a:bodyPr/>
          <a:lstStyle/>
          <a:p>
            <a:r>
              <a:rPr lang="en-US" smtClean="0"/>
              <a:t>BYU CS 224</a:t>
            </a:r>
            <a:endParaRPr lang="en-US"/>
          </a:p>
        </p:txBody>
      </p:sp>
      <p:sp>
        <p:nvSpPr>
          <p:cNvPr id="52" name="Footer Placeholder 5"/>
          <p:cNvSpPr>
            <a:spLocks noGrp="1"/>
          </p:cNvSpPr>
          <p:nvPr>
            <p:ph type="ftr" sz="quarter" idx="11"/>
          </p:nvPr>
        </p:nvSpPr>
        <p:spPr/>
        <p:txBody>
          <a:bodyPr/>
          <a:lstStyle/>
          <a:p>
            <a:r>
              <a:rPr lang="en-US" smtClean="0"/>
              <a:t>S01 - Data Types</a:t>
            </a:r>
            <a:endParaRPr lang="en-US"/>
          </a:p>
        </p:txBody>
      </p:sp>
      <p:sp>
        <p:nvSpPr>
          <p:cNvPr id="53" name="Slide Number Placeholder 6"/>
          <p:cNvSpPr>
            <a:spLocks noGrp="1"/>
          </p:cNvSpPr>
          <p:nvPr>
            <p:ph type="sldNum" sz="quarter" idx="12"/>
          </p:nvPr>
        </p:nvSpPr>
        <p:spPr/>
        <p:txBody>
          <a:bodyPr/>
          <a:lstStyle/>
          <a:p>
            <a:fld id="{0E284FC0-4C2E-4E6A-9EDA-96E0EF105BAA}" type="slidenum">
              <a:rPr lang="en-US"/>
              <a:pPr/>
              <a:t>33</a:t>
            </a:fld>
            <a:endParaRPr lang="en-US"/>
          </a:p>
        </p:txBody>
      </p:sp>
      <p:sp>
        <p:nvSpPr>
          <p:cNvPr id="2540546" name="Rectangle 2"/>
          <p:cNvSpPr>
            <a:spLocks noGrp="1" noChangeArrowheads="1"/>
          </p:cNvSpPr>
          <p:nvPr>
            <p:ph type="body" sz="half" idx="1"/>
          </p:nvPr>
        </p:nvSpPr>
        <p:spPr>
          <a:xfrm>
            <a:off x="415924" y="1390650"/>
            <a:ext cx="8070529" cy="1028700"/>
          </a:xfrm>
          <a:noFill/>
          <a:ln/>
        </p:spPr>
        <p:txBody>
          <a:bodyPr lIns="92075" tIns="46038" rIns="92075" bIns="46038"/>
          <a:lstStyle/>
          <a:p>
            <a:pPr marL="457200" indent="-457200">
              <a:buClr>
                <a:schemeClr val="tx1"/>
              </a:buClr>
              <a:buSzPct val="100000"/>
              <a:buFont typeface="+mj-lt"/>
              <a:buAutoNum type="arabicPeriod"/>
            </a:pPr>
            <a:r>
              <a:rPr lang="en-US" sz="2400" dirty="0"/>
              <a:t>Continually divide the number by 2 and </a:t>
            </a:r>
            <a:r>
              <a:rPr lang="en-US" sz="2400" dirty="0" smtClean="0"/>
              <a:t>prepend </a:t>
            </a:r>
            <a:r>
              <a:rPr lang="en-US" sz="2400" dirty="0"/>
              <a:t>the </a:t>
            </a:r>
            <a:r>
              <a:rPr lang="en-US" sz="2400" dirty="0" smtClean="0"/>
              <a:t>remainders until zero.</a:t>
            </a:r>
            <a:endParaRPr lang="en-US" sz="2400" dirty="0">
              <a:latin typeface="Wingdings" pitchFamily="2" charset="2"/>
            </a:endParaRPr>
          </a:p>
        </p:txBody>
      </p:sp>
      <p:sp>
        <p:nvSpPr>
          <p:cNvPr id="2540547" name="Text Box 3"/>
          <p:cNvSpPr txBox="1">
            <a:spLocks noChangeArrowheads="1"/>
          </p:cNvSpPr>
          <p:nvPr/>
        </p:nvSpPr>
        <p:spPr bwMode="auto">
          <a:xfrm>
            <a:off x="2752725" y="3022600"/>
            <a:ext cx="6248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800" b="1">
                <a:latin typeface="Times New Roman" pitchFamily="18" charset="0"/>
              </a:rPr>
              <a:t>1 </a:t>
            </a:r>
            <a:r>
              <a:rPr lang="en-US" sz="1800">
                <a:latin typeface="Times New Roman" pitchFamily="18" charset="0"/>
                <a:sym typeface="Symbol" pitchFamily="18" charset="2"/>
              </a:rPr>
              <a:t> </a:t>
            </a:r>
            <a:r>
              <a:rPr lang="en-US" sz="1800" b="1">
                <a:latin typeface="Times New Roman" pitchFamily="18" charset="0"/>
              </a:rPr>
              <a:t>2</a:t>
            </a:r>
            <a:r>
              <a:rPr lang="en-US" sz="1800" b="1" baseline="30000">
                <a:latin typeface="Times New Roman" pitchFamily="18" charset="0"/>
              </a:rPr>
              <a:t>5</a:t>
            </a:r>
            <a:r>
              <a:rPr lang="en-US" sz="1800" b="1">
                <a:latin typeface="Times New Roman" pitchFamily="18" charset="0"/>
              </a:rPr>
              <a:t> + 0 </a:t>
            </a:r>
            <a:r>
              <a:rPr lang="en-US" sz="1800">
                <a:latin typeface="Times New Roman" pitchFamily="18" charset="0"/>
                <a:sym typeface="Symbol" pitchFamily="18" charset="2"/>
              </a:rPr>
              <a:t> </a:t>
            </a:r>
            <a:r>
              <a:rPr lang="en-US" sz="1800" b="1">
                <a:latin typeface="Times New Roman" pitchFamily="18" charset="0"/>
              </a:rPr>
              <a:t>2</a:t>
            </a:r>
            <a:r>
              <a:rPr lang="en-US" sz="1800" b="1" baseline="30000">
                <a:latin typeface="Times New Roman" pitchFamily="18" charset="0"/>
              </a:rPr>
              <a:t>4</a:t>
            </a:r>
            <a:r>
              <a:rPr lang="en-US" sz="1800" b="1">
                <a:latin typeface="Times New Roman" pitchFamily="18" charset="0"/>
              </a:rPr>
              <a:t> + 1 </a:t>
            </a:r>
            <a:r>
              <a:rPr lang="en-US" sz="1800">
                <a:latin typeface="Times New Roman" pitchFamily="18" charset="0"/>
                <a:sym typeface="Symbol" pitchFamily="18" charset="2"/>
              </a:rPr>
              <a:t> </a:t>
            </a:r>
            <a:r>
              <a:rPr lang="en-US" sz="1800" b="1">
                <a:latin typeface="Times New Roman" pitchFamily="18" charset="0"/>
              </a:rPr>
              <a:t>2</a:t>
            </a:r>
            <a:r>
              <a:rPr lang="en-US" sz="1800" b="1" baseline="30000">
                <a:latin typeface="Times New Roman" pitchFamily="18" charset="0"/>
              </a:rPr>
              <a:t>3</a:t>
            </a:r>
            <a:r>
              <a:rPr lang="en-US" sz="1800" b="1">
                <a:latin typeface="Times New Roman" pitchFamily="18" charset="0"/>
              </a:rPr>
              <a:t> + 0 </a:t>
            </a:r>
            <a:r>
              <a:rPr lang="en-US" sz="1800">
                <a:latin typeface="Times New Roman" pitchFamily="18" charset="0"/>
                <a:sym typeface="Symbol" pitchFamily="18" charset="2"/>
              </a:rPr>
              <a:t> </a:t>
            </a:r>
            <a:r>
              <a:rPr lang="en-US" sz="1800" b="1">
                <a:latin typeface="Times New Roman" pitchFamily="18" charset="0"/>
              </a:rPr>
              <a:t>2</a:t>
            </a:r>
            <a:r>
              <a:rPr lang="en-US" sz="1800" b="1" baseline="30000">
                <a:latin typeface="Times New Roman" pitchFamily="18" charset="0"/>
              </a:rPr>
              <a:t>2</a:t>
            </a:r>
            <a:r>
              <a:rPr lang="en-US" sz="1800" b="1">
                <a:latin typeface="Times New Roman" pitchFamily="18" charset="0"/>
              </a:rPr>
              <a:t> + 1 </a:t>
            </a:r>
            <a:r>
              <a:rPr lang="en-US" sz="1800">
                <a:latin typeface="Times New Roman" pitchFamily="18" charset="0"/>
                <a:sym typeface="Symbol" pitchFamily="18" charset="2"/>
              </a:rPr>
              <a:t> </a:t>
            </a:r>
            <a:r>
              <a:rPr lang="en-US" sz="1800" b="1">
                <a:latin typeface="Times New Roman" pitchFamily="18" charset="0"/>
              </a:rPr>
              <a:t>2</a:t>
            </a:r>
            <a:r>
              <a:rPr lang="en-US" sz="1800" b="1" baseline="30000">
                <a:latin typeface="Times New Roman" pitchFamily="18" charset="0"/>
              </a:rPr>
              <a:t>1</a:t>
            </a:r>
            <a:r>
              <a:rPr lang="en-US" sz="1800" b="1">
                <a:latin typeface="Times New Roman" pitchFamily="18" charset="0"/>
              </a:rPr>
              <a:t> + 1 </a:t>
            </a:r>
            <a:r>
              <a:rPr lang="en-US" sz="1800">
                <a:latin typeface="Times New Roman" pitchFamily="18" charset="0"/>
                <a:sym typeface="Symbol" pitchFamily="18" charset="2"/>
              </a:rPr>
              <a:t> </a:t>
            </a:r>
            <a:r>
              <a:rPr lang="en-US" sz="1800" b="1">
                <a:latin typeface="Times New Roman" pitchFamily="18" charset="0"/>
              </a:rPr>
              <a:t>2</a:t>
            </a:r>
            <a:r>
              <a:rPr lang="en-US" sz="1800" b="1" baseline="30000">
                <a:latin typeface="Times New Roman" pitchFamily="18" charset="0"/>
              </a:rPr>
              <a:t>0 </a:t>
            </a:r>
            <a:endParaRPr lang="en-US" sz="1800" b="1">
              <a:latin typeface="Times New Roman" pitchFamily="18" charset="0"/>
            </a:endParaRPr>
          </a:p>
          <a:p>
            <a:pPr eaLnBrk="0" hangingPunct="0"/>
            <a:endParaRPr lang="en-US" sz="1800" b="1">
              <a:latin typeface="Times New Roman" pitchFamily="18" charset="0"/>
            </a:endParaRPr>
          </a:p>
          <a:p>
            <a:pPr eaLnBrk="0" hangingPunct="0"/>
            <a:r>
              <a:rPr lang="en-US" sz="1800" b="1">
                <a:latin typeface="Times New Roman" pitchFamily="18" charset="0"/>
              </a:rPr>
              <a:t>  32    +     0     +     8     +    0     +     2    +    1</a:t>
            </a:r>
          </a:p>
          <a:p>
            <a:pPr eaLnBrk="0" hangingPunct="0"/>
            <a:endParaRPr lang="en-US" sz="1800" b="1">
              <a:latin typeface="Times New Roman" pitchFamily="18" charset="0"/>
            </a:endParaRPr>
          </a:p>
          <a:p>
            <a:pPr eaLnBrk="0" hangingPunct="0"/>
            <a:r>
              <a:rPr lang="en-US" sz="1800" b="1">
                <a:latin typeface="Times New Roman" pitchFamily="18" charset="0"/>
              </a:rPr>
              <a:t>                              =  43</a:t>
            </a:r>
          </a:p>
        </p:txBody>
      </p:sp>
      <p:sp>
        <p:nvSpPr>
          <p:cNvPr id="2540548" name="Text Box 4"/>
          <p:cNvSpPr txBox="1">
            <a:spLocks noChangeArrowheads="1"/>
          </p:cNvSpPr>
          <p:nvPr/>
        </p:nvSpPr>
        <p:spPr bwMode="auto">
          <a:xfrm>
            <a:off x="1196975" y="234315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a:latin typeface="Times New Roman" pitchFamily="18" charset="0"/>
              </a:rPr>
              <a:t>43</a:t>
            </a:r>
          </a:p>
        </p:txBody>
      </p:sp>
      <p:grpSp>
        <p:nvGrpSpPr>
          <p:cNvPr id="2540549" name="Group 5"/>
          <p:cNvGrpSpPr>
            <a:grpSpLocks/>
          </p:cNvGrpSpPr>
          <p:nvPr/>
        </p:nvGrpSpPr>
        <p:grpSpPr bwMode="auto">
          <a:xfrm>
            <a:off x="771525" y="2343151"/>
            <a:ext cx="1006475" cy="368116"/>
            <a:chOff x="470" y="1466"/>
            <a:chExt cx="634" cy="262"/>
          </a:xfrm>
        </p:grpSpPr>
        <p:sp>
          <p:nvSpPr>
            <p:cNvPr id="2540550" name="Text Box 6"/>
            <p:cNvSpPr txBox="1">
              <a:spLocks noChangeArrowheads="1"/>
            </p:cNvSpPr>
            <p:nvPr/>
          </p:nvSpPr>
          <p:spPr bwMode="auto">
            <a:xfrm>
              <a:off x="470" y="146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a:latin typeface="Times New Roman" pitchFamily="18" charset="0"/>
                </a:rPr>
                <a:t>2</a:t>
              </a:r>
            </a:p>
          </p:txBody>
        </p:sp>
        <p:sp>
          <p:nvSpPr>
            <p:cNvPr id="2540551" name="Line 7"/>
            <p:cNvSpPr>
              <a:spLocks noChangeShapeType="1"/>
            </p:cNvSpPr>
            <p:nvPr/>
          </p:nvSpPr>
          <p:spPr bwMode="auto">
            <a:xfrm>
              <a:off x="720" y="1488"/>
              <a:ext cx="0" cy="24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540552" name="Line 8"/>
            <p:cNvSpPr>
              <a:spLocks noChangeShapeType="1"/>
            </p:cNvSpPr>
            <p:nvPr/>
          </p:nvSpPr>
          <p:spPr bwMode="auto">
            <a:xfrm>
              <a:off x="720" y="1728"/>
              <a:ext cx="384"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grpSp>
        <p:nvGrpSpPr>
          <p:cNvPr id="2540553" name="Group 9"/>
          <p:cNvGrpSpPr>
            <a:grpSpLocks/>
          </p:cNvGrpSpPr>
          <p:nvPr/>
        </p:nvGrpSpPr>
        <p:grpSpPr bwMode="auto">
          <a:xfrm>
            <a:off x="771525" y="2748981"/>
            <a:ext cx="1006475" cy="368116"/>
            <a:chOff x="470" y="1466"/>
            <a:chExt cx="634" cy="262"/>
          </a:xfrm>
        </p:grpSpPr>
        <p:sp>
          <p:nvSpPr>
            <p:cNvPr id="2540554" name="Text Box 10"/>
            <p:cNvSpPr txBox="1">
              <a:spLocks noChangeArrowheads="1"/>
            </p:cNvSpPr>
            <p:nvPr/>
          </p:nvSpPr>
          <p:spPr bwMode="auto">
            <a:xfrm>
              <a:off x="470" y="146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dirty="0">
                  <a:latin typeface="Times New Roman" pitchFamily="18" charset="0"/>
                </a:rPr>
                <a:t>2</a:t>
              </a:r>
            </a:p>
          </p:txBody>
        </p:sp>
        <p:sp>
          <p:nvSpPr>
            <p:cNvPr id="2540555" name="Line 11"/>
            <p:cNvSpPr>
              <a:spLocks noChangeShapeType="1"/>
            </p:cNvSpPr>
            <p:nvPr/>
          </p:nvSpPr>
          <p:spPr bwMode="auto">
            <a:xfrm>
              <a:off x="720" y="1488"/>
              <a:ext cx="0" cy="24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540556" name="Line 12"/>
            <p:cNvSpPr>
              <a:spLocks noChangeShapeType="1"/>
            </p:cNvSpPr>
            <p:nvPr/>
          </p:nvSpPr>
          <p:spPr bwMode="auto">
            <a:xfrm>
              <a:off x="720" y="1728"/>
              <a:ext cx="384"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grpSp>
        <p:nvGrpSpPr>
          <p:cNvPr id="2540557" name="Group 13"/>
          <p:cNvGrpSpPr>
            <a:grpSpLocks/>
          </p:cNvGrpSpPr>
          <p:nvPr/>
        </p:nvGrpSpPr>
        <p:grpSpPr bwMode="auto">
          <a:xfrm>
            <a:off x="771525" y="3144537"/>
            <a:ext cx="1006475" cy="368116"/>
            <a:chOff x="470" y="1466"/>
            <a:chExt cx="634" cy="262"/>
          </a:xfrm>
        </p:grpSpPr>
        <p:sp>
          <p:nvSpPr>
            <p:cNvPr id="2540558" name="Text Box 14"/>
            <p:cNvSpPr txBox="1">
              <a:spLocks noChangeArrowheads="1"/>
            </p:cNvSpPr>
            <p:nvPr/>
          </p:nvSpPr>
          <p:spPr bwMode="auto">
            <a:xfrm>
              <a:off x="470" y="146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dirty="0">
                  <a:latin typeface="Times New Roman" pitchFamily="18" charset="0"/>
                </a:rPr>
                <a:t>2</a:t>
              </a:r>
            </a:p>
          </p:txBody>
        </p:sp>
        <p:sp>
          <p:nvSpPr>
            <p:cNvPr id="2540559" name="Line 15"/>
            <p:cNvSpPr>
              <a:spLocks noChangeShapeType="1"/>
            </p:cNvSpPr>
            <p:nvPr/>
          </p:nvSpPr>
          <p:spPr bwMode="auto">
            <a:xfrm>
              <a:off x="720" y="1488"/>
              <a:ext cx="0" cy="24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540560" name="Line 16"/>
            <p:cNvSpPr>
              <a:spLocks noChangeShapeType="1"/>
            </p:cNvSpPr>
            <p:nvPr/>
          </p:nvSpPr>
          <p:spPr bwMode="auto">
            <a:xfrm>
              <a:off x="720" y="1728"/>
              <a:ext cx="384"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grpSp>
        <p:nvGrpSpPr>
          <p:cNvPr id="2540561" name="Group 17"/>
          <p:cNvGrpSpPr>
            <a:grpSpLocks/>
          </p:cNvGrpSpPr>
          <p:nvPr/>
        </p:nvGrpSpPr>
        <p:grpSpPr bwMode="auto">
          <a:xfrm>
            <a:off x="771525" y="3560641"/>
            <a:ext cx="1006475" cy="368116"/>
            <a:chOff x="470" y="1466"/>
            <a:chExt cx="634" cy="262"/>
          </a:xfrm>
        </p:grpSpPr>
        <p:sp>
          <p:nvSpPr>
            <p:cNvPr id="2540562" name="Text Box 18"/>
            <p:cNvSpPr txBox="1">
              <a:spLocks noChangeArrowheads="1"/>
            </p:cNvSpPr>
            <p:nvPr/>
          </p:nvSpPr>
          <p:spPr bwMode="auto">
            <a:xfrm>
              <a:off x="470" y="146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dirty="0">
                  <a:latin typeface="Times New Roman" pitchFamily="18" charset="0"/>
                </a:rPr>
                <a:t>2</a:t>
              </a:r>
            </a:p>
          </p:txBody>
        </p:sp>
        <p:sp>
          <p:nvSpPr>
            <p:cNvPr id="2540563" name="Line 19"/>
            <p:cNvSpPr>
              <a:spLocks noChangeShapeType="1"/>
            </p:cNvSpPr>
            <p:nvPr/>
          </p:nvSpPr>
          <p:spPr bwMode="auto">
            <a:xfrm>
              <a:off x="720" y="1488"/>
              <a:ext cx="0" cy="24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540564" name="Line 20"/>
            <p:cNvSpPr>
              <a:spLocks noChangeShapeType="1"/>
            </p:cNvSpPr>
            <p:nvPr/>
          </p:nvSpPr>
          <p:spPr bwMode="auto">
            <a:xfrm>
              <a:off x="720" y="1728"/>
              <a:ext cx="384"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grpSp>
        <p:nvGrpSpPr>
          <p:cNvPr id="2540565" name="Group 21"/>
          <p:cNvGrpSpPr>
            <a:grpSpLocks/>
          </p:cNvGrpSpPr>
          <p:nvPr/>
        </p:nvGrpSpPr>
        <p:grpSpPr bwMode="auto">
          <a:xfrm>
            <a:off x="771525" y="3956197"/>
            <a:ext cx="1006475" cy="368116"/>
            <a:chOff x="470" y="1466"/>
            <a:chExt cx="634" cy="262"/>
          </a:xfrm>
        </p:grpSpPr>
        <p:sp>
          <p:nvSpPr>
            <p:cNvPr id="2540566" name="Text Box 22"/>
            <p:cNvSpPr txBox="1">
              <a:spLocks noChangeArrowheads="1"/>
            </p:cNvSpPr>
            <p:nvPr/>
          </p:nvSpPr>
          <p:spPr bwMode="auto">
            <a:xfrm>
              <a:off x="470" y="146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dirty="0">
                  <a:latin typeface="Times New Roman" pitchFamily="18" charset="0"/>
                </a:rPr>
                <a:t>2</a:t>
              </a:r>
            </a:p>
          </p:txBody>
        </p:sp>
        <p:sp>
          <p:nvSpPr>
            <p:cNvPr id="2540567" name="Line 23"/>
            <p:cNvSpPr>
              <a:spLocks noChangeShapeType="1"/>
            </p:cNvSpPr>
            <p:nvPr/>
          </p:nvSpPr>
          <p:spPr bwMode="auto">
            <a:xfrm>
              <a:off x="720" y="1488"/>
              <a:ext cx="0" cy="24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540568" name="Line 24"/>
            <p:cNvSpPr>
              <a:spLocks noChangeShapeType="1"/>
            </p:cNvSpPr>
            <p:nvPr/>
          </p:nvSpPr>
          <p:spPr bwMode="auto">
            <a:xfrm>
              <a:off x="720" y="1728"/>
              <a:ext cx="384"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grpSp>
        <p:nvGrpSpPr>
          <p:cNvPr id="2540569" name="Group 25"/>
          <p:cNvGrpSpPr>
            <a:grpSpLocks/>
          </p:cNvGrpSpPr>
          <p:nvPr/>
        </p:nvGrpSpPr>
        <p:grpSpPr bwMode="auto">
          <a:xfrm>
            <a:off x="771525" y="4362027"/>
            <a:ext cx="1006475" cy="368116"/>
            <a:chOff x="470" y="1466"/>
            <a:chExt cx="634" cy="262"/>
          </a:xfrm>
        </p:grpSpPr>
        <p:sp>
          <p:nvSpPr>
            <p:cNvPr id="2540570" name="Text Box 26"/>
            <p:cNvSpPr txBox="1">
              <a:spLocks noChangeArrowheads="1"/>
            </p:cNvSpPr>
            <p:nvPr/>
          </p:nvSpPr>
          <p:spPr bwMode="auto">
            <a:xfrm>
              <a:off x="470" y="146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dirty="0">
                  <a:latin typeface="Times New Roman" pitchFamily="18" charset="0"/>
                </a:rPr>
                <a:t>2</a:t>
              </a:r>
            </a:p>
          </p:txBody>
        </p:sp>
        <p:sp>
          <p:nvSpPr>
            <p:cNvPr id="2540571" name="Line 27"/>
            <p:cNvSpPr>
              <a:spLocks noChangeShapeType="1"/>
            </p:cNvSpPr>
            <p:nvPr/>
          </p:nvSpPr>
          <p:spPr bwMode="auto">
            <a:xfrm>
              <a:off x="720" y="1488"/>
              <a:ext cx="0" cy="24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540572" name="Line 28"/>
            <p:cNvSpPr>
              <a:spLocks noChangeShapeType="1"/>
            </p:cNvSpPr>
            <p:nvPr/>
          </p:nvSpPr>
          <p:spPr bwMode="auto">
            <a:xfrm>
              <a:off x="720" y="1728"/>
              <a:ext cx="384"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sp>
        <p:nvSpPr>
          <p:cNvPr id="2540573" name="Line 29"/>
          <p:cNvSpPr>
            <a:spLocks noChangeShapeType="1"/>
          </p:cNvSpPr>
          <p:nvPr/>
        </p:nvSpPr>
        <p:spPr bwMode="auto">
          <a:xfrm flipV="1">
            <a:off x="2231757" y="2801086"/>
            <a:ext cx="0" cy="2132533"/>
          </a:xfrm>
          <a:prstGeom prst="line">
            <a:avLst/>
          </a:prstGeom>
          <a:noFill/>
          <a:ln w="28575">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540574" name="Rectangle 30"/>
          <p:cNvSpPr>
            <a:spLocks noGrp="1" noChangeArrowheads="1"/>
          </p:cNvSpPr>
          <p:nvPr>
            <p:ph type="title"/>
          </p:nvPr>
        </p:nvSpPr>
        <p:spPr>
          <a:noFill/>
          <a:ln/>
        </p:spPr>
        <p:txBody>
          <a:bodyPr lIns="92075" tIns="46038" rIns="92075" bIns="46038"/>
          <a:lstStyle/>
          <a:p>
            <a:r>
              <a:rPr lang="en-US"/>
              <a:t>Decimal to Binary Conversion</a:t>
            </a:r>
          </a:p>
        </p:txBody>
      </p:sp>
      <p:grpSp>
        <p:nvGrpSpPr>
          <p:cNvPr id="2540576" name="Group 32"/>
          <p:cNvGrpSpPr>
            <a:grpSpLocks/>
          </p:cNvGrpSpPr>
          <p:nvPr/>
        </p:nvGrpSpPr>
        <p:grpSpPr bwMode="auto">
          <a:xfrm>
            <a:off x="1357313" y="2333627"/>
            <a:ext cx="4486276" cy="1549740"/>
            <a:chOff x="849" y="1362"/>
            <a:chExt cx="2826" cy="1103"/>
          </a:xfrm>
        </p:grpSpPr>
        <p:sp>
          <p:nvSpPr>
            <p:cNvPr id="2540577" name="Text Box 33"/>
            <p:cNvSpPr txBox="1">
              <a:spLocks noChangeArrowheads="1"/>
            </p:cNvSpPr>
            <p:nvPr/>
          </p:nvSpPr>
          <p:spPr bwMode="auto">
            <a:xfrm>
              <a:off x="849" y="2232"/>
              <a:ext cx="5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a:latin typeface="Times New Roman" pitchFamily="18" charset="0"/>
                </a:rPr>
                <a:t>5   R 0</a:t>
              </a:r>
            </a:p>
          </p:txBody>
        </p:sp>
        <p:sp>
          <p:nvSpPr>
            <p:cNvPr id="2540578" name="Rectangle 34"/>
            <p:cNvSpPr>
              <a:spLocks noChangeArrowheads="1"/>
            </p:cNvSpPr>
            <p:nvPr/>
          </p:nvSpPr>
          <p:spPr bwMode="auto">
            <a:xfrm>
              <a:off x="3404" y="1362"/>
              <a:ext cx="27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b="1" dirty="0">
                  <a:latin typeface="Comic Sans MS" panose="030F0702030302020204" pitchFamily="66" charset="0"/>
                </a:rPr>
                <a:t>0</a:t>
              </a:r>
              <a:r>
                <a:rPr lang="en-US" sz="1800" b="1" dirty="0">
                  <a:latin typeface="Times New Roman" pitchFamily="18" charset="0"/>
                </a:rPr>
                <a:t> </a:t>
              </a:r>
            </a:p>
          </p:txBody>
        </p:sp>
      </p:grpSp>
      <p:grpSp>
        <p:nvGrpSpPr>
          <p:cNvPr id="2540579" name="Group 35"/>
          <p:cNvGrpSpPr>
            <a:grpSpLocks/>
          </p:cNvGrpSpPr>
          <p:nvPr/>
        </p:nvGrpSpPr>
        <p:grpSpPr bwMode="auto">
          <a:xfrm>
            <a:off x="1357313" y="2333626"/>
            <a:ext cx="4211636" cy="1954386"/>
            <a:chOff x="849" y="1362"/>
            <a:chExt cx="2653" cy="1391"/>
          </a:xfrm>
        </p:grpSpPr>
        <p:sp>
          <p:nvSpPr>
            <p:cNvPr id="2540580" name="Text Box 36"/>
            <p:cNvSpPr txBox="1">
              <a:spLocks noChangeArrowheads="1"/>
            </p:cNvSpPr>
            <p:nvPr/>
          </p:nvSpPr>
          <p:spPr bwMode="auto">
            <a:xfrm>
              <a:off x="849" y="2520"/>
              <a:ext cx="5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a:latin typeface="Times New Roman" pitchFamily="18" charset="0"/>
                </a:rPr>
                <a:t>2   R 1</a:t>
              </a:r>
            </a:p>
          </p:txBody>
        </p:sp>
        <p:sp>
          <p:nvSpPr>
            <p:cNvPr id="2540581" name="Rectangle 37"/>
            <p:cNvSpPr>
              <a:spLocks noChangeArrowheads="1"/>
            </p:cNvSpPr>
            <p:nvPr/>
          </p:nvSpPr>
          <p:spPr bwMode="auto">
            <a:xfrm>
              <a:off x="3231" y="1362"/>
              <a:ext cx="27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b="1" dirty="0">
                  <a:latin typeface="Comic Sans MS" panose="030F0702030302020204" pitchFamily="66" charset="0"/>
                </a:rPr>
                <a:t>1</a:t>
              </a:r>
              <a:r>
                <a:rPr lang="en-US" sz="1800" b="1" dirty="0">
                  <a:latin typeface="Times New Roman" pitchFamily="18" charset="0"/>
                </a:rPr>
                <a:t> </a:t>
              </a:r>
            </a:p>
          </p:txBody>
        </p:sp>
      </p:grpSp>
      <p:grpSp>
        <p:nvGrpSpPr>
          <p:cNvPr id="2540582" name="Group 38"/>
          <p:cNvGrpSpPr>
            <a:grpSpLocks/>
          </p:cNvGrpSpPr>
          <p:nvPr/>
        </p:nvGrpSpPr>
        <p:grpSpPr bwMode="auto">
          <a:xfrm>
            <a:off x="1204913" y="2333626"/>
            <a:ext cx="5189536" cy="740447"/>
            <a:chOff x="753" y="1362"/>
            <a:chExt cx="3269" cy="527"/>
          </a:xfrm>
        </p:grpSpPr>
        <p:sp>
          <p:nvSpPr>
            <p:cNvPr id="2540583" name="Text Box 39"/>
            <p:cNvSpPr txBox="1">
              <a:spLocks noChangeArrowheads="1"/>
            </p:cNvSpPr>
            <p:nvPr/>
          </p:nvSpPr>
          <p:spPr bwMode="auto">
            <a:xfrm>
              <a:off x="753" y="1656"/>
              <a:ext cx="5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a:latin typeface="Times New Roman" pitchFamily="18" charset="0"/>
                </a:rPr>
                <a:t>21   R 1</a:t>
              </a:r>
            </a:p>
          </p:txBody>
        </p:sp>
        <p:sp>
          <p:nvSpPr>
            <p:cNvPr id="2540584" name="Rectangle 40"/>
            <p:cNvSpPr>
              <a:spLocks noChangeArrowheads="1"/>
            </p:cNvSpPr>
            <p:nvPr/>
          </p:nvSpPr>
          <p:spPr bwMode="auto">
            <a:xfrm>
              <a:off x="3751" y="1362"/>
              <a:ext cx="27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b="1" dirty="0">
                  <a:latin typeface="Comic Sans MS" panose="030F0702030302020204" pitchFamily="66" charset="0"/>
                </a:rPr>
                <a:t>1</a:t>
              </a:r>
              <a:r>
                <a:rPr lang="en-US" sz="1800" b="1" dirty="0">
                  <a:latin typeface="Times New Roman" pitchFamily="18" charset="0"/>
                </a:rPr>
                <a:t> </a:t>
              </a:r>
            </a:p>
          </p:txBody>
        </p:sp>
      </p:grpSp>
      <p:grpSp>
        <p:nvGrpSpPr>
          <p:cNvPr id="2540585" name="Group 41"/>
          <p:cNvGrpSpPr>
            <a:grpSpLocks/>
          </p:cNvGrpSpPr>
          <p:nvPr/>
        </p:nvGrpSpPr>
        <p:grpSpPr bwMode="auto">
          <a:xfrm>
            <a:off x="1204913" y="2333627"/>
            <a:ext cx="4914901" cy="1145094"/>
            <a:chOff x="753" y="1362"/>
            <a:chExt cx="3096" cy="815"/>
          </a:xfrm>
        </p:grpSpPr>
        <p:sp>
          <p:nvSpPr>
            <p:cNvPr id="2540586" name="Text Box 42"/>
            <p:cNvSpPr txBox="1">
              <a:spLocks noChangeArrowheads="1"/>
            </p:cNvSpPr>
            <p:nvPr/>
          </p:nvSpPr>
          <p:spPr bwMode="auto">
            <a:xfrm>
              <a:off x="753" y="1944"/>
              <a:ext cx="5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a:latin typeface="Times New Roman" pitchFamily="18" charset="0"/>
                </a:rPr>
                <a:t>10   R 1</a:t>
              </a:r>
            </a:p>
          </p:txBody>
        </p:sp>
        <p:sp>
          <p:nvSpPr>
            <p:cNvPr id="2540587" name="Rectangle 43"/>
            <p:cNvSpPr>
              <a:spLocks noChangeArrowheads="1"/>
            </p:cNvSpPr>
            <p:nvPr/>
          </p:nvSpPr>
          <p:spPr bwMode="auto">
            <a:xfrm>
              <a:off x="3578" y="1362"/>
              <a:ext cx="27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b="1" dirty="0">
                  <a:latin typeface="Comic Sans MS" panose="030F0702030302020204" pitchFamily="66" charset="0"/>
                </a:rPr>
                <a:t>1</a:t>
              </a:r>
              <a:r>
                <a:rPr lang="en-US" sz="1800" b="1" dirty="0">
                  <a:latin typeface="Times New Roman" pitchFamily="18" charset="0"/>
                </a:rPr>
                <a:t> </a:t>
              </a:r>
            </a:p>
          </p:txBody>
        </p:sp>
      </p:grpSp>
      <p:grpSp>
        <p:nvGrpSpPr>
          <p:cNvPr id="2540588" name="Group 44"/>
          <p:cNvGrpSpPr>
            <a:grpSpLocks/>
          </p:cNvGrpSpPr>
          <p:nvPr/>
        </p:nvGrpSpPr>
        <p:grpSpPr bwMode="auto">
          <a:xfrm>
            <a:off x="1357313" y="2333626"/>
            <a:ext cx="3935411" cy="2359033"/>
            <a:chOff x="849" y="1362"/>
            <a:chExt cx="2479" cy="1679"/>
          </a:xfrm>
        </p:grpSpPr>
        <p:sp>
          <p:nvSpPr>
            <p:cNvPr id="2540589" name="Text Box 45"/>
            <p:cNvSpPr txBox="1">
              <a:spLocks noChangeArrowheads="1"/>
            </p:cNvSpPr>
            <p:nvPr/>
          </p:nvSpPr>
          <p:spPr bwMode="auto">
            <a:xfrm>
              <a:off x="849" y="2808"/>
              <a:ext cx="5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a:latin typeface="Times New Roman" pitchFamily="18" charset="0"/>
                </a:rPr>
                <a:t>1   R 0</a:t>
              </a:r>
            </a:p>
          </p:txBody>
        </p:sp>
        <p:sp>
          <p:nvSpPr>
            <p:cNvPr id="2540590" name="Rectangle 46"/>
            <p:cNvSpPr>
              <a:spLocks noChangeArrowheads="1"/>
            </p:cNvSpPr>
            <p:nvPr/>
          </p:nvSpPr>
          <p:spPr bwMode="auto">
            <a:xfrm>
              <a:off x="3057" y="1362"/>
              <a:ext cx="27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b="1" dirty="0">
                  <a:latin typeface="Comic Sans MS" panose="030F0702030302020204" pitchFamily="66" charset="0"/>
                </a:rPr>
                <a:t>0</a:t>
              </a:r>
              <a:r>
                <a:rPr lang="en-US" sz="1800" b="1" dirty="0">
                  <a:latin typeface="Times New Roman" pitchFamily="18" charset="0"/>
                </a:rPr>
                <a:t> </a:t>
              </a:r>
            </a:p>
          </p:txBody>
        </p:sp>
      </p:grpSp>
      <p:grpSp>
        <p:nvGrpSpPr>
          <p:cNvPr id="2540591" name="Group 47"/>
          <p:cNvGrpSpPr>
            <a:grpSpLocks/>
          </p:cNvGrpSpPr>
          <p:nvPr/>
        </p:nvGrpSpPr>
        <p:grpSpPr bwMode="auto">
          <a:xfrm>
            <a:off x="1357313" y="2333625"/>
            <a:ext cx="3659186" cy="2763679"/>
            <a:chOff x="849" y="1362"/>
            <a:chExt cx="2305" cy="1967"/>
          </a:xfrm>
        </p:grpSpPr>
        <p:sp>
          <p:nvSpPr>
            <p:cNvPr id="2540592" name="Text Box 48"/>
            <p:cNvSpPr txBox="1">
              <a:spLocks noChangeArrowheads="1"/>
            </p:cNvSpPr>
            <p:nvPr/>
          </p:nvSpPr>
          <p:spPr bwMode="auto">
            <a:xfrm>
              <a:off x="849" y="3096"/>
              <a:ext cx="5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a:latin typeface="Times New Roman" pitchFamily="18" charset="0"/>
                </a:rPr>
                <a:t>0   R 1</a:t>
              </a:r>
            </a:p>
          </p:txBody>
        </p:sp>
        <p:sp>
          <p:nvSpPr>
            <p:cNvPr id="2540593" name="Rectangle 49"/>
            <p:cNvSpPr>
              <a:spLocks noChangeArrowheads="1"/>
            </p:cNvSpPr>
            <p:nvPr/>
          </p:nvSpPr>
          <p:spPr bwMode="auto">
            <a:xfrm>
              <a:off x="2883" y="1362"/>
              <a:ext cx="27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b="1" dirty="0">
                  <a:latin typeface="Comic Sans MS" panose="030F0702030302020204" pitchFamily="66" charset="0"/>
                </a:rPr>
                <a:t>1</a:t>
              </a:r>
              <a:r>
                <a:rPr lang="en-US" sz="1800" b="1" dirty="0">
                  <a:latin typeface="Times New Roman" pitchFamily="18" charset="0"/>
                </a:rPr>
                <a:t> </a:t>
              </a:r>
            </a:p>
          </p:txBody>
        </p:sp>
      </p:grpSp>
      <p:sp>
        <p:nvSpPr>
          <p:cNvPr id="2540594" name="Text Box 50"/>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Conversions</a:t>
            </a:r>
          </a:p>
        </p:txBody>
      </p:sp>
      <p:grpSp>
        <p:nvGrpSpPr>
          <p:cNvPr id="3" name="Group 2"/>
          <p:cNvGrpSpPr/>
          <p:nvPr/>
        </p:nvGrpSpPr>
        <p:grpSpPr>
          <a:xfrm>
            <a:off x="412504" y="5537926"/>
            <a:ext cx="8070529" cy="933801"/>
            <a:chOff x="412504" y="5537926"/>
            <a:chExt cx="8070529" cy="933801"/>
          </a:xfrm>
        </p:grpSpPr>
        <p:sp>
          <p:nvSpPr>
            <p:cNvPr id="55" name="Rectangle 2"/>
            <p:cNvSpPr txBox="1">
              <a:spLocks noChangeArrowheads="1"/>
            </p:cNvSpPr>
            <p:nvPr/>
          </p:nvSpPr>
          <p:spPr bwMode="auto">
            <a:xfrm>
              <a:off x="412504" y="5537926"/>
              <a:ext cx="8070529" cy="59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457200" indent="-457200">
                <a:buClr>
                  <a:schemeClr val="tx1"/>
                </a:buClr>
                <a:buSzPct val="100000"/>
                <a:buFont typeface="+mj-lt"/>
                <a:buAutoNum type="arabicPeriod" startAt="3"/>
              </a:pPr>
              <a:r>
                <a:rPr lang="en-US" sz="2400" kern="0" dirty="0" smtClean="0"/>
                <a:t>Do a 2’s complement to negate number:</a:t>
              </a:r>
              <a:endParaRPr lang="en-US" sz="2400" kern="0" dirty="0">
                <a:latin typeface="Wingdings" pitchFamily="2" charset="2"/>
              </a:endParaRPr>
            </a:p>
          </p:txBody>
        </p:sp>
        <p:sp>
          <p:nvSpPr>
            <p:cNvPr id="56" name="Rectangle 40"/>
            <p:cNvSpPr>
              <a:spLocks noChangeArrowheads="1"/>
            </p:cNvSpPr>
            <p:nvPr/>
          </p:nvSpPr>
          <p:spPr bwMode="auto">
            <a:xfrm>
              <a:off x="2394885" y="6010062"/>
              <a:ext cx="3866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b="1" dirty="0" smtClean="0">
                  <a:latin typeface="Comic Sans MS" panose="030F0702030302020204" pitchFamily="66" charset="0"/>
                </a:rPr>
                <a:t>-(0101011) = 1010101 </a:t>
              </a:r>
              <a:r>
                <a:rPr lang="en-US" sz="1800" b="1" dirty="0" smtClean="0">
                  <a:latin typeface="Times New Roman" pitchFamily="18" charset="0"/>
                </a:rPr>
                <a:t> </a:t>
              </a:r>
              <a:endParaRPr lang="en-US" sz="1800" b="1" dirty="0">
                <a:latin typeface="Times New Roman" pitchFamily="18" charset="0"/>
              </a:endParaRPr>
            </a:p>
          </p:txBody>
        </p:sp>
      </p:grpSp>
      <p:grpSp>
        <p:nvGrpSpPr>
          <p:cNvPr id="2" name="Group 1"/>
          <p:cNvGrpSpPr/>
          <p:nvPr/>
        </p:nvGrpSpPr>
        <p:grpSpPr>
          <a:xfrm>
            <a:off x="414214" y="2331915"/>
            <a:ext cx="8070529" cy="3349694"/>
            <a:chOff x="414214" y="2331915"/>
            <a:chExt cx="8070529" cy="3349694"/>
          </a:xfrm>
        </p:grpSpPr>
        <p:sp>
          <p:nvSpPr>
            <p:cNvPr id="54" name="Rectangle 2"/>
            <p:cNvSpPr txBox="1">
              <a:spLocks noChangeArrowheads="1"/>
            </p:cNvSpPr>
            <p:nvPr/>
          </p:nvSpPr>
          <p:spPr bwMode="auto">
            <a:xfrm>
              <a:off x="414214" y="5087580"/>
              <a:ext cx="8070529" cy="59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457200" indent="-457200">
                <a:buClr>
                  <a:schemeClr val="tx1"/>
                </a:buClr>
                <a:buSzPct val="100000"/>
                <a:buFont typeface="+mj-lt"/>
                <a:buAutoNum type="arabicPeriod" startAt="2"/>
              </a:pPr>
              <a:r>
                <a:rPr lang="en-US" sz="2400" kern="0" dirty="0" smtClean="0"/>
                <a:t>Prepend a zero.</a:t>
              </a:r>
              <a:endParaRPr lang="en-US" sz="2400" kern="0" dirty="0">
                <a:latin typeface="Wingdings" pitchFamily="2" charset="2"/>
              </a:endParaRPr>
            </a:p>
          </p:txBody>
        </p:sp>
        <p:sp>
          <p:nvSpPr>
            <p:cNvPr id="57" name="Rectangle 49"/>
            <p:cNvSpPr>
              <a:spLocks noChangeArrowheads="1"/>
            </p:cNvSpPr>
            <p:nvPr/>
          </p:nvSpPr>
          <p:spPr bwMode="auto">
            <a:xfrm>
              <a:off x="4296905" y="2331915"/>
              <a:ext cx="430212" cy="4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b="1" dirty="0" smtClean="0">
                  <a:latin typeface="Comic Sans MS" panose="030F0702030302020204" pitchFamily="66" charset="0"/>
                </a:rPr>
                <a:t>0</a:t>
              </a:r>
              <a:r>
                <a:rPr lang="en-US" sz="1800" b="1" dirty="0" smtClean="0">
                  <a:latin typeface="Times New Roman" pitchFamily="18" charset="0"/>
                </a:rPr>
                <a:t> </a:t>
              </a:r>
              <a:endParaRPr lang="en-US" sz="1800" b="1" dirty="0">
                <a:latin typeface="Times New Roman" pitchFamily="18" charset="0"/>
              </a:endParaRPr>
            </a:p>
          </p:txBody>
        </p:sp>
      </p:grpSp>
    </p:spTree>
    <p:extLst>
      <p:ext uri="{BB962C8B-B14F-4D97-AF65-F5344CB8AC3E}">
        <p14:creationId xmlns:p14="http://schemas.microsoft.com/office/powerpoint/2010/main" val="1802996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05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405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540582"/>
                                        </p:tgtEl>
                                        <p:attrNameLst>
                                          <p:attrName>style.visibility</p:attrName>
                                        </p:attrNameLst>
                                      </p:cBhvr>
                                      <p:to>
                                        <p:strVal val="visible"/>
                                      </p:to>
                                    </p:set>
                                    <p:animEffect transition="in" filter="dissolve">
                                      <p:cBhvr>
                                        <p:cTn id="15" dur="500"/>
                                        <p:tgtEl>
                                          <p:spTgt spid="25405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54055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540585"/>
                                        </p:tgtEl>
                                        <p:attrNameLst>
                                          <p:attrName>style.visibility</p:attrName>
                                        </p:attrNameLst>
                                      </p:cBhvr>
                                      <p:to>
                                        <p:strVal val="visible"/>
                                      </p:to>
                                    </p:set>
                                    <p:animEffect transition="in" filter="dissolve">
                                      <p:cBhvr>
                                        <p:cTn id="24" dur="500"/>
                                        <p:tgtEl>
                                          <p:spTgt spid="254058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54055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540576"/>
                                        </p:tgtEl>
                                        <p:attrNameLst>
                                          <p:attrName>style.visibility</p:attrName>
                                        </p:attrNameLst>
                                      </p:cBhvr>
                                      <p:to>
                                        <p:strVal val="visible"/>
                                      </p:to>
                                    </p:set>
                                    <p:animEffect transition="in" filter="dissolve">
                                      <p:cBhvr>
                                        <p:cTn id="33" dur="500"/>
                                        <p:tgtEl>
                                          <p:spTgt spid="254057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254056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540579"/>
                                        </p:tgtEl>
                                        <p:attrNameLst>
                                          <p:attrName>style.visibility</p:attrName>
                                        </p:attrNameLst>
                                      </p:cBhvr>
                                      <p:to>
                                        <p:strVal val="visible"/>
                                      </p:to>
                                    </p:set>
                                    <p:animEffect transition="in" filter="dissolve">
                                      <p:cBhvr>
                                        <p:cTn id="42" dur="500"/>
                                        <p:tgtEl>
                                          <p:spTgt spid="25405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54056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2540588"/>
                                        </p:tgtEl>
                                        <p:attrNameLst>
                                          <p:attrName>style.visibility</p:attrName>
                                        </p:attrNameLst>
                                      </p:cBhvr>
                                      <p:to>
                                        <p:strVal val="visible"/>
                                      </p:to>
                                    </p:set>
                                    <p:animEffect transition="in" filter="dissolve">
                                      <p:cBhvr>
                                        <p:cTn id="51" dur="500"/>
                                        <p:tgtEl>
                                          <p:spTgt spid="254058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2540569"/>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2540591"/>
                                        </p:tgtEl>
                                        <p:attrNameLst>
                                          <p:attrName>style.visibility</p:attrName>
                                        </p:attrNameLst>
                                      </p:cBhvr>
                                      <p:to>
                                        <p:strVal val="visible"/>
                                      </p:to>
                                    </p:set>
                                    <p:animEffect transition="in" filter="dissolve">
                                      <p:cBhvr>
                                        <p:cTn id="60" dur="500"/>
                                        <p:tgtEl>
                                          <p:spTgt spid="254059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4057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405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fade">
                                      <p:cBhvr>
                                        <p:cTn id="73" dur="500"/>
                                        <p:tgtEl>
                                          <p:spTgt spid="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54057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547" grpId="0"/>
      <p:bldP spid="2540548" grpId="0"/>
      <p:bldP spid="2540573" grpId="0" animBg="1"/>
      <p:bldP spid="254057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r>
              <a:rPr lang="en-US" smtClean="0"/>
              <a:t>BYU CS 224</a:t>
            </a:r>
            <a:endParaRPr lang="en-US"/>
          </a:p>
        </p:txBody>
      </p:sp>
      <p:sp>
        <p:nvSpPr>
          <p:cNvPr id="12" name="Footer Placeholder 4"/>
          <p:cNvSpPr>
            <a:spLocks noGrp="1"/>
          </p:cNvSpPr>
          <p:nvPr>
            <p:ph type="ftr" sz="quarter" idx="11"/>
          </p:nvPr>
        </p:nvSpPr>
        <p:spPr/>
        <p:txBody>
          <a:bodyPr/>
          <a:lstStyle/>
          <a:p>
            <a:r>
              <a:rPr lang="en-US" smtClean="0"/>
              <a:t>S01 - Data Types</a:t>
            </a:r>
            <a:endParaRPr lang="en-US"/>
          </a:p>
        </p:txBody>
      </p:sp>
      <p:sp>
        <p:nvSpPr>
          <p:cNvPr id="2541571" name="Rectangle 3"/>
          <p:cNvSpPr>
            <a:spLocks noGrp="1" noChangeArrowheads="1"/>
          </p:cNvSpPr>
          <p:nvPr>
            <p:ph type="title"/>
          </p:nvPr>
        </p:nvSpPr>
        <p:spPr/>
        <p:txBody>
          <a:bodyPr/>
          <a:lstStyle/>
          <a:p>
            <a:r>
              <a:rPr lang="en-US" dirty="0" smtClean="0"/>
              <a:t>Quiz 1.4</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85216590"/>
              </p:ext>
            </p:extLst>
          </p:nvPr>
        </p:nvGraphicFramePr>
        <p:xfrm>
          <a:off x="715784" y="3717879"/>
          <a:ext cx="7641615" cy="2072640"/>
        </p:xfrm>
        <a:graphic>
          <a:graphicData uri="http://schemas.openxmlformats.org/drawingml/2006/table">
            <a:tbl>
              <a:tblPr firstRow="1" bandRow="1">
                <a:tableStyleId>{F5AB1C69-6EDB-4FF4-983F-18BD219EF322}</a:tableStyleId>
              </a:tblPr>
              <a:tblGrid>
                <a:gridCol w="2774052"/>
                <a:gridCol w="4867563"/>
              </a:tblGrid>
              <a:tr h="370840">
                <a:tc>
                  <a:txBody>
                    <a:bodyPr/>
                    <a:lstStyle/>
                    <a:p>
                      <a:pPr algn="ctr"/>
                      <a:r>
                        <a:rPr lang="en-US" sz="2800" dirty="0" smtClean="0">
                          <a:solidFill>
                            <a:schemeClr val="tx1"/>
                          </a:solidFill>
                        </a:rPr>
                        <a:t>Number</a:t>
                      </a:r>
                      <a:r>
                        <a:rPr lang="en-US" sz="2800" baseline="-25000" dirty="0" smtClean="0">
                          <a:solidFill>
                            <a:schemeClr val="tx1"/>
                          </a:solidFill>
                        </a:rPr>
                        <a:t>10</a:t>
                      </a:r>
                      <a:endParaRPr lang="en-US" sz="2800" baseline="-25000" dirty="0">
                        <a:solidFill>
                          <a:schemeClr val="tx1"/>
                        </a:solidFill>
                      </a:endParaRPr>
                    </a:p>
                  </a:txBody>
                  <a:tcPr>
                    <a:noFill/>
                  </a:tcPr>
                </a:tc>
                <a:tc>
                  <a:txBody>
                    <a:bodyPr/>
                    <a:lstStyle/>
                    <a:p>
                      <a:pPr algn="ctr"/>
                      <a:r>
                        <a:rPr lang="en-US" sz="2800" dirty="0" smtClean="0">
                          <a:solidFill>
                            <a:schemeClr val="tx1"/>
                          </a:solidFill>
                        </a:rPr>
                        <a:t>Binary (2’s complement)</a:t>
                      </a:r>
                      <a:endParaRPr lang="en-US" sz="2800" dirty="0">
                        <a:solidFill>
                          <a:schemeClr val="tx1"/>
                        </a:solidFill>
                      </a:endParaRPr>
                    </a:p>
                  </a:txBody>
                  <a:tcPr>
                    <a:lnB w="38100" cap="flat" cmpd="sng" algn="ctr">
                      <a:solidFill>
                        <a:srgbClr val="FF0000"/>
                      </a:solidFill>
                      <a:prstDash val="solid"/>
                      <a:round/>
                      <a:headEnd type="none" w="med" len="med"/>
                      <a:tailEnd type="none" w="med" len="med"/>
                    </a:lnB>
                    <a:noFill/>
                  </a:tcPr>
                </a:tc>
              </a:tr>
              <a:tr h="370840">
                <a:tc>
                  <a:txBody>
                    <a:bodyPr/>
                    <a:lstStyle/>
                    <a:p>
                      <a:pPr algn="ctr"/>
                      <a:r>
                        <a:rPr lang="en-US" sz="2800" dirty="0" smtClean="0">
                          <a:solidFill>
                            <a:schemeClr val="tx1"/>
                          </a:solidFill>
                        </a:rPr>
                        <a:t>5</a:t>
                      </a:r>
                      <a:endParaRPr lang="en-US" sz="2800" b="1" dirty="0">
                        <a:solidFill>
                          <a:schemeClr val="tx1"/>
                        </a:solidFill>
                        <a:latin typeface="Courier New" pitchFamily="49" charset="0"/>
                        <a:cs typeface="Courier New" pitchFamily="49" charset="0"/>
                      </a:endParaRPr>
                    </a:p>
                  </a:txBody>
                  <a:tcPr>
                    <a:lnR w="38100" cap="flat" cmpd="sng" algn="ctr">
                      <a:solidFill>
                        <a:srgbClr val="FF0000"/>
                      </a:solidFill>
                      <a:prstDash val="solid"/>
                      <a:round/>
                      <a:headEnd type="none" w="med" len="med"/>
                      <a:tailEnd type="none" w="med" len="med"/>
                    </a:lnR>
                    <a:noFill/>
                  </a:tcPr>
                </a:tc>
                <a:tc>
                  <a:txBody>
                    <a:bodyPr/>
                    <a:lstStyle/>
                    <a:p>
                      <a:pPr algn="ctr"/>
                      <a:endParaRPr lang="en-US" sz="2800" dirty="0">
                        <a:solidFill>
                          <a:schemeClr val="tx1"/>
                        </a:solidFill>
                      </a:endParaRP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noFill/>
                  </a:tcPr>
                </a:tc>
              </a:tr>
              <a:tr h="370840">
                <a:tc>
                  <a:txBody>
                    <a:bodyPr/>
                    <a:lstStyle/>
                    <a:p>
                      <a:pPr algn="ctr"/>
                      <a:r>
                        <a:rPr lang="en-US" sz="2800" dirty="0" smtClean="0">
                          <a:solidFill>
                            <a:schemeClr val="tx1"/>
                          </a:solidFill>
                        </a:rPr>
                        <a:t>123</a:t>
                      </a:r>
                      <a:endParaRPr lang="en-US" sz="2800" b="1" dirty="0">
                        <a:solidFill>
                          <a:schemeClr val="tx1"/>
                        </a:solidFill>
                        <a:latin typeface="Courier New" pitchFamily="49" charset="0"/>
                        <a:cs typeface="Courier New" pitchFamily="49" charset="0"/>
                      </a:endParaRPr>
                    </a:p>
                  </a:txBody>
                  <a:tcPr>
                    <a:lnR w="38100" cap="flat" cmpd="sng" algn="ctr">
                      <a:solidFill>
                        <a:srgbClr val="FF0000"/>
                      </a:solidFill>
                      <a:prstDash val="solid"/>
                      <a:round/>
                      <a:headEnd type="none" w="med" len="med"/>
                      <a:tailEnd type="none" w="med" len="med"/>
                    </a:lnR>
                    <a:noFill/>
                  </a:tcPr>
                </a:tc>
                <a:tc>
                  <a:txBody>
                    <a:bodyPr/>
                    <a:lstStyle/>
                    <a:p>
                      <a:pPr algn="ctr"/>
                      <a:endParaRPr lang="en-US" sz="2800" dirty="0">
                        <a:solidFill>
                          <a:schemeClr val="tx1"/>
                        </a:solidFill>
                      </a:endParaRP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noFill/>
                  </a:tcPr>
                </a:tc>
              </a:tr>
              <a:tr h="370840">
                <a:tc>
                  <a:txBody>
                    <a:bodyPr/>
                    <a:lstStyle/>
                    <a:p>
                      <a:pPr algn="ctr"/>
                      <a:r>
                        <a:rPr lang="en-US" sz="2800" dirty="0" smtClean="0">
                          <a:solidFill>
                            <a:schemeClr val="tx1"/>
                          </a:solidFill>
                        </a:rPr>
                        <a:t>-35</a:t>
                      </a:r>
                      <a:endParaRPr lang="en-US" sz="2800" b="1" dirty="0">
                        <a:solidFill>
                          <a:schemeClr val="tx1"/>
                        </a:solidFill>
                        <a:latin typeface="Courier New" pitchFamily="49" charset="0"/>
                        <a:cs typeface="Courier New" pitchFamily="49" charset="0"/>
                      </a:endParaRPr>
                    </a:p>
                  </a:txBody>
                  <a:tcPr>
                    <a:lnR w="38100" cap="flat" cmpd="sng" algn="ctr">
                      <a:solidFill>
                        <a:srgbClr val="FF0000"/>
                      </a:solidFill>
                      <a:prstDash val="solid"/>
                      <a:round/>
                      <a:headEnd type="none" w="med" len="med"/>
                      <a:tailEnd type="none" w="med" len="med"/>
                    </a:lnR>
                    <a:noFill/>
                  </a:tcPr>
                </a:tc>
                <a:tc>
                  <a:txBody>
                    <a:bodyPr/>
                    <a:lstStyle/>
                    <a:p>
                      <a:pPr algn="ctr"/>
                      <a:endParaRPr lang="en-US" sz="2800" dirty="0">
                        <a:solidFill>
                          <a:schemeClr val="tx1"/>
                        </a:solidFill>
                      </a:endParaRP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noFill/>
                  </a:tcPr>
                </a:tc>
              </a:tr>
            </a:tbl>
          </a:graphicData>
        </a:graphic>
      </p:graphicFrame>
      <p:sp>
        <p:nvSpPr>
          <p:cNvPr id="18" name="Rectangle 3"/>
          <p:cNvSpPr txBox="1">
            <a:spLocks noChangeArrowheads="1"/>
          </p:cNvSpPr>
          <p:nvPr/>
        </p:nvSpPr>
        <p:spPr bwMode="auto">
          <a:xfrm>
            <a:off x="490269" y="1871281"/>
            <a:ext cx="7972425" cy="143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r>
              <a:rPr lang="en-US" sz="2800" b="1" kern="0" dirty="0" smtClean="0">
                <a:latin typeface="Comic Sans MS" panose="030F0702030302020204" pitchFamily="66" charset="0"/>
              </a:rPr>
              <a:t>Convert the following decimal numbers to their 8-bit, 2’s complement binary number equivalent:</a:t>
            </a:r>
            <a:endParaRPr lang="en-US" sz="2400" b="1" kern="0" dirty="0">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DE75EEC7-9521-4C93-BEC0-38D40EF234FA}" type="slidenum">
              <a:rPr lang="en-US" smtClean="0"/>
              <a:pPr/>
              <a:t>34</a:t>
            </a:fld>
            <a:endParaRPr lang="en-US"/>
          </a:p>
        </p:txBody>
      </p:sp>
    </p:spTree>
    <p:extLst>
      <p:ext uri="{BB962C8B-B14F-4D97-AF65-F5344CB8AC3E}">
        <p14:creationId xmlns:p14="http://schemas.microsoft.com/office/powerpoint/2010/main" val="1524347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Pre-class Quiz…</a:t>
            </a:r>
            <a:endParaRPr lang="en-US" dirty="0"/>
          </a:p>
        </p:txBody>
      </p:sp>
      <p:sp>
        <p:nvSpPr>
          <p:cNvPr id="3" name="Content Placeholder 2"/>
          <p:cNvSpPr>
            <a:spLocks noGrp="1"/>
          </p:cNvSpPr>
          <p:nvPr>
            <p:ph idx="1"/>
          </p:nvPr>
        </p:nvSpPr>
        <p:spPr>
          <a:xfrm>
            <a:off x="431800" y="1408113"/>
            <a:ext cx="8164513" cy="3278187"/>
          </a:xfrm>
        </p:spPr>
        <p:txBody>
          <a:bodyPr/>
          <a:lstStyle/>
          <a:p>
            <a:pPr marL="457200" indent="-457200">
              <a:buClr>
                <a:schemeClr val="tx1"/>
              </a:buClr>
              <a:buSzPct val="100000"/>
              <a:buFont typeface="+mj-lt"/>
              <a:buAutoNum type="arabicPeriod"/>
            </a:pPr>
            <a:r>
              <a:rPr lang="en-US" sz="2400" dirty="0" smtClean="0"/>
              <a:t>What’s wrong with this C computer program?</a:t>
            </a:r>
          </a:p>
          <a:p>
            <a:pPr marL="457200" indent="-457200">
              <a:buClr>
                <a:schemeClr val="tx1"/>
              </a:buClr>
              <a:buFont typeface="+mj-lt"/>
              <a:buAutoNum type="arabicPeriod"/>
            </a:pPr>
            <a:endParaRPr lang="en-US" sz="2400" dirty="0"/>
          </a:p>
          <a:p>
            <a:pPr marL="457200" indent="-457200">
              <a:buClr>
                <a:schemeClr val="tx1"/>
              </a:buClr>
              <a:buFont typeface="+mj-lt"/>
              <a:buAutoNum type="arabicPeriod"/>
            </a:pPr>
            <a:endParaRPr lang="en-US" sz="2400" dirty="0" smtClean="0"/>
          </a:p>
          <a:p>
            <a:pPr marL="457200" indent="-457200">
              <a:buClr>
                <a:schemeClr val="tx1"/>
              </a:buClr>
              <a:buFont typeface="+mj-lt"/>
              <a:buAutoNum type="arabicPeriod"/>
            </a:pPr>
            <a:endParaRPr lang="en-US" sz="2400" dirty="0"/>
          </a:p>
          <a:p>
            <a:pPr marL="457200" indent="-457200">
              <a:buClr>
                <a:schemeClr val="tx1"/>
              </a:buClr>
              <a:buFont typeface="+mj-lt"/>
              <a:buAutoNum type="arabicPeriod"/>
            </a:pPr>
            <a:endParaRPr lang="en-US" sz="2400" dirty="0" smtClean="0"/>
          </a:p>
          <a:p>
            <a:pPr marL="457200" indent="-457200">
              <a:buClr>
                <a:schemeClr val="tx1"/>
              </a:buClr>
              <a:buFont typeface="+mj-lt"/>
              <a:buAutoNum type="arabicPeriod"/>
            </a:pPr>
            <a:endParaRPr lang="en-US" sz="2400" dirty="0" smtClean="0"/>
          </a:p>
          <a:p>
            <a:pPr marL="457200" indent="-457200">
              <a:buClr>
                <a:schemeClr val="tx1"/>
              </a:buClr>
              <a:buSzPct val="100000"/>
              <a:buFont typeface="+mj-lt"/>
              <a:buAutoNum type="arabicPeriod"/>
            </a:pPr>
            <a:r>
              <a:rPr lang="en-US" sz="2400" dirty="0" smtClean="0"/>
              <a:t>What might be wrong with this picture?</a:t>
            </a:r>
            <a:endParaRPr lang="en-US" sz="2400" dirty="0"/>
          </a:p>
        </p:txBody>
      </p:sp>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S01 - Data Types</a:t>
            </a:r>
            <a:endParaRPr lang="en-US"/>
          </a:p>
        </p:txBody>
      </p:sp>
      <p:sp>
        <p:nvSpPr>
          <p:cNvPr id="6" name="Slide Number Placeholder 5"/>
          <p:cNvSpPr>
            <a:spLocks noGrp="1"/>
          </p:cNvSpPr>
          <p:nvPr>
            <p:ph type="sldNum" sz="quarter" idx="12"/>
          </p:nvPr>
        </p:nvSpPr>
        <p:spPr/>
        <p:txBody>
          <a:bodyPr/>
          <a:lstStyle/>
          <a:p>
            <a:fld id="{DE75EEC7-9521-4C93-BEC0-38D40EF234FA}" type="slidenum">
              <a:rPr lang="en-US" smtClean="0"/>
              <a:pPr/>
              <a:t>35</a:t>
            </a:fld>
            <a:endParaRPr lang="en-US"/>
          </a:p>
        </p:txBody>
      </p:sp>
      <p:sp>
        <p:nvSpPr>
          <p:cNvPr id="7" name="TextBox 6"/>
          <p:cNvSpPr txBox="1"/>
          <p:nvPr/>
        </p:nvSpPr>
        <p:spPr>
          <a:xfrm>
            <a:off x="1185545" y="1863090"/>
            <a:ext cx="4766310" cy="2149306"/>
          </a:xfrm>
          <a:prstGeom prst="rect">
            <a:avLst/>
          </a:prstGeom>
          <a:noFill/>
        </p:spPr>
        <p:txBody>
          <a:bodyPr wrap="square" rtlCol="0">
            <a:spAutoFit/>
          </a:bodyPr>
          <a:lstStyle/>
          <a:p>
            <a:pPr>
              <a:lnSpc>
                <a:spcPts val="2000"/>
              </a:lnSpc>
            </a:pP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main()</a:t>
            </a:r>
          </a:p>
          <a:p>
            <a:pPr>
              <a:lnSpc>
                <a:spcPts val="2000"/>
              </a:lnSpc>
            </a:pPr>
            <a:r>
              <a:rPr lang="en-US" sz="1800" b="1" dirty="0" smtClean="0">
                <a:latin typeface="Courier New" pitchFamily="49" charset="0"/>
                <a:cs typeface="Courier New" pitchFamily="49" charset="0"/>
              </a:rPr>
              <a:t>{</a:t>
            </a:r>
          </a:p>
          <a:p>
            <a:pPr>
              <a:lnSpc>
                <a:spcPts val="2000"/>
              </a:lnSpc>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u</a:t>
            </a:r>
            <a:r>
              <a:rPr lang="en-US" sz="1800" b="1" dirty="0" smtClean="0">
                <a:latin typeface="Courier New" pitchFamily="49" charset="0"/>
                <a:cs typeface="Courier New" pitchFamily="49" charset="0"/>
              </a:rPr>
              <a:t>nsigned char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sum = 0;</a:t>
            </a:r>
          </a:p>
          <a:p>
            <a:pPr>
              <a:lnSpc>
                <a:spcPts val="2000"/>
              </a:lnSpc>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for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 0;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&lt; 1000;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a:t>
            </a:r>
          </a:p>
          <a:p>
            <a:pPr>
              <a:lnSpc>
                <a:spcPts val="2000"/>
              </a:lnSpc>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p>
          <a:p>
            <a:pPr>
              <a:lnSpc>
                <a:spcPts val="2000"/>
              </a:lnSpc>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sum = sum +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a:t>
            </a:r>
          </a:p>
          <a:p>
            <a:pPr>
              <a:lnSpc>
                <a:spcPts val="2000"/>
              </a:lnSpc>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p>
          <a:p>
            <a:pPr>
              <a:lnSpc>
                <a:spcPts val="2000"/>
              </a:lnSpc>
            </a:pPr>
            <a:r>
              <a:rPr lang="en-US" sz="1800" b="1" dirty="0">
                <a:latin typeface="Courier New" pitchFamily="49" charset="0"/>
                <a:cs typeface="Courier New" pitchFamily="49"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7320" y="4557908"/>
            <a:ext cx="2529052" cy="189678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739" y="4557170"/>
            <a:ext cx="2877567" cy="1897526"/>
          </a:xfrm>
          <a:prstGeom prst="rect">
            <a:avLst/>
          </a:prstGeom>
        </p:spPr>
      </p:pic>
    </p:spTree>
    <p:extLst>
      <p:ext uri="{BB962C8B-B14F-4D97-AF65-F5344CB8AC3E}">
        <p14:creationId xmlns:p14="http://schemas.microsoft.com/office/powerpoint/2010/main" val="304340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Fractional Data Types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98772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Date Placeholder 3"/>
          <p:cNvSpPr>
            <a:spLocks noGrp="1"/>
          </p:cNvSpPr>
          <p:nvPr>
            <p:ph type="dt" sz="half" idx="10"/>
          </p:nvPr>
        </p:nvSpPr>
        <p:spPr/>
        <p:txBody>
          <a:bodyPr/>
          <a:lstStyle/>
          <a:p>
            <a:r>
              <a:rPr lang="en-US" smtClean="0"/>
              <a:t>BYU CS 224</a:t>
            </a:r>
            <a:endParaRPr lang="en-US"/>
          </a:p>
        </p:txBody>
      </p:sp>
      <p:sp>
        <p:nvSpPr>
          <p:cNvPr id="65" name="Footer Placeholder 4"/>
          <p:cNvSpPr>
            <a:spLocks noGrp="1"/>
          </p:cNvSpPr>
          <p:nvPr>
            <p:ph type="ftr" sz="quarter" idx="11"/>
          </p:nvPr>
        </p:nvSpPr>
        <p:spPr/>
        <p:txBody>
          <a:bodyPr/>
          <a:lstStyle/>
          <a:p>
            <a:r>
              <a:rPr lang="en-US" smtClean="0"/>
              <a:t>S01 - Data Types</a:t>
            </a:r>
            <a:endParaRPr lang="en-US"/>
          </a:p>
        </p:txBody>
      </p:sp>
      <p:sp>
        <p:nvSpPr>
          <p:cNvPr id="66" name="Slide Number Placeholder 5"/>
          <p:cNvSpPr>
            <a:spLocks noGrp="1"/>
          </p:cNvSpPr>
          <p:nvPr>
            <p:ph type="sldNum" sz="quarter" idx="12"/>
          </p:nvPr>
        </p:nvSpPr>
        <p:spPr/>
        <p:txBody>
          <a:bodyPr/>
          <a:lstStyle/>
          <a:p>
            <a:fld id="{6B7B382D-96EF-487F-8A15-C526D7E4284A}" type="slidenum">
              <a:rPr lang="en-US"/>
              <a:pPr/>
              <a:t>37</a:t>
            </a:fld>
            <a:endParaRPr lang="en-US"/>
          </a:p>
        </p:txBody>
      </p:sp>
      <p:sp>
        <p:nvSpPr>
          <p:cNvPr id="2519042" name="Rectangle 2"/>
          <p:cNvSpPr>
            <a:spLocks noGrp="1" noChangeArrowheads="1"/>
          </p:cNvSpPr>
          <p:nvPr>
            <p:ph type="title"/>
          </p:nvPr>
        </p:nvSpPr>
        <p:spPr/>
        <p:txBody>
          <a:bodyPr/>
          <a:lstStyle/>
          <a:p>
            <a:r>
              <a:rPr lang="en-US"/>
              <a:t>Fixed Point Numbers</a:t>
            </a:r>
          </a:p>
        </p:txBody>
      </p:sp>
      <p:sp>
        <p:nvSpPr>
          <p:cNvPr id="2519043" name="Rectangle 3"/>
          <p:cNvSpPr>
            <a:spLocks noGrp="1" noChangeArrowheads="1"/>
          </p:cNvSpPr>
          <p:nvPr>
            <p:ph type="body" idx="1"/>
          </p:nvPr>
        </p:nvSpPr>
        <p:spPr>
          <a:xfrm>
            <a:off x="457200" y="1428750"/>
            <a:ext cx="8445500" cy="3400425"/>
          </a:xfrm>
        </p:spPr>
        <p:txBody>
          <a:bodyPr/>
          <a:lstStyle/>
          <a:p>
            <a:pPr>
              <a:lnSpc>
                <a:spcPct val="90000"/>
              </a:lnSpc>
            </a:pPr>
            <a:r>
              <a:rPr lang="en-US" sz="2800" dirty="0"/>
              <a:t>Bounded negative, zero, positive numbers w/fraction</a:t>
            </a:r>
          </a:p>
          <a:p>
            <a:pPr lvl="1">
              <a:lnSpc>
                <a:spcPct val="90000"/>
              </a:lnSpc>
            </a:pPr>
            <a:r>
              <a:rPr lang="en-US" sz="2400" dirty="0"/>
              <a:t>Fractions are created by dividing a binary number into an integral and fractional part</a:t>
            </a:r>
          </a:p>
          <a:p>
            <a:pPr lvl="1">
              <a:lnSpc>
                <a:spcPct val="90000"/>
              </a:lnSpc>
            </a:pPr>
            <a:r>
              <a:rPr lang="en-US" sz="2400" dirty="0"/>
              <a:t>The program is responsible for knowing the position of the “decimal point”</a:t>
            </a:r>
          </a:p>
          <a:p>
            <a:pPr lvl="1">
              <a:lnSpc>
                <a:spcPct val="90000"/>
              </a:lnSpc>
            </a:pPr>
            <a:r>
              <a:rPr lang="en-US" sz="2400" dirty="0"/>
              <a:t>Signed or un-signed</a:t>
            </a:r>
          </a:p>
          <a:p>
            <a:pPr lvl="1">
              <a:lnSpc>
                <a:spcPct val="90000"/>
              </a:lnSpc>
            </a:pPr>
            <a:r>
              <a:rPr lang="en-US" sz="2400" dirty="0" smtClean="0"/>
              <a:t>Requires less processing resources than floating-point</a:t>
            </a:r>
            <a:endParaRPr lang="en-US" sz="2400" dirty="0"/>
          </a:p>
        </p:txBody>
      </p:sp>
      <p:sp>
        <p:nvSpPr>
          <p:cNvPr id="2519044"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Fixed Point</a:t>
            </a:r>
          </a:p>
        </p:txBody>
      </p:sp>
      <p:grpSp>
        <p:nvGrpSpPr>
          <p:cNvPr id="2519103" name="Group 63"/>
          <p:cNvGrpSpPr>
            <a:grpSpLocks/>
          </p:cNvGrpSpPr>
          <p:nvPr/>
        </p:nvGrpSpPr>
        <p:grpSpPr bwMode="auto">
          <a:xfrm>
            <a:off x="2112963" y="5684838"/>
            <a:ext cx="3213100" cy="863600"/>
            <a:chOff x="763" y="3581"/>
            <a:chExt cx="2024" cy="544"/>
          </a:xfrm>
        </p:grpSpPr>
        <p:sp>
          <p:nvSpPr>
            <p:cNvPr id="2519101" name="Text Box 61"/>
            <p:cNvSpPr txBox="1">
              <a:spLocks noChangeArrowheads="1"/>
            </p:cNvSpPr>
            <p:nvPr/>
          </p:nvSpPr>
          <p:spPr bwMode="auto">
            <a:xfrm>
              <a:off x="763" y="3837"/>
              <a:ext cx="13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solidFill>
                    <a:schemeClr val="hlink"/>
                  </a:solidFill>
                </a:rPr>
                <a:t>Decimal Point</a:t>
              </a:r>
            </a:p>
          </p:txBody>
        </p:sp>
        <p:sp>
          <p:nvSpPr>
            <p:cNvPr id="2519102" name="Line 62"/>
            <p:cNvSpPr>
              <a:spLocks noChangeShapeType="1"/>
            </p:cNvSpPr>
            <p:nvPr/>
          </p:nvSpPr>
          <p:spPr bwMode="auto">
            <a:xfrm flipV="1">
              <a:off x="2125" y="3581"/>
              <a:ext cx="662" cy="428"/>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519104" name="Group 64"/>
          <p:cNvGrpSpPr>
            <a:grpSpLocks/>
          </p:cNvGrpSpPr>
          <p:nvPr/>
        </p:nvGrpSpPr>
        <p:grpSpPr bwMode="auto">
          <a:xfrm>
            <a:off x="1122363" y="4805363"/>
            <a:ext cx="7780337" cy="1296987"/>
            <a:chOff x="595" y="1899"/>
            <a:chExt cx="4901" cy="817"/>
          </a:xfrm>
        </p:grpSpPr>
        <p:sp>
          <p:nvSpPr>
            <p:cNvPr id="2519105" name="Rectangle 65"/>
            <p:cNvSpPr>
              <a:spLocks noChangeArrowheads="1"/>
            </p:cNvSpPr>
            <p:nvPr/>
          </p:nvSpPr>
          <p:spPr bwMode="auto">
            <a:xfrm>
              <a:off x="3261" y="2413"/>
              <a:ext cx="1601"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400">
                  <a:latin typeface="Arial" charset="0"/>
                </a:rPr>
                <a:t>Fractional Part</a:t>
              </a:r>
            </a:p>
          </p:txBody>
        </p:sp>
        <p:sp>
          <p:nvSpPr>
            <p:cNvPr id="2519106" name="Rectangle 66"/>
            <p:cNvSpPr>
              <a:spLocks noChangeArrowheads="1"/>
            </p:cNvSpPr>
            <p:nvPr/>
          </p:nvSpPr>
          <p:spPr bwMode="auto">
            <a:xfrm>
              <a:off x="595" y="2413"/>
              <a:ext cx="2666"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400">
                  <a:latin typeface="Arial" charset="0"/>
                </a:rPr>
                <a:t>Whole or integral Part</a:t>
              </a:r>
            </a:p>
          </p:txBody>
        </p:sp>
        <p:sp>
          <p:nvSpPr>
            <p:cNvPr id="2519107" name="Rectangle 67"/>
            <p:cNvSpPr>
              <a:spLocks noChangeArrowheads="1"/>
            </p:cNvSpPr>
            <p:nvPr/>
          </p:nvSpPr>
          <p:spPr bwMode="auto">
            <a:xfrm>
              <a:off x="4594" y="2110"/>
              <a:ext cx="268" cy="30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08" name="Rectangle 68"/>
            <p:cNvSpPr>
              <a:spLocks noChangeArrowheads="1"/>
            </p:cNvSpPr>
            <p:nvPr/>
          </p:nvSpPr>
          <p:spPr bwMode="auto">
            <a:xfrm>
              <a:off x="4328" y="2110"/>
              <a:ext cx="266" cy="30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09" name="Rectangle 69"/>
            <p:cNvSpPr>
              <a:spLocks noChangeArrowheads="1"/>
            </p:cNvSpPr>
            <p:nvPr/>
          </p:nvSpPr>
          <p:spPr bwMode="auto">
            <a:xfrm>
              <a:off x="4062" y="2110"/>
              <a:ext cx="266" cy="30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10" name="Rectangle 70"/>
            <p:cNvSpPr>
              <a:spLocks noChangeArrowheads="1"/>
            </p:cNvSpPr>
            <p:nvPr/>
          </p:nvSpPr>
          <p:spPr bwMode="auto">
            <a:xfrm>
              <a:off x="3795" y="2110"/>
              <a:ext cx="267" cy="30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11" name="Rectangle 71"/>
            <p:cNvSpPr>
              <a:spLocks noChangeArrowheads="1"/>
            </p:cNvSpPr>
            <p:nvPr/>
          </p:nvSpPr>
          <p:spPr bwMode="auto">
            <a:xfrm>
              <a:off x="3528" y="2110"/>
              <a:ext cx="267" cy="30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12" name="Rectangle 72"/>
            <p:cNvSpPr>
              <a:spLocks noChangeArrowheads="1"/>
            </p:cNvSpPr>
            <p:nvPr/>
          </p:nvSpPr>
          <p:spPr bwMode="auto">
            <a:xfrm>
              <a:off x="3261" y="2110"/>
              <a:ext cx="267" cy="30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1</a:t>
              </a:r>
            </a:p>
          </p:txBody>
        </p:sp>
        <p:sp>
          <p:nvSpPr>
            <p:cNvPr id="2519113" name="Rectangle 73"/>
            <p:cNvSpPr>
              <a:spLocks noChangeArrowheads="1"/>
            </p:cNvSpPr>
            <p:nvPr/>
          </p:nvSpPr>
          <p:spPr bwMode="auto">
            <a:xfrm>
              <a:off x="2995" y="2110"/>
              <a:ext cx="266"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1</a:t>
              </a:r>
            </a:p>
          </p:txBody>
        </p:sp>
        <p:sp>
          <p:nvSpPr>
            <p:cNvPr id="2519114" name="Rectangle 74"/>
            <p:cNvSpPr>
              <a:spLocks noChangeArrowheads="1"/>
            </p:cNvSpPr>
            <p:nvPr/>
          </p:nvSpPr>
          <p:spPr bwMode="auto">
            <a:xfrm>
              <a:off x="2730" y="2110"/>
              <a:ext cx="265"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15" name="Rectangle 75"/>
            <p:cNvSpPr>
              <a:spLocks noChangeArrowheads="1"/>
            </p:cNvSpPr>
            <p:nvPr/>
          </p:nvSpPr>
          <p:spPr bwMode="auto">
            <a:xfrm>
              <a:off x="2462" y="2110"/>
              <a:ext cx="268"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16" name="Rectangle 76"/>
            <p:cNvSpPr>
              <a:spLocks noChangeArrowheads="1"/>
            </p:cNvSpPr>
            <p:nvPr/>
          </p:nvSpPr>
          <p:spPr bwMode="auto">
            <a:xfrm>
              <a:off x="2196" y="2110"/>
              <a:ext cx="266"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17" name="Rectangle 77"/>
            <p:cNvSpPr>
              <a:spLocks noChangeArrowheads="1"/>
            </p:cNvSpPr>
            <p:nvPr/>
          </p:nvSpPr>
          <p:spPr bwMode="auto">
            <a:xfrm>
              <a:off x="1929" y="2110"/>
              <a:ext cx="267"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18" name="Rectangle 78"/>
            <p:cNvSpPr>
              <a:spLocks noChangeArrowheads="1"/>
            </p:cNvSpPr>
            <p:nvPr/>
          </p:nvSpPr>
          <p:spPr bwMode="auto">
            <a:xfrm>
              <a:off x="1662" y="2110"/>
              <a:ext cx="267"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19" name="Rectangle 79"/>
            <p:cNvSpPr>
              <a:spLocks noChangeArrowheads="1"/>
            </p:cNvSpPr>
            <p:nvPr/>
          </p:nvSpPr>
          <p:spPr bwMode="auto">
            <a:xfrm>
              <a:off x="1395" y="2110"/>
              <a:ext cx="267"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20" name="Rectangle 80"/>
            <p:cNvSpPr>
              <a:spLocks noChangeArrowheads="1"/>
            </p:cNvSpPr>
            <p:nvPr/>
          </p:nvSpPr>
          <p:spPr bwMode="auto">
            <a:xfrm>
              <a:off x="1129" y="2110"/>
              <a:ext cx="266"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21" name="Rectangle 81"/>
            <p:cNvSpPr>
              <a:spLocks noChangeArrowheads="1"/>
            </p:cNvSpPr>
            <p:nvPr/>
          </p:nvSpPr>
          <p:spPr bwMode="auto">
            <a:xfrm>
              <a:off x="863" y="2110"/>
              <a:ext cx="266"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22" name="Rectangle 82"/>
            <p:cNvSpPr>
              <a:spLocks noChangeArrowheads="1"/>
            </p:cNvSpPr>
            <p:nvPr/>
          </p:nvSpPr>
          <p:spPr bwMode="auto">
            <a:xfrm>
              <a:off x="595" y="2110"/>
              <a:ext cx="268"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a:latin typeface="Arial" charset="0"/>
                </a:rPr>
                <a:t>0</a:t>
              </a:r>
            </a:p>
          </p:txBody>
        </p:sp>
        <p:sp>
          <p:nvSpPr>
            <p:cNvPr id="2519123" name="Rectangle 83"/>
            <p:cNvSpPr>
              <a:spLocks noChangeArrowheads="1"/>
            </p:cNvSpPr>
            <p:nvPr/>
          </p:nvSpPr>
          <p:spPr bwMode="auto">
            <a:xfrm>
              <a:off x="4594" y="1899"/>
              <a:ext cx="2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-6</a:t>
              </a:r>
            </a:p>
          </p:txBody>
        </p:sp>
        <p:sp>
          <p:nvSpPr>
            <p:cNvPr id="2519124" name="Rectangle 84"/>
            <p:cNvSpPr>
              <a:spLocks noChangeArrowheads="1"/>
            </p:cNvSpPr>
            <p:nvPr/>
          </p:nvSpPr>
          <p:spPr bwMode="auto">
            <a:xfrm>
              <a:off x="4328" y="1899"/>
              <a:ext cx="26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-5</a:t>
              </a:r>
            </a:p>
          </p:txBody>
        </p:sp>
        <p:sp>
          <p:nvSpPr>
            <p:cNvPr id="2519125" name="Rectangle 85"/>
            <p:cNvSpPr>
              <a:spLocks noChangeArrowheads="1"/>
            </p:cNvSpPr>
            <p:nvPr/>
          </p:nvSpPr>
          <p:spPr bwMode="auto">
            <a:xfrm>
              <a:off x="4062" y="1899"/>
              <a:ext cx="26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-4</a:t>
              </a:r>
            </a:p>
          </p:txBody>
        </p:sp>
        <p:sp>
          <p:nvSpPr>
            <p:cNvPr id="2519126" name="Rectangle 86"/>
            <p:cNvSpPr>
              <a:spLocks noChangeArrowheads="1"/>
            </p:cNvSpPr>
            <p:nvPr/>
          </p:nvSpPr>
          <p:spPr bwMode="auto">
            <a:xfrm>
              <a:off x="3795" y="1899"/>
              <a:ext cx="26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-3</a:t>
              </a:r>
            </a:p>
          </p:txBody>
        </p:sp>
        <p:sp>
          <p:nvSpPr>
            <p:cNvPr id="2519127" name="Rectangle 87"/>
            <p:cNvSpPr>
              <a:spLocks noChangeArrowheads="1"/>
            </p:cNvSpPr>
            <p:nvPr/>
          </p:nvSpPr>
          <p:spPr bwMode="auto">
            <a:xfrm>
              <a:off x="3528" y="1899"/>
              <a:ext cx="26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-2</a:t>
              </a:r>
            </a:p>
          </p:txBody>
        </p:sp>
        <p:sp>
          <p:nvSpPr>
            <p:cNvPr id="2519128" name="Rectangle 88"/>
            <p:cNvSpPr>
              <a:spLocks noChangeArrowheads="1"/>
            </p:cNvSpPr>
            <p:nvPr/>
          </p:nvSpPr>
          <p:spPr bwMode="auto">
            <a:xfrm>
              <a:off x="3261" y="1899"/>
              <a:ext cx="26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-1</a:t>
              </a:r>
            </a:p>
          </p:txBody>
        </p:sp>
        <p:sp>
          <p:nvSpPr>
            <p:cNvPr id="2519129" name="Rectangle 89"/>
            <p:cNvSpPr>
              <a:spLocks noChangeArrowheads="1"/>
            </p:cNvSpPr>
            <p:nvPr/>
          </p:nvSpPr>
          <p:spPr bwMode="auto">
            <a:xfrm>
              <a:off x="2995" y="1899"/>
              <a:ext cx="26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0</a:t>
              </a:r>
            </a:p>
          </p:txBody>
        </p:sp>
        <p:sp>
          <p:nvSpPr>
            <p:cNvPr id="2519130" name="Rectangle 90"/>
            <p:cNvSpPr>
              <a:spLocks noChangeArrowheads="1"/>
            </p:cNvSpPr>
            <p:nvPr/>
          </p:nvSpPr>
          <p:spPr bwMode="auto">
            <a:xfrm>
              <a:off x="2730" y="1899"/>
              <a:ext cx="26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1</a:t>
              </a:r>
            </a:p>
          </p:txBody>
        </p:sp>
        <p:sp>
          <p:nvSpPr>
            <p:cNvPr id="2519131" name="Rectangle 91"/>
            <p:cNvSpPr>
              <a:spLocks noChangeArrowheads="1"/>
            </p:cNvSpPr>
            <p:nvPr/>
          </p:nvSpPr>
          <p:spPr bwMode="auto">
            <a:xfrm>
              <a:off x="2462" y="1899"/>
              <a:ext cx="2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2</a:t>
              </a:r>
            </a:p>
          </p:txBody>
        </p:sp>
        <p:sp>
          <p:nvSpPr>
            <p:cNvPr id="2519132" name="Rectangle 92"/>
            <p:cNvSpPr>
              <a:spLocks noChangeArrowheads="1"/>
            </p:cNvSpPr>
            <p:nvPr/>
          </p:nvSpPr>
          <p:spPr bwMode="auto">
            <a:xfrm>
              <a:off x="2196" y="1899"/>
              <a:ext cx="26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3</a:t>
              </a:r>
            </a:p>
          </p:txBody>
        </p:sp>
        <p:sp>
          <p:nvSpPr>
            <p:cNvPr id="2519133" name="Rectangle 93"/>
            <p:cNvSpPr>
              <a:spLocks noChangeArrowheads="1"/>
            </p:cNvSpPr>
            <p:nvPr/>
          </p:nvSpPr>
          <p:spPr bwMode="auto">
            <a:xfrm>
              <a:off x="1929" y="1899"/>
              <a:ext cx="26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4</a:t>
              </a:r>
            </a:p>
          </p:txBody>
        </p:sp>
        <p:sp>
          <p:nvSpPr>
            <p:cNvPr id="2519134" name="Rectangle 94"/>
            <p:cNvSpPr>
              <a:spLocks noChangeArrowheads="1"/>
            </p:cNvSpPr>
            <p:nvPr/>
          </p:nvSpPr>
          <p:spPr bwMode="auto">
            <a:xfrm>
              <a:off x="1662" y="1899"/>
              <a:ext cx="26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5</a:t>
              </a:r>
            </a:p>
          </p:txBody>
        </p:sp>
        <p:sp>
          <p:nvSpPr>
            <p:cNvPr id="2519135" name="Rectangle 95"/>
            <p:cNvSpPr>
              <a:spLocks noChangeArrowheads="1"/>
            </p:cNvSpPr>
            <p:nvPr/>
          </p:nvSpPr>
          <p:spPr bwMode="auto">
            <a:xfrm>
              <a:off x="1395" y="1899"/>
              <a:ext cx="26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6</a:t>
              </a:r>
            </a:p>
          </p:txBody>
        </p:sp>
        <p:sp>
          <p:nvSpPr>
            <p:cNvPr id="2519136" name="Rectangle 96"/>
            <p:cNvSpPr>
              <a:spLocks noChangeArrowheads="1"/>
            </p:cNvSpPr>
            <p:nvPr/>
          </p:nvSpPr>
          <p:spPr bwMode="auto">
            <a:xfrm>
              <a:off x="1129" y="1899"/>
              <a:ext cx="26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7</a:t>
              </a:r>
            </a:p>
          </p:txBody>
        </p:sp>
        <p:sp>
          <p:nvSpPr>
            <p:cNvPr id="2519137" name="Rectangle 97"/>
            <p:cNvSpPr>
              <a:spLocks noChangeArrowheads="1"/>
            </p:cNvSpPr>
            <p:nvPr/>
          </p:nvSpPr>
          <p:spPr bwMode="auto">
            <a:xfrm>
              <a:off x="863" y="1899"/>
              <a:ext cx="26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8</a:t>
              </a:r>
            </a:p>
          </p:txBody>
        </p:sp>
        <p:sp>
          <p:nvSpPr>
            <p:cNvPr id="2519138" name="Rectangle 98"/>
            <p:cNvSpPr>
              <a:spLocks noChangeArrowheads="1"/>
            </p:cNvSpPr>
            <p:nvPr/>
          </p:nvSpPr>
          <p:spPr bwMode="auto">
            <a:xfrm>
              <a:off x="595" y="1899"/>
              <a:ext cx="2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600">
                  <a:latin typeface="Arial" charset="0"/>
                </a:rPr>
                <a:t>-2</a:t>
              </a:r>
              <a:r>
                <a:rPr lang="en-US" sz="1600" baseline="30000">
                  <a:latin typeface="Arial" charset="0"/>
                </a:rPr>
                <a:t>9</a:t>
              </a:r>
            </a:p>
          </p:txBody>
        </p:sp>
        <p:sp>
          <p:nvSpPr>
            <p:cNvPr id="2519139" name="Line 99"/>
            <p:cNvSpPr>
              <a:spLocks noChangeShapeType="1"/>
            </p:cNvSpPr>
            <p:nvPr/>
          </p:nvSpPr>
          <p:spPr bwMode="auto">
            <a:xfrm>
              <a:off x="863"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40" name="Line 100"/>
            <p:cNvSpPr>
              <a:spLocks noChangeShapeType="1"/>
            </p:cNvSpPr>
            <p:nvPr/>
          </p:nvSpPr>
          <p:spPr bwMode="auto">
            <a:xfrm>
              <a:off x="1129"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41" name="Line 101"/>
            <p:cNvSpPr>
              <a:spLocks noChangeShapeType="1"/>
            </p:cNvSpPr>
            <p:nvPr/>
          </p:nvSpPr>
          <p:spPr bwMode="auto">
            <a:xfrm>
              <a:off x="1395"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42" name="Line 102"/>
            <p:cNvSpPr>
              <a:spLocks noChangeShapeType="1"/>
            </p:cNvSpPr>
            <p:nvPr/>
          </p:nvSpPr>
          <p:spPr bwMode="auto">
            <a:xfrm>
              <a:off x="1662"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43" name="Line 103"/>
            <p:cNvSpPr>
              <a:spLocks noChangeShapeType="1"/>
            </p:cNvSpPr>
            <p:nvPr/>
          </p:nvSpPr>
          <p:spPr bwMode="auto">
            <a:xfrm>
              <a:off x="1929"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44" name="Line 104"/>
            <p:cNvSpPr>
              <a:spLocks noChangeShapeType="1"/>
            </p:cNvSpPr>
            <p:nvPr/>
          </p:nvSpPr>
          <p:spPr bwMode="auto">
            <a:xfrm>
              <a:off x="2196"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45" name="Line 105"/>
            <p:cNvSpPr>
              <a:spLocks noChangeShapeType="1"/>
            </p:cNvSpPr>
            <p:nvPr/>
          </p:nvSpPr>
          <p:spPr bwMode="auto">
            <a:xfrm>
              <a:off x="2462"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46" name="Line 106"/>
            <p:cNvSpPr>
              <a:spLocks noChangeShapeType="1"/>
            </p:cNvSpPr>
            <p:nvPr/>
          </p:nvSpPr>
          <p:spPr bwMode="auto">
            <a:xfrm>
              <a:off x="2730"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47" name="Line 107"/>
            <p:cNvSpPr>
              <a:spLocks noChangeShapeType="1"/>
            </p:cNvSpPr>
            <p:nvPr/>
          </p:nvSpPr>
          <p:spPr bwMode="auto">
            <a:xfrm>
              <a:off x="2995"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48" name="Line 108"/>
            <p:cNvSpPr>
              <a:spLocks noChangeShapeType="1"/>
            </p:cNvSpPr>
            <p:nvPr/>
          </p:nvSpPr>
          <p:spPr bwMode="auto">
            <a:xfrm>
              <a:off x="3261" y="2110"/>
              <a:ext cx="0" cy="30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49" name="Line 109"/>
            <p:cNvSpPr>
              <a:spLocks noChangeShapeType="1"/>
            </p:cNvSpPr>
            <p:nvPr/>
          </p:nvSpPr>
          <p:spPr bwMode="auto">
            <a:xfrm>
              <a:off x="3528"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50" name="Line 110"/>
            <p:cNvSpPr>
              <a:spLocks noChangeShapeType="1"/>
            </p:cNvSpPr>
            <p:nvPr/>
          </p:nvSpPr>
          <p:spPr bwMode="auto">
            <a:xfrm>
              <a:off x="3795"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51" name="Line 111"/>
            <p:cNvSpPr>
              <a:spLocks noChangeShapeType="1"/>
            </p:cNvSpPr>
            <p:nvPr/>
          </p:nvSpPr>
          <p:spPr bwMode="auto">
            <a:xfrm>
              <a:off x="4062"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52" name="Line 112"/>
            <p:cNvSpPr>
              <a:spLocks noChangeShapeType="1"/>
            </p:cNvSpPr>
            <p:nvPr/>
          </p:nvSpPr>
          <p:spPr bwMode="auto">
            <a:xfrm>
              <a:off x="4328"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53" name="Line 113"/>
            <p:cNvSpPr>
              <a:spLocks noChangeShapeType="1"/>
            </p:cNvSpPr>
            <p:nvPr/>
          </p:nvSpPr>
          <p:spPr bwMode="auto">
            <a:xfrm>
              <a:off x="4594" y="2110"/>
              <a:ext cx="0" cy="303"/>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54" name="Line 114"/>
            <p:cNvSpPr>
              <a:spLocks noChangeShapeType="1"/>
            </p:cNvSpPr>
            <p:nvPr/>
          </p:nvSpPr>
          <p:spPr bwMode="auto">
            <a:xfrm>
              <a:off x="595" y="2110"/>
              <a:ext cx="4267"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55" name="Line 115"/>
            <p:cNvSpPr>
              <a:spLocks noChangeShapeType="1"/>
            </p:cNvSpPr>
            <p:nvPr/>
          </p:nvSpPr>
          <p:spPr bwMode="auto">
            <a:xfrm>
              <a:off x="595" y="2413"/>
              <a:ext cx="426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56" name="Line 116"/>
            <p:cNvSpPr>
              <a:spLocks noChangeShapeType="1"/>
            </p:cNvSpPr>
            <p:nvPr/>
          </p:nvSpPr>
          <p:spPr bwMode="auto">
            <a:xfrm>
              <a:off x="595" y="2413"/>
              <a:ext cx="0" cy="30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57" name="Line 117"/>
            <p:cNvSpPr>
              <a:spLocks noChangeShapeType="1"/>
            </p:cNvSpPr>
            <p:nvPr/>
          </p:nvSpPr>
          <p:spPr bwMode="auto">
            <a:xfrm>
              <a:off x="595" y="2110"/>
              <a:ext cx="0" cy="303"/>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58" name="Line 118"/>
            <p:cNvSpPr>
              <a:spLocks noChangeShapeType="1"/>
            </p:cNvSpPr>
            <p:nvPr/>
          </p:nvSpPr>
          <p:spPr bwMode="auto">
            <a:xfrm>
              <a:off x="4862" y="2110"/>
              <a:ext cx="0" cy="303"/>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19159" name="Text Box 119"/>
            <p:cNvSpPr txBox="1">
              <a:spLocks noChangeArrowheads="1"/>
            </p:cNvSpPr>
            <p:nvPr/>
          </p:nvSpPr>
          <p:spPr bwMode="auto">
            <a:xfrm>
              <a:off x="4907" y="2098"/>
              <a:ext cx="5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atin typeface="Arial" charset="0"/>
                </a:rPr>
                <a:t>= 1.5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19103"/>
                                        </p:tgtEl>
                                        <p:attrNameLst>
                                          <p:attrName>style.visibility</p:attrName>
                                        </p:attrNameLst>
                                      </p:cBhvr>
                                      <p:to>
                                        <p:strVal val="visible"/>
                                      </p:to>
                                    </p:set>
                                    <p:animEffect transition="in" filter="wipe(left)">
                                      <p:cBhvr>
                                        <p:cTn id="7" dur="500"/>
                                        <p:tgtEl>
                                          <p:spTgt spid="2519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2"/>
          <p:cNvSpPr>
            <a:spLocks noGrp="1"/>
          </p:cNvSpPr>
          <p:nvPr>
            <p:ph type="dt" sz="half" idx="10"/>
          </p:nvPr>
        </p:nvSpPr>
        <p:spPr/>
        <p:txBody>
          <a:bodyPr/>
          <a:lstStyle/>
          <a:p>
            <a:r>
              <a:rPr lang="en-US" smtClean="0"/>
              <a:t>BYU CS 224</a:t>
            </a:r>
            <a:endParaRPr lang="en-US"/>
          </a:p>
        </p:txBody>
      </p:sp>
      <p:sp>
        <p:nvSpPr>
          <p:cNvPr id="36" name="Footer Placeholder 3"/>
          <p:cNvSpPr>
            <a:spLocks noGrp="1"/>
          </p:cNvSpPr>
          <p:nvPr>
            <p:ph type="ftr" sz="quarter" idx="11"/>
          </p:nvPr>
        </p:nvSpPr>
        <p:spPr/>
        <p:txBody>
          <a:bodyPr/>
          <a:lstStyle/>
          <a:p>
            <a:r>
              <a:rPr lang="en-US" smtClean="0"/>
              <a:t>S01 - Data Types</a:t>
            </a:r>
            <a:endParaRPr lang="en-US"/>
          </a:p>
        </p:txBody>
      </p:sp>
      <p:sp>
        <p:nvSpPr>
          <p:cNvPr id="37" name="Slide Number Placeholder 4"/>
          <p:cNvSpPr>
            <a:spLocks noGrp="1"/>
          </p:cNvSpPr>
          <p:nvPr>
            <p:ph type="sldNum" sz="quarter" idx="12"/>
          </p:nvPr>
        </p:nvSpPr>
        <p:spPr/>
        <p:txBody>
          <a:bodyPr/>
          <a:lstStyle/>
          <a:p>
            <a:fld id="{E1281F8F-8B5C-4146-ACE9-373EFC299EF0}" type="slidenum">
              <a:rPr lang="en-US"/>
              <a:pPr/>
              <a:t>38</a:t>
            </a:fld>
            <a:endParaRPr lang="en-US"/>
          </a:p>
        </p:txBody>
      </p:sp>
      <p:sp>
        <p:nvSpPr>
          <p:cNvPr id="2525186" name="Rectangle 2"/>
          <p:cNvSpPr>
            <a:spLocks noGrp="1" noChangeArrowheads="1"/>
          </p:cNvSpPr>
          <p:nvPr>
            <p:ph type="title"/>
          </p:nvPr>
        </p:nvSpPr>
        <p:spPr/>
        <p:txBody>
          <a:bodyPr/>
          <a:lstStyle/>
          <a:p>
            <a:r>
              <a:rPr lang="en-US"/>
              <a:t>Fixed Point Numbers</a:t>
            </a:r>
          </a:p>
        </p:txBody>
      </p:sp>
      <p:sp>
        <p:nvSpPr>
          <p:cNvPr id="2525189" name="Rectangle 5"/>
          <p:cNvSpPr>
            <a:spLocks noChangeArrowheads="1"/>
          </p:cNvSpPr>
          <p:nvPr/>
        </p:nvSpPr>
        <p:spPr bwMode="auto">
          <a:xfrm>
            <a:off x="52101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5190" name="Rectangle 6"/>
          <p:cNvSpPr>
            <a:spLocks noChangeArrowheads="1"/>
          </p:cNvSpPr>
          <p:nvPr/>
        </p:nvSpPr>
        <p:spPr bwMode="auto">
          <a:xfrm>
            <a:off x="55149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5191" name="Rectangle 7"/>
          <p:cNvSpPr>
            <a:spLocks noChangeArrowheads="1"/>
          </p:cNvSpPr>
          <p:nvPr/>
        </p:nvSpPr>
        <p:spPr bwMode="auto">
          <a:xfrm>
            <a:off x="58197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5192" name="Rectangle 8"/>
          <p:cNvSpPr>
            <a:spLocks noChangeArrowheads="1"/>
          </p:cNvSpPr>
          <p:nvPr/>
        </p:nvSpPr>
        <p:spPr bwMode="auto">
          <a:xfrm>
            <a:off x="61245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5193" name="Rectangle 9"/>
          <p:cNvSpPr>
            <a:spLocks noChangeArrowheads="1"/>
          </p:cNvSpPr>
          <p:nvPr/>
        </p:nvSpPr>
        <p:spPr bwMode="auto">
          <a:xfrm>
            <a:off x="64293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5194" name="Rectangle 10"/>
          <p:cNvSpPr>
            <a:spLocks noChangeArrowheads="1"/>
          </p:cNvSpPr>
          <p:nvPr/>
        </p:nvSpPr>
        <p:spPr bwMode="auto">
          <a:xfrm>
            <a:off x="49053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 </a:t>
            </a:r>
          </a:p>
        </p:txBody>
      </p:sp>
      <p:sp>
        <p:nvSpPr>
          <p:cNvPr id="2525200" name="Rectangle 16"/>
          <p:cNvSpPr>
            <a:spLocks noChangeArrowheads="1"/>
          </p:cNvSpPr>
          <p:nvPr/>
        </p:nvSpPr>
        <p:spPr bwMode="auto">
          <a:xfrm>
            <a:off x="2466975" y="1500188"/>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solidFill>
                  <a:srgbClr val="000000"/>
                </a:solidFill>
                <a:latin typeface="Verdana" pitchFamily="34" charset="0"/>
              </a:rPr>
              <a:t>0</a:t>
            </a:r>
          </a:p>
        </p:txBody>
      </p:sp>
      <p:sp>
        <p:nvSpPr>
          <p:cNvPr id="2525201" name="Rectangle 17"/>
          <p:cNvSpPr>
            <a:spLocks noChangeArrowheads="1"/>
          </p:cNvSpPr>
          <p:nvPr/>
        </p:nvSpPr>
        <p:spPr bwMode="auto">
          <a:xfrm>
            <a:off x="2771775" y="1500188"/>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solidFill>
                  <a:srgbClr val="000000"/>
                </a:solidFill>
                <a:latin typeface="Verdana" pitchFamily="34" charset="0"/>
              </a:rPr>
              <a:t>0</a:t>
            </a:r>
          </a:p>
        </p:txBody>
      </p:sp>
      <p:sp>
        <p:nvSpPr>
          <p:cNvPr id="2525202" name="Rectangle 18"/>
          <p:cNvSpPr>
            <a:spLocks noChangeArrowheads="1"/>
          </p:cNvSpPr>
          <p:nvPr/>
        </p:nvSpPr>
        <p:spPr bwMode="auto">
          <a:xfrm>
            <a:off x="3076575" y="1500188"/>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solidFill>
                  <a:srgbClr val="000000"/>
                </a:solidFill>
                <a:latin typeface="Verdana" pitchFamily="34" charset="0"/>
              </a:rPr>
              <a:t>0</a:t>
            </a:r>
          </a:p>
        </p:txBody>
      </p:sp>
      <p:sp>
        <p:nvSpPr>
          <p:cNvPr id="2525203" name="Rectangle 19"/>
          <p:cNvSpPr>
            <a:spLocks noChangeArrowheads="1"/>
          </p:cNvSpPr>
          <p:nvPr/>
        </p:nvSpPr>
        <p:spPr bwMode="auto">
          <a:xfrm>
            <a:off x="3381375" y="1500188"/>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solidFill>
                  <a:srgbClr val="000000"/>
                </a:solidFill>
                <a:latin typeface="Verdana" pitchFamily="34" charset="0"/>
              </a:rPr>
              <a:t>0</a:t>
            </a:r>
          </a:p>
        </p:txBody>
      </p:sp>
      <p:sp>
        <p:nvSpPr>
          <p:cNvPr id="2525204" name="Rectangle 20"/>
          <p:cNvSpPr>
            <a:spLocks noChangeArrowheads="1"/>
          </p:cNvSpPr>
          <p:nvPr/>
        </p:nvSpPr>
        <p:spPr bwMode="auto">
          <a:xfrm>
            <a:off x="3686175" y="1500188"/>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solidFill>
                  <a:srgbClr val="000000"/>
                </a:solidFill>
                <a:latin typeface="Verdana" pitchFamily="34" charset="0"/>
              </a:rPr>
              <a:t>0</a:t>
            </a:r>
          </a:p>
        </p:txBody>
      </p:sp>
      <p:sp>
        <p:nvSpPr>
          <p:cNvPr id="2525205" name="Rectangle 21"/>
          <p:cNvSpPr>
            <a:spLocks noChangeArrowheads="1"/>
          </p:cNvSpPr>
          <p:nvPr/>
        </p:nvSpPr>
        <p:spPr bwMode="auto">
          <a:xfrm>
            <a:off x="3990975" y="1500188"/>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solidFill>
                  <a:srgbClr val="000000"/>
                </a:solidFill>
                <a:latin typeface="Verdana" pitchFamily="34" charset="0"/>
              </a:rPr>
              <a:t>0</a:t>
            </a:r>
          </a:p>
        </p:txBody>
      </p:sp>
      <p:sp>
        <p:nvSpPr>
          <p:cNvPr id="2525206" name="Rectangle 22"/>
          <p:cNvSpPr>
            <a:spLocks noChangeArrowheads="1"/>
          </p:cNvSpPr>
          <p:nvPr/>
        </p:nvSpPr>
        <p:spPr bwMode="auto">
          <a:xfrm>
            <a:off x="4295775" y="1500188"/>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1</a:t>
            </a:r>
          </a:p>
        </p:txBody>
      </p:sp>
      <p:sp>
        <p:nvSpPr>
          <p:cNvPr id="2525207" name="Rectangle 23"/>
          <p:cNvSpPr>
            <a:spLocks noChangeArrowheads="1"/>
          </p:cNvSpPr>
          <p:nvPr/>
        </p:nvSpPr>
        <p:spPr bwMode="auto">
          <a:xfrm>
            <a:off x="4600575" y="1500188"/>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5208" name="Rectangle 24"/>
          <p:cNvSpPr>
            <a:spLocks noChangeArrowheads="1"/>
          </p:cNvSpPr>
          <p:nvPr/>
        </p:nvSpPr>
        <p:spPr bwMode="auto">
          <a:xfrm>
            <a:off x="4295775" y="1500188"/>
            <a:ext cx="2438400" cy="3810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5209" name="Rectangle 25"/>
          <p:cNvSpPr>
            <a:spLocks noChangeArrowheads="1"/>
          </p:cNvSpPr>
          <p:nvPr/>
        </p:nvSpPr>
        <p:spPr bwMode="auto">
          <a:xfrm>
            <a:off x="1857375" y="1500188"/>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solidFill>
                  <a:srgbClr val="000000"/>
                </a:solidFill>
                <a:latin typeface="Verdana" pitchFamily="34" charset="0"/>
              </a:rPr>
              <a:t>0</a:t>
            </a:r>
          </a:p>
        </p:txBody>
      </p:sp>
      <p:sp>
        <p:nvSpPr>
          <p:cNvPr id="2525210" name="Rectangle 26"/>
          <p:cNvSpPr>
            <a:spLocks noChangeArrowheads="1"/>
          </p:cNvSpPr>
          <p:nvPr/>
        </p:nvSpPr>
        <p:spPr bwMode="auto">
          <a:xfrm>
            <a:off x="2162175" y="1500188"/>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solidFill>
                  <a:srgbClr val="000000"/>
                </a:solidFill>
                <a:latin typeface="Verdana" pitchFamily="34" charset="0"/>
              </a:rPr>
              <a:t>0</a:t>
            </a:r>
          </a:p>
        </p:txBody>
      </p:sp>
      <p:sp>
        <p:nvSpPr>
          <p:cNvPr id="2525211" name="Rectangle 27"/>
          <p:cNvSpPr>
            <a:spLocks noChangeArrowheads="1"/>
          </p:cNvSpPr>
          <p:nvPr/>
        </p:nvSpPr>
        <p:spPr bwMode="auto">
          <a:xfrm>
            <a:off x="1857375" y="1500188"/>
            <a:ext cx="2438400" cy="3810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5212" name="Rectangle 28"/>
          <p:cNvSpPr>
            <a:spLocks noChangeArrowheads="1"/>
          </p:cNvSpPr>
          <p:nvPr/>
        </p:nvSpPr>
        <p:spPr bwMode="auto">
          <a:xfrm>
            <a:off x="52101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5213" name="Rectangle 29"/>
          <p:cNvSpPr>
            <a:spLocks noChangeArrowheads="1"/>
          </p:cNvSpPr>
          <p:nvPr/>
        </p:nvSpPr>
        <p:spPr bwMode="auto">
          <a:xfrm>
            <a:off x="55149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5214" name="Rectangle 30"/>
          <p:cNvSpPr>
            <a:spLocks noChangeArrowheads="1"/>
          </p:cNvSpPr>
          <p:nvPr/>
        </p:nvSpPr>
        <p:spPr bwMode="auto">
          <a:xfrm>
            <a:off x="58197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5215" name="Rectangle 31"/>
          <p:cNvSpPr>
            <a:spLocks noChangeArrowheads="1"/>
          </p:cNvSpPr>
          <p:nvPr/>
        </p:nvSpPr>
        <p:spPr bwMode="auto">
          <a:xfrm>
            <a:off x="61245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5216" name="Rectangle 32"/>
          <p:cNvSpPr>
            <a:spLocks noChangeArrowheads="1"/>
          </p:cNvSpPr>
          <p:nvPr/>
        </p:nvSpPr>
        <p:spPr bwMode="auto">
          <a:xfrm>
            <a:off x="64293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5217" name="Rectangle 33"/>
          <p:cNvSpPr>
            <a:spLocks noChangeArrowheads="1"/>
          </p:cNvSpPr>
          <p:nvPr/>
        </p:nvSpPr>
        <p:spPr bwMode="auto">
          <a:xfrm>
            <a:off x="4905375" y="1500188"/>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1</a:t>
            </a:r>
          </a:p>
        </p:txBody>
      </p:sp>
      <p:sp>
        <p:nvSpPr>
          <p:cNvPr id="2525218" name="Text Box 34"/>
          <p:cNvSpPr txBox="1">
            <a:spLocks noChangeArrowheads="1"/>
          </p:cNvSpPr>
          <p:nvPr/>
        </p:nvSpPr>
        <p:spPr bwMode="auto">
          <a:xfrm>
            <a:off x="495300" y="2790825"/>
            <a:ext cx="8212138"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eaLnBrk="0" hangingPunct="0">
              <a:defRPr sz="2400">
                <a:solidFill>
                  <a:schemeClr val="tx1"/>
                </a:solidFill>
                <a:latin typeface="Times New Roman" pitchFamily="18" charset="0"/>
              </a:defRPr>
            </a:lvl1pPr>
            <a:lvl2pPr marL="461963"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Clr>
                <a:srgbClr val="0000CC"/>
              </a:buClr>
              <a:buFont typeface="Wingdings" pitchFamily="2" charset="2"/>
              <a:buChar char="§"/>
            </a:pPr>
            <a:r>
              <a:rPr lang="en-US" dirty="0">
                <a:latin typeface="Arial" charset="0"/>
              </a:rPr>
              <a:t>With a fixed-point fractional part, we can have 5/2 = 2.5</a:t>
            </a:r>
          </a:p>
          <a:p>
            <a:pPr>
              <a:spcBef>
                <a:spcPts val="600"/>
              </a:spcBef>
              <a:buClr>
                <a:srgbClr val="0000CC"/>
              </a:buClr>
              <a:buFont typeface="Wingdings" pitchFamily="2" charset="2"/>
              <a:buChar char="§"/>
            </a:pPr>
            <a:r>
              <a:rPr lang="en-US" dirty="0">
                <a:latin typeface="Arial" charset="0"/>
              </a:rPr>
              <a:t>The more bits you use in your fractional part, the more accuracy you will have</a:t>
            </a:r>
            <a:r>
              <a:rPr lang="en-US" dirty="0" smtClean="0">
                <a:latin typeface="Arial" charset="0"/>
              </a:rPr>
              <a:t>.</a:t>
            </a:r>
          </a:p>
          <a:p>
            <a:pPr>
              <a:spcBef>
                <a:spcPts val="600"/>
              </a:spcBef>
              <a:buClr>
                <a:srgbClr val="0000CC"/>
              </a:buClr>
              <a:buFont typeface="Wingdings" pitchFamily="2" charset="2"/>
              <a:buChar char="§"/>
            </a:pPr>
            <a:r>
              <a:rPr lang="en-US" dirty="0" smtClean="0">
                <a:latin typeface="Arial" charset="0"/>
              </a:rPr>
              <a:t>Uses 2’s complement for negative numbers.</a:t>
            </a:r>
            <a:endParaRPr lang="en-US" dirty="0">
              <a:latin typeface="Arial" charset="0"/>
            </a:endParaRPr>
          </a:p>
          <a:p>
            <a:pPr>
              <a:spcBef>
                <a:spcPts val="600"/>
              </a:spcBef>
              <a:buClr>
                <a:srgbClr val="0000CC"/>
              </a:buClr>
              <a:buFont typeface="Wingdings" pitchFamily="2" charset="2"/>
              <a:buChar char="§"/>
            </a:pPr>
            <a:r>
              <a:rPr lang="en-US" dirty="0">
                <a:latin typeface="Arial" charset="0"/>
              </a:rPr>
              <a:t>Accuracy is 2 </a:t>
            </a:r>
            <a:r>
              <a:rPr lang="en-US" baseline="30000" dirty="0">
                <a:latin typeface="Arial" charset="0"/>
              </a:rPr>
              <a:t>-(# fraction bits)</a:t>
            </a:r>
            <a:r>
              <a:rPr lang="en-US" dirty="0">
                <a:latin typeface="Arial" charset="0"/>
              </a:rPr>
              <a:t>.  </a:t>
            </a:r>
          </a:p>
          <a:p>
            <a:pPr>
              <a:spcBef>
                <a:spcPts val="600"/>
              </a:spcBef>
              <a:buClr>
                <a:srgbClr val="0000CC"/>
              </a:buClr>
              <a:buFont typeface="Wingdings" pitchFamily="2" charset="2"/>
              <a:buChar char="§"/>
            </a:pPr>
            <a:r>
              <a:rPr lang="en-US" dirty="0">
                <a:latin typeface="Arial" charset="0"/>
              </a:rPr>
              <a:t>For example, if we have 6 bits in our fractional part (like the above example), our accuracy is 2</a:t>
            </a:r>
            <a:r>
              <a:rPr lang="en-US" baseline="30000" dirty="0">
                <a:latin typeface="Arial" charset="0"/>
              </a:rPr>
              <a:t>-6</a:t>
            </a:r>
            <a:r>
              <a:rPr lang="en-US" dirty="0">
                <a:latin typeface="Arial" charset="0"/>
              </a:rPr>
              <a:t> = 0.015625.  In other words, every bit is equal to 0.015625</a:t>
            </a:r>
          </a:p>
        </p:txBody>
      </p:sp>
      <p:sp>
        <p:nvSpPr>
          <p:cNvPr id="2525219" name="Text Box 3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Fixed Point</a:t>
            </a:r>
          </a:p>
        </p:txBody>
      </p:sp>
      <p:grpSp>
        <p:nvGrpSpPr>
          <p:cNvPr id="2525224" name="Group 40"/>
          <p:cNvGrpSpPr>
            <a:grpSpLocks/>
          </p:cNvGrpSpPr>
          <p:nvPr/>
        </p:nvGrpSpPr>
        <p:grpSpPr bwMode="auto">
          <a:xfrm>
            <a:off x="1866900" y="1957388"/>
            <a:ext cx="3003550" cy="609600"/>
            <a:chOff x="1176" y="1233"/>
            <a:chExt cx="1892" cy="384"/>
          </a:xfrm>
        </p:grpSpPr>
        <p:sp>
          <p:nvSpPr>
            <p:cNvPr id="2525199" name="Text Box 15"/>
            <p:cNvSpPr txBox="1">
              <a:spLocks noChangeArrowheads="1"/>
            </p:cNvSpPr>
            <p:nvPr/>
          </p:nvSpPr>
          <p:spPr bwMode="auto">
            <a:xfrm>
              <a:off x="1473" y="1386"/>
              <a:ext cx="1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a:latin typeface="Verdana" pitchFamily="34" charset="0"/>
                </a:rPr>
                <a:t>Intregal part</a:t>
              </a:r>
            </a:p>
          </p:txBody>
        </p:sp>
        <p:sp>
          <p:nvSpPr>
            <p:cNvPr id="2525220" name="AutoShape 36"/>
            <p:cNvSpPr>
              <a:spLocks/>
            </p:cNvSpPr>
            <p:nvPr/>
          </p:nvSpPr>
          <p:spPr bwMode="auto">
            <a:xfrm rot="-5400000">
              <a:off x="2040" y="369"/>
              <a:ext cx="164" cy="1892"/>
            </a:xfrm>
            <a:prstGeom prst="leftBrace">
              <a:avLst>
                <a:gd name="adj1" fmla="val 96138"/>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25223" name="Group 39"/>
          <p:cNvGrpSpPr>
            <a:grpSpLocks/>
          </p:cNvGrpSpPr>
          <p:nvPr/>
        </p:nvGrpSpPr>
        <p:grpSpPr bwMode="auto">
          <a:xfrm>
            <a:off x="4797425" y="1958975"/>
            <a:ext cx="2057400" cy="608013"/>
            <a:chOff x="3022" y="1234"/>
            <a:chExt cx="1296" cy="383"/>
          </a:xfrm>
        </p:grpSpPr>
        <p:sp>
          <p:nvSpPr>
            <p:cNvPr id="2525188" name="Text Box 4"/>
            <p:cNvSpPr txBox="1">
              <a:spLocks noChangeArrowheads="1"/>
            </p:cNvSpPr>
            <p:nvPr/>
          </p:nvSpPr>
          <p:spPr bwMode="auto">
            <a:xfrm>
              <a:off x="3022" y="1386"/>
              <a:ext cx="1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a:latin typeface="Verdana" pitchFamily="34" charset="0"/>
                </a:rPr>
                <a:t>Fractional part</a:t>
              </a:r>
            </a:p>
          </p:txBody>
        </p:sp>
        <p:sp>
          <p:nvSpPr>
            <p:cNvPr id="2525221" name="AutoShape 37"/>
            <p:cNvSpPr>
              <a:spLocks/>
            </p:cNvSpPr>
            <p:nvPr/>
          </p:nvSpPr>
          <p:spPr bwMode="auto">
            <a:xfrm rot="-5400000">
              <a:off x="3588" y="748"/>
              <a:ext cx="164" cy="1136"/>
            </a:xfrm>
            <a:prstGeom prst="leftBrace">
              <a:avLst>
                <a:gd name="adj1" fmla="val 57724"/>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25224"/>
                                        </p:tgtEl>
                                        <p:attrNameLst>
                                          <p:attrName>style.visibility</p:attrName>
                                        </p:attrNameLst>
                                      </p:cBhvr>
                                      <p:to>
                                        <p:strVal val="visible"/>
                                      </p:to>
                                    </p:set>
                                    <p:animEffect transition="in" filter="dissolve">
                                      <p:cBhvr>
                                        <p:cTn id="7" dur="500"/>
                                        <p:tgtEl>
                                          <p:spTgt spid="25252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25223"/>
                                        </p:tgtEl>
                                        <p:attrNameLst>
                                          <p:attrName>style.visibility</p:attrName>
                                        </p:attrNameLst>
                                      </p:cBhvr>
                                      <p:to>
                                        <p:strVal val="visible"/>
                                      </p:to>
                                    </p:set>
                                    <p:animEffect transition="in" filter="dissolve">
                                      <p:cBhvr>
                                        <p:cTn id="12" dur="500"/>
                                        <p:tgtEl>
                                          <p:spTgt spid="2525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Date Placeholder 2"/>
          <p:cNvSpPr>
            <a:spLocks noGrp="1"/>
          </p:cNvSpPr>
          <p:nvPr>
            <p:ph type="dt" sz="half" idx="10"/>
          </p:nvPr>
        </p:nvSpPr>
        <p:spPr/>
        <p:txBody>
          <a:bodyPr/>
          <a:lstStyle/>
          <a:p>
            <a:r>
              <a:rPr lang="en-US" smtClean="0"/>
              <a:t>BYU CS 224</a:t>
            </a:r>
            <a:endParaRPr lang="en-US"/>
          </a:p>
        </p:txBody>
      </p:sp>
      <p:sp>
        <p:nvSpPr>
          <p:cNvPr id="83" name="Footer Placeholder 3"/>
          <p:cNvSpPr>
            <a:spLocks noGrp="1"/>
          </p:cNvSpPr>
          <p:nvPr>
            <p:ph type="ftr" sz="quarter" idx="11"/>
          </p:nvPr>
        </p:nvSpPr>
        <p:spPr/>
        <p:txBody>
          <a:bodyPr/>
          <a:lstStyle/>
          <a:p>
            <a:r>
              <a:rPr lang="en-US" smtClean="0"/>
              <a:t>S01 - Data Types</a:t>
            </a:r>
            <a:endParaRPr lang="en-US"/>
          </a:p>
        </p:txBody>
      </p:sp>
      <p:sp>
        <p:nvSpPr>
          <p:cNvPr id="84" name="Slide Number Placeholder 4"/>
          <p:cNvSpPr>
            <a:spLocks noGrp="1"/>
          </p:cNvSpPr>
          <p:nvPr>
            <p:ph type="sldNum" sz="quarter" idx="12"/>
          </p:nvPr>
        </p:nvSpPr>
        <p:spPr/>
        <p:txBody>
          <a:bodyPr/>
          <a:lstStyle/>
          <a:p>
            <a:fld id="{FEF31DB3-F0F1-44A4-B95E-35A273D3AD37}" type="slidenum">
              <a:rPr lang="en-US"/>
              <a:pPr/>
              <a:t>39</a:t>
            </a:fld>
            <a:endParaRPr lang="en-US"/>
          </a:p>
        </p:txBody>
      </p:sp>
      <p:sp>
        <p:nvSpPr>
          <p:cNvPr id="2526210" name="Rectangle 2"/>
          <p:cNvSpPr>
            <a:spLocks noGrp="1" noChangeArrowheads="1"/>
          </p:cNvSpPr>
          <p:nvPr>
            <p:ph type="title"/>
          </p:nvPr>
        </p:nvSpPr>
        <p:spPr/>
        <p:txBody>
          <a:bodyPr/>
          <a:lstStyle/>
          <a:p>
            <a:r>
              <a:rPr lang="en-US"/>
              <a:t>Fixed Point Arithmetic</a:t>
            </a:r>
          </a:p>
        </p:txBody>
      </p:sp>
      <p:sp>
        <p:nvSpPr>
          <p:cNvPr id="2526211" name="Text Box 3"/>
          <p:cNvSpPr txBox="1">
            <a:spLocks noChangeArrowheads="1"/>
          </p:cNvSpPr>
          <p:nvPr/>
        </p:nvSpPr>
        <p:spPr bwMode="auto">
          <a:xfrm>
            <a:off x="6677025" y="2057400"/>
            <a:ext cx="2255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latin typeface="Verdana" pitchFamily="34" charset="0"/>
              </a:rPr>
              <a:t>Adding 2.5 + 2.5</a:t>
            </a:r>
          </a:p>
        </p:txBody>
      </p:sp>
      <p:sp>
        <p:nvSpPr>
          <p:cNvPr id="2526212" name="Rectangle 4"/>
          <p:cNvSpPr>
            <a:spLocks noChangeArrowheads="1"/>
          </p:cNvSpPr>
          <p:nvPr/>
        </p:nvSpPr>
        <p:spPr bwMode="auto">
          <a:xfrm>
            <a:off x="46958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13" name="Rectangle 5"/>
          <p:cNvSpPr>
            <a:spLocks noChangeArrowheads="1"/>
          </p:cNvSpPr>
          <p:nvPr/>
        </p:nvSpPr>
        <p:spPr bwMode="auto">
          <a:xfrm>
            <a:off x="50006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14" name="Rectangle 6"/>
          <p:cNvSpPr>
            <a:spLocks noChangeArrowheads="1"/>
          </p:cNvSpPr>
          <p:nvPr/>
        </p:nvSpPr>
        <p:spPr bwMode="auto">
          <a:xfrm>
            <a:off x="53054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15" name="Rectangle 7"/>
          <p:cNvSpPr>
            <a:spLocks noChangeArrowheads="1"/>
          </p:cNvSpPr>
          <p:nvPr/>
        </p:nvSpPr>
        <p:spPr bwMode="auto">
          <a:xfrm>
            <a:off x="56102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16" name="Rectangle 8"/>
          <p:cNvSpPr>
            <a:spLocks noChangeArrowheads="1"/>
          </p:cNvSpPr>
          <p:nvPr/>
        </p:nvSpPr>
        <p:spPr bwMode="auto">
          <a:xfrm>
            <a:off x="59150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17" name="Rectangle 9"/>
          <p:cNvSpPr>
            <a:spLocks noChangeArrowheads="1"/>
          </p:cNvSpPr>
          <p:nvPr/>
        </p:nvSpPr>
        <p:spPr bwMode="auto">
          <a:xfrm>
            <a:off x="43910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 </a:t>
            </a:r>
          </a:p>
        </p:txBody>
      </p:sp>
      <p:sp>
        <p:nvSpPr>
          <p:cNvPr id="2526218" name="Rectangle 10"/>
          <p:cNvSpPr>
            <a:spLocks noChangeArrowheads="1"/>
          </p:cNvSpPr>
          <p:nvPr/>
        </p:nvSpPr>
        <p:spPr bwMode="auto">
          <a:xfrm>
            <a:off x="1952625" y="20574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19" name="Rectangle 11"/>
          <p:cNvSpPr>
            <a:spLocks noChangeArrowheads="1"/>
          </p:cNvSpPr>
          <p:nvPr/>
        </p:nvSpPr>
        <p:spPr bwMode="auto">
          <a:xfrm>
            <a:off x="2257425" y="20574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20" name="Rectangle 12"/>
          <p:cNvSpPr>
            <a:spLocks noChangeArrowheads="1"/>
          </p:cNvSpPr>
          <p:nvPr/>
        </p:nvSpPr>
        <p:spPr bwMode="auto">
          <a:xfrm>
            <a:off x="2562225" y="20574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21" name="Rectangle 13"/>
          <p:cNvSpPr>
            <a:spLocks noChangeArrowheads="1"/>
          </p:cNvSpPr>
          <p:nvPr/>
        </p:nvSpPr>
        <p:spPr bwMode="auto">
          <a:xfrm>
            <a:off x="2867025" y="20574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22" name="Rectangle 14"/>
          <p:cNvSpPr>
            <a:spLocks noChangeArrowheads="1"/>
          </p:cNvSpPr>
          <p:nvPr/>
        </p:nvSpPr>
        <p:spPr bwMode="auto">
          <a:xfrm>
            <a:off x="3171825" y="20574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23" name="Rectangle 15"/>
          <p:cNvSpPr>
            <a:spLocks noChangeArrowheads="1"/>
          </p:cNvSpPr>
          <p:nvPr/>
        </p:nvSpPr>
        <p:spPr bwMode="auto">
          <a:xfrm>
            <a:off x="3476625" y="20574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24" name="Rectangle 16"/>
          <p:cNvSpPr>
            <a:spLocks noChangeArrowheads="1"/>
          </p:cNvSpPr>
          <p:nvPr/>
        </p:nvSpPr>
        <p:spPr bwMode="auto">
          <a:xfrm>
            <a:off x="3781425" y="20574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1</a:t>
            </a:r>
          </a:p>
        </p:txBody>
      </p:sp>
      <p:sp>
        <p:nvSpPr>
          <p:cNvPr id="2526225" name="Rectangle 17"/>
          <p:cNvSpPr>
            <a:spLocks noChangeArrowheads="1"/>
          </p:cNvSpPr>
          <p:nvPr/>
        </p:nvSpPr>
        <p:spPr bwMode="auto">
          <a:xfrm>
            <a:off x="4086225" y="20574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26" name="Rectangle 18"/>
          <p:cNvSpPr>
            <a:spLocks noChangeArrowheads="1"/>
          </p:cNvSpPr>
          <p:nvPr/>
        </p:nvSpPr>
        <p:spPr bwMode="auto">
          <a:xfrm>
            <a:off x="3781425" y="2057400"/>
            <a:ext cx="2438400" cy="3810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27" name="Rectangle 19"/>
          <p:cNvSpPr>
            <a:spLocks noChangeArrowheads="1"/>
          </p:cNvSpPr>
          <p:nvPr/>
        </p:nvSpPr>
        <p:spPr bwMode="auto">
          <a:xfrm>
            <a:off x="1343025" y="20574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28" name="Rectangle 20"/>
          <p:cNvSpPr>
            <a:spLocks noChangeArrowheads="1"/>
          </p:cNvSpPr>
          <p:nvPr/>
        </p:nvSpPr>
        <p:spPr bwMode="auto">
          <a:xfrm>
            <a:off x="1647825" y="20574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29" name="Rectangle 21"/>
          <p:cNvSpPr>
            <a:spLocks noChangeArrowheads="1"/>
          </p:cNvSpPr>
          <p:nvPr/>
        </p:nvSpPr>
        <p:spPr bwMode="auto">
          <a:xfrm>
            <a:off x="1343025" y="2057400"/>
            <a:ext cx="2438400" cy="3810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30" name="Rectangle 22"/>
          <p:cNvSpPr>
            <a:spLocks noChangeArrowheads="1"/>
          </p:cNvSpPr>
          <p:nvPr/>
        </p:nvSpPr>
        <p:spPr bwMode="auto">
          <a:xfrm>
            <a:off x="46958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31" name="Rectangle 23"/>
          <p:cNvSpPr>
            <a:spLocks noChangeArrowheads="1"/>
          </p:cNvSpPr>
          <p:nvPr/>
        </p:nvSpPr>
        <p:spPr bwMode="auto">
          <a:xfrm>
            <a:off x="50006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32" name="Rectangle 24"/>
          <p:cNvSpPr>
            <a:spLocks noChangeArrowheads="1"/>
          </p:cNvSpPr>
          <p:nvPr/>
        </p:nvSpPr>
        <p:spPr bwMode="auto">
          <a:xfrm>
            <a:off x="53054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33" name="Rectangle 25"/>
          <p:cNvSpPr>
            <a:spLocks noChangeArrowheads="1"/>
          </p:cNvSpPr>
          <p:nvPr/>
        </p:nvSpPr>
        <p:spPr bwMode="auto">
          <a:xfrm>
            <a:off x="56102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34" name="Rectangle 26"/>
          <p:cNvSpPr>
            <a:spLocks noChangeArrowheads="1"/>
          </p:cNvSpPr>
          <p:nvPr/>
        </p:nvSpPr>
        <p:spPr bwMode="auto">
          <a:xfrm>
            <a:off x="59150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35" name="Rectangle 27"/>
          <p:cNvSpPr>
            <a:spLocks noChangeArrowheads="1"/>
          </p:cNvSpPr>
          <p:nvPr/>
        </p:nvSpPr>
        <p:spPr bwMode="auto">
          <a:xfrm>
            <a:off x="4391025" y="20574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1</a:t>
            </a:r>
          </a:p>
        </p:txBody>
      </p:sp>
      <p:sp>
        <p:nvSpPr>
          <p:cNvPr id="2526237" name="Text Box 29"/>
          <p:cNvSpPr txBox="1">
            <a:spLocks noChangeArrowheads="1"/>
          </p:cNvSpPr>
          <p:nvPr/>
        </p:nvSpPr>
        <p:spPr bwMode="auto">
          <a:xfrm>
            <a:off x="438150" y="142875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eaLnBrk="0" hangingPunct="0">
              <a:defRPr sz="2400">
                <a:solidFill>
                  <a:schemeClr val="tx1"/>
                </a:solidFill>
                <a:latin typeface="Times New Roman" pitchFamily="18" charset="0"/>
              </a:defRPr>
            </a:lvl1pPr>
            <a:lvl2pPr marL="461963"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Clr>
                <a:srgbClr val="0000CC"/>
              </a:buClr>
              <a:buFont typeface="Wingdings" pitchFamily="2" charset="2"/>
              <a:buChar char="§"/>
            </a:pPr>
            <a:r>
              <a:rPr lang="en-US" dirty="0">
                <a:latin typeface="Tahoma" pitchFamily="34" charset="0"/>
              </a:rPr>
              <a:t>Fixed point addition:</a:t>
            </a:r>
          </a:p>
        </p:txBody>
      </p:sp>
      <p:sp>
        <p:nvSpPr>
          <p:cNvPr id="2526238" name="Rectangle 30"/>
          <p:cNvSpPr>
            <a:spLocks noChangeArrowheads="1"/>
          </p:cNvSpPr>
          <p:nvPr/>
        </p:nvSpPr>
        <p:spPr bwMode="auto">
          <a:xfrm>
            <a:off x="46958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39" name="Rectangle 31"/>
          <p:cNvSpPr>
            <a:spLocks noChangeArrowheads="1"/>
          </p:cNvSpPr>
          <p:nvPr/>
        </p:nvSpPr>
        <p:spPr bwMode="auto">
          <a:xfrm>
            <a:off x="50006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40" name="Rectangle 32"/>
          <p:cNvSpPr>
            <a:spLocks noChangeArrowheads="1"/>
          </p:cNvSpPr>
          <p:nvPr/>
        </p:nvSpPr>
        <p:spPr bwMode="auto">
          <a:xfrm>
            <a:off x="53054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41" name="Rectangle 33"/>
          <p:cNvSpPr>
            <a:spLocks noChangeArrowheads="1"/>
          </p:cNvSpPr>
          <p:nvPr/>
        </p:nvSpPr>
        <p:spPr bwMode="auto">
          <a:xfrm>
            <a:off x="56102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42" name="Rectangle 34"/>
          <p:cNvSpPr>
            <a:spLocks noChangeArrowheads="1"/>
          </p:cNvSpPr>
          <p:nvPr/>
        </p:nvSpPr>
        <p:spPr bwMode="auto">
          <a:xfrm>
            <a:off x="59150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43" name="Rectangle 35"/>
          <p:cNvSpPr>
            <a:spLocks noChangeArrowheads="1"/>
          </p:cNvSpPr>
          <p:nvPr/>
        </p:nvSpPr>
        <p:spPr bwMode="auto">
          <a:xfrm>
            <a:off x="43910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 </a:t>
            </a:r>
          </a:p>
        </p:txBody>
      </p:sp>
      <p:sp>
        <p:nvSpPr>
          <p:cNvPr id="2526244" name="Rectangle 36"/>
          <p:cNvSpPr>
            <a:spLocks noChangeArrowheads="1"/>
          </p:cNvSpPr>
          <p:nvPr/>
        </p:nvSpPr>
        <p:spPr bwMode="auto">
          <a:xfrm>
            <a:off x="1952625" y="26670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45" name="Rectangle 37"/>
          <p:cNvSpPr>
            <a:spLocks noChangeArrowheads="1"/>
          </p:cNvSpPr>
          <p:nvPr/>
        </p:nvSpPr>
        <p:spPr bwMode="auto">
          <a:xfrm>
            <a:off x="2257425" y="26670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46" name="Rectangle 38"/>
          <p:cNvSpPr>
            <a:spLocks noChangeArrowheads="1"/>
          </p:cNvSpPr>
          <p:nvPr/>
        </p:nvSpPr>
        <p:spPr bwMode="auto">
          <a:xfrm>
            <a:off x="2562225" y="26670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47" name="Rectangle 39"/>
          <p:cNvSpPr>
            <a:spLocks noChangeArrowheads="1"/>
          </p:cNvSpPr>
          <p:nvPr/>
        </p:nvSpPr>
        <p:spPr bwMode="auto">
          <a:xfrm>
            <a:off x="2867025" y="26670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48" name="Rectangle 40"/>
          <p:cNvSpPr>
            <a:spLocks noChangeArrowheads="1"/>
          </p:cNvSpPr>
          <p:nvPr/>
        </p:nvSpPr>
        <p:spPr bwMode="auto">
          <a:xfrm>
            <a:off x="3171825" y="26670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49" name="Rectangle 41"/>
          <p:cNvSpPr>
            <a:spLocks noChangeArrowheads="1"/>
          </p:cNvSpPr>
          <p:nvPr/>
        </p:nvSpPr>
        <p:spPr bwMode="auto">
          <a:xfrm>
            <a:off x="3476625" y="26670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50" name="Rectangle 42"/>
          <p:cNvSpPr>
            <a:spLocks noChangeArrowheads="1"/>
          </p:cNvSpPr>
          <p:nvPr/>
        </p:nvSpPr>
        <p:spPr bwMode="auto">
          <a:xfrm>
            <a:off x="3781425" y="26670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1</a:t>
            </a:r>
          </a:p>
        </p:txBody>
      </p:sp>
      <p:sp>
        <p:nvSpPr>
          <p:cNvPr id="2526251" name="Rectangle 43"/>
          <p:cNvSpPr>
            <a:spLocks noChangeArrowheads="1"/>
          </p:cNvSpPr>
          <p:nvPr/>
        </p:nvSpPr>
        <p:spPr bwMode="auto">
          <a:xfrm>
            <a:off x="4086225" y="26670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52" name="Rectangle 44"/>
          <p:cNvSpPr>
            <a:spLocks noChangeArrowheads="1"/>
          </p:cNvSpPr>
          <p:nvPr/>
        </p:nvSpPr>
        <p:spPr bwMode="auto">
          <a:xfrm>
            <a:off x="3781425" y="2667000"/>
            <a:ext cx="2438400" cy="3810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53" name="Rectangle 45"/>
          <p:cNvSpPr>
            <a:spLocks noChangeArrowheads="1"/>
          </p:cNvSpPr>
          <p:nvPr/>
        </p:nvSpPr>
        <p:spPr bwMode="auto">
          <a:xfrm>
            <a:off x="1343025" y="26670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54" name="Rectangle 46"/>
          <p:cNvSpPr>
            <a:spLocks noChangeArrowheads="1"/>
          </p:cNvSpPr>
          <p:nvPr/>
        </p:nvSpPr>
        <p:spPr bwMode="auto">
          <a:xfrm>
            <a:off x="1647825" y="26670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55" name="Rectangle 47"/>
          <p:cNvSpPr>
            <a:spLocks noChangeArrowheads="1"/>
          </p:cNvSpPr>
          <p:nvPr/>
        </p:nvSpPr>
        <p:spPr bwMode="auto">
          <a:xfrm>
            <a:off x="1343025" y="2667000"/>
            <a:ext cx="2438400" cy="3810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56" name="Rectangle 48"/>
          <p:cNvSpPr>
            <a:spLocks noChangeArrowheads="1"/>
          </p:cNvSpPr>
          <p:nvPr/>
        </p:nvSpPr>
        <p:spPr bwMode="auto">
          <a:xfrm>
            <a:off x="46958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57" name="Rectangle 49"/>
          <p:cNvSpPr>
            <a:spLocks noChangeArrowheads="1"/>
          </p:cNvSpPr>
          <p:nvPr/>
        </p:nvSpPr>
        <p:spPr bwMode="auto">
          <a:xfrm>
            <a:off x="50006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58" name="Rectangle 50"/>
          <p:cNvSpPr>
            <a:spLocks noChangeArrowheads="1"/>
          </p:cNvSpPr>
          <p:nvPr/>
        </p:nvSpPr>
        <p:spPr bwMode="auto">
          <a:xfrm>
            <a:off x="53054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59" name="Rectangle 51"/>
          <p:cNvSpPr>
            <a:spLocks noChangeArrowheads="1"/>
          </p:cNvSpPr>
          <p:nvPr/>
        </p:nvSpPr>
        <p:spPr bwMode="auto">
          <a:xfrm>
            <a:off x="56102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60" name="Rectangle 52"/>
          <p:cNvSpPr>
            <a:spLocks noChangeArrowheads="1"/>
          </p:cNvSpPr>
          <p:nvPr/>
        </p:nvSpPr>
        <p:spPr bwMode="auto">
          <a:xfrm>
            <a:off x="59150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61" name="Rectangle 53"/>
          <p:cNvSpPr>
            <a:spLocks noChangeArrowheads="1"/>
          </p:cNvSpPr>
          <p:nvPr/>
        </p:nvSpPr>
        <p:spPr bwMode="auto">
          <a:xfrm>
            <a:off x="4391025" y="26670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1</a:t>
            </a:r>
          </a:p>
        </p:txBody>
      </p:sp>
      <p:sp>
        <p:nvSpPr>
          <p:cNvPr id="2526262" name="Rectangle 54"/>
          <p:cNvSpPr>
            <a:spLocks noChangeArrowheads="1"/>
          </p:cNvSpPr>
          <p:nvPr/>
        </p:nvSpPr>
        <p:spPr bwMode="auto">
          <a:xfrm>
            <a:off x="46958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63" name="Rectangle 55"/>
          <p:cNvSpPr>
            <a:spLocks noChangeArrowheads="1"/>
          </p:cNvSpPr>
          <p:nvPr/>
        </p:nvSpPr>
        <p:spPr bwMode="auto">
          <a:xfrm>
            <a:off x="50006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64" name="Rectangle 56"/>
          <p:cNvSpPr>
            <a:spLocks noChangeArrowheads="1"/>
          </p:cNvSpPr>
          <p:nvPr/>
        </p:nvSpPr>
        <p:spPr bwMode="auto">
          <a:xfrm>
            <a:off x="53054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65" name="Rectangle 57"/>
          <p:cNvSpPr>
            <a:spLocks noChangeArrowheads="1"/>
          </p:cNvSpPr>
          <p:nvPr/>
        </p:nvSpPr>
        <p:spPr bwMode="auto">
          <a:xfrm>
            <a:off x="56102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66" name="Rectangle 58"/>
          <p:cNvSpPr>
            <a:spLocks noChangeArrowheads="1"/>
          </p:cNvSpPr>
          <p:nvPr/>
        </p:nvSpPr>
        <p:spPr bwMode="auto">
          <a:xfrm>
            <a:off x="59150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67" name="Rectangle 59"/>
          <p:cNvSpPr>
            <a:spLocks noChangeArrowheads="1"/>
          </p:cNvSpPr>
          <p:nvPr/>
        </p:nvSpPr>
        <p:spPr bwMode="auto">
          <a:xfrm>
            <a:off x="43910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 </a:t>
            </a:r>
          </a:p>
        </p:txBody>
      </p:sp>
      <p:sp>
        <p:nvSpPr>
          <p:cNvPr id="2526268" name="Rectangle 60"/>
          <p:cNvSpPr>
            <a:spLocks noChangeArrowheads="1"/>
          </p:cNvSpPr>
          <p:nvPr/>
        </p:nvSpPr>
        <p:spPr bwMode="auto">
          <a:xfrm>
            <a:off x="1952625" y="35052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69" name="Rectangle 61"/>
          <p:cNvSpPr>
            <a:spLocks noChangeArrowheads="1"/>
          </p:cNvSpPr>
          <p:nvPr/>
        </p:nvSpPr>
        <p:spPr bwMode="auto">
          <a:xfrm>
            <a:off x="2257425" y="35052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70" name="Rectangle 62"/>
          <p:cNvSpPr>
            <a:spLocks noChangeArrowheads="1"/>
          </p:cNvSpPr>
          <p:nvPr/>
        </p:nvSpPr>
        <p:spPr bwMode="auto">
          <a:xfrm>
            <a:off x="2562225" y="35052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71" name="Rectangle 63"/>
          <p:cNvSpPr>
            <a:spLocks noChangeArrowheads="1"/>
          </p:cNvSpPr>
          <p:nvPr/>
        </p:nvSpPr>
        <p:spPr bwMode="auto">
          <a:xfrm>
            <a:off x="2867025" y="35052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72" name="Rectangle 64"/>
          <p:cNvSpPr>
            <a:spLocks noChangeArrowheads="1"/>
          </p:cNvSpPr>
          <p:nvPr/>
        </p:nvSpPr>
        <p:spPr bwMode="auto">
          <a:xfrm>
            <a:off x="3171825" y="35052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73" name="Rectangle 65"/>
          <p:cNvSpPr>
            <a:spLocks noChangeArrowheads="1"/>
          </p:cNvSpPr>
          <p:nvPr/>
        </p:nvSpPr>
        <p:spPr bwMode="auto">
          <a:xfrm>
            <a:off x="3476625" y="35052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1</a:t>
            </a:r>
          </a:p>
        </p:txBody>
      </p:sp>
      <p:sp>
        <p:nvSpPr>
          <p:cNvPr id="2526274" name="Rectangle 66"/>
          <p:cNvSpPr>
            <a:spLocks noChangeArrowheads="1"/>
          </p:cNvSpPr>
          <p:nvPr/>
        </p:nvSpPr>
        <p:spPr bwMode="auto">
          <a:xfrm>
            <a:off x="3781425" y="35052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75" name="Rectangle 67"/>
          <p:cNvSpPr>
            <a:spLocks noChangeArrowheads="1"/>
          </p:cNvSpPr>
          <p:nvPr/>
        </p:nvSpPr>
        <p:spPr bwMode="auto">
          <a:xfrm>
            <a:off x="4086225" y="35052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1</a:t>
            </a:r>
          </a:p>
        </p:txBody>
      </p:sp>
      <p:sp>
        <p:nvSpPr>
          <p:cNvPr id="2526276" name="Rectangle 68"/>
          <p:cNvSpPr>
            <a:spLocks noChangeArrowheads="1"/>
          </p:cNvSpPr>
          <p:nvPr/>
        </p:nvSpPr>
        <p:spPr bwMode="auto">
          <a:xfrm>
            <a:off x="3781425" y="3505200"/>
            <a:ext cx="2438400" cy="3810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77" name="Rectangle 69"/>
          <p:cNvSpPr>
            <a:spLocks noChangeArrowheads="1"/>
          </p:cNvSpPr>
          <p:nvPr/>
        </p:nvSpPr>
        <p:spPr bwMode="auto">
          <a:xfrm>
            <a:off x="1343025" y="35052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78" name="Rectangle 70"/>
          <p:cNvSpPr>
            <a:spLocks noChangeArrowheads="1"/>
          </p:cNvSpPr>
          <p:nvPr/>
        </p:nvSpPr>
        <p:spPr bwMode="auto">
          <a:xfrm>
            <a:off x="1647825" y="3505200"/>
            <a:ext cx="304800" cy="381000"/>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79" name="Rectangle 71"/>
          <p:cNvSpPr>
            <a:spLocks noChangeArrowheads="1"/>
          </p:cNvSpPr>
          <p:nvPr/>
        </p:nvSpPr>
        <p:spPr bwMode="auto">
          <a:xfrm>
            <a:off x="1343025" y="3505200"/>
            <a:ext cx="2438400" cy="38100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6280" name="Rectangle 72"/>
          <p:cNvSpPr>
            <a:spLocks noChangeArrowheads="1"/>
          </p:cNvSpPr>
          <p:nvPr/>
        </p:nvSpPr>
        <p:spPr bwMode="auto">
          <a:xfrm>
            <a:off x="46958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81" name="Rectangle 73"/>
          <p:cNvSpPr>
            <a:spLocks noChangeArrowheads="1"/>
          </p:cNvSpPr>
          <p:nvPr/>
        </p:nvSpPr>
        <p:spPr bwMode="auto">
          <a:xfrm>
            <a:off x="50006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82" name="Rectangle 74"/>
          <p:cNvSpPr>
            <a:spLocks noChangeArrowheads="1"/>
          </p:cNvSpPr>
          <p:nvPr/>
        </p:nvSpPr>
        <p:spPr bwMode="auto">
          <a:xfrm>
            <a:off x="53054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83" name="Rectangle 75"/>
          <p:cNvSpPr>
            <a:spLocks noChangeArrowheads="1"/>
          </p:cNvSpPr>
          <p:nvPr/>
        </p:nvSpPr>
        <p:spPr bwMode="auto">
          <a:xfrm>
            <a:off x="56102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84" name="Rectangle 76"/>
          <p:cNvSpPr>
            <a:spLocks noChangeArrowheads="1"/>
          </p:cNvSpPr>
          <p:nvPr/>
        </p:nvSpPr>
        <p:spPr bwMode="auto">
          <a:xfrm>
            <a:off x="59150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85" name="Rectangle 77"/>
          <p:cNvSpPr>
            <a:spLocks noChangeArrowheads="1"/>
          </p:cNvSpPr>
          <p:nvPr/>
        </p:nvSpPr>
        <p:spPr bwMode="auto">
          <a:xfrm>
            <a:off x="4391025" y="3505200"/>
            <a:ext cx="304800" cy="381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Verdana" pitchFamily="34" charset="0"/>
              </a:rPr>
              <a:t>0</a:t>
            </a:r>
          </a:p>
        </p:txBody>
      </p:sp>
      <p:sp>
        <p:nvSpPr>
          <p:cNvPr id="2526286" name="Line 78"/>
          <p:cNvSpPr>
            <a:spLocks noChangeShapeType="1"/>
          </p:cNvSpPr>
          <p:nvPr/>
        </p:nvSpPr>
        <p:spPr bwMode="auto">
          <a:xfrm>
            <a:off x="885825" y="3276600"/>
            <a:ext cx="556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6287" name="Text Box 79"/>
          <p:cNvSpPr txBox="1">
            <a:spLocks noChangeArrowheads="1"/>
          </p:cNvSpPr>
          <p:nvPr/>
        </p:nvSpPr>
        <p:spPr bwMode="auto">
          <a:xfrm>
            <a:off x="869950" y="2698750"/>
            <a:ext cx="371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a:latin typeface="Verdana" pitchFamily="34" charset="0"/>
              </a:rPr>
              <a:t>+</a:t>
            </a:r>
          </a:p>
        </p:txBody>
      </p:sp>
      <p:sp>
        <p:nvSpPr>
          <p:cNvPr id="2526305" name="Text Box 97"/>
          <p:cNvSpPr txBox="1">
            <a:spLocks noChangeArrowheads="1"/>
          </p:cNvSpPr>
          <p:nvPr/>
        </p:nvSpPr>
        <p:spPr bwMode="auto">
          <a:xfrm>
            <a:off x="6410325" y="35258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800">
                <a:latin typeface="Verdana" pitchFamily="34" charset="0"/>
              </a:rPr>
              <a:t>= 5</a:t>
            </a:r>
          </a:p>
        </p:txBody>
      </p:sp>
      <p:sp>
        <p:nvSpPr>
          <p:cNvPr id="2526308" name="Text Box 100"/>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Fixed Point</a:t>
            </a:r>
          </a:p>
        </p:txBody>
      </p:sp>
      <p:sp>
        <p:nvSpPr>
          <p:cNvPr id="2526310" name="Text Box 102"/>
          <p:cNvSpPr txBox="1">
            <a:spLocks noChangeArrowheads="1"/>
          </p:cNvSpPr>
          <p:nvPr/>
        </p:nvSpPr>
        <p:spPr bwMode="auto">
          <a:xfrm>
            <a:off x="438150" y="4264025"/>
            <a:ext cx="8229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eaLnBrk="0" hangingPunct="0">
              <a:defRPr sz="2400">
                <a:solidFill>
                  <a:schemeClr val="tx1"/>
                </a:solidFill>
                <a:latin typeface="Times New Roman" pitchFamily="18" charset="0"/>
              </a:defRPr>
            </a:lvl1pPr>
            <a:lvl2pPr marL="461963"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buClr>
                <a:srgbClr val="0000CC"/>
              </a:buClr>
              <a:buFont typeface="Wingdings" pitchFamily="2" charset="2"/>
              <a:buChar char="§"/>
            </a:pPr>
            <a:r>
              <a:rPr lang="en-US" dirty="0">
                <a:latin typeface="Tahoma" pitchFamily="34" charset="0"/>
              </a:rPr>
              <a:t>Without fixed point math the result would have been 4 due to the truncation of the integer division</a:t>
            </a:r>
            <a:r>
              <a:rPr lang="en-US" dirty="0" smtClean="0">
                <a:latin typeface="Tahoma" pitchFamily="34" charset="0"/>
              </a:rPr>
              <a:t>.</a:t>
            </a:r>
          </a:p>
          <a:p>
            <a:pPr>
              <a:spcBef>
                <a:spcPct val="50000"/>
              </a:spcBef>
              <a:buClr>
                <a:srgbClr val="0000CC"/>
              </a:buClr>
              <a:buFont typeface="Wingdings" pitchFamily="2" charset="2"/>
              <a:buChar char="§"/>
            </a:pPr>
            <a:r>
              <a:rPr lang="en-US" dirty="0" smtClean="0">
                <a:latin typeface="Tahoma" pitchFamily="34" charset="0"/>
              </a:rPr>
              <a:t>Faster, easier than any other fractional data type.</a:t>
            </a:r>
            <a:endParaRPr lang="en-US" dirty="0">
              <a:latin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S01 - Data Types</a:t>
            </a:r>
            <a:endParaRPr lang="en-US"/>
          </a:p>
        </p:txBody>
      </p:sp>
      <p:sp>
        <p:nvSpPr>
          <p:cNvPr id="6" name="Slide Number Placeholder 5"/>
          <p:cNvSpPr>
            <a:spLocks noGrp="1"/>
          </p:cNvSpPr>
          <p:nvPr>
            <p:ph type="sldNum" sz="quarter" idx="12"/>
          </p:nvPr>
        </p:nvSpPr>
        <p:spPr/>
        <p:txBody>
          <a:bodyPr/>
          <a:lstStyle/>
          <a:p>
            <a:fld id="{67ED4D86-B668-4D5A-8BF8-46C0928A514C}" type="slidenum">
              <a:rPr lang="en-US"/>
              <a:pPr/>
              <a:t>4</a:t>
            </a:fld>
            <a:endParaRPr lang="en-US"/>
          </a:p>
        </p:txBody>
      </p:sp>
      <p:sp>
        <p:nvSpPr>
          <p:cNvPr id="2443266" name="Rectangle 2"/>
          <p:cNvSpPr>
            <a:spLocks noGrp="1" noChangeArrowheads="1"/>
          </p:cNvSpPr>
          <p:nvPr>
            <p:ph type="title"/>
          </p:nvPr>
        </p:nvSpPr>
        <p:spPr/>
        <p:txBody>
          <a:bodyPr/>
          <a:lstStyle/>
          <a:p>
            <a:r>
              <a:rPr lang="en-US" dirty="0" smtClean="0"/>
              <a:t>Need to Know…</a:t>
            </a:r>
            <a:endParaRPr lang="en-US" dirty="0"/>
          </a:p>
        </p:txBody>
      </p:sp>
      <p:sp>
        <p:nvSpPr>
          <p:cNvPr id="2443267" name="Rectangle 3"/>
          <p:cNvSpPr>
            <a:spLocks noGrp="1" noChangeArrowheads="1"/>
          </p:cNvSpPr>
          <p:nvPr>
            <p:ph type="body" idx="1"/>
          </p:nvPr>
        </p:nvSpPr>
        <p:spPr>
          <a:xfrm>
            <a:off x="460375" y="1408113"/>
            <a:ext cx="8164513" cy="4835525"/>
          </a:xfrm>
        </p:spPr>
        <p:txBody>
          <a:bodyPr/>
          <a:lstStyle/>
          <a:p>
            <a:pPr marL="0">
              <a:spcBef>
                <a:spcPts val="0"/>
              </a:spcBef>
              <a:spcAft>
                <a:spcPts val="0"/>
              </a:spcAft>
            </a:pPr>
            <a:r>
              <a:rPr lang="en-US" sz="2400" dirty="0"/>
              <a:t>Binary Digital System</a:t>
            </a:r>
          </a:p>
          <a:p>
            <a:pPr marL="0">
              <a:spcBef>
                <a:spcPts val="0"/>
              </a:spcBef>
              <a:spcAft>
                <a:spcPts val="0"/>
              </a:spcAft>
            </a:pPr>
            <a:r>
              <a:rPr lang="en-US" sz="2400" dirty="0"/>
              <a:t>Hexadecimal Numbers</a:t>
            </a:r>
          </a:p>
          <a:p>
            <a:pPr marL="0">
              <a:spcBef>
                <a:spcPts val="0"/>
              </a:spcBef>
              <a:spcAft>
                <a:spcPts val="0"/>
              </a:spcAft>
            </a:pPr>
            <a:r>
              <a:rPr lang="en-US" sz="2400" dirty="0" smtClean="0"/>
              <a:t>Integral </a:t>
            </a:r>
            <a:r>
              <a:rPr lang="en-US" sz="2400" dirty="0"/>
              <a:t>Data Types</a:t>
            </a:r>
          </a:p>
          <a:p>
            <a:pPr marL="800100" lvl="2">
              <a:spcBef>
                <a:spcPts val="0"/>
              </a:spcBef>
              <a:spcAft>
                <a:spcPts val="0"/>
              </a:spcAft>
            </a:pPr>
            <a:r>
              <a:rPr lang="en-US" sz="1800" dirty="0" smtClean="0"/>
              <a:t>Unsigned</a:t>
            </a:r>
            <a:endParaRPr lang="en-US" sz="1800" dirty="0"/>
          </a:p>
          <a:p>
            <a:pPr marL="800100" lvl="2">
              <a:spcBef>
                <a:spcPts val="0"/>
              </a:spcBef>
              <a:spcAft>
                <a:spcPts val="0"/>
              </a:spcAft>
            </a:pPr>
            <a:r>
              <a:rPr lang="en-US" sz="1800" dirty="0" smtClean="0"/>
              <a:t>Sign </a:t>
            </a:r>
            <a:r>
              <a:rPr lang="en-US" sz="1800" dirty="0"/>
              <a:t>magnitude</a:t>
            </a:r>
          </a:p>
          <a:p>
            <a:pPr marL="800100" lvl="2">
              <a:spcBef>
                <a:spcPts val="0"/>
              </a:spcBef>
              <a:spcAft>
                <a:spcPts val="0"/>
              </a:spcAft>
            </a:pPr>
            <a:r>
              <a:rPr lang="en-US" sz="1800" dirty="0" smtClean="0"/>
              <a:t>1’s </a:t>
            </a:r>
            <a:r>
              <a:rPr lang="en-US" sz="1800" dirty="0"/>
              <a:t>&amp; 2’s </a:t>
            </a:r>
            <a:r>
              <a:rPr lang="en-US" sz="1800" dirty="0" smtClean="0"/>
              <a:t>complement</a:t>
            </a:r>
            <a:endParaRPr lang="en-US" sz="1800" dirty="0"/>
          </a:p>
          <a:p>
            <a:pPr marL="800100" lvl="2">
              <a:spcBef>
                <a:spcPts val="0"/>
              </a:spcBef>
              <a:spcAft>
                <a:spcPts val="0"/>
              </a:spcAft>
            </a:pPr>
            <a:r>
              <a:rPr lang="en-US" sz="1800" dirty="0" smtClean="0"/>
              <a:t>Overflow</a:t>
            </a:r>
            <a:endParaRPr lang="en-US" sz="1800" dirty="0"/>
          </a:p>
          <a:p>
            <a:pPr marL="800100" lvl="2">
              <a:spcBef>
                <a:spcPts val="0"/>
              </a:spcBef>
              <a:spcAft>
                <a:spcPts val="0"/>
              </a:spcAft>
            </a:pPr>
            <a:r>
              <a:rPr lang="en-US" sz="1800" dirty="0" smtClean="0"/>
              <a:t>Word </a:t>
            </a:r>
            <a:r>
              <a:rPr lang="en-US" sz="1800" dirty="0"/>
              <a:t>Size</a:t>
            </a:r>
          </a:p>
          <a:p>
            <a:pPr marL="800100" lvl="2">
              <a:spcBef>
                <a:spcPts val="0"/>
              </a:spcBef>
              <a:spcAft>
                <a:spcPts val="0"/>
              </a:spcAft>
            </a:pPr>
            <a:r>
              <a:rPr lang="en-US" sz="1800" dirty="0" smtClean="0"/>
              <a:t>Sign-extension</a:t>
            </a:r>
            <a:endParaRPr lang="en-US" sz="1800" dirty="0"/>
          </a:p>
          <a:p>
            <a:pPr marL="800100" lvl="2">
              <a:spcBef>
                <a:spcPts val="0"/>
              </a:spcBef>
              <a:spcAft>
                <a:spcPts val="0"/>
              </a:spcAft>
            </a:pPr>
            <a:r>
              <a:rPr lang="en-US" sz="1800" dirty="0" smtClean="0"/>
              <a:t>Decimal to </a:t>
            </a:r>
            <a:r>
              <a:rPr lang="en-US" sz="1800" dirty="0"/>
              <a:t>b</a:t>
            </a:r>
            <a:r>
              <a:rPr lang="en-US" sz="1800" dirty="0" smtClean="0"/>
              <a:t>inary conversion</a:t>
            </a:r>
            <a:endParaRPr lang="en-US" sz="1800" dirty="0"/>
          </a:p>
          <a:p>
            <a:pPr marL="0">
              <a:spcBef>
                <a:spcPts val="0"/>
              </a:spcBef>
              <a:spcAft>
                <a:spcPts val="0"/>
              </a:spcAft>
            </a:pPr>
            <a:r>
              <a:rPr lang="en-US" sz="2400" dirty="0"/>
              <a:t>Fractional Data Types</a:t>
            </a:r>
          </a:p>
          <a:p>
            <a:pPr marL="800100" lvl="2">
              <a:spcBef>
                <a:spcPts val="0"/>
              </a:spcBef>
              <a:spcAft>
                <a:spcPts val="0"/>
              </a:spcAft>
            </a:pPr>
            <a:r>
              <a:rPr lang="en-US" sz="1800" dirty="0"/>
              <a:t>	Fixed Point</a:t>
            </a:r>
          </a:p>
          <a:p>
            <a:pPr marL="800100" lvl="2">
              <a:spcBef>
                <a:spcPts val="0"/>
              </a:spcBef>
              <a:spcAft>
                <a:spcPts val="0"/>
              </a:spcAft>
            </a:pPr>
            <a:r>
              <a:rPr lang="en-US" sz="1800" dirty="0"/>
              <a:t>	Floating Point</a:t>
            </a:r>
          </a:p>
          <a:p>
            <a:pPr marL="0">
              <a:spcBef>
                <a:spcPts val="0"/>
              </a:spcBef>
              <a:spcAft>
                <a:spcPts val="0"/>
              </a:spcAft>
            </a:pPr>
            <a:r>
              <a:rPr lang="en-US" sz="2400" dirty="0" smtClean="0"/>
              <a:t>ASCII Characters</a:t>
            </a:r>
          </a:p>
          <a:p>
            <a:pPr marL="0">
              <a:spcBef>
                <a:spcPts val="0"/>
              </a:spcBef>
              <a:spcAft>
                <a:spcPts val="0"/>
              </a:spcAft>
            </a:pPr>
            <a:r>
              <a:rPr lang="en-US" sz="2400" dirty="0" smtClean="0"/>
              <a:t>Casting, </a:t>
            </a:r>
            <a:r>
              <a:rPr lang="en-US" sz="2400" dirty="0" err="1" smtClean="0"/>
              <a:t>Endianess</a:t>
            </a:r>
            <a:endParaRPr lang="en-US" sz="2400" dirty="0"/>
          </a:p>
        </p:txBody>
      </p:sp>
    </p:spTree>
    <p:extLst>
      <p:ext uri="{BB962C8B-B14F-4D97-AF65-F5344CB8AC3E}">
        <p14:creationId xmlns:p14="http://schemas.microsoft.com/office/powerpoint/2010/main" val="3465680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5"/>
          <p:cNvSpPr>
            <a:spLocks noGrp="1"/>
          </p:cNvSpPr>
          <p:nvPr>
            <p:ph type="dt" sz="half" idx="10"/>
          </p:nvPr>
        </p:nvSpPr>
        <p:spPr/>
        <p:txBody>
          <a:bodyPr/>
          <a:lstStyle/>
          <a:p>
            <a:r>
              <a:rPr lang="en-US" altLang="en-US" smtClean="0"/>
              <a:t>BYU CS 224</a:t>
            </a:r>
            <a:endParaRPr lang="en-US" altLang="en-US"/>
          </a:p>
        </p:txBody>
      </p:sp>
      <p:sp>
        <p:nvSpPr>
          <p:cNvPr id="16" name="Footer Placeholder 6"/>
          <p:cNvSpPr>
            <a:spLocks noGrp="1"/>
          </p:cNvSpPr>
          <p:nvPr>
            <p:ph type="ftr" sz="quarter" idx="11"/>
          </p:nvPr>
        </p:nvSpPr>
        <p:spPr/>
        <p:txBody>
          <a:bodyPr/>
          <a:lstStyle/>
          <a:p>
            <a:r>
              <a:rPr lang="en-US" altLang="en-US" smtClean="0"/>
              <a:t>S01 - Data Types</a:t>
            </a:r>
            <a:endParaRPr lang="en-US" altLang="en-US"/>
          </a:p>
        </p:txBody>
      </p:sp>
      <p:sp>
        <p:nvSpPr>
          <p:cNvPr id="17" name="Slide Number Placeholder 7"/>
          <p:cNvSpPr>
            <a:spLocks noGrp="1"/>
          </p:cNvSpPr>
          <p:nvPr>
            <p:ph type="sldNum" sz="quarter" idx="12"/>
          </p:nvPr>
        </p:nvSpPr>
        <p:spPr/>
        <p:txBody>
          <a:bodyPr/>
          <a:lstStyle/>
          <a:p>
            <a:fld id="{73C0C9BA-E19A-459D-9A8F-9558AD9405D5}" type="slidenum">
              <a:rPr lang="en-US" altLang="en-US"/>
              <a:pPr/>
              <a:t>40</a:t>
            </a:fld>
            <a:endParaRPr lang="en-US" altLang="en-US"/>
          </a:p>
        </p:txBody>
      </p:sp>
      <p:sp>
        <p:nvSpPr>
          <p:cNvPr id="16387" name="Rectangle 3"/>
          <p:cNvSpPr>
            <a:spLocks noGrp="1" noChangeArrowheads="1"/>
          </p:cNvSpPr>
          <p:nvPr>
            <p:ph type="body" sz="half" idx="1"/>
          </p:nvPr>
        </p:nvSpPr>
        <p:spPr>
          <a:xfrm>
            <a:off x="457200" y="1600201"/>
            <a:ext cx="8275320" cy="2948940"/>
          </a:xfrm>
        </p:spPr>
        <p:txBody>
          <a:bodyPr/>
          <a:lstStyle/>
          <a:p>
            <a:r>
              <a:rPr lang="en-US" altLang="en-US" sz="2400" dirty="0"/>
              <a:t>Numbers such as </a:t>
            </a:r>
            <a:r>
              <a:rPr lang="en-US" altLang="en-US" sz="2400" dirty="0" smtClean="0">
                <a:sym typeface="Symbol"/>
              </a:rPr>
              <a:t></a:t>
            </a:r>
            <a:r>
              <a:rPr lang="en-US" altLang="en-US" sz="2400" dirty="0" smtClean="0"/>
              <a:t>, </a:t>
            </a:r>
            <a:r>
              <a:rPr lang="en-US" altLang="en-US" sz="2400" i="1" dirty="0"/>
              <a:t>e</a:t>
            </a:r>
            <a:r>
              <a:rPr lang="en-US" altLang="en-US" sz="2400" dirty="0"/>
              <a:t>, </a:t>
            </a:r>
            <a:r>
              <a:rPr lang="en-US" altLang="en-US" sz="2400" dirty="0" smtClean="0"/>
              <a:t>      </a:t>
            </a:r>
            <a:r>
              <a:rPr lang="en-US" altLang="en-US" sz="2400" dirty="0"/>
              <a:t>cannot be expressed by a fixed number of significant figures.</a:t>
            </a:r>
          </a:p>
          <a:p>
            <a:r>
              <a:rPr lang="en-US" altLang="en-US" sz="2400" dirty="0" smtClean="0"/>
              <a:t>Computers </a:t>
            </a:r>
            <a:r>
              <a:rPr lang="en-US" altLang="en-US" sz="2400" dirty="0"/>
              <a:t>use a base-2 representation, they cannot precisely represent certain exact base-10 numbers.</a:t>
            </a:r>
          </a:p>
          <a:p>
            <a:r>
              <a:rPr lang="en-US" altLang="en-US" sz="2400" dirty="0"/>
              <a:t>Fractional quantities are typically represented in computer using “floating point” form, e.g.,</a:t>
            </a:r>
          </a:p>
          <a:p>
            <a:pPr>
              <a:buFontTx/>
              <a:buNone/>
            </a:pPr>
            <a:endParaRPr lang="en-US" altLang="en-US" sz="2400" dirty="0"/>
          </a:p>
        </p:txBody>
      </p:sp>
      <p:graphicFrame>
        <p:nvGraphicFramePr>
          <p:cNvPr id="16388" name="Object 4"/>
          <p:cNvGraphicFramePr>
            <a:graphicFrameLocks noGrp="1" noChangeAspect="1"/>
          </p:cNvGraphicFramePr>
          <p:nvPr>
            <p:ph sz="quarter" idx="2"/>
            <p:extLst>
              <p:ext uri="{D42A27DB-BD31-4B8C-83A1-F6EECF244321}">
                <p14:modId xmlns:p14="http://schemas.microsoft.com/office/powerpoint/2010/main" val="1162273728"/>
              </p:ext>
            </p:extLst>
          </p:nvPr>
        </p:nvGraphicFramePr>
        <p:xfrm>
          <a:off x="4051106" y="1700213"/>
          <a:ext cx="330200" cy="304800"/>
        </p:xfrm>
        <a:graphic>
          <a:graphicData uri="http://schemas.openxmlformats.org/presentationml/2006/ole">
            <mc:AlternateContent xmlns:mc="http://schemas.openxmlformats.org/markup-compatibility/2006">
              <mc:Choice xmlns:v="urn:schemas-microsoft-com:vml" Requires="v">
                <p:oleObj spid="_x0000_s2548787" name="Equation" r:id="rId3" imgW="330120" imgH="304560" progId="Equation.3">
                  <p:embed/>
                </p:oleObj>
              </mc:Choice>
              <mc:Fallback>
                <p:oleObj name="Equation" r:id="rId3" imgW="33012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1106" y="1700213"/>
                        <a:ext cx="330200" cy="304800"/>
                      </a:xfrm>
                      <a:prstGeom prst="rect">
                        <a:avLst/>
                      </a:prstGeom>
                      <a:solidFill>
                        <a:schemeClr val="bg1"/>
                      </a:solidFill>
                      <a:ln>
                        <a:noFill/>
                      </a:ln>
                      <a:effectLst/>
                      <a:extLst/>
                    </p:spPr>
                  </p:pic>
                </p:oleObj>
              </mc:Fallback>
            </mc:AlternateContent>
          </a:graphicData>
        </a:graphic>
      </p:graphicFrame>
      <p:sp>
        <p:nvSpPr>
          <p:cNvPr id="19" name="Rectangle 2"/>
          <p:cNvSpPr>
            <a:spLocks noGrp="1" noChangeArrowheads="1"/>
          </p:cNvSpPr>
          <p:nvPr>
            <p:ph type="title"/>
          </p:nvPr>
        </p:nvSpPr>
        <p:spPr>
          <a:xfrm>
            <a:off x="1179513" y="207963"/>
            <a:ext cx="7793037" cy="866775"/>
          </a:xfrm>
        </p:spPr>
        <p:txBody>
          <a:bodyPr/>
          <a:lstStyle/>
          <a:p>
            <a:r>
              <a:rPr lang="en-US" dirty="0"/>
              <a:t>Floating Point Numbers</a:t>
            </a:r>
          </a:p>
        </p:txBody>
      </p:sp>
      <p:sp>
        <p:nvSpPr>
          <p:cNvPr id="20" name="Text Box 10"/>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Floating Point</a:t>
            </a:r>
          </a:p>
        </p:txBody>
      </p:sp>
      <p:sp>
        <p:nvSpPr>
          <p:cNvPr id="21" name="Text Box 19"/>
          <p:cNvSpPr txBox="1">
            <a:spLocks noChangeArrowheads="1"/>
          </p:cNvSpPr>
          <p:nvPr/>
        </p:nvSpPr>
        <p:spPr bwMode="auto">
          <a:xfrm>
            <a:off x="1016159" y="4474209"/>
            <a:ext cx="6766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i="1" dirty="0" smtClean="0">
                <a:latin typeface="Arial" charset="0"/>
              </a:rPr>
              <a:t>Number</a:t>
            </a:r>
            <a:r>
              <a:rPr lang="en-US" dirty="0" smtClean="0">
                <a:latin typeface="Arial" charset="0"/>
              </a:rPr>
              <a:t> </a:t>
            </a:r>
            <a:r>
              <a:rPr lang="en-US" dirty="0">
                <a:latin typeface="Arial" charset="0"/>
              </a:rPr>
              <a:t>= -1</a:t>
            </a:r>
            <a:r>
              <a:rPr lang="en-US" i="1" baseline="30000" dirty="0">
                <a:latin typeface="Arial" charset="0"/>
              </a:rPr>
              <a:t>s</a:t>
            </a:r>
            <a:r>
              <a:rPr lang="en-US" dirty="0">
                <a:latin typeface="Arial" charset="0"/>
              </a:rPr>
              <a:t> </a:t>
            </a:r>
            <a:r>
              <a:rPr lang="en-US" dirty="0">
                <a:latin typeface="Arial" charset="0"/>
                <a:sym typeface="Symbol" pitchFamily="18" charset="2"/>
              </a:rPr>
              <a:t> 1.</a:t>
            </a:r>
            <a:r>
              <a:rPr lang="en-US" i="1" dirty="0">
                <a:latin typeface="Arial" charset="0"/>
                <a:sym typeface="Symbol" pitchFamily="18" charset="2"/>
              </a:rPr>
              <a:t>fraction</a:t>
            </a:r>
            <a:r>
              <a:rPr lang="en-US" dirty="0">
                <a:latin typeface="Arial" charset="0"/>
                <a:sym typeface="Symbol" pitchFamily="18" charset="2"/>
              </a:rPr>
              <a:t>  2</a:t>
            </a:r>
            <a:r>
              <a:rPr lang="en-US" baseline="30000" dirty="0">
                <a:latin typeface="Arial" charset="0"/>
                <a:sym typeface="Symbol" pitchFamily="18" charset="2"/>
              </a:rPr>
              <a:t>(</a:t>
            </a:r>
            <a:r>
              <a:rPr lang="en-US" i="1" baseline="30000" dirty="0">
                <a:latin typeface="Arial" charset="0"/>
                <a:sym typeface="Symbol" pitchFamily="18" charset="2"/>
              </a:rPr>
              <a:t>exponent</a:t>
            </a:r>
            <a:r>
              <a:rPr lang="en-US" baseline="30000" dirty="0">
                <a:latin typeface="Arial" charset="0"/>
                <a:sym typeface="Symbol" pitchFamily="18" charset="2"/>
              </a:rPr>
              <a:t> – 127)</a:t>
            </a:r>
          </a:p>
        </p:txBody>
      </p:sp>
      <p:sp>
        <p:nvSpPr>
          <p:cNvPr id="3" name="Rounded Rectangular Callout 2"/>
          <p:cNvSpPr/>
          <p:nvPr/>
        </p:nvSpPr>
        <p:spPr bwMode="auto">
          <a:xfrm>
            <a:off x="1851660" y="5292090"/>
            <a:ext cx="2547779" cy="914400"/>
          </a:xfrm>
          <a:prstGeom prst="wedgeRoundRectCallout">
            <a:avLst>
              <a:gd name="adj1" fmla="val 49357"/>
              <a:gd name="adj2" fmla="val -92581"/>
              <a:gd name="adj3" fmla="val 16667"/>
            </a:avLst>
          </a:prstGeom>
          <a:solidFill>
            <a:schemeClr val="accent1"/>
          </a:solidFill>
          <a:ln w="508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rPr>
              <a:t>Mantissa</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0.5 &lt;= m &lt; 1</a:t>
            </a:r>
            <a:endParaRPr kumimoji="0" lang="en-US" sz="2400" b="0" i="0" u="none" strike="noStrike" cap="none" normalizeH="0" baseline="0" dirty="0" smtClean="0">
              <a:ln>
                <a:noFill/>
              </a:ln>
              <a:solidFill>
                <a:schemeClr val="tx1"/>
              </a:solidFill>
              <a:effectLst/>
              <a:latin typeface="Tahoma" pitchFamily="34" charset="0"/>
            </a:endParaRPr>
          </a:p>
        </p:txBody>
      </p:sp>
      <p:sp>
        <p:nvSpPr>
          <p:cNvPr id="23" name="Rounded Rectangular Callout 22"/>
          <p:cNvSpPr/>
          <p:nvPr/>
        </p:nvSpPr>
        <p:spPr bwMode="auto">
          <a:xfrm>
            <a:off x="6278880" y="5273040"/>
            <a:ext cx="1273889" cy="579120"/>
          </a:xfrm>
          <a:prstGeom prst="wedgeRoundRectCallout">
            <a:avLst>
              <a:gd name="adj1" fmla="val -93306"/>
              <a:gd name="adj2" fmla="val -114292"/>
              <a:gd name="adj3" fmla="val 16667"/>
            </a:avLst>
          </a:prstGeom>
          <a:solidFill>
            <a:schemeClr val="accent1"/>
          </a:solidFill>
          <a:ln w="508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rPr>
              <a:t>Base</a:t>
            </a:r>
          </a:p>
        </p:txBody>
      </p:sp>
    </p:spTree>
    <p:extLst>
      <p:ext uri="{BB962C8B-B14F-4D97-AF65-F5344CB8AC3E}">
        <p14:creationId xmlns:p14="http://schemas.microsoft.com/office/powerpoint/2010/main" val="1924391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smtClean="0"/>
              <a:t>BYU CS 224</a:t>
            </a:r>
            <a:endParaRPr lang="en-US"/>
          </a:p>
        </p:txBody>
      </p:sp>
      <p:sp>
        <p:nvSpPr>
          <p:cNvPr id="14" name="Footer Placeholder 4"/>
          <p:cNvSpPr>
            <a:spLocks noGrp="1"/>
          </p:cNvSpPr>
          <p:nvPr>
            <p:ph type="ftr" sz="quarter" idx="11"/>
          </p:nvPr>
        </p:nvSpPr>
        <p:spPr/>
        <p:txBody>
          <a:bodyPr/>
          <a:lstStyle/>
          <a:p>
            <a:r>
              <a:rPr lang="en-US" smtClean="0"/>
              <a:t>S01 - Data Types</a:t>
            </a:r>
            <a:endParaRPr lang="en-US"/>
          </a:p>
        </p:txBody>
      </p:sp>
      <p:sp>
        <p:nvSpPr>
          <p:cNvPr id="15" name="Slide Number Placeholder 5"/>
          <p:cNvSpPr>
            <a:spLocks noGrp="1"/>
          </p:cNvSpPr>
          <p:nvPr>
            <p:ph type="sldNum" sz="quarter" idx="12"/>
          </p:nvPr>
        </p:nvSpPr>
        <p:spPr/>
        <p:txBody>
          <a:bodyPr/>
          <a:lstStyle/>
          <a:p>
            <a:fld id="{79575EF5-FF98-4ADE-B08A-66FC1C95DB59}" type="slidenum">
              <a:rPr lang="en-US"/>
              <a:pPr/>
              <a:t>41</a:t>
            </a:fld>
            <a:endParaRPr lang="en-US"/>
          </a:p>
        </p:txBody>
      </p:sp>
      <p:sp>
        <p:nvSpPr>
          <p:cNvPr id="2574338" name="Rectangle 2"/>
          <p:cNvSpPr>
            <a:spLocks noGrp="1" noChangeArrowheads="1"/>
          </p:cNvSpPr>
          <p:nvPr>
            <p:ph type="title"/>
          </p:nvPr>
        </p:nvSpPr>
        <p:spPr/>
        <p:txBody>
          <a:bodyPr/>
          <a:lstStyle/>
          <a:p>
            <a:r>
              <a:rPr lang="en-US" dirty="0"/>
              <a:t>Floating Point Numbers</a:t>
            </a:r>
          </a:p>
        </p:txBody>
      </p:sp>
      <p:sp>
        <p:nvSpPr>
          <p:cNvPr id="2574339" name="Rectangle 3"/>
          <p:cNvSpPr>
            <a:spLocks noGrp="1" noChangeArrowheads="1"/>
          </p:cNvSpPr>
          <p:nvPr>
            <p:ph type="body" idx="1"/>
          </p:nvPr>
        </p:nvSpPr>
        <p:spPr>
          <a:xfrm>
            <a:off x="431800" y="1408113"/>
            <a:ext cx="8164513" cy="3489325"/>
          </a:xfrm>
        </p:spPr>
        <p:txBody>
          <a:bodyPr/>
          <a:lstStyle/>
          <a:p>
            <a:r>
              <a:rPr lang="en-US" sz="2800" u="sng" dirty="0"/>
              <a:t>Unbounded</a:t>
            </a:r>
            <a:r>
              <a:rPr lang="en-US" sz="2800" dirty="0"/>
              <a:t> negative, zero, positive numbers w/fraction</a:t>
            </a:r>
          </a:p>
          <a:p>
            <a:pPr lvl="1"/>
            <a:r>
              <a:rPr lang="en-US" sz="2400" dirty="0"/>
              <a:t>Binary </a:t>
            </a:r>
            <a:r>
              <a:rPr lang="en-US" sz="2400" i="1" dirty="0"/>
              <a:t>scientific notation</a:t>
            </a:r>
            <a:endParaRPr lang="en-US" sz="2400" dirty="0"/>
          </a:p>
          <a:p>
            <a:pPr lvl="1"/>
            <a:r>
              <a:rPr lang="en-US" sz="2400" dirty="0"/>
              <a:t>IEEE 754 Standard - 32 / 64 bit floating point</a:t>
            </a:r>
          </a:p>
          <a:p>
            <a:pPr lvl="1"/>
            <a:r>
              <a:rPr lang="en-US" sz="2400" dirty="0"/>
              <a:t>Exponent is </a:t>
            </a:r>
            <a:r>
              <a:rPr lang="en-US" sz="2400" i="1" dirty="0"/>
              <a:t>biased </a:t>
            </a:r>
            <a:r>
              <a:rPr lang="en-US" sz="2400" dirty="0"/>
              <a:t>by </a:t>
            </a:r>
            <a:r>
              <a:rPr lang="en-US" sz="2400" dirty="0" smtClean="0"/>
              <a:t>127 (2</a:t>
            </a:r>
            <a:r>
              <a:rPr lang="en-US" sz="2400" baseline="30000" dirty="0" smtClean="0"/>
              <a:t>e-1</a:t>
            </a:r>
            <a:r>
              <a:rPr lang="en-US" sz="2400" dirty="0" smtClean="0"/>
              <a:t> – 1)</a:t>
            </a:r>
            <a:endParaRPr lang="en-US" sz="2400" dirty="0"/>
          </a:p>
          <a:p>
            <a:pPr lvl="1"/>
            <a:r>
              <a:rPr lang="en-US" sz="2400" dirty="0"/>
              <a:t>Implied leading 1 in mantissa (fraction or significand)</a:t>
            </a:r>
          </a:p>
          <a:p>
            <a:pPr lvl="1"/>
            <a:r>
              <a:rPr lang="en-US" sz="2400" dirty="0"/>
              <a:t>Zero represented by all 0’s</a:t>
            </a:r>
          </a:p>
          <a:p>
            <a:pPr lvl="1"/>
            <a:r>
              <a:rPr lang="en-US" sz="2400" dirty="0" err="1"/>
              <a:t>Denormalized</a:t>
            </a:r>
            <a:r>
              <a:rPr lang="en-US" sz="2400" dirty="0"/>
              <a:t>, infinity, </a:t>
            </a:r>
            <a:r>
              <a:rPr lang="en-US" sz="2400" dirty="0" err="1"/>
              <a:t>NaN</a:t>
            </a:r>
            <a:endParaRPr lang="en-US" sz="2400" dirty="0"/>
          </a:p>
        </p:txBody>
      </p:sp>
      <p:sp>
        <p:nvSpPr>
          <p:cNvPr id="2574346" name="Text Box 10"/>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Floating Point</a:t>
            </a:r>
          </a:p>
        </p:txBody>
      </p:sp>
      <p:grpSp>
        <p:nvGrpSpPr>
          <p:cNvPr id="2574348" name="Group 12"/>
          <p:cNvGrpSpPr>
            <a:grpSpLocks/>
          </p:cNvGrpSpPr>
          <p:nvPr/>
        </p:nvGrpSpPr>
        <p:grpSpPr bwMode="auto">
          <a:xfrm>
            <a:off x="1817688" y="5194300"/>
            <a:ext cx="5289550" cy="1260475"/>
            <a:chOff x="1145" y="2892"/>
            <a:chExt cx="3332" cy="794"/>
          </a:xfrm>
        </p:grpSpPr>
        <p:sp>
          <p:nvSpPr>
            <p:cNvPr id="2574349" name="Rectangle 13"/>
            <p:cNvSpPr>
              <a:spLocks noChangeArrowheads="1"/>
            </p:cNvSpPr>
            <p:nvPr/>
          </p:nvSpPr>
          <p:spPr bwMode="auto">
            <a:xfrm>
              <a:off x="1167" y="3051"/>
              <a:ext cx="144" cy="288"/>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Arial" charset="0"/>
                </a:rPr>
                <a:t>s</a:t>
              </a:r>
            </a:p>
          </p:txBody>
        </p:sp>
        <p:sp>
          <p:nvSpPr>
            <p:cNvPr id="2574350" name="Rectangle 14"/>
            <p:cNvSpPr>
              <a:spLocks noChangeArrowheads="1"/>
            </p:cNvSpPr>
            <p:nvPr/>
          </p:nvSpPr>
          <p:spPr bwMode="auto">
            <a:xfrm>
              <a:off x="1309" y="3051"/>
              <a:ext cx="816" cy="288"/>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Arial" charset="0"/>
                </a:rPr>
                <a:t>exponent</a:t>
              </a:r>
            </a:p>
          </p:txBody>
        </p:sp>
        <p:sp>
          <p:nvSpPr>
            <p:cNvPr id="2574351" name="Rectangle 15"/>
            <p:cNvSpPr>
              <a:spLocks noChangeArrowheads="1"/>
            </p:cNvSpPr>
            <p:nvPr/>
          </p:nvSpPr>
          <p:spPr bwMode="auto">
            <a:xfrm>
              <a:off x="2125" y="3051"/>
              <a:ext cx="2352" cy="288"/>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Arial" charset="0"/>
                </a:rPr>
                <a:t>fraction</a:t>
              </a:r>
            </a:p>
          </p:txBody>
        </p:sp>
        <p:sp>
          <p:nvSpPr>
            <p:cNvPr id="2574352" name="Text Box 16"/>
            <p:cNvSpPr txBox="1">
              <a:spLocks noChangeArrowheads="1"/>
            </p:cNvSpPr>
            <p:nvPr/>
          </p:nvSpPr>
          <p:spPr bwMode="auto">
            <a:xfrm>
              <a:off x="1152" y="2892"/>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200">
                  <a:latin typeface="Arial" charset="0"/>
                </a:rPr>
                <a:t>1</a:t>
              </a:r>
            </a:p>
          </p:txBody>
        </p:sp>
        <p:sp>
          <p:nvSpPr>
            <p:cNvPr id="2574353" name="Text Box 17"/>
            <p:cNvSpPr txBox="1">
              <a:spLocks noChangeArrowheads="1"/>
            </p:cNvSpPr>
            <p:nvPr/>
          </p:nvSpPr>
          <p:spPr bwMode="auto">
            <a:xfrm>
              <a:off x="1597" y="2892"/>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200">
                  <a:latin typeface="Arial" charset="0"/>
                </a:rPr>
                <a:t>8</a:t>
              </a:r>
            </a:p>
          </p:txBody>
        </p:sp>
        <p:sp>
          <p:nvSpPr>
            <p:cNvPr id="2574354" name="Text Box 18"/>
            <p:cNvSpPr txBox="1">
              <a:spLocks noChangeArrowheads="1"/>
            </p:cNvSpPr>
            <p:nvPr/>
          </p:nvSpPr>
          <p:spPr bwMode="auto">
            <a:xfrm>
              <a:off x="3155" y="2892"/>
              <a:ext cx="22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200">
                  <a:latin typeface="Arial" charset="0"/>
                </a:rPr>
                <a:t>23</a:t>
              </a:r>
            </a:p>
          </p:txBody>
        </p:sp>
        <p:sp>
          <p:nvSpPr>
            <p:cNvPr id="2574355" name="Text Box 19"/>
            <p:cNvSpPr txBox="1">
              <a:spLocks noChangeArrowheads="1"/>
            </p:cNvSpPr>
            <p:nvPr/>
          </p:nvSpPr>
          <p:spPr bwMode="auto">
            <a:xfrm>
              <a:off x="1145" y="3398"/>
              <a:ext cx="33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i="1" dirty="0">
                  <a:latin typeface="Arial" charset="0"/>
                </a:rPr>
                <a:t>N</a:t>
              </a:r>
              <a:r>
                <a:rPr lang="en-US" dirty="0">
                  <a:latin typeface="Arial" charset="0"/>
                </a:rPr>
                <a:t> = -1</a:t>
              </a:r>
              <a:r>
                <a:rPr lang="en-US" i="1" baseline="30000" dirty="0">
                  <a:latin typeface="Arial" charset="0"/>
                </a:rPr>
                <a:t>s</a:t>
              </a:r>
              <a:r>
                <a:rPr lang="en-US" dirty="0">
                  <a:latin typeface="Arial" charset="0"/>
                </a:rPr>
                <a:t> </a:t>
              </a:r>
              <a:r>
                <a:rPr lang="en-US" dirty="0">
                  <a:latin typeface="Arial" charset="0"/>
                  <a:sym typeface="Symbol" pitchFamily="18" charset="2"/>
                </a:rPr>
                <a:t> 1.</a:t>
              </a:r>
              <a:r>
                <a:rPr lang="en-US" i="1" dirty="0">
                  <a:latin typeface="Arial" charset="0"/>
                  <a:sym typeface="Symbol" pitchFamily="18" charset="2"/>
                </a:rPr>
                <a:t>fraction</a:t>
              </a:r>
              <a:r>
                <a:rPr lang="en-US" dirty="0">
                  <a:latin typeface="Arial" charset="0"/>
                  <a:sym typeface="Symbol" pitchFamily="18" charset="2"/>
                </a:rPr>
                <a:t>  2</a:t>
              </a:r>
              <a:r>
                <a:rPr lang="en-US" baseline="30000" dirty="0">
                  <a:latin typeface="Arial" charset="0"/>
                  <a:sym typeface="Symbol" pitchFamily="18" charset="2"/>
                </a:rPr>
                <a:t>(</a:t>
              </a:r>
              <a:r>
                <a:rPr lang="en-US" i="1" baseline="30000" dirty="0">
                  <a:latin typeface="Arial" charset="0"/>
                  <a:sym typeface="Symbol" pitchFamily="18" charset="2"/>
                </a:rPr>
                <a:t>exponent</a:t>
              </a:r>
              <a:r>
                <a:rPr lang="en-US" baseline="30000" dirty="0">
                  <a:latin typeface="Arial" charset="0"/>
                  <a:sym typeface="Symbol" pitchFamily="18" charset="2"/>
                </a:rPr>
                <a:t> – 127)</a:t>
              </a:r>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smtClean="0"/>
              <a:t>BYU CS 224</a:t>
            </a:r>
            <a:endParaRPr lang="en-US"/>
          </a:p>
        </p:txBody>
      </p:sp>
      <p:sp>
        <p:nvSpPr>
          <p:cNvPr id="14" name="Footer Placeholder 4"/>
          <p:cNvSpPr>
            <a:spLocks noGrp="1"/>
          </p:cNvSpPr>
          <p:nvPr>
            <p:ph type="ftr" sz="quarter" idx="11"/>
          </p:nvPr>
        </p:nvSpPr>
        <p:spPr/>
        <p:txBody>
          <a:bodyPr/>
          <a:lstStyle/>
          <a:p>
            <a:r>
              <a:rPr lang="en-US" smtClean="0"/>
              <a:t>S01 - Data Types</a:t>
            </a:r>
            <a:endParaRPr lang="en-US"/>
          </a:p>
        </p:txBody>
      </p:sp>
      <p:sp>
        <p:nvSpPr>
          <p:cNvPr id="15" name="Slide Number Placeholder 5"/>
          <p:cNvSpPr>
            <a:spLocks noGrp="1"/>
          </p:cNvSpPr>
          <p:nvPr>
            <p:ph type="sldNum" sz="quarter" idx="12"/>
          </p:nvPr>
        </p:nvSpPr>
        <p:spPr/>
        <p:txBody>
          <a:bodyPr/>
          <a:lstStyle/>
          <a:p>
            <a:fld id="{79575EF5-FF98-4ADE-B08A-66FC1C95DB59}" type="slidenum">
              <a:rPr lang="en-US"/>
              <a:pPr/>
              <a:t>42</a:t>
            </a:fld>
            <a:endParaRPr lang="en-US"/>
          </a:p>
        </p:txBody>
      </p:sp>
      <p:sp>
        <p:nvSpPr>
          <p:cNvPr id="2574338" name="Rectangle 2"/>
          <p:cNvSpPr>
            <a:spLocks noGrp="1" noChangeArrowheads="1"/>
          </p:cNvSpPr>
          <p:nvPr>
            <p:ph type="title"/>
          </p:nvPr>
        </p:nvSpPr>
        <p:spPr/>
        <p:txBody>
          <a:bodyPr/>
          <a:lstStyle/>
          <a:p>
            <a:r>
              <a:rPr lang="en-US" dirty="0" smtClean="0"/>
              <a:t>Normalizing Floating Point</a:t>
            </a:r>
            <a:endParaRPr lang="en-US" dirty="0"/>
          </a:p>
        </p:txBody>
      </p:sp>
      <p:sp>
        <p:nvSpPr>
          <p:cNvPr id="2574339" name="Rectangle 3"/>
          <p:cNvSpPr>
            <a:spLocks noGrp="1" noChangeArrowheads="1"/>
          </p:cNvSpPr>
          <p:nvPr>
            <p:ph type="body" idx="1"/>
          </p:nvPr>
        </p:nvSpPr>
        <p:spPr>
          <a:xfrm>
            <a:off x="431800" y="1358418"/>
            <a:ext cx="8415020" cy="5026977"/>
          </a:xfrm>
        </p:spPr>
        <p:txBody>
          <a:bodyPr/>
          <a:lstStyle/>
          <a:p>
            <a:r>
              <a:rPr lang="en-US" sz="2800" dirty="0" smtClean="0"/>
              <a:t>Scientific Notation</a:t>
            </a:r>
          </a:p>
          <a:p>
            <a:pPr lvl="1"/>
            <a:r>
              <a:rPr lang="en-US" sz="2400" dirty="0" smtClean="0"/>
              <a:t>0.00123 </a:t>
            </a:r>
            <a:r>
              <a:rPr lang="en-US" sz="2400" dirty="0" smtClean="0">
                <a:sym typeface="Symbol"/>
              </a:rPr>
              <a:t> 10</a:t>
            </a:r>
            <a:r>
              <a:rPr lang="en-US" sz="2400" baseline="30000" dirty="0" smtClean="0">
                <a:sym typeface="Symbol"/>
              </a:rPr>
              <a:t>3</a:t>
            </a:r>
            <a:r>
              <a:rPr lang="en-US" sz="2400" dirty="0" smtClean="0">
                <a:sym typeface="Symbol"/>
              </a:rPr>
              <a:t> = 1.23</a:t>
            </a:r>
          </a:p>
          <a:p>
            <a:pPr lvl="1">
              <a:spcBef>
                <a:spcPts val="500"/>
              </a:spcBef>
            </a:pPr>
            <a:r>
              <a:rPr lang="en-US" sz="2400" dirty="0" smtClean="0"/>
              <a:t>0.01230 </a:t>
            </a:r>
            <a:r>
              <a:rPr lang="en-US" sz="2400" dirty="0">
                <a:sym typeface="Symbol"/>
              </a:rPr>
              <a:t> </a:t>
            </a:r>
            <a:r>
              <a:rPr lang="en-US" sz="2400" dirty="0" smtClean="0">
                <a:sym typeface="Symbol"/>
              </a:rPr>
              <a:t>10</a:t>
            </a:r>
            <a:r>
              <a:rPr lang="en-US" sz="2400" baseline="30000" dirty="0" smtClean="0">
                <a:sym typeface="Symbol"/>
              </a:rPr>
              <a:t>2</a:t>
            </a:r>
            <a:r>
              <a:rPr lang="en-US" sz="2400" dirty="0" smtClean="0">
                <a:sym typeface="Symbol"/>
              </a:rPr>
              <a:t> </a:t>
            </a:r>
            <a:r>
              <a:rPr lang="en-US" sz="2400" dirty="0">
                <a:sym typeface="Symbol"/>
              </a:rPr>
              <a:t>= </a:t>
            </a:r>
            <a:r>
              <a:rPr lang="en-US" sz="2400" dirty="0" smtClean="0">
                <a:sym typeface="Symbol"/>
              </a:rPr>
              <a:t>1.23</a:t>
            </a:r>
            <a:endParaRPr lang="en-US" sz="2400" dirty="0"/>
          </a:p>
          <a:p>
            <a:pPr lvl="1">
              <a:spcBef>
                <a:spcPts val="500"/>
              </a:spcBef>
            </a:pPr>
            <a:r>
              <a:rPr lang="en-US" sz="2400" dirty="0" smtClean="0"/>
              <a:t>0.12300 </a:t>
            </a:r>
            <a:r>
              <a:rPr lang="en-US" sz="2400" dirty="0">
                <a:sym typeface="Symbol"/>
              </a:rPr>
              <a:t> </a:t>
            </a:r>
            <a:r>
              <a:rPr lang="en-US" sz="2400" dirty="0" smtClean="0">
                <a:sym typeface="Symbol"/>
              </a:rPr>
              <a:t>10</a:t>
            </a:r>
            <a:r>
              <a:rPr lang="en-US" sz="2400" baseline="30000" dirty="0" smtClean="0">
                <a:sym typeface="Symbol"/>
              </a:rPr>
              <a:t>1</a:t>
            </a:r>
            <a:r>
              <a:rPr lang="en-US" sz="2400" dirty="0" smtClean="0">
                <a:sym typeface="Symbol"/>
              </a:rPr>
              <a:t> </a:t>
            </a:r>
            <a:r>
              <a:rPr lang="en-US" sz="2400" dirty="0">
                <a:sym typeface="Symbol"/>
              </a:rPr>
              <a:t>= </a:t>
            </a:r>
            <a:r>
              <a:rPr lang="en-US" sz="2400" dirty="0" smtClean="0">
                <a:sym typeface="Symbol"/>
              </a:rPr>
              <a:t>1.23</a:t>
            </a:r>
            <a:endParaRPr lang="en-US" sz="2400" dirty="0" smtClean="0"/>
          </a:p>
          <a:p>
            <a:r>
              <a:rPr lang="en-US" sz="2800" dirty="0" smtClean="0"/>
              <a:t>Base 2 equivalences</a:t>
            </a:r>
          </a:p>
          <a:p>
            <a:pPr lvl="1"/>
            <a:r>
              <a:rPr lang="en-US" sz="2400" dirty="0" smtClean="0"/>
              <a:t>0.011</a:t>
            </a:r>
            <a:r>
              <a:rPr lang="en-US" sz="2400" baseline="-25000" dirty="0" smtClean="0"/>
              <a:t>2</a:t>
            </a:r>
            <a:r>
              <a:rPr lang="en-US" sz="2400" dirty="0" smtClean="0"/>
              <a:t> </a:t>
            </a:r>
            <a:r>
              <a:rPr lang="en-US" sz="2400" dirty="0">
                <a:sym typeface="Symbol"/>
              </a:rPr>
              <a:t> </a:t>
            </a:r>
            <a:r>
              <a:rPr lang="en-US" sz="2400" dirty="0" smtClean="0">
                <a:sym typeface="Symbol"/>
              </a:rPr>
              <a:t>2</a:t>
            </a:r>
            <a:r>
              <a:rPr lang="en-US" sz="2400" baseline="30000" dirty="0" smtClean="0">
                <a:sym typeface="Symbol"/>
              </a:rPr>
              <a:t>(129-127)</a:t>
            </a:r>
            <a:r>
              <a:rPr lang="en-US" sz="2400" dirty="0" smtClean="0">
                <a:sym typeface="Symbol"/>
              </a:rPr>
              <a:t> </a:t>
            </a:r>
            <a:r>
              <a:rPr lang="en-US" sz="2400" dirty="0">
                <a:sym typeface="Symbol"/>
              </a:rPr>
              <a:t>= </a:t>
            </a:r>
            <a:r>
              <a:rPr lang="en-US" sz="2400" dirty="0" smtClean="0">
                <a:sym typeface="Symbol"/>
              </a:rPr>
              <a:t>.</a:t>
            </a:r>
            <a:r>
              <a:rPr lang="en-US" sz="2400" dirty="0">
                <a:sym typeface="Symbol"/>
              </a:rPr>
              <a:t>375  </a:t>
            </a:r>
            <a:r>
              <a:rPr lang="en-US" sz="2400" dirty="0" smtClean="0">
                <a:sym typeface="Symbol"/>
              </a:rPr>
              <a:t>2</a:t>
            </a:r>
            <a:r>
              <a:rPr lang="en-US" sz="2400" baseline="30000" dirty="0" smtClean="0">
                <a:sym typeface="Symbol"/>
              </a:rPr>
              <a:t>2</a:t>
            </a:r>
            <a:r>
              <a:rPr lang="en-US" sz="2400" dirty="0" smtClean="0">
                <a:sym typeface="Symbol"/>
              </a:rPr>
              <a:t> = 1.5</a:t>
            </a:r>
            <a:endParaRPr lang="en-US" sz="2400" dirty="0"/>
          </a:p>
          <a:p>
            <a:pPr lvl="1">
              <a:spcBef>
                <a:spcPts val="400"/>
              </a:spcBef>
            </a:pPr>
            <a:r>
              <a:rPr lang="en-US" sz="2400" dirty="0" smtClean="0"/>
              <a:t>0.110</a:t>
            </a:r>
            <a:r>
              <a:rPr lang="en-US" sz="2400" baseline="-25000" dirty="0" smtClean="0"/>
              <a:t>2</a:t>
            </a:r>
            <a:r>
              <a:rPr lang="en-US" sz="2400" dirty="0" smtClean="0"/>
              <a:t> </a:t>
            </a:r>
            <a:r>
              <a:rPr lang="en-US" sz="2400" dirty="0">
                <a:sym typeface="Symbol"/>
              </a:rPr>
              <a:t> </a:t>
            </a:r>
            <a:r>
              <a:rPr lang="en-US" sz="2400" dirty="0" smtClean="0">
                <a:sym typeface="Symbol"/>
              </a:rPr>
              <a:t>2</a:t>
            </a:r>
            <a:r>
              <a:rPr lang="en-US" sz="2400" baseline="30000" dirty="0" smtClean="0">
                <a:sym typeface="Symbol"/>
              </a:rPr>
              <a:t>(128-127)</a:t>
            </a:r>
            <a:r>
              <a:rPr lang="en-US" sz="2400" dirty="0" smtClean="0">
                <a:sym typeface="Symbol"/>
              </a:rPr>
              <a:t> </a:t>
            </a:r>
            <a:r>
              <a:rPr lang="en-US" sz="2400" dirty="0">
                <a:sym typeface="Symbol"/>
              </a:rPr>
              <a:t>= </a:t>
            </a:r>
            <a:r>
              <a:rPr lang="en-US" sz="2400" dirty="0" smtClean="0">
                <a:sym typeface="Symbol"/>
              </a:rPr>
              <a:t>.75 </a:t>
            </a:r>
            <a:r>
              <a:rPr lang="en-US" sz="2400" dirty="0">
                <a:sym typeface="Symbol"/>
              </a:rPr>
              <a:t> </a:t>
            </a:r>
            <a:r>
              <a:rPr lang="en-US" sz="2400" dirty="0" smtClean="0">
                <a:sym typeface="Symbol"/>
              </a:rPr>
              <a:t>2</a:t>
            </a:r>
            <a:r>
              <a:rPr lang="en-US" sz="2400" baseline="30000" dirty="0" smtClean="0">
                <a:sym typeface="Symbol"/>
              </a:rPr>
              <a:t>1</a:t>
            </a:r>
            <a:r>
              <a:rPr lang="en-US" sz="2400" dirty="0" smtClean="0">
                <a:sym typeface="Symbol"/>
              </a:rPr>
              <a:t> </a:t>
            </a:r>
            <a:r>
              <a:rPr lang="en-US" sz="2400" dirty="0">
                <a:sym typeface="Symbol"/>
              </a:rPr>
              <a:t>= </a:t>
            </a:r>
            <a:r>
              <a:rPr lang="en-US" sz="2400" dirty="0" smtClean="0">
                <a:sym typeface="Symbol"/>
              </a:rPr>
              <a:t>1.5</a:t>
            </a:r>
            <a:endParaRPr lang="en-US" sz="2400" dirty="0"/>
          </a:p>
          <a:p>
            <a:pPr lvl="1">
              <a:spcBef>
                <a:spcPts val="400"/>
              </a:spcBef>
            </a:pPr>
            <a:r>
              <a:rPr lang="en-US" sz="2400" dirty="0" smtClean="0"/>
              <a:t>1.100</a:t>
            </a:r>
            <a:r>
              <a:rPr lang="en-US" sz="2400" baseline="-25000" dirty="0" smtClean="0"/>
              <a:t>2</a:t>
            </a:r>
            <a:r>
              <a:rPr lang="en-US" sz="2400" dirty="0" smtClean="0"/>
              <a:t> </a:t>
            </a:r>
            <a:r>
              <a:rPr lang="en-US" sz="2400" dirty="0">
                <a:sym typeface="Symbol"/>
              </a:rPr>
              <a:t> </a:t>
            </a:r>
            <a:r>
              <a:rPr lang="en-US" sz="2400" dirty="0" smtClean="0">
                <a:sym typeface="Symbol"/>
              </a:rPr>
              <a:t>2</a:t>
            </a:r>
            <a:r>
              <a:rPr lang="en-US" sz="2400" baseline="30000" dirty="0" smtClean="0">
                <a:sym typeface="Symbol"/>
              </a:rPr>
              <a:t>(127-127)</a:t>
            </a:r>
            <a:r>
              <a:rPr lang="en-US" sz="2400" dirty="0" smtClean="0">
                <a:sym typeface="Symbol"/>
              </a:rPr>
              <a:t> </a:t>
            </a:r>
            <a:r>
              <a:rPr lang="en-US" sz="2400" dirty="0">
                <a:sym typeface="Symbol"/>
              </a:rPr>
              <a:t>= </a:t>
            </a:r>
            <a:r>
              <a:rPr lang="en-US" sz="2400" dirty="0" smtClean="0">
                <a:sym typeface="Symbol"/>
              </a:rPr>
              <a:t>1.5 </a:t>
            </a:r>
            <a:r>
              <a:rPr lang="en-US" sz="2400" dirty="0">
                <a:sym typeface="Symbol"/>
              </a:rPr>
              <a:t> </a:t>
            </a:r>
            <a:r>
              <a:rPr lang="en-US" sz="2400" dirty="0" smtClean="0">
                <a:sym typeface="Symbol"/>
              </a:rPr>
              <a:t>2</a:t>
            </a:r>
            <a:r>
              <a:rPr lang="en-US" sz="2400" baseline="30000" dirty="0" smtClean="0">
                <a:sym typeface="Symbol"/>
              </a:rPr>
              <a:t>0</a:t>
            </a:r>
            <a:r>
              <a:rPr lang="en-US" sz="2400" dirty="0" smtClean="0">
                <a:sym typeface="Symbol"/>
              </a:rPr>
              <a:t> </a:t>
            </a:r>
            <a:r>
              <a:rPr lang="en-US" sz="2400" dirty="0">
                <a:sym typeface="Symbol"/>
              </a:rPr>
              <a:t>= </a:t>
            </a:r>
            <a:r>
              <a:rPr lang="en-US" sz="2400" dirty="0" smtClean="0">
                <a:sym typeface="Symbol"/>
              </a:rPr>
              <a:t>1.5</a:t>
            </a:r>
            <a:endParaRPr lang="en-US" sz="2400" dirty="0"/>
          </a:p>
          <a:p>
            <a:r>
              <a:rPr lang="en-US" sz="2800" dirty="0" smtClean="0"/>
              <a:t>Floating point normalization</a:t>
            </a:r>
          </a:p>
          <a:p>
            <a:pPr lvl="1"/>
            <a:r>
              <a:rPr lang="en-US" sz="2000" dirty="0" smtClean="0"/>
              <a:t>Fraction is shifted left (decrementing exponent) until greater than 1 – then the 1 is dropped.</a:t>
            </a:r>
          </a:p>
          <a:p>
            <a:pPr lvl="1"/>
            <a:r>
              <a:rPr lang="en-US" sz="2000" dirty="0" smtClean="0"/>
              <a:t>Allows for one more binary bit of precision.</a:t>
            </a:r>
            <a:endParaRPr lang="en-US" sz="2000" dirty="0"/>
          </a:p>
          <a:p>
            <a:pPr lvl="1"/>
            <a:endParaRPr lang="en-US" sz="2400" dirty="0"/>
          </a:p>
          <a:p>
            <a:pPr lvl="1"/>
            <a:endParaRPr lang="en-US" sz="2400" dirty="0"/>
          </a:p>
          <a:p>
            <a:pPr lvl="1"/>
            <a:endParaRPr lang="en-US" sz="2400" dirty="0" smtClean="0"/>
          </a:p>
        </p:txBody>
      </p:sp>
      <p:sp>
        <p:nvSpPr>
          <p:cNvPr id="2574346" name="Text Box 10"/>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Floating Point</a:t>
            </a:r>
          </a:p>
        </p:txBody>
      </p:sp>
      <p:grpSp>
        <p:nvGrpSpPr>
          <p:cNvPr id="2574348" name="Group 12"/>
          <p:cNvGrpSpPr>
            <a:grpSpLocks/>
          </p:cNvGrpSpPr>
          <p:nvPr/>
        </p:nvGrpSpPr>
        <p:grpSpPr bwMode="auto">
          <a:xfrm>
            <a:off x="4560888" y="1721848"/>
            <a:ext cx="4285932" cy="1057867"/>
            <a:chOff x="1145" y="2892"/>
            <a:chExt cx="3332" cy="814"/>
          </a:xfrm>
        </p:grpSpPr>
        <p:sp>
          <p:nvSpPr>
            <p:cNvPr id="2574349" name="Rectangle 13"/>
            <p:cNvSpPr>
              <a:spLocks noChangeArrowheads="1"/>
            </p:cNvSpPr>
            <p:nvPr/>
          </p:nvSpPr>
          <p:spPr bwMode="auto">
            <a:xfrm>
              <a:off x="1167" y="3051"/>
              <a:ext cx="144" cy="288"/>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Arial" charset="0"/>
                </a:rPr>
                <a:t>s</a:t>
              </a:r>
            </a:p>
          </p:txBody>
        </p:sp>
        <p:sp>
          <p:nvSpPr>
            <p:cNvPr id="2574350" name="Rectangle 14"/>
            <p:cNvSpPr>
              <a:spLocks noChangeArrowheads="1"/>
            </p:cNvSpPr>
            <p:nvPr/>
          </p:nvSpPr>
          <p:spPr bwMode="auto">
            <a:xfrm>
              <a:off x="1309" y="3051"/>
              <a:ext cx="816" cy="288"/>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Arial" charset="0"/>
                </a:rPr>
                <a:t>exponent</a:t>
              </a:r>
            </a:p>
          </p:txBody>
        </p:sp>
        <p:sp>
          <p:nvSpPr>
            <p:cNvPr id="2574351" name="Rectangle 15"/>
            <p:cNvSpPr>
              <a:spLocks noChangeArrowheads="1"/>
            </p:cNvSpPr>
            <p:nvPr/>
          </p:nvSpPr>
          <p:spPr bwMode="auto">
            <a:xfrm>
              <a:off x="2125" y="3051"/>
              <a:ext cx="2352" cy="288"/>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Arial" charset="0"/>
                </a:rPr>
                <a:t>fraction</a:t>
              </a:r>
            </a:p>
          </p:txBody>
        </p:sp>
        <p:sp>
          <p:nvSpPr>
            <p:cNvPr id="2574352" name="Text Box 16"/>
            <p:cNvSpPr txBox="1">
              <a:spLocks noChangeArrowheads="1"/>
            </p:cNvSpPr>
            <p:nvPr/>
          </p:nvSpPr>
          <p:spPr bwMode="auto">
            <a:xfrm>
              <a:off x="1152" y="2892"/>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200">
                  <a:latin typeface="Arial" charset="0"/>
                </a:rPr>
                <a:t>1</a:t>
              </a:r>
            </a:p>
          </p:txBody>
        </p:sp>
        <p:sp>
          <p:nvSpPr>
            <p:cNvPr id="2574353" name="Text Box 17"/>
            <p:cNvSpPr txBox="1">
              <a:spLocks noChangeArrowheads="1"/>
            </p:cNvSpPr>
            <p:nvPr/>
          </p:nvSpPr>
          <p:spPr bwMode="auto">
            <a:xfrm>
              <a:off x="1597" y="2892"/>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200">
                  <a:latin typeface="Arial" charset="0"/>
                </a:rPr>
                <a:t>8</a:t>
              </a:r>
            </a:p>
          </p:txBody>
        </p:sp>
        <p:sp>
          <p:nvSpPr>
            <p:cNvPr id="2574354" name="Text Box 18"/>
            <p:cNvSpPr txBox="1">
              <a:spLocks noChangeArrowheads="1"/>
            </p:cNvSpPr>
            <p:nvPr/>
          </p:nvSpPr>
          <p:spPr bwMode="auto">
            <a:xfrm>
              <a:off x="3155" y="2892"/>
              <a:ext cx="22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200">
                  <a:latin typeface="Arial" charset="0"/>
                </a:rPr>
                <a:t>23</a:t>
              </a:r>
            </a:p>
          </p:txBody>
        </p:sp>
        <p:sp>
          <p:nvSpPr>
            <p:cNvPr id="2574355" name="Text Box 19"/>
            <p:cNvSpPr txBox="1">
              <a:spLocks noChangeArrowheads="1"/>
            </p:cNvSpPr>
            <p:nvPr/>
          </p:nvSpPr>
          <p:spPr bwMode="auto">
            <a:xfrm>
              <a:off x="1145" y="3398"/>
              <a:ext cx="33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i="1" dirty="0">
                  <a:latin typeface="Arial" charset="0"/>
                </a:rPr>
                <a:t>N</a:t>
              </a:r>
              <a:r>
                <a:rPr lang="en-US" sz="2000" dirty="0">
                  <a:latin typeface="Arial" charset="0"/>
                </a:rPr>
                <a:t> = -1</a:t>
              </a:r>
              <a:r>
                <a:rPr lang="en-US" sz="2000" i="1" baseline="30000" dirty="0">
                  <a:latin typeface="Arial" charset="0"/>
                </a:rPr>
                <a:t>s</a:t>
              </a:r>
              <a:r>
                <a:rPr lang="en-US" sz="2000" dirty="0">
                  <a:latin typeface="Arial" charset="0"/>
                </a:rPr>
                <a:t> </a:t>
              </a:r>
              <a:r>
                <a:rPr lang="en-US" sz="2000" dirty="0">
                  <a:latin typeface="Arial" charset="0"/>
                  <a:sym typeface="Symbol" pitchFamily="18" charset="2"/>
                </a:rPr>
                <a:t> 1.</a:t>
              </a:r>
              <a:r>
                <a:rPr lang="en-US" sz="2000" i="1" dirty="0">
                  <a:latin typeface="Arial" charset="0"/>
                  <a:sym typeface="Symbol" pitchFamily="18" charset="2"/>
                </a:rPr>
                <a:t>fraction</a:t>
              </a:r>
              <a:r>
                <a:rPr lang="en-US" sz="2000" dirty="0">
                  <a:latin typeface="Arial" charset="0"/>
                  <a:sym typeface="Symbol" pitchFamily="18" charset="2"/>
                </a:rPr>
                <a:t>  2</a:t>
              </a:r>
              <a:r>
                <a:rPr lang="en-US" sz="2000" baseline="30000" dirty="0">
                  <a:latin typeface="Arial" charset="0"/>
                  <a:sym typeface="Symbol" pitchFamily="18" charset="2"/>
                </a:rPr>
                <a:t>(</a:t>
              </a:r>
              <a:r>
                <a:rPr lang="en-US" sz="2000" i="1" baseline="30000" dirty="0">
                  <a:latin typeface="Arial" charset="0"/>
                  <a:sym typeface="Symbol" pitchFamily="18" charset="2"/>
                </a:rPr>
                <a:t>exponent</a:t>
              </a:r>
              <a:r>
                <a:rPr lang="en-US" sz="2000" baseline="30000" dirty="0">
                  <a:latin typeface="Arial" charset="0"/>
                  <a:sym typeface="Symbol" pitchFamily="18" charset="2"/>
                </a:rPr>
                <a:t> – 127)</a:t>
              </a:r>
            </a:p>
          </p:txBody>
        </p:sp>
      </p:grpSp>
      <p:sp>
        <p:nvSpPr>
          <p:cNvPr id="2" name="Rounded Rectangular Callout 1"/>
          <p:cNvSpPr/>
          <p:nvPr/>
        </p:nvSpPr>
        <p:spPr bwMode="auto">
          <a:xfrm>
            <a:off x="6469064" y="3830056"/>
            <a:ext cx="2412220" cy="1313278"/>
          </a:xfrm>
          <a:prstGeom prst="wedgeRoundRectCallout">
            <a:avLst>
              <a:gd name="adj1" fmla="val -70969"/>
              <a:gd name="adj2" fmla="val -134136"/>
              <a:gd name="adj3" fmla="val 16667"/>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latin typeface="Comic Sans MS" pitchFamily="66" charset="0"/>
              </a:rPr>
              <a:t>1 is assumed</a:t>
            </a:r>
          </a:p>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Comic Sans MS" pitchFamily="66" charset="0"/>
              </a:rPr>
              <a:t>a</a:t>
            </a:r>
            <a:r>
              <a:rPr lang="en-US" dirty="0" smtClean="0">
                <a:latin typeface="Comic Sans MS" pitchFamily="66" charset="0"/>
              </a:rPr>
              <a:t>nd not stored</a:t>
            </a:r>
          </a:p>
          <a:p>
            <a:pPr marL="0" marR="0" indent="0" algn="l" defTabSz="914400" rtl="0" eaLnBrk="1" fontAlgn="base" latinLnBrk="0" hangingPunct="1">
              <a:lnSpc>
                <a:spcPct val="100000"/>
              </a:lnSpc>
              <a:spcBef>
                <a:spcPct val="0"/>
              </a:spcBef>
              <a:spcAft>
                <a:spcPct val="0"/>
              </a:spcAft>
              <a:buClrTx/>
              <a:buSzTx/>
              <a:buFontTx/>
              <a:buNone/>
              <a:tabLst/>
            </a:pPr>
            <a:r>
              <a:rPr lang="en-US" dirty="0" smtClean="0">
                <a:latin typeface="Comic Sans MS" pitchFamily="66" charset="0"/>
              </a:rPr>
              <a:t>in number.</a:t>
            </a:r>
            <a:endParaRPr kumimoji="0" lang="en-US" sz="2400" b="0" i="0" u="none" strike="noStrike" cap="none" normalizeH="0" baseline="0" dirty="0" smtClean="0">
              <a:ln>
                <a:noFill/>
              </a:ln>
              <a:solidFill>
                <a:schemeClr val="tx1"/>
              </a:solidFill>
              <a:effectLst/>
              <a:latin typeface="Comic Sans MS" pitchFamily="66" charset="0"/>
            </a:endParaRPr>
          </a:p>
        </p:txBody>
      </p:sp>
      <p:grpSp>
        <p:nvGrpSpPr>
          <p:cNvPr id="7" name="Group 6"/>
          <p:cNvGrpSpPr/>
          <p:nvPr/>
        </p:nvGrpSpPr>
        <p:grpSpPr>
          <a:xfrm>
            <a:off x="1554480" y="2133435"/>
            <a:ext cx="1558290" cy="278503"/>
            <a:chOff x="1554480" y="2183130"/>
            <a:chExt cx="1558290" cy="278503"/>
          </a:xfrm>
        </p:grpSpPr>
        <p:cxnSp>
          <p:nvCxnSpPr>
            <p:cNvPr id="4" name="Straight Arrow Connector 3"/>
            <p:cNvCxnSpPr/>
            <p:nvPr/>
          </p:nvCxnSpPr>
          <p:spPr bwMode="auto">
            <a:xfrm flipH="1">
              <a:off x="1554480" y="2366383"/>
              <a:ext cx="880110" cy="0"/>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a:off x="3112770" y="2183130"/>
              <a:ext cx="0" cy="278503"/>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Group 19"/>
          <p:cNvGrpSpPr/>
          <p:nvPr/>
        </p:nvGrpSpPr>
        <p:grpSpPr>
          <a:xfrm>
            <a:off x="1557795" y="2534310"/>
            <a:ext cx="1558290" cy="278503"/>
            <a:chOff x="1554480" y="2183130"/>
            <a:chExt cx="1558290" cy="278503"/>
          </a:xfrm>
        </p:grpSpPr>
        <p:cxnSp>
          <p:nvCxnSpPr>
            <p:cNvPr id="21" name="Straight Arrow Connector 20"/>
            <p:cNvCxnSpPr/>
            <p:nvPr/>
          </p:nvCxnSpPr>
          <p:spPr bwMode="auto">
            <a:xfrm flipH="1">
              <a:off x="1554480" y="2366383"/>
              <a:ext cx="880110" cy="0"/>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3112770" y="2183130"/>
              <a:ext cx="0" cy="278503"/>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Group 22"/>
          <p:cNvGrpSpPr/>
          <p:nvPr/>
        </p:nvGrpSpPr>
        <p:grpSpPr>
          <a:xfrm>
            <a:off x="1501476" y="3919146"/>
            <a:ext cx="1429083" cy="278503"/>
            <a:chOff x="1683687" y="2183130"/>
            <a:chExt cx="1429083" cy="278503"/>
          </a:xfrm>
        </p:grpSpPr>
        <p:cxnSp>
          <p:nvCxnSpPr>
            <p:cNvPr id="24" name="Straight Arrow Connector 23"/>
            <p:cNvCxnSpPr/>
            <p:nvPr/>
          </p:nvCxnSpPr>
          <p:spPr bwMode="auto">
            <a:xfrm flipH="1">
              <a:off x="1683687" y="2366383"/>
              <a:ext cx="880110" cy="0"/>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a:off x="3112770" y="2183130"/>
              <a:ext cx="0" cy="278503"/>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Group 25"/>
          <p:cNvGrpSpPr/>
          <p:nvPr/>
        </p:nvGrpSpPr>
        <p:grpSpPr>
          <a:xfrm>
            <a:off x="1501476" y="4339899"/>
            <a:ext cx="1429083" cy="278503"/>
            <a:chOff x="1683687" y="2183130"/>
            <a:chExt cx="1429083" cy="278503"/>
          </a:xfrm>
        </p:grpSpPr>
        <p:cxnSp>
          <p:nvCxnSpPr>
            <p:cNvPr id="27" name="Straight Arrow Connector 26"/>
            <p:cNvCxnSpPr/>
            <p:nvPr/>
          </p:nvCxnSpPr>
          <p:spPr bwMode="auto">
            <a:xfrm flipH="1">
              <a:off x="1683687" y="2366383"/>
              <a:ext cx="880110" cy="0"/>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a:off x="3112770" y="2183130"/>
              <a:ext cx="0" cy="278503"/>
            </a:xfrm>
            <a:prstGeom prst="straightConnector1">
              <a:avLst/>
            </a:prstGeom>
            <a:solidFill>
              <a:schemeClr val="accent1"/>
            </a:solidFill>
            <a:ln w="508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198576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4339">
                                            <p:txEl>
                                              <p:pRg st="0" end="0"/>
                                            </p:txEl>
                                          </p:spTgt>
                                        </p:tgtEl>
                                        <p:attrNameLst>
                                          <p:attrName>style.visibility</p:attrName>
                                        </p:attrNameLst>
                                      </p:cBhvr>
                                      <p:to>
                                        <p:strVal val="visible"/>
                                      </p:to>
                                    </p:set>
                                    <p:animEffect transition="in" filter="fade">
                                      <p:cBhvr>
                                        <p:cTn id="7" dur="500"/>
                                        <p:tgtEl>
                                          <p:spTgt spid="25743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74339">
                                            <p:txEl>
                                              <p:pRg st="1" end="1"/>
                                            </p:txEl>
                                          </p:spTgt>
                                        </p:tgtEl>
                                        <p:attrNameLst>
                                          <p:attrName>style.visibility</p:attrName>
                                        </p:attrNameLst>
                                      </p:cBhvr>
                                      <p:to>
                                        <p:strVal val="visible"/>
                                      </p:to>
                                    </p:set>
                                    <p:animEffect transition="in" filter="fade">
                                      <p:cBhvr>
                                        <p:cTn id="10" dur="500"/>
                                        <p:tgtEl>
                                          <p:spTgt spid="25743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74339">
                                            <p:txEl>
                                              <p:pRg st="2" end="2"/>
                                            </p:txEl>
                                          </p:spTgt>
                                        </p:tgtEl>
                                        <p:attrNameLst>
                                          <p:attrName>style.visibility</p:attrName>
                                        </p:attrNameLst>
                                      </p:cBhvr>
                                      <p:to>
                                        <p:strVal val="visible"/>
                                      </p:to>
                                    </p:set>
                                    <p:animEffect transition="in" filter="fade">
                                      <p:cBhvr>
                                        <p:cTn id="13" dur="500"/>
                                        <p:tgtEl>
                                          <p:spTgt spid="25743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74339">
                                            <p:txEl>
                                              <p:pRg st="3" end="3"/>
                                            </p:txEl>
                                          </p:spTgt>
                                        </p:tgtEl>
                                        <p:attrNameLst>
                                          <p:attrName>style.visibility</p:attrName>
                                        </p:attrNameLst>
                                      </p:cBhvr>
                                      <p:to>
                                        <p:strVal val="visible"/>
                                      </p:to>
                                    </p:set>
                                    <p:animEffect transition="in" filter="fade">
                                      <p:cBhvr>
                                        <p:cTn id="16" dur="500"/>
                                        <p:tgtEl>
                                          <p:spTgt spid="257433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74339">
                                            <p:txEl>
                                              <p:pRg st="4" end="4"/>
                                            </p:txEl>
                                          </p:spTgt>
                                        </p:tgtEl>
                                        <p:attrNameLst>
                                          <p:attrName>style.visibility</p:attrName>
                                        </p:attrNameLst>
                                      </p:cBhvr>
                                      <p:to>
                                        <p:strVal val="visible"/>
                                      </p:to>
                                    </p:set>
                                    <p:animEffect transition="in" filter="fade">
                                      <p:cBhvr>
                                        <p:cTn id="21" dur="500"/>
                                        <p:tgtEl>
                                          <p:spTgt spid="257433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74339">
                                            <p:txEl>
                                              <p:pRg st="5" end="5"/>
                                            </p:txEl>
                                          </p:spTgt>
                                        </p:tgtEl>
                                        <p:attrNameLst>
                                          <p:attrName>style.visibility</p:attrName>
                                        </p:attrNameLst>
                                      </p:cBhvr>
                                      <p:to>
                                        <p:strVal val="visible"/>
                                      </p:to>
                                    </p:set>
                                    <p:animEffect transition="in" filter="fade">
                                      <p:cBhvr>
                                        <p:cTn id="24" dur="500"/>
                                        <p:tgtEl>
                                          <p:spTgt spid="25743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74339">
                                            <p:txEl>
                                              <p:pRg st="6" end="6"/>
                                            </p:txEl>
                                          </p:spTgt>
                                        </p:tgtEl>
                                        <p:attrNameLst>
                                          <p:attrName>style.visibility</p:attrName>
                                        </p:attrNameLst>
                                      </p:cBhvr>
                                      <p:to>
                                        <p:strVal val="visible"/>
                                      </p:to>
                                    </p:set>
                                    <p:animEffect transition="in" filter="fade">
                                      <p:cBhvr>
                                        <p:cTn id="27" dur="500"/>
                                        <p:tgtEl>
                                          <p:spTgt spid="25743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74339">
                                            <p:txEl>
                                              <p:pRg st="7" end="7"/>
                                            </p:txEl>
                                          </p:spTgt>
                                        </p:tgtEl>
                                        <p:attrNameLst>
                                          <p:attrName>style.visibility</p:attrName>
                                        </p:attrNameLst>
                                      </p:cBhvr>
                                      <p:to>
                                        <p:strVal val="visible"/>
                                      </p:to>
                                    </p:set>
                                    <p:animEffect transition="in" filter="fade">
                                      <p:cBhvr>
                                        <p:cTn id="30" dur="500"/>
                                        <p:tgtEl>
                                          <p:spTgt spid="257433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74339">
                                            <p:txEl>
                                              <p:pRg st="8" end="8"/>
                                            </p:txEl>
                                          </p:spTgt>
                                        </p:tgtEl>
                                        <p:attrNameLst>
                                          <p:attrName>style.visibility</p:attrName>
                                        </p:attrNameLst>
                                      </p:cBhvr>
                                      <p:to>
                                        <p:strVal val="visible"/>
                                      </p:to>
                                    </p:set>
                                    <p:animEffect transition="in" filter="fade">
                                      <p:cBhvr>
                                        <p:cTn id="35" dur="500"/>
                                        <p:tgtEl>
                                          <p:spTgt spid="257433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74339">
                                            <p:txEl>
                                              <p:pRg st="9" end="9"/>
                                            </p:txEl>
                                          </p:spTgt>
                                        </p:tgtEl>
                                        <p:attrNameLst>
                                          <p:attrName>style.visibility</p:attrName>
                                        </p:attrNameLst>
                                      </p:cBhvr>
                                      <p:to>
                                        <p:strVal val="visible"/>
                                      </p:to>
                                    </p:set>
                                    <p:animEffect transition="in" filter="fade">
                                      <p:cBhvr>
                                        <p:cTn id="38" dur="500"/>
                                        <p:tgtEl>
                                          <p:spTgt spid="2574339">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74339">
                                            <p:txEl>
                                              <p:pRg st="10" end="10"/>
                                            </p:txEl>
                                          </p:spTgt>
                                        </p:tgtEl>
                                        <p:attrNameLst>
                                          <p:attrName>style.visibility</p:attrName>
                                        </p:attrNameLst>
                                      </p:cBhvr>
                                      <p:to>
                                        <p:strVal val="visible"/>
                                      </p:to>
                                    </p:set>
                                    <p:animEffect transition="in" filter="fade">
                                      <p:cBhvr>
                                        <p:cTn id="41" dur="500"/>
                                        <p:tgtEl>
                                          <p:spTgt spid="2574339">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4339" grpId="0" build="p"/>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3"/>
          <p:cNvSpPr>
            <a:spLocks noGrp="1"/>
          </p:cNvSpPr>
          <p:nvPr>
            <p:ph type="dt" sz="half" idx="10"/>
          </p:nvPr>
        </p:nvSpPr>
        <p:spPr/>
        <p:txBody>
          <a:bodyPr/>
          <a:lstStyle/>
          <a:p>
            <a:r>
              <a:rPr lang="en-US" smtClean="0"/>
              <a:t>BYU CS 224</a:t>
            </a:r>
            <a:endParaRPr lang="en-US"/>
          </a:p>
        </p:txBody>
      </p:sp>
      <p:sp>
        <p:nvSpPr>
          <p:cNvPr id="30" name="Footer Placeholder 4"/>
          <p:cNvSpPr>
            <a:spLocks noGrp="1"/>
          </p:cNvSpPr>
          <p:nvPr>
            <p:ph type="ftr" sz="quarter" idx="11"/>
          </p:nvPr>
        </p:nvSpPr>
        <p:spPr/>
        <p:txBody>
          <a:bodyPr/>
          <a:lstStyle/>
          <a:p>
            <a:r>
              <a:rPr lang="en-US" smtClean="0"/>
              <a:t>S01 - Data Types</a:t>
            </a:r>
            <a:endParaRPr lang="en-US"/>
          </a:p>
        </p:txBody>
      </p:sp>
      <p:sp>
        <p:nvSpPr>
          <p:cNvPr id="31" name="Slide Number Placeholder 5"/>
          <p:cNvSpPr>
            <a:spLocks noGrp="1"/>
          </p:cNvSpPr>
          <p:nvPr>
            <p:ph type="sldNum" sz="quarter" idx="12"/>
          </p:nvPr>
        </p:nvSpPr>
        <p:spPr/>
        <p:txBody>
          <a:bodyPr/>
          <a:lstStyle/>
          <a:p>
            <a:fld id="{36084C11-4980-49C0-9F60-B63B7162EEB7}" type="slidenum">
              <a:rPr lang="en-US"/>
              <a:pPr/>
              <a:t>43</a:t>
            </a:fld>
            <a:endParaRPr lang="en-US"/>
          </a:p>
        </p:txBody>
      </p:sp>
      <p:grpSp>
        <p:nvGrpSpPr>
          <p:cNvPr id="2599968" name="Group 32"/>
          <p:cNvGrpSpPr>
            <a:grpSpLocks/>
          </p:cNvGrpSpPr>
          <p:nvPr/>
        </p:nvGrpSpPr>
        <p:grpSpPr bwMode="auto">
          <a:xfrm>
            <a:off x="1978025" y="4895850"/>
            <a:ext cx="1433513" cy="765175"/>
            <a:chOff x="1260" y="1433"/>
            <a:chExt cx="903" cy="482"/>
          </a:xfrm>
        </p:grpSpPr>
        <p:sp>
          <p:nvSpPr>
            <p:cNvPr id="2599969" name="Text Box 33"/>
            <p:cNvSpPr txBox="1">
              <a:spLocks noChangeArrowheads="1"/>
            </p:cNvSpPr>
            <p:nvPr/>
          </p:nvSpPr>
          <p:spPr bwMode="auto">
            <a:xfrm>
              <a:off x="1260" y="1549"/>
              <a:ext cx="90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600">
                  <a:latin typeface="Arial" charset="0"/>
                </a:rPr>
                <a:t>Exponent is</a:t>
              </a:r>
              <a:br>
                <a:rPr lang="en-US" sz="1600">
                  <a:latin typeface="Arial" charset="0"/>
                </a:rPr>
              </a:br>
              <a:r>
                <a:rPr lang="en-US" sz="1600">
                  <a:latin typeface="Arial" charset="0"/>
                </a:rPr>
                <a:t>129 – 127 = 2</a:t>
              </a:r>
            </a:p>
          </p:txBody>
        </p:sp>
        <p:sp>
          <p:nvSpPr>
            <p:cNvPr id="2599970" name="AutoShape 34"/>
            <p:cNvSpPr>
              <a:spLocks/>
            </p:cNvSpPr>
            <p:nvPr/>
          </p:nvSpPr>
          <p:spPr bwMode="auto">
            <a:xfrm rot="-5400000">
              <a:off x="1659" y="1115"/>
              <a:ext cx="115" cy="752"/>
            </a:xfrm>
            <a:prstGeom prst="leftBrace">
              <a:avLst>
                <a:gd name="adj1" fmla="val 54493"/>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99971" name="Group 35"/>
          <p:cNvGrpSpPr>
            <a:grpSpLocks/>
          </p:cNvGrpSpPr>
          <p:nvPr/>
        </p:nvGrpSpPr>
        <p:grpSpPr bwMode="auto">
          <a:xfrm>
            <a:off x="3354388" y="4897438"/>
            <a:ext cx="4699000" cy="763587"/>
            <a:chOff x="2117" y="1434"/>
            <a:chExt cx="2960" cy="481"/>
          </a:xfrm>
        </p:grpSpPr>
        <p:sp>
          <p:nvSpPr>
            <p:cNvPr id="2599972" name="Text Box 36"/>
            <p:cNvSpPr txBox="1">
              <a:spLocks noChangeArrowheads="1"/>
            </p:cNvSpPr>
            <p:nvPr/>
          </p:nvSpPr>
          <p:spPr bwMode="auto">
            <a:xfrm>
              <a:off x="2170" y="1549"/>
              <a:ext cx="290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Fraction is </a:t>
              </a:r>
              <a:r>
                <a:rPr lang="en-US" sz="1600">
                  <a:solidFill>
                    <a:srgbClr val="FF0033"/>
                  </a:solidFill>
                </a:rPr>
                <a:t>1</a:t>
              </a:r>
              <a:r>
                <a:rPr lang="en-US" sz="1600"/>
                <a:t>.10101 = </a:t>
              </a:r>
              <a:r>
                <a:rPr lang="en-US" sz="1600">
                  <a:solidFill>
                    <a:schemeClr val="hlink"/>
                  </a:solidFill>
                </a:rPr>
                <a:t>2</a:t>
              </a:r>
              <a:r>
                <a:rPr lang="en-US" sz="1600" baseline="30000">
                  <a:solidFill>
                    <a:schemeClr val="hlink"/>
                  </a:solidFill>
                </a:rPr>
                <a:t>0</a:t>
              </a:r>
              <a:r>
                <a:rPr lang="en-US" sz="1600"/>
                <a:t> + 2</a:t>
              </a:r>
              <a:r>
                <a:rPr lang="en-US" sz="1600" baseline="30000"/>
                <a:t>-1</a:t>
              </a:r>
              <a:r>
                <a:rPr lang="en-US" sz="1600"/>
                <a:t> + 2</a:t>
              </a:r>
              <a:r>
                <a:rPr lang="en-US" sz="1600" baseline="30000"/>
                <a:t>-3</a:t>
              </a:r>
              <a:r>
                <a:rPr lang="en-US" sz="1600"/>
                <a:t> + 2</a:t>
              </a:r>
              <a:r>
                <a:rPr lang="en-US" sz="1600" baseline="30000"/>
                <a:t>-5</a:t>
              </a:r>
            </a:p>
            <a:p>
              <a:r>
                <a:rPr lang="en-US" sz="1600"/>
                <a:t>                  = 1 + 1/2 + 1/8 + 1/32 = 1.65625</a:t>
              </a:r>
            </a:p>
          </p:txBody>
        </p:sp>
        <p:sp>
          <p:nvSpPr>
            <p:cNvPr id="2599973" name="AutoShape 37"/>
            <p:cNvSpPr>
              <a:spLocks/>
            </p:cNvSpPr>
            <p:nvPr/>
          </p:nvSpPr>
          <p:spPr bwMode="auto">
            <a:xfrm rot="-5400000">
              <a:off x="3075" y="476"/>
              <a:ext cx="127" cy="2043"/>
            </a:xfrm>
            <a:prstGeom prst="leftBrace">
              <a:avLst>
                <a:gd name="adj1" fmla="val 134055"/>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99974" name="Group 38"/>
          <p:cNvGrpSpPr>
            <a:grpSpLocks/>
          </p:cNvGrpSpPr>
          <p:nvPr/>
        </p:nvGrpSpPr>
        <p:grpSpPr bwMode="auto">
          <a:xfrm>
            <a:off x="935038" y="4932363"/>
            <a:ext cx="984250" cy="484187"/>
            <a:chOff x="593" y="1456"/>
            <a:chExt cx="620" cy="305"/>
          </a:xfrm>
        </p:grpSpPr>
        <p:sp>
          <p:nvSpPr>
            <p:cNvPr id="2599975" name="Text Box 39"/>
            <p:cNvSpPr txBox="1">
              <a:spLocks noChangeArrowheads="1"/>
            </p:cNvSpPr>
            <p:nvPr/>
          </p:nvSpPr>
          <p:spPr bwMode="auto">
            <a:xfrm>
              <a:off x="593" y="1549"/>
              <a:ext cx="6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sz="1600">
                  <a:latin typeface="Arial" charset="0"/>
                </a:rPr>
                <a:t>Negative</a:t>
              </a:r>
            </a:p>
          </p:txBody>
        </p:sp>
        <p:sp>
          <p:nvSpPr>
            <p:cNvPr id="2599976" name="Line 40"/>
            <p:cNvSpPr>
              <a:spLocks noChangeShapeType="1"/>
            </p:cNvSpPr>
            <p:nvPr/>
          </p:nvSpPr>
          <p:spPr bwMode="auto">
            <a:xfrm flipV="1">
              <a:off x="923" y="1456"/>
              <a:ext cx="261" cy="11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599957" name="Text Box 21"/>
          <p:cNvSpPr txBox="1">
            <a:spLocks noChangeArrowheads="1"/>
          </p:cNvSpPr>
          <p:nvPr/>
        </p:nvSpPr>
        <p:spPr bwMode="auto">
          <a:xfrm>
            <a:off x="1344613" y="5775325"/>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b="1">
                <a:latin typeface="Arial" charset="0"/>
              </a:rPr>
              <a:t>The final number is -1.65625 x 2</a:t>
            </a:r>
            <a:r>
              <a:rPr lang="en-US" b="1" baseline="30000">
                <a:latin typeface="Arial" charset="0"/>
              </a:rPr>
              <a:t>2</a:t>
            </a:r>
            <a:r>
              <a:rPr lang="en-US" b="1">
                <a:latin typeface="Arial" charset="0"/>
              </a:rPr>
              <a:t> = -6.625</a:t>
            </a:r>
          </a:p>
        </p:txBody>
      </p:sp>
      <p:sp>
        <p:nvSpPr>
          <p:cNvPr id="2599938" name="Rectangle 2"/>
          <p:cNvSpPr>
            <a:spLocks noGrp="1" noChangeArrowheads="1"/>
          </p:cNvSpPr>
          <p:nvPr>
            <p:ph type="title"/>
          </p:nvPr>
        </p:nvSpPr>
        <p:spPr/>
        <p:txBody>
          <a:bodyPr/>
          <a:lstStyle/>
          <a:p>
            <a:r>
              <a:rPr lang="en-US"/>
              <a:t>Floating Point Numbers</a:t>
            </a:r>
          </a:p>
        </p:txBody>
      </p:sp>
      <p:sp>
        <p:nvSpPr>
          <p:cNvPr id="2599939" name="Rectangle 3"/>
          <p:cNvSpPr>
            <a:spLocks noGrp="1" noChangeArrowheads="1"/>
          </p:cNvSpPr>
          <p:nvPr>
            <p:ph type="body" idx="1"/>
          </p:nvPr>
        </p:nvSpPr>
        <p:spPr>
          <a:xfrm>
            <a:off x="431800" y="1408113"/>
            <a:ext cx="8164513" cy="622300"/>
          </a:xfrm>
        </p:spPr>
        <p:txBody>
          <a:bodyPr/>
          <a:lstStyle/>
          <a:p>
            <a:r>
              <a:rPr lang="en-US" sz="2800"/>
              <a:t>What does this represent?</a:t>
            </a:r>
          </a:p>
        </p:txBody>
      </p:sp>
      <p:sp>
        <p:nvSpPr>
          <p:cNvPr id="2599949" name="Text Box 13"/>
          <p:cNvSpPr txBox="1">
            <a:spLocks noChangeArrowheads="1"/>
          </p:cNvSpPr>
          <p:nvPr/>
        </p:nvSpPr>
        <p:spPr bwMode="auto">
          <a:xfrm>
            <a:off x="1341438" y="3155950"/>
            <a:ext cx="487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b="1">
                <a:latin typeface="Arial" charset="0"/>
              </a:rPr>
              <a:t>The final number is 1.5 x 2</a:t>
            </a:r>
            <a:r>
              <a:rPr lang="en-US" b="1" baseline="30000">
                <a:latin typeface="Arial" charset="0"/>
              </a:rPr>
              <a:t>1</a:t>
            </a:r>
            <a:r>
              <a:rPr lang="en-US" b="1">
                <a:latin typeface="Arial" charset="0"/>
              </a:rPr>
              <a:t> = 3.0</a:t>
            </a:r>
          </a:p>
        </p:txBody>
      </p:sp>
      <p:sp>
        <p:nvSpPr>
          <p:cNvPr id="2599950" name="Rectangle 14"/>
          <p:cNvSpPr>
            <a:spLocks noChangeArrowheads="1"/>
          </p:cNvSpPr>
          <p:nvPr/>
        </p:nvSpPr>
        <p:spPr bwMode="auto">
          <a:xfrm>
            <a:off x="1828800" y="1982788"/>
            <a:ext cx="4845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a:solidFill>
                  <a:schemeClr val="bg2"/>
                </a:solidFill>
                <a:latin typeface="Arial" charset="0"/>
              </a:rPr>
              <a:t>0 10000000 10000000000000000000000</a:t>
            </a:r>
          </a:p>
        </p:txBody>
      </p:sp>
      <p:sp>
        <p:nvSpPr>
          <p:cNvPr id="2599951" name="Text Box 1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Floating Point</a:t>
            </a:r>
          </a:p>
        </p:txBody>
      </p:sp>
      <p:grpSp>
        <p:nvGrpSpPr>
          <p:cNvPr id="2599959" name="Group 23"/>
          <p:cNvGrpSpPr>
            <a:grpSpLocks/>
          </p:cNvGrpSpPr>
          <p:nvPr/>
        </p:nvGrpSpPr>
        <p:grpSpPr bwMode="auto">
          <a:xfrm>
            <a:off x="433388" y="4076700"/>
            <a:ext cx="8164512" cy="923925"/>
            <a:chOff x="273" y="2568"/>
            <a:chExt cx="5143" cy="582"/>
          </a:xfrm>
        </p:grpSpPr>
        <p:sp>
          <p:nvSpPr>
            <p:cNvPr id="2599956" name="Rectangle 20"/>
            <p:cNvSpPr>
              <a:spLocks noChangeArrowheads="1"/>
            </p:cNvSpPr>
            <p:nvPr/>
          </p:nvSpPr>
          <p:spPr bwMode="auto">
            <a:xfrm>
              <a:off x="1153" y="2900"/>
              <a:ext cx="30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a:solidFill>
                    <a:schemeClr val="bg2"/>
                  </a:solidFill>
                  <a:latin typeface="Arial" charset="0"/>
                </a:rPr>
                <a:t>1 10000001 10101000000000000000000</a:t>
              </a:r>
            </a:p>
          </p:txBody>
        </p:sp>
        <p:sp>
          <p:nvSpPr>
            <p:cNvPr id="2599958" name="Rectangle 22"/>
            <p:cNvSpPr>
              <a:spLocks noChangeArrowheads="1"/>
            </p:cNvSpPr>
            <p:nvPr/>
          </p:nvSpPr>
          <p:spPr bwMode="auto">
            <a:xfrm>
              <a:off x="273" y="2568"/>
              <a:ext cx="5143"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en-US" sz="2800">
                  <a:latin typeface="Arial" charset="0"/>
                </a:rPr>
                <a:t>And this one?</a:t>
              </a:r>
            </a:p>
          </p:txBody>
        </p:sp>
      </p:grpSp>
      <p:grpSp>
        <p:nvGrpSpPr>
          <p:cNvPr id="2599966" name="Group 30"/>
          <p:cNvGrpSpPr>
            <a:grpSpLocks/>
          </p:cNvGrpSpPr>
          <p:nvPr/>
        </p:nvGrpSpPr>
        <p:grpSpPr bwMode="auto">
          <a:xfrm>
            <a:off x="1984375" y="2274888"/>
            <a:ext cx="1433513" cy="765175"/>
            <a:chOff x="1260" y="1433"/>
            <a:chExt cx="903" cy="482"/>
          </a:xfrm>
        </p:grpSpPr>
        <p:sp>
          <p:nvSpPr>
            <p:cNvPr id="2599944" name="Text Box 8"/>
            <p:cNvSpPr txBox="1">
              <a:spLocks noChangeArrowheads="1"/>
            </p:cNvSpPr>
            <p:nvPr/>
          </p:nvSpPr>
          <p:spPr bwMode="auto">
            <a:xfrm>
              <a:off x="1260" y="1549"/>
              <a:ext cx="90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sz="1600">
                  <a:latin typeface="Arial" charset="0"/>
                </a:rPr>
                <a:t>Exponent is</a:t>
              </a:r>
              <a:br>
                <a:rPr lang="en-US" sz="1600">
                  <a:latin typeface="Arial" charset="0"/>
                </a:rPr>
              </a:br>
              <a:r>
                <a:rPr lang="en-US" sz="1600">
                  <a:latin typeface="Arial" charset="0"/>
                </a:rPr>
                <a:t>128 – 127 = 1</a:t>
              </a:r>
            </a:p>
          </p:txBody>
        </p:sp>
        <p:sp>
          <p:nvSpPr>
            <p:cNvPr id="2599962" name="AutoShape 26"/>
            <p:cNvSpPr>
              <a:spLocks/>
            </p:cNvSpPr>
            <p:nvPr/>
          </p:nvSpPr>
          <p:spPr bwMode="auto">
            <a:xfrm rot="-5400000">
              <a:off x="1659" y="1115"/>
              <a:ext cx="115" cy="752"/>
            </a:xfrm>
            <a:prstGeom prst="leftBrace">
              <a:avLst>
                <a:gd name="adj1" fmla="val 54493"/>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99967" name="Group 31"/>
          <p:cNvGrpSpPr>
            <a:grpSpLocks/>
          </p:cNvGrpSpPr>
          <p:nvPr/>
        </p:nvGrpSpPr>
        <p:grpSpPr bwMode="auto">
          <a:xfrm>
            <a:off x="3360738" y="2276475"/>
            <a:ext cx="4699000" cy="519113"/>
            <a:chOff x="2117" y="1434"/>
            <a:chExt cx="2960" cy="327"/>
          </a:xfrm>
        </p:grpSpPr>
        <p:sp>
          <p:nvSpPr>
            <p:cNvPr id="2599947" name="Text Box 11"/>
            <p:cNvSpPr txBox="1">
              <a:spLocks noChangeArrowheads="1"/>
            </p:cNvSpPr>
            <p:nvPr/>
          </p:nvSpPr>
          <p:spPr bwMode="auto">
            <a:xfrm>
              <a:off x="2170" y="1549"/>
              <a:ext cx="29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600">
                  <a:latin typeface="Arial" charset="0"/>
                </a:rPr>
                <a:t>Fraction is </a:t>
              </a:r>
              <a:r>
                <a:rPr lang="en-US" sz="1600">
                  <a:solidFill>
                    <a:srgbClr val="FF0033"/>
                  </a:solidFill>
                  <a:latin typeface="Arial" charset="0"/>
                </a:rPr>
                <a:t>1</a:t>
              </a:r>
              <a:r>
                <a:rPr lang="en-US" sz="1600">
                  <a:latin typeface="Arial" charset="0"/>
                </a:rPr>
                <a:t>.1 = </a:t>
              </a:r>
              <a:r>
                <a:rPr lang="en-US" sz="1600">
                  <a:solidFill>
                    <a:schemeClr val="hlink"/>
                  </a:solidFill>
                  <a:latin typeface="Arial" charset="0"/>
                </a:rPr>
                <a:t>2</a:t>
              </a:r>
              <a:r>
                <a:rPr lang="en-US" sz="1600" baseline="30000">
                  <a:solidFill>
                    <a:schemeClr val="hlink"/>
                  </a:solidFill>
                  <a:latin typeface="Arial" charset="0"/>
                </a:rPr>
                <a:t>0</a:t>
              </a:r>
              <a:r>
                <a:rPr lang="en-US" sz="1600">
                  <a:latin typeface="Arial" charset="0"/>
                </a:rPr>
                <a:t> + 2</a:t>
              </a:r>
              <a:r>
                <a:rPr lang="en-US" sz="1600" baseline="30000">
                  <a:latin typeface="Arial" charset="0"/>
                </a:rPr>
                <a:t>-1</a:t>
              </a:r>
              <a:r>
                <a:rPr lang="en-US" sz="1600">
                  <a:latin typeface="Arial" charset="0"/>
                </a:rPr>
                <a:t>  = 1 + 1/2 = 1.5</a:t>
              </a:r>
            </a:p>
          </p:txBody>
        </p:sp>
        <p:sp>
          <p:nvSpPr>
            <p:cNvPr id="2599963" name="AutoShape 27"/>
            <p:cNvSpPr>
              <a:spLocks/>
            </p:cNvSpPr>
            <p:nvPr/>
          </p:nvSpPr>
          <p:spPr bwMode="auto">
            <a:xfrm rot="-5400000">
              <a:off x="3075" y="476"/>
              <a:ext cx="127" cy="2043"/>
            </a:xfrm>
            <a:prstGeom prst="leftBrace">
              <a:avLst>
                <a:gd name="adj1" fmla="val 134055"/>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99965" name="Group 29"/>
          <p:cNvGrpSpPr>
            <a:grpSpLocks/>
          </p:cNvGrpSpPr>
          <p:nvPr/>
        </p:nvGrpSpPr>
        <p:grpSpPr bwMode="auto">
          <a:xfrm>
            <a:off x="984250" y="2311400"/>
            <a:ext cx="895350" cy="484188"/>
            <a:chOff x="620" y="1456"/>
            <a:chExt cx="564" cy="305"/>
          </a:xfrm>
        </p:grpSpPr>
        <p:sp>
          <p:nvSpPr>
            <p:cNvPr id="2599941" name="Text Box 5"/>
            <p:cNvSpPr txBox="1">
              <a:spLocks noChangeArrowheads="1"/>
            </p:cNvSpPr>
            <p:nvPr/>
          </p:nvSpPr>
          <p:spPr bwMode="auto">
            <a:xfrm>
              <a:off x="620" y="1549"/>
              <a:ext cx="5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sz="1600">
                  <a:latin typeface="Arial" charset="0"/>
                </a:rPr>
                <a:t>Positive</a:t>
              </a:r>
            </a:p>
          </p:txBody>
        </p:sp>
        <p:sp>
          <p:nvSpPr>
            <p:cNvPr id="2599964" name="Line 28"/>
            <p:cNvSpPr>
              <a:spLocks noChangeShapeType="1"/>
            </p:cNvSpPr>
            <p:nvPr/>
          </p:nvSpPr>
          <p:spPr bwMode="auto">
            <a:xfrm flipV="1">
              <a:off x="923" y="1456"/>
              <a:ext cx="261" cy="11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99965"/>
                                        </p:tgtEl>
                                        <p:attrNameLst>
                                          <p:attrName>style.visibility</p:attrName>
                                        </p:attrNameLst>
                                      </p:cBhvr>
                                      <p:to>
                                        <p:strVal val="visible"/>
                                      </p:to>
                                    </p:set>
                                    <p:animEffect transition="in" filter="dissolve">
                                      <p:cBhvr>
                                        <p:cTn id="7" dur="500"/>
                                        <p:tgtEl>
                                          <p:spTgt spid="2599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99966"/>
                                        </p:tgtEl>
                                        <p:attrNameLst>
                                          <p:attrName>style.visibility</p:attrName>
                                        </p:attrNameLst>
                                      </p:cBhvr>
                                      <p:to>
                                        <p:strVal val="visible"/>
                                      </p:to>
                                    </p:set>
                                    <p:animEffect transition="in" filter="dissolve">
                                      <p:cBhvr>
                                        <p:cTn id="12" dur="500"/>
                                        <p:tgtEl>
                                          <p:spTgt spid="25999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99967"/>
                                        </p:tgtEl>
                                        <p:attrNameLst>
                                          <p:attrName>style.visibility</p:attrName>
                                        </p:attrNameLst>
                                      </p:cBhvr>
                                      <p:to>
                                        <p:strVal val="visible"/>
                                      </p:to>
                                    </p:set>
                                    <p:animEffect transition="in" filter="dissolve">
                                      <p:cBhvr>
                                        <p:cTn id="17" dur="500"/>
                                        <p:tgtEl>
                                          <p:spTgt spid="25999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2599949">
                                            <p:txEl>
                                              <p:pRg st="0" end="0"/>
                                            </p:txEl>
                                          </p:spTgt>
                                        </p:tgtEl>
                                        <p:attrNameLst>
                                          <p:attrName>style.visibility</p:attrName>
                                        </p:attrNameLst>
                                      </p:cBhvr>
                                      <p:to>
                                        <p:strVal val="visible"/>
                                      </p:to>
                                    </p:set>
                                    <p:animEffect transition="in" filter="dissolve">
                                      <p:cBhvr>
                                        <p:cTn id="22" dur="500"/>
                                        <p:tgtEl>
                                          <p:spTgt spid="259994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599959"/>
                                        </p:tgtEl>
                                        <p:attrNameLst>
                                          <p:attrName>style.visibility</p:attrName>
                                        </p:attrNameLst>
                                      </p:cBhvr>
                                      <p:to>
                                        <p:strVal val="visible"/>
                                      </p:to>
                                    </p:set>
                                    <p:animEffect transition="in" filter="dissolve">
                                      <p:cBhvr>
                                        <p:cTn id="27" dur="500"/>
                                        <p:tgtEl>
                                          <p:spTgt spid="25999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599974"/>
                                        </p:tgtEl>
                                        <p:attrNameLst>
                                          <p:attrName>style.visibility</p:attrName>
                                        </p:attrNameLst>
                                      </p:cBhvr>
                                      <p:to>
                                        <p:strVal val="visible"/>
                                      </p:to>
                                    </p:set>
                                    <p:animEffect transition="in" filter="dissolve">
                                      <p:cBhvr>
                                        <p:cTn id="32" dur="500"/>
                                        <p:tgtEl>
                                          <p:spTgt spid="25999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599968"/>
                                        </p:tgtEl>
                                        <p:attrNameLst>
                                          <p:attrName>style.visibility</p:attrName>
                                        </p:attrNameLst>
                                      </p:cBhvr>
                                      <p:to>
                                        <p:strVal val="visible"/>
                                      </p:to>
                                    </p:set>
                                    <p:animEffect transition="in" filter="dissolve">
                                      <p:cBhvr>
                                        <p:cTn id="37" dur="500"/>
                                        <p:tgtEl>
                                          <p:spTgt spid="25999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599971"/>
                                        </p:tgtEl>
                                        <p:attrNameLst>
                                          <p:attrName>style.visibility</p:attrName>
                                        </p:attrNameLst>
                                      </p:cBhvr>
                                      <p:to>
                                        <p:strVal val="visible"/>
                                      </p:to>
                                    </p:set>
                                    <p:animEffect transition="in" filter="dissolve">
                                      <p:cBhvr>
                                        <p:cTn id="42" dur="500"/>
                                        <p:tgtEl>
                                          <p:spTgt spid="25999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99957">
                                            <p:txEl>
                                              <p:pRg st="0" end="0"/>
                                            </p:txEl>
                                          </p:spTgt>
                                        </p:tgtEl>
                                        <p:attrNameLst>
                                          <p:attrName>style.visibility</p:attrName>
                                        </p:attrNameLst>
                                      </p:cBhvr>
                                      <p:to>
                                        <p:strVal val="visible"/>
                                      </p:to>
                                    </p:set>
                                    <p:animEffect transition="in" filter="dissolve">
                                      <p:cBhvr>
                                        <p:cTn id="47" dur="500"/>
                                        <p:tgtEl>
                                          <p:spTgt spid="25999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9957" grpId="0" build="p" autoUpdateAnimBg="0"/>
      <p:bldP spid="2599949" grpId="1"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Date Placeholder 3"/>
          <p:cNvSpPr>
            <a:spLocks noGrp="1"/>
          </p:cNvSpPr>
          <p:nvPr>
            <p:ph type="dt" sz="half" idx="10"/>
          </p:nvPr>
        </p:nvSpPr>
        <p:spPr/>
        <p:txBody>
          <a:bodyPr/>
          <a:lstStyle/>
          <a:p>
            <a:r>
              <a:rPr lang="en-US" smtClean="0"/>
              <a:t>BYU CS 224</a:t>
            </a:r>
            <a:endParaRPr lang="en-US"/>
          </a:p>
        </p:txBody>
      </p:sp>
      <p:sp>
        <p:nvSpPr>
          <p:cNvPr id="72" name="Footer Placeholder 4"/>
          <p:cNvSpPr>
            <a:spLocks noGrp="1"/>
          </p:cNvSpPr>
          <p:nvPr>
            <p:ph type="ftr" sz="quarter" idx="11"/>
          </p:nvPr>
        </p:nvSpPr>
        <p:spPr/>
        <p:txBody>
          <a:bodyPr/>
          <a:lstStyle/>
          <a:p>
            <a:r>
              <a:rPr lang="en-US" smtClean="0"/>
              <a:t>S01 - Data Types</a:t>
            </a:r>
            <a:endParaRPr lang="en-US" dirty="0"/>
          </a:p>
        </p:txBody>
      </p:sp>
      <p:sp>
        <p:nvSpPr>
          <p:cNvPr id="73" name="Slide Number Placeholder 5"/>
          <p:cNvSpPr>
            <a:spLocks noGrp="1"/>
          </p:cNvSpPr>
          <p:nvPr>
            <p:ph type="sldNum" sz="quarter" idx="12"/>
          </p:nvPr>
        </p:nvSpPr>
        <p:spPr/>
        <p:txBody>
          <a:bodyPr/>
          <a:lstStyle/>
          <a:p>
            <a:fld id="{D0BDEF13-0A13-48A7-B61F-7AF2AB4783AD}" type="slidenum">
              <a:rPr lang="en-US"/>
              <a:pPr/>
              <a:t>44</a:t>
            </a:fld>
            <a:endParaRPr lang="en-US"/>
          </a:p>
        </p:txBody>
      </p:sp>
      <p:sp>
        <p:nvSpPr>
          <p:cNvPr id="2603010" name="Rectangle 2"/>
          <p:cNvSpPr>
            <a:spLocks noGrp="1" noChangeArrowheads="1"/>
          </p:cNvSpPr>
          <p:nvPr>
            <p:ph type="title"/>
          </p:nvPr>
        </p:nvSpPr>
        <p:spPr/>
        <p:txBody>
          <a:bodyPr/>
          <a:lstStyle/>
          <a:p>
            <a:r>
              <a:rPr lang="en-US" dirty="0"/>
              <a:t>Quiz </a:t>
            </a:r>
            <a:r>
              <a:rPr lang="en-US" dirty="0" smtClean="0"/>
              <a:t>1.5 – FP to Decimal</a:t>
            </a:r>
            <a:endParaRPr lang="en-US" dirty="0"/>
          </a:p>
        </p:txBody>
      </p:sp>
      <p:sp>
        <p:nvSpPr>
          <p:cNvPr id="2603011" name="Rectangle 3"/>
          <p:cNvSpPr>
            <a:spLocks noGrp="1" noChangeArrowheads="1"/>
          </p:cNvSpPr>
          <p:nvPr>
            <p:ph type="body" idx="1"/>
          </p:nvPr>
        </p:nvSpPr>
        <p:spPr>
          <a:xfrm>
            <a:off x="431800" y="1522414"/>
            <a:ext cx="8201660" cy="992186"/>
          </a:xfrm>
        </p:spPr>
        <p:txBody>
          <a:bodyPr/>
          <a:lstStyle/>
          <a:p>
            <a:pPr marL="400050" indent="-400050">
              <a:buClr>
                <a:schemeClr val="tx1"/>
              </a:buClr>
              <a:buSzTx/>
              <a:buFont typeface="Wingdings" pitchFamily="2" charset="2"/>
              <a:buAutoNum type="arabicPeriod"/>
            </a:pPr>
            <a:r>
              <a:rPr lang="en-US" sz="2400" dirty="0"/>
              <a:t>What is the decimal equivalent of the following signed, 16-bit (8 bit fraction), fixed point number</a:t>
            </a:r>
            <a:r>
              <a:rPr lang="en-US" sz="2400" dirty="0" smtClean="0"/>
              <a:t>?</a:t>
            </a:r>
            <a:endParaRPr lang="en-US" sz="2400" dirty="0"/>
          </a:p>
        </p:txBody>
      </p:sp>
      <p:grpSp>
        <p:nvGrpSpPr>
          <p:cNvPr id="2603023" name="Group 15"/>
          <p:cNvGrpSpPr>
            <a:grpSpLocks/>
          </p:cNvGrpSpPr>
          <p:nvPr/>
        </p:nvGrpSpPr>
        <p:grpSpPr bwMode="auto">
          <a:xfrm>
            <a:off x="982663" y="2547621"/>
            <a:ext cx="3656013" cy="1001713"/>
            <a:chOff x="2639" y="1560"/>
            <a:chExt cx="2303" cy="631"/>
          </a:xfrm>
        </p:grpSpPr>
        <p:sp>
          <p:nvSpPr>
            <p:cNvPr id="2603024" name="Rectangle 16"/>
            <p:cNvSpPr>
              <a:spLocks noChangeArrowheads="1"/>
            </p:cNvSpPr>
            <p:nvPr/>
          </p:nvSpPr>
          <p:spPr bwMode="auto">
            <a:xfrm>
              <a:off x="3847" y="1888"/>
              <a:ext cx="1085"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400">
                  <a:latin typeface="Arial" charset="0"/>
                </a:rPr>
                <a:t>Fractional Part</a:t>
              </a:r>
            </a:p>
          </p:txBody>
        </p:sp>
        <p:sp>
          <p:nvSpPr>
            <p:cNvPr id="2603025" name="Rectangle 17"/>
            <p:cNvSpPr>
              <a:spLocks noChangeArrowheads="1"/>
            </p:cNvSpPr>
            <p:nvPr/>
          </p:nvSpPr>
          <p:spPr bwMode="auto">
            <a:xfrm>
              <a:off x="2639" y="1888"/>
              <a:ext cx="1253"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400" dirty="0">
                  <a:latin typeface="Arial" charset="0"/>
                </a:rPr>
                <a:t>I</a:t>
              </a:r>
              <a:r>
                <a:rPr lang="en-US" sz="1400" dirty="0" smtClean="0">
                  <a:latin typeface="Arial" charset="0"/>
                </a:rPr>
                <a:t>ntegral </a:t>
              </a:r>
              <a:r>
                <a:rPr lang="en-US" sz="1400" dirty="0">
                  <a:latin typeface="Arial" charset="0"/>
                </a:rPr>
                <a:t>Part</a:t>
              </a:r>
            </a:p>
          </p:txBody>
        </p:sp>
        <p:sp>
          <p:nvSpPr>
            <p:cNvPr id="2603026" name="Rectangle 18"/>
            <p:cNvSpPr>
              <a:spLocks noChangeArrowheads="1"/>
            </p:cNvSpPr>
            <p:nvPr/>
          </p:nvSpPr>
          <p:spPr bwMode="auto">
            <a:xfrm>
              <a:off x="4802" y="1716"/>
              <a:ext cx="140"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27" name="Rectangle 19"/>
            <p:cNvSpPr>
              <a:spLocks noChangeArrowheads="1"/>
            </p:cNvSpPr>
            <p:nvPr/>
          </p:nvSpPr>
          <p:spPr bwMode="auto">
            <a:xfrm>
              <a:off x="4664" y="1716"/>
              <a:ext cx="138"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28" name="Rectangle 20"/>
            <p:cNvSpPr>
              <a:spLocks noChangeArrowheads="1"/>
            </p:cNvSpPr>
            <p:nvPr/>
          </p:nvSpPr>
          <p:spPr bwMode="auto">
            <a:xfrm>
              <a:off x="4525"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29" name="Rectangle 21"/>
            <p:cNvSpPr>
              <a:spLocks noChangeArrowheads="1"/>
            </p:cNvSpPr>
            <p:nvPr/>
          </p:nvSpPr>
          <p:spPr bwMode="auto">
            <a:xfrm>
              <a:off x="4386"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30" name="Rectangle 22"/>
            <p:cNvSpPr>
              <a:spLocks noChangeArrowheads="1"/>
            </p:cNvSpPr>
            <p:nvPr/>
          </p:nvSpPr>
          <p:spPr bwMode="auto">
            <a:xfrm>
              <a:off x="4247"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1" name="Rectangle 23"/>
            <p:cNvSpPr>
              <a:spLocks noChangeArrowheads="1"/>
            </p:cNvSpPr>
            <p:nvPr/>
          </p:nvSpPr>
          <p:spPr bwMode="auto">
            <a:xfrm>
              <a:off x="4108"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2" name="Rectangle 24"/>
            <p:cNvSpPr>
              <a:spLocks noChangeArrowheads="1"/>
            </p:cNvSpPr>
            <p:nvPr/>
          </p:nvSpPr>
          <p:spPr bwMode="auto">
            <a:xfrm>
              <a:off x="3969"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33" name="Rectangle 25"/>
            <p:cNvSpPr>
              <a:spLocks noChangeArrowheads="1"/>
            </p:cNvSpPr>
            <p:nvPr/>
          </p:nvSpPr>
          <p:spPr bwMode="auto">
            <a:xfrm>
              <a:off x="3831" y="1716"/>
              <a:ext cx="138"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dirty="0">
                  <a:latin typeface="Arial" charset="0"/>
                </a:rPr>
                <a:t>1</a:t>
              </a:r>
            </a:p>
          </p:txBody>
        </p:sp>
        <p:sp>
          <p:nvSpPr>
            <p:cNvPr id="2603034" name="Rectangle 26"/>
            <p:cNvSpPr>
              <a:spLocks noChangeArrowheads="1"/>
            </p:cNvSpPr>
            <p:nvPr/>
          </p:nvSpPr>
          <p:spPr bwMode="auto">
            <a:xfrm>
              <a:off x="3692"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5" name="Rectangle 27"/>
            <p:cNvSpPr>
              <a:spLocks noChangeArrowheads="1"/>
            </p:cNvSpPr>
            <p:nvPr/>
          </p:nvSpPr>
          <p:spPr bwMode="auto">
            <a:xfrm>
              <a:off x="3553"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6" name="Rectangle 28"/>
            <p:cNvSpPr>
              <a:spLocks noChangeArrowheads="1"/>
            </p:cNvSpPr>
            <p:nvPr/>
          </p:nvSpPr>
          <p:spPr bwMode="auto">
            <a:xfrm>
              <a:off x="3414"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7" name="Rectangle 29"/>
            <p:cNvSpPr>
              <a:spLocks noChangeArrowheads="1"/>
            </p:cNvSpPr>
            <p:nvPr/>
          </p:nvSpPr>
          <p:spPr bwMode="auto">
            <a:xfrm>
              <a:off x="3275"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38" name="Rectangle 30"/>
            <p:cNvSpPr>
              <a:spLocks noChangeArrowheads="1"/>
            </p:cNvSpPr>
            <p:nvPr/>
          </p:nvSpPr>
          <p:spPr bwMode="auto">
            <a:xfrm>
              <a:off x="3136"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9" name="Rectangle 31"/>
            <p:cNvSpPr>
              <a:spLocks noChangeArrowheads="1"/>
            </p:cNvSpPr>
            <p:nvPr/>
          </p:nvSpPr>
          <p:spPr bwMode="auto">
            <a:xfrm>
              <a:off x="2997"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40" name="Rectangle 32"/>
            <p:cNvSpPr>
              <a:spLocks noChangeArrowheads="1"/>
            </p:cNvSpPr>
            <p:nvPr/>
          </p:nvSpPr>
          <p:spPr bwMode="auto">
            <a:xfrm>
              <a:off x="2859" y="1716"/>
              <a:ext cx="13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41" name="Rectangle 33"/>
            <p:cNvSpPr>
              <a:spLocks noChangeArrowheads="1"/>
            </p:cNvSpPr>
            <p:nvPr/>
          </p:nvSpPr>
          <p:spPr bwMode="auto">
            <a:xfrm>
              <a:off x="2719" y="1716"/>
              <a:ext cx="140"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42" name="Rectangle 34"/>
            <p:cNvSpPr>
              <a:spLocks noChangeArrowheads="1"/>
            </p:cNvSpPr>
            <p:nvPr/>
          </p:nvSpPr>
          <p:spPr bwMode="auto">
            <a:xfrm>
              <a:off x="4802" y="1560"/>
              <a:ext cx="14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-8</a:t>
              </a:r>
            </a:p>
          </p:txBody>
        </p:sp>
        <p:sp>
          <p:nvSpPr>
            <p:cNvPr id="2603043" name="Rectangle 35"/>
            <p:cNvSpPr>
              <a:spLocks noChangeArrowheads="1"/>
            </p:cNvSpPr>
            <p:nvPr/>
          </p:nvSpPr>
          <p:spPr bwMode="auto">
            <a:xfrm>
              <a:off x="4664" y="1560"/>
              <a:ext cx="13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-7</a:t>
              </a:r>
            </a:p>
          </p:txBody>
        </p:sp>
        <p:sp>
          <p:nvSpPr>
            <p:cNvPr id="2603044" name="Rectangle 36"/>
            <p:cNvSpPr>
              <a:spLocks noChangeArrowheads="1"/>
            </p:cNvSpPr>
            <p:nvPr/>
          </p:nvSpPr>
          <p:spPr bwMode="auto">
            <a:xfrm>
              <a:off x="4525"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-6</a:t>
              </a:r>
            </a:p>
          </p:txBody>
        </p:sp>
        <p:sp>
          <p:nvSpPr>
            <p:cNvPr id="2603045" name="Rectangle 37"/>
            <p:cNvSpPr>
              <a:spLocks noChangeArrowheads="1"/>
            </p:cNvSpPr>
            <p:nvPr/>
          </p:nvSpPr>
          <p:spPr bwMode="auto">
            <a:xfrm>
              <a:off x="4386"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-5</a:t>
              </a:r>
            </a:p>
          </p:txBody>
        </p:sp>
        <p:sp>
          <p:nvSpPr>
            <p:cNvPr id="2603046" name="Rectangle 38"/>
            <p:cNvSpPr>
              <a:spLocks noChangeArrowheads="1"/>
            </p:cNvSpPr>
            <p:nvPr/>
          </p:nvSpPr>
          <p:spPr bwMode="auto">
            <a:xfrm>
              <a:off x="4247"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-4</a:t>
              </a:r>
            </a:p>
          </p:txBody>
        </p:sp>
        <p:sp>
          <p:nvSpPr>
            <p:cNvPr id="2603047" name="Rectangle 39"/>
            <p:cNvSpPr>
              <a:spLocks noChangeArrowheads="1"/>
            </p:cNvSpPr>
            <p:nvPr/>
          </p:nvSpPr>
          <p:spPr bwMode="auto">
            <a:xfrm>
              <a:off x="4108"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-3</a:t>
              </a:r>
            </a:p>
          </p:txBody>
        </p:sp>
        <p:sp>
          <p:nvSpPr>
            <p:cNvPr id="2603048" name="Rectangle 40"/>
            <p:cNvSpPr>
              <a:spLocks noChangeArrowheads="1"/>
            </p:cNvSpPr>
            <p:nvPr/>
          </p:nvSpPr>
          <p:spPr bwMode="auto">
            <a:xfrm>
              <a:off x="3969"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-2</a:t>
              </a:r>
            </a:p>
          </p:txBody>
        </p:sp>
        <p:sp>
          <p:nvSpPr>
            <p:cNvPr id="2603049" name="Rectangle 41"/>
            <p:cNvSpPr>
              <a:spLocks noChangeArrowheads="1"/>
            </p:cNvSpPr>
            <p:nvPr/>
          </p:nvSpPr>
          <p:spPr bwMode="auto">
            <a:xfrm>
              <a:off x="3831" y="1560"/>
              <a:ext cx="13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-1</a:t>
              </a:r>
            </a:p>
          </p:txBody>
        </p:sp>
        <p:sp>
          <p:nvSpPr>
            <p:cNvPr id="2603050" name="Rectangle 42"/>
            <p:cNvSpPr>
              <a:spLocks noChangeArrowheads="1"/>
            </p:cNvSpPr>
            <p:nvPr/>
          </p:nvSpPr>
          <p:spPr bwMode="auto">
            <a:xfrm>
              <a:off x="3692"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0</a:t>
              </a:r>
            </a:p>
          </p:txBody>
        </p:sp>
        <p:sp>
          <p:nvSpPr>
            <p:cNvPr id="2603051" name="Rectangle 43"/>
            <p:cNvSpPr>
              <a:spLocks noChangeArrowheads="1"/>
            </p:cNvSpPr>
            <p:nvPr/>
          </p:nvSpPr>
          <p:spPr bwMode="auto">
            <a:xfrm>
              <a:off x="3553"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1</a:t>
              </a:r>
            </a:p>
          </p:txBody>
        </p:sp>
        <p:sp>
          <p:nvSpPr>
            <p:cNvPr id="2603052" name="Rectangle 44"/>
            <p:cNvSpPr>
              <a:spLocks noChangeArrowheads="1"/>
            </p:cNvSpPr>
            <p:nvPr/>
          </p:nvSpPr>
          <p:spPr bwMode="auto">
            <a:xfrm>
              <a:off x="3414"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2</a:t>
              </a:r>
            </a:p>
          </p:txBody>
        </p:sp>
        <p:sp>
          <p:nvSpPr>
            <p:cNvPr id="2603053" name="Rectangle 45"/>
            <p:cNvSpPr>
              <a:spLocks noChangeArrowheads="1"/>
            </p:cNvSpPr>
            <p:nvPr/>
          </p:nvSpPr>
          <p:spPr bwMode="auto">
            <a:xfrm>
              <a:off x="3275"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3</a:t>
              </a:r>
            </a:p>
          </p:txBody>
        </p:sp>
        <p:sp>
          <p:nvSpPr>
            <p:cNvPr id="2603054" name="Rectangle 46"/>
            <p:cNvSpPr>
              <a:spLocks noChangeArrowheads="1"/>
            </p:cNvSpPr>
            <p:nvPr/>
          </p:nvSpPr>
          <p:spPr bwMode="auto">
            <a:xfrm>
              <a:off x="3136"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4</a:t>
              </a:r>
            </a:p>
          </p:txBody>
        </p:sp>
        <p:sp>
          <p:nvSpPr>
            <p:cNvPr id="2603055" name="Rectangle 47"/>
            <p:cNvSpPr>
              <a:spLocks noChangeArrowheads="1"/>
            </p:cNvSpPr>
            <p:nvPr/>
          </p:nvSpPr>
          <p:spPr bwMode="auto">
            <a:xfrm>
              <a:off x="2997"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5</a:t>
              </a:r>
            </a:p>
          </p:txBody>
        </p:sp>
        <p:sp>
          <p:nvSpPr>
            <p:cNvPr id="2603056" name="Rectangle 48"/>
            <p:cNvSpPr>
              <a:spLocks noChangeArrowheads="1"/>
            </p:cNvSpPr>
            <p:nvPr/>
          </p:nvSpPr>
          <p:spPr bwMode="auto">
            <a:xfrm>
              <a:off x="2859" y="1560"/>
              <a:ext cx="13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6</a:t>
              </a:r>
            </a:p>
          </p:txBody>
        </p:sp>
        <p:sp>
          <p:nvSpPr>
            <p:cNvPr id="2603057" name="Rectangle 49"/>
            <p:cNvSpPr>
              <a:spLocks noChangeArrowheads="1"/>
            </p:cNvSpPr>
            <p:nvPr/>
          </p:nvSpPr>
          <p:spPr bwMode="auto">
            <a:xfrm>
              <a:off x="2719" y="1560"/>
              <a:ext cx="14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7</a:t>
              </a:r>
            </a:p>
          </p:txBody>
        </p:sp>
        <p:sp>
          <p:nvSpPr>
            <p:cNvPr id="2603058" name="Line 50"/>
            <p:cNvSpPr>
              <a:spLocks noChangeShapeType="1"/>
            </p:cNvSpPr>
            <p:nvPr/>
          </p:nvSpPr>
          <p:spPr bwMode="auto">
            <a:xfrm>
              <a:off x="2859"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59" name="Line 51"/>
            <p:cNvSpPr>
              <a:spLocks noChangeShapeType="1"/>
            </p:cNvSpPr>
            <p:nvPr/>
          </p:nvSpPr>
          <p:spPr bwMode="auto">
            <a:xfrm>
              <a:off x="2997"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0" name="Line 52"/>
            <p:cNvSpPr>
              <a:spLocks noChangeShapeType="1"/>
            </p:cNvSpPr>
            <p:nvPr/>
          </p:nvSpPr>
          <p:spPr bwMode="auto">
            <a:xfrm>
              <a:off x="3136"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1" name="Line 53"/>
            <p:cNvSpPr>
              <a:spLocks noChangeShapeType="1"/>
            </p:cNvSpPr>
            <p:nvPr/>
          </p:nvSpPr>
          <p:spPr bwMode="auto">
            <a:xfrm>
              <a:off x="3275"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2" name="Line 54"/>
            <p:cNvSpPr>
              <a:spLocks noChangeShapeType="1"/>
            </p:cNvSpPr>
            <p:nvPr/>
          </p:nvSpPr>
          <p:spPr bwMode="auto">
            <a:xfrm>
              <a:off x="3414"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3" name="Line 55"/>
            <p:cNvSpPr>
              <a:spLocks noChangeShapeType="1"/>
            </p:cNvSpPr>
            <p:nvPr/>
          </p:nvSpPr>
          <p:spPr bwMode="auto">
            <a:xfrm>
              <a:off x="3553"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4" name="Line 56"/>
            <p:cNvSpPr>
              <a:spLocks noChangeShapeType="1"/>
            </p:cNvSpPr>
            <p:nvPr/>
          </p:nvSpPr>
          <p:spPr bwMode="auto">
            <a:xfrm>
              <a:off x="3692"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5" name="Line 57"/>
            <p:cNvSpPr>
              <a:spLocks noChangeShapeType="1"/>
            </p:cNvSpPr>
            <p:nvPr/>
          </p:nvSpPr>
          <p:spPr bwMode="auto">
            <a:xfrm>
              <a:off x="3831" y="1716"/>
              <a:ext cx="0" cy="22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6" name="Line 58"/>
            <p:cNvSpPr>
              <a:spLocks noChangeShapeType="1"/>
            </p:cNvSpPr>
            <p:nvPr/>
          </p:nvSpPr>
          <p:spPr bwMode="auto">
            <a:xfrm>
              <a:off x="3969"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7" name="Line 59"/>
            <p:cNvSpPr>
              <a:spLocks noChangeShapeType="1"/>
            </p:cNvSpPr>
            <p:nvPr/>
          </p:nvSpPr>
          <p:spPr bwMode="auto">
            <a:xfrm>
              <a:off x="4108"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8" name="Line 60"/>
            <p:cNvSpPr>
              <a:spLocks noChangeShapeType="1"/>
            </p:cNvSpPr>
            <p:nvPr/>
          </p:nvSpPr>
          <p:spPr bwMode="auto">
            <a:xfrm>
              <a:off x="4247"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9" name="Line 61"/>
            <p:cNvSpPr>
              <a:spLocks noChangeShapeType="1"/>
            </p:cNvSpPr>
            <p:nvPr/>
          </p:nvSpPr>
          <p:spPr bwMode="auto">
            <a:xfrm>
              <a:off x="4386"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0" name="Line 62"/>
            <p:cNvSpPr>
              <a:spLocks noChangeShapeType="1"/>
            </p:cNvSpPr>
            <p:nvPr/>
          </p:nvSpPr>
          <p:spPr bwMode="auto">
            <a:xfrm>
              <a:off x="4525"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1" name="Line 63"/>
            <p:cNvSpPr>
              <a:spLocks noChangeShapeType="1"/>
            </p:cNvSpPr>
            <p:nvPr/>
          </p:nvSpPr>
          <p:spPr bwMode="auto">
            <a:xfrm>
              <a:off x="4664"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2" name="Line 64"/>
            <p:cNvSpPr>
              <a:spLocks noChangeShapeType="1"/>
            </p:cNvSpPr>
            <p:nvPr/>
          </p:nvSpPr>
          <p:spPr bwMode="auto">
            <a:xfrm>
              <a:off x="4802"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3" name="Line 65"/>
            <p:cNvSpPr>
              <a:spLocks noChangeShapeType="1"/>
            </p:cNvSpPr>
            <p:nvPr/>
          </p:nvSpPr>
          <p:spPr bwMode="auto">
            <a:xfrm>
              <a:off x="2719" y="1716"/>
              <a:ext cx="22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4" name="Line 66"/>
            <p:cNvSpPr>
              <a:spLocks noChangeShapeType="1"/>
            </p:cNvSpPr>
            <p:nvPr/>
          </p:nvSpPr>
          <p:spPr bwMode="auto">
            <a:xfrm>
              <a:off x="2719" y="1941"/>
              <a:ext cx="222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5" name="Line 67"/>
            <p:cNvSpPr>
              <a:spLocks noChangeShapeType="1"/>
            </p:cNvSpPr>
            <p:nvPr/>
          </p:nvSpPr>
          <p:spPr bwMode="auto">
            <a:xfrm>
              <a:off x="2719" y="1716"/>
              <a:ext cx="0" cy="225"/>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6" name="Line 68"/>
            <p:cNvSpPr>
              <a:spLocks noChangeShapeType="1"/>
            </p:cNvSpPr>
            <p:nvPr/>
          </p:nvSpPr>
          <p:spPr bwMode="auto">
            <a:xfrm>
              <a:off x="4942" y="1716"/>
              <a:ext cx="0" cy="225"/>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603077" name="Rectangle 69"/>
          <p:cNvSpPr>
            <a:spLocks noChangeArrowheads="1"/>
          </p:cNvSpPr>
          <p:nvPr/>
        </p:nvSpPr>
        <p:spPr bwMode="auto">
          <a:xfrm>
            <a:off x="5544184" y="2715578"/>
            <a:ext cx="3089276" cy="4921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4938539" y="2740968"/>
            <a:ext cx="364202" cy="461665"/>
          </a:xfrm>
          <a:prstGeom prst="rect">
            <a:avLst/>
          </a:prstGeom>
        </p:spPr>
        <p:txBody>
          <a:bodyPr wrap="none">
            <a:spAutoFit/>
          </a:bodyPr>
          <a:lstStyle/>
          <a:p>
            <a:r>
              <a:rPr lang="en-US" dirty="0">
                <a:solidFill>
                  <a:schemeClr val="bg2"/>
                </a:solidFill>
                <a:latin typeface="Arial" charset="0"/>
              </a:rPr>
              <a:t>=</a:t>
            </a:r>
            <a:endParaRPr lang="en-US" dirty="0"/>
          </a:p>
        </p:txBody>
      </p:sp>
      <p:sp>
        <p:nvSpPr>
          <p:cNvPr id="130" name="Rectangle 3"/>
          <p:cNvSpPr txBox="1">
            <a:spLocks noChangeArrowheads="1"/>
          </p:cNvSpPr>
          <p:nvPr/>
        </p:nvSpPr>
        <p:spPr bwMode="auto">
          <a:xfrm>
            <a:off x="431799" y="3801956"/>
            <a:ext cx="8232179" cy="96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609600" indent="-609600">
              <a:buClr>
                <a:schemeClr val="tx1"/>
              </a:buClr>
              <a:buSzTx/>
              <a:buFont typeface="+mj-lt"/>
              <a:buAutoNum type="arabicPeriod" startAt="2"/>
            </a:pPr>
            <a:r>
              <a:rPr lang="en-US" sz="2400" kern="0" dirty="0" smtClean="0"/>
              <a:t>What is the decimal equivalent of the following 32-bit floating point number?</a:t>
            </a:r>
            <a:endParaRPr lang="en-US" sz="2400" kern="0" dirty="0"/>
          </a:p>
        </p:txBody>
      </p:sp>
      <p:sp>
        <p:nvSpPr>
          <p:cNvPr id="131" name="Rectangle 5"/>
          <p:cNvSpPr>
            <a:spLocks noChangeArrowheads="1"/>
          </p:cNvSpPr>
          <p:nvPr/>
        </p:nvSpPr>
        <p:spPr bwMode="auto">
          <a:xfrm>
            <a:off x="1028700" y="4695049"/>
            <a:ext cx="604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dirty="0">
                <a:solidFill>
                  <a:schemeClr val="bg2"/>
                </a:solidFill>
                <a:latin typeface="Arial" charset="0"/>
              </a:rPr>
              <a:t>1 10000011 11000000000000000000000 =</a:t>
            </a:r>
          </a:p>
        </p:txBody>
      </p:sp>
      <p:sp>
        <p:nvSpPr>
          <p:cNvPr id="132" name="Rectangle 70"/>
          <p:cNvSpPr>
            <a:spLocks noChangeArrowheads="1"/>
          </p:cNvSpPr>
          <p:nvPr/>
        </p:nvSpPr>
        <p:spPr bwMode="auto">
          <a:xfrm>
            <a:off x="4699000" y="5447557"/>
            <a:ext cx="4056063" cy="4921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3" name="Group 7"/>
          <p:cNvGrpSpPr>
            <a:grpSpLocks/>
          </p:cNvGrpSpPr>
          <p:nvPr/>
        </p:nvGrpSpPr>
        <p:grpSpPr bwMode="auto">
          <a:xfrm>
            <a:off x="919490" y="5365969"/>
            <a:ext cx="3622675" cy="900112"/>
            <a:chOff x="3443" y="2581"/>
            <a:chExt cx="2063" cy="536"/>
          </a:xfrm>
        </p:grpSpPr>
        <p:sp>
          <p:nvSpPr>
            <p:cNvPr id="134" name="Rectangle 8"/>
            <p:cNvSpPr>
              <a:spLocks noChangeArrowheads="1"/>
            </p:cNvSpPr>
            <p:nvPr/>
          </p:nvSpPr>
          <p:spPr bwMode="auto">
            <a:xfrm>
              <a:off x="3565" y="2710"/>
              <a:ext cx="75" cy="220"/>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latin typeface="Arial" charset="0"/>
                </a:rPr>
                <a:t>s</a:t>
              </a:r>
            </a:p>
          </p:txBody>
        </p:sp>
        <p:sp>
          <p:nvSpPr>
            <p:cNvPr id="135" name="Rectangle 9"/>
            <p:cNvSpPr>
              <a:spLocks noChangeArrowheads="1"/>
            </p:cNvSpPr>
            <p:nvPr/>
          </p:nvSpPr>
          <p:spPr bwMode="auto">
            <a:xfrm>
              <a:off x="3639" y="2710"/>
              <a:ext cx="477" cy="220"/>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latin typeface="Arial" charset="0"/>
                </a:rPr>
                <a:t>exponent</a:t>
              </a:r>
            </a:p>
          </p:txBody>
        </p:sp>
        <p:sp>
          <p:nvSpPr>
            <p:cNvPr id="136" name="Rectangle 10"/>
            <p:cNvSpPr>
              <a:spLocks noChangeArrowheads="1"/>
            </p:cNvSpPr>
            <p:nvPr/>
          </p:nvSpPr>
          <p:spPr bwMode="auto">
            <a:xfrm>
              <a:off x="4116" y="2710"/>
              <a:ext cx="1264" cy="220"/>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dirty="0">
                  <a:latin typeface="Arial" charset="0"/>
                </a:rPr>
                <a:t>fraction</a:t>
              </a:r>
            </a:p>
          </p:txBody>
        </p:sp>
        <p:sp>
          <p:nvSpPr>
            <p:cNvPr id="137" name="Text Box 11"/>
            <p:cNvSpPr txBox="1">
              <a:spLocks noChangeArrowheads="1"/>
            </p:cNvSpPr>
            <p:nvPr/>
          </p:nvSpPr>
          <p:spPr bwMode="auto">
            <a:xfrm>
              <a:off x="3529" y="2581"/>
              <a:ext cx="145"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000">
                  <a:latin typeface="Arial" charset="0"/>
                </a:rPr>
                <a:t>1</a:t>
              </a:r>
            </a:p>
          </p:txBody>
        </p:sp>
        <p:sp>
          <p:nvSpPr>
            <p:cNvPr id="138" name="Text Box 12"/>
            <p:cNvSpPr txBox="1">
              <a:spLocks noChangeArrowheads="1"/>
            </p:cNvSpPr>
            <p:nvPr/>
          </p:nvSpPr>
          <p:spPr bwMode="auto">
            <a:xfrm>
              <a:off x="3778" y="2581"/>
              <a:ext cx="145"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000">
                  <a:latin typeface="Arial" charset="0"/>
                </a:rPr>
                <a:t>8</a:t>
              </a:r>
            </a:p>
          </p:txBody>
        </p:sp>
        <p:sp>
          <p:nvSpPr>
            <p:cNvPr id="139" name="Text Box 13"/>
            <p:cNvSpPr txBox="1">
              <a:spLocks noChangeArrowheads="1"/>
            </p:cNvSpPr>
            <p:nvPr/>
          </p:nvSpPr>
          <p:spPr bwMode="auto">
            <a:xfrm>
              <a:off x="4587" y="2581"/>
              <a:ext cx="184"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000">
                  <a:latin typeface="Arial" charset="0"/>
                </a:rPr>
                <a:t>23</a:t>
              </a:r>
            </a:p>
          </p:txBody>
        </p:sp>
        <p:sp>
          <p:nvSpPr>
            <p:cNvPr id="140" name="Text Box 14"/>
            <p:cNvSpPr txBox="1">
              <a:spLocks noChangeArrowheads="1"/>
            </p:cNvSpPr>
            <p:nvPr/>
          </p:nvSpPr>
          <p:spPr bwMode="auto">
            <a:xfrm>
              <a:off x="3443" y="2935"/>
              <a:ext cx="2063"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i="1">
                  <a:latin typeface="Arial" charset="0"/>
                </a:rPr>
                <a:t>N</a:t>
              </a:r>
              <a:r>
                <a:rPr lang="en-US" sz="1400">
                  <a:latin typeface="Arial" charset="0"/>
                </a:rPr>
                <a:t> = -1</a:t>
              </a:r>
              <a:r>
                <a:rPr lang="en-US" sz="1400" i="1" baseline="30000">
                  <a:latin typeface="Arial" charset="0"/>
                </a:rPr>
                <a:t>s</a:t>
              </a:r>
              <a:r>
                <a:rPr lang="en-US" sz="1400">
                  <a:latin typeface="Arial" charset="0"/>
                </a:rPr>
                <a:t> </a:t>
              </a:r>
              <a:r>
                <a:rPr lang="en-US" sz="1400">
                  <a:latin typeface="Arial" charset="0"/>
                  <a:sym typeface="Symbol" pitchFamily="18" charset="2"/>
                </a:rPr>
                <a:t> 1.</a:t>
              </a:r>
              <a:r>
                <a:rPr lang="en-US" sz="1400" i="1">
                  <a:latin typeface="Arial" charset="0"/>
                  <a:sym typeface="Symbol" pitchFamily="18" charset="2"/>
                </a:rPr>
                <a:t>fraction</a:t>
              </a:r>
              <a:r>
                <a:rPr lang="en-US" sz="1400">
                  <a:latin typeface="Arial" charset="0"/>
                  <a:sym typeface="Symbol" pitchFamily="18" charset="2"/>
                </a:rPr>
                <a:t>  2</a:t>
              </a:r>
              <a:r>
                <a:rPr lang="en-US" sz="1400" baseline="30000">
                  <a:latin typeface="Arial" charset="0"/>
                  <a:sym typeface="Symbol" pitchFamily="18" charset="2"/>
                </a:rPr>
                <a:t>(</a:t>
              </a:r>
              <a:r>
                <a:rPr lang="en-US" sz="1400" i="1" baseline="30000">
                  <a:latin typeface="Arial" charset="0"/>
                  <a:sym typeface="Symbol" pitchFamily="18" charset="2"/>
                </a:rPr>
                <a:t>exponent</a:t>
              </a:r>
              <a:r>
                <a:rPr lang="en-US" sz="1400" baseline="30000">
                  <a:latin typeface="Arial" charset="0"/>
                  <a:sym typeface="Symbol" pitchFamily="18" charset="2"/>
                </a:rPr>
                <a:t> – 127)</a:t>
              </a:r>
            </a:p>
          </p:txBody>
        </p:sp>
      </p:grpSp>
    </p:spTree>
    <p:extLst>
      <p:ext uri="{BB962C8B-B14F-4D97-AF65-F5344CB8AC3E}">
        <p14:creationId xmlns:p14="http://schemas.microsoft.com/office/powerpoint/2010/main" val="10274062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smtClean="0"/>
              <a:t>BYU CS 224</a:t>
            </a:r>
            <a:endParaRPr lang="en-US"/>
          </a:p>
        </p:txBody>
      </p:sp>
      <p:sp>
        <p:nvSpPr>
          <p:cNvPr id="14" name="Footer Placeholder 4"/>
          <p:cNvSpPr>
            <a:spLocks noGrp="1"/>
          </p:cNvSpPr>
          <p:nvPr>
            <p:ph type="ftr" sz="quarter" idx="11"/>
          </p:nvPr>
        </p:nvSpPr>
        <p:spPr/>
        <p:txBody>
          <a:bodyPr/>
          <a:lstStyle/>
          <a:p>
            <a:r>
              <a:rPr lang="en-US" smtClean="0"/>
              <a:t>S01 - Data Types</a:t>
            </a:r>
            <a:endParaRPr lang="en-US"/>
          </a:p>
        </p:txBody>
      </p:sp>
      <p:sp>
        <p:nvSpPr>
          <p:cNvPr id="15" name="Slide Number Placeholder 5"/>
          <p:cNvSpPr>
            <a:spLocks noGrp="1"/>
          </p:cNvSpPr>
          <p:nvPr>
            <p:ph type="sldNum" sz="quarter" idx="12"/>
          </p:nvPr>
        </p:nvSpPr>
        <p:spPr/>
        <p:txBody>
          <a:bodyPr/>
          <a:lstStyle/>
          <a:p>
            <a:fld id="{79575EF5-FF98-4ADE-B08A-66FC1C95DB59}" type="slidenum">
              <a:rPr lang="en-US"/>
              <a:pPr/>
              <a:t>45</a:t>
            </a:fld>
            <a:endParaRPr lang="en-US" dirty="0"/>
          </a:p>
        </p:txBody>
      </p:sp>
      <p:sp>
        <p:nvSpPr>
          <p:cNvPr id="2574338" name="Rectangle 2"/>
          <p:cNvSpPr>
            <a:spLocks noGrp="1" noChangeArrowheads="1"/>
          </p:cNvSpPr>
          <p:nvPr>
            <p:ph type="title"/>
          </p:nvPr>
        </p:nvSpPr>
        <p:spPr/>
        <p:txBody>
          <a:bodyPr/>
          <a:lstStyle/>
          <a:p>
            <a:r>
              <a:rPr lang="en-US" dirty="0" smtClean="0"/>
              <a:t>Decimal to Floating Point</a:t>
            </a:r>
            <a:endParaRPr lang="en-US" dirty="0"/>
          </a:p>
        </p:txBody>
      </p:sp>
      <p:sp>
        <p:nvSpPr>
          <p:cNvPr id="2574339" name="Rectangle 3"/>
          <p:cNvSpPr>
            <a:spLocks noGrp="1" noChangeArrowheads="1"/>
          </p:cNvSpPr>
          <p:nvPr>
            <p:ph type="body" idx="1"/>
          </p:nvPr>
        </p:nvSpPr>
        <p:spPr>
          <a:xfrm>
            <a:off x="431800" y="2699703"/>
            <a:ext cx="4174489" cy="3415347"/>
          </a:xfrm>
        </p:spPr>
        <p:txBody>
          <a:bodyPr/>
          <a:lstStyle/>
          <a:p>
            <a:r>
              <a:rPr lang="en-US" sz="2000" dirty="0" smtClean="0"/>
              <a:t>To </a:t>
            </a:r>
            <a:r>
              <a:rPr lang="en-US" sz="2000" dirty="0"/>
              <a:t>convert a decimal number to binary </a:t>
            </a:r>
            <a:r>
              <a:rPr lang="en-US" sz="2000" dirty="0" smtClean="0"/>
              <a:t>IEEE 754 floating point: </a:t>
            </a:r>
            <a:endParaRPr lang="en-US" sz="2000" dirty="0"/>
          </a:p>
          <a:p>
            <a:pPr marL="800100" lvl="1" indent="-342900">
              <a:buClr>
                <a:schemeClr val="tx1"/>
              </a:buClr>
              <a:buSzPct val="100000"/>
              <a:buFont typeface="+mj-lt"/>
              <a:buAutoNum type="arabicPeriod"/>
            </a:pPr>
            <a:r>
              <a:rPr lang="en-US" sz="1600" dirty="0"/>
              <a:t>Convert the absolute value of the decimal number to a binary integer plus a binary fraction</a:t>
            </a:r>
            <a:r>
              <a:rPr lang="en-US" sz="1600" dirty="0" smtClean="0"/>
              <a:t>.</a:t>
            </a:r>
          </a:p>
          <a:p>
            <a:pPr marL="800100" lvl="1" indent="-342900">
              <a:buClr>
                <a:schemeClr val="tx1"/>
              </a:buClr>
              <a:buSzPct val="100000"/>
              <a:buFont typeface="+mj-lt"/>
              <a:buAutoNum type="arabicPeriod"/>
            </a:pPr>
            <a:r>
              <a:rPr lang="en-US" sz="1600" dirty="0" smtClean="0"/>
              <a:t>Normalize </a:t>
            </a:r>
            <a:r>
              <a:rPr lang="en-US" sz="1600" dirty="0"/>
              <a:t>the number in binary scientific notation to obtain </a:t>
            </a:r>
            <a:r>
              <a:rPr lang="en-US" sz="1600" dirty="0" smtClean="0"/>
              <a:t>fraction </a:t>
            </a:r>
            <a:r>
              <a:rPr lang="en-US" sz="1600" dirty="0"/>
              <a:t>and </a:t>
            </a:r>
            <a:r>
              <a:rPr lang="en-US" sz="1600" dirty="0" smtClean="0"/>
              <a:t>exponent.</a:t>
            </a:r>
          </a:p>
          <a:p>
            <a:pPr marL="800100" lvl="1" indent="-342900">
              <a:buClr>
                <a:schemeClr val="tx1"/>
              </a:buClr>
              <a:buSzPct val="100000"/>
              <a:buFont typeface="+mj-lt"/>
              <a:buAutoNum type="arabicPeriod"/>
            </a:pPr>
            <a:r>
              <a:rPr lang="en-US" sz="1600" dirty="0"/>
              <a:t>Bias exponent by 127, </a:t>
            </a:r>
            <a:r>
              <a:rPr lang="en-US" sz="1600" dirty="0" smtClean="0"/>
              <a:t>set </a:t>
            </a:r>
            <a:r>
              <a:rPr lang="en-US" sz="1600" dirty="0"/>
              <a:t>s=0 for a positive number and s=1 for a negative </a:t>
            </a:r>
            <a:r>
              <a:rPr lang="en-US" sz="1600" dirty="0" smtClean="0"/>
              <a:t>number, and combine.</a:t>
            </a:r>
            <a:endParaRPr lang="en-US" sz="1600" dirty="0"/>
          </a:p>
        </p:txBody>
      </p:sp>
      <p:sp>
        <p:nvSpPr>
          <p:cNvPr id="2574346" name="Text Box 10"/>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Floating Point</a:t>
            </a:r>
          </a:p>
        </p:txBody>
      </p:sp>
      <p:grpSp>
        <p:nvGrpSpPr>
          <p:cNvPr id="2574348" name="Group 12"/>
          <p:cNvGrpSpPr>
            <a:grpSpLocks/>
          </p:cNvGrpSpPr>
          <p:nvPr/>
        </p:nvGrpSpPr>
        <p:grpSpPr bwMode="auto">
          <a:xfrm>
            <a:off x="815806" y="1509027"/>
            <a:ext cx="3660689" cy="961299"/>
            <a:chOff x="1113" y="2672"/>
            <a:chExt cx="3364" cy="1347"/>
          </a:xfrm>
        </p:grpSpPr>
        <p:sp>
          <p:nvSpPr>
            <p:cNvPr id="2574349" name="Rectangle 13"/>
            <p:cNvSpPr>
              <a:spLocks noChangeArrowheads="1"/>
            </p:cNvSpPr>
            <p:nvPr/>
          </p:nvSpPr>
          <p:spPr bwMode="auto">
            <a:xfrm>
              <a:off x="1167" y="3051"/>
              <a:ext cx="144" cy="429"/>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b="1" dirty="0">
                  <a:latin typeface="Arial" charset="0"/>
                </a:rPr>
                <a:t>s</a:t>
              </a:r>
            </a:p>
          </p:txBody>
        </p:sp>
        <p:sp>
          <p:nvSpPr>
            <p:cNvPr id="2574350" name="Rectangle 14"/>
            <p:cNvSpPr>
              <a:spLocks noChangeArrowheads="1"/>
            </p:cNvSpPr>
            <p:nvPr/>
          </p:nvSpPr>
          <p:spPr bwMode="auto">
            <a:xfrm>
              <a:off x="1309" y="3051"/>
              <a:ext cx="816" cy="429"/>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b="1" dirty="0">
                  <a:latin typeface="Arial" charset="0"/>
                </a:rPr>
                <a:t>exponent</a:t>
              </a:r>
            </a:p>
          </p:txBody>
        </p:sp>
        <p:sp>
          <p:nvSpPr>
            <p:cNvPr id="2574351" name="Rectangle 15"/>
            <p:cNvSpPr>
              <a:spLocks noChangeArrowheads="1"/>
            </p:cNvSpPr>
            <p:nvPr/>
          </p:nvSpPr>
          <p:spPr bwMode="auto">
            <a:xfrm>
              <a:off x="2125" y="3051"/>
              <a:ext cx="2352" cy="429"/>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b="1" dirty="0">
                  <a:latin typeface="Arial" charset="0"/>
                </a:rPr>
                <a:t>fraction</a:t>
              </a:r>
            </a:p>
          </p:txBody>
        </p:sp>
        <p:sp>
          <p:nvSpPr>
            <p:cNvPr id="2574352" name="Text Box 16"/>
            <p:cNvSpPr txBox="1">
              <a:spLocks noChangeArrowheads="1"/>
            </p:cNvSpPr>
            <p:nvPr/>
          </p:nvSpPr>
          <p:spPr bwMode="auto">
            <a:xfrm>
              <a:off x="1113" y="2672"/>
              <a:ext cx="24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200" b="1">
                  <a:latin typeface="Arial" charset="0"/>
                </a:rPr>
                <a:t>1</a:t>
              </a:r>
            </a:p>
          </p:txBody>
        </p:sp>
        <p:sp>
          <p:nvSpPr>
            <p:cNvPr id="2574353" name="Text Box 17"/>
            <p:cNvSpPr txBox="1">
              <a:spLocks noChangeArrowheads="1"/>
            </p:cNvSpPr>
            <p:nvPr/>
          </p:nvSpPr>
          <p:spPr bwMode="auto">
            <a:xfrm>
              <a:off x="1558" y="2672"/>
              <a:ext cx="24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200" b="1">
                  <a:latin typeface="Arial" charset="0"/>
                </a:rPr>
                <a:t>8</a:t>
              </a:r>
            </a:p>
          </p:txBody>
        </p:sp>
        <p:sp>
          <p:nvSpPr>
            <p:cNvPr id="2574354" name="Text Box 18"/>
            <p:cNvSpPr txBox="1">
              <a:spLocks noChangeArrowheads="1"/>
            </p:cNvSpPr>
            <p:nvPr/>
          </p:nvSpPr>
          <p:spPr bwMode="auto">
            <a:xfrm>
              <a:off x="3104" y="2672"/>
              <a:ext cx="326"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200" b="1">
                  <a:latin typeface="Arial" charset="0"/>
                </a:rPr>
                <a:t>23</a:t>
              </a:r>
            </a:p>
          </p:txBody>
        </p:sp>
        <p:sp>
          <p:nvSpPr>
            <p:cNvPr id="2574355" name="Text Box 19"/>
            <p:cNvSpPr txBox="1">
              <a:spLocks noChangeArrowheads="1"/>
            </p:cNvSpPr>
            <p:nvPr/>
          </p:nvSpPr>
          <p:spPr bwMode="auto">
            <a:xfrm>
              <a:off x="1152" y="3545"/>
              <a:ext cx="3316"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i="1" dirty="0">
                  <a:latin typeface="Arial" charset="0"/>
                </a:rPr>
                <a:t>N</a:t>
              </a:r>
              <a:r>
                <a:rPr lang="en-US" sz="1600" dirty="0">
                  <a:latin typeface="Arial" charset="0"/>
                </a:rPr>
                <a:t> = -1</a:t>
              </a:r>
              <a:r>
                <a:rPr lang="en-US" sz="1600" i="1" baseline="30000" dirty="0">
                  <a:latin typeface="Arial" charset="0"/>
                </a:rPr>
                <a:t>s</a:t>
              </a:r>
              <a:r>
                <a:rPr lang="en-US" sz="1600" dirty="0">
                  <a:latin typeface="Arial" charset="0"/>
                </a:rPr>
                <a:t> </a:t>
              </a:r>
              <a:r>
                <a:rPr lang="en-US" sz="1600" dirty="0">
                  <a:latin typeface="Arial" charset="0"/>
                  <a:sym typeface="Symbol" pitchFamily="18" charset="2"/>
                </a:rPr>
                <a:t> 1.</a:t>
              </a:r>
              <a:r>
                <a:rPr lang="en-US" sz="1600" i="1" dirty="0">
                  <a:latin typeface="Arial" charset="0"/>
                  <a:sym typeface="Symbol" pitchFamily="18" charset="2"/>
                </a:rPr>
                <a:t>fraction</a:t>
              </a:r>
              <a:r>
                <a:rPr lang="en-US" sz="1600" dirty="0">
                  <a:latin typeface="Arial" charset="0"/>
                  <a:sym typeface="Symbol" pitchFamily="18" charset="2"/>
                </a:rPr>
                <a:t>  2</a:t>
              </a:r>
              <a:r>
                <a:rPr lang="en-US" sz="1600" baseline="30000" dirty="0">
                  <a:latin typeface="Arial" charset="0"/>
                  <a:sym typeface="Symbol" pitchFamily="18" charset="2"/>
                </a:rPr>
                <a:t>(</a:t>
              </a:r>
              <a:r>
                <a:rPr lang="en-US" sz="1600" i="1" baseline="30000" dirty="0">
                  <a:latin typeface="Arial" charset="0"/>
                  <a:sym typeface="Symbol" pitchFamily="18" charset="2"/>
                </a:rPr>
                <a:t>exponent</a:t>
              </a:r>
              <a:r>
                <a:rPr lang="en-US" sz="1600" baseline="30000" dirty="0">
                  <a:latin typeface="Arial" charset="0"/>
                  <a:sym typeface="Symbol" pitchFamily="18" charset="2"/>
                </a:rPr>
                <a:t> – 127)</a:t>
              </a:r>
            </a:p>
          </p:txBody>
        </p:sp>
      </p:grpSp>
      <p:sp>
        <p:nvSpPr>
          <p:cNvPr id="20" name="Rectangle 3"/>
          <p:cNvSpPr txBox="1">
            <a:spLocks noChangeArrowheads="1"/>
          </p:cNvSpPr>
          <p:nvPr/>
        </p:nvSpPr>
        <p:spPr bwMode="auto">
          <a:xfrm>
            <a:off x="4739529" y="1453833"/>
            <a:ext cx="4356845"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r>
              <a:rPr lang="en-US" sz="2000" dirty="0" smtClean="0"/>
              <a:t>Example: convert 22.625 to FP</a:t>
            </a:r>
          </a:p>
          <a:p>
            <a:pPr marL="457200" lvl="1" indent="0">
              <a:buNone/>
            </a:pPr>
            <a:r>
              <a:rPr lang="en-US" sz="1600" dirty="0" smtClean="0"/>
              <a:t>1. Convert decimal 22 to binary:</a:t>
            </a:r>
          </a:p>
          <a:p>
            <a:pPr marL="914400" lvl="2"/>
            <a:r>
              <a:rPr lang="en-US" sz="1400" b="1" dirty="0" smtClean="0"/>
              <a:t>22</a:t>
            </a:r>
            <a:r>
              <a:rPr lang="en-US" sz="1400" b="1" baseline="-25000" dirty="0" smtClean="0"/>
              <a:t>10</a:t>
            </a:r>
            <a:r>
              <a:rPr lang="en-US" sz="1400" b="1" dirty="0" smtClean="0"/>
              <a:t> = 10110</a:t>
            </a:r>
            <a:r>
              <a:rPr lang="en-US" sz="1400" b="1" baseline="-25000" dirty="0" smtClean="0"/>
              <a:t>2</a:t>
            </a:r>
            <a:endParaRPr lang="en-US" sz="1400" b="1" dirty="0" smtClean="0"/>
          </a:p>
          <a:p>
            <a:pPr marL="457200" lvl="1" indent="0">
              <a:buNone/>
            </a:pPr>
            <a:r>
              <a:rPr lang="en-US" sz="1600" dirty="0" smtClean="0"/>
              <a:t>2. Convert decimal 0.625 to binary:</a:t>
            </a:r>
          </a:p>
          <a:p>
            <a:pPr marL="914400" lvl="2"/>
            <a:r>
              <a:rPr lang="en-US" sz="1400" b="1" dirty="0" smtClean="0"/>
              <a:t>0.625</a:t>
            </a:r>
            <a:r>
              <a:rPr lang="en-US" sz="1400" b="1" baseline="-25000" dirty="0" smtClean="0"/>
              <a:t>10</a:t>
            </a:r>
            <a:r>
              <a:rPr lang="en-US" sz="1400" b="1" dirty="0" smtClean="0"/>
              <a:t> = 0.101</a:t>
            </a:r>
            <a:r>
              <a:rPr lang="en-US" sz="1400" b="1" baseline="-25000" dirty="0" smtClean="0"/>
              <a:t>2</a:t>
            </a:r>
            <a:endParaRPr lang="en-US" sz="1400" b="1" dirty="0" smtClean="0"/>
          </a:p>
          <a:p>
            <a:pPr marL="457200" lvl="1" indent="0">
              <a:buNone/>
            </a:pPr>
            <a:r>
              <a:rPr lang="en-US" sz="1600" dirty="0" smtClean="0"/>
              <a:t>3. Combine integer and fraction:</a:t>
            </a:r>
          </a:p>
          <a:p>
            <a:pPr marL="914400" lvl="2"/>
            <a:r>
              <a:rPr lang="en-US" sz="1400" b="1" dirty="0" smtClean="0"/>
              <a:t>10110.101</a:t>
            </a:r>
            <a:r>
              <a:rPr lang="en-US" sz="1400" b="1" baseline="-25000" dirty="0" smtClean="0"/>
              <a:t>2</a:t>
            </a:r>
            <a:r>
              <a:rPr lang="en-US" sz="1400" b="1" dirty="0" smtClean="0"/>
              <a:t> </a:t>
            </a:r>
            <a:r>
              <a:rPr lang="en-US" sz="1400" b="1" dirty="0" smtClean="0">
                <a:sym typeface="Symbol"/>
              </a:rPr>
              <a:t> 2</a:t>
            </a:r>
            <a:r>
              <a:rPr lang="en-US" sz="1400" b="1" baseline="30000" dirty="0" smtClean="0">
                <a:sym typeface="Symbol"/>
              </a:rPr>
              <a:t>0</a:t>
            </a:r>
            <a:endParaRPr lang="en-US" sz="1400" b="1" baseline="30000" dirty="0" smtClean="0"/>
          </a:p>
          <a:p>
            <a:pPr marL="457200" lvl="1" indent="0">
              <a:buNone/>
            </a:pPr>
            <a:r>
              <a:rPr lang="en-US" sz="1600" dirty="0" smtClean="0"/>
              <a:t>4. Normalize:</a:t>
            </a:r>
          </a:p>
          <a:p>
            <a:pPr marL="914400" lvl="2"/>
            <a:r>
              <a:rPr lang="en-US" sz="1400" b="1" dirty="0"/>
              <a:t>10110.101</a:t>
            </a:r>
            <a:r>
              <a:rPr lang="en-US" sz="1400" b="1" baseline="-25000" dirty="0"/>
              <a:t>2</a:t>
            </a:r>
            <a:r>
              <a:rPr lang="en-US" sz="1400" b="1" dirty="0"/>
              <a:t> </a:t>
            </a:r>
            <a:r>
              <a:rPr lang="en-US" sz="1400" b="1" dirty="0">
                <a:sym typeface="Symbol"/>
              </a:rPr>
              <a:t> </a:t>
            </a:r>
            <a:r>
              <a:rPr lang="en-US" sz="1400" b="1" dirty="0" smtClean="0">
                <a:sym typeface="Symbol"/>
              </a:rPr>
              <a:t>2</a:t>
            </a:r>
            <a:r>
              <a:rPr lang="en-US" sz="1400" b="1" baseline="30000" dirty="0" smtClean="0">
                <a:sym typeface="Symbol"/>
              </a:rPr>
              <a:t>0</a:t>
            </a:r>
            <a:endParaRPr lang="en-US" sz="1400" b="1" baseline="30000" dirty="0"/>
          </a:p>
          <a:p>
            <a:pPr marL="914400" lvl="2"/>
            <a:r>
              <a:rPr lang="en-US" sz="1400" b="1" dirty="0" smtClean="0"/>
              <a:t>1011.0101</a:t>
            </a:r>
            <a:r>
              <a:rPr lang="en-US" sz="1400" b="1" baseline="-25000" dirty="0" smtClean="0"/>
              <a:t>2</a:t>
            </a:r>
            <a:r>
              <a:rPr lang="en-US" sz="1400" b="1" dirty="0" smtClean="0"/>
              <a:t> </a:t>
            </a:r>
            <a:r>
              <a:rPr lang="en-US" sz="1400" b="1" dirty="0">
                <a:sym typeface="Symbol"/>
              </a:rPr>
              <a:t> </a:t>
            </a:r>
            <a:r>
              <a:rPr lang="en-US" sz="1400" b="1" dirty="0" smtClean="0">
                <a:sym typeface="Symbol"/>
              </a:rPr>
              <a:t>2</a:t>
            </a:r>
            <a:r>
              <a:rPr lang="en-US" sz="1400" b="1" baseline="30000" dirty="0" smtClean="0">
                <a:sym typeface="Symbol"/>
              </a:rPr>
              <a:t>1</a:t>
            </a:r>
            <a:endParaRPr lang="en-US" sz="1400" b="1" baseline="30000" dirty="0"/>
          </a:p>
          <a:p>
            <a:pPr marL="914400" lvl="2"/>
            <a:r>
              <a:rPr lang="en-US" sz="1400" b="1" dirty="0" smtClean="0"/>
              <a:t>101.10101</a:t>
            </a:r>
            <a:r>
              <a:rPr lang="en-US" sz="1400" b="1" baseline="-25000" dirty="0" smtClean="0"/>
              <a:t>2</a:t>
            </a:r>
            <a:r>
              <a:rPr lang="en-US" sz="1400" b="1" dirty="0" smtClean="0"/>
              <a:t> </a:t>
            </a:r>
            <a:r>
              <a:rPr lang="en-US" sz="1400" b="1" dirty="0">
                <a:sym typeface="Symbol"/>
              </a:rPr>
              <a:t> </a:t>
            </a:r>
            <a:r>
              <a:rPr lang="en-US" sz="1400" b="1" dirty="0" smtClean="0">
                <a:sym typeface="Symbol"/>
              </a:rPr>
              <a:t>2</a:t>
            </a:r>
            <a:r>
              <a:rPr lang="en-US" sz="1400" b="1" baseline="30000" dirty="0" smtClean="0">
                <a:sym typeface="Symbol"/>
              </a:rPr>
              <a:t>2</a:t>
            </a:r>
            <a:endParaRPr lang="en-US" sz="1400" b="1" baseline="30000" dirty="0"/>
          </a:p>
          <a:p>
            <a:pPr marL="914400" lvl="2"/>
            <a:r>
              <a:rPr lang="en-US" sz="1400" b="1" dirty="0" smtClean="0"/>
              <a:t>10.110101</a:t>
            </a:r>
            <a:r>
              <a:rPr lang="en-US" sz="1400" b="1" baseline="-25000" dirty="0" smtClean="0"/>
              <a:t>2</a:t>
            </a:r>
            <a:r>
              <a:rPr lang="en-US" sz="1400" b="1" dirty="0" smtClean="0"/>
              <a:t> </a:t>
            </a:r>
            <a:r>
              <a:rPr lang="en-US" sz="1400" b="1" dirty="0">
                <a:sym typeface="Symbol"/>
              </a:rPr>
              <a:t> </a:t>
            </a:r>
            <a:r>
              <a:rPr lang="en-US" sz="1400" b="1" dirty="0" smtClean="0">
                <a:sym typeface="Symbol"/>
              </a:rPr>
              <a:t>2</a:t>
            </a:r>
            <a:r>
              <a:rPr lang="en-US" sz="1400" b="1" baseline="30000" dirty="0" smtClean="0">
                <a:sym typeface="Symbol"/>
              </a:rPr>
              <a:t>3</a:t>
            </a:r>
            <a:endParaRPr lang="en-US" sz="1400" b="1" baseline="30000" dirty="0"/>
          </a:p>
          <a:p>
            <a:pPr marL="914400" lvl="2"/>
            <a:r>
              <a:rPr lang="en-US" sz="1400" b="1" dirty="0" smtClean="0"/>
              <a:t>1.0110101</a:t>
            </a:r>
            <a:r>
              <a:rPr lang="en-US" sz="1400" b="1" baseline="-25000" dirty="0" smtClean="0"/>
              <a:t>2</a:t>
            </a:r>
            <a:r>
              <a:rPr lang="en-US" sz="1400" b="1" dirty="0" smtClean="0"/>
              <a:t> </a:t>
            </a:r>
            <a:r>
              <a:rPr lang="en-US" sz="1400" b="1" dirty="0">
                <a:sym typeface="Symbol"/>
              </a:rPr>
              <a:t> </a:t>
            </a:r>
            <a:r>
              <a:rPr lang="en-US" sz="1400" b="1" dirty="0" smtClean="0">
                <a:sym typeface="Symbol"/>
              </a:rPr>
              <a:t>2</a:t>
            </a:r>
            <a:r>
              <a:rPr lang="en-US" sz="1400" b="1" baseline="30000" dirty="0" smtClean="0">
                <a:sym typeface="Symbol"/>
              </a:rPr>
              <a:t>4</a:t>
            </a:r>
            <a:endParaRPr lang="en-US" sz="1400" b="1" baseline="30000" dirty="0"/>
          </a:p>
          <a:p>
            <a:pPr marL="685800" lvl="1" indent="-228600">
              <a:buNone/>
            </a:pPr>
            <a:r>
              <a:rPr lang="en-US" sz="1600" dirty="0" smtClean="0"/>
              <a:t>5. Bias exponent, drop the leading bit, and combine sign, exponent, and fraction:</a:t>
            </a:r>
          </a:p>
          <a:p>
            <a:pPr marL="914400" lvl="2"/>
            <a:r>
              <a:rPr lang="en-US" sz="1400" b="1" dirty="0" smtClean="0"/>
              <a:t>0 10000011 01101010000000000000000</a:t>
            </a:r>
          </a:p>
        </p:txBody>
      </p:sp>
    </p:spTree>
    <p:extLst>
      <p:ext uri="{BB962C8B-B14F-4D97-AF65-F5344CB8AC3E}">
        <p14:creationId xmlns:p14="http://schemas.microsoft.com/office/powerpoint/2010/main" val="1333352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4339">
                                            <p:txEl>
                                              <p:pRg st="0" end="0"/>
                                            </p:txEl>
                                          </p:spTgt>
                                        </p:tgtEl>
                                        <p:attrNameLst>
                                          <p:attrName>style.visibility</p:attrName>
                                        </p:attrNameLst>
                                      </p:cBhvr>
                                      <p:to>
                                        <p:strVal val="visible"/>
                                      </p:to>
                                    </p:set>
                                    <p:animEffect transition="in" filter="fade">
                                      <p:cBhvr>
                                        <p:cTn id="7" dur="500"/>
                                        <p:tgtEl>
                                          <p:spTgt spid="25743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74339">
                                            <p:txEl>
                                              <p:pRg st="1" end="1"/>
                                            </p:txEl>
                                          </p:spTgt>
                                        </p:tgtEl>
                                        <p:attrNameLst>
                                          <p:attrName>style.visibility</p:attrName>
                                        </p:attrNameLst>
                                      </p:cBhvr>
                                      <p:to>
                                        <p:strVal val="visible"/>
                                      </p:to>
                                    </p:set>
                                    <p:animEffect transition="in" filter="fade">
                                      <p:cBhvr>
                                        <p:cTn id="10" dur="500"/>
                                        <p:tgtEl>
                                          <p:spTgt spid="25743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74339">
                                            <p:txEl>
                                              <p:pRg st="2" end="2"/>
                                            </p:txEl>
                                          </p:spTgt>
                                        </p:tgtEl>
                                        <p:attrNameLst>
                                          <p:attrName>style.visibility</p:attrName>
                                        </p:attrNameLst>
                                      </p:cBhvr>
                                      <p:to>
                                        <p:strVal val="visible"/>
                                      </p:to>
                                    </p:set>
                                    <p:animEffect transition="in" filter="fade">
                                      <p:cBhvr>
                                        <p:cTn id="13" dur="500"/>
                                        <p:tgtEl>
                                          <p:spTgt spid="25743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74339">
                                            <p:txEl>
                                              <p:pRg st="3" end="3"/>
                                            </p:txEl>
                                          </p:spTgt>
                                        </p:tgtEl>
                                        <p:attrNameLst>
                                          <p:attrName>style.visibility</p:attrName>
                                        </p:attrNameLst>
                                      </p:cBhvr>
                                      <p:to>
                                        <p:strVal val="visible"/>
                                      </p:to>
                                    </p:set>
                                    <p:animEffect transition="in" filter="fade">
                                      <p:cBhvr>
                                        <p:cTn id="16" dur="500"/>
                                        <p:tgtEl>
                                          <p:spTgt spid="257433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animEffect transition="in" filter="fade">
                                      <p:cBhvr>
                                        <p:cTn id="21" dur="500"/>
                                        <p:tgtEl>
                                          <p:spTgt spid="20">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xEl>
                                              <p:pRg st="1" end="1"/>
                                            </p:txEl>
                                          </p:spTgt>
                                        </p:tgtEl>
                                        <p:attrNameLst>
                                          <p:attrName>style.visibility</p:attrName>
                                        </p:attrNameLst>
                                      </p:cBhvr>
                                      <p:to>
                                        <p:strVal val="visible"/>
                                      </p:to>
                                    </p:set>
                                    <p:animEffect transition="in" filter="fade">
                                      <p:cBhvr>
                                        <p:cTn id="24" dur="500"/>
                                        <p:tgtEl>
                                          <p:spTgt spid="20">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animEffect transition="in" filter="fade">
                                      <p:cBhvr>
                                        <p:cTn id="27" dur="500"/>
                                        <p:tgtEl>
                                          <p:spTgt spid="20">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xEl>
                                              <p:pRg st="3" end="3"/>
                                            </p:txEl>
                                          </p:spTgt>
                                        </p:tgtEl>
                                        <p:attrNameLst>
                                          <p:attrName>style.visibility</p:attrName>
                                        </p:attrNameLst>
                                      </p:cBhvr>
                                      <p:to>
                                        <p:strVal val="visible"/>
                                      </p:to>
                                    </p:set>
                                    <p:animEffect transition="in" filter="fade">
                                      <p:cBhvr>
                                        <p:cTn id="30" dur="500"/>
                                        <p:tgtEl>
                                          <p:spTgt spid="20">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xEl>
                                              <p:pRg st="4" end="4"/>
                                            </p:txEl>
                                          </p:spTgt>
                                        </p:tgtEl>
                                        <p:attrNameLst>
                                          <p:attrName>style.visibility</p:attrName>
                                        </p:attrNameLst>
                                      </p:cBhvr>
                                      <p:to>
                                        <p:strVal val="visible"/>
                                      </p:to>
                                    </p:set>
                                    <p:animEffect transition="in" filter="fade">
                                      <p:cBhvr>
                                        <p:cTn id="33" dur="500"/>
                                        <p:tgtEl>
                                          <p:spTgt spid="20">
                                            <p:txEl>
                                              <p:pRg st="4" end="4"/>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xEl>
                                              <p:pRg st="5" end="5"/>
                                            </p:txEl>
                                          </p:spTgt>
                                        </p:tgtEl>
                                        <p:attrNameLst>
                                          <p:attrName>style.visibility</p:attrName>
                                        </p:attrNameLst>
                                      </p:cBhvr>
                                      <p:to>
                                        <p:strVal val="visible"/>
                                      </p:to>
                                    </p:set>
                                    <p:animEffect transition="in" filter="fade">
                                      <p:cBhvr>
                                        <p:cTn id="36" dur="500"/>
                                        <p:tgtEl>
                                          <p:spTgt spid="20">
                                            <p:txEl>
                                              <p:pRg st="5" end="5"/>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xEl>
                                              <p:pRg st="6" end="6"/>
                                            </p:txEl>
                                          </p:spTgt>
                                        </p:tgtEl>
                                        <p:attrNameLst>
                                          <p:attrName>style.visibility</p:attrName>
                                        </p:attrNameLst>
                                      </p:cBhvr>
                                      <p:to>
                                        <p:strVal val="visible"/>
                                      </p:to>
                                    </p:set>
                                    <p:animEffect transition="in" filter="fade">
                                      <p:cBhvr>
                                        <p:cTn id="39" dur="500"/>
                                        <p:tgtEl>
                                          <p:spTgt spid="20">
                                            <p:txEl>
                                              <p:pRg st="6" end="6"/>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xEl>
                                              <p:pRg st="7" end="7"/>
                                            </p:txEl>
                                          </p:spTgt>
                                        </p:tgtEl>
                                        <p:attrNameLst>
                                          <p:attrName>style.visibility</p:attrName>
                                        </p:attrNameLst>
                                      </p:cBhvr>
                                      <p:to>
                                        <p:strVal val="visible"/>
                                      </p:to>
                                    </p:set>
                                    <p:animEffect transition="in" filter="fade">
                                      <p:cBhvr>
                                        <p:cTn id="42" dur="500"/>
                                        <p:tgtEl>
                                          <p:spTgt spid="20">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xEl>
                                              <p:pRg st="8" end="8"/>
                                            </p:txEl>
                                          </p:spTgt>
                                        </p:tgtEl>
                                        <p:attrNameLst>
                                          <p:attrName>style.visibility</p:attrName>
                                        </p:attrNameLst>
                                      </p:cBhvr>
                                      <p:to>
                                        <p:strVal val="visible"/>
                                      </p:to>
                                    </p:set>
                                    <p:animEffect transition="in" filter="fade">
                                      <p:cBhvr>
                                        <p:cTn id="45" dur="500"/>
                                        <p:tgtEl>
                                          <p:spTgt spid="20">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xEl>
                                              <p:pRg st="9" end="9"/>
                                            </p:txEl>
                                          </p:spTgt>
                                        </p:tgtEl>
                                        <p:attrNameLst>
                                          <p:attrName>style.visibility</p:attrName>
                                        </p:attrNameLst>
                                      </p:cBhvr>
                                      <p:to>
                                        <p:strVal val="visible"/>
                                      </p:to>
                                    </p:set>
                                    <p:animEffect transition="in" filter="fade">
                                      <p:cBhvr>
                                        <p:cTn id="48" dur="500"/>
                                        <p:tgtEl>
                                          <p:spTgt spid="20">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xEl>
                                              <p:pRg st="10" end="10"/>
                                            </p:txEl>
                                          </p:spTgt>
                                        </p:tgtEl>
                                        <p:attrNameLst>
                                          <p:attrName>style.visibility</p:attrName>
                                        </p:attrNameLst>
                                      </p:cBhvr>
                                      <p:to>
                                        <p:strVal val="visible"/>
                                      </p:to>
                                    </p:set>
                                    <p:animEffect transition="in" filter="fade">
                                      <p:cBhvr>
                                        <p:cTn id="51" dur="500"/>
                                        <p:tgtEl>
                                          <p:spTgt spid="20">
                                            <p:txEl>
                                              <p:pRg st="10" end="1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xEl>
                                              <p:pRg st="11" end="11"/>
                                            </p:txEl>
                                          </p:spTgt>
                                        </p:tgtEl>
                                        <p:attrNameLst>
                                          <p:attrName>style.visibility</p:attrName>
                                        </p:attrNameLst>
                                      </p:cBhvr>
                                      <p:to>
                                        <p:strVal val="visible"/>
                                      </p:to>
                                    </p:set>
                                    <p:animEffect transition="in" filter="fade">
                                      <p:cBhvr>
                                        <p:cTn id="54" dur="500"/>
                                        <p:tgtEl>
                                          <p:spTgt spid="20">
                                            <p:txEl>
                                              <p:pRg st="11" end="11"/>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xEl>
                                              <p:pRg st="12" end="12"/>
                                            </p:txEl>
                                          </p:spTgt>
                                        </p:tgtEl>
                                        <p:attrNameLst>
                                          <p:attrName>style.visibility</p:attrName>
                                        </p:attrNameLst>
                                      </p:cBhvr>
                                      <p:to>
                                        <p:strVal val="visible"/>
                                      </p:to>
                                    </p:set>
                                    <p:animEffect transition="in" filter="fade">
                                      <p:cBhvr>
                                        <p:cTn id="57" dur="500"/>
                                        <p:tgtEl>
                                          <p:spTgt spid="20">
                                            <p:txEl>
                                              <p:pRg st="12" end="12"/>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xEl>
                                              <p:pRg st="13" end="13"/>
                                            </p:txEl>
                                          </p:spTgt>
                                        </p:tgtEl>
                                        <p:attrNameLst>
                                          <p:attrName>style.visibility</p:attrName>
                                        </p:attrNameLst>
                                      </p:cBhvr>
                                      <p:to>
                                        <p:strVal val="visible"/>
                                      </p:to>
                                    </p:set>
                                    <p:animEffect transition="in" filter="fade">
                                      <p:cBhvr>
                                        <p:cTn id="60" dur="500"/>
                                        <p:tgtEl>
                                          <p:spTgt spid="20">
                                            <p:txEl>
                                              <p:pRg st="13" end="13"/>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xEl>
                                              <p:pRg st="14" end="14"/>
                                            </p:txEl>
                                          </p:spTgt>
                                        </p:tgtEl>
                                        <p:attrNameLst>
                                          <p:attrName>style.visibility</p:attrName>
                                        </p:attrNameLst>
                                      </p:cBhvr>
                                      <p:to>
                                        <p:strVal val="visible"/>
                                      </p:to>
                                    </p:set>
                                    <p:animEffect transition="in" filter="fade">
                                      <p:cBhvr>
                                        <p:cTn id="63" dur="500"/>
                                        <p:tgtEl>
                                          <p:spTgt spid="2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4339" grpId="0" build="p"/>
      <p:bldP spid="2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Date Placeholder 3"/>
          <p:cNvSpPr>
            <a:spLocks noGrp="1"/>
          </p:cNvSpPr>
          <p:nvPr>
            <p:ph type="dt" sz="half" idx="10"/>
          </p:nvPr>
        </p:nvSpPr>
        <p:spPr/>
        <p:txBody>
          <a:bodyPr/>
          <a:lstStyle/>
          <a:p>
            <a:r>
              <a:rPr lang="en-US" smtClean="0"/>
              <a:t>BYU CS 224</a:t>
            </a:r>
            <a:endParaRPr lang="en-US"/>
          </a:p>
        </p:txBody>
      </p:sp>
      <p:sp>
        <p:nvSpPr>
          <p:cNvPr id="72" name="Footer Placeholder 4"/>
          <p:cNvSpPr>
            <a:spLocks noGrp="1"/>
          </p:cNvSpPr>
          <p:nvPr>
            <p:ph type="ftr" sz="quarter" idx="11"/>
          </p:nvPr>
        </p:nvSpPr>
        <p:spPr/>
        <p:txBody>
          <a:bodyPr/>
          <a:lstStyle/>
          <a:p>
            <a:r>
              <a:rPr lang="en-US" smtClean="0"/>
              <a:t>S01 - Data Types</a:t>
            </a:r>
            <a:endParaRPr lang="en-US" dirty="0"/>
          </a:p>
        </p:txBody>
      </p:sp>
      <p:sp>
        <p:nvSpPr>
          <p:cNvPr id="73" name="Slide Number Placeholder 5"/>
          <p:cNvSpPr>
            <a:spLocks noGrp="1"/>
          </p:cNvSpPr>
          <p:nvPr>
            <p:ph type="sldNum" sz="quarter" idx="12"/>
          </p:nvPr>
        </p:nvSpPr>
        <p:spPr/>
        <p:txBody>
          <a:bodyPr/>
          <a:lstStyle/>
          <a:p>
            <a:fld id="{D0BDEF13-0A13-48A7-B61F-7AF2AB4783AD}" type="slidenum">
              <a:rPr lang="en-US"/>
              <a:pPr/>
              <a:t>46</a:t>
            </a:fld>
            <a:endParaRPr lang="en-US"/>
          </a:p>
        </p:txBody>
      </p:sp>
      <p:sp>
        <p:nvSpPr>
          <p:cNvPr id="2603010" name="Rectangle 2"/>
          <p:cNvSpPr>
            <a:spLocks noGrp="1" noChangeArrowheads="1"/>
          </p:cNvSpPr>
          <p:nvPr>
            <p:ph type="title"/>
          </p:nvPr>
        </p:nvSpPr>
        <p:spPr/>
        <p:txBody>
          <a:bodyPr/>
          <a:lstStyle/>
          <a:p>
            <a:r>
              <a:rPr lang="en-US" dirty="0"/>
              <a:t>Quiz </a:t>
            </a:r>
            <a:r>
              <a:rPr lang="en-US" dirty="0" smtClean="0"/>
              <a:t>1.6 – Decimal to FP</a:t>
            </a:r>
            <a:endParaRPr lang="en-US" dirty="0"/>
          </a:p>
        </p:txBody>
      </p:sp>
      <p:grpSp>
        <p:nvGrpSpPr>
          <p:cNvPr id="74" name="Group 15"/>
          <p:cNvGrpSpPr>
            <a:grpSpLocks/>
          </p:cNvGrpSpPr>
          <p:nvPr/>
        </p:nvGrpSpPr>
        <p:grpSpPr bwMode="auto">
          <a:xfrm>
            <a:off x="3576637" y="2544971"/>
            <a:ext cx="3656013" cy="1001713"/>
            <a:chOff x="2639" y="1560"/>
            <a:chExt cx="2303" cy="631"/>
          </a:xfrm>
        </p:grpSpPr>
        <p:sp>
          <p:nvSpPr>
            <p:cNvPr id="75" name="Rectangle 16"/>
            <p:cNvSpPr>
              <a:spLocks noChangeArrowheads="1"/>
            </p:cNvSpPr>
            <p:nvPr/>
          </p:nvSpPr>
          <p:spPr bwMode="auto">
            <a:xfrm>
              <a:off x="3553" y="1888"/>
              <a:ext cx="1379"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400" dirty="0">
                  <a:latin typeface="Arial" charset="0"/>
                </a:rPr>
                <a:t>Fractional Part</a:t>
              </a:r>
            </a:p>
          </p:txBody>
        </p:sp>
        <p:sp>
          <p:nvSpPr>
            <p:cNvPr id="76" name="Rectangle 17"/>
            <p:cNvSpPr>
              <a:spLocks noChangeArrowheads="1"/>
            </p:cNvSpPr>
            <p:nvPr/>
          </p:nvSpPr>
          <p:spPr bwMode="auto">
            <a:xfrm>
              <a:off x="2639" y="1888"/>
              <a:ext cx="91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400" dirty="0">
                  <a:latin typeface="Arial" charset="0"/>
                </a:rPr>
                <a:t>I</a:t>
              </a:r>
              <a:r>
                <a:rPr lang="en-US" sz="1400" dirty="0" smtClean="0">
                  <a:latin typeface="Arial" charset="0"/>
                </a:rPr>
                <a:t>ntegral </a:t>
              </a:r>
              <a:r>
                <a:rPr lang="en-US" sz="1400" dirty="0">
                  <a:latin typeface="Arial" charset="0"/>
                </a:rPr>
                <a:t>Part</a:t>
              </a:r>
            </a:p>
          </p:txBody>
        </p:sp>
        <p:sp>
          <p:nvSpPr>
            <p:cNvPr id="77" name="Rectangle 18"/>
            <p:cNvSpPr>
              <a:spLocks noChangeArrowheads="1"/>
            </p:cNvSpPr>
            <p:nvPr/>
          </p:nvSpPr>
          <p:spPr bwMode="auto">
            <a:xfrm>
              <a:off x="4802" y="1716"/>
              <a:ext cx="140"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78" name="Rectangle 19"/>
            <p:cNvSpPr>
              <a:spLocks noChangeArrowheads="1"/>
            </p:cNvSpPr>
            <p:nvPr/>
          </p:nvSpPr>
          <p:spPr bwMode="auto">
            <a:xfrm>
              <a:off x="4664" y="1716"/>
              <a:ext cx="138"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79" name="Rectangle 20"/>
            <p:cNvSpPr>
              <a:spLocks noChangeArrowheads="1"/>
            </p:cNvSpPr>
            <p:nvPr/>
          </p:nvSpPr>
          <p:spPr bwMode="auto">
            <a:xfrm>
              <a:off x="4525"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80" name="Rectangle 21"/>
            <p:cNvSpPr>
              <a:spLocks noChangeArrowheads="1"/>
            </p:cNvSpPr>
            <p:nvPr/>
          </p:nvSpPr>
          <p:spPr bwMode="auto">
            <a:xfrm>
              <a:off x="4386"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81" name="Rectangle 22"/>
            <p:cNvSpPr>
              <a:spLocks noChangeArrowheads="1"/>
            </p:cNvSpPr>
            <p:nvPr/>
          </p:nvSpPr>
          <p:spPr bwMode="auto">
            <a:xfrm>
              <a:off x="4247"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82" name="Rectangle 23"/>
            <p:cNvSpPr>
              <a:spLocks noChangeArrowheads="1"/>
            </p:cNvSpPr>
            <p:nvPr/>
          </p:nvSpPr>
          <p:spPr bwMode="auto">
            <a:xfrm>
              <a:off x="4108"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83" name="Rectangle 24"/>
            <p:cNvSpPr>
              <a:spLocks noChangeArrowheads="1"/>
            </p:cNvSpPr>
            <p:nvPr/>
          </p:nvSpPr>
          <p:spPr bwMode="auto">
            <a:xfrm>
              <a:off x="3969"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84" name="Rectangle 25"/>
            <p:cNvSpPr>
              <a:spLocks noChangeArrowheads="1"/>
            </p:cNvSpPr>
            <p:nvPr/>
          </p:nvSpPr>
          <p:spPr bwMode="auto">
            <a:xfrm>
              <a:off x="3831" y="1716"/>
              <a:ext cx="138"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85" name="Rectangle 26"/>
            <p:cNvSpPr>
              <a:spLocks noChangeArrowheads="1"/>
            </p:cNvSpPr>
            <p:nvPr/>
          </p:nvSpPr>
          <p:spPr bwMode="auto">
            <a:xfrm>
              <a:off x="3692"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86" name="Rectangle 27"/>
            <p:cNvSpPr>
              <a:spLocks noChangeArrowheads="1"/>
            </p:cNvSpPr>
            <p:nvPr/>
          </p:nvSpPr>
          <p:spPr bwMode="auto">
            <a:xfrm>
              <a:off x="3553"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87" name="Rectangle 28"/>
            <p:cNvSpPr>
              <a:spLocks noChangeArrowheads="1"/>
            </p:cNvSpPr>
            <p:nvPr/>
          </p:nvSpPr>
          <p:spPr bwMode="auto">
            <a:xfrm>
              <a:off x="3414"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88" name="Rectangle 29"/>
            <p:cNvSpPr>
              <a:spLocks noChangeArrowheads="1"/>
            </p:cNvSpPr>
            <p:nvPr/>
          </p:nvSpPr>
          <p:spPr bwMode="auto">
            <a:xfrm>
              <a:off x="3275"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89" name="Rectangle 30"/>
            <p:cNvSpPr>
              <a:spLocks noChangeArrowheads="1"/>
            </p:cNvSpPr>
            <p:nvPr/>
          </p:nvSpPr>
          <p:spPr bwMode="auto">
            <a:xfrm>
              <a:off x="3136"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90" name="Rectangle 31"/>
            <p:cNvSpPr>
              <a:spLocks noChangeArrowheads="1"/>
            </p:cNvSpPr>
            <p:nvPr/>
          </p:nvSpPr>
          <p:spPr bwMode="auto">
            <a:xfrm>
              <a:off x="2997"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91" name="Rectangle 32"/>
            <p:cNvSpPr>
              <a:spLocks noChangeArrowheads="1"/>
            </p:cNvSpPr>
            <p:nvPr/>
          </p:nvSpPr>
          <p:spPr bwMode="auto">
            <a:xfrm>
              <a:off x="2859" y="1716"/>
              <a:ext cx="13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92" name="Rectangle 33"/>
            <p:cNvSpPr>
              <a:spLocks noChangeArrowheads="1"/>
            </p:cNvSpPr>
            <p:nvPr/>
          </p:nvSpPr>
          <p:spPr bwMode="auto">
            <a:xfrm>
              <a:off x="2719" y="1716"/>
              <a:ext cx="140"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endParaRPr lang="en-US" sz="1200" dirty="0">
                <a:latin typeface="Arial" charset="0"/>
              </a:endParaRPr>
            </a:p>
          </p:txBody>
        </p:sp>
        <p:sp>
          <p:nvSpPr>
            <p:cNvPr id="93" name="Rectangle 34"/>
            <p:cNvSpPr>
              <a:spLocks noChangeArrowheads="1"/>
            </p:cNvSpPr>
            <p:nvPr/>
          </p:nvSpPr>
          <p:spPr bwMode="auto">
            <a:xfrm>
              <a:off x="4802" y="1560"/>
              <a:ext cx="14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smtClean="0">
                  <a:latin typeface="Arial" charset="0"/>
                </a:rPr>
                <a:t>-10</a:t>
              </a:r>
              <a:endParaRPr lang="en-US" sz="1000" baseline="30000" dirty="0">
                <a:latin typeface="Arial" charset="0"/>
              </a:endParaRPr>
            </a:p>
          </p:txBody>
        </p:sp>
        <p:sp>
          <p:nvSpPr>
            <p:cNvPr id="94" name="Rectangle 35"/>
            <p:cNvSpPr>
              <a:spLocks noChangeArrowheads="1"/>
            </p:cNvSpPr>
            <p:nvPr/>
          </p:nvSpPr>
          <p:spPr bwMode="auto">
            <a:xfrm>
              <a:off x="4664" y="1560"/>
              <a:ext cx="13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smtClean="0">
                  <a:latin typeface="Arial" charset="0"/>
                </a:rPr>
                <a:t>-9</a:t>
              </a:r>
              <a:endParaRPr lang="en-US" sz="1000" baseline="30000" dirty="0">
                <a:latin typeface="Arial" charset="0"/>
              </a:endParaRPr>
            </a:p>
          </p:txBody>
        </p:sp>
        <p:sp>
          <p:nvSpPr>
            <p:cNvPr id="95" name="Rectangle 36"/>
            <p:cNvSpPr>
              <a:spLocks noChangeArrowheads="1"/>
            </p:cNvSpPr>
            <p:nvPr/>
          </p:nvSpPr>
          <p:spPr bwMode="auto">
            <a:xfrm>
              <a:off x="4525"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smtClean="0">
                  <a:latin typeface="Arial" charset="0"/>
                </a:rPr>
                <a:t>-8</a:t>
              </a:r>
              <a:endParaRPr lang="en-US" sz="1000" baseline="30000" dirty="0">
                <a:latin typeface="Arial" charset="0"/>
              </a:endParaRPr>
            </a:p>
          </p:txBody>
        </p:sp>
        <p:sp>
          <p:nvSpPr>
            <p:cNvPr id="96" name="Rectangle 37"/>
            <p:cNvSpPr>
              <a:spLocks noChangeArrowheads="1"/>
            </p:cNvSpPr>
            <p:nvPr/>
          </p:nvSpPr>
          <p:spPr bwMode="auto">
            <a:xfrm>
              <a:off x="4386"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smtClean="0">
                  <a:latin typeface="Arial" charset="0"/>
                </a:rPr>
                <a:t>-7</a:t>
              </a:r>
              <a:endParaRPr lang="en-US" sz="1000" baseline="30000" dirty="0">
                <a:latin typeface="Arial" charset="0"/>
              </a:endParaRPr>
            </a:p>
          </p:txBody>
        </p:sp>
        <p:sp>
          <p:nvSpPr>
            <p:cNvPr id="97" name="Rectangle 38"/>
            <p:cNvSpPr>
              <a:spLocks noChangeArrowheads="1"/>
            </p:cNvSpPr>
            <p:nvPr/>
          </p:nvSpPr>
          <p:spPr bwMode="auto">
            <a:xfrm>
              <a:off x="4247"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smtClean="0">
                  <a:latin typeface="Arial" charset="0"/>
                </a:rPr>
                <a:t>-6</a:t>
              </a:r>
              <a:endParaRPr lang="en-US" sz="1000" baseline="30000" dirty="0">
                <a:latin typeface="Arial" charset="0"/>
              </a:endParaRPr>
            </a:p>
          </p:txBody>
        </p:sp>
        <p:sp>
          <p:nvSpPr>
            <p:cNvPr id="98" name="Rectangle 39"/>
            <p:cNvSpPr>
              <a:spLocks noChangeArrowheads="1"/>
            </p:cNvSpPr>
            <p:nvPr/>
          </p:nvSpPr>
          <p:spPr bwMode="auto">
            <a:xfrm>
              <a:off x="4108"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smtClean="0">
                  <a:latin typeface="Arial" charset="0"/>
                </a:rPr>
                <a:t>-5</a:t>
              </a:r>
              <a:endParaRPr lang="en-US" sz="1000" baseline="30000" dirty="0">
                <a:latin typeface="Arial" charset="0"/>
              </a:endParaRPr>
            </a:p>
          </p:txBody>
        </p:sp>
        <p:sp>
          <p:nvSpPr>
            <p:cNvPr id="99" name="Rectangle 40"/>
            <p:cNvSpPr>
              <a:spLocks noChangeArrowheads="1"/>
            </p:cNvSpPr>
            <p:nvPr/>
          </p:nvSpPr>
          <p:spPr bwMode="auto">
            <a:xfrm>
              <a:off x="3969"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smtClean="0">
                  <a:latin typeface="Arial" charset="0"/>
                </a:rPr>
                <a:t>-4</a:t>
              </a:r>
              <a:endParaRPr lang="en-US" sz="1000" baseline="30000" dirty="0">
                <a:latin typeface="Arial" charset="0"/>
              </a:endParaRPr>
            </a:p>
          </p:txBody>
        </p:sp>
        <p:sp>
          <p:nvSpPr>
            <p:cNvPr id="100" name="Rectangle 41"/>
            <p:cNvSpPr>
              <a:spLocks noChangeArrowheads="1"/>
            </p:cNvSpPr>
            <p:nvPr/>
          </p:nvSpPr>
          <p:spPr bwMode="auto">
            <a:xfrm>
              <a:off x="3831" y="1560"/>
              <a:ext cx="13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smtClean="0">
                  <a:latin typeface="Arial" charset="0"/>
                </a:rPr>
                <a:t>-3</a:t>
              </a:r>
              <a:endParaRPr lang="en-US" sz="1000" baseline="30000" dirty="0">
                <a:latin typeface="Arial" charset="0"/>
              </a:endParaRPr>
            </a:p>
          </p:txBody>
        </p:sp>
        <p:sp>
          <p:nvSpPr>
            <p:cNvPr id="101" name="Rectangle 42"/>
            <p:cNvSpPr>
              <a:spLocks noChangeArrowheads="1"/>
            </p:cNvSpPr>
            <p:nvPr/>
          </p:nvSpPr>
          <p:spPr bwMode="auto">
            <a:xfrm>
              <a:off x="3692"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smtClean="0">
                  <a:latin typeface="Arial" charset="0"/>
                </a:rPr>
                <a:t>-2</a:t>
              </a:r>
              <a:endParaRPr lang="en-US" sz="1000" baseline="30000" dirty="0">
                <a:latin typeface="Arial" charset="0"/>
              </a:endParaRPr>
            </a:p>
          </p:txBody>
        </p:sp>
        <p:sp>
          <p:nvSpPr>
            <p:cNvPr id="102" name="Rectangle 43"/>
            <p:cNvSpPr>
              <a:spLocks noChangeArrowheads="1"/>
            </p:cNvSpPr>
            <p:nvPr/>
          </p:nvSpPr>
          <p:spPr bwMode="auto">
            <a:xfrm>
              <a:off x="3553"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smtClean="0">
                  <a:latin typeface="Arial" charset="0"/>
                </a:rPr>
                <a:t>-1</a:t>
              </a:r>
              <a:endParaRPr lang="en-US" sz="1000" baseline="30000" dirty="0">
                <a:latin typeface="Arial" charset="0"/>
              </a:endParaRPr>
            </a:p>
          </p:txBody>
        </p:sp>
        <p:sp>
          <p:nvSpPr>
            <p:cNvPr id="103" name="Rectangle 44"/>
            <p:cNvSpPr>
              <a:spLocks noChangeArrowheads="1"/>
            </p:cNvSpPr>
            <p:nvPr/>
          </p:nvSpPr>
          <p:spPr bwMode="auto">
            <a:xfrm>
              <a:off x="3414"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a:latin typeface="Arial" charset="0"/>
                </a:rPr>
                <a:t>0</a:t>
              </a:r>
            </a:p>
          </p:txBody>
        </p:sp>
        <p:sp>
          <p:nvSpPr>
            <p:cNvPr id="104" name="Rectangle 45"/>
            <p:cNvSpPr>
              <a:spLocks noChangeArrowheads="1"/>
            </p:cNvSpPr>
            <p:nvPr/>
          </p:nvSpPr>
          <p:spPr bwMode="auto">
            <a:xfrm>
              <a:off x="3275"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a:latin typeface="Arial" charset="0"/>
                </a:rPr>
                <a:t>1</a:t>
              </a:r>
            </a:p>
          </p:txBody>
        </p:sp>
        <p:sp>
          <p:nvSpPr>
            <p:cNvPr id="105" name="Rectangle 46"/>
            <p:cNvSpPr>
              <a:spLocks noChangeArrowheads="1"/>
            </p:cNvSpPr>
            <p:nvPr/>
          </p:nvSpPr>
          <p:spPr bwMode="auto">
            <a:xfrm>
              <a:off x="3136"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a:latin typeface="Arial" charset="0"/>
                </a:rPr>
                <a:t>2</a:t>
              </a:r>
            </a:p>
          </p:txBody>
        </p:sp>
        <p:sp>
          <p:nvSpPr>
            <p:cNvPr id="106" name="Rectangle 47"/>
            <p:cNvSpPr>
              <a:spLocks noChangeArrowheads="1"/>
            </p:cNvSpPr>
            <p:nvPr/>
          </p:nvSpPr>
          <p:spPr bwMode="auto">
            <a:xfrm>
              <a:off x="2997"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a:latin typeface="Arial" charset="0"/>
                </a:rPr>
                <a:t>3</a:t>
              </a:r>
            </a:p>
          </p:txBody>
        </p:sp>
        <p:sp>
          <p:nvSpPr>
            <p:cNvPr id="107" name="Rectangle 48"/>
            <p:cNvSpPr>
              <a:spLocks noChangeArrowheads="1"/>
            </p:cNvSpPr>
            <p:nvPr/>
          </p:nvSpPr>
          <p:spPr bwMode="auto">
            <a:xfrm>
              <a:off x="2859" y="1560"/>
              <a:ext cx="13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smtClean="0">
                  <a:latin typeface="Arial" charset="0"/>
                </a:rPr>
                <a:t>2</a:t>
              </a:r>
              <a:r>
                <a:rPr lang="en-US" sz="1000" baseline="30000" dirty="0">
                  <a:latin typeface="Arial" charset="0"/>
                </a:rPr>
                <a:t>4</a:t>
              </a:r>
            </a:p>
          </p:txBody>
        </p:sp>
        <p:sp>
          <p:nvSpPr>
            <p:cNvPr id="108" name="Rectangle 49"/>
            <p:cNvSpPr>
              <a:spLocks noChangeArrowheads="1"/>
            </p:cNvSpPr>
            <p:nvPr/>
          </p:nvSpPr>
          <p:spPr bwMode="auto">
            <a:xfrm>
              <a:off x="2719" y="1560"/>
              <a:ext cx="14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dirty="0">
                  <a:latin typeface="Arial" charset="0"/>
                </a:rPr>
                <a:t>-</a:t>
              </a:r>
              <a:r>
                <a:rPr lang="en-US" sz="1000" dirty="0" smtClean="0">
                  <a:latin typeface="Arial" charset="0"/>
                </a:rPr>
                <a:t>2</a:t>
              </a:r>
              <a:r>
                <a:rPr lang="en-US" sz="1000" baseline="30000" dirty="0">
                  <a:latin typeface="Arial" charset="0"/>
                </a:rPr>
                <a:t>5</a:t>
              </a:r>
            </a:p>
          </p:txBody>
        </p:sp>
        <p:sp>
          <p:nvSpPr>
            <p:cNvPr id="109" name="Line 50"/>
            <p:cNvSpPr>
              <a:spLocks noChangeShapeType="1"/>
            </p:cNvSpPr>
            <p:nvPr/>
          </p:nvSpPr>
          <p:spPr bwMode="auto">
            <a:xfrm>
              <a:off x="2859"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0" name="Line 51"/>
            <p:cNvSpPr>
              <a:spLocks noChangeShapeType="1"/>
            </p:cNvSpPr>
            <p:nvPr/>
          </p:nvSpPr>
          <p:spPr bwMode="auto">
            <a:xfrm>
              <a:off x="2997"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 name="Line 52"/>
            <p:cNvSpPr>
              <a:spLocks noChangeShapeType="1"/>
            </p:cNvSpPr>
            <p:nvPr/>
          </p:nvSpPr>
          <p:spPr bwMode="auto">
            <a:xfrm>
              <a:off x="3136"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 name="Line 53"/>
            <p:cNvSpPr>
              <a:spLocks noChangeShapeType="1"/>
            </p:cNvSpPr>
            <p:nvPr/>
          </p:nvSpPr>
          <p:spPr bwMode="auto">
            <a:xfrm>
              <a:off x="3275"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 name="Line 54"/>
            <p:cNvSpPr>
              <a:spLocks noChangeShapeType="1"/>
            </p:cNvSpPr>
            <p:nvPr/>
          </p:nvSpPr>
          <p:spPr bwMode="auto">
            <a:xfrm>
              <a:off x="3414"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 name="Line 55"/>
            <p:cNvSpPr>
              <a:spLocks noChangeShapeType="1"/>
            </p:cNvSpPr>
            <p:nvPr/>
          </p:nvSpPr>
          <p:spPr bwMode="auto">
            <a:xfrm>
              <a:off x="3553"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5" name="Line 56"/>
            <p:cNvSpPr>
              <a:spLocks noChangeShapeType="1"/>
            </p:cNvSpPr>
            <p:nvPr/>
          </p:nvSpPr>
          <p:spPr bwMode="auto">
            <a:xfrm>
              <a:off x="3692"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6" name="Line 57"/>
            <p:cNvSpPr>
              <a:spLocks noChangeShapeType="1"/>
            </p:cNvSpPr>
            <p:nvPr/>
          </p:nvSpPr>
          <p:spPr bwMode="auto">
            <a:xfrm>
              <a:off x="3831" y="1716"/>
              <a:ext cx="0" cy="22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7" name="Line 58"/>
            <p:cNvSpPr>
              <a:spLocks noChangeShapeType="1"/>
            </p:cNvSpPr>
            <p:nvPr/>
          </p:nvSpPr>
          <p:spPr bwMode="auto">
            <a:xfrm>
              <a:off x="3969"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8" name="Line 59"/>
            <p:cNvSpPr>
              <a:spLocks noChangeShapeType="1"/>
            </p:cNvSpPr>
            <p:nvPr/>
          </p:nvSpPr>
          <p:spPr bwMode="auto">
            <a:xfrm>
              <a:off x="4108"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 name="Line 60"/>
            <p:cNvSpPr>
              <a:spLocks noChangeShapeType="1"/>
            </p:cNvSpPr>
            <p:nvPr/>
          </p:nvSpPr>
          <p:spPr bwMode="auto">
            <a:xfrm>
              <a:off x="4247"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0" name="Line 61"/>
            <p:cNvSpPr>
              <a:spLocks noChangeShapeType="1"/>
            </p:cNvSpPr>
            <p:nvPr/>
          </p:nvSpPr>
          <p:spPr bwMode="auto">
            <a:xfrm>
              <a:off x="4386"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1" name="Line 62"/>
            <p:cNvSpPr>
              <a:spLocks noChangeShapeType="1"/>
            </p:cNvSpPr>
            <p:nvPr/>
          </p:nvSpPr>
          <p:spPr bwMode="auto">
            <a:xfrm>
              <a:off x="4525"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2" name="Line 63"/>
            <p:cNvSpPr>
              <a:spLocks noChangeShapeType="1"/>
            </p:cNvSpPr>
            <p:nvPr/>
          </p:nvSpPr>
          <p:spPr bwMode="auto">
            <a:xfrm>
              <a:off x="4664"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 name="Line 64"/>
            <p:cNvSpPr>
              <a:spLocks noChangeShapeType="1"/>
            </p:cNvSpPr>
            <p:nvPr/>
          </p:nvSpPr>
          <p:spPr bwMode="auto">
            <a:xfrm>
              <a:off x="4802"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4" name="Line 65"/>
            <p:cNvSpPr>
              <a:spLocks noChangeShapeType="1"/>
            </p:cNvSpPr>
            <p:nvPr/>
          </p:nvSpPr>
          <p:spPr bwMode="auto">
            <a:xfrm>
              <a:off x="2719" y="1716"/>
              <a:ext cx="22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5" name="Line 66"/>
            <p:cNvSpPr>
              <a:spLocks noChangeShapeType="1"/>
            </p:cNvSpPr>
            <p:nvPr/>
          </p:nvSpPr>
          <p:spPr bwMode="auto">
            <a:xfrm>
              <a:off x="2719" y="1941"/>
              <a:ext cx="222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6" name="Line 67"/>
            <p:cNvSpPr>
              <a:spLocks noChangeShapeType="1"/>
            </p:cNvSpPr>
            <p:nvPr/>
          </p:nvSpPr>
          <p:spPr bwMode="auto">
            <a:xfrm>
              <a:off x="2719" y="1716"/>
              <a:ext cx="0" cy="225"/>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7" name="Line 68"/>
            <p:cNvSpPr>
              <a:spLocks noChangeShapeType="1"/>
            </p:cNvSpPr>
            <p:nvPr/>
          </p:nvSpPr>
          <p:spPr bwMode="auto">
            <a:xfrm>
              <a:off x="4942" y="1716"/>
              <a:ext cx="0" cy="225"/>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28" name="Rectangle 3"/>
          <p:cNvSpPr txBox="1">
            <a:spLocks noChangeArrowheads="1"/>
          </p:cNvSpPr>
          <p:nvPr/>
        </p:nvSpPr>
        <p:spPr bwMode="auto">
          <a:xfrm>
            <a:off x="435609" y="1447058"/>
            <a:ext cx="8049579" cy="105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400050" indent="-400050">
              <a:buClr>
                <a:schemeClr val="tx1"/>
              </a:buClr>
              <a:buSzTx/>
              <a:buNone/>
            </a:pPr>
            <a:r>
              <a:rPr lang="en-US" sz="2400" dirty="0"/>
              <a:t>1</a:t>
            </a:r>
            <a:r>
              <a:rPr lang="en-US" sz="2400" dirty="0" smtClean="0"/>
              <a:t>.	Convert the following decimal number to a 2’s complement, 16-bit (Q6.10) fixed point number.</a:t>
            </a:r>
            <a:endParaRPr lang="en-US" sz="2400" dirty="0"/>
          </a:p>
        </p:txBody>
      </p:sp>
      <p:sp>
        <p:nvSpPr>
          <p:cNvPr id="129" name="Rectangle 5"/>
          <p:cNvSpPr>
            <a:spLocks noChangeArrowheads="1"/>
          </p:cNvSpPr>
          <p:nvPr/>
        </p:nvSpPr>
        <p:spPr bwMode="auto">
          <a:xfrm>
            <a:off x="1843512" y="2757846"/>
            <a:ext cx="175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dirty="0" smtClean="0">
                <a:solidFill>
                  <a:schemeClr val="bg2"/>
                </a:solidFill>
                <a:latin typeface="Arial" charset="0"/>
              </a:rPr>
              <a:t>-25.8125  =</a:t>
            </a:r>
            <a:endParaRPr lang="en-US" dirty="0">
              <a:solidFill>
                <a:schemeClr val="bg2"/>
              </a:solidFill>
              <a:latin typeface="Arial" charset="0"/>
            </a:endParaRPr>
          </a:p>
        </p:txBody>
      </p:sp>
      <p:graphicFrame>
        <p:nvGraphicFramePr>
          <p:cNvPr id="130" name="Table 129"/>
          <p:cNvGraphicFramePr>
            <a:graphicFrameLocks noGrp="1"/>
          </p:cNvGraphicFramePr>
          <p:nvPr>
            <p:extLst>
              <p:ext uri="{D42A27DB-BD31-4B8C-83A1-F6EECF244321}">
                <p14:modId xmlns:p14="http://schemas.microsoft.com/office/powerpoint/2010/main" val="4117379870"/>
              </p:ext>
            </p:extLst>
          </p:nvPr>
        </p:nvGraphicFramePr>
        <p:xfrm>
          <a:off x="721201" y="5248910"/>
          <a:ext cx="7900416" cy="1112520"/>
        </p:xfrm>
        <a:graphic>
          <a:graphicData uri="http://schemas.openxmlformats.org/drawingml/2006/table">
            <a:tbl>
              <a:tblPr firstRow="1" bandRow="1">
                <a:tableStyleId>{5C22544A-7EE6-4342-B048-85BDC9FD1C3A}</a:tableStyleId>
              </a:tblPr>
              <a:tblGrid>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gridCol w="246888"/>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28575" cap="flat" cmpd="sng" algn="ctr">
                      <a:solidFill>
                        <a:srgbClr val="FF0000"/>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28575" cap="flat" cmpd="sng" algn="ctr">
                      <a:solidFill>
                        <a:srgbClr val="FF0000"/>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dash"/>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noFill/>
                  </a:tcPr>
                </a:tc>
              </a:tr>
              <a:tr h="370840">
                <a:tc>
                  <a:txBody>
                    <a:bodyPr/>
                    <a:lstStyle/>
                    <a:p>
                      <a:endParaRPr 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dirty="0" smtClean="0"/>
                        <a:t>2</a:t>
                      </a:r>
                      <a:r>
                        <a:rPr lang="en-US" baseline="30000" dirty="0" smtClean="0"/>
                        <a:t>(exponent – 127)</a:t>
                      </a:r>
                      <a:endParaRPr lang="en-US" baseline="30000" dirty="0"/>
                    </a:p>
                  </a:txBody>
                  <a:tcP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gridSpan="23">
                  <a:txBody>
                    <a:bodyPr/>
                    <a:lstStyle/>
                    <a:p>
                      <a:pPr algn="just"/>
                      <a:r>
                        <a:rPr lang="en-US" dirty="0" smtClean="0">
                          <a:solidFill>
                            <a:srgbClr val="FF0000"/>
                          </a:solidFill>
                        </a:rPr>
                        <a:t>(1)</a:t>
                      </a:r>
                      <a:r>
                        <a:rPr lang="en-US" dirty="0" smtClean="0"/>
                        <a:t>.</a:t>
                      </a:r>
                      <a:r>
                        <a:rPr lang="en-US" i="1" dirty="0" smtClean="0"/>
                        <a:t>Fraction</a:t>
                      </a:r>
                      <a:endParaRPr lang="en-US" i="1" dirty="0"/>
                    </a:p>
                  </a:txBody>
                  <a:tcP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1" name="Rectangle 3"/>
          <p:cNvSpPr txBox="1">
            <a:spLocks noChangeArrowheads="1"/>
          </p:cNvSpPr>
          <p:nvPr/>
        </p:nvSpPr>
        <p:spPr bwMode="auto">
          <a:xfrm>
            <a:off x="435609" y="4086544"/>
            <a:ext cx="8232179" cy="109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609600" indent="-609600">
              <a:buClr>
                <a:schemeClr val="tx1"/>
              </a:buClr>
              <a:buSzTx/>
              <a:buFont typeface="+mj-lt"/>
              <a:buAutoNum type="arabicPeriod" startAt="2"/>
            </a:pPr>
            <a:r>
              <a:rPr lang="en-US" sz="2400" dirty="0" smtClean="0"/>
              <a:t>What is the IEEE 754 binary floating point equivalent of the following decimal number?</a:t>
            </a:r>
            <a:endParaRPr lang="en-US" sz="2400" dirty="0"/>
          </a:p>
        </p:txBody>
      </p:sp>
      <p:sp>
        <p:nvSpPr>
          <p:cNvPr id="132" name="Rectangle 5"/>
          <p:cNvSpPr>
            <a:spLocks noChangeArrowheads="1"/>
          </p:cNvSpPr>
          <p:nvPr/>
        </p:nvSpPr>
        <p:spPr bwMode="auto">
          <a:xfrm>
            <a:off x="1919113" y="4959985"/>
            <a:ext cx="15792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dirty="0" smtClean="0">
                <a:solidFill>
                  <a:schemeClr val="bg2"/>
                </a:solidFill>
                <a:latin typeface="Arial" charset="0"/>
              </a:rPr>
              <a:t>-37.375  =</a:t>
            </a:r>
            <a:endParaRPr lang="en-US" dirty="0">
              <a:solidFill>
                <a:schemeClr val="bg2"/>
              </a:solidFill>
              <a:latin typeface="Arial" charset="0"/>
            </a:endParaRPr>
          </a:p>
        </p:txBody>
      </p:sp>
      <p:grpSp>
        <p:nvGrpSpPr>
          <p:cNvPr id="2" name="Group 1"/>
          <p:cNvGrpSpPr/>
          <p:nvPr/>
        </p:nvGrpSpPr>
        <p:grpSpPr>
          <a:xfrm>
            <a:off x="1885780" y="3715577"/>
            <a:ext cx="6524675" cy="2741785"/>
            <a:chOff x="1885780" y="3715577"/>
            <a:chExt cx="6524675" cy="2741785"/>
          </a:xfrm>
        </p:grpSpPr>
        <p:sp>
          <p:nvSpPr>
            <p:cNvPr id="65" name="TextBox 64"/>
            <p:cNvSpPr txBox="1"/>
            <p:nvPr/>
          </p:nvSpPr>
          <p:spPr>
            <a:xfrm>
              <a:off x="1885780" y="3715577"/>
              <a:ext cx="3635714" cy="338554"/>
            </a:xfrm>
            <a:prstGeom prst="rect">
              <a:avLst/>
            </a:prstGeom>
            <a:noFill/>
          </p:spPr>
          <p:txBody>
            <a:bodyPr wrap="square" rtlCol="0">
              <a:spAutoFit/>
            </a:bodyPr>
            <a:lstStyle/>
            <a:p>
              <a:r>
                <a:rPr lang="en-US" sz="1600" dirty="0" smtClean="0">
                  <a:solidFill>
                    <a:srgbClr val="FF0000"/>
                  </a:solidFill>
                  <a:latin typeface="Comic Sans MS" pitchFamily="66" charset="0"/>
                </a:rPr>
                <a:t>HINT: 0.8125 = 1/2 + 1/4 + 1/16)</a:t>
              </a:r>
              <a:endParaRPr lang="en-US" sz="1600" dirty="0">
                <a:solidFill>
                  <a:srgbClr val="FF0000"/>
                </a:solidFill>
                <a:latin typeface="Comic Sans MS" pitchFamily="66" charset="0"/>
              </a:endParaRPr>
            </a:p>
          </p:txBody>
        </p:sp>
        <p:sp>
          <p:nvSpPr>
            <p:cNvPr id="66" name="TextBox 65"/>
            <p:cNvSpPr txBox="1"/>
            <p:nvPr/>
          </p:nvSpPr>
          <p:spPr>
            <a:xfrm>
              <a:off x="5415580" y="6118808"/>
              <a:ext cx="2994875" cy="338554"/>
            </a:xfrm>
            <a:prstGeom prst="rect">
              <a:avLst/>
            </a:prstGeom>
            <a:noFill/>
          </p:spPr>
          <p:txBody>
            <a:bodyPr wrap="square" rtlCol="0">
              <a:spAutoFit/>
            </a:bodyPr>
            <a:lstStyle/>
            <a:p>
              <a:r>
                <a:rPr lang="en-US" sz="1600" dirty="0" smtClean="0">
                  <a:solidFill>
                    <a:srgbClr val="FF0000"/>
                  </a:solidFill>
                  <a:latin typeface="Comic Sans MS" pitchFamily="66" charset="0"/>
                </a:rPr>
                <a:t>HINT: 0.375 = 1/4 + 1/8)</a:t>
              </a:r>
              <a:endParaRPr lang="en-US" sz="1600" dirty="0">
                <a:solidFill>
                  <a:srgbClr val="FF0000"/>
                </a:solidFill>
                <a:latin typeface="Comic Sans MS" pitchFamily="66" charset="0"/>
              </a:endParaRPr>
            </a:p>
          </p:txBody>
        </p:sp>
      </p:grpSp>
    </p:spTree>
    <p:extLst>
      <p:ext uri="{BB962C8B-B14F-4D97-AF65-F5344CB8AC3E}">
        <p14:creationId xmlns:p14="http://schemas.microsoft.com/office/powerpoint/2010/main" val="395339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mtClean="0"/>
              <a:t>BYU CS 224</a:t>
            </a:r>
          </a:p>
        </p:txBody>
      </p:sp>
      <p:sp>
        <p:nvSpPr>
          <p:cNvPr id="3789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mtClean="0"/>
              <a:t>S01 - Data Types</a:t>
            </a:r>
          </a:p>
        </p:txBody>
      </p:sp>
      <p:sp>
        <p:nvSpPr>
          <p:cNvPr id="378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60C12B-BA6C-4A5E-80F3-80412DA95F20}" type="slidenum">
              <a:rPr lang="en-US" altLang="en-US" smtClean="0"/>
              <a:pPr eaLnBrk="1" hangingPunct="1"/>
              <a:t>47</a:t>
            </a:fld>
            <a:endParaRPr lang="en-US" altLang="en-US" smtClean="0"/>
          </a:p>
        </p:txBody>
      </p:sp>
      <p:sp>
        <p:nvSpPr>
          <p:cNvPr id="37893" name="Rectangle 2"/>
          <p:cNvSpPr>
            <a:spLocks noGrp="1" noChangeArrowheads="1"/>
          </p:cNvSpPr>
          <p:nvPr>
            <p:ph type="title"/>
          </p:nvPr>
        </p:nvSpPr>
        <p:spPr/>
        <p:txBody>
          <a:bodyPr/>
          <a:lstStyle/>
          <a:p>
            <a:pPr eaLnBrk="1" hangingPunct="1"/>
            <a:r>
              <a:rPr lang="en-US" altLang="en-US" dirty="0" smtClean="0"/>
              <a:t>FP Behavior</a:t>
            </a:r>
          </a:p>
        </p:txBody>
      </p:sp>
      <p:sp>
        <p:nvSpPr>
          <p:cNvPr id="37894" name="Rectangle 3"/>
          <p:cNvSpPr>
            <a:spLocks noGrp="1" noChangeArrowheads="1"/>
          </p:cNvSpPr>
          <p:nvPr>
            <p:ph type="body" idx="1"/>
          </p:nvPr>
        </p:nvSpPr>
        <p:spPr>
          <a:xfrm>
            <a:off x="457200" y="1468120"/>
            <a:ext cx="8229600" cy="781050"/>
          </a:xfrm>
        </p:spPr>
        <p:txBody>
          <a:bodyPr/>
          <a:lstStyle/>
          <a:p>
            <a:pPr eaLnBrk="1" hangingPunct="1"/>
            <a:r>
              <a:rPr lang="en-US" altLang="en-US" sz="2400" dirty="0" smtClean="0"/>
              <a:t>Programmer must be aware of accuracy limitations!</a:t>
            </a:r>
          </a:p>
        </p:txBody>
      </p:sp>
      <p:sp>
        <p:nvSpPr>
          <p:cNvPr id="68612" name="Text Box 4"/>
          <p:cNvSpPr txBox="1">
            <a:spLocks noChangeArrowheads="1"/>
          </p:cNvSpPr>
          <p:nvPr/>
        </p:nvSpPr>
        <p:spPr bwMode="auto">
          <a:xfrm>
            <a:off x="4077222" y="1940560"/>
            <a:ext cx="4701018"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a:spcBef>
                <a:spcPct val="20000"/>
              </a:spcBef>
              <a:tabLst>
                <a:tab pos="627063" algn="l"/>
              </a:tabLst>
            </a:pPr>
            <a:r>
              <a:rPr lang="en-US" altLang="en-US" dirty="0" smtClean="0">
                <a:latin typeface="Tahoma" charset="0"/>
              </a:rPr>
              <a:t>=?</a:t>
            </a:r>
            <a:r>
              <a:rPr lang="en-US" altLang="en-US" dirty="0">
                <a:latin typeface="Tahoma" charset="0"/>
              </a:rPr>
              <a:t>	</a:t>
            </a:r>
            <a:r>
              <a:rPr lang="en-US" altLang="en-US" dirty="0" smtClean="0">
                <a:latin typeface="Tahoma" charset="0"/>
              </a:rPr>
              <a:t>1 </a:t>
            </a:r>
            <a:r>
              <a:rPr lang="en-US" altLang="en-US" dirty="0">
                <a:latin typeface="Tahoma" charset="0"/>
              </a:rPr>
              <a:t>+ (10</a:t>
            </a:r>
            <a:r>
              <a:rPr lang="en-US" altLang="en-US" baseline="30000" dirty="0">
                <a:latin typeface="Tahoma" charset="0"/>
              </a:rPr>
              <a:t>30</a:t>
            </a:r>
            <a:r>
              <a:rPr lang="en-US" altLang="en-US" dirty="0">
                <a:latin typeface="Tahoma" charset="0"/>
              </a:rPr>
              <a:t> + –10</a:t>
            </a:r>
            <a:r>
              <a:rPr lang="en-US" altLang="en-US" baseline="30000" dirty="0">
                <a:latin typeface="Tahoma" charset="0"/>
              </a:rPr>
              <a:t>30</a:t>
            </a:r>
            <a:r>
              <a:rPr lang="en-US" altLang="en-US" dirty="0">
                <a:latin typeface="Tahoma" charset="0"/>
              </a:rPr>
              <a:t>)</a:t>
            </a:r>
            <a:r>
              <a:rPr lang="en-US" altLang="en-US" baseline="30000" dirty="0">
                <a:latin typeface="Tahoma" charset="0"/>
              </a:rPr>
              <a:t> </a:t>
            </a:r>
          </a:p>
          <a:p>
            <a:pPr marL="0" lvl="1">
              <a:spcBef>
                <a:spcPct val="20000"/>
              </a:spcBef>
              <a:tabLst>
                <a:tab pos="627063" algn="l"/>
              </a:tabLst>
            </a:pPr>
            <a:r>
              <a:rPr lang="en-US" altLang="en-US" dirty="0" smtClean="0">
                <a:latin typeface="Tahoma" charset="0"/>
              </a:rPr>
              <a:t>=?</a:t>
            </a:r>
            <a:r>
              <a:rPr lang="en-US" altLang="en-US" dirty="0">
                <a:latin typeface="Tahoma" charset="0"/>
              </a:rPr>
              <a:t>	</a:t>
            </a:r>
            <a:r>
              <a:rPr lang="en-US" altLang="en-US" dirty="0" smtClean="0">
                <a:latin typeface="Tahoma" charset="0"/>
              </a:rPr>
              <a:t>1 </a:t>
            </a:r>
            <a:r>
              <a:rPr lang="en-US" altLang="en-US" dirty="0">
                <a:latin typeface="Tahoma" charset="0"/>
              </a:rPr>
              <a:t>+ 0</a:t>
            </a:r>
          </a:p>
          <a:p>
            <a:pPr marL="0" lvl="1">
              <a:spcBef>
                <a:spcPct val="20000"/>
              </a:spcBef>
              <a:tabLst>
                <a:tab pos="627063" algn="l"/>
              </a:tabLst>
            </a:pPr>
            <a:r>
              <a:rPr lang="en-US" altLang="en-US" dirty="0" smtClean="0">
                <a:latin typeface="Tahoma" charset="0"/>
                <a:sym typeface="Symbol" charset="2"/>
              </a:rPr>
              <a:t> </a:t>
            </a:r>
            <a:r>
              <a:rPr lang="en-US" altLang="en-US" dirty="0">
                <a:latin typeface="Tahoma" charset="0"/>
                <a:sym typeface="Symbol" charset="2"/>
              </a:rPr>
              <a:t>	</a:t>
            </a:r>
            <a:r>
              <a:rPr lang="en-US" altLang="en-US" dirty="0" smtClean="0">
                <a:latin typeface="Tahoma" charset="0"/>
              </a:rPr>
              <a:t>1</a:t>
            </a:r>
            <a:endParaRPr lang="en-US" altLang="en-US" baseline="30000" dirty="0">
              <a:latin typeface="Tahoma" charset="0"/>
            </a:endParaRPr>
          </a:p>
        </p:txBody>
      </p:sp>
      <p:sp>
        <p:nvSpPr>
          <p:cNvPr id="68613" name="Text Box 5"/>
          <p:cNvSpPr txBox="1">
            <a:spLocks noChangeArrowheads="1"/>
          </p:cNvSpPr>
          <p:nvPr/>
        </p:nvSpPr>
        <p:spPr bwMode="auto">
          <a:xfrm>
            <a:off x="3812567" y="4181674"/>
            <a:ext cx="4886594"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a:spcBef>
                <a:spcPct val="20000"/>
              </a:spcBef>
              <a:tabLst>
                <a:tab pos="627063" algn="l"/>
              </a:tabLst>
            </a:pPr>
            <a:r>
              <a:rPr lang="en-US" altLang="en-US" dirty="0" smtClean="0">
                <a:latin typeface="Tahoma" charset="0"/>
              </a:rPr>
              <a:t>=?</a:t>
            </a:r>
            <a:r>
              <a:rPr lang="en-US" altLang="en-US" dirty="0">
                <a:latin typeface="Tahoma" charset="0"/>
              </a:rPr>
              <a:t>	(</a:t>
            </a:r>
            <a:r>
              <a:rPr lang="en-US" altLang="en-US" dirty="0">
                <a:latin typeface="Tahoma" charset="0"/>
                <a:sym typeface="Symbol" charset="2"/>
              </a:rPr>
              <a:t>1.0 </a:t>
            </a:r>
            <a:r>
              <a:rPr lang="en-US" altLang="en-US" dirty="0">
                <a:latin typeface="Tahoma" charset="0"/>
              </a:rPr>
              <a:t>÷ 640.0) + (6.0 ÷ 640.0)</a:t>
            </a:r>
            <a:r>
              <a:rPr lang="en-US" altLang="en-US" baseline="30000" dirty="0">
                <a:latin typeface="Tahoma" charset="0"/>
              </a:rPr>
              <a:t> </a:t>
            </a:r>
          </a:p>
          <a:p>
            <a:pPr marL="0" lvl="1">
              <a:spcBef>
                <a:spcPct val="20000"/>
              </a:spcBef>
              <a:tabLst>
                <a:tab pos="627063" algn="l"/>
              </a:tabLst>
            </a:pPr>
            <a:r>
              <a:rPr lang="en-US" altLang="en-US" dirty="0" smtClean="0">
                <a:latin typeface="Tahoma" charset="0"/>
              </a:rPr>
              <a:t>=?</a:t>
            </a:r>
            <a:r>
              <a:rPr lang="en-US" altLang="en-US" dirty="0">
                <a:latin typeface="Tahoma" charset="0"/>
              </a:rPr>
              <a:t>	</a:t>
            </a:r>
            <a:r>
              <a:rPr lang="en-US" altLang="en-US" dirty="0">
                <a:latin typeface="Tahoma" charset="0"/>
                <a:sym typeface="Symbol" charset="2"/>
              </a:rPr>
              <a:t>.001563 + .009375</a:t>
            </a:r>
            <a:endParaRPr lang="en-US" altLang="en-US" sz="1200" dirty="0">
              <a:latin typeface="Tahoma" charset="0"/>
            </a:endParaRPr>
          </a:p>
          <a:p>
            <a:pPr marL="0" lvl="1">
              <a:spcBef>
                <a:spcPct val="20000"/>
              </a:spcBef>
              <a:tabLst>
                <a:tab pos="627063" algn="l"/>
              </a:tabLst>
            </a:pPr>
            <a:r>
              <a:rPr lang="en-US" altLang="en-US" dirty="0" smtClean="0">
                <a:latin typeface="Tahoma" charset="0"/>
                <a:sym typeface="Symbol" charset="2"/>
              </a:rPr>
              <a:t></a:t>
            </a:r>
            <a:r>
              <a:rPr lang="en-US" altLang="en-US" dirty="0">
                <a:latin typeface="Tahoma" charset="0"/>
                <a:sym typeface="Symbol" charset="2"/>
              </a:rPr>
              <a:t>	.</a:t>
            </a:r>
            <a:r>
              <a:rPr lang="en-US" altLang="en-US" dirty="0" smtClean="0">
                <a:latin typeface="Tahoma" charset="0"/>
                <a:sym typeface="Symbol" charset="2"/>
              </a:rPr>
              <a:t>010938</a:t>
            </a:r>
            <a:endParaRPr lang="en-US" altLang="en-US" dirty="0">
              <a:latin typeface="Tahoma" charset="0"/>
              <a:sym typeface="Symbol" charset="2"/>
            </a:endParaRPr>
          </a:p>
        </p:txBody>
      </p:sp>
      <p:sp>
        <p:nvSpPr>
          <p:cNvPr id="9" name="Text Box 4"/>
          <p:cNvSpPr txBox="1">
            <a:spLocks noChangeArrowheads="1"/>
          </p:cNvSpPr>
          <p:nvPr/>
        </p:nvSpPr>
        <p:spPr bwMode="auto">
          <a:xfrm>
            <a:off x="563670" y="1940560"/>
            <a:ext cx="3353009"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algn="r">
              <a:spcBef>
                <a:spcPct val="20000"/>
              </a:spcBef>
            </a:pPr>
            <a:r>
              <a:rPr lang="en-US" altLang="en-US" dirty="0" smtClean="0">
                <a:latin typeface="Tahoma" charset="0"/>
              </a:rPr>
              <a:t>(1 </a:t>
            </a:r>
            <a:r>
              <a:rPr lang="en-US" altLang="en-US" dirty="0">
                <a:latin typeface="Tahoma" charset="0"/>
              </a:rPr>
              <a:t>+ 10</a:t>
            </a:r>
            <a:r>
              <a:rPr lang="en-US" altLang="en-US" baseline="30000" dirty="0">
                <a:latin typeface="Tahoma" charset="0"/>
              </a:rPr>
              <a:t>30</a:t>
            </a:r>
            <a:r>
              <a:rPr lang="en-US" altLang="en-US" dirty="0">
                <a:latin typeface="Tahoma" charset="0"/>
              </a:rPr>
              <a:t>) + –</a:t>
            </a:r>
            <a:r>
              <a:rPr lang="en-US" altLang="en-US" dirty="0" smtClean="0">
                <a:latin typeface="Tahoma" charset="0"/>
              </a:rPr>
              <a:t>10</a:t>
            </a:r>
            <a:r>
              <a:rPr lang="en-US" altLang="en-US" baseline="30000" dirty="0" smtClean="0">
                <a:latin typeface="Tahoma" charset="0"/>
              </a:rPr>
              <a:t>30</a:t>
            </a:r>
            <a:endParaRPr lang="en-US" altLang="en-US" baseline="30000" dirty="0">
              <a:latin typeface="Tahoma" charset="0"/>
            </a:endParaRPr>
          </a:p>
          <a:p>
            <a:pPr marL="0" lvl="1" algn="r">
              <a:spcBef>
                <a:spcPct val="20000"/>
              </a:spcBef>
            </a:pPr>
            <a:r>
              <a:rPr lang="en-US" altLang="en-US" b="1" dirty="0">
                <a:solidFill>
                  <a:srgbClr val="FF0000"/>
                </a:solidFill>
                <a:latin typeface="Tahoma" charset="0"/>
              </a:rPr>
              <a:t>10</a:t>
            </a:r>
            <a:r>
              <a:rPr lang="en-US" altLang="en-US" b="1" baseline="30000" dirty="0">
                <a:solidFill>
                  <a:srgbClr val="FF0000"/>
                </a:solidFill>
                <a:latin typeface="Tahoma" charset="0"/>
              </a:rPr>
              <a:t>30</a:t>
            </a:r>
            <a:r>
              <a:rPr lang="en-US" altLang="en-US" dirty="0">
                <a:latin typeface="Tahoma" charset="0"/>
              </a:rPr>
              <a:t> – </a:t>
            </a:r>
            <a:r>
              <a:rPr lang="en-US" altLang="en-US" dirty="0" smtClean="0">
                <a:latin typeface="Tahoma" charset="0"/>
              </a:rPr>
              <a:t>10</a:t>
            </a:r>
            <a:r>
              <a:rPr lang="en-US" altLang="en-US" baseline="30000" dirty="0" smtClean="0">
                <a:latin typeface="Tahoma" charset="0"/>
              </a:rPr>
              <a:t>30</a:t>
            </a:r>
          </a:p>
          <a:p>
            <a:pPr marL="0" lvl="1" algn="r">
              <a:spcBef>
                <a:spcPct val="20000"/>
              </a:spcBef>
            </a:pPr>
            <a:r>
              <a:rPr lang="en-US" altLang="en-US" dirty="0" smtClean="0">
                <a:latin typeface="Tahoma" charset="0"/>
              </a:rPr>
              <a:t>0</a:t>
            </a:r>
            <a:endParaRPr lang="en-US" altLang="en-US" baseline="30000" dirty="0">
              <a:latin typeface="Tahoma" charset="0"/>
            </a:endParaRPr>
          </a:p>
        </p:txBody>
      </p:sp>
      <p:sp>
        <p:nvSpPr>
          <p:cNvPr id="11" name="Text Box 5"/>
          <p:cNvSpPr txBox="1">
            <a:spLocks noChangeArrowheads="1"/>
          </p:cNvSpPr>
          <p:nvPr/>
        </p:nvSpPr>
        <p:spPr bwMode="auto">
          <a:xfrm>
            <a:off x="927412" y="4183762"/>
            <a:ext cx="2824812"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algn="r">
              <a:spcBef>
                <a:spcPct val="20000"/>
              </a:spcBef>
            </a:pPr>
            <a:r>
              <a:rPr lang="en-US" altLang="en-US" dirty="0">
                <a:latin typeface="Tahoma" charset="0"/>
              </a:rPr>
              <a:t>(1.0 + 6.0) ÷ </a:t>
            </a:r>
            <a:r>
              <a:rPr lang="en-US" altLang="en-US" dirty="0" smtClean="0">
                <a:latin typeface="Tahoma" charset="0"/>
              </a:rPr>
              <a:t>640.0</a:t>
            </a:r>
            <a:endParaRPr lang="en-US" altLang="en-US" baseline="30000" dirty="0">
              <a:latin typeface="Tahoma" charset="0"/>
            </a:endParaRPr>
          </a:p>
          <a:p>
            <a:pPr marL="0" lvl="1" algn="r">
              <a:spcBef>
                <a:spcPct val="20000"/>
              </a:spcBef>
            </a:pPr>
            <a:r>
              <a:rPr lang="en-US" altLang="en-US" dirty="0">
                <a:latin typeface="Tahoma" charset="0"/>
              </a:rPr>
              <a:t>7.0 ÷ </a:t>
            </a:r>
            <a:r>
              <a:rPr lang="en-US" altLang="en-US" dirty="0" smtClean="0">
                <a:latin typeface="Tahoma" charset="0"/>
              </a:rPr>
              <a:t>640.0</a:t>
            </a:r>
            <a:endParaRPr lang="en-US" altLang="en-US" sz="1200" dirty="0">
              <a:latin typeface="Tahoma" charset="0"/>
            </a:endParaRPr>
          </a:p>
          <a:p>
            <a:pPr marL="0" lvl="1" algn="r">
              <a:spcBef>
                <a:spcPct val="20000"/>
              </a:spcBef>
            </a:pPr>
            <a:r>
              <a:rPr lang="en-US" altLang="en-US" dirty="0">
                <a:latin typeface="Tahoma" charset="0"/>
              </a:rPr>
              <a:t>.</a:t>
            </a:r>
            <a:r>
              <a:rPr lang="en-US" altLang="en-US" dirty="0" smtClean="0">
                <a:latin typeface="Tahoma" charset="0"/>
              </a:rPr>
              <a:t>010937</a:t>
            </a:r>
            <a:endParaRPr lang="en-US" altLang="en-US" sz="2800" dirty="0">
              <a:latin typeface="Tahoma" charset="0"/>
            </a:endParaRPr>
          </a:p>
        </p:txBody>
      </p:sp>
      <p:sp>
        <p:nvSpPr>
          <p:cNvPr id="13" name="Rectangle 3"/>
          <p:cNvSpPr txBox="1">
            <a:spLocks noChangeArrowheads="1"/>
          </p:cNvSpPr>
          <p:nvPr/>
        </p:nvSpPr>
        <p:spPr bwMode="auto">
          <a:xfrm>
            <a:off x="461010" y="3597910"/>
            <a:ext cx="8229600" cy="631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altLang="en-US" sz="2400" kern="0" dirty="0"/>
              <a:t>Operations not associative!</a:t>
            </a:r>
          </a:p>
        </p:txBody>
      </p:sp>
      <p:sp>
        <p:nvSpPr>
          <p:cNvPr id="14" name="Rectangle 3"/>
          <p:cNvSpPr txBox="1">
            <a:spLocks noChangeArrowheads="1"/>
          </p:cNvSpPr>
          <p:nvPr/>
        </p:nvSpPr>
        <p:spPr bwMode="auto">
          <a:xfrm>
            <a:off x="453390" y="5750560"/>
            <a:ext cx="8229600" cy="631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altLang="en-US" sz="2400" kern="0" dirty="0"/>
              <a:t>×,÷ not distributive across +,-</a:t>
            </a:r>
          </a:p>
        </p:txBody>
      </p:sp>
    </p:spTree>
    <p:extLst>
      <p:ext uri="{BB962C8B-B14F-4D97-AF65-F5344CB8AC3E}">
        <p14:creationId xmlns:p14="http://schemas.microsoft.com/office/powerpoint/2010/main" val="187143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fade">
                                      <p:cBhvr>
                                        <p:cTn id="12" dur="500"/>
                                        <p:tgtEl>
                                          <p:spTgt spid="686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8613"/>
                                        </p:tgtEl>
                                        <p:attrNameLst>
                                          <p:attrName>style.visibility</p:attrName>
                                        </p:attrNameLst>
                                      </p:cBhvr>
                                      <p:to>
                                        <p:strVal val="visible"/>
                                      </p:to>
                                    </p:set>
                                    <p:animEffect transition="in" filter="fade">
                                      <p:cBhvr>
                                        <p:cTn id="27" dur="500"/>
                                        <p:tgtEl>
                                          <p:spTgt spid="686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3" grpId="0"/>
      <p:bldP spid="9" grpId="0"/>
      <p:bldP spid="11" grpId="0"/>
      <p:bldP spid="13"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smtClean="0"/>
              <a:t>BYU CS 224</a:t>
            </a:r>
            <a:endParaRPr lang="en-US" altLang="en-US"/>
          </a:p>
        </p:txBody>
      </p:sp>
      <p:sp>
        <p:nvSpPr>
          <p:cNvPr id="5" name="Footer Placeholder 4"/>
          <p:cNvSpPr>
            <a:spLocks noGrp="1"/>
          </p:cNvSpPr>
          <p:nvPr>
            <p:ph type="ftr" sz="quarter" idx="11"/>
          </p:nvPr>
        </p:nvSpPr>
        <p:spPr/>
        <p:txBody>
          <a:bodyPr/>
          <a:lstStyle/>
          <a:p>
            <a:r>
              <a:rPr lang="en-US" altLang="en-US" smtClean="0"/>
              <a:t>S01 - Data Types</a:t>
            </a:r>
            <a:endParaRPr lang="en-US" altLang="en-US"/>
          </a:p>
        </p:txBody>
      </p:sp>
      <p:sp>
        <p:nvSpPr>
          <p:cNvPr id="6" name="Slide Number Placeholder 5"/>
          <p:cNvSpPr>
            <a:spLocks noGrp="1"/>
          </p:cNvSpPr>
          <p:nvPr>
            <p:ph type="sldNum" sz="quarter" idx="12"/>
          </p:nvPr>
        </p:nvSpPr>
        <p:spPr/>
        <p:txBody>
          <a:bodyPr/>
          <a:lstStyle/>
          <a:p>
            <a:fld id="{8A55A38E-1864-4E14-98F3-21E0C22E73CE}" type="slidenum">
              <a:rPr lang="en-US" altLang="en-US"/>
              <a:pPr/>
              <a:t>48</a:t>
            </a:fld>
            <a:endParaRPr lang="en-US" altLang="en-US"/>
          </a:p>
        </p:txBody>
      </p:sp>
      <p:sp>
        <p:nvSpPr>
          <p:cNvPr id="29698" name="Rectangle 2"/>
          <p:cNvSpPr>
            <a:spLocks noGrp="1" noChangeArrowheads="1"/>
          </p:cNvSpPr>
          <p:nvPr>
            <p:ph type="title"/>
          </p:nvPr>
        </p:nvSpPr>
        <p:spPr/>
        <p:txBody>
          <a:bodyPr/>
          <a:lstStyle/>
          <a:p>
            <a:r>
              <a:rPr lang="en-US" altLang="en-US" dirty="0" smtClean="0"/>
              <a:t>Chopping vs. Rounding</a:t>
            </a:r>
            <a:endParaRPr lang="en-US" altLang="en-US" dirty="0"/>
          </a:p>
        </p:txBody>
      </p:sp>
      <p:sp>
        <p:nvSpPr>
          <p:cNvPr id="29699" name="Rectangle 3"/>
          <p:cNvSpPr>
            <a:spLocks noGrp="1" noChangeArrowheads="1"/>
          </p:cNvSpPr>
          <p:nvPr>
            <p:ph type="body" idx="1"/>
          </p:nvPr>
        </p:nvSpPr>
        <p:spPr>
          <a:xfrm>
            <a:off x="706120" y="4103370"/>
            <a:ext cx="8164513" cy="2103120"/>
          </a:xfrm>
        </p:spPr>
        <p:txBody>
          <a:bodyPr/>
          <a:lstStyle/>
          <a:p>
            <a:pPr>
              <a:lnSpc>
                <a:spcPct val="90000"/>
              </a:lnSpc>
              <a:buFontTx/>
              <a:buNone/>
            </a:pPr>
            <a:r>
              <a:rPr lang="en-US" altLang="en-US" sz="2800" dirty="0" smtClean="0"/>
              <a:t>Base 10	pi=3.14159265358…</a:t>
            </a:r>
          </a:p>
          <a:p>
            <a:pPr>
              <a:lnSpc>
                <a:spcPct val="90000"/>
              </a:lnSpc>
              <a:buFontTx/>
              <a:buNone/>
            </a:pPr>
            <a:endParaRPr lang="en-US" altLang="en-US" sz="2800" dirty="0" smtClean="0"/>
          </a:p>
          <a:p>
            <a:pPr>
              <a:lnSpc>
                <a:spcPct val="90000"/>
              </a:lnSpc>
              <a:buFontTx/>
              <a:buNone/>
            </a:pPr>
            <a:r>
              <a:rPr lang="en-US" altLang="en-US" sz="2800" dirty="0" smtClean="0"/>
              <a:t>Chopped	pi=3.141592</a:t>
            </a:r>
            <a:r>
              <a:rPr lang="en-US" altLang="en-US" sz="2800" dirty="0"/>
              <a:t>	</a:t>
            </a:r>
            <a:r>
              <a:rPr lang="en-US" altLang="en-US" sz="2800" dirty="0" smtClean="0">
                <a:solidFill>
                  <a:srgbClr val="3333FF"/>
                </a:solidFill>
              </a:rPr>
              <a:t>e</a:t>
            </a:r>
            <a:r>
              <a:rPr lang="en-US" altLang="en-US" sz="2800" baseline="-25000" dirty="0" smtClean="0">
                <a:solidFill>
                  <a:srgbClr val="3333FF"/>
                </a:solidFill>
              </a:rPr>
              <a:t>t</a:t>
            </a:r>
            <a:r>
              <a:rPr lang="en-US" altLang="en-US" sz="2800" dirty="0" smtClean="0">
                <a:solidFill>
                  <a:srgbClr val="3333FF"/>
                </a:solidFill>
              </a:rPr>
              <a:t>=0.00000065</a:t>
            </a:r>
            <a:endParaRPr lang="en-US" altLang="en-US" sz="2800" dirty="0">
              <a:solidFill>
                <a:srgbClr val="3333FF"/>
              </a:solidFill>
            </a:endParaRPr>
          </a:p>
          <a:p>
            <a:pPr>
              <a:lnSpc>
                <a:spcPct val="90000"/>
              </a:lnSpc>
              <a:buFontTx/>
              <a:buNone/>
            </a:pPr>
            <a:r>
              <a:rPr lang="en-US" altLang="en-US" sz="2800" dirty="0" smtClean="0"/>
              <a:t>Rounded	pi=3.141593 </a:t>
            </a:r>
            <a:r>
              <a:rPr lang="en-US" altLang="en-US" sz="2800" dirty="0"/>
              <a:t>	</a:t>
            </a:r>
            <a:r>
              <a:rPr lang="en-US" altLang="en-US" sz="2800" dirty="0" smtClean="0">
                <a:solidFill>
                  <a:srgbClr val="3333FF"/>
                </a:solidFill>
              </a:rPr>
              <a:t>e</a:t>
            </a:r>
            <a:r>
              <a:rPr lang="en-US" altLang="en-US" sz="2800" baseline="-25000" dirty="0" smtClean="0">
                <a:solidFill>
                  <a:srgbClr val="3333FF"/>
                </a:solidFill>
              </a:rPr>
              <a:t>t</a:t>
            </a:r>
            <a:r>
              <a:rPr lang="en-US" altLang="en-US" sz="2800" dirty="0" smtClean="0">
                <a:solidFill>
                  <a:srgbClr val="3333FF"/>
                </a:solidFill>
              </a:rPr>
              <a:t>=0.00000035</a:t>
            </a:r>
            <a:endParaRPr lang="en-US" altLang="en-US" sz="2800" dirty="0">
              <a:solidFill>
                <a:srgbClr val="3333FF"/>
              </a:solidFill>
            </a:endParaRPr>
          </a:p>
        </p:txBody>
      </p:sp>
      <p:sp>
        <p:nvSpPr>
          <p:cNvPr id="7" name="Rectangle 3"/>
          <p:cNvSpPr txBox="1">
            <a:spLocks noChangeArrowheads="1"/>
          </p:cNvSpPr>
          <p:nvPr/>
        </p:nvSpPr>
        <p:spPr bwMode="auto">
          <a:xfrm>
            <a:off x="458470" y="1446213"/>
            <a:ext cx="8164513" cy="205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nSpc>
                <a:spcPct val="90000"/>
              </a:lnSpc>
            </a:pPr>
            <a:r>
              <a:rPr lang="en-US" altLang="en-US" sz="2800" kern="0" dirty="0" smtClean="0"/>
              <a:t>Some machines use chopping, because</a:t>
            </a:r>
            <a:r>
              <a:rPr lang="en-US" altLang="en-US" sz="2800" kern="0" dirty="0" smtClean="0">
                <a:solidFill>
                  <a:srgbClr val="3333FF"/>
                </a:solidFill>
              </a:rPr>
              <a:t> </a:t>
            </a:r>
            <a:r>
              <a:rPr lang="en-US" altLang="en-US" sz="2800" kern="0" dirty="0" smtClean="0"/>
              <a:t>rounding adds to the computational overhead. Since number of significant figures is large enough, resulting chopping error is usually negligible.</a:t>
            </a:r>
            <a:endParaRPr lang="en-US" altLang="en-US" sz="2800" kern="0" dirty="0"/>
          </a:p>
        </p:txBody>
      </p:sp>
    </p:spTree>
    <p:extLst>
      <p:ext uri="{BB962C8B-B14F-4D97-AF65-F5344CB8AC3E}">
        <p14:creationId xmlns:p14="http://schemas.microsoft.com/office/powerpoint/2010/main" val="7021864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Other Data Types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250" y="3455504"/>
            <a:ext cx="2495385" cy="3272637"/>
          </a:xfrm>
          <a:prstGeom prst="rect">
            <a:avLst/>
          </a:prstGeom>
        </p:spPr>
      </p:pic>
    </p:spTree>
    <p:extLst>
      <p:ext uri="{BB962C8B-B14F-4D97-AF65-F5344CB8AC3E}">
        <p14:creationId xmlns:p14="http://schemas.microsoft.com/office/powerpoint/2010/main" val="1461394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224</a:t>
            </a:r>
            <a:endParaRPr lang="en-US"/>
          </a:p>
        </p:txBody>
      </p:sp>
      <p:sp>
        <p:nvSpPr>
          <p:cNvPr id="6" name="Footer Placeholder 4"/>
          <p:cNvSpPr>
            <a:spLocks noGrp="1"/>
          </p:cNvSpPr>
          <p:nvPr>
            <p:ph type="ftr" sz="quarter" idx="11"/>
          </p:nvPr>
        </p:nvSpPr>
        <p:spPr/>
        <p:txBody>
          <a:bodyPr/>
          <a:lstStyle/>
          <a:p>
            <a:r>
              <a:rPr lang="en-US" smtClean="0"/>
              <a:t>S01 - Data Types</a:t>
            </a:r>
            <a:endParaRPr lang="en-US"/>
          </a:p>
        </p:txBody>
      </p:sp>
      <p:sp>
        <p:nvSpPr>
          <p:cNvPr id="7" name="Slide Number Placeholder 5"/>
          <p:cNvSpPr>
            <a:spLocks noGrp="1"/>
          </p:cNvSpPr>
          <p:nvPr>
            <p:ph type="sldNum" sz="quarter" idx="12"/>
          </p:nvPr>
        </p:nvSpPr>
        <p:spPr/>
        <p:txBody>
          <a:bodyPr/>
          <a:lstStyle/>
          <a:p>
            <a:fld id="{81962EFE-B479-4DDD-9EBA-CE361B89BCC2}" type="slidenum">
              <a:rPr lang="en-US"/>
              <a:pPr/>
              <a:t>5</a:t>
            </a:fld>
            <a:endParaRPr lang="en-US"/>
          </a:p>
        </p:txBody>
      </p:sp>
      <p:sp>
        <p:nvSpPr>
          <p:cNvPr id="2444290" name="Rectangle 2"/>
          <p:cNvSpPr>
            <a:spLocks noGrp="1" noChangeArrowheads="1"/>
          </p:cNvSpPr>
          <p:nvPr>
            <p:ph type="title"/>
          </p:nvPr>
        </p:nvSpPr>
        <p:spPr/>
        <p:txBody>
          <a:bodyPr/>
          <a:lstStyle/>
          <a:p>
            <a:r>
              <a:rPr lang="en-US"/>
              <a:t>What are Decimal Numbers?</a:t>
            </a:r>
          </a:p>
        </p:txBody>
      </p:sp>
      <p:sp>
        <p:nvSpPr>
          <p:cNvPr id="2444291" name="Rectangle 3"/>
          <p:cNvSpPr>
            <a:spLocks noGrp="1" noChangeArrowheads="1"/>
          </p:cNvSpPr>
          <p:nvPr>
            <p:ph type="body" idx="1"/>
          </p:nvPr>
        </p:nvSpPr>
        <p:spPr>
          <a:xfrm>
            <a:off x="438150" y="1414463"/>
            <a:ext cx="8458200" cy="5002212"/>
          </a:xfrm>
        </p:spPr>
        <p:txBody>
          <a:bodyPr/>
          <a:lstStyle/>
          <a:p>
            <a:pPr marL="222250" indent="-222250"/>
            <a:r>
              <a:rPr lang="en-US" sz="2800" dirty="0"/>
              <a:t>“Decimal” means that we have </a:t>
            </a:r>
            <a:r>
              <a:rPr lang="en-US" sz="2800" u="sng" dirty="0"/>
              <a:t>ten</a:t>
            </a:r>
            <a:r>
              <a:rPr lang="en-US" sz="2800" dirty="0"/>
              <a:t> digits to use in our representation of numbers </a:t>
            </a:r>
          </a:p>
          <a:p>
            <a:pPr marL="635000" lvl="1" indent="-236538"/>
            <a:r>
              <a:rPr lang="en-US" sz="2400" u="sng" dirty="0"/>
              <a:t>Symbols</a:t>
            </a:r>
            <a:r>
              <a:rPr lang="en-US" sz="2400" dirty="0"/>
              <a:t> 0 through 9</a:t>
            </a:r>
          </a:p>
          <a:p>
            <a:pPr marL="635000" lvl="1" indent="-236538"/>
            <a:r>
              <a:rPr lang="en-US" sz="2400" dirty="0"/>
              <a:t>Positional notation</a:t>
            </a:r>
          </a:p>
          <a:p>
            <a:pPr marL="635000" lvl="1" indent="-236538"/>
            <a:r>
              <a:rPr lang="en-US" sz="2400" dirty="0"/>
              <a:t>Most widely used by modern civilizations</a:t>
            </a:r>
          </a:p>
          <a:p>
            <a:pPr marL="222250" indent="-222250"/>
            <a:r>
              <a:rPr lang="en-US" sz="2800" dirty="0"/>
              <a:t>What is 3,546?</a:t>
            </a:r>
          </a:p>
          <a:p>
            <a:pPr marL="635000" lvl="1" indent="-236538"/>
            <a:r>
              <a:rPr lang="en-US" sz="2400" i="1" dirty="0">
                <a:solidFill>
                  <a:srgbClr val="FF0033"/>
                </a:solidFill>
              </a:rPr>
              <a:t>3</a:t>
            </a:r>
            <a:r>
              <a:rPr lang="en-US" sz="2400" dirty="0"/>
              <a:t> </a:t>
            </a:r>
            <a:r>
              <a:rPr lang="en-US" sz="2400" u="sng" dirty="0"/>
              <a:t>thousands</a:t>
            </a:r>
            <a:r>
              <a:rPr lang="en-US" sz="2400" dirty="0"/>
              <a:t> </a:t>
            </a:r>
            <a:r>
              <a:rPr lang="en-US" sz="2400" b="1" dirty="0"/>
              <a:t>+</a:t>
            </a:r>
            <a:r>
              <a:rPr lang="en-US" sz="2400" dirty="0"/>
              <a:t> </a:t>
            </a:r>
            <a:r>
              <a:rPr lang="en-US" sz="2400" i="1" dirty="0">
                <a:solidFill>
                  <a:srgbClr val="FF0033"/>
                </a:solidFill>
              </a:rPr>
              <a:t>5</a:t>
            </a:r>
            <a:r>
              <a:rPr lang="en-US" sz="2400" dirty="0"/>
              <a:t> </a:t>
            </a:r>
            <a:r>
              <a:rPr lang="en-US" sz="2400" u="sng" dirty="0"/>
              <a:t>hundreds</a:t>
            </a:r>
            <a:r>
              <a:rPr lang="en-US" sz="2400" dirty="0"/>
              <a:t> </a:t>
            </a:r>
            <a:r>
              <a:rPr lang="en-US" sz="2400" b="1" dirty="0"/>
              <a:t>+ </a:t>
            </a:r>
            <a:r>
              <a:rPr lang="en-US" sz="2400" i="1" dirty="0">
                <a:solidFill>
                  <a:srgbClr val="FF0033"/>
                </a:solidFill>
              </a:rPr>
              <a:t>4</a:t>
            </a:r>
            <a:r>
              <a:rPr lang="en-US" sz="2400" dirty="0"/>
              <a:t> </a:t>
            </a:r>
            <a:r>
              <a:rPr lang="en-US" sz="2400" u="sng" dirty="0"/>
              <a:t>tens</a:t>
            </a:r>
            <a:r>
              <a:rPr lang="en-US" sz="2400" dirty="0"/>
              <a:t> </a:t>
            </a:r>
            <a:r>
              <a:rPr lang="en-US" sz="2400" b="1" dirty="0"/>
              <a:t>+ </a:t>
            </a:r>
            <a:r>
              <a:rPr lang="en-US" sz="2400" i="1" dirty="0">
                <a:solidFill>
                  <a:srgbClr val="FF0033"/>
                </a:solidFill>
              </a:rPr>
              <a:t>6</a:t>
            </a:r>
            <a:r>
              <a:rPr lang="en-US" sz="2400" i="1" dirty="0">
                <a:solidFill>
                  <a:schemeClr val="hlink"/>
                </a:solidFill>
              </a:rPr>
              <a:t> </a:t>
            </a:r>
            <a:r>
              <a:rPr lang="en-US" sz="2400" u="sng" dirty="0"/>
              <a:t>ones</a:t>
            </a:r>
            <a:r>
              <a:rPr lang="en-US" sz="2400" dirty="0"/>
              <a:t>.</a:t>
            </a:r>
          </a:p>
          <a:p>
            <a:pPr marL="635000" lvl="1" indent="-236538"/>
            <a:r>
              <a:rPr lang="en-US" sz="2400" dirty="0"/>
              <a:t>3,546</a:t>
            </a:r>
            <a:r>
              <a:rPr lang="en-US" sz="2400" baseline="-25000" dirty="0"/>
              <a:t>10</a:t>
            </a:r>
            <a:r>
              <a:rPr lang="en-US" sz="2400" dirty="0"/>
              <a:t> = 3</a:t>
            </a:r>
            <a:r>
              <a:rPr lang="en-US" sz="2400" dirty="0">
                <a:sym typeface="Symbol" pitchFamily="18" charset="2"/>
              </a:rPr>
              <a:t></a:t>
            </a:r>
            <a:r>
              <a:rPr lang="en-US" sz="2400" dirty="0"/>
              <a:t>10</a:t>
            </a:r>
            <a:r>
              <a:rPr lang="en-US" sz="2400" baseline="30000" dirty="0"/>
              <a:t>3</a:t>
            </a:r>
            <a:r>
              <a:rPr lang="en-US" sz="2400" dirty="0"/>
              <a:t>  </a:t>
            </a:r>
            <a:r>
              <a:rPr lang="en-US" sz="2400" b="1" dirty="0"/>
              <a:t>+ </a:t>
            </a:r>
            <a:r>
              <a:rPr lang="en-US" sz="2400" dirty="0"/>
              <a:t> 5</a:t>
            </a:r>
            <a:r>
              <a:rPr lang="en-US" sz="2400" dirty="0">
                <a:sym typeface="Symbol" pitchFamily="18" charset="2"/>
              </a:rPr>
              <a:t></a:t>
            </a:r>
            <a:r>
              <a:rPr lang="en-US" sz="2400" dirty="0"/>
              <a:t>10</a:t>
            </a:r>
            <a:r>
              <a:rPr lang="en-US" sz="2400" baseline="30000" dirty="0"/>
              <a:t>2</a:t>
            </a:r>
            <a:r>
              <a:rPr lang="en-US" sz="2400" dirty="0"/>
              <a:t>  </a:t>
            </a:r>
            <a:r>
              <a:rPr lang="en-US" sz="2400" b="1" dirty="0"/>
              <a:t>+ </a:t>
            </a:r>
            <a:r>
              <a:rPr lang="en-US" sz="2400" dirty="0"/>
              <a:t> 4</a:t>
            </a:r>
            <a:r>
              <a:rPr lang="en-US" sz="2400" dirty="0">
                <a:sym typeface="Symbol" pitchFamily="18" charset="2"/>
              </a:rPr>
              <a:t></a:t>
            </a:r>
            <a:r>
              <a:rPr lang="en-US" sz="2400" dirty="0"/>
              <a:t>10</a:t>
            </a:r>
            <a:r>
              <a:rPr lang="en-US" sz="2400" baseline="30000" dirty="0"/>
              <a:t>1</a:t>
            </a:r>
            <a:r>
              <a:rPr lang="en-US" sz="2400" dirty="0"/>
              <a:t>  </a:t>
            </a:r>
            <a:r>
              <a:rPr lang="en-US" sz="2400" b="1" dirty="0"/>
              <a:t>+ </a:t>
            </a:r>
            <a:r>
              <a:rPr lang="en-US" sz="2400" dirty="0"/>
              <a:t> 6</a:t>
            </a:r>
            <a:r>
              <a:rPr lang="en-US" sz="2400" dirty="0">
                <a:sym typeface="Symbol" pitchFamily="18" charset="2"/>
              </a:rPr>
              <a:t></a:t>
            </a:r>
            <a:r>
              <a:rPr lang="en-US" sz="2400" dirty="0"/>
              <a:t>10</a:t>
            </a:r>
            <a:r>
              <a:rPr lang="en-US" sz="2400" baseline="30000" dirty="0"/>
              <a:t>0</a:t>
            </a:r>
            <a:endParaRPr lang="en-US" sz="2400" dirty="0"/>
          </a:p>
          <a:p>
            <a:pPr marL="222250" indent="-222250"/>
            <a:r>
              <a:rPr lang="en-US" sz="2800" dirty="0"/>
              <a:t>How about negative numbers?</a:t>
            </a:r>
          </a:p>
          <a:p>
            <a:pPr marL="635000" lvl="1" indent="-236538"/>
            <a:r>
              <a:rPr lang="en-US" sz="2400" dirty="0" smtClean="0"/>
              <a:t>Need additional symbol(s)</a:t>
            </a:r>
            <a:endParaRPr lang="en-US" sz="2400" dirty="0"/>
          </a:p>
        </p:txBody>
      </p:sp>
      <p:sp>
        <p:nvSpPr>
          <p:cNvPr id="2444292"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Digital Binary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44291">
                                            <p:txEl>
                                              <p:pRg st="0" end="0"/>
                                            </p:txEl>
                                          </p:spTgt>
                                        </p:tgtEl>
                                        <p:attrNameLst>
                                          <p:attrName>style.visibility</p:attrName>
                                        </p:attrNameLst>
                                      </p:cBhvr>
                                      <p:to>
                                        <p:strVal val="visible"/>
                                      </p:to>
                                    </p:set>
                                    <p:animEffect transition="in" filter="dissolve">
                                      <p:cBhvr>
                                        <p:cTn id="7" dur="500"/>
                                        <p:tgtEl>
                                          <p:spTgt spid="2444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44291">
                                            <p:txEl>
                                              <p:pRg st="1" end="1"/>
                                            </p:txEl>
                                          </p:spTgt>
                                        </p:tgtEl>
                                        <p:attrNameLst>
                                          <p:attrName>style.visibility</p:attrName>
                                        </p:attrNameLst>
                                      </p:cBhvr>
                                      <p:to>
                                        <p:strVal val="visible"/>
                                      </p:to>
                                    </p:set>
                                    <p:animEffect transition="in" filter="dissolve">
                                      <p:cBhvr>
                                        <p:cTn id="12" dur="500"/>
                                        <p:tgtEl>
                                          <p:spTgt spid="2444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44291">
                                            <p:txEl>
                                              <p:pRg st="2" end="2"/>
                                            </p:txEl>
                                          </p:spTgt>
                                        </p:tgtEl>
                                        <p:attrNameLst>
                                          <p:attrName>style.visibility</p:attrName>
                                        </p:attrNameLst>
                                      </p:cBhvr>
                                      <p:to>
                                        <p:strVal val="visible"/>
                                      </p:to>
                                    </p:set>
                                    <p:animEffect transition="in" filter="dissolve">
                                      <p:cBhvr>
                                        <p:cTn id="17" dur="500"/>
                                        <p:tgtEl>
                                          <p:spTgt spid="2444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44291">
                                            <p:txEl>
                                              <p:pRg st="3" end="3"/>
                                            </p:txEl>
                                          </p:spTgt>
                                        </p:tgtEl>
                                        <p:attrNameLst>
                                          <p:attrName>style.visibility</p:attrName>
                                        </p:attrNameLst>
                                      </p:cBhvr>
                                      <p:to>
                                        <p:strVal val="visible"/>
                                      </p:to>
                                    </p:set>
                                    <p:animEffect transition="in" filter="dissolve">
                                      <p:cBhvr>
                                        <p:cTn id="22" dur="500"/>
                                        <p:tgtEl>
                                          <p:spTgt spid="2444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44291">
                                            <p:txEl>
                                              <p:pRg st="4" end="4"/>
                                            </p:txEl>
                                          </p:spTgt>
                                        </p:tgtEl>
                                        <p:attrNameLst>
                                          <p:attrName>style.visibility</p:attrName>
                                        </p:attrNameLst>
                                      </p:cBhvr>
                                      <p:to>
                                        <p:strVal val="visible"/>
                                      </p:to>
                                    </p:set>
                                    <p:animEffect transition="in" filter="dissolve">
                                      <p:cBhvr>
                                        <p:cTn id="27" dur="500"/>
                                        <p:tgtEl>
                                          <p:spTgt spid="2444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44291">
                                            <p:txEl>
                                              <p:pRg st="5" end="5"/>
                                            </p:txEl>
                                          </p:spTgt>
                                        </p:tgtEl>
                                        <p:attrNameLst>
                                          <p:attrName>style.visibility</p:attrName>
                                        </p:attrNameLst>
                                      </p:cBhvr>
                                      <p:to>
                                        <p:strVal val="visible"/>
                                      </p:to>
                                    </p:set>
                                    <p:animEffect transition="in" filter="dissolve">
                                      <p:cBhvr>
                                        <p:cTn id="32" dur="500"/>
                                        <p:tgtEl>
                                          <p:spTgt spid="2444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44291">
                                            <p:txEl>
                                              <p:pRg st="6" end="6"/>
                                            </p:txEl>
                                          </p:spTgt>
                                        </p:tgtEl>
                                        <p:attrNameLst>
                                          <p:attrName>style.visibility</p:attrName>
                                        </p:attrNameLst>
                                      </p:cBhvr>
                                      <p:to>
                                        <p:strVal val="visible"/>
                                      </p:to>
                                    </p:set>
                                    <p:animEffect transition="in" filter="dissolve">
                                      <p:cBhvr>
                                        <p:cTn id="37" dur="500"/>
                                        <p:tgtEl>
                                          <p:spTgt spid="2444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44291">
                                            <p:txEl>
                                              <p:pRg st="7" end="7"/>
                                            </p:txEl>
                                          </p:spTgt>
                                        </p:tgtEl>
                                        <p:attrNameLst>
                                          <p:attrName>style.visibility</p:attrName>
                                        </p:attrNameLst>
                                      </p:cBhvr>
                                      <p:to>
                                        <p:strVal val="visible"/>
                                      </p:to>
                                    </p:set>
                                    <p:animEffect transition="in" filter="dissolve">
                                      <p:cBhvr>
                                        <p:cTn id="42" dur="500"/>
                                        <p:tgtEl>
                                          <p:spTgt spid="24442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44291">
                                            <p:txEl>
                                              <p:pRg st="8" end="8"/>
                                            </p:txEl>
                                          </p:spTgt>
                                        </p:tgtEl>
                                        <p:attrNameLst>
                                          <p:attrName>style.visibility</p:attrName>
                                        </p:attrNameLst>
                                      </p:cBhvr>
                                      <p:to>
                                        <p:strVal val="visible"/>
                                      </p:to>
                                    </p:set>
                                    <p:animEffect transition="in" filter="dissolve">
                                      <p:cBhvr>
                                        <p:cTn id="47" dur="500"/>
                                        <p:tgtEl>
                                          <p:spTgt spid="2444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4291" grpId="0" uiExpand="1" build="p" bldLvl="3"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224</a:t>
            </a:r>
            <a:endParaRPr lang="en-US"/>
          </a:p>
        </p:txBody>
      </p:sp>
      <p:sp>
        <p:nvSpPr>
          <p:cNvPr id="7" name="Footer Placeholder 4"/>
          <p:cNvSpPr>
            <a:spLocks noGrp="1"/>
          </p:cNvSpPr>
          <p:nvPr>
            <p:ph type="ftr" sz="quarter" idx="11"/>
          </p:nvPr>
        </p:nvSpPr>
        <p:spPr/>
        <p:txBody>
          <a:bodyPr/>
          <a:lstStyle/>
          <a:p>
            <a:r>
              <a:rPr lang="en-US" smtClean="0"/>
              <a:t>S01 - Data Types</a:t>
            </a:r>
            <a:endParaRPr lang="en-US"/>
          </a:p>
        </p:txBody>
      </p:sp>
      <p:sp>
        <p:nvSpPr>
          <p:cNvPr id="8" name="Slide Number Placeholder 5"/>
          <p:cNvSpPr>
            <a:spLocks noGrp="1"/>
          </p:cNvSpPr>
          <p:nvPr>
            <p:ph type="sldNum" sz="quarter" idx="12"/>
          </p:nvPr>
        </p:nvSpPr>
        <p:spPr/>
        <p:txBody>
          <a:bodyPr/>
          <a:lstStyle/>
          <a:p>
            <a:fld id="{5348EE73-9FFD-468B-8FE1-153125A48755}" type="slidenum">
              <a:rPr lang="en-US"/>
              <a:pPr/>
              <a:t>50</a:t>
            </a:fld>
            <a:endParaRPr lang="en-US"/>
          </a:p>
        </p:txBody>
      </p:sp>
      <p:sp>
        <p:nvSpPr>
          <p:cNvPr id="2500610" name="Rectangle 2"/>
          <p:cNvSpPr>
            <a:spLocks noGrp="1" noChangeArrowheads="1"/>
          </p:cNvSpPr>
          <p:nvPr>
            <p:ph type="title"/>
          </p:nvPr>
        </p:nvSpPr>
        <p:spPr/>
        <p:txBody>
          <a:bodyPr/>
          <a:lstStyle/>
          <a:p>
            <a:r>
              <a:rPr lang="en-US"/>
              <a:t>ASCII Codes</a:t>
            </a:r>
          </a:p>
        </p:txBody>
      </p:sp>
      <p:sp>
        <p:nvSpPr>
          <p:cNvPr id="2500611" name="Rectangle 3"/>
          <p:cNvSpPr>
            <a:spLocks noGrp="1" noChangeArrowheads="1"/>
          </p:cNvSpPr>
          <p:nvPr>
            <p:ph type="body" idx="1"/>
          </p:nvPr>
        </p:nvSpPr>
        <p:spPr>
          <a:xfrm>
            <a:off x="406400" y="1419225"/>
            <a:ext cx="8356600" cy="2386965"/>
          </a:xfrm>
        </p:spPr>
        <p:txBody>
          <a:bodyPr/>
          <a:lstStyle/>
          <a:p>
            <a:pPr>
              <a:lnSpc>
                <a:spcPct val="90000"/>
              </a:lnSpc>
            </a:pPr>
            <a:r>
              <a:rPr lang="en-US" sz="2400" dirty="0"/>
              <a:t>The </a:t>
            </a:r>
            <a:r>
              <a:rPr lang="en-US" sz="2400" u="sng" dirty="0"/>
              <a:t>A</a:t>
            </a:r>
            <a:r>
              <a:rPr lang="en-US" sz="2400" dirty="0"/>
              <a:t>merican </a:t>
            </a:r>
            <a:r>
              <a:rPr lang="en-US" sz="2400" u="sng" dirty="0"/>
              <a:t>S</a:t>
            </a:r>
            <a:r>
              <a:rPr lang="en-US" sz="2400" dirty="0"/>
              <a:t>tandard </a:t>
            </a:r>
            <a:r>
              <a:rPr lang="en-US" sz="2400" u="sng" dirty="0"/>
              <a:t>C</a:t>
            </a:r>
            <a:r>
              <a:rPr lang="en-US" sz="2400" dirty="0"/>
              <a:t>ode for </a:t>
            </a:r>
            <a:r>
              <a:rPr lang="en-US" sz="2400" u="sng" dirty="0"/>
              <a:t>I</a:t>
            </a:r>
            <a:r>
              <a:rPr lang="en-US" sz="2400" dirty="0"/>
              <a:t>nformation </a:t>
            </a:r>
            <a:r>
              <a:rPr lang="en-US" sz="2400" u="sng" dirty="0"/>
              <a:t>I</a:t>
            </a:r>
            <a:r>
              <a:rPr lang="en-US" sz="2400" dirty="0"/>
              <a:t>nterchange (ASCII) is a character-encoding scheme based on the ordering of the English alphabet.</a:t>
            </a:r>
          </a:p>
          <a:p>
            <a:pPr lvl="1">
              <a:lnSpc>
                <a:spcPct val="90000"/>
              </a:lnSpc>
            </a:pPr>
            <a:r>
              <a:rPr lang="en-US" sz="2000" dirty="0"/>
              <a:t>Represent text in computers</a:t>
            </a:r>
          </a:p>
          <a:p>
            <a:pPr lvl="1">
              <a:lnSpc>
                <a:spcPct val="90000"/>
              </a:lnSpc>
            </a:pPr>
            <a:r>
              <a:rPr lang="en-US" sz="2000" dirty="0"/>
              <a:t>7</a:t>
            </a:r>
            <a:r>
              <a:rPr lang="en-US" sz="2000" dirty="0" smtClean="0"/>
              <a:t>-bit</a:t>
            </a:r>
            <a:r>
              <a:rPr lang="en-US" sz="2000" dirty="0"/>
              <a:t>, unsigned integers</a:t>
            </a:r>
          </a:p>
          <a:p>
            <a:pPr lvl="1">
              <a:lnSpc>
                <a:spcPct val="90000"/>
              </a:lnSpc>
            </a:pPr>
            <a:r>
              <a:rPr lang="en-US" sz="2000" dirty="0"/>
              <a:t>1</a:t>
            </a:r>
            <a:r>
              <a:rPr lang="en-US" sz="2000" baseline="30000" dirty="0"/>
              <a:t>st</a:t>
            </a:r>
            <a:r>
              <a:rPr lang="en-US" sz="2000" dirty="0"/>
              <a:t> 32 codes </a:t>
            </a:r>
            <a:r>
              <a:rPr lang="en-US" sz="2000" dirty="0" smtClean="0"/>
              <a:t>unprintable</a:t>
            </a:r>
          </a:p>
          <a:p>
            <a:pPr lvl="1">
              <a:lnSpc>
                <a:spcPct val="90000"/>
              </a:lnSpc>
            </a:pPr>
            <a:r>
              <a:rPr lang="en-US" sz="2000" dirty="0" smtClean="0"/>
              <a:t>Developed from teletype</a:t>
            </a:r>
            <a:endParaRPr lang="en-US" sz="2000" dirty="0"/>
          </a:p>
        </p:txBody>
      </p:sp>
      <p:sp>
        <p:nvSpPr>
          <p:cNvPr id="2500612"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ASCII Characters</a:t>
            </a:r>
          </a:p>
        </p:txBody>
      </p:sp>
      <p:pic>
        <p:nvPicPr>
          <p:cNvPr id="2500613" name="Picture 5" descr="ASCII_Code_Chart_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74" y="3607751"/>
            <a:ext cx="6687870" cy="26371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0611">
                                            <p:txEl>
                                              <p:pRg st="0" end="0"/>
                                            </p:txEl>
                                          </p:spTgt>
                                        </p:tgtEl>
                                        <p:attrNameLst>
                                          <p:attrName>style.visibility</p:attrName>
                                        </p:attrNameLst>
                                      </p:cBhvr>
                                      <p:to>
                                        <p:strVal val="visible"/>
                                      </p:to>
                                    </p:set>
                                    <p:animEffect transition="in" filter="fade">
                                      <p:cBhvr>
                                        <p:cTn id="7" dur="500"/>
                                        <p:tgtEl>
                                          <p:spTgt spid="25006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00611">
                                            <p:txEl>
                                              <p:pRg st="1" end="1"/>
                                            </p:txEl>
                                          </p:spTgt>
                                        </p:tgtEl>
                                        <p:attrNameLst>
                                          <p:attrName>style.visibility</p:attrName>
                                        </p:attrNameLst>
                                      </p:cBhvr>
                                      <p:to>
                                        <p:strVal val="visible"/>
                                      </p:to>
                                    </p:set>
                                    <p:animEffect transition="in" filter="fade">
                                      <p:cBhvr>
                                        <p:cTn id="10" dur="500"/>
                                        <p:tgtEl>
                                          <p:spTgt spid="25006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00611">
                                            <p:txEl>
                                              <p:pRg st="2" end="2"/>
                                            </p:txEl>
                                          </p:spTgt>
                                        </p:tgtEl>
                                        <p:attrNameLst>
                                          <p:attrName>style.visibility</p:attrName>
                                        </p:attrNameLst>
                                      </p:cBhvr>
                                      <p:to>
                                        <p:strVal val="visible"/>
                                      </p:to>
                                    </p:set>
                                    <p:animEffect transition="in" filter="fade">
                                      <p:cBhvr>
                                        <p:cTn id="13" dur="500"/>
                                        <p:tgtEl>
                                          <p:spTgt spid="25006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00611">
                                            <p:txEl>
                                              <p:pRg st="3" end="3"/>
                                            </p:txEl>
                                          </p:spTgt>
                                        </p:tgtEl>
                                        <p:attrNameLst>
                                          <p:attrName>style.visibility</p:attrName>
                                        </p:attrNameLst>
                                      </p:cBhvr>
                                      <p:to>
                                        <p:strVal val="visible"/>
                                      </p:to>
                                    </p:set>
                                    <p:animEffect transition="in" filter="fade">
                                      <p:cBhvr>
                                        <p:cTn id="16" dur="500"/>
                                        <p:tgtEl>
                                          <p:spTgt spid="250061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00611">
                                            <p:txEl>
                                              <p:pRg st="4" end="4"/>
                                            </p:txEl>
                                          </p:spTgt>
                                        </p:tgtEl>
                                        <p:attrNameLst>
                                          <p:attrName>style.visibility</p:attrName>
                                        </p:attrNameLst>
                                      </p:cBhvr>
                                      <p:to>
                                        <p:strVal val="visible"/>
                                      </p:to>
                                    </p:set>
                                    <p:animEffect transition="in" filter="fade">
                                      <p:cBhvr>
                                        <p:cTn id="19" dur="500"/>
                                        <p:tgtEl>
                                          <p:spTgt spid="2500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06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224</a:t>
            </a:r>
            <a:endParaRPr lang="en-US"/>
          </a:p>
        </p:txBody>
      </p:sp>
      <p:sp>
        <p:nvSpPr>
          <p:cNvPr id="7" name="Footer Placeholder 4"/>
          <p:cNvSpPr>
            <a:spLocks noGrp="1"/>
          </p:cNvSpPr>
          <p:nvPr>
            <p:ph type="ftr" sz="quarter" idx="11"/>
          </p:nvPr>
        </p:nvSpPr>
        <p:spPr/>
        <p:txBody>
          <a:bodyPr/>
          <a:lstStyle/>
          <a:p>
            <a:r>
              <a:rPr lang="en-US" smtClean="0"/>
              <a:t>S01 - Data Types</a:t>
            </a:r>
            <a:endParaRPr lang="en-US"/>
          </a:p>
        </p:txBody>
      </p:sp>
      <p:sp>
        <p:nvSpPr>
          <p:cNvPr id="8" name="Slide Number Placeholder 5"/>
          <p:cNvSpPr>
            <a:spLocks noGrp="1"/>
          </p:cNvSpPr>
          <p:nvPr>
            <p:ph type="sldNum" sz="quarter" idx="12"/>
          </p:nvPr>
        </p:nvSpPr>
        <p:spPr/>
        <p:txBody>
          <a:bodyPr/>
          <a:lstStyle/>
          <a:p>
            <a:fld id="{5348EE73-9FFD-468B-8FE1-153125A48755}" type="slidenum">
              <a:rPr lang="en-US"/>
              <a:pPr/>
              <a:t>51</a:t>
            </a:fld>
            <a:endParaRPr lang="en-US"/>
          </a:p>
        </p:txBody>
      </p:sp>
      <p:sp>
        <p:nvSpPr>
          <p:cNvPr id="2500610" name="Rectangle 2"/>
          <p:cNvSpPr>
            <a:spLocks noGrp="1" noChangeArrowheads="1"/>
          </p:cNvSpPr>
          <p:nvPr>
            <p:ph type="title"/>
          </p:nvPr>
        </p:nvSpPr>
        <p:spPr/>
        <p:txBody>
          <a:bodyPr/>
          <a:lstStyle/>
          <a:p>
            <a:r>
              <a:rPr lang="en-US" dirty="0" smtClean="0"/>
              <a:t>Unicode Codes</a:t>
            </a:r>
            <a:endParaRPr lang="en-US" dirty="0"/>
          </a:p>
        </p:txBody>
      </p:sp>
      <p:sp>
        <p:nvSpPr>
          <p:cNvPr id="2500611" name="Rectangle 3"/>
          <p:cNvSpPr>
            <a:spLocks noGrp="1" noChangeArrowheads="1"/>
          </p:cNvSpPr>
          <p:nvPr>
            <p:ph type="body" idx="1"/>
          </p:nvPr>
        </p:nvSpPr>
        <p:spPr>
          <a:xfrm>
            <a:off x="406400" y="1419225"/>
            <a:ext cx="8356600" cy="4800600"/>
          </a:xfrm>
        </p:spPr>
        <p:txBody>
          <a:bodyPr/>
          <a:lstStyle/>
          <a:p>
            <a:pPr>
              <a:lnSpc>
                <a:spcPct val="90000"/>
              </a:lnSpc>
            </a:pPr>
            <a:r>
              <a:rPr lang="en-US" sz="2400" dirty="0"/>
              <a:t>Unicode is a computing industry standard for the consistent encoding, representation and handling of text expressed in most of the world's writing systems</a:t>
            </a:r>
            <a:r>
              <a:rPr lang="en-US" sz="2400" dirty="0" smtClean="0"/>
              <a:t>.</a:t>
            </a:r>
          </a:p>
          <a:p>
            <a:pPr>
              <a:lnSpc>
                <a:spcPct val="90000"/>
              </a:lnSpc>
            </a:pPr>
            <a:r>
              <a:rPr lang="en-US" sz="2400" dirty="0" smtClean="0"/>
              <a:t>Latest </a:t>
            </a:r>
            <a:r>
              <a:rPr lang="en-US" sz="2400" dirty="0"/>
              <a:t>version of Unicode contains a repertoire of more than 110,000 characters covering 100 scripts. </a:t>
            </a:r>
            <a:endParaRPr lang="en-US" sz="2400" dirty="0" smtClean="0"/>
          </a:p>
          <a:p>
            <a:pPr lvl="1">
              <a:lnSpc>
                <a:spcPct val="90000"/>
              </a:lnSpc>
            </a:pPr>
            <a:r>
              <a:rPr lang="en-US" sz="1600" dirty="0" smtClean="0"/>
              <a:t>0000-001F	Control Characters</a:t>
            </a:r>
          </a:p>
          <a:p>
            <a:pPr lvl="1">
              <a:lnSpc>
                <a:spcPct val="90000"/>
              </a:lnSpc>
            </a:pPr>
            <a:r>
              <a:rPr lang="en-US" sz="1600" dirty="0" smtClean="0"/>
              <a:t>0020-00FF	Latin (ASCII + extended)</a:t>
            </a:r>
          </a:p>
          <a:p>
            <a:pPr lvl="1">
              <a:lnSpc>
                <a:spcPct val="90000"/>
              </a:lnSpc>
            </a:pPr>
            <a:r>
              <a:rPr lang="en-US" sz="1600" dirty="0" smtClean="0"/>
              <a:t>0250-02AF	IPA </a:t>
            </a:r>
            <a:r>
              <a:rPr lang="en-US" sz="1600" dirty="0" err="1" smtClean="0"/>
              <a:t>Extentions</a:t>
            </a:r>
            <a:endParaRPr lang="en-US" sz="1600" dirty="0" smtClean="0"/>
          </a:p>
          <a:p>
            <a:pPr lvl="1">
              <a:lnSpc>
                <a:spcPct val="90000"/>
              </a:lnSpc>
            </a:pPr>
            <a:r>
              <a:rPr lang="en-US" sz="1600" dirty="0" smtClean="0"/>
              <a:t>0300-036F	Diacritical Marks</a:t>
            </a:r>
          </a:p>
          <a:p>
            <a:pPr lvl="1">
              <a:lnSpc>
                <a:spcPct val="90000"/>
              </a:lnSpc>
            </a:pPr>
            <a:r>
              <a:rPr lang="en-US" sz="1600" dirty="0" smtClean="0"/>
              <a:t>0400-052F	Cyrillic (Russian, Ukrainian, Bulgarian)</a:t>
            </a:r>
          </a:p>
          <a:p>
            <a:pPr lvl="1">
              <a:lnSpc>
                <a:spcPct val="90000"/>
              </a:lnSpc>
            </a:pPr>
            <a:r>
              <a:rPr lang="en-US" sz="1600" dirty="0" smtClean="0"/>
              <a:t>0530-058F	Armenian</a:t>
            </a:r>
          </a:p>
          <a:p>
            <a:pPr lvl="1">
              <a:lnSpc>
                <a:spcPct val="90000"/>
              </a:lnSpc>
            </a:pPr>
            <a:r>
              <a:rPr lang="en-US" sz="1600" dirty="0" smtClean="0"/>
              <a:t>0590-05FF	Hebrew (Hebrew, Yiddish)</a:t>
            </a:r>
          </a:p>
          <a:p>
            <a:pPr lvl="1">
              <a:lnSpc>
                <a:spcPct val="90000"/>
              </a:lnSpc>
            </a:pPr>
            <a:r>
              <a:rPr lang="en-US" sz="1600" dirty="0" smtClean="0"/>
              <a:t>0600-077F	Arabic (Arabic, Persian, Kurd, Syrian)</a:t>
            </a:r>
          </a:p>
          <a:p>
            <a:pPr lvl="1">
              <a:lnSpc>
                <a:spcPct val="90000"/>
              </a:lnSpc>
            </a:pPr>
            <a:r>
              <a:rPr lang="en-US" sz="1600" dirty="0" smtClean="0"/>
              <a:t>0780-07BF	Thaana (Maldivian)</a:t>
            </a:r>
          </a:p>
          <a:p>
            <a:pPr lvl="1">
              <a:lnSpc>
                <a:spcPct val="90000"/>
              </a:lnSpc>
            </a:pPr>
            <a:r>
              <a:rPr lang="en-US" sz="1600" dirty="0" smtClean="0"/>
              <a:t>07C0-07FF	</a:t>
            </a:r>
            <a:r>
              <a:rPr lang="en-US" sz="1600" dirty="0" err="1" smtClean="0"/>
              <a:t>Nko</a:t>
            </a:r>
            <a:endParaRPr lang="en-US" sz="1600" dirty="0" smtClean="0"/>
          </a:p>
          <a:p>
            <a:pPr lvl="1">
              <a:lnSpc>
                <a:spcPct val="90000"/>
              </a:lnSpc>
            </a:pPr>
            <a:r>
              <a:rPr lang="en-US" sz="1600" dirty="0" smtClean="0"/>
              <a:t>0800-083F	Samaritan</a:t>
            </a:r>
          </a:p>
          <a:p>
            <a:pPr lvl="1">
              <a:lnSpc>
                <a:spcPct val="90000"/>
              </a:lnSpc>
            </a:pPr>
            <a:r>
              <a:rPr lang="en-US" sz="1600" dirty="0" smtClean="0"/>
              <a:t>0840-085f	</a:t>
            </a:r>
            <a:r>
              <a:rPr lang="en-US" sz="1600" dirty="0" err="1" smtClean="0"/>
              <a:t>Mandaic</a:t>
            </a:r>
            <a:endParaRPr lang="en-US" sz="1600" dirty="0" smtClean="0"/>
          </a:p>
          <a:p>
            <a:pPr lvl="1">
              <a:lnSpc>
                <a:spcPct val="90000"/>
              </a:lnSpc>
            </a:pPr>
            <a:endParaRPr lang="en-US" sz="1600" dirty="0" smtClean="0"/>
          </a:p>
          <a:p>
            <a:pPr lvl="1">
              <a:lnSpc>
                <a:spcPct val="90000"/>
              </a:lnSpc>
            </a:pPr>
            <a:endParaRPr lang="en-US" sz="1600" dirty="0"/>
          </a:p>
        </p:txBody>
      </p:sp>
      <p:sp>
        <p:nvSpPr>
          <p:cNvPr id="2500612"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Unicode </a:t>
            </a:r>
            <a:r>
              <a:rPr lang="en-US" sz="1800" b="1" dirty="0">
                <a:latin typeface="Arial" charset="0"/>
              </a:rPr>
              <a:t>Characters</a:t>
            </a:r>
          </a:p>
        </p:txBody>
      </p:sp>
      <p:sp>
        <p:nvSpPr>
          <p:cNvPr id="3" name="TextBox 2"/>
          <p:cNvSpPr txBox="1"/>
          <p:nvPr/>
        </p:nvSpPr>
        <p:spPr>
          <a:xfrm>
            <a:off x="6202017" y="3220278"/>
            <a:ext cx="2894358" cy="3293209"/>
          </a:xfrm>
          <a:prstGeom prst="rect">
            <a:avLst/>
          </a:prstGeom>
          <a:noFill/>
        </p:spPr>
        <p:txBody>
          <a:bodyPr wrap="square" rtlCol="0">
            <a:spAutoFit/>
          </a:bodyPr>
          <a:lstStyle/>
          <a:p>
            <a:r>
              <a:rPr lang="en-US" sz="1600" dirty="0" err="1" smtClean="0">
                <a:latin typeface="Arial" panose="020B0604020202020204" pitchFamily="34" charset="0"/>
                <a:cs typeface="Arial" panose="020B0604020202020204" pitchFamily="34" charset="0"/>
              </a:rPr>
              <a:t>Mandraic</a:t>
            </a:r>
            <a:endParaRPr lang="en-US" sz="1600" dirty="0" smtClean="0">
              <a:latin typeface="Arial" panose="020B0604020202020204" pitchFamily="34" charset="0"/>
              <a:cs typeface="Arial" panose="020B0604020202020204" pitchFamily="34" charset="0"/>
            </a:endParaRPr>
          </a:p>
          <a:p>
            <a:r>
              <a:rPr lang="en-US" sz="1600" dirty="0" err="1" smtClean="0">
                <a:latin typeface="Arial" panose="020B0604020202020204" pitchFamily="34" charset="0"/>
                <a:cs typeface="Arial" panose="020B0604020202020204" pitchFamily="34" charset="0"/>
              </a:rPr>
              <a:t>Devanagari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sanskrit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hindi</a:t>
            </a:r>
            <a:r>
              <a:rPr lang="en-US"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Bengali</a:t>
            </a:r>
          </a:p>
          <a:p>
            <a:r>
              <a:rPr lang="en-US" sz="1600" dirty="0" smtClean="0">
                <a:latin typeface="Arial" panose="020B0604020202020204" pitchFamily="34" charset="0"/>
                <a:cs typeface="Arial" panose="020B0604020202020204" pitchFamily="34" charset="0"/>
              </a:rPr>
              <a:t>Gujarati (</a:t>
            </a:r>
            <a:r>
              <a:rPr lang="en-US" sz="1600" dirty="0" err="1" smtClean="0">
                <a:latin typeface="Arial" panose="020B0604020202020204" pitchFamily="34" charset="0"/>
                <a:cs typeface="Arial" panose="020B0604020202020204" pitchFamily="34" charset="0"/>
              </a:rPr>
              <a:t>abugida</a:t>
            </a:r>
            <a:r>
              <a:rPr lang="en-US"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Oriya</a:t>
            </a:r>
          </a:p>
          <a:p>
            <a:r>
              <a:rPr lang="en-US" sz="1600" dirty="0" smtClean="0">
                <a:latin typeface="Arial" panose="020B0604020202020204" pitchFamily="34" charset="0"/>
                <a:cs typeface="Arial" panose="020B0604020202020204" pitchFamily="34" charset="0"/>
              </a:rPr>
              <a:t>Telugu</a:t>
            </a:r>
          </a:p>
          <a:p>
            <a:r>
              <a:rPr lang="en-US" sz="1600" dirty="0" smtClean="0">
                <a:latin typeface="Arial" panose="020B0604020202020204" pitchFamily="34" charset="0"/>
                <a:cs typeface="Arial" panose="020B0604020202020204" pitchFamily="34" charset="0"/>
              </a:rPr>
              <a:t>Malayalam</a:t>
            </a:r>
          </a:p>
          <a:p>
            <a:r>
              <a:rPr lang="en-US" sz="1600" dirty="0" smtClean="0">
                <a:latin typeface="Arial" panose="020B0604020202020204" pitchFamily="34" charset="0"/>
                <a:cs typeface="Arial" panose="020B0604020202020204" pitchFamily="34" charset="0"/>
              </a:rPr>
              <a:t>Thai</a:t>
            </a:r>
          </a:p>
          <a:p>
            <a:r>
              <a:rPr lang="en-US" sz="1600" dirty="0" smtClean="0">
                <a:latin typeface="Arial" panose="020B0604020202020204" pitchFamily="34" charset="0"/>
                <a:cs typeface="Arial" panose="020B0604020202020204" pitchFamily="34" charset="0"/>
              </a:rPr>
              <a:t>Lao</a:t>
            </a:r>
          </a:p>
          <a:p>
            <a:r>
              <a:rPr lang="en-US" sz="1600" dirty="0" err="1" smtClean="0">
                <a:latin typeface="Arial" panose="020B0604020202020204" pitchFamily="34" charset="0"/>
                <a:cs typeface="Arial" panose="020B0604020202020204" pitchFamily="34" charset="0"/>
              </a:rPr>
              <a:t>Tibetab</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Georgian</a:t>
            </a:r>
          </a:p>
          <a:p>
            <a:r>
              <a:rPr lang="en-US" sz="1600" dirty="0" smtClean="0">
                <a:latin typeface="Arial" panose="020B0604020202020204" pitchFamily="34" charset="0"/>
                <a:cs typeface="Arial" panose="020B0604020202020204" pitchFamily="34" charset="0"/>
              </a:rPr>
              <a:t>Hangul </a:t>
            </a:r>
            <a:r>
              <a:rPr lang="en-US" sz="1600" dirty="0" err="1" smtClean="0">
                <a:latin typeface="Arial" panose="020B0604020202020204" pitchFamily="34" charset="0"/>
                <a:cs typeface="Arial" panose="020B0604020202020204" pitchFamily="34" charset="0"/>
              </a:rPr>
              <a:t>Jamo</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654" y="3802381"/>
            <a:ext cx="4000500" cy="2453640"/>
          </a:xfrm>
          <a:prstGeom prst="rect">
            <a:avLst/>
          </a:prstGeom>
        </p:spPr>
      </p:pic>
    </p:spTree>
    <p:extLst>
      <p:ext uri="{BB962C8B-B14F-4D97-AF65-F5344CB8AC3E}">
        <p14:creationId xmlns:p14="http://schemas.microsoft.com/office/powerpoint/2010/main" val="248829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Data Types</a:t>
            </a:r>
            <a:endParaRPr lang="en-US" dirty="0"/>
          </a:p>
        </p:txBody>
      </p:sp>
      <p:sp>
        <p:nvSpPr>
          <p:cNvPr id="3" name="Content Placeholder 2"/>
          <p:cNvSpPr>
            <a:spLocks noGrp="1"/>
          </p:cNvSpPr>
          <p:nvPr>
            <p:ph idx="1"/>
          </p:nvPr>
        </p:nvSpPr>
        <p:spPr>
          <a:xfrm>
            <a:off x="431801" y="1408113"/>
            <a:ext cx="4696790" cy="5292725"/>
          </a:xfrm>
        </p:spPr>
        <p:txBody>
          <a:bodyPr/>
          <a:lstStyle/>
          <a:p>
            <a:r>
              <a:rPr lang="en-US" sz="2800" dirty="0" smtClean="0"/>
              <a:t>Proposed C fixed-point</a:t>
            </a:r>
          </a:p>
          <a:p>
            <a:pPr lvl="1"/>
            <a:r>
              <a:rPr lang="en-US" sz="2400" dirty="0" smtClean="0"/>
              <a:t>ISO/IEC 9899:1999</a:t>
            </a:r>
          </a:p>
          <a:p>
            <a:pPr lvl="1"/>
            <a:r>
              <a:rPr lang="en-US" sz="2400" dirty="0" smtClean="0"/>
              <a:t>#include &lt;</a:t>
            </a:r>
            <a:r>
              <a:rPr lang="en-US" sz="2400" dirty="0" err="1" smtClean="0"/>
              <a:t>stdfix.h</a:t>
            </a:r>
            <a:r>
              <a:rPr lang="en-US" sz="2400" dirty="0" smtClean="0"/>
              <a:t>&gt;</a:t>
            </a:r>
          </a:p>
          <a:p>
            <a:pPr lvl="1"/>
            <a:r>
              <a:rPr lang="en-US" sz="2400" dirty="0" smtClean="0"/>
              <a:t>_</a:t>
            </a:r>
            <a:r>
              <a:rPr lang="en-US" sz="2400" dirty="0" err="1" smtClean="0"/>
              <a:t>Fract</a:t>
            </a:r>
            <a:r>
              <a:rPr lang="en-US" sz="2400" dirty="0"/>
              <a:t>, _</a:t>
            </a:r>
            <a:r>
              <a:rPr lang="en-US" sz="2400" dirty="0" err="1" smtClean="0"/>
              <a:t>Accum</a:t>
            </a:r>
            <a:endParaRPr lang="en-US" sz="2400" dirty="0" smtClean="0"/>
          </a:p>
          <a:p>
            <a:pPr lvl="1"/>
            <a:r>
              <a:rPr lang="en-US" sz="2400" dirty="0" smtClean="0"/>
              <a:t>TI: UQ8.8</a:t>
            </a:r>
          </a:p>
          <a:p>
            <a:r>
              <a:rPr lang="en-US" sz="2800" dirty="0" err="1"/>
              <a:t>b</a:t>
            </a:r>
            <a:r>
              <a:rPr lang="en-US" sz="2800" dirty="0" err="1" smtClean="0"/>
              <a:t>ool</a:t>
            </a:r>
            <a:r>
              <a:rPr lang="en-US" sz="2800" dirty="0" smtClean="0"/>
              <a:t> (added to C in 1999)</a:t>
            </a:r>
          </a:p>
          <a:p>
            <a:r>
              <a:rPr lang="en-US" sz="2800" dirty="0" err="1" smtClean="0"/>
              <a:t>enums</a:t>
            </a:r>
            <a:endParaRPr lang="en-US" sz="2800" dirty="0" smtClean="0"/>
          </a:p>
          <a:p>
            <a:r>
              <a:rPr lang="en-US" sz="2800" dirty="0" smtClean="0"/>
              <a:t>Complex</a:t>
            </a:r>
          </a:p>
          <a:p>
            <a:r>
              <a:rPr lang="en-US" sz="2800" dirty="0" smtClean="0"/>
              <a:t>BCD</a:t>
            </a:r>
          </a:p>
          <a:p>
            <a:r>
              <a:rPr lang="en-US" sz="2800" dirty="0" smtClean="0"/>
              <a:t>EBCDIC</a:t>
            </a:r>
            <a:endParaRPr lang="en-US" sz="2400" dirty="0" smtClean="0"/>
          </a:p>
        </p:txBody>
      </p:sp>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S01 - Data Types</a:t>
            </a:r>
            <a:endParaRPr lang="en-US"/>
          </a:p>
        </p:txBody>
      </p:sp>
      <p:sp>
        <p:nvSpPr>
          <p:cNvPr id="6" name="Slide Number Placeholder 5"/>
          <p:cNvSpPr>
            <a:spLocks noGrp="1"/>
          </p:cNvSpPr>
          <p:nvPr>
            <p:ph type="sldNum" sz="quarter" idx="12"/>
          </p:nvPr>
        </p:nvSpPr>
        <p:spPr/>
        <p:txBody>
          <a:bodyPr/>
          <a:lstStyle/>
          <a:p>
            <a:fld id="{DE75EEC7-9521-4C93-BEC0-38D40EF234FA}" type="slidenum">
              <a:rPr lang="en-US" smtClean="0"/>
              <a:pPr/>
              <a:t>52</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5481" y="5017069"/>
            <a:ext cx="2984132" cy="1342325"/>
          </a:xfrm>
          <a:prstGeom prst="rect">
            <a:avLst/>
          </a:prstGeom>
        </p:spPr>
      </p:pic>
      <p:grpSp>
        <p:nvGrpSpPr>
          <p:cNvPr id="11" name="Group 10"/>
          <p:cNvGrpSpPr/>
          <p:nvPr/>
        </p:nvGrpSpPr>
        <p:grpSpPr>
          <a:xfrm>
            <a:off x="5297560" y="1676143"/>
            <a:ext cx="3355932" cy="1729419"/>
            <a:chOff x="5565913" y="1785472"/>
            <a:chExt cx="3355932" cy="1729419"/>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913" y="1933162"/>
              <a:ext cx="2902226" cy="143404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808" y="1785472"/>
              <a:ext cx="1177037" cy="1729419"/>
            </a:xfrm>
            <a:prstGeom prst="rect">
              <a:avLst/>
            </a:prstGeom>
          </p:spPr>
        </p:pic>
      </p:grpSp>
      <p:sp>
        <p:nvSpPr>
          <p:cNvPr id="12"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Data Types</a:t>
            </a:r>
            <a:endParaRPr lang="en-US" sz="1800" b="1" dirty="0">
              <a:latin typeface="Arial" charset="0"/>
            </a:endParaRPr>
          </a:p>
        </p:txBody>
      </p:sp>
      <p:grpSp>
        <p:nvGrpSpPr>
          <p:cNvPr id="15" name="Group 14"/>
          <p:cNvGrpSpPr/>
          <p:nvPr/>
        </p:nvGrpSpPr>
        <p:grpSpPr>
          <a:xfrm>
            <a:off x="5708374" y="3881841"/>
            <a:ext cx="2828255" cy="1611185"/>
            <a:chOff x="5410200" y="4180015"/>
            <a:chExt cx="2828255" cy="1611185"/>
          </a:xfrm>
        </p:grpSpPr>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200" y="4267200"/>
              <a:ext cx="1524000" cy="152400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4455" y="4180015"/>
              <a:ext cx="1524000" cy="731520"/>
            </a:xfrm>
            <a:prstGeom prst="rect">
              <a:avLst/>
            </a:prstGeom>
          </p:spPr>
        </p:pic>
      </p:grpSp>
    </p:spTree>
    <p:extLst>
      <p:ext uri="{BB962C8B-B14F-4D97-AF65-F5344CB8AC3E}">
        <p14:creationId xmlns:p14="http://schemas.microsoft.com/office/powerpoint/2010/main" val="8981486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Date Placeholder 3"/>
          <p:cNvSpPr>
            <a:spLocks noGrp="1"/>
          </p:cNvSpPr>
          <p:nvPr>
            <p:ph type="dt" sz="half" idx="10"/>
          </p:nvPr>
        </p:nvSpPr>
        <p:spPr/>
        <p:txBody>
          <a:bodyPr/>
          <a:lstStyle/>
          <a:p>
            <a:r>
              <a:rPr lang="en-US" smtClean="0">
                <a:solidFill>
                  <a:srgbClr val="000000"/>
                </a:solidFill>
              </a:rPr>
              <a:t>BYU CS 224</a:t>
            </a:r>
            <a:endParaRPr lang="en-US">
              <a:solidFill>
                <a:srgbClr val="000000"/>
              </a:solidFill>
            </a:endParaRPr>
          </a:p>
        </p:txBody>
      </p:sp>
      <p:sp>
        <p:nvSpPr>
          <p:cNvPr id="103" name="Footer Placeholder 4"/>
          <p:cNvSpPr>
            <a:spLocks noGrp="1"/>
          </p:cNvSpPr>
          <p:nvPr>
            <p:ph type="ftr" sz="quarter" idx="11"/>
          </p:nvPr>
        </p:nvSpPr>
        <p:spPr/>
        <p:txBody>
          <a:bodyPr/>
          <a:lstStyle/>
          <a:p>
            <a:r>
              <a:rPr lang="en-US" smtClean="0">
                <a:solidFill>
                  <a:srgbClr val="000000"/>
                </a:solidFill>
              </a:rPr>
              <a:t>S01 - Data Types</a:t>
            </a:r>
            <a:endParaRPr lang="en-US">
              <a:solidFill>
                <a:srgbClr val="000000"/>
              </a:solidFill>
            </a:endParaRPr>
          </a:p>
        </p:txBody>
      </p:sp>
      <p:sp>
        <p:nvSpPr>
          <p:cNvPr id="104" name="Slide Number Placeholder 5"/>
          <p:cNvSpPr>
            <a:spLocks noGrp="1"/>
          </p:cNvSpPr>
          <p:nvPr>
            <p:ph type="sldNum" sz="quarter" idx="12"/>
          </p:nvPr>
        </p:nvSpPr>
        <p:spPr/>
        <p:txBody>
          <a:bodyPr/>
          <a:lstStyle/>
          <a:p>
            <a:fld id="{427AE7E1-1DD0-43A6-A5AE-3026D93FD180}" type="slidenum">
              <a:rPr lang="en-US">
                <a:solidFill>
                  <a:srgbClr val="000000"/>
                </a:solidFill>
              </a:rPr>
              <a:pPr/>
              <a:t>53</a:t>
            </a:fld>
            <a:endParaRPr lang="en-US">
              <a:solidFill>
                <a:srgbClr val="000000"/>
              </a:solidFill>
            </a:endParaRPr>
          </a:p>
        </p:txBody>
      </p:sp>
      <p:sp>
        <p:nvSpPr>
          <p:cNvPr id="2902018" name="Rectangle 2"/>
          <p:cNvSpPr>
            <a:spLocks noGrp="1" noChangeArrowheads="1"/>
          </p:cNvSpPr>
          <p:nvPr>
            <p:ph type="title"/>
          </p:nvPr>
        </p:nvSpPr>
        <p:spPr/>
        <p:txBody>
          <a:bodyPr/>
          <a:lstStyle/>
          <a:p>
            <a:r>
              <a:rPr lang="en-US"/>
              <a:t>MSP430 C Variable Data Types</a:t>
            </a:r>
          </a:p>
        </p:txBody>
      </p:sp>
      <p:graphicFrame>
        <p:nvGraphicFramePr>
          <p:cNvPr id="2902126" name="Group 110"/>
          <p:cNvGraphicFramePr>
            <a:graphicFrameLocks noGrp="1"/>
          </p:cNvGraphicFramePr>
          <p:nvPr>
            <p:ph idx="1"/>
          </p:nvPr>
        </p:nvGraphicFramePr>
        <p:xfrm>
          <a:off x="546100" y="1384300"/>
          <a:ext cx="8285163" cy="5020945"/>
        </p:xfrm>
        <a:graphic>
          <a:graphicData uri="http://schemas.openxmlformats.org/drawingml/2006/table">
            <a:tbl>
              <a:tblPr/>
              <a:tblGrid>
                <a:gridCol w="2130425"/>
                <a:gridCol w="1158875"/>
                <a:gridCol w="1746250"/>
                <a:gridCol w="1565275"/>
                <a:gridCol w="1684338"/>
              </a:tblGrid>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Type</a:t>
                      </a: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Size</a:t>
                      </a: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Representation</a:t>
                      </a: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Minimum</a:t>
                      </a: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Maximum</a:t>
                      </a: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D9D9D9"/>
                    </a:solid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char, signed char</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8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ASCII</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-128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127</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unsigned char</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bool 8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ASCII</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255</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short, signed short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2's complement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32767</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unsigned short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Binary</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65535</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int, signed int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2's complement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32767</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unsigned int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Binary</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65535</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long, signed long</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2's complement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-2,147,483,648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2,147,483,647</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unsigned long</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Binary</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4,294,967,295</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enum</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2's complement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32767</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float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IEEE 32-bit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1.175495e-38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3.4028235e+38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double</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IEEE 32-bit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1.175495e-38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3.4028235e+38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long double</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32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IEEE 32-bit</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1.175495e-38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3.4028235e+38</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8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pointers, references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Binary</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0xFFFF</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function pointers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16 bits</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Binary</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0xFFFF</a:t>
                      </a:r>
                      <a:endParaRPr kumimoji="0" lang="en-US" sz="16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8"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C</a:t>
            </a:r>
            <a:endParaRPr lang="en-US" sz="1800" b="1" dirty="0">
              <a:latin typeface="Arial" charset="0"/>
            </a:endParaRPr>
          </a:p>
        </p:txBody>
      </p:sp>
    </p:spTree>
    <p:extLst>
      <p:ext uri="{BB962C8B-B14F-4D97-AF65-F5344CB8AC3E}">
        <p14:creationId xmlns:p14="http://schemas.microsoft.com/office/powerpoint/2010/main" val="892266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a:t>
            </a:r>
            <a:endParaRPr lang="en-US" dirty="0"/>
          </a:p>
        </p:txBody>
      </p:sp>
      <p:sp>
        <p:nvSpPr>
          <p:cNvPr id="3" name="Content Placeholder 2"/>
          <p:cNvSpPr>
            <a:spLocks noGrp="1"/>
          </p:cNvSpPr>
          <p:nvPr>
            <p:ph idx="1"/>
          </p:nvPr>
        </p:nvSpPr>
        <p:spPr>
          <a:xfrm>
            <a:off x="431800" y="3989938"/>
            <a:ext cx="8321782" cy="1308202"/>
          </a:xfrm>
        </p:spPr>
        <p:txBody>
          <a:bodyPr/>
          <a:lstStyle/>
          <a:p>
            <a:r>
              <a:rPr lang="en-US" sz="2400" u="sng" dirty="0" smtClean="0"/>
              <a:t>Little and Big Endian</a:t>
            </a:r>
          </a:p>
          <a:p>
            <a:pPr lvl="1"/>
            <a:r>
              <a:rPr lang="en-US" sz="2000" dirty="0" smtClean="0"/>
              <a:t>Storage order for larger data types</a:t>
            </a:r>
          </a:p>
          <a:p>
            <a:pPr lvl="1"/>
            <a:r>
              <a:rPr lang="en-US" sz="2000" dirty="0" smtClean="0"/>
              <a:t>Little endian – least significant bits stored first (lower address)</a:t>
            </a:r>
            <a:endParaRPr lang="en-US" sz="2000" dirty="0"/>
          </a:p>
        </p:txBody>
      </p:sp>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S01 - Data Types</a:t>
            </a:r>
            <a:endParaRPr lang="en-US"/>
          </a:p>
        </p:txBody>
      </p:sp>
      <p:sp>
        <p:nvSpPr>
          <p:cNvPr id="6" name="Slide Number Placeholder 5"/>
          <p:cNvSpPr>
            <a:spLocks noGrp="1"/>
          </p:cNvSpPr>
          <p:nvPr>
            <p:ph type="sldNum" sz="quarter" idx="12"/>
          </p:nvPr>
        </p:nvSpPr>
        <p:spPr/>
        <p:txBody>
          <a:bodyPr/>
          <a:lstStyle/>
          <a:p>
            <a:fld id="{DE75EEC7-9521-4C93-BEC0-38D40EF234FA}" type="slidenum">
              <a:rPr lang="en-US" smtClean="0"/>
              <a:pPr/>
              <a:t>54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854461412"/>
              </p:ext>
            </p:extLst>
          </p:nvPr>
        </p:nvGraphicFramePr>
        <p:xfrm>
          <a:off x="3026797" y="5275437"/>
          <a:ext cx="5490705" cy="1112520"/>
        </p:xfrm>
        <a:graphic>
          <a:graphicData uri="http://schemas.openxmlformats.org/drawingml/2006/table">
            <a:tbl>
              <a:tblPr firstRow="1" bandRow="1">
                <a:tableStyleId>{00A15C55-8517-42AA-B614-E9B94910E393}</a:tableStyleId>
              </a:tblPr>
              <a:tblGrid>
                <a:gridCol w="1387335"/>
                <a:gridCol w="868680"/>
                <a:gridCol w="902970"/>
                <a:gridCol w="880110"/>
                <a:gridCol w="891540"/>
                <a:gridCol w="560070"/>
              </a:tblGrid>
              <a:tr h="370840">
                <a:tc>
                  <a:txBody>
                    <a:bodyPr/>
                    <a:lstStyle/>
                    <a:p>
                      <a:pPr algn="r"/>
                      <a:r>
                        <a:rPr lang="en-US" sz="1600" dirty="0" smtClean="0"/>
                        <a:t>Address</a:t>
                      </a:r>
                      <a:endParaRPr lang="en-US" sz="1600" dirty="0"/>
                    </a:p>
                  </a:txBody>
                  <a:tcPr/>
                </a:tc>
                <a:tc>
                  <a:txBody>
                    <a:bodyPr/>
                    <a:lstStyle/>
                    <a:p>
                      <a:r>
                        <a:rPr lang="en-US" sz="1600" dirty="0" smtClean="0"/>
                        <a:t>0x0200</a:t>
                      </a:r>
                      <a:endParaRPr lang="en-US" sz="1600" dirty="0"/>
                    </a:p>
                  </a:txBody>
                  <a:tcPr/>
                </a:tc>
                <a:tc>
                  <a:txBody>
                    <a:bodyPr/>
                    <a:lstStyle/>
                    <a:p>
                      <a:r>
                        <a:rPr lang="en-US" sz="1600" dirty="0" smtClean="0"/>
                        <a:t>0x0201</a:t>
                      </a:r>
                      <a:endParaRPr lang="en-US" sz="1600" dirty="0"/>
                    </a:p>
                  </a:txBody>
                  <a:tcPr/>
                </a:tc>
                <a:tc>
                  <a:txBody>
                    <a:bodyPr/>
                    <a:lstStyle/>
                    <a:p>
                      <a:r>
                        <a:rPr lang="en-US" sz="1600" dirty="0" smtClean="0"/>
                        <a:t>0x0202</a:t>
                      </a:r>
                      <a:endParaRPr lang="en-US" sz="1600" dirty="0"/>
                    </a:p>
                  </a:txBody>
                  <a:tcPr/>
                </a:tc>
                <a:tc>
                  <a:txBody>
                    <a:bodyPr/>
                    <a:lstStyle/>
                    <a:p>
                      <a:r>
                        <a:rPr lang="en-US" sz="1600" dirty="0" smtClean="0"/>
                        <a:t>0x0203</a:t>
                      </a:r>
                      <a:endParaRPr lang="en-US" sz="1600" dirty="0"/>
                    </a:p>
                  </a:txBody>
                  <a:tcPr/>
                </a:tc>
                <a:tc>
                  <a:txBody>
                    <a:bodyPr/>
                    <a:lstStyle/>
                    <a:p>
                      <a:r>
                        <a:rPr lang="en-US" sz="1600" dirty="0" smtClean="0"/>
                        <a:t>…</a:t>
                      </a:r>
                      <a:endParaRPr lang="en-US" sz="1600" dirty="0"/>
                    </a:p>
                  </a:txBody>
                  <a:tcPr/>
                </a:tc>
              </a:tr>
              <a:tr h="370840">
                <a:tc>
                  <a:txBody>
                    <a:bodyPr/>
                    <a:lstStyle/>
                    <a:p>
                      <a:pPr algn="r"/>
                      <a:r>
                        <a:rPr lang="en-US" sz="1600" dirty="0" smtClean="0"/>
                        <a:t>Little endian:</a:t>
                      </a:r>
                      <a:endParaRPr lang="en-US" sz="1600" dirty="0"/>
                    </a:p>
                  </a:txBody>
                  <a:tcPr/>
                </a:tc>
                <a:tc>
                  <a:txBody>
                    <a:bodyPr/>
                    <a:lstStyle/>
                    <a:p>
                      <a:pPr algn="ctr"/>
                      <a:r>
                        <a:rPr lang="en-US" sz="1600" dirty="0" smtClean="0"/>
                        <a:t>0x34</a:t>
                      </a:r>
                      <a:endParaRPr lang="en-US" sz="1600" dirty="0"/>
                    </a:p>
                  </a:txBody>
                  <a:tcPr/>
                </a:tc>
                <a:tc>
                  <a:txBody>
                    <a:bodyPr/>
                    <a:lstStyle/>
                    <a:p>
                      <a:pPr algn="ctr"/>
                      <a:r>
                        <a:rPr lang="en-US" sz="1600" dirty="0" smtClean="0"/>
                        <a:t>0x12</a:t>
                      </a:r>
                      <a:endParaRPr lang="en-US" sz="1600" dirty="0"/>
                    </a:p>
                  </a:txBody>
                  <a:tcPr/>
                </a:tc>
                <a:tc>
                  <a:txBody>
                    <a:bodyPr/>
                    <a:lstStyle/>
                    <a:p>
                      <a:pPr algn="ctr"/>
                      <a:r>
                        <a:rPr lang="en-US" sz="1600" dirty="0" smtClean="0"/>
                        <a:t>0x78</a:t>
                      </a:r>
                      <a:endParaRPr lang="en-US" sz="1600" dirty="0"/>
                    </a:p>
                  </a:txBody>
                  <a:tcPr/>
                </a:tc>
                <a:tc>
                  <a:txBody>
                    <a:bodyPr/>
                    <a:lstStyle/>
                    <a:p>
                      <a:pPr algn="ctr"/>
                      <a:r>
                        <a:rPr lang="en-US" sz="1600" dirty="0" smtClean="0"/>
                        <a:t>0x56</a:t>
                      </a:r>
                      <a:endParaRPr lang="en-US" sz="1600" dirty="0"/>
                    </a:p>
                  </a:txBody>
                  <a:tcPr/>
                </a:tc>
                <a:tc>
                  <a:txBody>
                    <a:bodyPr/>
                    <a:lstStyle/>
                    <a:p>
                      <a:pPr algn="ctr"/>
                      <a:r>
                        <a:rPr lang="en-US" sz="1600" dirty="0" smtClean="0"/>
                        <a:t>…</a:t>
                      </a:r>
                      <a:endParaRPr lang="en-US" sz="1600" dirty="0"/>
                    </a:p>
                  </a:txBody>
                  <a:tcPr/>
                </a:tc>
              </a:tr>
              <a:tr h="370840">
                <a:tc>
                  <a:txBody>
                    <a:bodyPr/>
                    <a:lstStyle/>
                    <a:p>
                      <a:pPr algn="r"/>
                      <a:r>
                        <a:rPr lang="en-US" sz="1600" dirty="0" smtClean="0"/>
                        <a:t>Big endian:</a:t>
                      </a:r>
                      <a:endParaRPr lang="en-US" sz="1600" dirty="0"/>
                    </a:p>
                  </a:txBody>
                  <a:tcPr/>
                </a:tc>
                <a:tc>
                  <a:txBody>
                    <a:bodyPr/>
                    <a:lstStyle/>
                    <a:p>
                      <a:pPr algn="ctr"/>
                      <a:r>
                        <a:rPr lang="en-US" sz="1600" dirty="0" smtClean="0"/>
                        <a:t>0x12</a:t>
                      </a:r>
                      <a:endParaRPr lang="en-US" sz="1600" dirty="0"/>
                    </a:p>
                  </a:txBody>
                  <a:tcPr/>
                </a:tc>
                <a:tc>
                  <a:txBody>
                    <a:bodyPr/>
                    <a:lstStyle/>
                    <a:p>
                      <a:pPr algn="ctr"/>
                      <a:r>
                        <a:rPr lang="en-US" sz="1600" dirty="0" smtClean="0"/>
                        <a:t>0x34</a:t>
                      </a:r>
                      <a:endParaRPr lang="en-US" sz="1600" dirty="0"/>
                    </a:p>
                  </a:txBody>
                  <a:tcPr/>
                </a:tc>
                <a:tc>
                  <a:txBody>
                    <a:bodyPr/>
                    <a:lstStyle/>
                    <a:p>
                      <a:pPr algn="ctr"/>
                      <a:r>
                        <a:rPr lang="en-US" sz="1600" dirty="0" smtClean="0"/>
                        <a:t>0x56</a:t>
                      </a:r>
                      <a:endParaRPr lang="en-US" sz="1600" dirty="0"/>
                    </a:p>
                  </a:txBody>
                  <a:tcPr/>
                </a:tc>
                <a:tc>
                  <a:txBody>
                    <a:bodyPr/>
                    <a:lstStyle/>
                    <a:p>
                      <a:pPr algn="ctr"/>
                      <a:r>
                        <a:rPr lang="en-US" sz="1600" dirty="0" smtClean="0"/>
                        <a:t>0x78</a:t>
                      </a:r>
                      <a:endParaRPr lang="en-US" sz="1600" dirty="0"/>
                    </a:p>
                  </a:txBody>
                  <a:tcPr/>
                </a:tc>
                <a:tc>
                  <a:txBody>
                    <a:bodyPr/>
                    <a:lstStyle/>
                    <a:p>
                      <a:pPr algn="ctr"/>
                      <a:r>
                        <a:rPr lang="en-US" sz="1600" dirty="0" smtClean="0"/>
                        <a:t>…</a:t>
                      </a:r>
                      <a:endParaRPr lang="en-US" sz="1600" dirty="0"/>
                    </a:p>
                  </a:txBody>
                  <a:tcPr/>
                </a:tc>
              </a:tr>
            </a:tbl>
          </a:graphicData>
        </a:graphic>
      </p:graphicFrame>
      <p:sp>
        <p:nvSpPr>
          <p:cNvPr id="9" name="TextBox 8"/>
          <p:cNvSpPr txBox="1"/>
          <p:nvPr/>
        </p:nvSpPr>
        <p:spPr>
          <a:xfrm>
            <a:off x="546350" y="5635766"/>
            <a:ext cx="2402590" cy="430887"/>
          </a:xfrm>
          <a:prstGeom prst="rect">
            <a:avLst/>
          </a:prstGeom>
          <a:noFill/>
        </p:spPr>
        <p:txBody>
          <a:bodyPr wrap="square" rtlCol="0">
            <a:spAutoFit/>
          </a:bodyPr>
          <a:lstStyle/>
          <a:p>
            <a:r>
              <a:rPr lang="en-US" sz="2200" dirty="0" smtClean="0">
                <a:latin typeface="Comic Sans MS" panose="030F0702030302020204" pitchFamily="66" charset="0"/>
              </a:rPr>
              <a:t>0x1234, 0x5678</a:t>
            </a:r>
            <a:endParaRPr lang="en-US" sz="2200" dirty="0">
              <a:latin typeface="Comic Sans MS" panose="030F0702030302020204" pitchFamily="66" charset="0"/>
            </a:endParaRPr>
          </a:p>
        </p:txBody>
      </p:sp>
      <p:sp>
        <p:nvSpPr>
          <p:cNvPr id="10" name="Rectangle 3"/>
          <p:cNvSpPr txBox="1">
            <a:spLocks noChangeArrowheads="1"/>
          </p:cNvSpPr>
          <p:nvPr/>
        </p:nvSpPr>
        <p:spPr bwMode="auto">
          <a:xfrm>
            <a:off x="431800" y="1408113"/>
            <a:ext cx="8164513" cy="27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sz="2400" u="sng" kern="0" dirty="0" smtClean="0"/>
              <a:t>Word size </a:t>
            </a:r>
            <a:r>
              <a:rPr lang="en-US" sz="2400" kern="0" dirty="0" smtClean="0"/>
              <a:t>is the natural unit of data used by a particular computer design and usually refers to:</a:t>
            </a:r>
          </a:p>
          <a:p>
            <a:pPr lvl="1"/>
            <a:r>
              <a:rPr lang="en-US" sz="2000" kern="0" dirty="0" smtClean="0"/>
              <a:t>Size of registers</a:t>
            </a:r>
          </a:p>
          <a:p>
            <a:pPr lvl="1">
              <a:spcBef>
                <a:spcPts val="0"/>
              </a:spcBef>
            </a:pPr>
            <a:r>
              <a:rPr lang="en-US" sz="2000" kern="0" dirty="0" smtClean="0"/>
              <a:t>Amount of data transferred to/from memory in single operation</a:t>
            </a:r>
          </a:p>
          <a:p>
            <a:pPr lvl="1">
              <a:spcBef>
                <a:spcPts val="0"/>
              </a:spcBef>
            </a:pPr>
            <a:r>
              <a:rPr lang="en-US" sz="2000" kern="0" dirty="0" smtClean="0"/>
              <a:t>Largest possible address</a:t>
            </a:r>
          </a:p>
          <a:p>
            <a:pPr lvl="1">
              <a:spcBef>
                <a:spcPts val="0"/>
              </a:spcBef>
            </a:pPr>
            <a:r>
              <a:rPr lang="en-US" sz="2000" kern="0" dirty="0" smtClean="0"/>
              <a:t>Number of bits processed in a single operation</a:t>
            </a:r>
          </a:p>
          <a:p>
            <a:pPr lvl="1">
              <a:spcBef>
                <a:spcPts val="0"/>
              </a:spcBef>
            </a:pPr>
            <a:r>
              <a:rPr lang="en-US" sz="2000" kern="0" dirty="0" smtClean="0">
                <a:solidFill>
                  <a:srgbClr val="FF0033"/>
                </a:solidFill>
              </a:rPr>
              <a:t>Base word size </a:t>
            </a:r>
            <a:r>
              <a:rPr lang="en-US" sz="2000" kern="0" dirty="0" smtClean="0"/>
              <a:t>(Intel 32/64 bit, MPS430 is </a:t>
            </a:r>
            <a:r>
              <a:rPr lang="en-US" sz="2000" u="sng" kern="0" dirty="0" smtClean="0"/>
              <a:t>16-bits)</a:t>
            </a:r>
            <a:endParaRPr lang="en-US" sz="2000" u="sng" kern="0" dirty="0"/>
          </a:p>
        </p:txBody>
      </p:sp>
      <p:grpSp>
        <p:nvGrpSpPr>
          <p:cNvPr id="14" name="Group 13"/>
          <p:cNvGrpSpPr/>
          <p:nvPr/>
        </p:nvGrpSpPr>
        <p:grpSpPr>
          <a:xfrm>
            <a:off x="4461510" y="3801147"/>
            <a:ext cx="4436305" cy="2181189"/>
            <a:chOff x="4461510" y="3801147"/>
            <a:chExt cx="4436305" cy="2181189"/>
          </a:xfrm>
        </p:grpSpPr>
        <p:sp>
          <p:nvSpPr>
            <p:cNvPr id="7" name="Rounded Rectangular Callout 6"/>
            <p:cNvSpPr/>
            <p:nvPr/>
          </p:nvSpPr>
          <p:spPr bwMode="auto">
            <a:xfrm>
              <a:off x="5324475" y="3801147"/>
              <a:ext cx="3573340" cy="888084"/>
            </a:xfrm>
            <a:prstGeom prst="wedgeRoundRectCallout">
              <a:avLst>
                <a:gd name="adj1" fmla="val -58889"/>
                <a:gd name="adj2" fmla="val 162823"/>
                <a:gd name="adj3" fmla="val 16667"/>
              </a:avLst>
            </a:prstGeom>
            <a:solidFill>
              <a:srgbClr val="FFFF00"/>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mic Sans MS" panose="030F0702030302020204" pitchFamily="66" charset="0"/>
                </a:rPr>
                <a:t>When accessing/storing a 16-bit</a:t>
              </a:r>
            </a:p>
            <a:p>
              <a:pPr marL="0" marR="0" indent="0" algn="l" defTabSz="914400" rtl="0" eaLnBrk="1" fontAlgn="base" latinLnBrk="0" hangingPunct="1">
                <a:lnSpc>
                  <a:spcPct val="100000"/>
                </a:lnSpc>
                <a:spcBef>
                  <a:spcPct val="0"/>
                </a:spcBef>
                <a:spcAft>
                  <a:spcPct val="0"/>
                </a:spcAft>
                <a:buClrTx/>
                <a:buSzTx/>
                <a:buFontTx/>
                <a:buNone/>
                <a:tabLst/>
              </a:pPr>
              <a:r>
                <a:rPr lang="en-US" sz="1600" b="1" dirty="0" smtClean="0">
                  <a:latin typeface="Comic Sans MS" panose="030F0702030302020204" pitchFamily="66" charset="0"/>
                </a:rPr>
                <a:t>word, the l</a:t>
              </a:r>
              <a:r>
                <a:rPr kumimoji="0" lang="en-US" sz="1600" b="1" i="0" u="none" strike="noStrike" cap="none" normalizeH="0" baseline="0" dirty="0" smtClean="0">
                  <a:ln>
                    <a:noFill/>
                  </a:ln>
                  <a:solidFill>
                    <a:schemeClr val="tx1"/>
                  </a:solidFill>
                  <a:effectLst/>
                  <a:latin typeface="Comic Sans MS" panose="030F0702030302020204" pitchFamily="66" charset="0"/>
                </a:rPr>
                <a:t>east </a:t>
              </a:r>
              <a:r>
                <a:rPr lang="en-US" sz="1600" b="1" dirty="0" smtClean="0">
                  <a:latin typeface="Comic Sans MS" panose="030F0702030302020204" pitchFamily="66" charset="0"/>
                </a:rPr>
                <a:t>s</a:t>
              </a:r>
              <a:r>
                <a:rPr kumimoji="0" lang="en-US" sz="1600" b="1" i="0" u="none" strike="noStrike" cap="none" normalizeH="0" baseline="0" dirty="0" smtClean="0">
                  <a:ln>
                    <a:noFill/>
                  </a:ln>
                  <a:solidFill>
                    <a:schemeClr val="tx1"/>
                  </a:solidFill>
                  <a:effectLst/>
                  <a:latin typeface="Comic Sans MS" panose="030F0702030302020204" pitchFamily="66" charset="0"/>
                </a:rPr>
                <a:t>ignificant byte</a:t>
              </a:r>
            </a:p>
            <a:p>
              <a:pPr marL="0" marR="0" indent="0" algn="l" defTabSz="914400" rtl="0" eaLnBrk="1" fontAlgn="base" latinLnBrk="0" hangingPunct="1">
                <a:lnSpc>
                  <a:spcPct val="100000"/>
                </a:lnSpc>
                <a:spcBef>
                  <a:spcPct val="0"/>
                </a:spcBef>
                <a:spcAft>
                  <a:spcPct val="0"/>
                </a:spcAft>
                <a:buClrTx/>
                <a:buSzTx/>
                <a:buFontTx/>
                <a:buNone/>
                <a:tabLst/>
              </a:pPr>
              <a:r>
                <a:rPr lang="en-US" sz="1600" b="1" dirty="0" smtClean="0">
                  <a:latin typeface="Comic Sans MS" panose="030F0702030302020204" pitchFamily="66" charset="0"/>
                </a:rPr>
                <a:t>is first (lower) in memory.</a:t>
              </a:r>
              <a:endParaRPr kumimoji="0" lang="en-US" sz="1600" b="1" i="0" u="none" strike="noStrike" cap="none" normalizeH="0" baseline="0" dirty="0" smtClean="0">
                <a:ln>
                  <a:noFill/>
                </a:ln>
                <a:solidFill>
                  <a:schemeClr val="tx1"/>
                </a:solidFill>
                <a:effectLst/>
                <a:latin typeface="Comic Sans MS" panose="030F0702030302020204" pitchFamily="66" charset="0"/>
              </a:endParaRPr>
            </a:p>
          </p:txBody>
        </p:sp>
        <p:sp>
          <p:nvSpPr>
            <p:cNvPr id="13" name="TextBox 12"/>
            <p:cNvSpPr txBox="1"/>
            <p:nvPr/>
          </p:nvSpPr>
          <p:spPr>
            <a:xfrm>
              <a:off x="4461510" y="5643782"/>
              <a:ext cx="1641230" cy="338554"/>
            </a:xfrm>
            <a:prstGeom prst="rect">
              <a:avLst/>
            </a:prstGeom>
            <a:solidFill>
              <a:srgbClr val="FFFF00"/>
            </a:solidFill>
            <a:ln w="38100">
              <a:solidFill>
                <a:srgbClr val="FF0000"/>
              </a:solidFill>
            </a:ln>
          </p:spPr>
          <p:txBody>
            <a:bodyPr wrap="square" rtlCol="0">
              <a:spAutoFit/>
            </a:bodyPr>
            <a:lstStyle/>
            <a:p>
              <a:pPr algn="ctr"/>
              <a:r>
                <a:rPr lang="en-US" sz="1600" b="1" dirty="0" smtClean="0">
                  <a:latin typeface="+mn-lt"/>
                </a:rPr>
                <a:t>0x34        0x12</a:t>
              </a:r>
              <a:endParaRPr lang="en-US" sz="1600" b="1" dirty="0">
                <a:latin typeface="+mn-lt"/>
              </a:endParaRPr>
            </a:p>
          </p:txBody>
        </p:sp>
      </p:grpSp>
      <p:grpSp>
        <p:nvGrpSpPr>
          <p:cNvPr id="19" name="Group 18"/>
          <p:cNvGrpSpPr/>
          <p:nvPr/>
        </p:nvGrpSpPr>
        <p:grpSpPr>
          <a:xfrm>
            <a:off x="4463334" y="5890260"/>
            <a:ext cx="1641230" cy="453195"/>
            <a:chOff x="4474764" y="5890260"/>
            <a:chExt cx="1641230" cy="453195"/>
          </a:xfrm>
        </p:grpSpPr>
        <p:sp>
          <p:nvSpPr>
            <p:cNvPr id="15" name="TextBox 14"/>
            <p:cNvSpPr txBox="1"/>
            <p:nvPr/>
          </p:nvSpPr>
          <p:spPr>
            <a:xfrm>
              <a:off x="4474764" y="6004901"/>
              <a:ext cx="1641230" cy="338554"/>
            </a:xfrm>
            <a:prstGeom prst="rect">
              <a:avLst/>
            </a:prstGeom>
            <a:solidFill>
              <a:srgbClr val="FFFF00"/>
            </a:solidFill>
            <a:ln w="38100">
              <a:solidFill>
                <a:srgbClr val="FF0000"/>
              </a:solidFill>
            </a:ln>
          </p:spPr>
          <p:txBody>
            <a:bodyPr wrap="square" rtlCol="0">
              <a:spAutoFit/>
            </a:bodyPr>
            <a:lstStyle/>
            <a:p>
              <a:pPr algn="ctr"/>
              <a:r>
                <a:rPr lang="en-US" sz="1600" b="1" dirty="0" smtClean="0">
                  <a:latin typeface="+mn-lt"/>
                </a:rPr>
                <a:t>0x12        0x34</a:t>
              </a:r>
              <a:endParaRPr lang="en-US" sz="1600" b="1" dirty="0">
                <a:latin typeface="+mn-lt"/>
              </a:endParaRPr>
            </a:p>
          </p:txBody>
        </p:sp>
        <p:cxnSp>
          <p:nvCxnSpPr>
            <p:cNvPr id="16" name="Straight Arrow Connector 15"/>
            <p:cNvCxnSpPr/>
            <p:nvPr/>
          </p:nvCxnSpPr>
          <p:spPr bwMode="auto">
            <a:xfrm flipH="1">
              <a:off x="5082540" y="5890260"/>
              <a:ext cx="419100" cy="251460"/>
            </a:xfrm>
            <a:prstGeom prst="straightConnector1">
              <a:avLst/>
            </a:prstGeom>
            <a:solidFill>
              <a:schemeClr val="accent1"/>
            </a:solidFill>
            <a:ln w="38100" cap="flat" cmpd="sng" algn="ctr">
              <a:solidFill>
                <a:srgbClr val="0000CC"/>
              </a:solidFill>
              <a:prstDash val="solid"/>
              <a:miter lim="800000"/>
              <a:headEnd type="none" w="med" len="med"/>
              <a:tailEnd type="arrow"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5082540" y="5890260"/>
              <a:ext cx="419100" cy="251460"/>
            </a:xfrm>
            <a:prstGeom prst="straightConnector1">
              <a:avLst/>
            </a:prstGeom>
            <a:solidFill>
              <a:schemeClr val="accent1"/>
            </a:solidFill>
            <a:ln w="38100" cap="flat" cmpd="sng" algn="ctr">
              <a:solidFill>
                <a:srgbClr val="0000CC"/>
              </a:solidFill>
              <a:prstDash val="solid"/>
              <a:miter lim="800000"/>
              <a:headEnd type="none" w="med" len="med"/>
              <a:tailEnd type="arrow"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04007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dissolve">
                                      <p:cBhvr>
                                        <p:cTn id="16" dur="500"/>
                                        <p:tgtEl>
                                          <p:spTgt spid="10">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dissolve">
                                      <p:cBhvr>
                                        <p:cTn id="19" dur="500"/>
                                        <p:tgtEl>
                                          <p:spTgt spid="10">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dissolve">
                                      <p:cBhvr>
                                        <p:cTn id="22" dur="500"/>
                                        <p:tgtEl>
                                          <p:spTgt spid="1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Alignment / Padding</a:t>
            </a:r>
            <a:endParaRPr lang="en-US" dirty="0"/>
          </a:p>
        </p:txBody>
      </p:sp>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S01 - Data Types</a:t>
            </a:r>
            <a:endParaRPr lang="en-US"/>
          </a:p>
        </p:txBody>
      </p:sp>
      <p:sp>
        <p:nvSpPr>
          <p:cNvPr id="6" name="Slide Number Placeholder 5"/>
          <p:cNvSpPr>
            <a:spLocks noGrp="1"/>
          </p:cNvSpPr>
          <p:nvPr>
            <p:ph type="sldNum" sz="quarter" idx="12"/>
          </p:nvPr>
        </p:nvSpPr>
        <p:spPr/>
        <p:txBody>
          <a:bodyPr/>
          <a:lstStyle/>
          <a:p>
            <a:fld id="{DE75EEC7-9521-4C93-BEC0-38D40EF234FA}" type="slidenum">
              <a:rPr lang="en-US" smtClean="0"/>
              <a:pPr/>
              <a:t>55</a:t>
            </a:fld>
            <a:endParaRPr lang="en-US"/>
          </a:p>
        </p:txBody>
      </p:sp>
      <p:sp>
        <p:nvSpPr>
          <p:cNvPr id="10" name="Rectangle 3"/>
          <p:cNvSpPr txBox="1">
            <a:spLocks noChangeArrowheads="1"/>
          </p:cNvSpPr>
          <p:nvPr/>
        </p:nvSpPr>
        <p:spPr bwMode="auto">
          <a:xfrm>
            <a:off x="431800" y="1408113"/>
            <a:ext cx="8164513" cy="27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sz="2400" kern="0" dirty="0"/>
              <a:t>Data structure alignment is the way data is arranged and accessed in computer memory</a:t>
            </a:r>
            <a:r>
              <a:rPr lang="en-US" sz="2400" kern="0" dirty="0" smtClean="0"/>
              <a:t>.</a:t>
            </a:r>
          </a:p>
          <a:p>
            <a:pPr lvl="1"/>
            <a:r>
              <a:rPr lang="en-US" sz="2000" kern="0" dirty="0" smtClean="0"/>
              <a:t>Data </a:t>
            </a:r>
            <a:r>
              <a:rPr lang="en-US" sz="2000" kern="0" dirty="0"/>
              <a:t>alignment and data structure padding. When a modern computer reads from or writes to a memory address, it will do this in word sized chunks (e.g. 4 byte chunks on a 32-bit system) or larger. Data alignment means putting the data at a memory offset equal to some multiple of the word size, which increases the system's performance due to the way the CPU handles </a:t>
            </a:r>
            <a:r>
              <a:rPr lang="en-US" sz="2000" kern="0" dirty="0" smtClean="0"/>
              <a:t>memory.</a:t>
            </a:r>
          </a:p>
          <a:p>
            <a:pPr lvl="1"/>
            <a:r>
              <a:rPr lang="en-US" sz="2000" kern="0" dirty="0" smtClean="0"/>
              <a:t>To </a:t>
            </a:r>
            <a:r>
              <a:rPr lang="en-US" sz="2000" kern="0" dirty="0"/>
              <a:t>align the data, it may be necessary to insert some meaningless bytes between the end of the last data structure and the start of the next, which is data structure padding.</a:t>
            </a:r>
            <a:endParaRPr lang="en-US" sz="1600" kern="0" dirty="0"/>
          </a:p>
        </p:txBody>
      </p:sp>
    </p:spTree>
    <p:extLst>
      <p:ext uri="{BB962C8B-B14F-4D97-AF65-F5344CB8AC3E}">
        <p14:creationId xmlns:p14="http://schemas.microsoft.com/office/powerpoint/2010/main" val="280846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dirty="0" smtClean="0"/>
              <a:t>Type </a:t>
            </a:r>
            <a:r>
              <a:rPr lang="en-US" altLang="en-US" dirty="0"/>
              <a:t>Casting</a:t>
            </a:r>
          </a:p>
        </p:txBody>
      </p:sp>
      <p:sp>
        <p:nvSpPr>
          <p:cNvPr id="56323" name="Rectangle 3"/>
          <p:cNvSpPr>
            <a:spLocks noGrp="1" noChangeArrowheads="1"/>
          </p:cNvSpPr>
          <p:nvPr>
            <p:ph type="body" sz="half" idx="1"/>
          </p:nvPr>
        </p:nvSpPr>
        <p:spPr>
          <a:xfrm>
            <a:off x="457200" y="1447800"/>
            <a:ext cx="4892040" cy="4692650"/>
          </a:xfrm>
        </p:spPr>
        <p:txBody>
          <a:bodyPr/>
          <a:lstStyle/>
          <a:p>
            <a:r>
              <a:rPr lang="en-US" altLang="en-US" sz="2400" dirty="0"/>
              <a:t>In binary operations (e.g., +, -, /, etc.) with operands of mixed data types, the </a:t>
            </a:r>
            <a:r>
              <a:rPr lang="en-US" altLang="en-US" sz="2400" i="1" u="sng" dirty="0"/>
              <a:t>resultant</a:t>
            </a:r>
            <a:r>
              <a:rPr lang="en-US" altLang="en-US" sz="2400" dirty="0"/>
              <a:t> data type will take the </a:t>
            </a:r>
            <a:r>
              <a:rPr lang="en-US" altLang="en-US" sz="2400" i="1" u="sng" dirty="0"/>
              <a:t>higher order</a:t>
            </a:r>
            <a:r>
              <a:rPr lang="en-US" altLang="en-US" sz="2400" dirty="0"/>
              <a:t> data type of the two </a:t>
            </a:r>
            <a:r>
              <a:rPr lang="en-US" altLang="en-US" sz="2400" dirty="0" smtClean="0"/>
              <a:t>operands</a:t>
            </a:r>
            <a:r>
              <a:rPr lang="en-US" altLang="en-US" sz="2400" baseline="30000" dirty="0" smtClean="0"/>
              <a:t>1</a:t>
            </a:r>
          </a:p>
          <a:p>
            <a:r>
              <a:rPr lang="en-US" sz="2400" dirty="0"/>
              <a:t>Data type conversion</a:t>
            </a:r>
          </a:p>
          <a:p>
            <a:pPr lvl="1"/>
            <a:r>
              <a:rPr lang="en-US" sz="2000" dirty="0"/>
              <a:t>Casting – </a:t>
            </a:r>
            <a:r>
              <a:rPr lang="en-US" sz="2000" u="sng" dirty="0"/>
              <a:t>explicitly</a:t>
            </a:r>
            <a:r>
              <a:rPr lang="en-US" sz="2000" dirty="0"/>
              <a:t> convert a variable (expression) from one data type to another data type.</a:t>
            </a:r>
          </a:p>
          <a:p>
            <a:pPr lvl="1"/>
            <a:r>
              <a:rPr lang="en-US" sz="2000" dirty="0"/>
              <a:t>Promotion or data coercion – </a:t>
            </a:r>
            <a:r>
              <a:rPr lang="en-US" sz="2000" u="sng" dirty="0"/>
              <a:t>implicitly</a:t>
            </a:r>
            <a:r>
              <a:rPr lang="en-US" sz="2000" dirty="0"/>
              <a:t> change a “smaller” data type into a “larger” data type.</a:t>
            </a:r>
          </a:p>
          <a:p>
            <a:endParaRPr lang="en-US" altLang="en-US" sz="2800" dirty="0"/>
          </a:p>
        </p:txBody>
      </p:sp>
      <p:sp>
        <p:nvSpPr>
          <p:cNvPr id="56325" name="Text Box 5"/>
          <p:cNvSpPr txBox="1">
            <a:spLocks noChangeArrowheads="1"/>
          </p:cNvSpPr>
          <p:nvPr/>
        </p:nvSpPr>
        <p:spPr bwMode="auto">
          <a:xfrm>
            <a:off x="2382838" y="3541713"/>
            <a:ext cx="1571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aphicFrame>
        <p:nvGraphicFramePr>
          <p:cNvPr id="56394" name="Group 74"/>
          <p:cNvGraphicFramePr>
            <a:graphicFrameLocks noGrp="1"/>
          </p:cNvGraphicFramePr>
          <p:nvPr>
            <p:ph sz="half" idx="2"/>
            <p:extLst>
              <p:ext uri="{D42A27DB-BD31-4B8C-83A1-F6EECF244321}">
                <p14:modId xmlns:p14="http://schemas.microsoft.com/office/powerpoint/2010/main" val="1389234190"/>
              </p:ext>
            </p:extLst>
          </p:nvPr>
        </p:nvGraphicFramePr>
        <p:xfrm>
          <a:off x="5577840" y="1692275"/>
          <a:ext cx="1894840" cy="4191006"/>
        </p:xfrm>
        <a:graphic>
          <a:graphicData uri="http://schemas.openxmlformats.org/drawingml/2006/table">
            <a:tbl>
              <a:tblPr/>
              <a:tblGrid>
                <a:gridCol w="1894840"/>
              </a:tblGrid>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long double</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double</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float</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unsigned long </a:t>
                      </a:r>
                      <a:r>
                        <a:rPr kumimoji="0" lang="en-US" altLang="en-US" sz="1400" b="1" i="0" u="none" strike="noStrike" cap="none" normalizeH="0" baseline="0" dirty="0" err="1" smtClean="0">
                          <a:ln>
                            <a:noFill/>
                          </a:ln>
                          <a:solidFill>
                            <a:schemeClr val="tx1"/>
                          </a:solidFill>
                          <a:effectLst/>
                          <a:latin typeface="Arial Narrow" panose="020B0606020202030204" pitchFamily="34" charset="0"/>
                          <a:cs typeface="Times New Roman" pitchFamily="18" charset="0"/>
                        </a:rPr>
                        <a:t>long</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long </a:t>
                      </a:r>
                      <a:r>
                        <a:rPr kumimoji="0" lang="en-US" altLang="en-US" sz="1400" b="1" i="0" u="none" strike="noStrike" cap="none" normalizeH="0" baseline="0" dirty="0" err="1" smtClean="0">
                          <a:ln>
                            <a:noFill/>
                          </a:ln>
                          <a:solidFill>
                            <a:schemeClr val="tx1"/>
                          </a:solidFill>
                          <a:effectLst/>
                          <a:latin typeface="Arial Narrow" panose="020B0606020202030204" pitchFamily="34" charset="0"/>
                          <a:cs typeface="Times New Roman" pitchFamily="18" charset="0"/>
                        </a:rPr>
                        <a:t>long</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unsigned long</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long</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unsigned int</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int</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unsigned short</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short</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unsigned char</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spcBef>
                          <a:spcPct val="20000"/>
                        </a:spcBef>
                        <a:buClr>
                          <a:schemeClr val="bg2"/>
                        </a:buClr>
                        <a:buSzPct val="75000"/>
                        <a:buFont typeface="Wingdings" pitchFamily="2" charset="2"/>
                        <a:defRPr sz="2800">
                          <a:solidFill>
                            <a:schemeClr val="tx1"/>
                          </a:solidFill>
                          <a:latin typeface="Arial" charset="0"/>
                        </a:defRPr>
                      </a:lvl1pPr>
                      <a:lvl2pPr marL="800100" indent="-342900">
                        <a:spcBef>
                          <a:spcPct val="20000"/>
                        </a:spcBef>
                        <a:buClr>
                          <a:schemeClr val="accent2"/>
                        </a:buClr>
                        <a:buSzPct val="80000"/>
                        <a:buFont typeface="Wingdings" pitchFamily="2" charset="2"/>
                        <a:defRPr sz="2400">
                          <a:solidFill>
                            <a:schemeClr val="tx1"/>
                          </a:solidFill>
                          <a:latin typeface="Arial" charset="0"/>
                        </a:defRPr>
                      </a:lvl2pPr>
                      <a:lvl3pPr marL="1143000" indent="-228600">
                        <a:spcBef>
                          <a:spcPct val="20000"/>
                        </a:spcBef>
                        <a:buClr>
                          <a:schemeClr val="bg2"/>
                        </a:buClr>
                        <a:buSzPct val="65000"/>
                        <a:buFont typeface="Wingdings" pitchFamily="2" charset="2"/>
                        <a:defRPr sz="2000">
                          <a:solidFill>
                            <a:schemeClr val="tx1"/>
                          </a:solidFill>
                          <a:latin typeface="Arial" charset="0"/>
                        </a:defRPr>
                      </a:lvl3pPr>
                      <a:lvl4pPr marL="1600200" indent="-228600">
                        <a:spcBef>
                          <a:spcPct val="20000"/>
                        </a:spcBef>
                        <a:buClr>
                          <a:schemeClr val="accent2"/>
                        </a:buClr>
                        <a:buSzPct val="70000"/>
                        <a:buFont typeface="Wingdings" pitchFamily="2" charset="2"/>
                        <a:defRPr>
                          <a:solidFill>
                            <a:schemeClr val="tx1"/>
                          </a:solidFill>
                          <a:latin typeface="Arial" charset="0"/>
                        </a:defRPr>
                      </a:lvl4pPr>
                      <a:lvl5pPr marL="2057400" indent="-228600">
                        <a:spcBef>
                          <a:spcPct val="20000"/>
                        </a:spcBef>
                        <a:buClr>
                          <a:schemeClr val="bg2"/>
                        </a:buClr>
                        <a:buFont typeface="Wingdings" pitchFamily="2" charset="2"/>
                        <a:defRPr>
                          <a:solidFill>
                            <a:schemeClr val="tx1"/>
                          </a:solidFill>
                          <a:latin typeface="Arial" charset="0"/>
                        </a:defRPr>
                      </a:lvl5pPr>
                      <a:lvl6pPr marL="2514600" indent="-228600" fontAlgn="base">
                        <a:spcBef>
                          <a:spcPct val="20000"/>
                        </a:spcBef>
                        <a:spcAft>
                          <a:spcPct val="0"/>
                        </a:spcAft>
                        <a:buClr>
                          <a:schemeClr val="bg2"/>
                        </a:buClr>
                        <a:buFont typeface="Wingdings" pitchFamily="2" charset="2"/>
                        <a:defRPr>
                          <a:solidFill>
                            <a:schemeClr val="tx1"/>
                          </a:solidFill>
                          <a:latin typeface="Arial" charset="0"/>
                        </a:defRPr>
                      </a:lvl6pPr>
                      <a:lvl7pPr marL="2971800" indent="-228600" fontAlgn="base">
                        <a:spcBef>
                          <a:spcPct val="20000"/>
                        </a:spcBef>
                        <a:spcAft>
                          <a:spcPct val="0"/>
                        </a:spcAft>
                        <a:buClr>
                          <a:schemeClr val="bg2"/>
                        </a:buClr>
                        <a:buFont typeface="Wingdings" pitchFamily="2" charset="2"/>
                        <a:defRPr>
                          <a:solidFill>
                            <a:schemeClr val="tx1"/>
                          </a:solidFill>
                          <a:latin typeface="Arial" charset="0"/>
                        </a:defRPr>
                      </a:lvl7pPr>
                      <a:lvl8pPr marL="3429000" indent="-228600" fontAlgn="base">
                        <a:spcBef>
                          <a:spcPct val="20000"/>
                        </a:spcBef>
                        <a:spcAft>
                          <a:spcPct val="0"/>
                        </a:spcAft>
                        <a:buClr>
                          <a:schemeClr val="bg2"/>
                        </a:buClr>
                        <a:buFont typeface="Wingdings" pitchFamily="2" charset="2"/>
                        <a:defRPr>
                          <a:solidFill>
                            <a:schemeClr val="tx1"/>
                          </a:solidFill>
                          <a:latin typeface="Arial" charset="0"/>
                        </a:defRPr>
                      </a:lvl8pPr>
                      <a:lvl9pPr marL="3886200" indent="-228600" fontAlgn="base">
                        <a:spcBef>
                          <a:spcPct val="20000"/>
                        </a:spcBef>
                        <a:spcAft>
                          <a:spcPct val="0"/>
                        </a:spcAft>
                        <a:buClr>
                          <a:schemeClr val="bg2"/>
                        </a:buClr>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Narrow" panose="020B0606020202030204" pitchFamily="34" charset="0"/>
                          <a:cs typeface="Times New Roman" pitchFamily="18" charset="0"/>
                        </a:rPr>
                        <a:t>char</a:t>
                      </a:r>
                      <a:endParaRPr kumimoji="0" lang="en-US" altLang="en-US" sz="1400" b="1" i="0" u="none" strike="noStrike" cap="none" normalizeH="0" baseline="0" dirty="0" smtClean="0">
                        <a:ln>
                          <a:noFill/>
                        </a:ln>
                        <a:solidFill>
                          <a:schemeClr val="tx1"/>
                        </a:solidFill>
                        <a:effectLst/>
                        <a:latin typeface="Arial Narrow" panose="020B0606020202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397" name="Text Box 77"/>
          <p:cNvSpPr txBox="1">
            <a:spLocks noChangeArrowheads="1"/>
          </p:cNvSpPr>
          <p:nvPr/>
        </p:nvSpPr>
        <p:spPr bwMode="auto">
          <a:xfrm>
            <a:off x="7612380" y="1416050"/>
            <a:ext cx="1044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t>Higher</a:t>
            </a:r>
          </a:p>
        </p:txBody>
      </p:sp>
      <p:sp>
        <p:nvSpPr>
          <p:cNvPr id="56398" name="Text Box 78"/>
          <p:cNvSpPr txBox="1">
            <a:spLocks noChangeArrowheads="1"/>
          </p:cNvSpPr>
          <p:nvPr/>
        </p:nvSpPr>
        <p:spPr bwMode="auto">
          <a:xfrm>
            <a:off x="7612380" y="5702300"/>
            <a:ext cx="1044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t>Lower</a:t>
            </a:r>
          </a:p>
        </p:txBody>
      </p:sp>
      <p:sp>
        <p:nvSpPr>
          <p:cNvPr id="56399" name="Line 79"/>
          <p:cNvSpPr>
            <a:spLocks noChangeShapeType="1"/>
          </p:cNvSpPr>
          <p:nvPr/>
        </p:nvSpPr>
        <p:spPr bwMode="auto">
          <a:xfrm flipV="1">
            <a:off x="8053705" y="1828800"/>
            <a:ext cx="0" cy="3838575"/>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Date Placeholder 1"/>
          <p:cNvSpPr>
            <a:spLocks noGrp="1"/>
          </p:cNvSpPr>
          <p:nvPr>
            <p:ph type="dt" sz="half" idx="10"/>
          </p:nvPr>
        </p:nvSpPr>
        <p:spPr/>
        <p:txBody>
          <a:bodyPr/>
          <a:lstStyle/>
          <a:p>
            <a:r>
              <a:rPr lang="en-US" smtClean="0"/>
              <a:t>BYU CS 224</a:t>
            </a:r>
            <a:endParaRPr lang="en-US"/>
          </a:p>
        </p:txBody>
      </p:sp>
      <p:sp>
        <p:nvSpPr>
          <p:cNvPr id="3" name="Footer Placeholder 2"/>
          <p:cNvSpPr>
            <a:spLocks noGrp="1"/>
          </p:cNvSpPr>
          <p:nvPr>
            <p:ph type="ftr" sz="quarter" idx="11"/>
          </p:nvPr>
        </p:nvSpPr>
        <p:spPr/>
        <p:txBody>
          <a:bodyPr/>
          <a:lstStyle/>
          <a:p>
            <a:r>
              <a:rPr lang="en-US" dirty="0" smtClean="0"/>
              <a:t>S01 - Data Types</a:t>
            </a:r>
            <a:endParaRPr lang="en-US" dirty="0"/>
          </a:p>
        </p:txBody>
      </p:sp>
      <p:sp>
        <p:nvSpPr>
          <p:cNvPr id="4" name="Slide Number Placeholder 3"/>
          <p:cNvSpPr>
            <a:spLocks noGrp="1"/>
          </p:cNvSpPr>
          <p:nvPr>
            <p:ph type="sldNum" sz="quarter" idx="12"/>
          </p:nvPr>
        </p:nvSpPr>
        <p:spPr/>
        <p:txBody>
          <a:bodyPr/>
          <a:lstStyle/>
          <a:p>
            <a:fld id="{D17E18AC-7021-46C5-AC8C-056C9022E559}" type="slidenum">
              <a:rPr lang="en-US" smtClean="0"/>
              <a:pPr/>
              <a:t>56</a:t>
            </a:fld>
            <a:endParaRPr lang="en-US"/>
          </a:p>
        </p:txBody>
      </p:sp>
    </p:spTree>
    <p:extLst>
      <p:ext uri="{BB962C8B-B14F-4D97-AF65-F5344CB8AC3E}">
        <p14:creationId xmlns:p14="http://schemas.microsoft.com/office/powerpoint/2010/main" val="40237166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Data Type</a:t>
            </a:r>
          </a:p>
        </p:txBody>
      </p:sp>
      <p:sp>
        <p:nvSpPr>
          <p:cNvPr id="3" name="Content Placeholder 2"/>
          <p:cNvSpPr>
            <a:spLocks noGrp="1"/>
          </p:cNvSpPr>
          <p:nvPr>
            <p:ph sz="half" idx="1"/>
          </p:nvPr>
        </p:nvSpPr>
        <p:spPr/>
        <p:txBody>
          <a:bodyPr/>
          <a:lstStyle/>
          <a:p>
            <a:r>
              <a:rPr lang="en-US" sz="2400" dirty="0" smtClean="0"/>
              <a:t>Loop counter</a:t>
            </a:r>
          </a:p>
          <a:p>
            <a:r>
              <a:rPr lang="en-US" sz="2400" dirty="0" smtClean="0"/>
              <a:t>Gender</a:t>
            </a:r>
          </a:p>
          <a:p>
            <a:r>
              <a:rPr lang="en-US" sz="2400" dirty="0" smtClean="0"/>
              <a:t># of CD’s</a:t>
            </a:r>
          </a:p>
          <a:p>
            <a:r>
              <a:rPr lang="en-US" sz="2400" dirty="0" smtClean="0"/>
              <a:t>Sound amplitude</a:t>
            </a:r>
          </a:p>
          <a:p>
            <a:r>
              <a:rPr lang="en-US" sz="2400" dirty="0" smtClean="0"/>
              <a:t>Pi</a:t>
            </a:r>
          </a:p>
          <a:p>
            <a:r>
              <a:rPr lang="en-US" sz="2400" dirty="0" smtClean="0"/>
              <a:t>GPA</a:t>
            </a:r>
          </a:p>
          <a:p>
            <a:r>
              <a:rPr lang="en-US" sz="2400" dirty="0" smtClean="0"/>
              <a:t>GPS Coordinates</a:t>
            </a:r>
          </a:p>
          <a:p>
            <a:r>
              <a:rPr lang="en-US" sz="2400" dirty="0" smtClean="0"/>
              <a:t>Bank account</a:t>
            </a:r>
          </a:p>
          <a:p>
            <a:r>
              <a:rPr lang="en-US" sz="2400" dirty="0" smtClean="0"/>
              <a:t>Message</a:t>
            </a:r>
          </a:p>
          <a:p>
            <a:r>
              <a:rPr lang="en-US" sz="2400" dirty="0" smtClean="0"/>
              <a:t>Population</a:t>
            </a:r>
          </a:p>
          <a:p>
            <a:r>
              <a:rPr lang="en-US" sz="2400" dirty="0" smtClean="0"/>
              <a:t>Real numbers (physical)</a:t>
            </a:r>
            <a:endParaRPr lang="en-US" sz="2400" dirty="0"/>
          </a:p>
        </p:txBody>
      </p:sp>
      <p:sp>
        <p:nvSpPr>
          <p:cNvPr id="4" name="Content Placeholder 3"/>
          <p:cNvSpPr>
            <a:spLocks noGrp="1"/>
          </p:cNvSpPr>
          <p:nvPr>
            <p:ph sz="half" idx="2"/>
          </p:nvPr>
        </p:nvSpPr>
        <p:spPr/>
        <p:txBody>
          <a:bodyPr/>
          <a:lstStyle/>
          <a:p>
            <a:pPr marL="0" indent="0">
              <a:buNone/>
            </a:pPr>
            <a:r>
              <a:rPr lang="en-US" sz="2400" dirty="0">
                <a:solidFill>
                  <a:srgbClr val="FF0000"/>
                </a:solidFill>
              </a:rPr>
              <a:t>u</a:t>
            </a:r>
            <a:r>
              <a:rPr lang="en-US" sz="2400" dirty="0" smtClean="0">
                <a:solidFill>
                  <a:srgbClr val="FF0000"/>
                </a:solidFill>
              </a:rPr>
              <a:t>nsigned int</a:t>
            </a:r>
          </a:p>
          <a:p>
            <a:pPr marL="0" indent="0">
              <a:buNone/>
            </a:pPr>
            <a:r>
              <a:rPr lang="en-US" sz="2400" dirty="0" smtClean="0">
                <a:solidFill>
                  <a:srgbClr val="FF0000"/>
                </a:solidFill>
              </a:rPr>
              <a:t>Boolean, char, int</a:t>
            </a:r>
          </a:p>
          <a:p>
            <a:pPr marL="0" indent="0">
              <a:buNone/>
            </a:pPr>
            <a:r>
              <a:rPr lang="en-US" sz="2400" dirty="0">
                <a:solidFill>
                  <a:srgbClr val="FF0000"/>
                </a:solidFill>
              </a:rPr>
              <a:t>u</a:t>
            </a:r>
            <a:r>
              <a:rPr lang="en-US" sz="2400" dirty="0" smtClean="0">
                <a:solidFill>
                  <a:srgbClr val="FF0000"/>
                </a:solidFill>
              </a:rPr>
              <a:t>nsigned int</a:t>
            </a:r>
          </a:p>
          <a:p>
            <a:pPr marL="0" indent="0">
              <a:buNone/>
            </a:pPr>
            <a:r>
              <a:rPr lang="en-US" sz="2400" dirty="0">
                <a:solidFill>
                  <a:srgbClr val="FF0000"/>
                </a:solidFill>
              </a:rPr>
              <a:t>i</a:t>
            </a:r>
            <a:r>
              <a:rPr lang="en-US" sz="2400" dirty="0" smtClean="0">
                <a:solidFill>
                  <a:srgbClr val="FF0000"/>
                </a:solidFill>
              </a:rPr>
              <a:t>nt (2’s complement)</a:t>
            </a:r>
          </a:p>
          <a:p>
            <a:pPr marL="0" indent="0">
              <a:buNone/>
            </a:pPr>
            <a:r>
              <a:rPr lang="en-US" sz="2400" dirty="0">
                <a:solidFill>
                  <a:srgbClr val="FF0000"/>
                </a:solidFill>
              </a:rPr>
              <a:t>f</a:t>
            </a:r>
            <a:r>
              <a:rPr lang="en-US" sz="2400" dirty="0" smtClean="0">
                <a:solidFill>
                  <a:srgbClr val="FF0000"/>
                </a:solidFill>
              </a:rPr>
              <a:t>loat</a:t>
            </a:r>
          </a:p>
          <a:p>
            <a:pPr marL="0" indent="0">
              <a:buNone/>
            </a:pPr>
            <a:r>
              <a:rPr lang="en-US" sz="2400" dirty="0" smtClean="0">
                <a:solidFill>
                  <a:srgbClr val="FF0000"/>
                </a:solidFill>
              </a:rPr>
              <a:t>Fixed point</a:t>
            </a:r>
          </a:p>
          <a:p>
            <a:pPr marL="0" indent="0">
              <a:buNone/>
            </a:pPr>
            <a:r>
              <a:rPr lang="en-US" sz="2400" dirty="0">
                <a:solidFill>
                  <a:srgbClr val="FF0000"/>
                </a:solidFill>
              </a:rPr>
              <a:t>f</a:t>
            </a:r>
            <a:r>
              <a:rPr lang="en-US" sz="2400" dirty="0" smtClean="0">
                <a:solidFill>
                  <a:srgbClr val="FF0000"/>
                </a:solidFill>
              </a:rPr>
              <a:t>loat</a:t>
            </a:r>
          </a:p>
          <a:p>
            <a:pPr marL="0" indent="0">
              <a:buNone/>
            </a:pPr>
            <a:r>
              <a:rPr lang="en-US" sz="2400" dirty="0">
                <a:solidFill>
                  <a:srgbClr val="FF0000"/>
                </a:solidFill>
              </a:rPr>
              <a:t>i</a:t>
            </a:r>
            <a:r>
              <a:rPr lang="en-US" sz="2400" dirty="0" smtClean="0">
                <a:solidFill>
                  <a:srgbClr val="FF0000"/>
                </a:solidFill>
              </a:rPr>
              <a:t>nt, Fixed point</a:t>
            </a:r>
          </a:p>
          <a:p>
            <a:pPr marL="0" indent="0">
              <a:buNone/>
            </a:pPr>
            <a:r>
              <a:rPr lang="en-US" sz="2400" dirty="0" smtClean="0">
                <a:solidFill>
                  <a:srgbClr val="FF0000"/>
                </a:solidFill>
              </a:rPr>
              <a:t>ASCI Text</a:t>
            </a:r>
          </a:p>
          <a:p>
            <a:pPr marL="0" indent="0">
              <a:buNone/>
            </a:pPr>
            <a:r>
              <a:rPr lang="en-US" sz="2400" dirty="0">
                <a:solidFill>
                  <a:srgbClr val="FF0000"/>
                </a:solidFill>
              </a:rPr>
              <a:t>i</a:t>
            </a:r>
            <a:r>
              <a:rPr lang="en-US" sz="2400" dirty="0" smtClean="0">
                <a:solidFill>
                  <a:srgbClr val="FF0000"/>
                </a:solidFill>
              </a:rPr>
              <a:t>nt</a:t>
            </a:r>
          </a:p>
          <a:p>
            <a:pPr marL="0" indent="0">
              <a:buNone/>
            </a:pPr>
            <a:r>
              <a:rPr lang="en-US" sz="2400" dirty="0" smtClean="0">
                <a:solidFill>
                  <a:srgbClr val="FF0000"/>
                </a:solidFill>
              </a:rPr>
              <a:t>float</a:t>
            </a:r>
            <a:endParaRPr lang="en-US" sz="2400" dirty="0">
              <a:solidFill>
                <a:srgbClr val="FF0000"/>
              </a:solidFill>
            </a:endParaRPr>
          </a:p>
        </p:txBody>
      </p:sp>
      <p:sp>
        <p:nvSpPr>
          <p:cNvPr id="5" name="Date Placeholder 4"/>
          <p:cNvSpPr>
            <a:spLocks noGrp="1"/>
          </p:cNvSpPr>
          <p:nvPr>
            <p:ph type="dt" sz="half" idx="10"/>
          </p:nvPr>
        </p:nvSpPr>
        <p:spPr/>
        <p:txBody>
          <a:bodyPr/>
          <a:lstStyle/>
          <a:p>
            <a:r>
              <a:rPr lang="en-US" smtClean="0"/>
              <a:t>BYU CS 224</a:t>
            </a:r>
            <a:endParaRPr lang="en-US"/>
          </a:p>
        </p:txBody>
      </p:sp>
      <p:sp>
        <p:nvSpPr>
          <p:cNvPr id="6" name="Footer Placeholder 5"/>
          <p:cNvSpPr>
            <a:spLocks noGrp="1"/>
          </p:cNvSpPr>
          <p:nvPr>
            <p:ph type="ftr" sz="quarter" idx="11"/>
          </p:nvPr>
        </p:nvSpPr>
        <p:spPr/>
        <p:txBody>
          <a:bodyPr/>
          <a:lstStyle/>
          <a:p>
            <a:r>
              <a:rPr lang="en-US" smtClean="0"/>
              <a:t>S01 - Data Types</a:t>
            </a:r>
            <a:endParaRPr lang="en-US"/>
          </a:p>
        </p:txBody>
      </p:sp>
      <p:sp>
        <p:nvSpPr>
          <p:cNvPr id="7" name="Slide Number Placeholder 6"/>
          <p:cNvSpPr>
            <a:spLocks noGrp="1"/>
          </p:cNvSpPr>
          <p:nvPr>
            <p:ph type="sldNum" sz="quarter" idx="12"/>
          </p:nvPr>
        </p:nvSpPr>
        <p:spPr/>
        <p:txBody>
          <a:bodyPr/>
          <a:lstStyle/>
          <a:p>
            <a:fld id="{8117556F-DC4B-424E-A142-2FE3F2687677}" type="slidenum">
              <a:rPr lang="en-US" smtClean="0"/>
              <a:pPr/>
              <a:t>57</a:t>
            </a:fld>
            <a:endParaRPr lang="en-US"/>
          </a:p>
        </p:txBody>
      </p:sp>
    </p:spTree>
    <p:extLst>
      <p:ext uri="{BB962C8B-B14F-4D97-AF65-F5344CB8AC3E}">
        <p14:creationId xmlns:p14="http://schemas.microsoft.com/office/powerpoint/2010/main" val="21537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 Review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538" y="1371692"/>
            <a:ext cx="3101340" cy="9448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426" y="343232"/>
            <a:ext cx="2833978" cy="20569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512" y="4546324"/>
            <a:ext cx="3573780" cy="15621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5426" y="3518614"/>
            <a:ext cx="2723985" cy="286926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354" y="408020"/>
            <a:ext cx="963672" cy="963672"/>
          </a:xfrm>
          <a:prstGeom prst="rect">
            <a:avLst/>
          </a:prstGeom>
        </p:spPr>
      </p:pic>
    </p:spTree>
    <p:extLst>
      <p:ext uri="{BB962C8B-B14F-4D97-AF65-F5344CB8AC3E}">
        <p14:creationId xmlns:p14="http://schemas.microsoft.com/office/powerpoint/2010/main" val="3059606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BYU CS 224</a:t>
            </a:r>
            <a:endParaRPr lang="en-US"/>
          </a:p>
        </p:txBody>
      </p:sp>
      <p:sp>
        <p:nvSpPr>
          <p:cNvPr id="6" name="Footer Placeholder 2"/>
          <p:cNvSpPr>
            <a:spLocks noGrp="1"/>
          </p:cNvSpPr>
          <p:nvPr>
            <p:ph type="ftr" sz="quarter" idx="11"/>
          </p:nvPr>
        </p:nvSpPr>
        <p:spPr/>
        <p:txBody>
          <a:bodyPr/>
          <a:lstStyle/>
          <a:p>
            <a:r>
              <a:rPr lang="en-US" smtClean="0"/>
              <a:t>S01 - Data Types</a:t>
            </a:r>
            <a:endParaRPr lang="en-US"/>
          </a:p>
        </p:txBody>
      </p:sp>
      <p:sp>
        <p:nvSpPr>
          <p:cNvPr id="7" name="Slide Number Placeholder 3"/>
          <p:cNvSpPr>
            <a:spLocks noGrp="1"/>
          </p:cNvSpPr>
          <p:nvPr>
            <p:ph type="sldNum" sz="quarter" idx="12"/>
          </p:nvPr>
        </p:nvSpPr>
        <p:spPr/>
        <p:txBody>
          <a:bodyPr/>
          <a:lstStyle/>
          <a:p>
            <a:fld id="{3BC944F6-F502-4066-A17C-BD97E16096A3}" type="slidenum">
              <a:rPr lang="en-US"/>
              <a:pPr/>
              <a:t>59</a:t>
            </a:fld>
            <a:endParaRPr lang="en-US"/>
          </a:p>
        </p:txBody>
      </p:sp>
      <p:sp>
        <p:nvSpPr>
          <p:cNvPr id="2492418" name="Rectangle 2"/>
          <p:cNvSpPr>
            <a:spLocks noGrp="1" noChangeArrowheads="1"/>
          </p:cNvSpPr>
          <p:nvPr>
            <p:ph type="title" idx="4294967295"/>
          </p:nvPr>
        </p:nvSpPr>
        <p:spPr/>
        <p:txBody>
          <a:bodyPr/>
          <a:lstStyle/>
          <a:p>
            <a:r>
              <a:rPr lang="en-US"/>
              <a:t>Review: Representation</a:t>
            </a:r>
          </a:p>
        </p:txBody>
      </p:sp>
      <p:sp>
        <p:nvSpPr>
          <p:cNvPr id="2492419" name="Rectangle 3"/>
          <p:cNvSpPr>
            <a:spLocks noGrp="1" noChangeArrowheads="1"/>
          </p:cNvSpPr>
          <p:nvPr>
            <p:ph type="body" idx="4294967295"/>
          </p:nvPr>
        </p:nvSpPr>
        <p:spPr>
          <a:xfrm>
            <a:off x="454025" y="1409700"/>
            <a:ext cx="8404225" cy="4876800"/>
          </a:xfrm>
        </p:spPr>
        <p:txBody>
          <a:bodyPr/>
          <a:lstStyle/>
          <a:p>
            <a:r>
              <a:rPr lang="en-US" sz="2800" dirty="0"/>
              <a:t>Everything is stored in memory as one’s and zero’s</a:t>
            </a:r>
          </a:p>
          <a:p>
            <a:pPr lvl="1"/>
            <a:r>
              <a:rPr lang="en-US" sz="2400" dirty="0"/>
              <a:t>integers, floating point numbers, characters</a:t>
            </a:r>
          </a:p>
          <a:p>
            <a:pPr lvl="1"/>
            <a:r>
              <a:rPr lang="en-US" sz="2400" dirty="0"/>
              <a:t>program code</a:t>
            </a:r>
          </a:p>
          <a:p>
            <a:r>
              <a:rPr lang="en-US" sz="2800" dirty="0"/>
              <a:t>Data Type = Representation + Operations</a:t>
            </a:r>
          </a:p>
          <a:p>
            <a:r>
              <a:rPr lang="en-US" sz="2800" dirty="0"/>
              <a:t>You can’t tell what is what just by looking at the binary representation</a:t>
            </a:r>
          </a:p>
          <a:p>
            <a:pPr lvl="1"/>
            <a:r>
              <a:rPr lang="en-US" sz="2400" dirty="0"/>
              <a:t>memory could have multiple meanings</a:t>
            </a:r>
          </a:p>
          <a:p>
            <a:pPr lvl="1"/>
            <a:r>
              <a:rPr lang="en-US" sz="2400" dirty="0"/>
              <a:t>it is possible to </a:t>
            </a:r>
            <a:r>
              <a:rPr lang="en-US" sz="2400" i="1" dirty="0"/>
              <a:t>execute</a:t>
            </a:r>
            <a:r>
              <a:rPr lang="en-US" sz="2400" dirty="0"/>
              <a:t> your Word document</a:t>
            </a:r>
          </a:p>
        </p:txBody>
      </p:sp>
      <p:sp>
        <p:nvSpPr>
          <p:cNvPr id="2492420"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Review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92419">
                                            <p:txEl>
                                              <p:pRg st="0" end="0"/>
                                            </p:txEl>
                                          </p:spTgt>
                                        </p:tgtEl>
                                        <p:attrNameLst>
                                          <p:attrName>style.visibility</p:attrName>
                                        </p:attrNameLst>
                                      </p:cBhvr>
                                      <p:to>
                                        <p:strVal val="visible"/>
                                      </p:to>
                                    </p:set>
                                    <p:animEffect transition="in" filter="dissolve">
                                      <p:cBhvr>
                                        <p:cTn id="7" dur="500"/>
                                        <p:tgtEl>
                                          <p:spTgt spid="24924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92419">
                                            <p:txEl>
                                              <p:pRg st="1" end="1"/>
                                            </p:txEl>
                                          </p:spTgt>
                                        </p:tgtEl>
                                        <p:attrNameLst>
                                          <p:attrName>style.visibility</p:attrName>
                                        </p:attrNameLst>
                                      </p:cBhvr>
                                      <p:to>
                                        <p:strVal val="visible"/>
                                      </p:to>
                                    </p:set>
                                    <p:animEffect transition="in" filter="dissolve">
                                      <p:cBhvr>
                                        <p:cTn id="10" dur="500"/>
                                        <p:tgtEl>
                                          <p:spTgt spid="24924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92419">
                                            <p:txEl>
                                              <p:pRg st="2" end="2"/>
                                            </p:txEl>
                                          </p:spTgt>
                                        </p:tgtEl>
                                        <p:attrNameLst>
                                          <p:attrName>style.visibility</p:attrName>
                                        </p:attrNameLst>
                                      </p:cBhvr>
                                      <p:to>
                                        <p:strVal val="visible"/>
                                      </p:to>
                                    </p:set>
                                    <p:animEffect transition="in" filter="dissolve">
                                      <p:cBhvr>
                                        <p:cTn id="13" dur="500"/>
                                        <p:tgtEl>
                                          <p:spTgt spid="249241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492419">
                                            <p:txEl>
                                              <p:pRg st="3" end="3"/>
                                            </p:txEl>
                                          </p:spTgt>
                                        </p:tgtEl>
                                        <p:attrNameLst>
                                          <p:attrName>style.visibility</p:attrName>
                                        </p:attrNameLst>
                                      </p:cBhvr>
                                      <p:to>
                                        <p:strVal val="visible"/>
                                      </p:to>
                                    </p:set>
                                    <p:animEffect transition="in" filter="dissolve">
                                      <p:cBhvr>
                                        <p:cTn id="18" dur="500"/>
                                        <p:tgtEl>
                                          <p:spTgt spid="249241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492419">
                                            <p:txEl>
                                              <p:pRg st="4" end="4"/>
                                            </p:txEl>
                                          </p:spTgt>
                                        </p:tgtEl>
                                        <p:attrNameLst>
                                          <p:attrName>style.visibility</p:attrName>
                                        </p:attrNameLst>
                                      </p:cBhvr>
                                      <p:to>
                                        <p:strVal val="visible"/>
                                      </p:to>
                                    </p:set>
                                    <p:animEffect transition="in" filter="dissolve">
                                      <p:cBhvr>
                                        <p:cTn id="23" dur="500"/>
                                        <p:tgtEl>
                                          <p:spTgt spid="2492419">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92419">
                                            <p:txEl>
                                              <p:pRg st="5" end="5"/>
                                            </p:txEl>
                                          </p:spTgt>
                                        </p:tgtEl>
                                        <p:attrNameLst>
                                          <p:attrName>style.visibility</p:attrName>
                                        </p:attrNameLst>
                                      </p:cBhvr>
                                      <p:to>
                                        <p:strVal val="visible"/>
                                      </p:to>
                                    </p:set>
                                    <p:animEffect transition="in" filter="dissolve">
                                      <p:cBhvr>
                                        <p:cTn id="26" dur="500"/>
                                        <p:tgtEl>
                                          <p:spTgt spid="249241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492419">
                                            <p:txEl>
                                              <p:pRg st="6" end="6"/>
                                            </p:txEl>
                                          </p:spTgt>
                                        </p:tgtEl>
                                        <p:attrNameLst>
                                          <p:attrName>style.visibility</p:attrName>
                                        </p:attrNameLst>
                                      </p:cBhvr>
                                      <p:to>
                                        <p:strVal val="visible"/>
                                      </p:to>
                                    </p:set>
                                    <p:animEffect transition="in" filter="dissolve">
                                      <p:cBhvr>
                                        <p:cTn id="29" dur="500"/>
                                        <p:tgtEl>
                                          <p:spTgt spid="2492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41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224</a:t>
            </a:r>
            <a:endParaRPr lang="en-US"/>
          </a:p>
        </p:txBody>
      </p:sp>
      <p:sp>
        <p:nvSpPr>
          <p:cNvPr id="6" name="Footer Placeholder 4"/>
          <p:cNvSpPr>
            <a:spLocks noGrp="1"/>
          </p:cNvSpPr>
          <p:nvPr>
            <p:ph type="ftr" sz="quarter" idx="11"/>
          </p:nvPr>
        </p:nvSpPr>
        <p:spPr/>
        <p:txBody>
          <a:bodyPr/>
          <a:lstStyle/>
          <a:p>
            <a:r>
              <a:rPr lang="en-US" smtClean="0"/>
              <a:t>S01 - Data Types</a:t>
            </a:r>
            <a:endParaRPr lang="en-US"/>
          </a:p>
        </p:txBody>
      </p:sp>
      <p:sp>
        <p:nvSpPr>
          <p:cNvPr id="7" name="Slide Number Placeholder 5"/>
          <p:cNvSpPr>
            <a:spLocks noGrp="1"/>
          </p:cNvSpPr>
          <p:nvPr>
            <p:ph type="sldNum" sz="quarter" idx="12"/>
          </p:nvPr>
        </p:nvSpPr>
        <p:spPr/>
        <p:txBody>
          <a:bodyPr/>
          <a:lstStyle/>
          <a:p>
            <a:fld id="{36EE316E-2CE8-440A-85BA-F15826C1F062}" type="slidenum">
              <a:rPr lang="en-US"/>
              <a:pPr/>
              <a:t>6</a:t>
            </a:fld>
            <a:endParaRPr lang="en-US"/>
          </a:p>
        </p:txBody>
      </p:sp>
      <p:sp>
        <p:nvSpPr>
          <p:cNvPr id="2445314" name="Rectangle 2"/>
          <p:cNvSpPr>
            <a:spLocks noGrp="1" noChangeArrowheads="1"/>
          </p:cNvSpPr>
          <p:nvPr>
            <p:ph type="title"/>
          </p:nvPr>
        </p:nvSpPr>
        <p:spPr/>
        <p:txBody>
          <a:bodyPr/>
          <a:lstStyle/>
          <a:p>
            <a:r>
              <a:rPr lang="en-US"/>
              <a:t>What are Binary Numbers?</a:t>
            </a:r>
          </a:p>
        </p:txBody>
      </p:sp>
      <p:sp>
        <p:nvSpPr>
          <p:cNvPr id="2445315" name="Rectangle 3"/>
          <p:cNvSpPr>
            <a:spLocks noGrp="1" noChangeArrowheads="1"/>
          </p:cNvSpPr>
          <p:nvPr>
            <p:ph type="body" idx="1"/>
          </p:nvPr>
        </p:nvSpPr>
        <p:spPr>
          <a:xfrm>
            <a:off x="428625" y="1423988"/>
            <a:ext cx="8229600" cy="5002212"/>
          </a:xfrm>
        </p:spPr>
        <p:txBody>
          <a:bodyPr/>
          <a:lstStyle/>
          <a:p>
            <a:pPr marL="222250" indent="-222250">
              <a:lnSpc>
                <a:spcPct val="90000"/>
              </a:lnSpc>
            </a:pPr>
            <a:r>
              <a:rPr lang="en-US" sz="2800"/>
              <a:t>“Binary” means that we have </a:t>
            </a:r>
            <a:r>
              <a:rPr lang="en-US" sz="2800" u="sng"/>
              <a:t>two</a:t>
            </a:r>
            <a:r>
              <a:rPr lang="en-US" sz="2800"/>
              <a:t> digits to use in our representation of numbers</a:t>
            </a:r>
          </a:p>
          <a:p>
            <a:pPr marL="635000" lvl="1" indent="-236538">
              <a:lnSpc>
                <a:spcPct val="90000"/>
              </a:lnSpc>
            </a:pPr>
            <a:r>
              <a:rPr lang="en-US" sz="2400" u="sng"/>
              <a:t>Symbols</a:t>
            </a:r>
            <a:r>
              <a:rPr lang="en-US" sz="2400"/>
              <a:t> 0 and 1</a:t>
            </a:r>
          </a:p>
          <a:p>
            <a:pPr marL="635000" lvl="1" indent="-236538">
              <a:lnSpc>
                <a:spcPct val="90000"/>
              </a:lnSpc>
            </a:pPr>
            <a:r>
              <a:rPr lang="en-US" sz="2400"/>
              <a:t>Positional notation</a:t>
            </a:r>
          </a:p>
          <a:p>
            <a:pPr marL="635000" lvl="1" indent="-236538">
              <a:lnSpc>
                <a:spcPct val="90000"/>
              </a:lnSpc>
            </a:pPr>
            <a:r>
              <a:rPr lang="en-US" sz="2400"/>
              <a:t>More adaptable for computers</a:t>
            </a:r>
          </a:p>
          <a:p>
            <a:pPr marL="222250" indent="-222250">
              <a:lnSpc>
                <a:spcPct val="90000"/>
              </a:lnSpc>
            </a:pPr>
            <a:r>
              <a:rPr lang="en-US" sz="2800"/>
              <a:t>What is the decimal value of binary 1011?</a:t>
            </a:r>
          </a:p>
          <a:p>
            <a:pPr marL="635000" lvl="1" indent="-236538">
              <a:lnSpc>
                <a:spcPct val="90000"/>
              </a:lnSpc>
            </a:pPr>
            <a:r>
              <a:rPr lang="en-US" sz="2400" i="1">
                <a:solidFill>
                  <a:srgbClr val="FF0033"/>
                </a:solidFill>
              </a:rPr>
              <a:t>1</a:t>
            </a:r>
            <a:r>
              <a:rPr lang="en-US" sz="2400"/>
              <a:t> </a:t>
            </a:r>
            <a:r>
              <a:rPr lang="en-US" sz="2400" u="sng"/>
              <a:t>eights</a:t>
            </a:r>
            <a:r>
              <a:rPr lang="en-US" sz="2400"/>
              <a:t> </a:t>
            </a:r>
            <a:r>
              <a:rPr lang="en-US" sz="2400" b="1"/>
              <a:t>+</a:t>
            </a:r>
            <a:r>
              <a:rPr lang="en-US" sz="2400"/>
              <a:t> </a:t>
            </a:r>
            <a:r>
              <a:rPr lang="en-US" sz="2400" i="1">
                <a:solidFill>
                  <a:srgbClr val="FF0033"/>
                </a:solidFill>
              </a:rPr>
              <a:t>0</a:t>
            </a:r>
            <a:r>
              <a:rPr lang="en-US" sz="2400"/>
              <a:t> </a:t>
            </a:r>
            <a:r>
              <a:rPr lang="en-US" sz="2400" u="sng"/>
              <a:t>fours</a:t>
            </a:r>
            <a:r>
              <a:rPr lang="en-US" sz="2400"/>
              <a:t> </a:t>
            </a:r>
            <a:r>
              <a:rPr lang="en-US" sz="2400" b="1"/>
              <a:t>+ </a:t>
            </a:r>
            <a:r>
              <a:rPr lang="en-US" sz="2400" i="1">
                <a:solidFill>
                  <a:srgbClr val="FF0033"/>
                </a:solidFill>
              </a:rPr>
              <a:t>1</a:t>
            </a:r>
            <a:r>
              <a:rPr lang="en-US" sz="2400"/>
              <a:t> </a:t>
            </a:r>
            <a:r>
              <a:rPr lang="en-US" sz="2400" u="sng"/>
              <a:t>twos</a:t>
            </a:r>
            <a:r>
              <a:rPr lang="en-US" sz="2400"/>
              <a:t> </a:t>
            </a:r>
            <a:r>
              <a:rPr lang="en-US" sz="2400" b="1"/>
              <a:t>+ </a:t>
            </a:r>
            <a:r>
              <a:rPr lang="en-US" sz="2400" i="1">
                <a:solidFill>
                  <a:srgbClr val="FF0033"/>
                </a:solidFill>
              </a:rPr>
              <a:t>1</a:t>
            </a:r>
            <a:r>
              <a:rPr lang="en-US" sz="2400" i="1">
                <a:solidFill>
                  <a:schemeClr val="hlink"/>
                </a:solidFill>
              </a:rPr>
              <a:t> </a:t>
            </a:r>
            <a:r>
              <a:rPr lang="en-US" sz="2400" u="sng"/>
              <a:t>ones</a:t>
            </a:r>
            <a:endParaRPr lang="en-US" sz="2400"/>
          </a:p>
          <a:p>
            <a:pPr marL="635000" lvl="1" indent="-236538">
              <a:lnSpc>
                <a:spcPct val="90000"/>
              </a:lnSpc>
            </a:pPr>
            <a:r>
              <a:rPr lang="en-US" sz="2400"/>
              <a:t>1011</a:t>
            </a:r>
            <a:r>
              <a:rPr lang="en-US" sz="2400" baseline="-25000"/>
              <a:t>2</a:t>
            </a:r>
            <a:r>
              <a:rPr lang="en-US" sz="2400"/>
              <a:t> = 1</a:t>
            </a:r>
            <a:r>
              <a:rPr lang="en-US" sz="2400">
                <a:sym typeface="Symbol" pitchFamily="18" charset="2"/>
              </a:rPr>
              <a:t></a:t>
            </a:r>
            <a:r>
              <a:rPr lang="en-US" sz="2400"/>
              <a:t>2</a:t>
            </a:r>
            <a:r>
              <a:rPr lang="en-US" sz="2400" baseline="30000"/>
              <a:t>3</a:t>
            </a:r>
            <a:r>
              <a:rPr lang="en-US" sz="2400"/>
              <a:t>  </a:t>
            </a:r>
            <a:r>
              <a:rPr lang="en-US" sz="2400" b="1"/>
              <a:t>+ </a:t>
            </a:r>
            <a:r>
              <a:rPr lang="en-US" sz="2400"/>
              <a:t> 0</a:t>
            </a:r>
            <a:r>
              <a:rPr lang="en-US" sz="2400">
                <a:sym typeface="Symbol" pitchFamily="18" charset="2"/>
              </a:rPr>
              <a:t></a:t>
            </a:r>
            <a:r>
              <a:rPr lang="en-US" sz="2400"/>
              <a:t>2</a:t>
            </a:r>
            <a:r>
              <a:rPr lang="en-US" sz="2400" baseline="30000"/>
              <a:t>2</a:t>
            </a:r>
            <a:r>
              <a:rPr lang="en-US" sz="2400"/>
              <a:t>  </a:t>
            </a:r>
            <a:r>
              <a:rPr lang="en-US" sz="2400" b="1"/>
              <a:t>+ </a:t>
            </a:r>
            <a:r>
              <a:rPr lang="en-US" sz="2400"/>
              <a:t> 1</a:t>
            </a:r>
            <a:r>
              <a:rPr lang="en-US" sz="2400">
                <a:sym typeface="Symbol" pitchFamily="18" charset="2"/>
              </a:rPr>
              <a:t></a:t>
            </a:r>
            <a:r>
              <a:rPr lang="en-US" sz="2400"/>
              <a:t>2</a:t>
            </a:r>
            <a:r>
              <a:rPr lang="en-US" sz="2400" baseline="30000"/>
              <a:t>1</a:t>
            </a:r>
            <a:r>
              <a:rPr lang="en-US" sz="2400"/>
              <a:t>  </a:t>
            </a:r>
            <a:r>
              <a:rPr lang="en-US" sz="2400" b="1"/>
              <a:t>+ </a:t>
            </a:r>
            <a:r>
              <a:rPr lang="en-US" sz="2400"/>
              <a:t> 1</a:t>
            </a:r>
            <a:r>
              <a:rPr lang="en-US" sz="2400">
                <a:sym typeface="Symbol" pitchFamily="18" charset="2"/>
              </a:rPr>
              <a:t></a:t>
            </a:r>
            <a:r>
              <a:rPr lang="en-US" sz="2400"/>
              <a:t>2</a:t>
            </a:r>
            <a:r>
              <a:rPr lang="en-US" sz="2400" baseline="30000"/>
              <a:t>0</a:t>
            </a:r>
            <a:endParaRPr lang="en-US" sz="2400"/>
          </a:p>
          <a:p>
            <a:pPr marL="222250" indent="-222250">
              <a:lnSpc>
                <a:spcPct val="90000"/>
              </a:lnSpc>
            </a:pPr>
            <a:r>
              <a:rPr lang="en-US" sz="2800"/>
              <a:t>How about negative numbers?</a:t>
            </a:r>
          </a:p>
          <a:p>
            <a:pPr marL="635000" lvl="1" indent="-236538">
              <a:lnSpc>
                <a:spcPct val="90000"/>
              </a:lnSpc>
            </a:pPr>
            <a:r>
              <a:rPr lang="en-US" sz="2400"/>
              <a:t>We don’t want to add additional symbols</a:t>
            </a:r>
          </a:p>
          <a:p>
            <a:pPr marL="635000" lvl="1" indent="-236538">
              <a:lnSpc>
                <a:spcPct val="90000"/>
              </a:lnSpc>
            </a:pPr>
            <a:r>
              <a:rPr lang="en-US" sz="2400"/>
              <a:t>So…</a:t>
            </a:r>
          </a:p>
        </p:txBody>
      </p:sp>
      <p:sp>
        <p:nvSpPr>
          <p:cNvPr id="2445316"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Digital Binary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45315">
                                            <p:txEl>
                                              <p:pRg st="0" end="0"/>
                                            </p:txEl>
                                          </p:spTgt>
                                        </p:tgtEl>
                                        <p:attrNameLst>
                                          <p:attrName>style.visibility</p:attrName>
                                        </p:attrNameLst>
                                      </p:cBhvr>
                                      <p:to>
                                        <p:strVal val="visible"/>
                                      </p:to>
                                    </p:set>
                                    <p:animEffect transition="in" filter="dissolve">
                                      <p:cBhvr>
                                        <p:cTn id="7" dur="500"/>
                                        <p:tgtEl>
                                          <p:spTgt spid="2445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45315">
                                            <p:txEl>
                                              <p:pRg st="1" end="1"/>
                                            </p:txEl>
                                          </p:spTgt>
                                        </p:tgtEl>
                                        <p:attrNameLst>
                                          <p:attrName>style.visibility</p:attrName>
                                        </p:attrNameLst>
                                      </p:cBhvr>
                                      <p:to>
                                        <p:strVal val="visible"/>
                                      </p:to>
                                    </p:set>
                                    <p:animEffect transition="in" filter="dissolve">
                                      <p:cBhvr>
                                        <p:cTn id="12" dur="500"/>
                                        <p:tgtEl>
                                          <p:spTgt spid="2445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45315">
                                            <p:txEl>
                                              <p:pRg st="2" end="2"/>
                                            </p:txEl>
                                          </p:spTgt>
                                        </p:tgtEl>
                                        <p:attrNameLst>
                                          <p:attrName>style.visibility</p:attrName>
                                        </p:attrNameLst>
                                      </p:cBhvr>
                                      <p:to>
                                        <p:strVal val="visible"/>
                                      </p:to>
                                    </p:set>
                                    <p:animEffect transition="in" filter="dissolve">
                                      <p:cBhvr>
                                        <p:cTn id="17" dur="500"/>
                                        <p:tgtEl>
                                          <p:spTgt spid="2445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45315">
                                            <p:txEl>
                                              <p:pRg st="3" end="3"/>
                                            </p:txEl>
                                          </p:spTgt>
                                        </p:tgtEl>
                                        <p:attrNameLst>
                                          <p:attrName>style.visibility</p:attrName>
                                        </p:attrNameLst>
                                      </p:cBhvr>
                                      <p:to>
                                        <p:strVal val="visible"/>
                                      </p:to>
                                    </p:set>
                                    <p:animEffect transition="in" filter="dissolve">
                                      <p:cBhvr>
                                        <p:cTn id="22" dur="500"/>
                                        <p:tgtEl>
                                          <p:spTgt spid="2445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45315">
                                            <p:txEl>
                                              <p:pRg st="4" end="4"/>
                                            </p:txEl>
                                          </p:spTgt>
                                        </p:tgtEl>
                                        <p:attrNameLst>
                                          <p:attrName>style.visibility</p:attrName>
                                        </p:attrNameLst>
                                      </p:cBhvr>
                                      <p:to>
                                        <p:strVal val="visible"/>
                                      </p:to>
                                    </p:set>
                                    <p:animEffect transition="in" filter="dissolve">
                                      <p:cBhvr>
                                        <p:cTn id="27" dur="500"/>
                                        <p:tgtEl>
                                          <p:spTgt spid="2445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45315">
                                            <p:txEl>
                                              <p:pRg st="5" end="5"/>
                                            </p:txEl>
                                          </p:spTgt>
                                        </p:tgtEl>
                                        <p:attrNameLst>
                                          <p:attrName>style.visibility</p:attrName>
                                        </p:attrNameLst>
                                      </p:cBhvr>
                                      <p:to>
                                        <p:strVal val="visible"/>
                                      </p:to>
                                    </p:set>
                                    <p:animEffect transition="in" filter="dissolve">
                                      <p:cBhvr>
                                        <p:cTn id="32" dur="500"/>
                                        <p:tgtEl>
                                          <p:spTgt spid="24453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45315">
                                            <p:txEl>
                                              <p:pRg st="6" end="6"/>
                                            </p:txEl>
                                          </p:spTgt>
                                        </p:tgtEl>
                                        <p:attrNameLst>
                                          <p:attrName>style.visibility</p:attrName>
                                        </p:attrNameLst>
                                      </p:cBhvr>
                                      <p:to>
                                        <p:strVal val="visible"/>
                                      </p:to>
                                    </p:set>
                                    <p:animEffect transition="in" filter="dissolve">
                                      <p:cBhvr>
                                        <p:cTn id="37" dur="500"/>
                                        <p:tgtEl>
                                          <p:spTgt spid="24453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45315">
                                            <p:txEl>
                                              <p:pRg st="7" end="7"/>
                                            </p:txEl>
                                          </p:spTgt>
                                        </p:tgtEl>
                                        <p:attrNameLst>
                                          <p:attrName>style.visibility</p:attrName>
                                        </p:attrNameLst>
                                      </p:cBhvr>
                                      <p:to>
                                        <p:strVal val="visible"/>
                                      </p:to>
                                    </p:set>
                                    <p:animEffect transition="in" filter="dissolve">
                                      <p:cBhvr>
                                        <p:cTn id="42" dur="500"/>
                                        <p:tgtEl>
                                          <p:spTgt spid="24453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45315">
                                            <p:txEl>
                                              <p:pRg st="8" end="8"/>
                                            </p:txEl>
                                          </p:spTgt>
                                        </p:tgtEl>
                                        <p:attrNameLst>
                                          <p:attrName>style.visibility</p:attrName>
                                        </p:attrNameLst>
                                      </p:cBhvr>
                                      <p:to>
                                        <p:strVal val="visible"/>
                                      </p:to>
                                    </p:set>
                                    <p:animEffect transition="in" filter="dissolve">
                                      <p:cBhvr>
                                        <p:cTn id="47" dur="500"/>
                                        <p:tgtEl>
                                          <p:spTgt spid="24453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445315">
                                            <p:txEl>
                                              <p:pRg st="9" end="9"/>
                                            </p:txEl>
                                          </p:spTgt>
                                        </p:tgtEl>
                                        <p:attrNameLst>
                                          <p:attrName>style.visibility</p:attrName>
                                        </p:attrNameLst>
                                      </p:cBhvr>
                                      <p:to>
                                        <p:strVal val="visible"/>
                                      </p:to>
                                    </p:set>
                                    <p:animEffect transition="in" filter="dissolve">
                                      <p:cBhvr>
                                        <p:cTn id="52" dur="500"/>
                                        <p:tgtEl>
                                          <p:spTgt spid="2445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5315" grpId="0" build="p" bldLvl="3"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2"/>
          <p:cNvSpPr>
            <a:spLocks noGrp="1"/>
          </p:cNvSpPr>
          <p:nvPr>
            <p:ph type="dt" sz="half" idx="10"/>
          </p:nvPr>
        </p:nvSpPr>
        <p:spPr/>
        <p:txBody>
          <a:bodyPr/>
          <a:lstStyle/>
          <a:p>
            <a:r>
              <a:rPr lang="en-US" smtClean="0"/>
              <a:t>BYU CS 224</a:t>
            </a:r>
            <a:endParaRPr lang="en-US"/>
          </a:p>
        </p:txBody>
      </p:sp>
      <p:sp>
        <p:nvSpPr>
          <p:cNvPr id="20" name="Footer Placeholder 3"/>
          <p:cNvSpPr>
            <a:spLocks noGrp="1"/>
          </p:cNvSpPr>
          <p:nvPr>
            <p:ph type="ftr" sz="quarter" idx="11"/>
          </p:nvPr>
        </p:nvSpPr>
        <p:spPr/>
        <p:txBody>
          <a:bodyPr/>
          <a:lstStyle/>
          <a:p>
            <a:r>
              <a:rPr lang="en-US" smtClean="0"/>
              <a:t>S01 - Data Types</a:t>
            </a:r>
            <a:endParaRPr lang="en-US"/>
          </a:p>
        </p:txBody>
      </p:sp>
      <p:sp>
        <p:nvSpPr>
          <p:cNvPr id="21" name="Slide Number Placeholder 4"/>
          <p:cNvSpPr>
            <a:spLocks noGrp="1"/>
          </p:cNvSpPr>
          <p:nvPr>
            <p:ph type="sldNum" sz="quarter" idx="12"/>
          </p:nvPr>
        </p:nvSpPr>
        <p:spPr/>
        <p:txBody>
          <a:bodyPr/>
          <a:lstStyle/>
          <a:p>
            <a:fld id="{5F0DFE98-F57C-484D-81F9-6A4AC82771A7}" type="slidenum">
              <a:rPr lang="en-US"/>
              <a:pPr/>
              <a:t>60</a:t>
            </a:fld>
            <a:endParaRPr lang="en-US"/>
          </a:p>
        </p:txBody>
      </p:sp>
      <p:sp>
        <p:nvSpPr>
          <p:cNvPr id="2509826" name="Rectangle 2"/>
          <p:cNvSpPr>
            <a:spLocks noGrp="1" noChangeArrowheads="1"/>
          </p:cNvSpPr>
          <p:nvPr>
            <p:ph type="title"/>
          </p:nvPr>
        </p:nvSpPr>
        <p:spPr>
          <a:xfrm>
            <a:off x="1179513" y="234950"/>
            <a:ext cx="7793037" cy="839788"/>
          </a:xfrm>
        </p:spPr>
        <p:txBody>
          <a:bodyPr/>
          <a:lstStyle/>
          <a:p>
            <a:r>
              <a:rPr lang="en-US" dirty="0"/>
              <a:t>Review: </a:t>
            </a:r>
            <a:r>
              <a:rPr lang="en-US" dirty="0" smtClean="0"/>
              <a:t>Integral Numbers</a:t>
            </a:r>
            <a:r>
              <a:rPr lang="en-US" dirty="0"/>
              <a:t>…</a:t>
            </a:r>
          </a:p>
        </p:txBody>
      </p:sp>
      <p:sp>
        <p:nvSpPr>
          <p:cNvPr id="2509827" name="Text Box 3"/>
          <p:cNvSpPr txBox="1">
            <a:spLocks noChangeArrowheads="1"/>
          </p:cNvSpPr>
          <p:nvPr/>
        </p:nvSpPr>
        <p:spPr bwMode="auto">
          <a:xfrm>
            <a:off x="838200" y="1981200"/>
            <a:ext cx="6858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sz="2000" b="1">
                <a:latin typeface="Arial" charset="0"/>
              </a:rPr>
              <a:t>7</a:t>
            </a:r>
          </a:p>
          <a:p>
            <a:pPr algn="r" eaLnBrk="0" hangingPunct="0"/>
            <a:r>
              <a:rPr lang="en-US" sz="2000" b="1">
                <a:latin typeface="Arial" charset="0"/>
              </a:rPr>
              <a:t>6</a:t>
            </a:r>
          </a:p>
          <a:p>
            <a:pPr algn="r" eaLnBrk="0" hangingPunct="0"/>
            <a:r>
              <a:rPr lang="en-US" sz="2000" b="1">
                <a:latin typeface="Arial" charset="0"/>
              </a:rPr>
              <a:t>5</a:t>
            </a:r>
          </a:p>
          <a:p>
            <a:pPr algn="r" eaLnBrk="0" hangingPunct="0"/>
            <a:r>
              <a:rPr lang="en-US" sz="2000" b="1">
                <a:latin typeface="Arial" charset="0"/>
              </a:rPr>
              <a:t>4</a:t>
            </a:r>
          </a:p>
          <a:p>
            <a:pPr algn="r" eaLnBrk="0" hangingPunct="0"/>
            <a:r>
              <a:rPr lang="en-US" sz="2000" b="1">
                <a:latin typeface="Arial" charset="0"/>
              </a:rPr>
              <a:t>3</a:t>
            </a:r>
          </a:p>
          <a:p>
            <a:pPr algn="r" eaLnBrk="0" hangingPunct="0"/>
            <a:r>
              <a:rPr lang="en-US" sz="2000" b="1">
                <a:latin typeface="Arial" charset="0"/>
              </a:rPr>
              <a:t>2</a:t>
            </a:r>
          </a:p>
          <a:p>
            <a:pPr algn="r" eaLnBrk="0" hangingPunct="0"/>
            <a:r>
              <a:rPr lang="en-US" sz="2000" b="1">
                <a:latin typeface="Arial" charset="0"/>
              </a:rPr>
              <a:t>1</a:t>
            </a:r>
          </a:p>
          <a:p>
            <a:pPr algn="r" eaLnBrk="0" hangingPunct="0"/>
            <a:r>
              <a:rPr lang="en-US" sz="2000" b="1">
                <a:latin typeface="Arial" charset="0"/>
              </a:rPr>
              <a:t>0</a:t>
            </a:r>
          </a:p>
          <a:p>
            <a:pPr algn="r" eaLnBrk="0" hangingPunct="0"/>
            <a:r>
              <a:rPr lang="en-US" sz="2000" b="1">
                <a:latin typeface="Arial" charset="0"/>
              </a:rPr>
              <a:t>-1</a:t>
            </a:r>
          </a:p>
          <a:p>
            <a:pPr algn="r" eaLnBrk="0" hangingPunct="0"/>
            <a:r>
              <a:rPr lang="en-US" sz="2000" b="1">
                <a:latin typeface="Arial" charset="0"/>
              </a:rPr>
              <a:t>-2</a:t>
            </a:r>
          </a:p>
          <a:p>
            <a:pPr algn="r" eaLnBrk="0" hangingPunct="0"/>
            <a:r>
              <a:rPr lang="en-US" sz="2000" b="1">
                <a:latin typeface="Arial" charset="0"/>
              </a:rPr>
              <a:t>-3</a:t>
            </a:r>
          </a:p>
          <a:p>
            <a:pPr algn="r" eaLnBrk="0" hangingPunct="0"/>
            <a:r>
              <a:rPr lang="en-US" sz="2000" b="1">
                <a:latin typeface="Arial" charset="0"/>
              </a:rPr>
              <a:t>-4</a:t>
            </a:r>
          </a:p>
        </p:txBody>
      </p:sp>
      <p:sp>
        <p:nvSpPr>
          <p:cNvPr id="2509828" name="Text Box 4"/>
          <p:cNvSpPr txBox="1">
            <a:spLocks noChangeArrowheads="1"/>
          </p:cNvSpPr>
          <p:nvPr/>
        </p:nvSpPr>
        <p:spPr bwMode="auto">
          <a:xfrm>
            <a:off x="1981200" y="1981200"/>
            <a:ext cx="685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a:latin typeface="Arial" charset="0"/>
              </a:rPr>
              <a:t>111</a:t>
            </a:r>
          </a:p>
          <a:p>
            <a:pPr eaLnBrk="0" hangingPunct="0"/>
            <a:r>
              <a:rPr lang="en-US" sz="2000" b="1">
                <a:latin typeface="Arial" charset="0"/>
              </a:rPr>
              <a:t>110</a:t>
            </a:r>
          </a:p>
          <a:p>
            <a:pPr eaLnBrk="0" hangingPunct="0"/>
            <a:r>
              <a:rPr lang="en-US" sz="2000" b="1">
                <a:latin typeface="Arial" charset="0"/>
              </a:rPr>
              <a:t>101</a:t>
            </a:r>
          </a:p>
          <a:p>
            <a:pPr eaLnBrk="0" hangingPunct="0"/>
            <a:r>
              <a:rPr lang="en-US" sz="2000" b="1">
                <a:latin typeface="Arial" charset="0"/>
              </a:rPr>
              <a:t>100</a:t>
            </a:r>
          </a:p>
          <a:p>
            <a:pPr eaLnBrk="0" hangingPunct="0"/>
            <a:r>
              <a:rPr lang="en-US" sz="2000" b="1">
                <a:latin typeface="Arial" charset="0"/>
              </a:rPr>
              <a:t>011</a:t>
            </a:r>
          </a:p>
          <a:p>
            <a:pPr eaLnBrk="0" hangingPunct="0"/>
            <a:r>
              <a:rPr lang="en-US" sz="2000" b="1">
                <a:latin typeface="Arial" charset="0"/>
              </a:rPr>
              <a:t>010</a:t>
            </a:r>
          </a:p>
          <a:p>
            <a:pPr eaLnBrk="0" hangingPunct="0"/>
            <a:r>
              <a:rPr lang="en-US" sz="2000" b="1">
                <a:latin typeface="Arial" charset="0"/>
              </a:rPr>
              <a:t>001</a:t>
            </a:r>
          </a:p>
          <a:p>
            <a:pPr eaLnBrk="0" hangingPunct="0"/>
            <a:r>
              <a:rPr lang="en-US" sz="2000" b="1">
                <a:latin typeface="Arial" charset="0"/>
              </a:rPr>
              <a:t>000</a:t>
            </a:r>
          </a:p>
        </p:txBody>
      </p:sp>
      <p:sp>
        <p:nvSpPr>
          <p:cNvPr id="2509829" name="Text Box 5"/>
          <p:cNvSpPr txBox="1">
            <a:spLocks noChangeArrowheads="1"/>
          </p:cNvSpPr>
          <p:nvPr/>
        </p:nvSpPr>
        <p:spPr bwMode="auto">
          <a:xfrm>
            <a:off x="3352800" y="3203575"/>
            <a:ext cx="12192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a:latin typeface="Arial" charset="0"/>
              </a:rPr>
              <a:t>011</a:t>
            </a:r>
          </a:p>
          <a:p>
            <a:pPr eaLnBrk="0" hangingPunct="0"/>
            <a:r>
              <a:rPr lang="en-US" sz="2000" b="1">
                <a:latin typeface="Arial" charset="0"/>
              </a:rPr>
              <a:t>010</a:t>
            </a:r>
          </a:p>
          <a:p>
            <a:pPr eaLnBrk="0" hangingPunct="0"/>
            <a:r>
              <a:rPr lang="en-US" sz="2000" b="1">
                <a:latin typeface="Arial" charset="0"/>
              </a:rPr>
              <a:t>001</a:t>
            </a:r>
          </a:p>
          <a:p>
            <a:pPr eaLnBrk="0" hangingPunct="0"/>
            <a:r>
              <a:rPr lang="en-US" sz="2000" b="1">
                <a:latin typeface="Arial" charset="0"/>
              </a:rPr>
              <a:t>000, 100</a:t>
            </a:r>
          </a:p>
          <a:p>
            <a:pPr eaLnBrk="0" hangingPunct="0"/>
            <a:r>
              <a:rPr lang="en-US" sz="2000" b="1">
                <a:latin typeface="Arial" charset="0"/>
              </a:rPr>
              <a:t>101</a:t>
            </a:r>
          </a:p>
          <a:p>
            <a:pPr eaLnBrk="0" hangingPunct="0"/>
            <a:r>
              <a:rPr lang="en-US" sz="2000" b="1">
                <a:latin typeface="Arial" charset="0"/>
              </a:rPr>
              <a:t>110</a:t>
            </a:r>
          </a:p>
          <a:p>
            <a:pPr eaLnBrk="0" hangingPunct="0"/>
            <a:r>
              <a:rPr lang="en-US" sz="2000" b="1">
                <a:latin typeface="Arial" charset="0"/>
              </a:rPr>
              <a:t>111</a:t>
            </a:r>
          </a:p>
        </p:txBody>
      </p:sp>
      <p:sp>
        <p:nvSpPr>
          <p:cNvPr id="2509830" name="Text Box 6"/>
          <p:cNvSpPr txBox="1">
            <a:spLocks noChangeArrowheads="1"/>
          </p:cNvSpPr>
          <p:nvPr/>
        </p:nvSpPr>
        <p:spPr bwMode="auto">
          <a:xfrm>
            <a:off x="4953000" y="3203575"/>
            <a:ext cx="12192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a:latin typeface="Arial" charset="0"/>
              </a:rPr>
              <a:t>011</a:t>
            </a:r>
          </a:p>
          <a:p>
            <a:pPr eaLnBrk="0" hangingPunct="0"/>
            <a:r>
              <a:rPr lang="en-US" sz="2000" b="1">
                <a:latin typeface="Arial" charset="0"/>
              </a:rPr>
              <a:t>010</a:t>
            </a:r>
          </a:p>
          <a:p>
            <a:pPr eaLnBrk="0" hangingPunct="0"/>
            <a:r>
              <a:rPr lang="en-US" sz="2000" b="1">
                <a:latin typeface="Arial" charset="0"/>
              </a:rPr>
              <a:t>001</a:t>
            </a:r>
          </a:p>
          <a:p>
            <a:pPr eaLnBrk="0" hangingPunct="0"/>
            <a:r>
              <a:rPr lang="en-US" sz="2000" b="1">
                <a:latin typeface="Arial" charset="0"/>
              </a:rPr>
              <a:t>000, 111</a:t>
            </a:r>
          </a:p>
          <a:p>
            <a:pPr eaLnBrk="0" hangingPunct="0"/>
            <a:r>
              <a:rPr lang="en-US" sz="2000" b="1">
                <a:latin typeface="Arial" charset="0"/>
              </a:rPr>
              <a:t>110</a:t>
            </a:r>
          </a:p>
          <a:p>
            <a:pPr eaLnBrk="0" hangingPunct="0"/>
            <a:r>
              <a:rPr lang="en-US" sz="2000" b="1">
                <a:latin typeface="Arial" charset="0"/>
              </a:rPr>
              <a:t>101</a:t>
            </a:r>
          </a:p>
          <a:p>
            <a:pPr eaLnBrk="0" hangingPunct="0"/>
            <a:r>
              <a:rPr lang="en-US" sz="2000" b="1">
                <a:latin typeface="Arial" charset="0"/>
              </a:rPr>
              <a:t>100</a:t>
            </a:r>
          </a:p>
        </p:txBody>
      </p:sp>
      <p:sp>
        <p:nvSpPr>
          <p:cNvPr id="2509831" name="Text Box 7"/>
          <p:cNvSpPr txBox="1">
            <a:spLocks noChangeArrowheads="1"/>
          </p:cNvSpPr>
          <p:nvPr/>
        </p:nvSpPr>
        <p:spPr bwMode="auto">
          <a:xfrm>
            <a:off x="6781800" y="3203575"/>
            <a:ext cx="685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a:latin typeface="Arial" charset="0"/>
              </a:rPr>
              <a:t>011</a:t>
            </a:r>
          </a:p>
          <a:p>
            <a:pPr eaLnBrk="0" hangingPunct="0"/>
            <a:r>
              <a:rPr lang="en-US" sz="2000" b="1">
                <a:latin typeface="Arial" charset="0"/>
              </a:rPr>
              <a:t>010</a:t>
            </a:r>
          </a:p>
          <a:p>
            <a:pPr eaLnBrk="0" hangingPunct="0"/>
            <a:r>
              <a:rPr lang="en-US" sz="2000" b="1">
                <a:latin typeface="Arial" charset="0"/>
              </a:rPr>
              <a:t>001</a:t>
            </a:r>
          </a:p>
          <a:p>
            <a:pPr eaLnBrk="0" hangingPunct="0"/>
            <a:r>
              <a:rPr lang="en-US" sz="2000" b="1">
                <a:latin typeface="Arial" charset="0"/>
              </a:rPr>
              <a:t>000</a:t>
            </a:r>
          </a:p>
          <a:p>
            <a:pPr eaLnBrk="0" hangingPunct="0"/>
            <a:r>
              <a:rPr lang="en-US" sz="2000" b="1">
                <a:latin typeface="Arial" charset="0"/>
              </a:rPr>
              <a:t>111</a:t>
            </a:r>
          </a:p>
          <a:p>
            <a:pPr eaLnBrk="0" hangingPunct="0"/>
            <a:r>
              <a:rPr lang="en-US" sz="2000" b="1">
                <a:latin typeface="Arial" charset="0"/>
              </a:rPr>
              <a:t>110</a:t>
            </a:r>
          </a:p>
          <a:p>
            <a:pPr eaLnBrk="0" hangingPunct="0"/>
            <a:r>
              <a:rPr lang="en-US" sz="2000" b="1">
                <a:latin typeface="Arial" charset="0"/>
              </a:rPr>
              <a:t>101</a:t>
            </a:r>
          </a:p>
          <a:p>
            <a:pPr eaLnBrk="0" hangingPunct="0"/>
            <a:r>
              <a:rPr lang="en-US" sz="2000" b="1">
                <a:latin typeface="Arial" charset="0"/>
              </a:rPr>
              <a:t>100</a:t>
            </a:r>
          </a:p>
        </p:txBody>
      </p:sp>
      <p:sp>
        <p:nvSpPr>
          <p:cNvPr id="2509832" name="Line 8"/>
          <p:cNvSpPr>
            <a:spLocks noChangeShapeType="1"/>
          </p:cNvSpPr>
          <p:nvPr/>
        </p:nvSpPr>
        <p:spPr bwMode="auto">
          <a:xfrm>
            <a:off x="762000" y="4162425"/>
            <a:ext cx="75438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509833" name="Text Box 9"/>
          <p:cNvSpPr txBox="1">
            <a:spLocks noChangeArrowheads="1"/>
          </p:cNvSpPr>
          <p:nvPr/>
        </p:nvSpPr>
        <p:spPr bwMode="auto">
          <a:xfrm>
            <a:off x="1447800" y="158115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u="sng">
                <a:latin typeface="Arial" charset="0"/>
              </a:rPr>
              <a:t>Un-signed</a:t>
            </a:r>
          </a:p>
        </p:txBody>
      </p:sp>
      <p:sp>
        <p:nvSpPr>
          <p:cNvPr id="2509834" name="Text Box 10"/>
          <p:cNvSpPr txBox="1">
            <a:spLocks noChangeArrowheads="1"/>
          </p:cNvSpPr>
          <p:nvPr/>
        </p:nvSpPr>
        <p:spPr bwMode="auto">
          <a:xfrm>
            <a:off x="2895600" y="1276350"/>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Signed </a:t>
            </a:r>
            <a:r>
              <a:rPr lang="en-US" sz="2000" b="1" u="sng">
                <a:latin typeface="Arial" charset="0"/>
              </a:rPr>
              <a:t>Magnitude</a:t>
            </a:r>
          </a:p>
        </p:txBody>
      </p:sp>
      <p:sp>
        <p:nvSpPr>
          <p:cNvPr id="2509835" name="Text Box 11"/>
          <p:cNvSpPr txBox="1">
            <a:spLocks noChangeArrowheads="1"/>
          </p:cNvSpPr>
          <p:nvPr/>
        </p:nvSpPr>
        <p:spPr bwMode="auto">
          <a:xfrm>
            <a:off x="4362450" y="1276350"/>
            <a:ext cx="1770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1’s </a:t>
            </a:r>
            <a:r>
              <a:rPr lang="en-US" sz="2000" b="1" u="sng">
                <a:latin typeface="Arial" charset="0"/>
              </a:rPr>
              <a:t>Complement</a:t>
            </a:r>
          </a:p>
        </p:txBody>
      </p:sp>
      <p:sp>
        <p:nvSpPr>
          <p:cNvPr id="2509836" name="Text Box 12"/>
          <p:cNvSpPr txBox="1">
            <a:spLocks noChangeArrowheads="1"/>
          </p:cNvSpPr>
          <p:nvPr/>
        </p:nvSpPr>
        <p:spPr bwMode="auto">
          <a:xfrm>
            <a:off x="6153150" y="1276350"/>
            <a:ext cx="18811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2’s </a:t>
            </a:r>
            <a:r>
              <a:rPr lang="en-US" sz="2000" b="1" u="sng">
                <a:latin typeface="Arial" charset="0"/>
              </a:rPr>
              <a:t>Complement</a:t>
            </a:r>
          </a:p>
        </p:txBody>
      </p:sp>
      <p:sp>
        <p:nvSpPr>
          <p:cNvPr id="2509837" name="Text Box 13"/>
          <p:cNvSpPr txBox="1">
            <a:spLocks noChangeArrowheads="1"/>
          </p:cNvSpPr>
          <p:nvPr/>
        </p:nvSpPr>
        <p:spPr bwMode="auto">
          <a:xfrm>
            <a:off x="609600" y="58197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Range:</a:t>
            </a:r>
          </a:p>
        </p:txBody>
      </p:sp>
      <p:sp>
        <p:nvSpPr>
          <p:cNvPr id="2509838" name="Text Box 14"/>
          <p:cNvSpPr txBox="1">
            <a:spLocks noChangeArrowheads="1"/>
          </p:cNvSpPr>
          <p:nvPr/>
        </p:nvSpPr>
        <p:spPr bwMode="auto">
          <a:xfrm>
            <a:off x="1752600" y="58197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0 to 7</a:t>
            </a:r>
          </a:p>
        </p:txBody>
      </p:sp>
      <p:sp>
        <p:nvSpPr>
          <p:cNvPr id="2509839" name="Text Box 15"/>
          <p:cNvSpPr txBox="1">
            <a:spLocks noChangeArrowheads="1"/>
          </p:cNvSpPr>
          <p:nvPr/>
        </p:nvSpPr>
        <p:spPr bwMode="auto">
          <a:xfrm>
            <a:off x="3200400" y="58197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-3 to 3</a:t>
            </a:r>
          </a:p>
        </p:txBody>
      </p:sp>
      <p:sp>
        <p:nvSpPr>
          <p:cNvPr id="2509840" name="Text Box 16"/>
          <p:cNvSpPr txBox="1">
            <a:spLocks noChangeArrowheads="1"/>
          </p:cNvSpPr>
          <p:nvPr/>
        </p:nvSpPr>
        <p:spPr bwMode="auto">
          <a:xfrm>
            <a:off x="4724400" y="58197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-3 to 3</a:t>
            </a:r>
          </a:p>
        </p:txBody>
      </p:sp>
      <p:sp>
        <p:nvSpPr>
          <p:cNvPr id="2509841" name="Text Box 17"/>
          <p:cNvSpPr txBox="1">
            <a:spLocks noChangeArrowheads="1"/>
          </p:cNvSpPr>
          <p:nvPr/>
        </p:nvSpPr>
        <p:spPr bwMode="auto">
          <a:xfrm>
            <a:off x="6629400" y="58197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-4 to 3</a:t>
            </a:r>
          </a:p>
        </p:txBody>
      </p:sp>
      <p:sp>
        <p:nvSpPr>
          <p:cNvPr id="2509842" name="Text Box 18"/>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Review</a:t>
            </a:r>
          </a:p>
        </p:txBody>
      </p:sp>
      <p:sp>
        <p:nvSpPr>
          <p:cNvPr id="2" name="Oval 1"/>
          <p:cNvSpPr/>
          <p:nvPr/>
        </p:nvSpPr>
        <p:spPr bwMode="auto">
          <a:xfrm>
            <a:off x="6347460" y="2994660"/>
            <a:ext cx="1524000" cy="2825115"/>
          </a:xfrm>
          <a:prstGeom prst="ellipse">
            <a:avLst/>
          </a:prstGeom>
          <a:solidFill>
            <a:srgbClr val="FF0000">
              <a:alpha val="24000"/>
            </a:srgbClr>
          </a:solidFill>
          <a:ln w="508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9828"/>
                                        </p:tgtEl>
                                        <p:attrNameLst>
                                          <p:attrName>style.visibility</p:attrName>
                                        </p:attrNameLst>
                                      </p:cBhvr>
                                      <p:to>
                                        <p:strVal val="visible"/>
                                      </p:to>
                                    </p:set>
                                    <p:animEffect transition="in" filter="fade">
                                      <p:cBhvr>
                                        <p:cTn id="7" dur="500"/>
                                        <p:tgtEl>
                                          <p:spTgt spid="2509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09829"/>
                                        </p:tgtEl>
                                        <p:attrNameLst>
                                          <p:attrName>style.visibility</p:attrName>
                                        </p:attrNameLst>
                                      </p:cBhvr>
                                      <p:to>
                                        <p:strVal val="visible"/>
                                      </p:to>
                                    </p:set>
                                    <p:animEffect transition="in" filter="fade">
                                      <p:cBhvr>
                                        <p:cTn id="12" dur="500"/>
                                        <p:tgtEl>
                                          <p:spTgt spid="2509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09830"/>
                                        </p:tgtEl>
                                        <p:attrNameLst>
                                          <p:attrName>style.visibility</p:attrName>
                                        </p:attrNameLst>
                                      </p:cBhvr>
                                      <p:to>
                                        <p:strVal val="visible"/>
                                      </p:to>
                                    </p:set>
                                    <p:animEffect transition="in" filter="fade">
                                      <p:cBhvr>
                                        <p:cTn id="17" dur="500"/>
                                        <p:tgtEl>
                                          <p:spTgt spid="2509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09831"/>
                                        </p:tgtEl>
                                        <p:attrNameLst>
                                          <p:attrName>style.visibility</p:attrName>
                                        </p:attrNameLst>
                                      </p:cBhvr>
                                      <p:to>
                                        <p:strVal val="visible"/>
                                      </p:to>
                                    </p:set>
                                    <p:animEffect transition="in" filter="fade">
                                      <p:cBhvr>
                                        <p:cTn id="22" dur="500"/>
                                        <p:tgtEl>
                                          <p:spTgt spid="25098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09837"/>
                                        </p:tgtEl>
                                        <p:attrNameLst>
                                          <p:attrName>style.visibility</p:attrName>
                                        </p:attrNameLst>
                                      </p:cBhvr>
                                      <p:to>
                                        <p:strVal val="visible"/>
                                      </p:to>
                                    </p:set>
                                    <p:animEffect transition="in" filter="fade">
                                      <p:cBhvr>
                                        <p:cTn id="27" dur="500"/>
                                        <p:tgtEl>
                                          <p:spTgt spid="25098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09838"/>
                                        </p:tgtEl>
                                        <p:attrNameLst>
                                          <p:attrName>style.visibility</p:attrName>
                                        </p:attrNameLst>
                                      </p:cBhvr>
                                      <p:to>
                                        <p:strVal val="visible"/>
                                      </p:to>
                                    </p:set>
                                    <p:animEffect transition="in" filter="fade">
                                      <p:cBhvr>
                                        <p:cTn id="32" dur="500"/>
                                        <p:tgtEl>
                                          <p:spTgt spid="25098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09839"/>
                                        </p:tgtEl>
                                        <p:attrNameLst>
                                          <p:attrName>style.visibility</p:attrName>
                                        </p:attrNameLst>
                                      </p:cBhvr>
                                      <p:to>
                                        <p:strVal val="visible"/>
                                      </p:to>
                                    </p:set>
                                    <p:animEffect transition="in" filter="fade">
                                      <p:cBhvr>
                                        <p:cTn id="37" dur="500"/>
                                        <p:tgtEl>
                                          <p:spTgt spid="25098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09840"/>
                                        </p:tgtEl>
                                        <p:attrNameLst>
                                          <p:attrName>style.visibility</p:attrName>
                                        </p:attrNameLst>
                                      </p:cBhvr>
                                      <p:to>
                                        <p:strVal val="visible"/>
                                      </p:to>
                                    </p:set>
                                    <p:animEffect transition="in" filter="fade">
                                      <p:cBhvr>
                                        <p:cTn id="42" dur="500"/>
                                        <p:tgtEl>
                                          <p:spTgt spid="25098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09841"/>
                                        </p:tgtEl>
                                        <p:attrNameLst>
                                          <p:attrName>style.visibility</p:attrName>
                                        </p:attrNameLst>
                                      </p:cBhvr>
                                      <p:to>
                                        <p:strVal val="visible"/>
                                      </p:to>
                                    </p:set>
                                    <p:animEffect transition="in" filter="fade">
                                      <p:cBhvr>
                                        <p:cTn id="47" dur="500"/>
                                        <p:tgtEl>
                                          <p:spTgt spid="25098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828" grpId="0" autoUpdateAnimBg="0"/>
      <p:bldP spid="2509829" grpId="0" autoUpdateAnimBg="0"/>
      <p:bldP spid="2509830" grpId="0" autoUpdateAnimBg="0"/>
      <p:bldP spid="2509831" grpId="0" autoUpdateAnimBg="0"/>
      <p:bldP spid="2509837" grpId="0" autoUpdateAnimBg="0"/>
      <p:bldP spid="2509838" grpId="0" autoUpdateAnimBg="0"/>
      <p:bldP spid="2509839" grpId="0" autoUpdateAnimBg="0"/>
      <p:bldP spid="2509840" grpId="0" autoUpdateAnimBg="0"/>
      <p:bldP spid="2509841" grpId="0" autoUpdateAnimBg="0"/>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Date Placeholder 3"/>
          <p:cNvSpPr>
            <a:spLocks noGrp="1"/>
          </p:cNvSpPr>
          <p:nvPr>
            <p:ph type="dt" sz="half" idx="10"/>
          </p:nvPr>
        </p:nvSpPr>
        <p:spPr/>
        <p:txBody>
          <a:bodyPr/>
          <a:lstStyle/>
          <a:p>
            <a:r>
              <a:rPr lang="en-US" smtClean="0"/>
              <a:t>BYU CS 224</a:t>
            </a:r>
            <a:endParaRPr lang="en-US"/>
          </a:p>
        </p:txBody>
      </p:sp>
      <p:sp>
        <p:nvSpPr>
          <p:cNvPr id="72" name="Footer Placeholder 4"/>
          <p:cNvSpPr>
            <a:spLocks noGrp="1"/>
          </p:cNvSpPr>
          <p:nvPr>
            <p:ph type="ftr" sz="quarter" idx="11"/>
          </p:nvPr>
        </p:nvSpPr>
        <p:spPr/>
        <p:txBody>
          <a:bodyPr/>
          <a:lstStyle/>
          <a:p>
            <a:r>
              <a:rPr lang="en-US" smtClean="0"/>
              <a:t>S01 - Data Types</a:t>
            </a:r>
            <a:endParaRPr lang="en-US"/>
          </a:p>
        </p:txBody>
      </p:sp>
      <p:sp>
        <p:nvSpPr>
          <p:cNvPr id="73" name="Slide Number Placeholder 5"/>
          <p:cNvSpPr>
            <a:spLocks noGrp="1"/>
          </p:cNvSpPr>
          <p:nvPr>
            <p:ph type="sldNum" sz="quarter" idx="12"/>
          </p:nvPr>
        </p:nvSpPr>
        <p:spPr/>
        <p:txBody>
          <a:bodyPr/>
          <a:lstStyle/>
          <a:p>
            <a:fld id="{D0BDEF13-0A13-48A7-B61F-7AF2AB4783AD}" type="slidenum">
              <a:rPr lang="en-US"/>
              <a:pPr/>
              <a:t>61</a:t>
            </a:fld>
            <a:endParaRPr lang="en-US"/>
          </a:p>
        </p:txBody>
      </p:sp>
      <p:sp>
        <p:nvSpPr>
          <p:cNvPr id="2603010" name="Rectangle 2"/>
          <p:cNvSpPr>
            <a:spLocks noGrp="1" noChangeArrowheads="1"/>
          </p:cNvSpPr>
          <p:nvPr>
            <p:ph type="title"/>
          </p:nvPr>
        </p:nvSpPr>
        <p:spPr/>
        <p:txBody>
          <a:bodyPr/>
          <a:lstStyle/>
          <a:p>
            <a:r>
              <a:rPr lang="en-US" dirty="0" smtClean="0"/>
              <a:t>Review: Fractional Numbers…</a:t>
            </a:r>
            <a:endParaRPr lang="en-US" dirty="0"/>
          </a:p>
        </p:txBody>
      </p:sp>
      <p:sp>
        <p:nvSpPr>
          <p:cNvPr id="2603012"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Review</a:t>
            </a:r>
            <a:endParaRPr lang="en-US" sz="1800" b="1" dirty="0">
              <a:latin typeface="Arial" charset="0"/>
            </a:endParaRPr>
          </a:p>
        </p:txBody>
      </p:sp>
      <p:grpSp>
        <p:nvGrpSpPr>
          <p:cNvPr id="2603015" name="Group 7"/>
          <p:cNvGrpSpPr>
            <a:grpSpLocks/>
          </p:cNvGrpSpPr>
          <p:nvPr/>
        </p:nvGrpSpPr>
        <p:grpSpPr bwMode="auto">
          <a:xfrm>
            <a:off x="5262563" y="4097338"/>
            <a:ext cx="3622675" cy="900112"/>
            <a:chOff x="3443" y="2581"/>
            <a:chExt cx="2063" cy="536"/>
          </a:xfrm>
        </p:grpSpPr>
        <p:sp>
          <p:nvSpPr>
            <p:cNvPr id="2603016" name="Rectangle 8"/>
            <p:cNvSpPr>
              <a:spLocks noChangeArrowheads="1"/>
            </p:cNvSpPr>
            <p:nvPr/>
          </p:nvSpPr>
          <p:spPr bwMode="auto">
            <a:xfrm>
              <a:off x="3565" y="2710"/>
              <a:ext cx="75" cy="220"/>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latin typeface="Arial" charset="0"/>
                </a:rPr>
                <a:t>s</a:t>
              </a:r>
            </a:p>
          </p:txBody>
        </p:sp>
        <p:sp>
          <p:nvSpPr>
            <p:cNvPr id="2603017" name="Rectangle 9"/>
            <p:cNvSpPr>
              <a:spLocks noChangeArrowheads="1"/>
            </p:cNvSpPr>
            <p:nvPr/>
          </p:nvSpPr>
          <p:spPr bwMode="auto">
            <a:xfrm>
              <a:off x="3639" y="2710"/>
              <a:ext cx="477" cy="220"/>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latin typeface="Arial" charset="0"/>
                </a:rPr>
                <a:t>exponent</a:t>
              </a:r>
            </a:p>
          </p:txBody>
        </p:sp>
        <p:sp>
          <p:nvSpPr>
            <p:cNvPr id="2603018" name="Rectangle 10"/>
            <p:cNvSpPr>
              <a:spLocks noChangeArrowheads="1"/>
            </p:cNvSpPr>
            <p:nvPr/>
          </p:nvSpPr>
          <p:spPr bwMode="auto">
            <a:xfrm>
              <a:off x="4116" y="2710"/>
              <a:ext cx="1264" cy="220"/>
            </a:xfrm>
            <a:prstGeom prst="rect">
              <a:avLst/>
            </a:prstGeom>
            <a:noFill/>
            <a:ln w="1905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latin typeface="Arial" charset="0"/>
                </a:rPr>
                <a:t>fraction</a:t>
              </a:r>
            </a:p>
          </p:txBody>
        </p:sp>
        <p:sp>
          <p:nvSpPr>
            <p:cNvPr id="2603019" name="Text Box 11"/>
            <p:cNvSpPr txBox="1">
              <a:spLocks noChangeArrowheads="1"/>
            </p:cNvSpPr>
            <p:nvPr/>
          </p:nvSpPr>
          <p:spPr bwMode="auto">
            <a:xfrm>
              <a:off x="3529" y="2581"/>
              <a:ext cx="145"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000">
                  <a:latin typeface="Arial" charset="0"/>
                </a:rPr>
                <a:t>1</a:t>
              </a:r>
            </a:p>
          </p:txBody>
        </p:sp>
        <p:sp>
          <p:nvSpPr>
            <p:cNvPr id="2603020" name="Text Box 12"/>
            <p:cNvSpPr txBox="1">
              <a:spLocks noChangeArrowheads="1"/>
            </p:cNvSpPr>
            <p:nvPr/>
          </p:nvSpPr>
          <p:spPr bwMode="auto">
            <a:xfrm>
              <a:off x="3778" y="2581"/>
              <a:ext cx="145"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000">
                  <a:latin typeface="Arial" charset="0"/>
                </a:rPr>
                <a:t>8</a:t>
              </a:r>
            </a:p>
          </p:txBody>
        </p:sp>
        <p:sp>
          <p:nvSpPr>
            <p:cNvPr id="2603021" name="Text Box 13"/>
            <p:cNvSpPr txBox="1">
              <a:spLocks noChangeArrowheads="1"/>
            </p:cNvSpPr>
            <p:nvPr/>
          </p:nvSpPr>
          <p:spPr bwMode="auto">
            <a:xfrm>
              <a:off x="4587" y="2581"/>
              <a:ext cx="184"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000">
                  <a:latin typeface="Arial" charset="0"/>
                </a:rPr>
                <a:t>23</a:t>
              </a:r>
            </a:p>
          </p:txBody>
        </p:sp>
        <p:sp>
          <p:nvSpPr>
            <p:cNvPr id="2603022" name="Text Box 14"/>
            <p:cNvSpPr txBox="1">
              <a:spLocks noChangeArrowheads="1"/>
            </p:cNvSpPr>
            <p:nvPr/>
          </p:nvSpPr>
          <p:spPr bwMode="auto">
            <a:xfrm>
              <a:off x="3443" y="2935"/>
              <a:ext cx="2063"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i="1">
                  <a:latin typeface="Arial" charset="0"/>
                </a:rPr>
                <a:t>N</a:t>
              </a:r>
              <a:r>
                <a:rPr lang="en-US" sz="1400">
                  <a:latin typeface="Arial" charset="0"/>
                </a:rPr>
                <a:t> = -1</a:t>
              </a:r>
              <a:r>
                <a:rPr lang="en-US" sz="1400" i="1" baseline="30000">
                  <a:latin typeface="Arial" charset="0"/>
                </a:rPr>
                <a:t>s</a:t>
              </a:r>
              <a:r>
                <a:rPr lang="en-US" sz="1400">
                  <a:latin typeface="Arial" charset="0"/>
                </a:rPr>
                <a:t> </a:t>
              </a:r>
              <a:r>
                <a:rPr lang="en-US" sz="1400">
                  <a:latin typeface="Arial" charset="0"/>
                  <a:sym typeface="Symbol" pitchFamily="18" charset="2"/>
                </a:rPr>
                <a:t> 1.</a:t>
              </a:r>
              <a:r>
                <a:rPr lang="en-US" sz="1400" i="1">
                  <a:latin typeface="Arial" charset="0"/>
                  <a:sym typeface="Symbol" pitchFamily="18" charset="2"/>
                </a:rPr>
                <a:t>fraction</a:t>
              </a:r>
              <a:r>
                <a:rPr lang="en-US" sz="1400">
                  <a:latin typeface="Arial" charset="0"/>
                  <a:sym typeface="Symbol" pitchFamily="18" charset="2"/>
                </a:rPr>
                <a:t>  2</a:t>
              </a:r>
              <a:r>
                <a:rPr lang="en-US" sz="1400" baseline="30000">
                  <a:latin typeface="Arial" charset="0"/>
                  <a:sym typeface="Symbol" pitchFamily="18" charset="2"/>
                </a:rPr>
                <a:t>(</a:t>
              </a:r>
              <a:r>
                <a:rPr lang="en-US" sz="1400" i="1" baseline="30000">
                  <a:latin typeface="Arial" charset="0"/>
                  <a:sym typeface="Symbol" pitchFamily="18" charset="2"/>
                </a:rPr>
                <a:t>exponent</a:t>
              </a:r>
              <a:r>
                <a:rPr lang="en-US" sz="1400" baseline="30000">
                  <a:latin typeface="Arial" charset="0"/>
                  <a:sym typeface="Symbol" pitchFamily="18" charset="2"/>
                </a:rPr>
                <a:t> – 127)</a:t>
              </a:r>
            </a:p>
          </p:txBody>
        </p:sp>
      </p:grpSp>
      <p:grpSp>
        <p:nvGrpSpPr>
          <p:cNvPr id="2603023" name="Group 15"/>
          <p:cNvGrpSpPr>
            <a:grpSpLocks/>
          </p:cNvGrpSpPr>
          <p:nvPr/>
        </p:nvGrpSpPr>
        <p:grpSpPr bwMode="auto">
          <a:xfrm>
            <a:off x="5051425" y="1552575"/>
            <a:ext cx="3656013" cy="1001713"/>
            <a:chOff x="2639" y="1560"/>
            <a:chExt cx="2303" cy="631"/>
          </a:xfrm>
        </p:grpSpPr>
        <p:sp>
          <p:nvSpPr>
            <p:cNvPr id="2603024" name="Rectangle 16"/>
            <p:cNvSpPr>
              <a:spLocks noChangeArrowheads="1"/>
            </p:cNvSpPr>
            <p:nvPr/>
          </p:nvSpPr>
          <p:spPr bwMode="auto">
            <a:xfrm>
              <a:off x="3847" y="1888"/>
              <a:ext cx="1085"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400">
                  <a:latin typeface="Arial" charset="0"/>
                </a:rPr>
                <a:t>Fractional Part</a:t>
              </a:r>
            </a:p>
          </p:txBody>
        </p:sp>
        <p:sp>
          <p:nvSpPr>
            <p:cNvPr id="2603025" name="Rectangle 17"/>
            <p:cNvSpPr>
              <a:spLocks noChangeArrowheads="1"/>
            </p:cNvSpPr>
            <p:nvPr/>
          </p:nvSpPr>
          <p:spPr bwMode="auto">
            <a:xfrm>
              <a:off x="2639" y="1888"/>
              <a:ext cx="1253"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400">
                  <a:latin typeface="Arial" charset="0"/>
                </a:rPr>
                <a:t>Whole or integral Part</a:t>
              </a:r>
            </a:p>
          </p:txBody>
        </p:sp>
        <p:sp>
          <p:nvSpPr>
            <p:cNvPr id="2603026" name="Rectangle 18"/>
            <p:cNvSpPr>
              <a:spLocks noChangeArrowheads="1"/>
            </p:cNvSpPr>
            <p:nvPr/>
          </p:nvSpPr>
          <p:spPr bwMode="auto">
            <a:xfrm>
              <a:off x="4802" y="1716"/>
              <a:ext cx="140"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27" name="Rectangle 19"/>
            <p:cNvSpPr>
              <a:spLocks noChangeArrowheads="1"/>
            </p:cNvSpPr>
            <p:nvPr/>
          </p:nvSpPr>
          <p:spPr bwMode="auto">
            <a:xfrm>
              <a:off x="4664" y="1716"/>
              <a:ext cx="138"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28" name="Rectangle 20"/>
            <p:cNvSpPr>
              <a:spLocks noChangeArrowheads="1"/>
            </p:cNvSpPr>
            <p:nvPr/>
          </p:nvSpPr>
          <p:spPr bwMode="auto">
            <a:xfrm>
              <a:off x="4525"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29" name="Rectangle 21"/>
            <p:cNvSpPr>
              <a:spLocks noChangeArrowheads="1"/>
            </p:cNvSpPr>
            <p:nvPr/>
          </p:nvSpPr>
          <p:spPr bwMode="auto">
            <a:xfrm>
              <a:off x="4386"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30" name="Rectangle 22"/>
            <p:cNvSpPr>
              <a:spLocks noChangeArrowheads="1"/>
            </p:cNvSpPr>
            <p:nvPr/>
          </p:nvSpPr>
          <p:spPr bwMode="auto">
            <a:xfrm>
              <a:off x="4247"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1" name="Rectangle 23"/>
            <p:cNvSpPr>
              <a:spLocks noChangeArrowheads="1"/>
            </p:cNvSpPr>
            <p:nvPr/>
          </p:nvSpPr>
          <p:spPr bwMode="auto">
            <a:xfrm>
              <a:off x="4108"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2" name="Rectangle 24"/>
            <p:cNvSpPr>
              <a:spLocks noChangeArrowheads="1"/>
            </p:cNvSpPr>
            <p:nvPr/>
          </p:nvSpPr>
          <p:spPr bwMode="auto">
            <a:xfrm>
              <a:off x="3969" y="1716"/>
              <a:ext cx="139"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33" name="Rectangle 25"/>
            <p:cNvSpPr>
              <a:spLocks noChangeArrowheads="1"/>
            </p:cNvSpPr>
            <p:nvPr/>
          </p:nvSpPr>
          <p:spPr bwMode="auto">
            <a:xfrm>
              <a:off x="3831" y="1716"/>
              <a:ext cx="138" cy="2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4" name="Rectangle 26"/>
            <p:cNvSpPr>
              <a:spLocks noChangeArrowheads="1"/>
            </p:cNvSpPr>
            <p:nvPr/>
          </p:nvSpPr>
          <p:spPr bwMode="auto">
            <a:xfrm>
              <a:off x="3692"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5" name="Rectangle 27"/>
            <p:cNvSpPr>
              <a:spLocks noChangeArrowheads="1"/>
            </p:cNvSpPr>
            <p:nvPr/>
          </p:nvSpPr>
          <p:spPr bwMode="auto">
            <a:xfrm>
              <a:off x="3553"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6" name="Rectangle 28"/>
            <p:cNvSpPr>
              <a:spLocks noChangeArrowheads="1"/>
            </p:cNvSpPr>
            <p:nvPr/>
          </p:nvSpPr>
          <p:spPr bwMode="auto">
            <a:xfrm>
              <a:off x="3414"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7" name="Rectangle 29"/>
            <p:cNvSpPr>
              <a:spLocks noChangeArrowheads="1"/>
            </p:cNvSpPr>
            <p:nvPr/>
          </p:nvSpPr>
          <p:spPr bwMode="auto">
            <a:xfrm>
              <a:off x="3275"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38" name="Rectangle 30"/>
            <p:cNvSpPr>
              <a:spLocks noChangeArrowheads="1"/>
            </p:cNvSpPr>
            <p:nvPr/>
          </p:nvSpPr>
          <p:spPr bwMode="auto">
            <a:xfrm>
              <a:off x="3136"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1</a:t>
              </a:r>
            </a:p>
          </p:txBody>
        </p:sp>
        <p:sp>
          <p:nvSpPr>
            <p:cNvPr id="2603039" name="Rectangle 31"/>
            <p:cNvSpPr>
              <a:spLocks noChangeArrowheads="1"/>
            </p:cNvSpPr>
            <p:nvPr/>
          </p:nvSpPr>
          <p:spPr bwMode="auto">
            <a:xfrm>
              <a:off x="2997" y="1716"/>
              <a:ext cx="139"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40" name="Rectangle 32"/>
            <p:cNvSpPr>
              <a:spLocks noChangeArrowheads="1"/>
            </p:cNvSpPr>
            <p:nvPr/>
          </p:nvSpPr>
          <p:spPr bwMode="auto">
            <a:xfrm>
              <a:off x="2859" y="1716"/>
              <a:ext cx="13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41" name="Rectangle 33"/>
            <p:cNvSpPr>
              <a:spLocks noChangeArrowheads="1"/>
            </p:cNvSpPr>
            <p:nvPr/>
          </p:nvSpPr>
          <p:spPr bwMode="auto">
            <a:xfrm>
              <a:off x="2719" y="1716"/>
              <a:ext cx="140"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200">
                  <a:latin typeface="Arial" charset="0"/>
                </a:rPr>
                <a:t>0</a:t>
              </a:r>
            </a:p>
          </p:txBody>
        </p:sp>
        <p:sp>
          <p:nvSpPr>
            <p:cNvPr id="2603042" name="Rectangle 34"/>
            <p:cNvSpPr>
              <a:spLocks noChangeArrowheads="1"/>
            </p:cNvSpPr>
            <p:nvPr/>
          </p:nvSpPr>
          <p:spPr bwMode="auto">
            <a:xfrm>
              <a:off x="4802" y="1560"/>
              <a:ext cx="14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-8</a:t>
              </a:r>
            </a:p>
          </p:txBody>
        </p:sp>
        <p:sp>
          <p:nvSpPr>
            <p:cNvPr id="2603043" name="Rectangle 35"/>
            <p:cNvSpPr>
              <a:spLocks noChangeArrowheads="1"/>
            </p:cNvSpPr>
            <p:nvPr/>
          </p:nvSpPr>
          <p:spPr bwMode="auto">
            <a:xfrm>
              <a:off x="4664" y="1560"/>
              <a:ext cx="13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-7</a:t>
              </a:r>
            </a:p>
          </p:txBody>
        </p:sp>
        <p:sp>
          <p:nvSpPr>
            <p:cNvPr id="2603044" name="Rectangle 36"/>
            <p:cNvSpPr>
              <a:spLocks noChangeArrowheads="1"/>
            </p:cNvSpPr>
            <p:nvPr/>
          </p:nvSpPr>
          <p:spPr bwMode="auto">
            <a:xfrm>
              <a:off x="4525"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-6</a:t>
              </a:r>
            </a:p>
          </p:txBody>
        </p:sp>
        <p:sp>
          <p:nvSpPr>
            <p:cNvPr id="2603045" name="Rectangle 37"/>
            <p:cNvSpPr>
              <a:spLocks noChangeArrowheads="1"/>
            </p:cNvSpPr>
            <p:nvPr/>
          </p:nvSpPr>
          <p:spPr bwMode="auto">
            <a:xfrm>
              <a:off x="4386"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-5</a:t>
              </a:r>
            </a:p>
          </p:txBody>
        </p:sp>
        <p:sp>
          <p:nvSpPr>
            <p:cNvPr id="2603046" name="Rectangle 38"/>
            <p:cNvSpPr>
              <a:spLocks noChangeArrowheads="1"/>
            </p:cNvSpPr>
            <p:nvPr/>
          </p:nvSpPr>
          <p:spPr bwMode="auto">
            <a:xfrm>
              <a:off x="4247"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-4</a:t>
              </a:r>
            </a:p>
          </p:txBody>
        </p:sp>
        <p:sp>
          <p:nvSpPr>
            <p:cNvPr id="2603047" name="Rectangle 39"/>
            <p:cNvSpPr>
              <a:spLocks noChangeArrowheads="1"/>
            </p:cNvSpPr>
            <p:nvPr/>
          </p:nvSpPr>
          <p:spPr bwMode="auto">
            <a:xfrm>
              <a:off x="4108"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-3</a:t>
              </a:r>
            </a:p>
          </p:txBody>
        </p:sp>
        <p:sp>
          <p:nvSpPr>
            <p:cNvPr id="2603048" name="Rectangle 40"/>
            <p:cNvSpPr>
              <a:spLocks noChangeArrowheads="1"/>
            </p:cNvSpPr>
            <p:nvPr/>
          </p:nvSpPr>
          <p:spPr bwMode="auto">
            <a:xfrm>
              <a:off x="3969"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-2</a:t>
              </a:r>
            </a:p>
          </p:txBody>
        </p:sp>
        <p:sp>
          <p:nvSpPr>
            <p:cNvPr id="2603049" name="Rectangle 41"/>
            <p:cNvSpPr>
              <a:spLocks noChangeArrowheads="1"/>
            </p:cNvSpPr>
            <p:nvPr/>
          </p:nvSpPr>
          <p:spPr bwMode="auto">
            <a:xfrm>
              <a:off x="3831" y="1560"/>
              <a:ext cx="13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-1</a:t>
              </a:r>
            </a:p>
          </p:txBody>
        </p:sp>
        <p:sp>
          <p:nvSpPr>
            <p:cNvPr id="2603050" name="Rectangle 42"/>
            <p:cNvSpPr>
              <a:spLocks noChangeArrowheads="1"/>
            </p:cNvSpPr>
            <p:nvPr/>
          </p:nvSpPr>
          <p:spPr bwMode="auto">
            <a:xfrm>
              <a:off x="3692"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0</a:t>
              </a:r>
            </a:p>
          </p:txBody>
        </p:sp>
        <p:sp>
          <p:nvSpPr>
            <p:cNvPr id="2603051" name="Rectangle 43"/>
            <p:cNvSpPr>
              <a:spLocks noChangeArrowheads="1"/>
            </p:cNvSpPr>
            <p:nvPr/>
          </p:nvSpPr>
          <p:spPr bwMode="auto">
            <a:xfrm>
              <a:off x="3553"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1</a:t>
              </a:r>
            </a:p>
          </p:txBody>
        </p:sp>
        <p:sp>
          <p:nvSpPr>
            <p:cNvPr id="2603052" name="Rectangle 44"/>
            <p:cNvSpPr>
              <a:spLocks noChangeArrowheads="1"/>
            </p:cNvSpPr>
            <p:nvPr/>
          </p:nvSpPr>
          <p:spPr bwMode="auto">
            <a:xfrm>
              <a:off x="3414"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2</a:t>
              </a:r>
            </a:p>
          </p:txBody>
        </p:sp>
        <p:sp>
          <p:nvSpPr>
            <p:cNvPr id="2603053" name="Rectangle 45"/>
            <p:cNvSpPr>
              <a:spLocks noChangeArrowheads="1"/>
            </p:cNvSpPr>
            <p:nvPr/>
          </p:nvSpPr>
          <p:spPr bwMode="auto">
            <a:xfrm>
              <a:off x="3275"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3</a:t>
              </a:r>
            </a:p>
          </p:txBody>
        </p:sp>
        <p:sp>
          <p:nvSpPr>
            <p:cNvPr id="2603054" name="Rectangle 46"/>
            <p:cNvSpPr>
              <a:spLocks noChangeArrowheads="1"/>
            </p:cNvSpPr>
            <p:nvPr/>
          </p:nvSpPr>
          <p:spPr bwMode="auto">
            <a:xfrm>
              <a:off x="3136"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4</a:t>
              </a:r>
            </a:p>
          </p:txBody>
        </p:sp>
        <p:sp>
          <p:nvSpPr>
            <p:cNvPr id="2603055" name="Rectangle 47"/>
            <p:cNvSpPr>
              <a:spLocks noChangeArrowheads="1"/>
            </p:cNvSpPr>
            <p:nvPr/>
          </p:nvSpPr>
          <p:spPr bwMode="auto">
            <a:xfrm>
              <a:off x="2997" y="1560"/>
              <a:ext cx="13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5</a:t>
              </a:r>
            </a:p>
          </p:txBody>
        </p:sp>
        <p:sp>
          <p:nvSpPr>
            <p:cNvPr id="2603056" name="Rectangle 48"/>
            <p:cNvSpPr>
              <a:spLocks noChangeArrowheads="1"/>
            </p:cNvSpPr>
            <p:nvPr/>
          </p:nvSpPr>
          <p:spPr bwMode="auto">
            <a:xfrm>
              <a:off x="2859" y="1560"/>
              <a:ext cx="13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6</a:t>
              </a:r>
            </a:p>
          </p:txBody>
        </p:sp>
        <p:sp>
          <p:nvSpPr>
            <p:cNvPr id="2603057" name="Rectangle 49"/>
            <p:cNvSpPr>
              <a:spLocks noChangeArrowheads="1"/>
            </p:cNvSpPr>
            <p:nvPr/>
          </p:nvSpPr>
          <p:spPr bwMode="auto">
            <a:xfrm>
              <a:off x="2719" y="1560"/>
              <a:ext cx="14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20000"/>
                </a:spcBef>
                <a:buClr>
                  <a:schemeClr val="folHlink"/>
                </a:buClr>
                <a:buSzPct val="60000"/>
                <a:buFont typeface="Wingdings" pitchFamily="2" charset="2"/>
                <a:buNone/>
              </a:pPr>
              <a:r>
                <a:rPr lang="en-US" sz="1000">
                  <a:latin typeface="Arial" charset="0"/>
                </a:rPr>
                <a:t>-2</a:t>
              </a:r>
              <a:r>
                <a:rPr lang="en-US" sz="1000" baseline="30000">
                  <a:latin typeface="Arial" charset="0"/>
                </a:rPr>
                <a:t>7</a:t>
              </a:r>
            </a:p>
          </p:txBody>
        </p:sp>
        <p:sp>
          <p:nvSpPr>
            <p:cNvPr id="2603058" name="Line 50"/>
            <p:cNvSpPr>
              <a:spLocks noChangeShapeType="1"/>
            </p:cNvSpPr>
            <p:nvPr/>
          </p:nvSpPr>
          <p:spPr bwMode="auto">
            <a:xfrm>
              <a:off x="2859"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59" name="Line 51"/>
            <p:cNvSpPr>
              <a:spLocks noChangeShapeType="1"/>
            </p:cNvSpPr>
            <p:nvPr/>
          </p:nvSpPr>
          <p:spPr bwMode="auto">
            <a:xfrm>
              <a:off x="2997"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0" name="Line 52"/>
            <p:cNvSpPr>
              <a:spLocks noChangeShapeType="1"/>
            </p:cNvSpPr>
            <p:nvPr/>
          </p:nvSpPr>
          <p:spPr bwMode="auto">
            <a:xfrm>
              <a:off x="3136"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1" name="Line 53"/>
            <p:cNvSpPr>
              <a:spLocks noChangeShapeType="1"/>
            </p:cNvSpPr>
            <p:nvPr/>
          </p:nvSpPr>
          <p:spPr bwMode="auto">
            <a:xfrm>
              <a:off x="3275"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2" name="Line 54"/>
            <p:cNvSpPr>
              <a:spLocks noChangeShapeType="1"/>
            </p:cNvSpPr>
            <p:nvPr/>
          </p:nvSpPr>
          <p:spPr bwMode="auto">
            <a:xfrm>
              <a:off x="3414"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3" name="Line 55"/>
            <p:cNvSpPr>
              <a:spLocks noChangeShapeType="1"/>
            </p:cNvSpPr>
            <p:nvPr/>
          </p:nvSpPr>
          <p:spPr bwMode="auto">
            <a:xfrm>
              <a:off x="3553"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4" name="Line 56"/>
            <p:cNvSpPr>
              <a:spLocks noChangeShapeType="1"/>
            </p:cNvSpPr>
            <p:nvPr/>
          </p:nvSpPr>
          <p:spPr bwMode="auto">
            <a:xfrm>
              <a:off x="3692"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5" name="Line 57"/>
            <p:cNvSpPr>
              <a:spLocks noChangeShapeType="1"/>
            </p:cNvSpPr>
            <p:nvPr/>
          </p:nvSpPr>
          <p:spPr bwMode="auto">
            <a:xfrm>
              <a:off x="3831" y="1716"/>
              <a:ext cx="0" cy="22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6" name="Line 58"/>
            <p:cNvSpPr>
              <a:spLocks noChangeShapeType="1"/>
            </p:cNvSpPr>
            <p:nvPr/>
          </p:nvSpPr>
          <p:spPr bwMode="auto">
            <a:xfrm>
              <a:off x="3969"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7" name="Line 59"/>
            <p:cNvSpPr>
              <a:spLocks noChangeShapeType="1"/>
            </p:cNvSpPr>
            <p:nvPr/>
          </p:nvSpPr>
          <p:spPr bwMode="auto">
            <a:xfrm>
              <a:off x="4108"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8" name="Line 60"/>
            <p:cNvSpPr>
              <a:spLocks noChangeShapeType="1"/>
            </p:cNvSpPr>
            <p:nvPr/>
          </p:nvSpPr>
          <p:spPr bwMode="auto">
            <a:xfrm>
              <a:off x="4247"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69" name="Line 61"/>
            <p:cNvSpPr>
              <a:spLocks noChangeShapeType="1"/>
            </p:cNvSpPr>
            <p:nvPr/>
          </p:nvSpPr>
          <p:spPr bwMode="auto">
            <a:xfrm>
              <a:off x="4386"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0" name="Line 62"/>
            <p:cNvSpPr>
              <a:spLocks noChangeShapeType="1"/>
            </p:cNvSpPr>
            <p:nvPr/>
          </p:nvSpPr>
          <p:spPr bwMode="auto">
            <a:xfrm>
              <a:off x="4525"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1" name="Line 63"/>
            <p:cNvSpPr>
              <a:spLocks noChangeShapeType="1"/>
            </p:cNvSpPr>
            <p:nvPr/>
          </p:nvSpPr>
          <p:spPr bwMode="auto">
            <a:xfrm>
              <a:off x="4664"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2" name="Line 64"/>
            <p:cNvSpPr>
              <a:spLocks noChangeShapeType="1"/>
            </p:cNvSpPr>
            <p:nvPr/>
          </p:nvSpPr>
          <p:spPr bwMode="auto">
            <a:xfrm>
              <a:off x="4802" y="1716"/>
              <a:ext cx="0" cy="225"/>
            </a:xfrm>
            <a:prstGeom prst="line">
              <a:avLst/>
            </a:prstGeom>
            <a:noFill/>
            <a:ln w="63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3" name="Line 65"/>
            <p:cNvSpPr>
              <a:spLocks noChangeShapeType="1"/>
            </p:cNvSpPr>
            <p:nvPr/>
          </p:nvSpPr>
          <p:spPr bwMode="auto">
            <a:xfrm>
              <a:off x="2719" y="1716"/>
              <a:ext cx="22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4" name="Line 66"/>
            <p:cNvSpPr>
              <a:spLocks noChangeShapeType="1"/>
            </p:cNvSpPr>
            <p:nvPr/>
          </p:nvSpPr>
          <p:spPr bwMode="auto">
            <a:xfrm>
              <a:off x="2719" y="1941"/>
              <a:ext cx="222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5" name="Line 67"/>
            <p:cNvSpPr>
              <a:spLocks noChangeShapeType="1"/>
            </p:cNvSpPr>
            <p:nvPr/>
          </p:nvSpPr>
          <p:spPr bwMode="auto">
            <a:xfrm>
              <a:off x="2719" y="1716"/>
              <a:ext cx="0" cy="225"/>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03076" name="Line 68"/>
            <p:cNvSpPr>
              <a:spLocks noChangeShapeType="1"/>
            </p:cNvSpPr>
            <p:nvPr/>
          </p:nvSpPr>
          <p:spPr bwMode="auto">
            <a:xfrm>
              <a:off x="4942" y="1716"/>
              <a:ext cx="0" cy="225"/>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 name="Content Placeholder 1"/>
          <p:cNvSpPr>
            <a:spLocks noGrp="1"/>
          </p:cNvSpPr>
          <p:nvPr>
            <p:ph idx="1"/>
          </p:nvPr>
        </p:nvSpPr>
        <p:spPr/>
        <p:txBody>
          <a:bodyPr/>
          <a:lstStyle/>
          <a:p>
            <a:r>
              <a:rPr lang="en-US" sz="2400" dirty="0" smtClean="0"/>
              <a:t>Fixed Point</a:t>
            </a:r>
          </a:p>
          <a:p>
            <a:pPr lvl="1"/>
            <a:r>
              <a:rPr lang="en-US" sz="2000" u="sng" dirty="0" smtClean="0"/>
              <a:t>Bounded</a:t>
            </a:r>
            <a:r>
              <a:rPr lang="en-US" sz="2000" dirty="0" smtClean="0"/>
              <a:t>, whole/fraction</a:t>
            </a:r>
          </a:p>
          <a:p>
            <a:pPr lvl="1"/>
            <a:r>
              <a:rPr lang="en-US" sz="2000" dirty="0" smtClean="0"/>
              <a:t>Positional 2’s complement</a:t>
            </a:r>
          </a:p>
          <a:p>
            <a:pPr lvl="1"/>
            <a:r>
              <a:rPr lang="en-US" sz="2000" dirty="0" smtClean="0"/>
              <a:t>Integral binary operations</a:t>
            </a:r>
          </a:p>
          <a:p>
            <a:pPr lvl="1"/>
            <a:endParaRPr lang="en-US" sz="2000" dirty="0" smtClean="0"/>
          </a:p>
          <a:p>
            <a:r>
              <a:rPr lang="en-US" sz="2400" dirty="0" smtClean="0"/>
              <a:t>Floating Point</a:t>
            </a:r>
          </a:p>
          <a:p>
            <a:pPr lvl="1"/>
            <a:r>
              <a:rPr lang="en-US" sz="2000" u="sng" dirty="0" smtClean="0"/>
              <a:t>Unbounded</a:t>
            </a:r>
            <a:r>
              <a:rPr lang="en-US" sz="2000" dirty="0" smtClean="0"/>
              <a:t>, Sign-magnitude</a:t>
            </a:r>
          </a:p>
          <a:p>
            <a:pPr lvl="1"/>
            <a:r>
              <a:rPr lang="en-US" sz="2000" dirty="0" smtClean="0"/>
              <a:t>IEEE 754 standard</a:t>
            </a:r>
          </a:p>
          <a:p>
            <a:pPr lvl="1"/>
            <a:r>
              <a:rPr lang="en-US" sz="2000" dirty="0" smtClean="0"/>
              <a:t>Normalized, implied 1</a:t>
            </a:r>
          </a:p>
          <a:p>
            <a:pPr lvl="1"/>
            <a:r>
              <a:rPr lang="en-US" sz="2000" dirty="0" smtClean="0"/>
              <a:t>Exponent biased by 127</a:t>
            </a:r>
          </a:p>
          <a:p>
            <a:pPr lvl="1"/>
            <a:r>
              <a:rPr lang="en-US" sz="2000" dirty="0" smtClean="0"/>
              <a:t>Special </a:t>
            </a:r>
            <a:r>
              <a:rPr lang="en-US" sz="2000" dirty="0" smtClean="0">
                <a:sym typeface="Symbol"/>
              </a:rPr>
              <a:t>infinity, zero, </a:t>
            </a:r>
            <a:r>
              <a:rPr lang="en-US" sz="2000" dirty="0" err="1" smtClean="0">
                <a:sym typeface="Symbol"/>
              </a:rPr>
              <a:t>NaN</a:t>
            </a:r>
            <a:endParaRPr lang="en-US" sz="2000" dirty="0" smtClean="0"/>
          </a:p>
          <a:p>
            <a:pPr lvl="1"/>
            <a:r>
              <a:rPr lang="en-US" sz="2000"/>
              <a:t>R</a:t>
            </a:r>
            <a:r>
              <a:rPr lang="en-US" sz="2000" smtClean="0"/>
              <a:t>ange</a:t>
            </a:r>
            <a:r>
              <a:rPr lang="en-US" sz="2000" dirty="0" smtClean="0"/>
              <a:t>: </a:t>
            </a:r>
            <a:r>
              <a:rPr lang="en-US" sz="2000" dirty="0" smtClean="0">
                <a:sym typeface="Symbol"/>
              </a:rPr>
              <a:t>1.18  10</a:t>
            </a:r>
            <a:r>
              <a:rPr lang="en-US" sz="2000" baseline="30000" dirty="0" smtClean="0">
                <a:sym typeface="Symbol"/>
              </a:rPr>
              <a:t>-38</a:t>
            </a:r>
            <a:r>
              <a:rPr lang="en-US" sz="2000" dirty="0" smtClean="0">
                <a:sym typeface="Symbol"/>
              </a:rPr>
              <a:t> to 3.4  10</a:t>
            </a:r>
            <a:r>
              <a:rPr lang="en-US" sz="2000" baseline="30000" dirty="0" smtClean="0">
                <a:sym typeface="Symbol"/>
              </a:rPr>
              <a:t>38</a:t>
            </a:r>
            <a:endParaRPr lang="en-US" sz="2000" baseline="30000" dirty="0" smtClean="0"/>
          </a:p>
        </p:txBody>
      </p:sp>
    </p:spTree>
    <p:extLst>
      <p:ext uri="{BB962C8B-B14F-4D97-AF65-F5344CB8AC3E}">
        <p14:creationId xmlns:p14="http://schemas.microsoft.com/office/powerpoint/2010/main" val="7407326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27" y="1623060"/>
            <a:ext cx="3703320" cy="361188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23060"/>
            <a:ext cx="3810000" cy="3604260"/>
          </a:xfrm>
          <a:prstGeom prst="rect">
            <a:avLst/>
          </a:prstGeom>
        </p:spPr>
      </p:pic>
      <p:sp>
        <p:nvSpPr>
          <p:cNvPr id="2" name="Title 1"/>
          <p:cNvSpPr>
            <a:spLocks noGrp="1"/>
          </p:cNvSpPr>
          <p:nvPr>
            <p:ph type="title"/>
          </p:nvPr>
        </p:nvSpPr>
        <p:spPr/>
        <p:txBody>
          <a:bodyPr/>
          <a:lstStyle/>
          <a:p>
            <a:r>
              <a:rPr lang="en-US" dirty="0" smtClean="0"/>
              <a:t>float's </a:t>
            </a:r>
            <a:r>
              <a:rPr lang="en-US" dirty="0" err="1" smtClean="0"/>
              <a:t>vs</a:t>
            </a:r>
            <a:r>
              <a:rPr lang="en-US" dirty="0" smtClean="0"/>
              <a:t> </a:t>
            </a:r>
            <a:r>
              <a:rPr lang="en-US" dirty="0" err="1" smtClean="0"/>
              <a:t>int's</a:t>
            </a:r>
            <a:endParaRPr lang="en-US" dirty="0"/>
          </a:p>
        </p:txBody>
      </p:sp>
      <p:sp>
        <p:nvSpPr>
          <p:cNvPr id="3" name="Date Placeholder 2"/>
          <p:cNvSpPr>
            <a:spLocks noGrp="1"/>
          </p:cNvSpPr>
          <p:nvPr>
            <p:ph type="dt" sz="half" idx="10"/>
          </p:nvPr>
        </p:nvSpPr>
        <p:spPr/>
        <p:txBody>
          <a:bodyPr/>
          <a:lstStyle/>
          <a:p>
            <a:r>
              <a:rPr lang="en-US" smtClean="0"/>
              <a:t>BYU CS 224</a:t>
            </a:r>
            <a:endParaRPr lang="en-US"/>
          </a:p>
        </p:txBody>
      </p:sp>
      <p:sp>
        <p:nvSpPr>
          <p:cNvPr id="4" name="Footer Placeholder 3"/>
          <p:cNvSpPr>
            <a:spLocks noGrp="1"/>
          </p:cNvSpPr>
          <p:nvPr>
            <p:ph type="ftr" sz="quarter" idx="11"/>
          </p:nvPr>
        </p:nvSpPr>
        <p:spPr/>
        <p:txBody>
          <a:bodyPr/>
          <a:lstStyle/>
          <a:p>
            <a:r>
              <a:rPr lang="en-US" smtClean="0"/>
              <a:t>S01 - Data Types</a:t>
            </a:r>
            <a:endParaRPr lang="en-US"/>
          </a:p>
        </p:txBody>
      </p:sp>
      <p:sp>
        <p:nvSpPr>
          <p:cNvPr id="5" name="Slide Number Placeholder 4"/>
          <p:cNvSpPr>
            <a:spLocks noGrp="1"/>
          </p:cNvSpPr>
          <p:nvPr>
            <p:ph type="sldNum" sz="quarter" idx="12"/>
          </p:nvPr>
        </p:nvSpPr>
        <p:spPr/>
        <p:txBody>
          <a:bodyPr/>
          <a:lstStyle/>
          <a:p>
            <a:fld id="{0A5DCD81-53D5-4CAE-9081-1EB8A8DA976E}" type="slidenum">
              <a:rPr lang="en-US" smtClean="0"/>
              <a:pPr/>
              <a:t>62</a:t>
            </a:fld>
            <a:endParaRPr lang="en-US"/>
          </a:p>
        </p:txBody>
      </p:sp>
      <p:sp>
        <p:nvSpPr>
          <p:cNvPr id="10"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charset="0"/>
              </a:rPr>
              <a:t>Review</a:t>
            </a:r>
            <a:endParaRPr lang="en-US" sz="1800" b="1" dirty="0">
              <a:latin typeface="Arial" charset="0"/>
            </a:endParaRPr>
          </a:p>
        </p:txBody>
      </p:sp>
      <p:grpSp>
        <p:nvGrpSpPr>
          <p:cNvPr id="16" name="Group 15"/>
          <p:cNvGrpSpPr/>
          <p:nvPr/>
        </p:nvGrpSpPr>
        <p:grpSpPr>
          <a:xfrm>
            <a:off x="1428112" y="2049600"/>
            <a:ext cx="2858634" cy="3292970"/>
            <a:chOff x="1428112" y="2049600"/>
            <a:chExt cx="2858634" cy="3292970"/>
          </a:xfrm>
        </p:grpSpPr>
        <p:sp>
          <p:nvSpPr>
            <p:cNvPr id="8" name="Oval 7"/>
            <p:cNvSpPr/>
            <p:nvPr/>
          </p:nvSpPr>
          <p:spPr bwMode="auto">
            <a:xfrm>
              <a:off x="3144269" y="4898817"/>
              <a:ext cx="1142477" cy="443753"/>
            </a:xfrm>
            <a:prstGeom prst="ellipse">
              <a:avLst/>
            </a:prstGeom>
            <a:noFill/>
            <a:ln w="38100" cap="flat" cmpd="sng" algn="ctr">
              <a:solidFill>
                <a:srgbClr val="FF0000"/>
              </a:solidFill>
              <a:prstDash val="sys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4" name="Oval 13"/>
            <p:cNvSpPr/>
            <p:nvPr/>
          </p:nvSpPr>
          <p:spPr bwMode="auto">
            <a:xfrm>
              <a:off x="1428112" y="2049600"/>
              <a:ext cx="1142477" cy="443753"/>
            </a:xfrm>
            <a:prstGeom prst="ellipse">
              <a:avLst/>
            </a:prstGeom>
            <a:noFill/>
            <a:ln w="38100" cap="flat" cmpd="sng" algn="ctr">
              <a:solidFill>
                <a:srgbClr val="FF0000"/>
              </a:solidFill>
              <a:prstDash val="sys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grpSp>
        <p:nvGrpSpPr>
          <p:cNvPr id="17" name="Group 16"/>
          <p:cNvGrpSpPr/>
          <p:nvPr/>
        </p:nvGrpSpPr>
        <p:grpSpPr>
          <a:xfrm>
            <a:off x="5286604" y="2049600"/>
            <a:ext cx="3067353" cy="3292970"/>
            <a:chOff x="5286604" y="2049600"/>
            <a:chExt cx="3067353" cy="3292970"/>
          </a:xfrm>
        </p:grpSpPr>
        <p:sp>
          <p:nvSpPr>
            <p:cNvPr id="13" name="Oval 12"/>
            <p:cNvSpPr/>
            <p:nvPr/>
          </p:nvSpPr>
          <p:spPr bwMode="auto">
            <a:xfrm>
              <a:off x="7211480" y="4898817"/>
              <a:ext cx="1142477" cy="443753"/>
            </a:xfrm>
            <a:prstGeom prst="ellipse">
              <a:avLst/>
            </a:prstGeom>
            <a:noFill/>
            <a:ln w="38100" cap="flat" cmpd="sng" algn="ctr">
              <a:solidFill>
                <a:srgbClr val="FF0000"/>
              </a:solidFill>
              <a:prstDash val="sys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5" name="Oval 14"/>
            <p:cNvSpPr/>
            <p:nvPr/>
          </p:nvSpPr>
          <p:spPr bwMode="auto">
            <a:xfrm>
              <a:off x="5286604" y="2049600"/>
              <a:ext cx="1142477" cy="443753"/>
            </a:xfrm>
            <a:prstGeom prst="ellipse">
              <a:avLst/>
            </a:prstGeom>
            <a:noFill/>
            <a:ln w="38100" cap="flat" cmpd="sng" algn="ctr">
              <a:solidFill>
                <a:srgbClr val="FF0000"/>
              </a:solidFill>
              <a:prstDash val="sysDash"/>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spTree>
    <p:extLst>
      <p:ext uri="{BB962C8B-B14F-4D97-AF65-F5344CB8AC3E}">
        <p14:creationId xmlns:p14="http://schemas.microsoft.com/office/powerpoint/2010/main" val="426001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1506" name="Rectangle 2"/>
          <p:cNvSpPr>
            <a:spLocks noGrp="1" noChangeArrowheads="1"/>
          </p:cNvSpPr>
          <p:nvPr>
            <p:ph type="title"/>
          </p:nvPr>
        </p:nvSpPr>
        <p:spPr/>
        <p:txBody>
          <a:bodyPr/>
          <a:lstStyle/>
          <a:p>
            <a:r>
              <a:rPr lang="en-US" dirty="0" smtClean="0"/>
              <a:t>Quiz 1.7</a:t>
            </a:r>
            <a:endParaRPr lang="en-US" dirty="0"/>
          </a:p>
        </p:txBody>
      </p:sp>
      <p:sp>
        <p:nvSpPr>
          <p:cNvPr id="2581507" name="Text Box 3"/>
          <p:cNvSpPr txBox="1">
            <a:spLocks noChangeArrowheads="1"/>
          </p:cNvSpPr>
          <p:nvPr/>
        </p:nvSpPr>
        <p:spPr bwMode="auto">
          <a:xfrm>
            <a:off x="1419225" y="1489072"/>
            <a:ext cx="626586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457200" algn="l"/>
              </a:tabLst>
              <a:defRPr sz="2400">
                <a:solidFill>
                  <a:schemeClr val="tx1"/>
                </a:solidFill>
                <a:latin typeface="Times New Roman" pitchFamily="18" charset="0"/>
              </a:defRPr>
            </a:lvl1pPr>
            <a:lvl2pPr eaLnBrk="0" hangingPunct="0">
              <a:tabLst>
                <a:tab pos="457200" algn="l"/>
              </a:tabLst>
              <a:defRPr sz="2400">
                <a:solidFill>
                  <a:schemeClr val="tx1"/>
                </a:solidFill>
                <a:latin typeface="Times New Roman" pitchFamily="18" charset="0"/>
              </a:defRPr>
            </a:lvl2pPr>
            <a:lvl3pPr eaLnBrk="0" hangingPunct="0">
              <a:tabLst>
                <a:tab pos="457200" algn="l"/>
              </a:tabLst>
              <a:defRPr sz="2400">
                <a:solidFill>
                  <a:schemeClr val="tx1"/>
                </a:solidFill>
                <a:latin typeface="Times New Roman" pitchFamily="18" charset="0"/>
              </a:defRPr>
            </a:lvl3pPr>
            <a:lvl4pPr eaLnBrk="0" hangingPunct="0">
              <a:tabLst>
                <a:tab pos="457200" algn="l"/>
              </a:tabLst>
              <a:defRPr sz="2400">
                <a:solidFill>
                  <a:schemeClr val="tx1"/>
                </a:solidFill>
                <a:latin typeface="Times New Roman" pitchFamily="18" charset="0"/>
              </a:defRPr>
            </a:lvl4pPr>
            <a:lvl5pPr eaLnBrk="0" hangingPunct="0">
              <a:tabLst>
                <a:tab pos="457200" algn="l"/>
              </a:tabLst>
              <a:defRPr sz="2400">
                <a:solidFill>
                  <a:schemeClr val="tx1"/>
                </a:solidFill>
                <a:latin typeface="Times New Roman" pitchFamily="18" charset="0"/>
              </a:defRPr>
            </a:lvl5pPr>
            <a:lvl6pPr eaLnBrk="0" fontAlgn="base" hangingPunct="0">
              <a:spcBef>
                <a:spcPct val="0"/>
              </a:spcBef>
              <a:spcAft>
                <a:spcPct val="0"/>
              </a:spcAft>
              <a:tabLst>
                <a:tab pos="457200" algn="l"/>
              </a:tabLst>
              <a:defRPr sz="2400">
                <a:solidFill>
                  <a:schemeClr val="tx1"/>
                </a:solidFill>
                <a:latin typeface="Times New Roman" pitchFamily="18" charset="0"/>
              </a:defRPr>
            </a:lvl6pPr>
            <a:lvl7pPr eaLnBrk="0" fontAlgn="base" hangingPunct="0">
              <a:spcBef>
                <a:spcPct val="0"/>
              </a:spcBef>
              <a:spcAft>
                <a:spcPct val="0"/>
              </a:spcAft>
              <a:tabLst>
                <a:tab pos="457200" algn="l"/>
              </a:tabLst>
              <a:defRPr sz="2400">
                <a:solidFill>
                  <a:schemeClr val="tx1"/>
                </a:solidFill>
                <a:latin typeface="Times New Roman" pitchFamily="18" charset="0"/>
              </a:defRPr>
            </a:lvl7pPr>
            <a:lvl8pPr eaLnBrk="0" fontAlgn="base" hangingPunct="0">
              <a:spcBef>
                <a:spcPct val="0"/>
              </a:spcBef>
              <a:spcAft>
                <a:spcPct val="0"/>
              </a:spcAft>
              <a:tabLst>
                <a:tab pos="457200" algn="l"/>
              </a:tabLst>
              <a:defRPr sz="2400">
                <a:solidFill>
                  <a:schemeClr val="tx1"/>
                </a:solidFill>
                <a:latin typeface="Times New Roman" pitchFamily="18" charset="0"/>
              </a:defRPr>
            </a:lvl8pPr>
            <a:lvl9pPr eaLnBrk="0" fontAlgn="base" hangingPunct="0">
              <a:spcBef>
                <a:spcPct val="0"/>
              </a:spcBef>
              <a:spcAft>
                <a:spcPct val="0"/>
              </a:spcAft>
              <a:tabLst>
                <a:tab pos="457200" algn="l"/>
              </a:tabLst>
              <a:defRPr sz="2400">
                <a:solidFill>
                  <a:schemeClr val="tx1"/>
                </a:solidFill>
                <a:latin typeface="Times New Roman" pitchFamily="18" charset="0"/>
              </a:defRPr>
            </a:lvl9pPr>
          </a:lstStyle>
          <a:p>
            <a:pPr eaLnBrk="1" hangingPunct="1">
              <a:tabLst>
                <a:tab pos="457200" algn="l"/>
                <a:tab pos="2457450" algn="l"/>
              </a:tabLst>
            </a:pPr>
            <a:r>
              <a:rPr lang="en-US" sz="2800" dirty="0">
                <a:latin typeface="Tahoma" pitchFamily="34" charset="0"/>
              </a:rPr>
              <a:t>	</a:t>
            </a:r>
            <a:r>
              <a:rPr lang="en-US" sz="2800" b="1" dirty="0" smtClean="0">
                <a:latin typeface="Courier New" pitchFamily="49" charset="0"/>
                <a:cs typeface="Courier New" pitchFamily="49" charset="0"/>
              </a:rPr>
              <a:t>00000110</a:t>
            </a:r>
            <a:r>
              <a:rPr lang="en-US" sz="2800" dirty="0" smtClean="0">
                <a:latin typeface="Tahoma" pitchFamily="34" charset="0"/>
              </a:rPr>
              <a:t>	</a:t>
            </a:r>
            <a:r>
              <a:rPr lang="en-US" sz="2000" dirty="0" smtClean="0">
                <a:latin typeface="Tahoma" pitchFamily="34" charset="0"/>
              </a:rPr>
              <a:t>(signed magnitude)</a:t>
            </a:r>
            <a:endParaRPr lang="en-US" sz="2000" dirty="0">
              <a:latin typeface="Tahoma" pitchFamily="34" charset="0"/>
            </a:endParaRPr>
          </a:p>
          <a:p>
            <a:pPr eaLnBrk="1" hangingPunct="1">
              <a:tabLst>
                <a:tab pos="457200" algn="l"/>
                <a:tab pos="2457450" algn="l"/>
              </a:tabLst>
            </a:pPr>
            <a:r>
              <a:rPr lang="en-US" sz="2800" dirty="0">
                <a:latin typeface="Tahoma" pitchFamily="34" charset="0"/>
              </a:rPr>
              <a:t>+	</a:t>
            </a:r>
            <a:r>
              <a:rPr lang="en-US" sz="2800" b="1" u="sng" dirty="0" smtClean="0">
                <a:latin typeface="Courier New" pitchFamily="49" charset="0"/>
                <a:cs typeface="Courier New" pitchFamily="49" charset="0"/>
              </a:rPr>
              <a:t>10001101</a:t>
            </a:r>
            <a:r>
              <a:rPr lang="en-US" sz="2800" dirty="0">
                <a:latin typeface="Tahoma" pitchFamily="34" charset="0"/>
              </a:rPr>
              <a:t>	</a:t>
            </a:r>
            <a:r>
              <a:rPr lang="en-US" sz="2000" dirty="0" smtClean="0">
                <a:latin typeface="Tahoma" pitchFamily="34" charset="0"/>
              </a:rPr>
              <a:t>(signed magnitude)</a:t>
            </a:r>
            <a:endParaRPr lang="en-US" sz="2000" dirty="0">
              <a:latin typeface="Tahoma" pitchFamily="34" charset="0"/>
            </a:endParaRPr>
          </a:p>
          <a:p>
            <a:pPr eaLnBrk="1" hangingPunct="1">
              <a:tabLst>
                <a:tab pos="457200" algn="l"/>
                <a:tab pos="2457450" algn="l"/>
              </a:tabLst>
            </a:pPr>
            <a:r>
              <a:rPr lang="en-US" sz="2800" dirty="0" smtClean="0">
                <a:latin typeface="Tahoma" pitchFamily="34" charset="0"/>
              </a:rPr>
              <a:t>	</a:t>
            </a:r>
            <a:r>
              <a:rPr lang="en-US" sz="2800" dirty="0">
                <a:latin typeface="Tahoma" pitchFamily="34" charset="0"/>
              </a:rPr>
              <a:t>	</a:t>
            </a:r>
            <a:r>
              <a:rPr lang="en-US" sz="2000" dirty="0">
                <a:latin typeface="Tahoma" pitchFamily="34" charset="0"/>
              </a:rPr>
              <a:t>(signed magnitude)</a:t>
            </a:r>
            <a:endParaRPr lang="en-US" sz="2000" dirty="0" smtClean="0">
              <a:latin typeface="Tahoma" pitchFamily="34" charset="0"/>
            </a:endParaRPr>
          </a:p>
          <a:p>
            <a:pPr eaLnBrk="1" hangingPunct="1">
              <a:tabLst>
                <a:tab pos="457200" algn="l"/>
                <a:tab pos="2457450" algn="l"/>
              </a:tabLst>
            </a:pPr>
            <a:r>
              <a:rPr lang="en-US" sz="2800" dirty="0">
                <a:latin typeface="Tahoma" pitchFamily="34" charset="0"/>
              </a:rPr>
              <a:t> </a:t>
            </a:r>
            <a:r>
              <a:rPr lang="en-US" sz="2800" dirty="0" smtClean="0">
                <a:latin typeface="Tahoma" pitchFamily="34" charset="0"/>
              </a:rPr>
              <a:t>   		</a:t>
            </a:r>
            <a:r>
              <a:rPr lang="en-US" sz="2000" dirty="0" smtClean="0">
                <a:latin typeface="Tahoma" pitchFamily="34" charset="0"/>
              </a:rPr>
              <a:t>(1’s complement)</a:t>
            </a:r>
          </a:p>
          <a:p>
            <a:pPr eaLnBrk="1" hangingPunct="1">
              <a:tabLst>
                <a:tab pos="457200" algn="l"/>
                <a:tab pos="2457450" algn="l"/>
              </a:tabLst>
            </a:pPr>
            <a:r>
              <a:rPr lang="en-US" sz="2800" dirty="0" smtClean="0">
                <a:latin typeface="Tahoma" pitchFamily="34" charset="0"/>
              </a:rPr>
              <a:t>+	</a:t>
            </a:r>
            <a:r>
              <a:rPr lang="en-US" sz="2800" b="1" u="sng" dirty="0" smtClean="0">
                <a:latin typeface="Courier New" pitchFamily="49" charset="0"/>
                <a:cs typeface="Courier New" pitchFamily="49" charset="0"/>
              </a:rPr>
              <a:t>00000010</a:t>
            </a:r>
            <a:r>
              <a:rPr lang="en-US" sz="2800" dirty="0" smtClean="0">
                <a:latin typeface="Tahoma" pitchFamily="34" charset="0"/>
              </a:rPr>
              <a:t>	</a:t>
            </a:r>
            <a:r>
              <a:rPr lang="en-US" sz="2000" dirty="0" smtClean="0">
                <a:latin typeface="Tahoma" pitchFamily="34" charset="0"/>
              </a:rPr>
              <a:t>(1’s complement)</a:t>
            </a:r>
          </a:p>
          <a:p>
            <a:pPr eaLnBrk="1" hangingPunct="1">
              <a:tabLst>
                <a:tab pos="457200" algn="l"/>
                <a:tab pos="2457450" algn="l"/>
              </a:tabLst>
            </a:pPr>
            <a:r>
              <a:rPr lang="en-US" sz="2800" dirty="0">
                <a:latin typeface="Tahoma" pitchFamily="34" charset="0"/>
              </a:rPr>
              <a:t>	</a:t>
            </a:r>
            <a:r>
              <a:rPr lang="en-US" sz="2800" dirty="0" smtClean="0">
                <a:latin typeface="Tahoma" pitchFamily="34" charset="0"/>
              </a:rPr>
              <a:t>	</a:t>
            </a:r>
            <a:r>
              <a:rPr lang="en-US" sz="2000" dirty="0" smtClean="0">
                <a:latin typeface="Tahoma" pitchFamily="34" charset="0"/>
              </a:rPr>
              <a:t>(1’s complement)</a:t>
            </a:r>
          </a:p>
          <a:p>
            <a:pPr eaLnBrk="1" hangingPunct="1">
              <a:tabLst>
                <a:tab pos="457200" algn="l"/>
                <a:tab pos="2457450" algn="l"/>
              </a:tabLst>
            </a:pPr>
            <a:r>
              <a:rPr lang="en-US" sz="2800" dirty="0">
                <a:latin typeface="Tahoma" pitchFamily="34" charset="0"/>
              </a:rPr>
              <a:t>	</a:t>
            </a:r>
            <a:r>
              <a:rPr lang="en-US" sz="2800" dirty="0" smtClean="0">
                <a:latin typeface="Tahoma" pitchFamily="34" charset="0"/>
              </a:rPr>
              <a:t>	</a:t>
            </a:r>
            <a:r>
              <a:rPr lang="en-US" sz="2000" dirty="0" smtClean="0">
                <a:latin typeface="Tahoma" pitchFamily="34" charset="0"/>
              </a:rPr>
              <a:t>(2’s complement)</a:t>
            </a:r>
          </a:p>
          <a:p>
            <a:pPr eaLnBrk="1" hangingPunct="1">
              <a:tabLst>
                <a:tab pos="457200" algn="l"/>
                <a:tab pos="2457450" algn="l"/>
              </a:tabLst>
            </a:pPr>
            <a:r>
              <a:rPr lang="en-US" sz="2800" dirty="0" smtClean="0">
                <a:latin typeface="Tahoma" pitchFamily="34" charset="0"/>
              </a:rPr>
              <a:t>+	</a:t>
            </a:r>
            <a:r>
              <a:rPr lang="en-US" sz="2800" b="1" u="sng" dirty="0" smtClean="0">
                <a:latin typeface="Courier New" pitchFamily="49" charset="0"/>
                <a:cs typeface="Courier New" pitchFamily="49" charset="0"/>
              </a:rPr>
              <a:t>00100101</a:t>
            </a:r>
            <a:r>
              <a:rPr lang="en-US" sz="2800" dirty="0" smtClean="0">
                <a:latin typeface="Tahoma" pitchFamily="34" charset="0"/>
              </a:rPr>
              <a:t>	</a:t>
            </a:r>
            <a:r>
              <a:rPr lang="en-US" sz="2000" dirty="0" smtClean="0">
                <a:latin typeface="Tahoma" pitchFamily="34" charset="0"/>
              </a:rPr>
              <a:t>(2’s complement)</a:t>
            </a:r>
          </a:p>
          <a:p>
            <a:pPr eaLnBrk="1" hangingPunct="1">
              <a:tabLst>
                <a:tab pos="457200" algn="l"/>
                <a:tab pos="2457450" algn="l"/>
              </a:tabLst>
            </a:pPr>
            <a:r>
              <a:rPr lang="en-US" sz="2800" dirty="0">
                <a:latin typeface="Tahoma" pitchFamily="34" charset="0"/>
              </a:rPr>
              <a:t>	</a:t>
            </a:r>
            <a:r>
              <a:rPr lang="en-US" sz="2800" dirty="0" smtClean="0">
                <a:latin typeface="Tahoma" pitchFamily="34" charset="0"/>
              </a:rPr>
              <a:t>	</a:t>
            </a:r>
            <a:r>
              <a:rPr lang="en-US" sz="2000" dirty="0" smtClean="0">
                <a:latin typeface="Tahoma" pitchFamily="34" charset="0"/>
              </a:rPr>
              <a:t>(2’s complement)</a:t>
            </a:r>
          </a:p>
          <a:p>
            <a:pPr eaLnBrk="1" hangingPunct="1">
              <a:tabLst>
                <a:tab pos="457200" algn="l"/>
                <a:tab pos="2457450" algn="l"/>
              </a:tabLst>
            </a:pPr>
            <a:r>
              <a:rPr lang="en-US" sz="2800" dirty="0">
                <a:latin typeface="Tahoma" pitchFamily="34" charset="0"/>
              </a:rPr>
              <a:t>	</a:t>
            </a:r>
            <a:r>
              <a:rPr lang="en-US" sz="2800" dirty="0" smtClean="0">
                <a:latin typeface="Tahoma" pitchFamily="34" charset="0"/>
              </a:rPr>
              <a:t>	</a:t>
            </a:r>
            <a:r>
              <a:rPr lang="en-US" sz="2000" dirty="0" smtClean="0">
                <a:latin typeface="Tahoma" pitchFamily="34" charset="0"/>
              </a:rPr>
              <a:t>(decimal</a:t>
            </a:r>
            <a:r>
              <a:rPr lang="en-US" sz="2000" baseline="-25000" dirty="0" smtClean="0">
                <a:latin typeface="Tahoma" pitchFamily="34" charset="0"/>
              </a:rPr>
              <a:t>10</a:t>
            </a:r>
            <a:r>
              <a:rPr lang="en-US" sz="2000" dirty="0" smtClean="0">
                <a:latin typeface="Tahoma" pitchFamily="34" charset="0"/>
              </a:rPr>
              <a:t>)</a:t>
            </a:r>
            <a:endParaRPr lang="en-US" sz="2000" dirty="0">
              <a:latin typeface="Tahoma" pitchFamily="34" charset="0"/>
            </a:endParaRPr>
          </a:p>
        </p:txBody>
      </p:sp>
      <p:sp>
        <p:nvSpPr>
          <p:cNvPr id="2" name="Rectangle 1"/>
          <p:cNvSpPr/>
          <p:nvPr/>
        </p:nvSpPr>
        <p:spPr bwMode="auto">
          <a:xfrm>
            <a:off x="1409286" y="2403279"/>
            <a:ext cx="2375535" cy="439103"/>
          </a:xfrm>
          <a:prstGeom prst="rect">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1409286" y="2843919"/>
            <a:ext cx="2375535" cy="439103"/>
          </a:xfrm>
          <a:prstGeom prst="rect">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 name="Date Placeholder 2"/>
          <p:cNvSpPr>
            <a:spLocks noGrp="1"/>
          </p:cNvSpPr>
          <p:nvPr>
            <p:ph type="dt" sz="half" idx="10"/>
          </p:nvPr>
        </p:nvSpPr>
        <p:spPr/>
        <p:txBody>
          <a:bodyPr/>
          <a:lstStyle/>
          <a:p>
            <a:r>
              <a:rPr lang="en-US" smtClean="0"/>
              <a:t>BYU CS 224</a:t>
            </a:r>
            <a:endParaRPr lang="en-US"/>
          </a:p>
        </p:txBody>
      </p:sp>
      <p:sp>
        <p:nvSpPr>
          <p:cNvPr id="4" name="Footer Placeholder 3"/>
          <p:cNvSpPr>
            <a:spLocks noGrp="1"/>
          </p:cNvSpPr>
          <p:nvPr>
            <p:ph type="ftr" sz="quarter" idx="11"/>
          </p:nvPr>
        </p:nvSpPr>
        <p:spPr/>
        <p:txBody>
          <a:bodyPr/>
          <a:lstStyle/>
          <a:p>
            <a:r>
              <a:rPr lang="en-US" smtClean="0"/>
              <a:t>S01 - Data Types</a:t>
            </a:r>
            <a:endParaRPr lang="en-US"/>
          </a:p>
        </p:txBody>
      </p:sp>
      <p:sp>
        <p:nvSpPr>
          <p:cNvPr id="5" name="Slide Number Placeholder 4"/>
          <p:cNvSpPr>
            <a:spLocks noGrp="1"/>
          </p:cNvSpPr>
          <p:nvPr>
            <p:ph type="sldNum" sz="quarter" idx="12"/>
          </p:nvPr>
        </p:nvSpPr>
        <p:spPr/>
        <p:txBody>
          <a:bodyPr/>
          <a:lstStyle/>
          <a:p>
            <a:fld id="{DE75EEC7-9521-4C93-BEC0-38D40EF234FA}" type="slidenum">
              <a:rPr lang="en-US" smtClean="0"/>
              <a:pPr/>
              <a:t>63</a:t>
            </a:fld>
            <a:endParaRPr lang="en-US"/>
          </a:p>
        </p:txBody>
      </p:sp>
      <p:sp>
        <p:nvSpPr>
          <p:cNvPr id="18" name="Rectangle 17"/>
          <p:cNvSpPr/>
          <p:nvPr/>
        </p:nvSpPr>
        <p:spPr bwMode="auto">
          <a:xfrm>
            <a:off x="1409286" y="3678786"/>
            <a:ext cx="2375535" cy="439103"/>
          </a:xfrm>
          <a:prstGeom prst="rect">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9" name="Rectangle 18"/>
          <p:cNvSpPr/>
          <p:nvPr/>
        </p:nvSpPr>
        <p:spPr bwMode="auto">
          <a:xfrm>
            <a:off x="1409286" y="4119426"/>
            <a:ext cx="2375535" cy="439103"/>
          </a:xfrm>
          <a:prstGeom prst="rect">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0" name="Rectangle 19"/>
          <p:cNvSpPr/>
          <p:nvPr/>
        </p:nvSpPr>
        <p:spPr bwMode="auto">
          <a:xfrm>
            <a:off x="1409286" y="4964232"/>
            <a:ext cx="2375535" cy="439103"/>
          </a:xfrm>
          <a:prstGeom prst="rect">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1" name="Rectangle 20"/>
          <p:cNvSpPr/>
          <p:nvPr/>
        </p:nvSpPr>
        <p:spPr bwMode="auto">
          <a:xfrm>
            <a:off x="1409286" y="5404872"/>
            <a:ext cx="2375535" cy="439103"/>
          </a:xfrm>
          <a:prstGeom prst="rect">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7778335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smtClean="0"/>
              <a:t>BYU CS 224</a:t>
            </a:r>
            <a:endParaRPr lang="en-US"/>
          </a:p>
        </p:txBody>
      </p:sp>
      <p:sp>
        <p:nvSpPr>
          <p:cNvPr id="4" name="Footer Placeholder 2"/>
          <p:cNvSpPr>
            <a:spLocks noGrp="1"/>
          </p:cNvSpPr>
          <p:nvPr>
            <p:ph type="ftr" sz="quarter" idx="11"/>
          </p:nvPr>
        </p:nvSpPr>
        <p:spPr/>
        <p:txBody>
          <a:bodyPr/>
          <a:lstStyle/>
          <a:p>
            <a:r>
              <a:rPr lang="en-US" smtClean="0"/>
              <a:t>S01 - Data Types</a:t>
            </a:r>
            <a:endParaRPr lang="en-US"/>
          </a:p>
        </p:txBody>
      </p:sp>
      <p:sp>
        <p:nvSpPr>
          <p:cNvPr id="5" name="Slide Number Placeholder 3"/>
          <p:cNvSpPr>
            <a:spLocks noGrp="1"/>
          </p:cNvSpPr>
          <p:nvPr>
            <p:ph type="sldNum" sz="quarter" idx="12"/>
          </p:nvPr>
        </p:nvSpPr>
        <p:spPr/>
        <p:txBody>
          <a:bodyPr/>
          <a:lstStyle/>
          <a:p>
            <a:fld id="{A216A2EA-0E01-4EC1-B94E-B64E945EA8B6}" type="slidenum">
              <a:rPr lang="en-US"/>
              <a:pPr/>
              <a:t>64</a:t>
            </a:fld>
            <a:endParaRPr lang="en-US"/>
          </a:p>
        </p:txBody>
      </p:sp>
      <p:pic>
        <p:nvPicPr>
          <p:cNvPr id="2345986"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224</a:t>
            </a:r>
            <a:endParaRPr lang="en-US"/>
          </a:p>
        </p:txBody>
      </p:sp>
      <p:sp>
        <p:nvSpPr>
          <p:cNvPr id="6" name="Footer Placeholder 4"/>
          <p:cNvSpPr>
            <a:spLocks noGrp="1"/>
          </p:cNvSpPr>
          <p:nvPr>
            <p:ph type="ftr" sz="quarter" idx="11"/>
          </p:nvPr>
        </p:nvSpPr>
        <p:spPr/>
        <p:txBody>
          <a:bodyPr/>
          <a:lstStyle/>
          <a:p>
            <a:r>
              <a:rPr lang="en-US" smtClean="0"/>
              <a:t>S01 - Data Types</a:t>
            </a:r>
            <a:endParaRPr lang="en-US"/>
          </a:p>
        </p:txBody>
      </p:sp>
      <p:sp>
        <p:nvSpPr>
          <p:cNvPr id="7" name="Slide Number Placeholder 5"/>
          <p:cNvSpPr>
            <a:spLocks noGrp="1"/>
          </p:cNvSpPr>
          <p:nvPr>
            <p:ph type="sldNum" sz="quarter" idx="12"/>
          </p:nvPr>
        </p:nvSpPr>
        <p:spPr/>
        <p:txBody>
          <a:bodyPr/>
          <a:lstStyle/>
          <a:p>
            <a:fld id="{086E09F1-F9C7-47E1-9BD7-FD18E39405C7}" type="slidenum">
              <a:rPr lang="en-US"/>
              <a:pPr/>
              <a:t>7</a:t>
            </a:fld>
            <a:endParaRPr lang="en-US"/>
          </a:p>
        </p:txBody>
      </p:sp>
      <p:sp>
        <p:nvSpPr>
          <p:cNvPr id="2446338" name="Rectangle 2"/>
          <p:cNvSpPr>
            <a:spLocks noGrp="1" noChangeArrowheads="1"/>
          </p:cNvSpPr>
          <p:nvPr>
            <p:ph type="title"/>
          </p:nvPr>
        </p:nvSpPr>
        <p:spPr/>
        <p:txBody>
          <a:bodyPr/>
          <a:lstStyle/>
          <a:p>
            <a:r>
              <a:rPr lang="en-US" dirty="0"/>
              <a:t>Binary Digital System</a:t>
            </a:r>
          </a:p>
        </p:txBody>
      </p:sp>
      <p:sp>
        <p:nvSpPr>
          <p:cNvPr id="2446339" name="Rectangle 3"/>
          <p:cNvSpPr>
            <a:spLocks noGrp="1" noChangeArrowheads="1"/>
          </p:cNvSpPr>
          <p:nvPr>
            <p:ph type="body" idx="1"/>
          </p:nvPr>
        </p:nvSpPr>
        <p:spPr>
          <a:xfrm>
            <a:off x="427038" y="1419225"/>
            <a:ext cx="8288337" cy="5105400"/>
          </a:xfrm>
        </p:spPr>
        <p:txBody>
          <a:bodyPr/>
          <a:lstStyle/>
          <a:p>
            <a:pPr>
              <a:lnSpc>
                <a:spcPct val="90000"/>
              </a:lnSpc>
            </a:pPr>
            <a:r>
              <a:rPr lang="en-US" sz="2400" dirty="0" smtClean="0"/>
              <a:t>What is a Binary Digital System?</a:t>
            </a:r>
          </a:p>
          <a:p>
            <a:pPr lvl="1">
              <a:lnSpc>
                <a:spcPct val="90000"/>
              </a:lnSpc>
            </a:pPr>
            <a:r>
              <a:rPr lang="en-US" sz="2000" u="sng" dirty="0" smtClean="0"/>
              <a:t>Binary</a:t>
            </a:r>
            <a:r>
              <a:rPr lang="en-US" sz="2000" dirty="0" smtClean="0"/>
              <a:t> </a:t>
            </a:r>
            <a:r>
              <a:rPr lang="en-US" sz="2000" dirty="0"/>
              <a:t>(base 2) </a:t>
            </a:r>
            <a:r>
              <a:rPr lang="en-US" sz="2000" dirty="0" smtClean="0"/>
              <a:t>means there </a:t>
            </a:r>
            <a:r>
              <a:rPr lang="en-US" sz="2000" dirty="0"/>
              <a:t>are two states, 0 and 1.</a:t>
            </a:r>
          </a:p>
          <a:p>
            <a:pPr lvl="1">
              <a:lnSpc>
                <a:spcPct val="90000"/>
              </a:lnSpc>
            </a:pPr>
            <a:r>
              <a:rPr lang="en-US" sz="2000" u="sng" dirty="0"/>
              <a:t>Digital</a:t>
            </a:r>
            <a:r>
              <a:rPr lang="en-US" sz="2000" dirty="0"/>
              <a:t> </a:t>
            </a:r>
            <a:r>
              <a:rPr lang="en-US" sz="2000" dirty="0" smtClean="0"/>
              <a:t>means there </a:t>
            </a:r>
            <a:r>
              <a:rPr lang="en-US" sz="2000" dirty="0"/>
              <a:t>are a finite number of symbols.</a:t>
            </a:r>
          </a:p>
          <a:p>
            <a:pPr lvl="1">
              <a:lnSpc>
                <a:spcPct val="90000"/>
              </a:lnSpc>
            </a:pPr>
            <a:r>
              <a:rPr lang="en-US" sz="2000" dirty="0"/>
              <a:t>Basic unit of information is the </a:t>
            </a:r>
            <a:r>
              <a:rPr lang="en-US" sz="2000" i="1" dirty="0"/>
              <a:t>binary digit</a:t>
            </a:r>
            <a:r>
              <a:rPr lang="en-US" sz="2000" dirty="0"/>
              <a:t>, or </a:t>
            </a:r>
            <a:r>
              <a:rPr lang="en-US" sz="2000" i="1" dirty="0">
                <a:solidFill>
                  <a:srgbClr val="CC3300"/>
                </a:solidFill>
              </a:rPr>
              <a:t>bit</a:t>
            </a:r>
            <a:r>
              <a:rPr lang="en-US" sz="2000" dirty="0"/>
              <a:t>.</a:t>
            </a:r>
          </a:p>
          <a:p>
            <a:pPr>
              <a:lnSpc>
                <a:spcPct val="90000"/>
              </a:lnSpc>
            </a:pPr>
            <a:r>
              <a:rPr lang="en-US" sz="2400" dirty="0" smtClean="0"/>
              <a:t>How are bits represented?</a:t>
            </a:r>
          </a:p>
          <a:p>
            <a:pPr lvl="1">
              <a:lnSpc>
                <a:spcPct val="90000"/>
              </a:lnSpc>
            </a:pPr>
            <a:r>
              <a:rPr lang="en-US" sz="2000" dirty="0" smtClean="0"/>
              <a:t>Voltages</a:t>
            </a:r>
            <a:endParaRPr lang="en-US" sz="2000" dirty="0"/>
          </a:p>
          <a:p>
            <a:pPr lvl="1">
              <a:spcBef>
                <a:spcPct val="10000"/>
              </a:spcBef>
            </a:pPr>
            <a:r>
              <a:rPr lang="en-US" sz="2000" dirty="0"/>
              <a:t>Residual magnetism</a:t>
            </a:r>
          </a:p>
          <a:p>
            <a:pPr lvl="1">
              <a:spcBef>
                <a:spcPct val="10000"/>
              </a:spcBef>
            </a:pPr>
            <a:r>
              <a:rPr lang="en-US" sz="2000" dirty="0"/>
              <a:t>Light</a:t>
            </a:r>
          </a:p>
          <a:p>
            <a:pPr lvl="1">
              <a:spcBef>
                <a:spcPct val="10000"/>
              </a:spcBef>
            </a:pPr>
            <a:r>
              <a:rPr lang="en-US" sz="2000" dirty="0"/>
              <a:t>Polarization</a:t>
            </a:r>
          </a:p>
          <a:p>
            <a:pPr>
              <a:lnSpc>
                <a:spcPct val="90000"/>
              </a:lnSpc>
            </a:pPr>
            <a:r>
              <a:rPr lang="en-US" sz="2400" dirty="0" smtClean="0"/>
              <a:t>What about more </a:t>
            </a:r>
            <a:r>
              <a:rPr lang="en-US" sz="2400" dirty="0"/>
              <a:t>than two </a:t>
            </a:r>
            <a:r>
              <a:rPr lang="en-US" sz="2400" dirty="0" smtClean="0"/>
              <a:t>states?</a:t>
            </a:r>
            <a:endParaRPr lang="en-US" sz="2400" dirty="0">
              <a:solidFill>
                <a:srgbClr val="CE0000"/>
              </a:solidFill>
            </a:endParaRPr>
          </a:p>
          <a:p>
            <a:pPr lvl="1">
              <a:spcBef>
                <a:spcPct val="10000"/>
              </a:spcBef>
            </a:pPr>
            <a:r>
              <a:rPr lang="en-US" sz="2000" dirty="0"/>
              <a:t>A </a:t>
            </a:r>
            <a:r>
              <a:rPr lang="en-US" sz="2000" dirty="0" smtClean="0"/>
              <a:t>collection of </a:t>
            </a:r>
            <a:r>
              <a:rPr lang="en-US" sz="2000" dirty="0" smtClean="0">
                <a:solidFill>
                  <a:srgbClr val="CE0000"/>
                </a:solidFill>
              </a:rPr>
              <a:t>2</a:t>
            </a:r>
            <a:r>
              <a:rPr lang="en-US" sz="2000" dirty="0" smtClean="0"/>
              <a:t> </a:t>
            </a:r>
            <a:r>
              <a:rPr lang="en-US" sz="2000" dirty="0"/>
              <a:t>bits has </a:t>
            </a:r>
            <a:r>
              <a:rPr lang="en-US" sz="2000" dirty="0">
                <a:solidFill>
                  <a:srgbClr val="CE0000"/>
                </a:solidFill>
              </a:rPr>
              <a:t>4</a:t>
            </a:r>
            <a:r>
              <a:rPr lang="en-US" sz="2000" dirty="0"/>
              <a:t> possible states: </a:t>
            </a:r>
            <a:r>
              <a:rPr lang="en-US" sz="2000" dirty="0">
                <a:solidFill>
                  <a:srgbClr val="CE0000"/>
                </a:solidFill>
              </a:rPr>
              <a:t>00, 01, 10, 11</a:t>
            </a:r>
          </a:p>
          <a:p>
            <a:pPr lvl="1">
              <a:spcBef>
                <a:spcPct val="10000"/>
              </a:spcBef>
            </a:pPr>
            <a:r>
              <a:rPr lang="en-US" sz="2000" dirty="0" smtClean="0"/>
              <a:t>A collection of </a:t>
            </a:r>
            <a:r>
              <a:rPr lang="en-US" sz="2000" dirty="0" smtClean="0">
                <a:solidFill>
                  <a:srgbClr val="CE0000"/>
                </a:solidFill>
              </a:rPr>
              <a:t>3</a:t>
            </a:r>
            <a:r>
              <a:rPr lang="en-US" sz="2000" dirty="0" smtClean="0"/>
              <a:t> </a:t>
            </a:r>
            <a:r>
              <a:rPr lang="en-US" sz="2000" dirty="0"/>
              <a:t>bits has </a:t>
            </a:r>
            <a:r>
              <a:rPr lang="en-US" sz="2000" dirty="0">
                <a:solidFill>
                  <a:srgbClr val="CE0000"/>
                </a:solidFill>
              </a:rPr>
              <a:t>8</a:t>
            </a:r>
            <a:r>
              <a:rPr lang="en-US" sz="2000" dirty="0"/>
              <a:t> possible states: </a:t>
            </a:r>
            <a:r>
              <a:rPr lang="en-US" sz="2000" dirty="0">
                <a:solidFill>
                  <a:srgbClr val="CE0000"/>
                </a:solidFill>
              </a:rPr>
              <a:t>000, 001, 010, 011, 100, 101, 110, 111</a:t>
            </a:r>
          </a:p>
          <a:p>
            <a:pPr lvl="1">
              <a:spcBef>
                <a:spcPct val="10000"/>
              </a:spcBef>
            </a:pPr>
            <a:r>
              <a:rPr lang="en-US" sz="2000" i="1" u="sng" dirty="0"/>
              <a:t>A collection of </a:t>
            </a:r>
            <a:r>
              <a:rPr lang="en-US" sz="2000" i="1" u="sng" dirty="0">
                <a:solidFill>
                  <a:srgbClr val="CE0000"/>
                </a:solidFill>
              </a:rPr>
              <a:t>n</a:t>
            </a:r>
            <a:r>
              <a:rPr lang="en-US" sz="2000" i="1" u="sng" dirty="0"/>
              <a:t> bits has </a:t>
            </a:r>
            <a:r>
              <a:rPr lang="en-US" sz="2000" i="1" u="sng" dirty="0">
                <a:solidFill>
                  <a:srgbClr val="CE0000"/>
                </a:solidFill>
              </a:rPr>
              <a:t>2</a:t>
            </a:r>
            <a:r>
              <a:rPr lang="en-US" sz="2000" i="1" u="sng" baseline="30000" dirty="0">
                <a:solidFill>
                  <a:srgbClr val="CE0000"/>
                </a:solidFill>
              </a:rPr>
              <a:t>n</a:t>
            </a:r>
            <a:r>
              <a:rPr lang="en-US" sz="2000" i="1" u="sng" dirty="0"/>
              <a:t> possible states.</a:t>
            </a:r>
          </a:p>
        </p:txBody>
      </p:sp>
      <p:sp>
        <p:nvSpPr>
          <p:cNvPr id="2446340"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Digital Binary System</a:t>
            </a:r>
          </a:p>
        </p:txBody>
      </p:sp>
    </p:spTree>
    <p:extLst>
      <p:ext uri="{BB962C8B-B14F-4D97-AF65-F5344CB8AC3E}">
        <p14:creationId xmlns:p14="http://schemas.microsoft.com/office/powerpoint/2010/main" val="66788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6339">
                                            <p:txEl>
                                              <p:pRg st="0" end="0"/>
                                            </p:txEl>
                                          </p:spTgt>
                                        </p:tgtEl>
                                        <p:attrNameLst>
                                          <p:attrName>style.visibility</p:attrName>
                                        </p:attrNameLst>
                                      </p:cBhvr>
                                      <p:to>
                                        <p:strVal val="visible"/>
                                      </p:to>
                                    </p:set>
                                    <p:animEffect transition="in" filter="wipe(left)">
                                      <p:cBhvr>
                                        <p:cTn id="7" dur="500"/>
                                        <p:tgtEl>
                                          <p:spTgt spid="2446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46339">
                                            <p:txEl>
                                              <p:pRg st="1" end="1"/>
                                            </p:txEl>
                                          </p:spTgt>
                                        </p:tgtEl>
                                        <p:attrNameLst>
                                          <p:attrName>style.visibility</p:attrName>
                                        </p:attrNameLst>
                                      </p:cBhvr>
                                      <p:to>
                                        <p:strVal val="visible"/>
                                      </p:to>
                                    </p:set>
                                    <p:animEffect transition="in" filter="wipe(left)">
                                      <p:cBhvr>
                                        <p:cTn id="12" dur="500"/>
                                        <p:tgtEl>
                                          <p:spTgt spid="2446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46339">
                                            <p:txEl>
                                              <p:pRg st="2" end="2"/>
                                            </p:txEl>
                                          </p:spTgt>
                                        </p:tgtEl>
                                        <p:attrNameLst>
                                          <p:attrName>style.visibility</p:attrName>
                                        </p:attrNameLst>
                                      </p:cBhvr>
                                      <p:to>
                                        <p:strVal val="visible"/>
                                      </p:to>
                                    </p:set>
                                    <p:animEffect transition="in" filter="wipe(left)">
                                      <p:cBhvr>
                                        <p:cTn id="17" dur="500"/>
                                        <p:tgtEl>
                                          <p:spTgt spid="2446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46339">
                                            <p:txEl>
                                              <p:pRg st="3" end="3"/>
                                            </p:txEl>
                                          </p:spTgt>
                                        </p:tgtEl>
                                        <p:attrNameLst>
                                          <p:attrName>style.visibility</p:attrName>
                                        </p:attrNameLst>
                                      </p:cBhvr>
                                      <p:to>
                                        <p:strVal val="visible"/>
                                      </p:to>
                                    </p:set>
                                    <p:animEffect transition="in" filter="wipe(left)">
                                      <p:cBhvr>
                                        <p:cTn id="22" dur="500"/>
                                        <p:tgtEl>
                                          <p:spTgt spid="2446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46339">
                                            <p:txEl>
                                              <p:pRg st="4" end="4"/>
                                            </p:txEl>
                                          </p:spTgt>
                                        </p:tgtEl>
                                        <p:attrNameLst>
                                          <p:attrName>style.visibility</p:attrName>
                                        </p:attrNameLst>
                                      </p:cBhvr>
                                      <p:to>
                                        <p:strVal val="visible"/>
                                      </p:to>
                                    </p:set>
                                    <p:animEffect transition="in" filter="wipe(left)">
                                      <p:cBhvr>
                                        <p:cTn id="27" dur="500"/>
                                        <p:tgtEl>
                                          <p:spTgt spid="2446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46339">
                                            <p:txEl>
                                              <p:pRg st="5" end="5"/>
                                            </p:txEl>
                                          </p:spTgt>
                                        </p:tgtEl>
                                        <p:attrNameLst>
                                          <p:attrName>style.visibility</p:attrName>
                                        </p:attrNameLst>
                                      </p:cBhvr>
                                      <p:to>
                                        <p:strVal val="visible"/>
                                      </p:to>
                                    </p:set>
                                    <p:animEffect transition="in" filter="wipe(left)">
                                      <p:cBhvr>
                                        <p:cTn id="32" dur="500"/>
                                        <p:tgtEl>
                                          <p:spTgt spid="24463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46339">
                                            <p:txEl>
                                              <p:pRg st="6" end="6"/>
                                            </p:txEl>
                                          </p:spTgt>
                                        </p:tgtEl>
                                        <p:attrNameLst>
                                          <p:attrName>style.visibility</p:attrName>
                                        </p:attrNameLst>
                                      </p:cBhvr>
                                      <p:to>
                                        <p:strVal val="visible"/>
                                      </p:to>
                                    </p:set>
                                    <p:animEffect transition="in" filter="wipe(left)">
                                      <p:cBhvr>
                                        <p:cTn id="37" dur="500"/>
                                        <p:tgtEl>
                                          <p:spTgt spid="24463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46339">
                                            <p:txEl>
                                              <p:pRg st="7" end="7"/>
                                            </p:txEl>
                                          </p:spTgt>
                                        </p:tgtEl>
                                        <p:attrNameLst>
                                          <p:attrName>style.visibility</p:attrName>
                                        </p:attrNameLst>
                                      </p:cBhvr>
                                      <p:to>
                                        <p:strVal val="visible"/>
                                      </p:to>
                                    </p:set>
                                    <p:animEffect transition="in" filter="wipe(left)">
                                      <p:cBhvr>
                                        <p:cTn id="42" dur="500"/>
                                        <p:tgtEl>
                                          <p:spTgt spid="24463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46339">
                                            <p:txEl>
                                              <p:pRg st="8" end="8"/>
                                            </p:txEl>
                                          </p:spTgt>
                                        </p:tgtEl>
                                        <p:attrNameLst>
                                          <p:attrName>style.visibility</p:attrName>
                                        </p:attrNameLst>
                                      </p:cBhvr>
                                      <p:to>
                                        <p:strVal val="visible"/>
                                      </p:to>
                                    </p:set>
                                    <p:animEffect transition="in" filter="wipe(left)">
                                      <p:cBhvr>
                                        <p:cTn id="47" dur="500"/>
                                        <p:tgtEl>
                                          <p:spTgt spid="244633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46339">
                                            <p:txEl>
                                              <p:pRg st="9" end="9"/>
                                            </p:txEl>
                                          </p:spTgt>
                                        </p:tgtEl>
                                        <p:attrNameLst>
                                          <p:attrName>style.visibility</p:attrName>
                                        </p:attrNameLst>
                                      </p:cBhvr>
                                      <p:to>
                                        <p:strVal val="visible"/>
                                      </p:to>
                                    </p:set>
                                    <p:animEffect transition="in" filter="wipe(left)">
                                      <p:cBhvr>
                                        <p:cTn id="52" dur="500"/>
                                        <p:tgtEl>
                                          <p:spTgt spid="244633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46339">
                                            <p:txEl>
                                              <p:pRg st="10" end="10"/>
                                            </p:txEl>
                                          </p:spTgt>
                                        </p:tgtEl>
                                        <p:attrNameLst>
                                          <p:attrName>style.visibility</p:attrName>
                                        </p:attrNameLst>
                                      </p:cBhvr>
                                      <p:to>
                                        <p:strVal val="visible"/>
                                      </p:to>
                                    </p:set>
                                    <p:animEffect transition="in" filter="wipe(left)">
                                      <p:cBhvr>
                                        <p:cTn id="57" dur="500"/>
                                        <p:tgtEl>
                                          <p:spTgt spid="244633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46339">
                                            <p:txEl>
                                              <p:pRg st="11" end="11"/>
                                            </p:txEl>
                                          </p:spTgt>
                                        </p:tgtEl>
                                        <p:attrNameLst>
                                          <p:attrName>style.visibility</p:attrName>
                                        </p:attrNameLst>
                                      </p:cBhvr>
                                      <p:to>
                                        <p:strVal val="visible"/>
                                      </p:to>
                                    </p:set>
                                    <p:animEffect transition="in" filter="wipe(left)">
                                      <p:cBhvr>
                                        <p:cTn id="62" dur="500"/>
                                        <p:tgtEl>
                                          <p:spTgt spid="244633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446339">
                                            <p:txEl>
                                              <p:pRg st="12" end="12"/>
                                            </p:txEl>
                                          </p:spTgt>
                                        </p:tgtEl>
                                        <p:attrNameLst>
                                          <p:attrName>style.visibility</p:attrName>
                                        </p:attrNameLst>
                                      </p:cBhvr>
                                      <p:to>
                                        <p:strVal val="visible"/>
                                      </p:to>
                                    </p:set>
                                    <p:animEffect transition="in" filter="wipe(left)">
                                      <p:cBhvr>
                                        <p:cTn id="67" dur="500"/>
                                        <p:tgtEl>
                                          <p:spTgt spid="24463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6339"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BYU CS 224</a:t>
            </a:r>
            <a:endParaRPr lang="en-US"/>
          </a:p>
        </p:txBody>
      </p:sp>
      <p:sp>
        <p:nvSpPr>
          <p:cNvPr id="8" name="Footer Placeholder 4"/>
          <p:cNvSpPr>
            <a:spLocks noGrp="1"/>
          </p:cNvSpPr>
          <p:nvPr>
            <p:ph type="ftr" sz="quarter" idx="11"/>
          </p:nvPr>
        </p:nvSpPr>
        <p:spPr/>
        <p:txBody>
          <a:bodyPr/>
          <a:lstStyle/>
          <a:p>
            <a:r>
              <a:rPr lang="en-US" smtClean="0"/>
              <a:t>S01 - Data Types</a:t>
            </a:r>
            <a:endParaRPr lang="en-US"/>
          </a:p>
        </p:txBody>
      </p:sp>
      <p:sp>
        <p:nvSpPr>
          <p:cNvPr id="9" name="Slide Number Placeholder 5"/>
          <p:cNvSpPr>
            <a:spLocks noGrp="1"/>
          </p:cNvSpPr>
          <p:nvPr>
            <p:ph type="sldNum" sz="quarter" idx="12"/>
          </p:nvPr>
        </p:nvSpPr>
        <p:spPr/>
        <p:txBody>
          <a:bodyPr/>
          <a:lstStyle/>
          <a:p>
            <a:fld id="{0F1A0EB4-D0C2-480D-9802-9403FCFDC5B6}" type="slidenum">
              <a:rPr lang="en-US"/>
              <a:pPr/>
              <a:t>8</a:t>
            </a:fld>
            <a:endParaRPr lang="en-US"/>
          </a:p>
        </p:txBody>
      </p:sp>
      <p:sp>
        <p:nvSpPr>
          <p:cNvPr id="2494466" name="Rectangle 2"/>
          <p:cNvSpPr>
            <a:spLocks noGrp="1" noChangeArrowheads="1"/>
          </p:cNvSpPr>
          <p:nvPr>
            <p:ph type="title"/>
          </p:nvPr>
        </p:nvSpPr>
        <p:spPr/>
        <p:txBody>
          <a:bodyPr/>
          <a:lstStyle/>
          <a:p>
            <a:r>
              <a:rPr lang="en-US"/>
              <a:t>Electronic Representation of a Bit</a:t>
            </a:r>
          </a:p>
        </p:txBody>
      </p:sp>
      <p:sp>
        <p:nvSpPr>
          <p:cNvPr id="2494467" name="Rectangle 3"/>
          <p:cNvSpPr>
            <a:spLocks noGrp="1" noChangeArrowheads="1"/>
          </p:cNvSpPr>
          <p:nvPr>
            <p:ph type="body" idx="1"/>
          </p:nvPr>
        </p:nvSpPr>
        <p:spPr>
          <a:xfrm>
            <a:off x="428625" y="4499963"/>
            <a:ext cx="8434388" cy="1600200"/>
          </a:xfrm>
        </p:spPr>
        <p:txBody>
          <a:bodyPr/>
          <a:lstStyle/>
          <a:p>
            <a:r>
              <a:rPr lang="en-US" sz="2400" dirty="0" smtClean="0"/>
              <a:t>Computers rely </a:t>
            </a:r>
            <a:r>
              <a:rPr lang="en-US" sz="2400" dirty="0"/>
              <a:t>only on approximate physical values.</a:t>
            </a:r>
          </a:p>
          <a:p>
            <a:pPr lvl="1"/>
            <a:r>
              <a:rPr lang="en-US" sz="2000" dirty="0"/>
              <a:t>A logical ‘1’ is a relatively high voltage (2.4V - 5V).</a:t>
            </a:r>
          </a:p>
          <a:p>
            <a:pPr lvl="1">
              <a:spcBef>
                <a:spcPts val="0"/>
              </a:spcBef>
            </a:pPr>
            <a:r>
              <a:rPr lang="en-US" sz="2000" dirty="0"/>
              <a:t>A logical ‘0’ is a relatively low voltage (0V – 0.5V).</a:t>
            </a:r>
          </a:p>
        </p:txBody>
      </p:sp>
      <p:pic>
        <p:nvPicPr>
          <p:cNvPr id="2494469" name="Picture 5" descr="ch02-dig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39" y="5652999"/>
            <a:ext cx="6728714" cy="741933"/>
          </a:xfrm>
          <a:prstGeom prst="rect">
            <a:avLst/>
          </a:prstGeom>
          <a:noFill/>
          <a:extLst>
            <a:ext uri="{909E8E84-426E-40DD-AFC4-6F175D3DCCD1}">
              <a14:hiddenFill xmlns:a14="http://schemas.microsoft.com/office/drawing/2010/main">
                <a:solidFill>
                  <a:srgbClr val="FFFFFF"/>
                </a:solidFill>
              </a14:hiddenFill>
            </a:ext>
          </a:extLst>
        </p:spPr>
      </p:pic>
      <p:sp>
        <p:nvSpPr>
          <p:cNvPr id="2494470" name="Rectangle 6"/>
          <p:cNvSpPr>
            <a:spLocks noChangeArrowheads="1"/>
          </p:cNvSpPr>
          <p:nvPr/>
        </p:nvSpPr>
        <p:spPr bwMode="auto">
          <a:xfrm>
            <a:off x="441325" y="1361769"/>
            <a:ext cx="8421688" cy="1622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en-US" dirty="0">
                <a:latin typeface="Arial" charset="0"/>
              </a:rPr>
              <a:t>Analog processing relies on </a:t>
            </a:r>
            <a:r>
              <a:rPr lang="en-US" i="1" u="sng" dirty="0">
                <a:latin typeface="Arial" charset="0"/>
              </a:rPr>
              <a:t>exact </a:t>
            </a:r>
            <a:r>
              <a:rPr lang="en-US" i="1" u="sng" dirty="0" smtClean="0">
                <a:latin typeface="Arial" charset="0"/>
              </a:rPr>
              <a:t>physical values </a:t>
            </a:r>
            <a:r>
              <a:rPr lang="en-US" dirty="0">
                <a:latin typeface="Arial" charset="0"/>
              </a:rPr>
              <a:t>which are affected by temperature, age, etc.</a:t>
            </a:r>
          </a:p>
          <a:p>
            <a:pPr marL="742950" lvl="1" indent="-285750">
              <a:spcBef>
                <a:spcPct val="20000"/>
              </a:spcBef>
              <a:buClr>
                <a:schemeClr val="hlink"/>
              </a:buClr>
              <a:buSzPct val="55000"/>
              <a:buFont typeface="Wingdings" pitchFamily="2" charset="2"/>
              <a:buChar char="n"/>
            </a:pPr>
            <a:r>
              <a:rPr lang="en-US" sz="2000" dirty="0">
                <a:latin typeface="Arial" charset="0"/>
              </a:rPr>
              <a:t>Analog values are never quite the same.</a:t>
            </a:r>
          </a:p>
          <a:p>
            <a:pPr marL="742950" lvl="1" indent="-285750">
              <a:spcBef>
                <a:spcPts val="0"/>
              </a:spcBef>
              <a:buClr>
                <a:schemeClr val="hlink"/>
              </a:buClr>
              <a:buSzPct val="55000"/>
              <a:buFont typeface="Wingdings" pitchFamily="2" charset="2"/>
              <a:buChar char="n"/>
            </a:pPr>
            <a:r>
              <a:rPr lang="en-US" sz="2000" dirty="0">
                <a:latin typeface="Arial" charset="0"/>
              </a:rPr>
              <a:t>Each time you play a vinyl album, it will sound a bit </a:t>
            </a:r>
            <a:r>
              <a:rPr lang="en-US" sz="2000" dirty="0" smtClean="0">
                <a:latin typeface="Arial" charset="0"/>
              </a:rPr>
              <a:t>different.</a:t>
            </a:r>
            <a:endParaRPr lang="en-US" sz="2000" dirty="0">
              <a:latin typeface="Arial" charset="0"/>
            </a:endParaRPr>
          </a:p>
        </p:txBody>
      </p:sp>
      <p:sp>
        <p:nvSpPr>
          <p:cNvPr id="2494471" name="Text Box 7"/>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charset="0"/>
              </a:rPr>
              <a:t>Digital Binary System</a:t>
            </a:r>
          </a:p>
        </p:txBody>
      </p:sp>
      <p:sp>
        <p:nvSpPr>
          <p:cNvPr id="11" name="Rectangle 6"/>
          <p:cNvSpPr>
            <a:spLocks noChangeArrowheads="1"/>
          </p:cNvSpPr>
          <p:nvPr/>
        </p:nvSpPr>
        <p:spPr bwMode="auto">
          <a:xfrm>
            <a:off x="441321" y="2907577"/>
            <a:ext cx="6714391" cy="167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en-US" dirty="0">
                <a:latin typeface="Arial" charset="0"/>
              </a:rPr>
              <a:t>Bits rely on </a:t>
            </a:r>
            <a:r>
              <a:rPr lang="en-US" i="1" u="sng" dirty="0">
                <a:latin typeface="Arial" charset="0"/>
              </a:rPr>
              <a:t>approximate physical </a:t>
            </a:r>
            <a:r>
              <a:rPr lang="en-US" i="1" u="sng" dirty="0" smtClean="0">
                <a:latin typeface="Arial" charset="0"/>
              </a:rPr>
              <a:t>values</a:t>
            </a:r>
            <a:r>
              <a:rPr lang="en-US" dirty="0" smtClean="0">
                <a:latin typeface="Arial" charset="0"/>
              </a:rPr>
              <a:t> which are </a:t>
            </a:r>
            <a:r>
              <a:rPr lang="en-US" dirty="0">
                <a:latin typeface="Arial" charset="0"/>
              </a:rPr>
              <a:t>not affected by </a:t>
            </a:r>
            <a:r>
              <a:rPr lang="en-US" dirty="0" smtClean="0">
                <a:latin typeface="Arial" charset="0"/>
              </a:rPr>
              <a:t>age</a:t>
            </a:r>
            <a:r>
              <a:rPr lang="en-US" dirty="0">
                <a:latin typeface="Arial" charset="0"/>
              </a:rPr>
              <a:t> </a:t>
            </a:r>
            <a:r>
              <a:rPr lang="en-US" dirty="0" smtClean="0">
                <a:latin typeface="Arial" charset="0"/>
              </a:rPr>
              <a:t>or temperature.</a:t>
            </a:r>
            <a:endParaRPr lang="en-US" dirty="0">
              <a:latin typeface="Arial" charset="0"/>
            </a:endParaRPr>
          </a:p>
          <a:p>
            <a:pPr marL="800100" lvl="1" indent="-342900">
              <a:spcBef>
                <a:spcPct val="20000"/>
              </a:spcBef>
              <a:buClr>
                <a:schemeClr val="folHlink"/>
              </a:buClr>
              <a:buSzPct val="60000"/>
              <a:buFont typeface="Wingdings" pitchFamily="2" charset="2"/>
              <a:buChar char="n"/>
            </a:pPr>
            <a:r>
              <a:rPr lang="en-US" sz="2000" dirty="0">
                <a:latin typeface="Arial" charset="0"/>
              </a:rPr>
              <a:t>Music that never degrades.</a:t>
            </a:r>
          </a:p>
          <a:p>
            <a:pPr marL="800100" lvl="1" indent="-342900">
              <a:spcBef>
                <a:spcPts val="0"/>
              </a:spcBef>
              <a:buClr>
                <a:schemeClr val="folHlink"/>
              </a:buClr>
              <a:buSzPct val="60000"/>
              <a:buFont typeface="Wingdings" pitchFamily="2" charset="2"/>
              <a:buChar char="n"/>
            </a:pPr>
            <a:r>
              <a:rPr lang="en-US" sz="2000" dirty="0">
                <a:latin typeface="Arial" charset="0"/>
              </a:rPr>
              <a:t>Pictures that never get dusty or scratched.</a:t>
            </a:r>
          </a:p>
        </p:txBody>
      </p:sp>
      <p:pic>
        <p:nvPicPr>
          <p:cNvPr id="12" name="Picture 10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7329" y="2942384"/>
            <a:ext cx="2112893" cy="158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15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4470">
                                            <p:txEl>
                                              <p:pRg st="0" end="0"/>
                                            </p:txEl>
                                          </p:spTgt>
                                        </p:tgtEl>
                                        <p:attrNameLst>
                                          <p:attrName>style.visibility</p:attrName>
                                        </p:attrNameLst>
                                      </p:cBhvr>
                                      <p:to>
                                        <p:strVal val="visible"/>
                                      </p:to>
                                    </p:set>
                                    <p:animEffect transition="in" filter="wipe(left)">
                                      <p:cBhvr>
                                        <p:cTn id="7" dur="500"/>
                                        <p:tgtEl>
                                          <p:spTgt spid="249447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94470">
                                            <p:txEl>
                                              <p:pRg st="1" end="1"/>
                                            </p:txEl>
                                          </p:spTgt>
                                        </p:tgtEl>
                                        <p:attrNameLst>
                                          <p:attrName>style.visibility</p:attrName>
                                        </p:attrNameLst>
                                      </p:cBhvr>
                                      <p:to>
                                        <p:strVal val="visible"/>
                                      </p:to>
                                    </p:set>
                                    <p:animEffect transition="in" filter="wipe(left)">
                                      <p:cBhvr>
                                        <p:cTn id="10" dur="500"/>
                                        <p:tgtEl>
                                          <p:spTgt spid="249447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94470">
                                            <p:txEl>
                                              <p:pRg st="2" end="2"/>
                                            </p:txEl>
                                          </p:spTgt>
                                        </p:tgtEl>
                                        <p:attrNameLst>
                                          <p:attrName>style.visibility</p:attrName>
                                        </p:attrNameLst>
                                      </p:cBhvr>
                                      <p:to>
                                        <p:strVal val="visible"/>
                                      </p:to>
                                    </p:set>
                                    <p:animEffect transition="in" filter="wipe(left)">
                                      <p:cBhvr>
                                        <p:cTn id="13" dur="500"/>
                                        <p:tgtEl>
                                          <p:spTgt spid="249447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wipe(left)">
                                      <p:cBhvr>
                                        <p:cTn id="18" dur="500"/>
                                        <p:tgtEl>
                                          <p:spTgt spid="11">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wipe(left)">
                                      <p:cBhvr>
                                        <p:cTn id="21" dur="500"/>
                                        <p:tgtEl>
                                          <p:spTgt spid="11">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wipe(left)">
                                      <p:cBhvr>
                                        <p:cTn id="24" dur="500"/>
                                        <p:tgtEl>
                                          <p:spTgt spid="1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94467">
                                            <p:txEl>
                                              <p:pRg st="0" end="0"/>
                                            </p:txEl>
                                          </p:spTgt>
                                        </p:tgtEl>
                                        <p:attrNameLst>
                                          <p:attrName>style.visibility</p:attrName>
                                        </p:attrNameLst>
                                      </p:cBhvr>
                                      <p:to>
                                        <p:strVal val="visible"/>
                                      </p:to>
                                    </p:set>
                                    <p:animEffect transition="in" filter="wipe(left)">
                                      <p:cBhvr>
                                        <p:cTn id="34" dur="500"/>
                                        <p:tgtEl>
                                          <p:spTgt spid="2494467">
                                            <p:txEl>
                                              <p:pRg st="0" end="0"/>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94467">
                                            <p:txEl>
                                              <p:pRg st="1" end="1"/>
                                            </p:txEl>
                                          </p:spTgt>
                                        </p:tgtEl>
                                        <p:attrNameLst>
                                          <p:attrName>style.visibility</p:attrName>
                                        </p:attrNameLst>
                                      </p:cBhvr>
                                      <p:to>
                                        <p:strVal val="visible"/>
                                      </p:to>
                                    </p:set>
                                    <p:animEffect transition="in" filter="wipe(left)">
                                      <p:cBhvr>
                                        <p:cTn id="37" dur="500"/>
                                        <p:tgtEl>
                                          <p:spTgt spid="2494467">
                                            <p:txEl>
                                              <p:pRg st="1" end="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94467">
                                            <p:txEl>
                                              <p:pRg st="2" end="2"/>
                                            </p:txEl>
                                          </p:spTgt>
                                        </p:tgtEl>
                                        <p:attrNameLst>
                                          <p:attrName>style.visibility</p:attrName>
                                        </p:attrNameLst>
                                      </p:cBhvr>
                                      <p:to>
                                        <p:strVal val="visible"/>
                                      </p:to>
                                    </p:set>
                                    <p:animEffect transition="in" filter="wipe(left)">
                                      <p:cBhvr>
                                        <p:cTn id="40" dur="500"/>
                                        <p:tgtEl>
                                          <p:spTgt spid="249446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2494469"/>
                                        </p:tgtEl>
                                        <p:attrNameLst>
                                          <p:attrName>style.visibility</p:attrName>
                                        </p:attrNameLst>
                                      </p:cBhvr>
                                      <p:to>
                                        <p:strVal val="visible"/>
                                      </p:to>
                                    </p:set>
                                    <p:animEffect transition="in" filter="dissolve">
                                      <p:cBhvr>
                                        <p:cTn id="45" dur="500"/>
                                        <p:tgtEl>
                                          <p:spTgt spid="249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4467" grpId="0" build="p" autoUpdateAnimBg="0"/>
      <p:bldP spid="2494470" grpId="0" build="p" autoUpdateAnimBg="0"/>
      <p:bldP spid="1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2536823"/>
              </p:ext>
            </p:extLst>
          </p:nvPr>
        </p:nvGraphicFramePr>
        <p:xfrm>
          <a:off x="720031" y="3763674"/>
          <a:ext cx="7931149" cy="274320"/>
        </p:xfrm>
        <a:graphic>
          <a:graphicData uri="http://schemas.openxmlformats.org/drawingml/2006/table">
            <a:tbl>
              <a:tblPr/>
              <a:tblGrid>
                <a:gridCol w="1568450"/>
                <a:gridCol w="1016318"/>
                <a:gridCol w="1063942"/>
                <a:gridCol w="994410"/>
                <a:gridCol w="3288029"/>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Byte</a:t>
                      </a:r>
                      <a:r>
                        <a:rPr kumimoji="0" lang="en-US" sz="1200" b="0" i="0" u="none" strike="noStrike" cap="none" normalizeH="0" baseline="0" dirty="0" smtClean="0">
                          <a:ln>
                            <a:noFill/>
                          </a:ln>
                          <a:solidFill>
                            <a:schemeClr val="tx1"/>
                          </a:solidFill>
                          <a:effectLst/>
                          <a:latin typeface="Arial" charset="0"/>
                        </a:rPr>
                        <a:t> (B)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10</a:t>
                      </a:r>
                      <a:r>
                        <a:rPr kumimoji="0" lang="en-US" sz="1200" b="0" i="0" u="none" strike="noStrike" cap="none" normalizeH="0" baseline="30000" dirty="0" smtClean="0">
                          <a:ln>
                            <a:noFill/>
                          </a:ln>
                          <a:solidFill>
                            <a:schemeClr val="tx1"/>
                          </a:solidFill>
                          <a:effectLst/>
                          <a:latin typeface="Arial" charset="0"/>
                        </a:rPr>
                        <a:t>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ysDot"/>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2</a:t>
                      </a:r>
                      <a:r>
                        <a:rPr kumimoji="0" lang="en-US" sz="1200" b="0" i="0" u="none" strike="noStrike" cap="none" normalizeH="0" baseline="30000" dirty="0" smtClean="0">
                          <a:ln>
                            <a:noFill/>
                          </a:ln>
                          <a:solidFill>
                            <a:schemeClr val="tx1"/>
                          </a:solidFill>
                          <a:effectLst/>
                          <a:latin typeface="Arial" charset="0"/>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 byte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51582959"/>
              </p:ext>
            </p:extLst>
          </p:nvPr>
        </p:nvGraphicFramePr>
        <p:xfrm>
          <a:off x="720031" y="4035752"/>
          <a:ext cx="7931149" cy="274320"/>
        </p:xfrm>
        <a:graphic>
          <a:graphicData uri="http://schemas.openxmlformats.org/drawingml/2006/table">
            <a:tbl>
              <a:tblPr/>
              <a:tblGrid>
                <a:gridCol w="1568450"/>
                <a:gridCol w="1016318"/>
                <a:gridCol w="1063942"/>
                <a:gridCol w="994410"/>
                <a:gridCol w="3288029"/>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Kilobyte</a:t>
                      </a:r>
                      <a:r>
                        <a:rPr kumimoji="0" lang="en-US" sz="1200" b="0" i="0" u="none" strike="noStrike" cap="none" normalizeH="0" baseline="0" dirty="0" smtClean="0">
                          <a:ln>
                            <a:noFill/>
                          </a:ln>
                          <a:solidFill>
                            <a:schemeClr val="tx1"/>
                          </a:solidFill>
                          <a:effectLst/>
                          <a:latin typeface="Arial" charset="0"/>
                        </a:rPr>
                        <a:t> (kB)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err="1" smtClean="0">
                          <a:ln>
                            <a:noFill/>
                          </a:ln>
                          <a:solidFill>
                            <a:schemeClr val="tx1"/>
                          </a:solidFill>
                          <a:effectLst/>
                          <a:latin typeface="Arial" charset="0"/>
                        </a:rPr>
                        <a:t>Kibibyte</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ysDot"/>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charset="0"/>
                        </a:rPr>
                        <a:t>2</a:t>
                      </a:r>
                      <a:r>
                        <a:rPr kumimoji="0" lang="en-US" sz="1200" b="0" i="0" u="none" strike="noStrike" cap="none" normalizeH="0" baseline="30000" smtClean="0">
                          <a:ln>
                            <a:noFill/>
                          </a:ln>
                          <a:solidFill>
                            <a:schemeClr val="tx1"/>
                          </a:solidFill>
                          <a:effectLst/>
                          <a:latin typeface="Arial" charset="0"/>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1024 bytes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763780772"/>
              </p:ext>
            </p:extLst>
          </p:nvPr>
        </p:nvGraphicFramePr>
        <p:xfrm>
          <a:off x="720031" y="4307830"/>
          <a:ext cx="7931149" cy="274320"/>
        </p:xfrm>
        <a:graphic>
          <a:graphicData uri="http://schemas.openxmlformats.org/drawingml/2006/table">
            <a:tbl>
              <a:tblPr/>
              <a:tblGrid>
                <a:gridCol w="1568450"/>
                <a:gridCol w="1016318"/>
                <a:gridCol w="1063942"/>
                <a:gridCol w="994410"/>
                <a:gridCol w="3288029"/>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Megabyte</a:t>
                      </a:r>
                      <a:r>
                        <a:rPr kumimoji="0" lang="en-US" sz="1200" b="0" i="0" u="none" strike="noStrike" cap="none" normalizeH="0" baseline="0" dirty="0" smtClean="0">
                          <a:ln>
                            <a:noFill/>
                          </a:ln>
                          <a:solidFill>
                            <a:schemeClr val="tx1"/>
                          </a:solidFill>
                          <a:effectLst/>
                          <a:latin typeface="Arial" charset="0"/>
                        </a:rPr>
                        <a:t> (MB)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err="1" smtClean="0">
                          <a:ln>
                            <a:noFill/>
                          </a:ln>
                          <a:solidFill>
                            <a:schemeClr val="tx1"/>
                          </a:solidFill>
                          <a:effectLst/>
                          <a:latin typeface="Arial" charset="0"/>
                        </a:rPr>
                        <a:t>Mebibyte</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ysDot"/>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charset="0"/>
                        </a:rPr>
                        <a:t>2</a:t>
                      </a:r>
                      <a:r>
                        <a:rPr kumimoji="0" lang="en-US" sz="1200" b="0" i="0" u="none" strike="noStrike" cap="none" normalizeH="0" baseline="30000" smtClean="0">
                          <a:ln>
                            <a:noFill/>
                          </a:ln>
                          <a:solidFill>
                            <a:schemeClr val="tx1"/>
                          </a:solidFill>
                          <a:effectLst/>
                          <a:latin typeface="Arial" charset="0"/>
                        </a:rPr>
                        <a:t>20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1,048,576 bytes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60428919"/>
              </p:ext>
            </p:extLst>
          </p:nvPr>
        </p:nvGraphicFramePr>
        <p:xfrm>
          <a:off x="720031" y="4579908"/>
          <a:ext cx="7931149" cy="274320"/>
        </p:xfrm>
        <a:graphic>
          <a:graphicData uri="http://schemas.openxmlformats.org/drawingml/2006/table">
            <a:tbl>
              <a:tblPr/>
              <a:tblGrid>
                <a:gridCol w="1568450"/>
                <a:gridCol w="1016318"/>
                <a:gridCol w="1063942"/>
                <a:gridCol w="994410"/>
                <a:gridCol w="3288029"/>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Gigabyte</a:t>
                      </a:r>
                      <a:r>
                        <a:rPr kumimoji="0" lang="en-US" sz="1200" b="0" i="0" u="none" strike="noStrike" cap="none" normalizeH="0" baseline="0" dirty="0" smtClean="0">
                          <a:ln>
                            <a:noFill/>
                          </a:ln>
                          <a:solidFill>
                            <a:schemeClr val="tx1"/>
                          </a:solidFill>
                          <a:effectLst/>
                          <a:latin typeface="Arial" charset="0"/>
                        </a:rPr>
                        <a:t> (GB)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9</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err="1" smtClean="0">
                          <a:ln>
                            <a:noFill/>
                          </a:ln>
                          <a:solidFill>
                            <a:schemeClr val="tx1"/>
                          </a:solidFill>
                          <a:effectLst/>
                          <a:latin typeface="Arial" charset="0"/>
                        </a:rPr>
                        <a:t>Gibibyte</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ysDot"/>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charset="0"/>
                        </a:rPr>
                        <a:t>2</a:t>
                      </a:r>
                      <a:r>
                        <a:rPr kumimoji="0" lang="en-US" sz="1200" b="0" i="0" u="none" strike="noStrike" cap="none" normalizeH="0" baseline="30000" smtClean="0">
                          <a:ln>
                            <a:noFill/>
                          </a:ln>
                          <a:solidFill>
                            <a:schemeClr val="tx1"/>
                          </a:solidFill>
                          <a:effectLst/>
                          <a:latin typeface="Arial" charset="0"/>
                        </a:rPr>
                        <a:t>30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1,073,741,824 bytes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76540365"/>
              </p:ext>
            </p:extLst>
          </p:nvPr>
        </p:nvGraphicFramePr>
        <p:xfrm>
          <a:off x="720031" y="4851986"/>
          <a:ext cx="7931149" cy="274320"/>
        </p:xfrm>
        <a:graphic>
          <a:graphicData uri="http://schemas.openxmlformats.org/drawingml/2006/table">
            <a:tbl>
              <a:tblPr/>
              <a:tblGrid>
                <a:gridCol w="1568450"/>
                <a:gridCol w="1016318"/>
                <a:gridCol w="1063942"/>
                <a:gridCol w="994410"/>
                <a:gridCol w="3288029"/>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Terabyte</a:t>
                      </a:r>
                      <a:r>
                        <a:rPr kumimoji="0" lang="en-US" sz="1200" b="0" i="0" u="none" strike="noStrike" cap="none" normalizeH="0" baseline="0" dirty="0" smtClean="0">
                          <a:ln>
                            <a:noFill/>
                          </a:ln>
                          <a:solidFill>
                            <a:schemeClr val="tx1"/>
                          </a:solidFill>
                          <a:effectLst/>
                          <a:latin typeface="Arial" charset="0"/>
                        </a:rPr>
                        <a:t> (TB)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12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err="1" smtClean="0">
                          <a:ln>
                            <a:noFill/>
                          </a:ln>
                          <a:solidFill>
                            <a:schemeClr val="tx1"/>
                          </a:solidFill>
                          <a:effectLst/>
                          <a:latin typeface="Arial" charset="0"/>
                        </a:rPr>
                        <a:t>Tebibyte</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ysDot"/>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charset="0"/>
                        </a:rPr>
                        <a:t>2</a:t>
                      </a:r>
                      <a:r>
                        <a:rPr kumimoji="0" lang="en-US" sz="1200" b="0" i="0" u="none" strike="noStrike" cap="none" normalizeH="0" baseline="30000" smtClean="0">
                          <a:ln>
                            <a:noFill/>
                          </a:ln>
                          <a:solidFill>
                            <a:schemeClr val="tx1"/>
                          </a:solidFill>
                          <a:effectLst/>
                          <a:latin typeface="Arial" charset="0"/>
                        </a:rPr>
                        <a:t>40</a:t>
                      </a:r>
                      <a:endParaRPr kumimoji="0" lang="en-US" sz="12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1,099,511,627,776 bytes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73091197"/>
              </p:ext>
            </p:extLst>
          </p:nvPr>
        </p:nvGraphicFramePr>
        <p:xfrm>
          <a:off x="720031" y="5124064"/>
          <a:ext cx="7931149" cy="274320"/>
        </p:xfrm>
        <a:graphic>
          <a:graphicData uri="http://schemas.openxmlformats.org/drawingml/2006/table">
            <a:tbl>
              <a:tblPr/>
              <a:tblGrid>
                <a:gridCol w="1568450"/>
                <a:gridCol w="1016318"/>
                <a:gridCol w="1063942"/>
                <a:gridCol w="994410"/>
                <a:gridCol w="3288029"/>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Petabyte</a:t>
                      </a:r>
                      <a:r>
                        <a:rPr kumimoji="0" lang="en-US" sz="1200" b="0" i="0" u="none" strike="noStrike" cap="none" normalizeH="0" baseline="0" dirty="0" smtClean="0">
                          <a:ln>
                            <a:noFill/>
                          </a:ln>
                          <a:solidFill>
                            <a:schemeClr val="tx1"/>
                          </a:solidFill>
                          <a:effectLst/>
                          <a:latin typeface="Arial" charset="0"/>
                        </a:rPr>
                        <a:t> (PB)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charset="0"/>
                        </a:rPr>
                        <a:t>10</a:t>
                      </a:r>
                      <a:r>
                        <a:rPr kumimoji="0" lang="en-US" sz="1200" b="0" i="0" u="none" strike="noStrike" cap="none" normalizeH="0" baseline="30000" smtClean="0">
                          <a:ln>
                            <a:noFill/>
                          </a:ln>
                          <a:solidFill>
                            <a:schemeClr val="tx1"/>
                          </a:solidFill>
                          <a:effectLst/>
                          <a:latin typeface="Arial" charset="0"/>
                        </a:rPr>
                        <a:t>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err="1" smtClean="0">
                          <a:ln>
                            <a:noFill/>
                          </a:ln>
                          <a:solidFill>
                            <a:schemeClr val="tx1"/>
                          </a:solidFill>
                          <a:effectLst/>
                          <a:latin typeface="Arial" charset="0"/>
                        </a:rPr>
                        <a:t>Pebibyte</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ysDot"/>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charset="0"/>
                        </a:rPr>
                        <a:t>2</a:t>
                      </a:r>
                      <a:r>
                        <a:rPr kumimoji="0" lang="en-US" sz="1200" b="0" i="0" u="none" strike="noStrike" cap="none" normalizeH="0" baseline="30000" smtClean="0">
                          <a:ln>
                            <a:noFill/>
                          </a:ln>
                          <a:solidFill>
                            <a:schemeClr val="tx1"/>
                          </a:solidFill>
                          <a:effectLst/>
                          <a:latin typeface="Arial" charset="0"/>
                        </a:rPr>
                        <a:t>50</a:t>
                      </a:r>
                      <a:endParaRPr kumimoji="0" lang="en-US" sz="12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1,125,899,906,842,624 bytes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54570062"/>
              </p:ext>
            </p:extLst>
          </p:nvPr>
        </p:nvGraphicFramePr>
        <p:xfrm>
          <a:off x="720031" y="5396142"/>
          <a:ext cx="7931149" cy="274320"/>
        </p:xfrm>
        <a:graphic>
          <a:graphicData uri="http://schemas.openxmlformats.org/drawingml/2006/table">
            <a:tbl>
              <a:tblPr/>
              <a:tblGrid>
                <a:gridCol w="1568450"/>
                <a:gridCol w="1016318"/>
                <a:gridCol w="1063942"/>
                <a:gridCol w="994410"/>
                <a:gridCol w="3288029"/>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Exabyte</a:t>
                      </a:r>
                      <a:r>
                        <a:rPr kumimoji="0" lang="en-US" sz="1200" b="0" i="0" u="none" strike="noStrike" cap="none" normalizeH="0" baseline="0" dirty="0" smtClean="0">
                          <a:ln>
                            <a:noFill/>
                          </a:ln>
                          <a:solidFill>
                            <a:schemeClr val="tx1"/>
                          </a:solidFill>
                          <a:effectLst/>
                          <a:latin typeface="Arial" charset="0"/>
                        </a:rPr>
                        <a:t> (EB)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10</a:t>
                      </a:r>
                      <a:r>
                        <a:rPr kumimoji="0" lang="en-US" sz="1200" b="0" i="0" u="none" strike="noStrike" cap="none" normalizeH="0" baseline="30000" dirty="0" smtClean="0">
                          <a:ln>
                            <a:noFill/>
                          </a:ln>
                          <a:solidFill>
                            <a:schemeClr val="tx1"/>
                          </a:solidFill>
                          <a:effectLst/>
                          <a:latin typeface="Arial" charset="0"/>
                        </a:rPr>
                        <a:t>18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err="1" smtClean="0">
                          <a:ln>
                            <a:noFill/>
                          </a:ln>
                          <a:solidFill>
                            <a:schemeClr val="tx1"/>
                          </a:solidFill>
                          <a:effectLst/>
                          <a:latin typeface="Arial" charset="0"/>
                        </a:rPr>
                        <a:t>Exbibyte</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ysDot"/>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2</a:t>
                      </a:r>
                      <a:r>
                        <a:rPr kumimoji="0" lang="en-US" sz="1200" b="0" i="0" u="none" strike="noStrike" cap="none" normalizeH="0" baseline="30000" dirty="0" smtClean="0">
                          <a:ln>
                            <a:noFill/>
                          </a:ln>
                          <a:solidFill>
                            <a:schemeClr val="tx1"/>
                          </a:solidFill>
                          <a:effectLst/>
                          <a:latin typeface="Arial" charset="0"/>
                        </a:rPr>
                        <a:t>60</a:t>
                      </a:r>
                      <a:endParaRPr kumimoji="0" lang="en-US" sz="12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1,152,921,504,606,846,976 bytes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30434796"/>
              </p:ext>
            </p:extLst>
          </p:nvPr>
        </p:nvGraphicFramePr>
        <p:xfrm>
          <a:off x="720031" y="5668220"/>
          <a:ext cx="7931149" cy="274320"/>
        </p:xfrm>
        <a:graphic>
          <a:graphicData uri="http://schemas.openxmlformats.org/drawingml/2006/table">
            <a:tbl>
              <a:tblPr/>
              <a:tblGrid>
                <a:gridCol w="1568450"/>
                <a:gridCol w="1016318"/>
                <a:gridCol w="1063942"/>
                <a:gridCol w="994410"/>
                <a:gridCol w="3288029"/>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err="1" smtClean="0">
                          <a:ln>
                            <a:noFill/>
                          </a:ln>
                          <a:solidFill>
                            <a:schemeClr val="tx1"/>
                          </a:solidFill>
                          <a:effectLst/>
                          <a:latin typeface="Arial" charset="0"/>
                        </a:rPr>
                        <a:t>Zettabyte</a:t>
                      </a:r>
                      <a:r>
                        <a:rPr kumimoji="0" lang="en-US" sz="1200" b="0" i="0" u="none" strike="noStrike" cap="none" normalizeH="0" baseline="0" dirty="0" smtClean="0">
                          <a:ln>
                            <a:noFill/>
                          </a:ln>
                          <a:solidFill>
                            <a:schemeClr val="tx1"/>
                          </a:solidFill>
                          <a:effectLst/>
                          <a:latin typeface="Arial" charset="0"/>
                        </a:rPr>
                        <a:t> (ZB)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10</a:t>
                      </a:r>
                      <a:r>
                        <a:rPr kumimoji="0" lang="en-US" sz="1200" b="0" i="0" u="none" strike="noStrike" cap="none" normalizeH="0" baseline="30000" dirty="0" smtClean="0">
                          <a:ln>
                            <a:noFill/>
                          </a:ln>
                          <a:solidFill>
                            <a:schemeClr val="tx1"/>
                          </a:solidFill>
                          <a:effectLst/>
                          <a:latin typeface="Arial" charset="0"/>
                        </a:rPr>
                        <a:t>21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err="1" smtClean="0">
                          <a:ln>
                            <a:noFill/>
                          </a:ln>
                          <a:solidFill>
                            <a:schemeClr val="tx1"/>
                          </a:solidFill>
                          <a:effectLst/>
                          <a:latin typeface="Arial" charset="0"/>
                        </a:rPr>
                        <a:t>Zebibyte</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ysDot"/>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2</a:t>
                      </a:r>
                      <a:r>
                        <a:rPr kumimoji="0" lang="en-US" sz="1200" b="0" i="0" u="none" strike="noStrike" cap="none" normalizeH="0" baseline="30000" dirty="0" smtClean="0">
                          <a:ln>
                            <a:noFill/>
                          </a:ln>
                          <a:solidFill>
                            <a:schemeClr val="tx1"/>
                          </a:solidFill>
                          <a:effectLst/>
                          <a:latin typeface="Arial" charset="0"/>
                        </a:rPr>
                        <a:t>70</a:t>
                      </a:r>
                      <a:endParaRPr kumimoji="0" lang="en-US" sz="12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1,180,591,620,717,411,303,424 bytes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19596488"/>
              </p:ext>
            </p:extLst>
          </p:nvPr>
        </p:nvGraphicFramePr>
        <p:xfrm>
          <a:off x="720031" y="5940297"/>
          <a:ext cx="7931149" cy="274320"/>
        </p:xfrm>
        <a:graphic>
          <a:graphicData uri="http://schemas.openxmlformats.org/drawingml/2006/table">
            <a:tbl>
              <a:tblPr/>
              <a:tblGrid>
                <a:gridCol w="1568450"/>
                <a:gridCol w="1016318"/>
                <a:gridCol w="1063942"/>
                <a:gridCol w="994410"/>
                <a:gridCol w="3288029"/>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err="1" smtClean="0">
                          <a:ln>
                            <a:noFill/>
                          </a:ln>
                          <a:solidFill>
                            <a:schemeClr val="tx1"/>
                          </a:solidFill>
                          <a:effectLst/>
                          <a:latin typeface="Arial" charset="0"/>
                        </a:rPr>
                        <a:t>Yotabyte</a:t>
                      </a:r>
                      <a:r>
                        <a:rPr kumimoji="0" lang="en-US" sz="1200" b="0" i="0" u="none" strike="noStrike" cap="none" normalizeH="0" baseline="0" dirty="0" smtClean="0">
                          <a:ln>
                            <a:noFill/>
                          </a:ln>
                          <a:solidFill>
                            <a:schemeClr val="tx1"/>
                          </a:solidFill>
                          <a:effectLst/>
                          <a:latin typeface="Arial" charset="0"/>
                        </a:rPr>
                        <a:t> (YB)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10</a:t>
                      </a:r>
                      <a:r>
                        <a:rPr kumimoji="0" lang="en-US" sz="1200" b="0" i="0" u="none" strike="noStrike" cap="none" normalizeH="0" baseline="30000" dirty="0" smtClean="0">
                          <a:ln>
                            <a:noFill/>
                          </a:ln>
                          <a:solidFill>
                            <a:schemeClr val="tx1"/>
                          </a:solidFill>
                          <a:effectLst/>
                          <a:latin typeface="Arial" charset="0"/>
                        </a:rPr>
                        <a:t>24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err="1" smtClean="0">
                          <a:ln>
                            <a:noFill/>
                          </a:ln>
                          <a:solidFill>
                            <a:schemeClr val="tx1"/>
                          </a:solidFill>
                          <a:effectLst/>
                          <a:latin typeface="Arial" charset="0"/>
                        </a:rPr>
                        <a:t>Yobibyte</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ysDot"/>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2</a:t>
                      </a:r>
                      <a:r>
                        <a:rPr kumimoji="0" lang="en-US" sz="1200" b="0" i="0" u="none" strike="noStrike" cap="none" normalizeH="0" baseline="30000" dirty="0" smtClean="0">
                          <a:ln>
                            <a:noFill/>
                          </a:ln>
                          <a:solidFill>
                            <a:schemeClr val="tx1"/>
                          </a:solidFill>
                          <a:effectLst/>
                          <a:latin typeface="Arial" charset="0"/>
                        </a:rPr>
                        <a:t>80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1,208,925,819,614,629,174,706,176 bytes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2" name="Date Placeholder 3"/>
          <p:cNvSpPr>
            <a:spLocks noGrp="1"/>
          </p:cNvSpPr>
          <p:nvPr>
            <p:ph type="dt" sz="half" idx="10"/>
          </p:nvPr>
        </p:nvSpPr>
        <p:spPr/>
        <p:txBody>
          <a:bodyPr/>
          <a:lstStyle/>
          <a:p>
            <a:r>
              <a:rPr lang="en-US" smtClean="0"/>
              <a:t>BYU CS 224</a:t>
            </a:r>
            <a:endParaRPr lang="en-US"/>
          </a:p>
        </p:txBody>
      </p:sp>
      <p:sp>
        <p:nvSpPr>
          <p:cNvPr id="63" name="Footer Placeholder 4"/>
          <p:cNvSpPr>
            <a:spLocks noGrp="1"/>
          </p:cNvSpPr>
          <p:nvPr>
            <p:ph type="ftr" sz="quarter" idx="11"/>
          </p:nvPr>
        </p:nvSpPr>
        <p:spPr/>
        <p:txBody>
          <a:bodyPr/>
          <a:lstStyle/>
          <a:p>
            <a:r>
              <a:rPr lang="en-US" smtClean="0"/>
              <a:t>S01 - Data Types</a:t>
            </a:r>
            <a:endParaRPr lang="en-US"/>
          </a:p>
        </p:txBody>
      </p:sp>
      <p:sp>
        <p:nvSpPr>
          <p:cNvPr id="64" name="Slide Number Placeholder 5"/>
          <p:cNvSpPr>
            <a:spLocks noGrp="1"/>
          </p:cNvSpPr>
          <p:nvPr>
            <p:ph type="sldNum" sz="quarter" idx="12"/>
          </p:nvPr>
        </p:nvSpPr>
        <p:spPr/>
        <p:txBody>
          <a:bodyPr/>
          <a:lstStyle/>
          <a:p>
            <a:fld id="{BFB07478-DE25-45CC-AE34-9CF979E27A01}" type="slidenum">
              <a:rPr lang="en-US"/>
              <a:pPr/>
              <a:t>9</a:t>
            </a:fld>
            <a:endParaRPr lang="en-US"/>
          </a:p>
        </p:txBody>
      </p:sp>
      <p:sp>
        <p:nvSpPr>
          <p:cNvPr id="2570242" name="Rectangle 2"/>
          <p:cNvSpPr>
            <a:spLocks noGrp="1" noChangeArrowheads="1"/>
          </p:cNvSpPr>
          <p:nvPr>
            <p:ph type="title"/>
          </p:nvPr>
        </p:nvSpPr>
        <p:spPr/>
        <p:txBody>
          <a:bodyPr/>
          <a:lstStyle/>
          <a:p>
            <a:r>
              <a:rPr lang="en-US"/>
              <a:t>Binary Nomenclature</a:t>
            </a:r>
          </a:p>
        </p:txBody>
      </p:sp>
      <p:sp>
        <p:nvSpPr>
          <p:cNvPr id="2570244"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Digital Binary System</a:t>
            </a:r>
          </a:p>
        </p:txBody>
      </p:sp>
      <p:graphicFrame>
        <p:nvGraphicFramePr>
          <p:cNvPr id="2570397" name="Group 157"/>
          <p:cNvGraphicFramePr>
            <a:graphicFrameLocks noGrp="1"/>
          </p:cNvGraphicFramePr>
          <p:nvPr>
            <p:extLst>
              <p:ext uri="{D42A27DB-BD31-4B8C-83A1-F6EECF244321}">
                <p14:modId xmlns:p14="http://schemas.microsoft.com/office/powerpoint/2010/main" val="2162831517"/>
              </p:ext>
            </p:extLst>
          </p:nvPr>
        </p:nvGraphicFramePr>
        <p:xfrm>
          <a:off x="717550" y="3495118"/>
          <a:ext cx="7931149" cy="274320"/>
        </p:xfrm>
        <a:graphic>
          <a:graphicData uri="http://schemas.openxmlformats.org/drawingml/2006/table">
            <a:tbl>
              <a:tblPr/>
              <a:tblGrid>
                <a:gridCol w="1568450"/>
                <a:gridCol w="1016318"/>
                <a:gridCol w="1063942"/>
                <a:gridCol w="994410"/>
                <a:gridCol w="3288029"/>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SI Name (Symbol)</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Value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Binary</a:t>
                      </a:r>
                    </a:p>
                  </a:txBody>
                  <a:tcPr anchor="ctr" horzOverflow="overflow">
                    <a:lnL w="28575" cap="flat" cmpd="sng" algn="ctr">
                      <a:solidFill>
                        <a:schemeClr val="tx1"/>
                      </a:solidFill>
                      <a:prstDash val="sysDot"/>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Value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
        <p:nvSpPr>
          <p:cNvPr id="2570388" name="Rectangle 148"/>
          <p:cNvSpPr>
            <a:spLocks noGrp="1" noChangeArrowheads="1"/>
          </p:cNvSpPr>
          <p:nvPr>
            <p:ph type="body" idx="1"/>
          </p:nvPr>
        </p:nvSpPr>
        <p:spPr>
          <a:xfrm>
            <a:off x="431800" y="1408112"/>
            <a:ext cx="8245475" cy="1931435"/>
          </a:xfrm>
          <a:noFill/>
          <a:ln/>
        </p:spPr>
        <p:txBody>
          <a:bodyPr/>
          <a:lstStyle/>
          <a:p>
            <a:r>
              <a:rPr lang="en-US" sz="2000" dirty="0"/>
              <a:t>By using groups of bits, we can achieve high precision.</a:t>
            </a:r>
          </a:p>
          <a:p>
            <a:pPr lvl="2"/>
            <a:r>
              <a:rPr lang="en-US" sz="1600" dirty="0"/>
              <a:t>8 bits  =&gt; each bit pattern represents 1/256.</a:t>
            </a:r>
          </a:p>
          <a:p>
            <a:pPr lvl="2"/>
            <a:r>
              <a:rPr lang="en-US" sz="1600" dirty="0"/>
              <a:t>16 bits =&gt; each bit pattern represents 1/65,536</a:t>
            </a:r>
          </a:p>
          <a:p>
            <a:pPr lvl="2"/>
            <a:r>
              <a:rPr lang="en-US" sz="1600" dirty="0"/>
              <a:t>32 bits =&gt; each bit pattern represents 1/4,294,967,296</a:t>
            </a:r>
          </a:p>
          <a:p>
            <a:pPr lvl="2"/>
            <a:r>
              <a:rPr lang="en-US" sz="1600" dirty="0"/>
              <a:t>64 bits =&gt; each bit pattern represents 1/18,446,744,073,709,550,000</a:t>
            </a:r>
          </a:p>
          <a:p>
            <a:r>
              <a:rPr lang="en-US" sz="2000" dirty="0"/>
              <a:t>IEC International Standard names </a:t>
            </a:r>
            <a:r>
              <a:rPr lang="en-US" sz="2000" dirty="0" smtClean="0"/>
              <a:t>and </a:t>
            </a:r>
            <a:r>
              <a:rPr lang="en-US" sz="2000" dirty="0"/>
              <a:t>symbols for </a:t>
            </a:r>
            <a:r>
              <a:rPr lang="en-US" sz="2000" dirty="0" smtClean="0"/>
              <a:t>binary prefixes:</a:t>
            </a:r>
            <a:endParaRPr lang="en-US" sz="2000" dirty="0"/>
          </a:p>
        </p:txBody>
      </p:sp>
    </p:spTree>
    <p:extLst>
      <p:ext uri="{BB962C8B-B14F-4D97-AF65-F5344CB8AC3E}">
        <p14:creationId xmlns:p14="http://schemas.microsoft.com/office/powerpoint/2010/main" val="192800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0388">
                                            <p:txEl>
                                              <p:pRg st="0" end="0"/>
                                            </p:txEl>
                                          </p:spTgt>
                                        </p:tgtEl>
                                        <p:attrNameLst>
                                          <p:attrName>style.visibility</p:attrName>
                                        </p:attrNameLst>
                                      </p:cBhvr>
                                      <p:to>
                                        <p:strVal val="visible"/>
                                      </p:to>
                                    </p:set>
                                    <p:animEffect transition="in" filter="fade">
                                      <p:cBhvr>
                                        <p:cTn id="7" dur="500"/>
                                        <p:tgtEl>
                                          <p:spTgt spid="25703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70388">
                                            <p:txEl>
                                              <p:pRg st="1" end="1"/>
                                            </p:txEl>
                                          </p:spTgt>
                                        </p:tgtEl>
                                        <p:attrNameLst>
                                          <p:attrName>style.visibility</p:attrName>
                                        </p:attrNameLst>
                                      </p:cBhvr>
                                      <p:to>
                                        <p:strVal val="visible"/>
                                      </p:to>
                                    </p:set>
                                    <p:animEffect transition="in" filter="fade">
                                      <p:cBhvr>
                                        <p:cTn id="10" dur="500"/>
                                        <p:tgtEl>
                                          <p:spTgt spid="257038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70388">
                                            <p:txEl>
                                              <p:pRg st="2" end="2"/>
                                            </p:txEl>
                                          </p:spTgt>
                                        </p:tgtEl>
                                        <p:attrNameLst>
                                          <p:attrName>style.visibility</p:attrName>
                                        </p:attrNameLst>
                                      </p:cBhvr>
                                      <p:to>
                                        <p:strVal val="visible"/>
                                      </p:to>
                                    </p:set>
                                    <p:animEffect transition="in" filter="fade">
                                      <p:cBhvr>
                                        <p:cTn id="13" dur="500"/>
                                        <p:tgtEl>
                                          <p:spTgt spid="257038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70388">
                                            <p:txEl>
                                              <p:pRg st="3" end="3"/>
                                            </p:txEl>
                                          </p:spTgt>
                                        </p:tgtEl>
                                        <p:attrNameLst>
                                          <p:attrName>style.visibility</p:attrName>
                                        </p:attrNameLst>
                                      </p:cBhvr>
                                      <p:to>
                                        <p:strVal val="visible"/>
                                      </p:to>
                                    </p:set>
                                    <p:animEffect transition="in" filter="fade">
                                      <p:cBhvr>
                                        <p:cTn id="16" dur="500"/>
                                        <p:tgtEl>
                                          <p:spTgt spid="257038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70388">
                                            <p:txEl>
                                              <p:pRg st="4" end="4"/>
                                            </p:txEl>
                                          </p:spTgt>
                                        </p:tgtEl>
                                        <p:attrNameLst>
                                          <p:attrName>style.visibility</p:attrName>
                                        </p:attrNameLst>
                                      </p:cBhvr>
                                      <p:to>
                                        <p:strVal val="visible"/>
                                      </p:to>
                                    </p:set>
                                    <p:animEffect transition="in" filter="fade">
                                      <p:cBhvr>
                                        <p:cTn id="19" dur="500"/>
                                        <p:tgtEl>
                                          <p:spTgt spid="257038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570388">
                                            <p:txEl>
                                              <p:pRg st="5" end="5"/>
                                            </p:txEl>
                                          </p:spTgt>
                                        </p:tgtEl>
                                        <p:attrNameLst>
                                          <p:attrName>style.visibility</p:attrName>
                                        </p:attrNameLst>
                                      </p:cBhvr>
                                      <p:to>
                                        <p:strVal val="visible"/>
                                      </p:to>
                                    </p:set>
                                    <p:animEffect transition="in" filter="fade">
                                      <p:cBhvr>
                                        <p:cTn id="24" dur="500"/>
                                        <p:tgtEl>
                                          <p:spTgt spid="257038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70397"/>
                                        </p:tgtEl>
                                        <p:attrNameLst>
                                          <p:attrName>style.visibility</p:attrName>
                                        </p:attrNameLst>
                                      </p:cBhvr>
                                      <p:to>
                                        <p:strVal val="visible"/>
                                      </p:to>
                                    </p:set>
                                    <p:animEffect transition="in" filter="fade">
                                      <p:cBhvr>
                                        <p:cTn id="29" dur="500"/>
                                        <p:tgtEl>
                                          <p:spTgt spid="257039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88" grpId="0" build="p"/>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13171</TotalTime>
  <Words>5460</Words>
  <Application>Microsoft Office PowerPoint</Application>
  <PresentationFormat>On-screen Show (4:3)</PresentationFormat>
  <Paragraphs>1605</Paragraphs>
  <Slides>64</Slides>
  <Notes>10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Blends</vt:lpstr>
      <vt:lpstr>Equation</vt:lpstr>
      <vt:lpstr>S01 - Data Types</vt:lpstr>
      <vt:lpstr>CS 224</vt:lpstr>
      <vt:lpstr>Data Types Learning Outcomes…</vt:lpstr>
      <vt:lpstr>Need to Know…</vt:lpstr>
      <vt:lpstr>What are Decimal Numbers?</vt:lpstr>
      <vt:lpstr>What are Binary Numbers?</vt:lpstr>
      <vt:lpstr>Binary Digital System</vt:lpstr>
      <vt:lpstr>Electronic Representation of a Bit</vt:lpstr>
      <vt:lpstr>Binary Nomenclature</vt:lpstr>
      <vt:lpstr>Hexadecimal Notation</vt:lpstr>
      <vt:lpstr>Data Types</vt:lpstr>
      <vt:lpstr>Some Important Data Types</vt:lpstr>
      <vt:lpstr>Integral Data Types</vt:lpstr>
      <vt:lpstr>Unsigned Integers</vt:lpstr>
      <vt:lpstr>Unsigned Binary Arithmetic</vt:lpstr>
      <vt:lpstr>Quiz 1.1</vt:lpstr>
      <vt:lpstr>Data Types Matter!</vt:lpstr>
      <vt:lpstr>Data Types Matter!</vt:lpstr>
      <vt:lpstr>Signed Integers</vt:lpstr>
      <vt:lpstr>Sign-Magnitude Integers</vt:lpstr>
      <vt:lpstr>1’s Complement Integers</vt:lpstr>
      <vt:lpstr>2’s Complement Integers</vt:lpstr>
      <vt:lpstr>2’s Complement Integer</vt:lpstr>
      <vt:lpstr>2’s Complement</vt:lpstr>
      <vt:lpstr>Quiz 1.2</vt:lpstr>
      <vt:lpstr>2’s Complement Shortcut</vt:lpstr>
      <vt:lpstr>2’s Complement Binary Addition</vt:lpstr>
      <vt:lpstr>2’s Complement Overflow</vt:lpstr>
      <vt:lpstr>2’s Complement Overflow</vt:lpstr>
      <vt:lpstr>Quiz 1.3</vt:lpstr>
      <vt:lpstr>Review: Numbers…</vt:lpstr>
      <vt:lpstr>2’s Complement Sign-Extension</vt:lpstr>
      <vt:lpstr>Decimal to Binary Conversion</vt:lpstr>
      <vt:lpstr>Quiz 1.4</vt:lpstr>
      <vt:lpstr>Pre-class Quiz…</vt:lpstr>
      <vt:lpstr>Fractional Data Types</vt:lpstr>
      <vt:lpstr>Fixed Point Numbers</vt:lpstr>
      <vt:lpstr>Fixed Point Numbers</vt:lpstr>
      <vt:lpstr>Fixed Point Arithmetic</vt:lpstr>
      <vt:lpstr>Floating Point Numbers</vt:lpstr>
      <vt:lpstr>Floating Point Numbers</vt:lpstr>
      <vt:lpstr>Normalizing Floating Point</vt:lpstr>
      <vt:lpstr>Floating Point Numbers</vt:lpstr>
      <vt:lpstr>Quiz 1.5 – FP to Decimal</vt:lpstr>
      <vt:lpstr>Decimal to Floating Point</vt:lpstr>
      <vt:lpstr>Quiz 1.6 – Decimal to FP</vt:lpstr>
      <vt:lpstr>FP Behavior</vt:lpstr>
      <vt:lpstr>Chopping vs. Rounding</vt:lpstr>
      <vt:lpstr>Other Data Types</vt:lpstr>
      <vt:lpstr>ASCII Codes</vt:lpstr>
      <vt:lpstr>Unicode Codes</vt:lpstr>
      <vt:lpstr>Additional Data Types</vt:lpstr>
      <vt:lpstr>MSP430 C Variable Data Types</vt:lpstr>
      <vt:lpstr>Data Storage</vt:lpstr>
      <vt:lpstr>Data Alignment / Padding</vt:lpstr>
      <vt:lpstr>Type Casting</vt:lpstr>
      <vt:lpstr>Choosing a Data Type</vt:lpstr>
      <vt:lpstr>Summary / Review</vt:lpstr>
      <vt:lpstr>Review: Representation</vt:lpstr>
      <vt:lpstr>Review: Integral Numbers…</vt:lpstr>
      <vt:lpstr>Review: Fractional Numbers…</vt:lpstr>
      <vt:lpstr>float's vs int's</vt:lpstr>
      <vt:lpstr>Quiz 1.7</vt:lpstr>
      <vt:lpstr>PowerPoint Presentation</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 Types</dc:title>
  <dc:creator>Paul Roper</dc:creator>
  <cp:lastModifiedBy>proper</cp:lastModifiedBy>
  <cp:revision>547</cp:revision>
  <cp:lastPrinted>2015-01-07T18:58:08Z</cp:lastPrinted>
  <dcterms:created xsi:type="dcterms:W3CDTF">2000-08-22T23:43:45Z</dcterms:created>
  <dcterms:modified xsi:type="dcterms:W3CDTF">2015-04-15T16:59:37Z</dcterms:modified>
</cp:coreProperties>
</file>