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95"/>
  </p:notesMasterIdLst>
  <p:handoutMasterIdLst>
    <p:handoutMasterId r:id="rId96"/>
  </p:handoutMasterIdLst>
  <p:sldIdLst>
    <p:sldId id="2164" r:id="rId2"/>
    <p:sldId id="2183" r:id="rId3"/>
    <p:sldId id="2185" r:id="rId4"/>
    <p:sldId id="1989" r:id="rId5"/>
    <p:sldId id="1788" r:id="rId6"/>
    <p:sldId id="1673" r:id="rId7"/>
    <p:sldId id="1624" r:id="rId8"/>
    <p:sldId id="1992" r:id="rId9"/>
    <p:sldId id="1751" r:id="rId10"/>
    <p:sldId id="1651" r:id="rId11"/>
    <p:sldId id="1777" r:id="rId12"/>
    <p:sldId id="1993" r:id="rId13"/>
    <p:sldId id="1583" r:id="rId14"/>
    <p:sldId id="1740" r:id="rId15"/>
    <p:sldId id="1783" r:id="rId16"/>
    <p:sldId id="2003" r:id="rId17"/>
    <p:sldId id="2178" r:id="rId18"/>
    <p:sldId id="2186" r:id="rId19"/>
    <p:sldId id="1995" r:id="rId20"/>
    <p:sldId id="1789" r:id="rId21"/>
    <p:sldId id="2201" r:id="rId22"/>
    <p:sldId id="1668" r:id="rId23"/>
    <p:sldId id="2018" r:id="rId24"/>
    <p:sldId id="1792" r:id="rId25"/>
    <p:sldId id="1790" r:id="rId26"/>
    <p:sldId id="1644" r:id="rId27"/>
    <p:sldId id="2172" r:id="rId28"/>
    <p:sldId id="1794" r:id="rId29"/>
    <p:sldId id="2012" r:id="rId30"/>
    <p:sldId id="1796" r:id="rId31"/>
    <p:sldId id="1797" r:id="rId32"/>
    <p:sldId id="1798" r:id="rId33"/>
    <p:sldId id="2013" r:id="rId34"/>
    <p:sldId id="2031" r:id="rId35"/>
    <p:sldId id="2188" r:id="rId36"/>
    <p:sldId id="1802" r:id="rId37"/>
    <p:sldId id="1803" r:id="rId38"/>
    <p:sldId id="1804" r:id="rId39"/>
    <p:sldId id="1805" r:id="rId40"/>
    <p:sldId id="1806" r:id="rId41"/>
    <p:sldId id="1807" r:id="rId42"/>
    <p:sldId id="1808" r:id="rId43"/>
    <p:sldId id="1809" r:id="rId44"/>
    <p:sldId id="2033" r:id="rId45"/>
    <p:sldId id="1814" r:id="rId46"/>
    <p:sldId id="1816" r:id="rId47"/>
    <p:sldId id="2210" r:id="rId48"/>
    <p:sldId id="2168" r:id="rId49"/>
    <p:sldId id="1817" r:id="rId50"/>
    <p:sldId id="1815" r:id="rId51"/>
    <p:sldId id="2175" r:id="rId52"/>
    <p:sldId id="2062" r:id="rId53"/>
    <p:sldId id="2063" r:id="rId54"/>
    <p:sldId id="2064" r:id="rId55"/>
    <p:sldId id="2169" r:id="rId56"/>
    <p:sldId id="2065" r:id="rId57"/>
    <p:sldId id="2066" r:id="rId58"/>
    <p:sldId id="2067" r:id="rId59"/>
    <p:sldId id="2068" r:id="rId60"/>
    <p:sldId id="2069" r:id="rId61"/>
    <p:sldId id="1827" r:id="rId62"/>
    <p:sldId id="2052" r:id="rId63"/>
    <p:sldId id="2055" r:id="rId64"/>
    <p:sldId id="2057" r:id="rId65"/>
    <p:sldId id="2054" r:id="rId66"/>
    <p:sldId id="2203" r:id="rId67"/>
    <p:sldId id="1837" r:id="rId68"/>
    <p:sldId id="2141" r:id="rId69"/>
    <p:sldId id="2142" r:id="rId70"/>
    <p:sldId id="2143" r:id="rId71"/>
    <p:sldId id="2144" r:id="rId72"/>
    <p:sldId id="2145" r:id="rId73"/>
    <p:sldId id="2146" r:id="rId74"/>
    <p:sldId id="2147" r:id="rId75"/>
    <p:sldId id="2148" r:id="rId76"/>
    <p:sldId id="2149" r:id="rId77"/>
    <p:sldId id="2150" r:id="rId78"/>
    <p:sldId id="2151" r:id="rId79"/>
    <p:sldId id="2152" r:id="rId80"/>
    <p:sldId id="2153" r:id="rId81"/>
    <p:sldId id="2154" r:id="rId82"/>
    <p:sldId id="2155" r:id="rId83"/>
    <p:sldId id="2156" r:id="rId84"/>
    <p:sldId id="2157" r:id="rId85"/>
    <p:sldId id="2158" r:id="rId86"/>
    <p:sldId id="2159" r:id="rId87"/>
    <p:sldId id="2160" r:id="rId88"/>
    <p:sldId id="2161" r:id="rId89"/>
    <p:sldId id="2162" r:id="rId90"/>
    <p:sldId id="2163" r:id="rId91"/>
    <p:sldId id="1838" r:id="rId92"/>
    <p:sldId id="1845" r:id="rId93"/>
    <p:sldId id="1920" r:id="rId9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0FF"/>
    <a:srgbClr val="C0C0C0"/>
    <a:srgbClr val="990099"/>
    <a:srgbClr val="0033CC"/>
    <a:srgbClr val="FFFF00"/>
    <a:srgbClr val="FF00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2" autoAdjust="0"/>
    <p:restoredTop sz="94697" autoAdjust="0"/>
  </p:normalViewPr>
  <p:slideViewPr>
    <p:cSldViewPr snapToGrid="0">
      <p:cViewPr varScale="1">
        <p:scale>
          <a:sx n="75" d="100"/>
          <a:sy n="75" d="100"/>
        </p:scale>
        <p:origin x="-163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9090"/>
    </p:cViewPr>
  </p:sorterViewPr>
  <p:notesViewPr>
    <p:cSldViewPr snapToGrid="0">
      <p:cViewPr varScale="1">
        <p:scale>
          <a:sx n="78" d="100"/>
          <a:sy n="78" d="100"/>
        </p:scale>
        <p:origin x="-2040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946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946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4"/>
            <a:ext cx="303946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Paul Roper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31264"/>
            <a:ext cx="3039462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fld id="{F95BD3C6-78D2-4F1A-948A-4484BB2E69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34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946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946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3738"/>
            <a:ext cx="4652962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98" y="4414839"/>
            <a:ext cx="5144206" cy="418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4"/>
            <a:ext cx="303946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Paul Roper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31264"/>
            <a:ext cx="3039462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fld id="{C78BF7ED-CEFD-4D8E-9A97-156F525971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277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unctional_analysis" TargetMode="External"/><Relationship Id="rId13" Type="http://schemas.openxmlformats.org/officeDocument/2006/relationships/hyperlink" Target="http://en.wikipedia.org/wiki/Hydrodynamics" TargetMode="External"/><Relationship Id="rId18" Type="http://schemas.openxmlformats.org/officeDocument/2006/relationships/hyperlink" Target="http://en.wikipedia.org/wiki/Linear_programming" TargetMode="External"/><Relationship Id="rId3" Type="http://schemas.openxmlformats.org/officeDocument/2006/relationships/hyperlink" Target="http://en.wikipedia.org/wiki/Wikipedia:IPA_for_English" TargetMode="External"/><Relationship Id="rId7" Type="http://schemas.openxmlformats.org/officeDocument/2006/relationships/hyperlink" Target="http://en.wikipedia.org/wiki/Set_theory" TargetMode="External"/><Relationship Id="rId12" Type="http://schemas.openxmlformats.org/officeDocument/2006/relationships/hyperlink" Target="http://en.wikipedia.org/wiki/Quantum_mechanics" TargetMode="External"/><Relationship Id="rId17" Type="http://schemas.openxmlformats.org/officeDocument/2006/relationships/hyperlink" Target="http://en.wikipedia.org/wiki/Computer_science" TargetMode="External"/><Relationship Id="rId2" Type="http://schemas.openxmlformats.org/officeDocument/2006/relationships/slide" Target="../slides/slide7.xml"/><Relationship Id="rId16" Type="http://schemas.openxmlformats.org/officeDocument/2006/relationships/hyperlink" Target="http://en.wikipedia.org/wiki/Game_theory" TargetMode="External"/><Relationship Id="rId20" Type="http://schemas.openxmlformats.org/officeDocument/2006/relationships/hyperlink" Target="http://en.wikipedia.org/wiki/Calculus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Polymath" TargetMode="External"/><Relationship Id="rId11" Type="http://schemas.openxmlformats.org/officeDocument/2006/relationships/hyperlink" Target="http://en.wikipedia.org/wiki/Numerical_analysis" TargetMode="External"/><Relationship Id="rId5" Type="http://schemas.openxmlformats.org/officeDocument/2006/relationships/hyperlink" Target="http://en.wikipedia.org/wiki/Mathematician" TargetMode="External"/><Relationship Id="rId15" Type="http://schemas.openxmlformats.org/officeDocument/2006/relationships/hyperlink" Target="http://en.wikipedia.org/wiki/Economics" TargetMode="External"/><Relationship Id="rId10" Type="http://schemas.openxmlformats.org/officeDocument/2006/relationships/hyperlink" Target="http://en.wikipedia.org/wiki/Geometry" TargetMode="External"/><Relationship Id="rId19" Type="http://schemas.openxmlformats.org/officeDocument/2006/relationships/hyperlink" Target="http://en.wikipedia.org/wiki/Statistics" TargetMode="External"/><Relationship Id="rId4" Type="http://schemas.openxmlformats.org/officeDocument/2006/relationships/hyperlink" Target="http://en.wikipedia.org/wiki/Hungarian_American" TargetMode="External"/><Relationship Id="rId9" Type="http://schemas.openxmlformats.org/officeDocument/2006/relationships/hyperlink" Target="http://en.wikipedia.org/wiki/Ergodic_theory" TargetMode="External"/><Relationship Id="rId14" Type="http://schemas.openxmlformats.org/officeDocument/2006/relationships/hyperlink" Target="http://en.wikipedia.org/wiki/Fluid_dynamics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Paul Roper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6EF653-B509-4516-BAD6-1C8866D5013E}" type="slidenum">
              <a:rPr lang="en-US"/>
              <a:pPr/>
              <a:t>1</a:t>
            </a:fld>
            <a:endParaRPr lang="en-US"/>
          </a:p>
        </p:txBody>
      </p:sp>
      <p:sp>
        <p:nvSpPr>
          <p:cNvPr id="263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720725"/>
            <a:ext cx="4608512" cy="3455988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63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98" y="4416426"/>
            <a:ext cx="5144206" cy="4183063"/>
          </a:xfrm>
          <a:ln/>
        </p:spPr>
        <p:txBody>
          <a:bodyPr lIns="99010" tIns="50344" rIns="99010" bIns="503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87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Paul Roper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E0DF1C-EC09-415C-8EB1-917C6CEFE9D1}" type="slidenum">
              <a:rPr lang="en-US"/>
              <a:pPr/>
              <a:t>3</a:t>
            </a:fld>
            <a:endParaRPr lang="en-US"/>
          </a:p>
        </p:txBody>
      </p:sp>
      <p:sp>
        <p:nvSpPr>
          <p:cNvPr id="278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37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Paul Roper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E0DF1C-EC09-415C-8EB1-917C6CEFE9D1}" type="slidenum">
              <a:rPr lang="en-US"/>
              <a:pPr/>
              <a:t>4</a:t>
            </a:fld>
            <a:endParaRPr lang="en-US"/>
          </a:p>
        </p:txBody>
      </p:sp>
      <p:sp>
        <p:nvSpPr>
          <p:cNvPr id="278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7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John von Neumann</a:t>
            </a:r>
            <a:r>
              <a:rPr lang="en-US" dirty="0" smtClean="0"/>
              <a:t> ( </a:t>
            </a:r>
            <a:r>
              <a:rPr lang="en-US" dirty="0" smtClean="0">
                <a:hlinkClick r:id="rId3" action="ppaction://hlinkfile" tooltip="Wikipedia:IPA for English"/>
              </a:rPr>
              <a:t>/</a:t>
            </a:r>
            <a:r>
              <a:rPr lang="en-US" dirty="0" err="1" smtClean="0">
                <a:effectLst/>
                <a:hlinkClick r:id="rId3" action="ppaction://hlinkfile" tooltip="Wikipedia:IPA for English"/>
              </a:rPr>
              <a:t>vɒn</a:t>
            </a:r>
            <a:r>
              <a:rPr lang="en-US" dirty="0" smtClean="0"/>
              <a:t> </a:t>
            </a:r>
            <a:r>
              <a:rPr lang="en-US" dirty="0" smtClean="0">
                <a:effectLst/>
                <a:hlinkClick r:id="rId3" action="ppaction://hlinkfile" tooltip="Wikipedia:IPA for English"/>
              </a:rPr>
              <a:t>ˈ</a:t>
            </a:r>
            <a:r>
              <a:rPr lang="en-US" dirty="0" err="1" smtClean="0">
                <a:effectLst/>
                <a:hlinkClick r:id="rId3" action="ppaction://hlinkfile" tooltip="Wikipedia:IPA for English"/>
              </a:rPr>
              <a:t>nɔɪmən</a:t>
            </a:r>
            <a:r>
              <a:rPr lang="en-US" dirty="0" smtClean="0">
                <a:hlinkClick r:id="rId3" action="ppaction://hlinkfile" tooltip="Wikipedia:IPA for English"/>
              </a:rPr>
              <a:t>/</a:t>
            </a:r>
            <a:r>
              <a:rPr lang="en-US" dirty="0" smtClean="0"/>
              <a:t>; December 28, 1903 – February 8, 1957) was a </a:t>
            </a:r>
            <a:r>
              <a:rPr lang="en-US" dirty="0" smtClean="0">
                <a:hlinkClick r:id="rId4" action="ppaction://hlinkfile" tooltip="Hungarian American"/>
              </a:rPr>
              <a:t>Hungarian-American</a:t>
            </a:r>
            <a:r>
              <a:rPr lang="en-US" dirty="0" smtClean="0"/>
              <a:t> </a:t>
            </a:r>
            <a:r>
              <a:rPr lang="en-US" dirty="0" smtClean="0">
                <a:hlinkClick r:id="rId5" action="ppaction://hlinkfile" tooltip="Mathematician"/>
              </a:rPr>
              <a:t>mathematician</a:t>
            </a:r>
            <a:r>
              <a:rPr lang="en-US" dirty="0" smtClean="0"/>
              <a:t> and </a:t>
            </a:r>
            <a:r>
              <a:rPr lang="en-US" dirty="0" smtClean="0">
                <a:hlinkClick r:id="rId6" action="ppaction://hlinkfile" tooltip="Polymath"/>
              </a:rPr>
              <a:t>polymath</a:t>
            </a:r>
            <a:r>
              <a:rPr lang="en-US" dirty="0" smtClean="0"/>
              <a:t> who made major contributions to a vast number of fields,</a:t>
            </a:r>
            <a:r>
              <a:rPr lang="en-US" baseline="30000" dirty="0" smtClean="0">
                <a:hlinkClick r:id="" action="ppaction://hlinkfile"/>
              </a:rPr>
              <a:t>[1]</a:t>
            </a:r>
            <a:r>
              <a:rPr lang="en-US" dirty="0" smtClean="0"/>
              <a:t> including mathematics (</a:t>
            </a:r>
            <a:r>
              <a:rPr lang="en-US" dirty="0" smtClean="0">
                <a:hlinkClick r:id="rId7" action="ppaction://hlinkfile" tooltip="Set theory"/>
              </a:rPr>
              <a:t>set theory</a:t>
            </a:r>
            <a:r>
              <a:rPr lang="en-US" dirty="0" smtClean="0"/>
              <a:t>, </a:t>
            </a:r>
            <a:r>
              <a:rPr lang="en-US" dirty="0" smtClean="0">
                <a:hlinkClick r:id="rId8" action="ppaction://hlinkfile" tooltip="Functional analysis"/>
              </a:rPr>
              <a:t>functional analysis</a:t>
            </a:r>
            <a:r>
              <a:rPr lang="en-US" dirty="0" smtClean="0"/>
              <a:t>, </a:t>
            </a:r>
            <a:r>
              <a:rPr lang="en-US" dirty="0" err="1" smtClean="0">
                <a:hlinkClick r:id="rId9" action="ppaction://hlinkfile" tooltip="Ergodic theory"/>
              </a:rPr>
              <a:t>ergodic</a:t>
            </a:r>
            <a:r>
              <a:rPr lang="en-US" dirty="0" smtClean="0">
                <a:hlinkClick r:id="rId9" action="ppaction://hlinkfile" tooltip="Ergodic theory"/>
              </a:rPr>
              <a:t> theory</a:t>
            </a:r>
            <a:r>
              <a:rPr lang="en-US" dirty="0" smtClean="0"/>
              <a:t>, </a:t>
            </a:r>
            <a:r>
              <a:rPr lang="en-US" dirty="0" smtClean="0">
                <a:hlinkClick r:id="rId10" action="ppaction://hlinkfile" tooltip="Geometry"/>
              </a:rPr>
              <a:t>geometry</a:t>
            </a:r>
            <a:r>
              <a:rPr lang="en-US" dirty="0" smtClean="0"/>
              <a:t>, </a:t>
            </a:r>
            <a:r>
              <a:rPr lang="en-US" dirty="0" smtClean="0">
                <a:hlinkClick r:id="rId11" action="ppaction://hlinkfile" tooltip="Numerical analysis"/>
              </a:rPr>
              <a:t>numerical analysis</a:t>
            </a:r>
            <a:r>
              <a:rPr lang="en-US" dirty="0" smtClean="0"/>
              <a:t>, and many other mathematical fields), physics (</a:t>
            </a:r>
            <a:r>
              <a:rPr lang="en-US" dirty="0" smtClean="0">
                <a:hlinkClick r:id="rId12" action="ppaction://hlinkfile" tooltip="Quantum mechanics"/>
              </a:rPr>
              <a:t>quantum mechanics</a:t>
            </a:r>
            <a:r>
              <a:rPr lang="en-US" dirty="0" smtClean="0"/>
              <a:t>, </a:t>
            </a:r>
            <a:r>
              <a:rPr lang="en-US" dirty="0" smtClean="0">
                <a:hlinkClick r:id="rId13" action="ppaction://hlinkfile" tooltip="Hydrodynamics"/>
              </a:rPr>
              <a:t>hydrodynamics</a:t>
            </a:r>
            <a:r>
              <a:rPr lang="en-US" dirty="0" smtClean="0"/>
              <a:t>, and </a:t>
            </a:r>
            <a:r>
              <a:rPr lang="en-US" dirty="0" smtClean="0">
                <a:hlinkClick r:id="rId14" action="ppaction://hlinkfile" tooltip="Fluid dynamics"/>
              </a:rPr>
              <a:t>fluid dynamics</a:t>
            </a:r>
            <a:r>
              <a:rPr lang="en-US" dirty="0" smtClean="0"/>
              <a:t>), </a:t>
            </a:r>
            <a:r>
              <a:rPr lang="en-US" dirty="0" smtClean="0">
                <a:hlinkClick r:id="rId15" action="ppaction://hlinkfile" tooltip="Economics"/>
              </a:rPr>
              <a:t>economics</a:t>
            </a:r>
            <a:r>
              <a:rPr lang="en-US" dirty="0" smtClean="0"/>
              <a:t> (</a:t>
            </a:r>
            <a:r>
              <a:rPr lang="en-US" dirty="0" smtClean="0">
                <a:hlinkClick r:id="rId16" action="ppaction://hlinkfile" tooltip="Game theory"/>
              </a:rPr>
              <a:t>game theory</a:t>
            </a:r>
            <a:r>
              <a:rPr lang="en-US" dirty="0" smtClean="0"/>
              <a:t>), </a:t>
            </a:r>
            <a:r>
              <a:rPr lang="en-US" dirty="0" smtClean="0">
                <a:hlinkClick r:id="rId17" action="ppaction://hlinkfile" tooltip="Computer science"/>
              </a:rPr>
              <a:t>computer science</a:t>
            </a:r>
            <a:r>
              <a:rPr lang="en-US" dirty="0" smtClean="0"/>
              <a:t> (</a:t>
            </a:r>
            <a:r>
              <a:rPr lang="en-US" dirty="0" smtClean="0">
                <a:hlinkClick r:id="rId18" action="ppaction://hlinkfile" tooltip="Linear programming"/>
              </a:rPr>
              <a:t>linear programming</a:t>
            </a:r>
            <a:r>
              <a:rPr lang="en-US" dirty="0" smtClean="0"/>
              <a:t>), and </a:t>
            </a:r>
            <a:r>
              <a:rPr lang="en-US" dirty="0" smtClean="0">
                <a:hlinkClick r:id="rId19" action="ppaction://hlinkfile" tooltip="Statistics"/>
              </a:rPr>
              <a:t>statistics</a:t>
            </a:r>
            <a:r>
              <a:rPr lang="en-US" dirty="0" smtClean="0"/>
              <a:t>. He is generally regarded as one of the greatest mathematicians in modern history.</a:t>
            </a:r>
            <a:r>
              <a:rPr lang="en-US" baseline="30000" dirty="0" smtClean="0">
                <a:hlinkClick r:id="" action="ppaction://hlinkfile"/>
              </a:rPr>
              <a:t>[2]</a:t>
            </a:r>
            <a:endParaRPr lang="en-US" baseline="30000" dirty="0" smtClean="0"/>
          </a:p>
          <a:p>
            <a:endParaRPr lang="en-US" baseline="30000" dirty="0" smtClean="0"/>
          </a:p>
          <a:p>
            <a:r>
              <a:rPr lang="en-US" dirty="0" smtClean="0"/>
              <a:t>As a 6 year old, he could divide two 8-digit numbers in his head.</a:t>
            </a:r>
            <a:r>
              <a:rPr lang="en-US" baseline="30000" dirty="0" smtClean="0">
                <a:hlinkClick r:id="" action="ppaction://hlinkfile"/>
              </a:rPr>
              <a:t>[14]</a:t>
            </a:r>
            <a:r>
              <a:rPr lang="en-US" dirty="0" smtClean="0"/>
              <a:t> By the age of 8, he was familiar with differential and integral </a:t>
            </a:r>
            <a:r>
              <a:rPr lang="en-US" dirty="0" smtClean="0">
                <a:hlinkClick r:id="rId20" action="ppaction://hlinkfile" tooltip="Calculus"/>
              </a:rPr>
              <a:t>calculus</a:t>
            </a:r>
            <a:r>
              <a:rPr lang="en-US" dirty="0" smtClean="0"/>
              <a:t>.</a:t>
            </a:r>
            <a:r>
              <a:rPr lang="en-US" baseline="30000" dirty="0" smtClean="0">
                <a:hlinkClick r:id="" action="ppaction://hlinkfile"/>
              </a:rPr>
              <a:t>[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Paul Roper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8BF7ED-CEFD-4D8E-9A97-156F5259713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1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Paul Roper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BF62E4-CA94-4E96-8B9D-703E60660DDC}" type="slidenum">
              <a:rPr lang="en-US"/>
              <a:pPr/>
              <a:t>10</a:t>
            </a:fld>
            <a:endParaRPr lang="en-US"/>
          </a:p>
        </p:txBody>
      </p:sp>
      <p:sp>
        <p:nvSpPr>
          <p:cNvPr id="276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2150"/>
            <a:ext cx="4654550" cy="3490913"/>
          </a:xfrm>
          <a:ln/>
        </p:spPr>
      </p:sp>
      <p:sp>
        <p:nvSpPr>
          <p:cNvPr id="276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98" y="4413251"/>
            <a:ext cx="5144206" cy="4187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50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08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5808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5808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08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808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5808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08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808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09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09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80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30363"/>
            <a:ext cx="7947025" cy="1563687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580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820738" y="3624263"/>
            <a:ext cx="7620000" cy="2463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5809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 eaLnBrk="1" hangingPunct="1"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5809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55809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F04275B-EA97-42B6-B9E5-6A87EAE7B9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437B0-51A9-4221-AD0F-A0A670D7B7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4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7363" y="207963"/>
            <a:ext cx="2135187" cy="6492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207963"/>
            <a:ext cx="6253163" cy="6492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89BF97-DB65-441B-AD48-91C7DA3552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32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207963"/>
            <a:ext cx="7793037" cy="866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800" y="1408113"/>
            <a:ext cx="4005263" cy="5292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9463" y="1408113"/>
            <a:ext cx="4006850" cy="5292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E8FBC9-1D8F-4B2C-9EBD-2CA3667833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46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207963"/>
            <a:ext cx="7793037" cy="866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31800" y="1408113"/>
            <a:ext cx="8164513" cy="5292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8625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40000" y="6324600"/>
            <a:ext cx="4691063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15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CD08102-216B-408A-99D2-420877F0C7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D69D4-AB86-49CA-BFA4-81DEBDAD23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A002CB-0EEA-4B00-9AA0-07433A8B66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3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08113"/>
            <a:ext cx="4005263" cy="529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9463" y="1408113"/>
            <a:ext cx="4006850" cy="529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F41AA0-DA66-4732-9720-51D491537D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94E38-9157-49B0-9D08-6FC79A820F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2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6A3ADD-558E-4733-BD42-7542405FA6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9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13A93-9A4E-4CA7-B983-A4442DF388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5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E737D4-E783-4020-8DAA-E8A732CC3C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2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65618F-72C9-4974-8E1A-0E9DF77128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3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ChangeArrowheads="1"/>
          </p:cNvSpPr>
          <p:nvPr/>
        </p:nvSpPr>
        <p:spPr bwMode="ltGray">
          <a:xfrm>
            <a:off x="417513" y="4556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ltGray">
          <a:xfrm>
            <a:off x="800100" y="4556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ltGray">
          <a:xfrm>
            <a:off x="541338" y="8778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1" name="Rectangle 5"/>
          <p:cNvSpPr>
            <a:spLocks noChangeArrowheads="1"/>
          </p:cNvSpPr>
          <p:nvPr/>
        </p:nvSpPr>
        <p:spPr bwMode="ltGray">
          <a:xfrm>
            <a:off x="911225" y="8778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2" name="Rectangle 6"/>
          <p:cNvSpPr>
            <a:spLocks noChangeArrowheads="1"/>
          </p:cNvSpPr>
          <p:nvPr/>
        </p:nvSpPr>
        <p:spPr bwMode="ltGray">
          <a:xfrm>
            <a:off x="127000" y="8048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3" name="Rectangle 7"/>
          <p:cNvSpPr>
            <a:spLocks noChangeArrowheads="1"/>
          </p:cNvSpPr>
          <p:nvPr/>
        </p:nvSpPr>
        <p:spPr bwMode="gray">
          <a:xfrm>
            <a:off x="762000" y="4476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4" name="Rectangle 8"/>
          <p:cNvSpPr>
            <a:spLocks noChangeArrowheads="1"/>
          </p:cNvSpPr>
          <p:nvPr/>
        </p:nvSpPr>
        <p:spPr bwMode="gray">
          <a:xfrm>
            <a:off x="442913" y="1138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79513" y="207963"/>
            <a:ext cx="779303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5706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408113"/>
            <a:ext cx="8164513" cy="529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70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8625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570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40000" y="6324600"/>
            <a:ext cx="469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5570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515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ED46762-7C75-42AC-B57C-8724D05EEA9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file:///C:\Users\proper\Dropbox\BYU\CS%20124\public_html\references\readings\MSP430x1xx%20%20Family%20User's%20Guide%20(Sections%203.0-3.3)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obotics.hobbizine.com/asmlau.html" TargetMode="External"/><Relationship Id="rId5" Type="http://schemas.openxmlformats.org/officeDocument/2006/relationships/hyperlink" Target="file:///C:\Users\proper\Dropbox\BYU\CS%20124\public_html\references\readings\Introduction%20to%20TI%20MSP430.doc" TargetMode="External"/><Relationship Id="rId4" Type="http://schemas.openxmlformats.org/officeDocument/2006/relationships/hyperlink" Target="file:///C:\Users\proper\Dropbox\BYU\CS%20124\public_html\references\MSP430\MSP430\MSP430%20Disassembly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4100" y="2062163"/>
            <a:ext cx="7862888" cy="1143000"/>
          </a:xfrm>
          <a:noFill/>
          <a:ln/>
        </p:spPr>
        <p:txBody>
          <a:bodyPr lIns="92075" tIns="46038" rIns="92075" bIns="46038"/>
          <a:lstStyle/>
          <a:p>
            <a:r>
              <a:rPr lang="en-US" sz="3600" dirty="0" smtClean="0"/>
              <a:t>S03: Instruction Set Architecture</a:t>
            </a:r>
            <a:endParaRPr lang="en-US" sz="3600" dirty="0"/>
          </a:p>
        </p:txBody>
      </p:sp>
      <p:pic>
        <p:nvPicPr>
          <p:cNvPr id="2632707" name="Picture 3" descr="vonNeuman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557" y="280614"/>
            <a:ext cx="2768578" cy="20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2351" y="3760342"/>
            <a:ext cx="72785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Required</a:t>
            </a:r>
            <a:r>
              <a:rPr lang="en-US" dirty="0" smtClean="0"/>
              <a:t>:		PM</a:t>
            </a:r>
            <a:r>
              <a:rPr lang="en-US" dirty="0"/>
              <a:t>: </a:t>
            </a:r>
            <a:r>
              <a:rPr lang="en-US" dirty="0" err="1"/>
              <a:t>Ch</a:t>
            </a:r>
            <a:r>
              <a:rPr lang="en-US" dirty="0"/>
              <a:t> 7.1-3, </a:t>
            </a:r>
            <a:r>
              <a:rPr lang="en-US" dirty="0" err="1"/>
              <a:t>pgs</a:t>
            </a:r>
            <a:r>
              <a:rPr lang="en-US" dirty="0"/>
              <a:t> 81-95</a:t>
            </a:r>
            <a:br>
              <a:rPr lang="en-US" dirty="0"/>
            </a:br>
            <a:r>
              <a:rPr lang="en-US" dirty="0" smtClean="0"/>
              <a:t>			</a:t>
            </a:r>
            <a:r>
              <a:rPr lang="en-US" dirty="0" smtClean="0">
                <a:hlinkClick r:id="rId4"/>
              </a:rPr>
              <a:t>MSP430 </a:t>
            </a:r>
            <a:r>
              <a:rPr lang="en-US" dirty="0">
                <a:hlinkClick r:id="rId4"/>
              </a:rPr>
              <a:t>Disassembly.html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	Code</a:t>
            </a:r>
            <a:r>
              <a:rPr lang="en-US" dirty="0"/>
              <a:t>: </a:t>
            </a:r>
            <a:r>
              <a:rPr lang="en-US" dirty="0" err="1"/>
              <a:t>Chs</a:t>
            </a:r>
            <a:r>
              <a:rPr lang="en-US" dirty="0"/>
              <a:t> </a:t>
            </a:r>
            <a:r>
              <a:rPr lang="en-US" dirty="0" smtClean="0"/>
              <a:t>18-19, </a:t>
            </a:r>
            <a:r>
              <a:rPr lang="en-US" dirty="0" err="1" smtClean="0"/>
              <a:t>pgs</a:t>
            </a:r>
            <a:r>
              <a:rPr lang="en-US" dirty="0" smtClean="0"/>
              <a:t> 238-285</a:t>
            </a:r>
            <a:endParaRPr lang="en-US" dirty="0"/>
          </a:p>
          <a:p>
            <a:r>
              <a:rPr lang="en-US" u="sng" dirty="0" smtClean="0"/>
              <a:t>Recommended</a:t>
            </a:r>
            <a:r>
              <a:rPr lang="en-US" dirty="0" smtClean="0"/>
              <a:t>:	</a:t>
            </a:r>
            <a:r>
              <a:rPr lang="en-US" dirty="0" smtClean="0">
                <a:hlinkClick r:id="rId5"/>
              </a:rPr>
              <a:t>Introduction </a:t>
            </a:r>
            <a:r>
              <a:rPr lang="en-US" dirty="0">
                <a:hlinkClick r:id="rId5"/>
              </a:rPr>
              <a:t>to TI MSP430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	</a:t>
            </a:r>
            <a:r>
              <a:rPr lang="en-US" dirty="0" smtClean="0">
                <a:hlinkClick r:id="rId6"/>
              </a:rPr>
              <a:t>Launchpad </a:t>
            </a:r>
            <a:r>
              <a:rPr lang="en-US" dirty="0">
                <a:hlinkClick r:id="rId6"/>
              </a:rPr>
              <a:t>Tutorial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	</a:t>
            </a:r>
            <a:r>
              <a:rPr lang="en-US" dirty="0" smtClean="0">
                <a:hlinkClick r:id="rId7"/>
              </a:rPr>
              <a:t>MSP430 </a:t>
            </a:r>
            <a:r>
              <a:rPr lang="en-US" dirty="0">
                <a:hlinkClick r:id="rId7"/>
              </a:rPr>
              <a:t>User's Guide (</a:t>
            </a:r>
            <a:r>
              <a:rPr lang="en-US" dirty="0" smtClean="0">
                <a:hlinkClick r:id="rId7"/>
              </a:rPr>
              <a:t>3.0-3)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0487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DCA48-DB48-4ADC-932D-AE6B87C9CF79}" type="slidenum">
              <a:rPr lang="en-US"/>
              <a:pPr/>
              <a:t>10</a:t>
            </a:fld>
            <a:endParaRPr lang="en-US"/>
          </a:p>
        </p:txBody>
      </p:sp>
      <p:sp>
        <p:nvSpPr>
          <p:cNvPr id="276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RISC/CISC Instruction Set</a:t>
            </a:r>
          </a:p>
        </p:txBody>
      </p:sp>
      <p:grpSp>
        <p:nvGrpSpPr>
          <p:cNvPr id="2768911" name="Group 15"/>
          <p:cNvGrpSpPr>
            <a:grpSpLocks/>
          </p:cNvGrpSpPr>
          <p:nvPr/>
        </p:nvGrpSpPr>
        <p:grpSpPr bwMode="auto">
          <a:xfrm>
            <a:off x="7494593" y="1292226"/>
            <a:ext cx="1268413" cy="4481514"/>
            <a:chOff x="4721" y="912"/>
            <a:chExt cx="799" cy="2823"/>
          </a:xfrm>
        </p:grpSpPr>
        <p:pic>
          <p:nvPicPr>
            <p:cNvPr id="2768902" name="Picture 6" descr="MSP430 IS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" y="1511"/>
              <a:ext cx="412" cy="2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68906" name="Rectangle 10"/>
            <p:cNvSpPr>
              <a:spLocks noChangeArrowheads="1"/>
            </p:cNvSpPr>
            <p:nvPr/>
          </p:nvSpPr>
          <p:spPr bwMode="auto">
            <a:xfrm>
              <a:off x="4721" y="912"/>
              <a:ext cx="799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dirty="0" smtClean="0"/>
                <a:t>MSP430</a:t>
              </a:r>
            </a:p>
            <a:p>
              <a:pPr algn="ctr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800" dirty="0" smtClean="0"/>
                <a:t>(RISC</a:t>
              </a:r>
              <a:r>
                <a:rPr lang="en-US" sz="1800" dirty="0"/>
                <a:t>)</a:t>
              </a:r>
            </a:p>
          </p:txBody>
        </p:sp>
      </p:grpSp>
      <p:grpSp>
        <p:nvGrpSpPr>
          <p:cNvPr id="2768910" name="Group 14"/>
          <p:cNvGrpSpPr>
            <a:grpSpLocks/>
          </p:cNvGrpSpPr>
          <p:nvPr/>
        </p:nvGrpSpPr>
        <p:grpSpPr bwMode="auto">
          <a:xfrm>
            <a:off x="487363" y="1431925"/>
            <a:ext cx="6276975" cy="4962525"/>
            <a:chOff x="277" y="902"/>
            <a:chExt cx="3954" cy="3126"/>
          </a:xfrm>
        </p:grpSpPr>
        <p:sp>
          <p:nvSpPr>
            <p:cNvPr id="2768907" name="Rectangle 11"/>
            <p:cNvSpPr>
              <a:spLocks noChangeArrowheads="1"/>
            </p:cNvSpPr>
            <p:nvPr/>
          </p:nvSpPr>
          <p:spPr bwMode="auto">
            <a:xfrm>
              <a:off x="277" y="902"/>
              <a:ext cx="11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/>
                <a:t>IA-32 </a:t>
              </a:r>
              <a:r>
                <a:rPr lang="en-US" sz="2000"/>
                <a:t>(CISC)</a:t>
              </a:r>
            </a:p>
          </p:txBody>
        </p:sp>
        <p:pic>
          <p:nvPicPr>
            <p:cNvPr id="2768909" name="Picture 13" descr="IA-32 ISA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" y="1238"/>
              <a:ext cx="3900" cy="2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68921" name="Group 25"/>
          <p:cNvGrpSpPr>
            <a:grpSpLocks/>
          </p:cNvGrpSpPr>
          <p:nvPr/>
        </p:nvGrpSpPr>
        <p:grpSpPr bwMode="auto">
          <a:xfrm>
            <a:off x="7427913" y="5070475"/>
            <a:ext cx="373062" cy="736600"/>
            <a:chOff x="4679" y="3299"/>
            <a:chExt cx="235" cy="464"/>
          </a:xfrm>
        </p:grpSpPr>
        <p:sp>
          <p:nvSpPr>
            <p:cNvPr id="2768915" name="AutoShape 19"/>
            <p:cNvSpPr>
              <a:spLocks/>
            </p:cNvSpPr>
            <p:nvPr/>
          </p:nvSpPr>
          <p:spPr bwMode="auto">
            <a:xfrm>
              <a:off x="4832" y="3332"/>
              <a:ext cx="82" cy="401"/>
            </a:xfrm>
            <a:prstGeom prst="leftBrace">
              <a:avLst>
                <a:gd name="adj1" fmla="val 40752"/>
                <a:gd name="adj2" fmla="val 50000"/>
              </a:avLst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916" name="Text Box 20"/>
            <p:cNvSpPr txBox="1">
              <a:spLocks noChangeArrowheads="1"/>
            </p:cNvSpPr>
            <p:nvPr/>
          </p:nvSpPr>
          <p:spPr bwMode="auto">
            <a:xfrm rot="16200000">
              <a:off x="4505" y="3473"/>
              <a:ext cx="464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latin typeface="Arial" charset="0"/>
                </a:rPr>
                <a:t>Logical</a:t>
              </a:r>
            </a:p>
          </p:txBody>
        </p:sp>
      </p:grpSp>
      <p:grpSp>
        <p:nvGrpSpPr>
          <p:cNvPr id="2768920" name="Group 24"/>
          <p:cNvGrpSpPr>
            <a:grpSpLocks/>
          </p:cNvGrpSpPr>
          <p:nvPr/>
        </p:nvGrpSpPr>
        <p:grpSpPr bwMode="auto">
          <a:xfrm>
            <a:off x="7427913" y="4205288"/>
            <a:ext cx="373062" cy="900112"/>
            <a:chOff x="4679" y="2754"/>
            <a:chExt cx="235" cy="567"/>
          </a:xfrm>
        </p:grpSpPr>
        <p:sp>
          <p:nvSpPr>
            <p:cNvPr id="2768914" name="AutoShape 18"/>
            <p:cNvSpPr>
              <a:spLocks/>
            </p:cNvSpPr>
            <p:nvPr/>
          </p:nvSpPr>
          <p:spPr bwMode="auto">
            <a:xfrm>
              <a:off x="4832" y="2754"/>
              <a:ext cx="82" cy="567"/>
            </a:xfrm>
            <a:prstGeom prst="leftBrace">
              <a:avLst>
                <a:gd name="adj1" fmla="val 57622"/>
                <a:gd name="adj2" fmla="val 50000"/>
              </a:avLst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917" name="Text Box 21"/>
            <p:cNvSpPr txBox="1">
              <a:spLocks noChangeArrowheads="1"/>
            </p:cNvSpPr>
            <p:nvPr/>
          </p:nvSpPr>
          <p:spPr bwMode="auto">
            <a:xfrm rot="16200000">
              <a:off x="4475" y="2981"/>
              <a:ext cx="524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latin typeface="Arial" charset="0"/>
                </a:rPr>
                <a:t>Arithmetic</a:t>
              </a:r>
            </a:p>
          </p:txBody>
        </p:sp>
      </p:grpSp>
      <p:grpSp>
        <p:nvGrpSpPr>
          <p:cNvPr id="2768922" name="Group 26"/>
          <p:cNvGrpSpPr>
            <a:grpSpLocks/>
          </p:cNvGrpSpPr>
          <p:nvPr/>
        </p:nvGrpSpPr>
        <p:grpSpPr bwMode="auto">
          <a:xfrm>
            <a:off x="7427913" y="3157538"/>
            <a:ext cx="369887" cy="1030287"/>
            <a:chOff x="4679" y="2094"/>
            <a:chExt cx="233" cy="649"/>
          </a:xfrm>
        </p:grpSpPr>
        <p:sp>
          <p:nvSpPr>
            <p:cNvPr id="2768913" name="AutoShape 17"/>
            <p:cNvSpPr>
              <a:spLocks/>
            </p:cNvSpPr>
            <p:nvPr/>
          </p:nvSpPr>
          <p:spPr bwMode="auto">
            <a:xfrm>
              <a:off x="4830" y="2094"/>
              <a:ext cx="82" cy="649"/>
            </a:xfrm>
            <a:prstGeom prst="leftBrace">
              <a:avLst>
                <a:gd name="adj1" fmla="val 65955"/>
                <a:gd name="adj2" fmla="val 50000"/>
              </a:avLst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918" name="Text Box 22"/>
            <p:cNvSpPr txBox="1">
              <a:spLocks noChangeArrowheads="1"/>
            </p:cNvSpPr>
            <p:nvPr/>
          </p:nvSpPr>
          <p:spPr bwMode="auto">
            <a:xfrm rot="16200000">
              <a:off x="4475" y="2363"/>
              <a:ext cx="524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latin typeface="Arial" charset="0"/>
                </a:rPr>
                <a:t>Jump</a:t>
              </a:r>
            </a:p>
          </p:txBody>
        </p:sp>
      </p:grpSp>
      <p:grpSp>
        <p:nvGrpSpPr>
          <p:cNvPr id="2768923" name="Group 27"/>
          <p:cNvGrpSpPr>
            <a:grpSpLocks/>
          </p:cNvGrpSpPr>
          <p:nvPr/>
        </p:nvGrpSpPr>
        <p:grpSpPr bwMode="auto">
          <a:xfrm>
            <a:off x="7427913" y="2243138"/>
            <a:ext cx="369887" cy="900112"/>
            <a:chOff x="4679" y="1518"/>
            <a:chExt cx="233" cy="567"/>
          </a:xfrm>
        </p:grpSpPr>
        <p:sp>
          <p:nvSpPr>
            <p:cNvPr id="2768912" name="AutoShape 16"/>
            <p:cNvSpPr>
              <a:spLocks/>
            </p:cNvSpPr>
            <p:nvPr/>
          </p:nvSpPr>
          <p:spPr bwMode="auto">
            <a:xfrm>
              <a:off x="4830" y="1520"/>
              <a:ext cx="82" cy="563"/>
            </a:xfrm>
            <a:prstGeom prst="leftBrace">
              <a:avLst>
                <a:gd name="adj1" fmla="val 57215"/>
                <a:gd name="adj2" fmla="val 50000"/>
              </a:avLst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919" name="Text Box 23"/>
            <p:cNvSpPr txBox="1">
              <a:spLocks noChangeArrowheads="1"/>
            </p:cNvSpPr>
            <p:nvPr/>
          </p:nvSpPr>
          <p:spPr bwMode="auto">
            <a:xfrm rot="16200000">
              <a:off x="4453" y="1744"/>
              <a:ext cx="567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latin typeface="Arial" charset="0"/>
                </a:rPr>
                <a:t>Special</a:t>
              </a:r>
            </a:p>
          </p:txBody>
        </p:sp>
      </p:grpSp>
      <p:sp>
        <p:nvSpPr>
          <p:cNvPr id="2768924" name="Text Box 28"/>
          <p:cNvSpPr txBox="1">
            <a:spLocks noChangeArrowheads="1"/>
          </p:cNvSpPr>
          <p:nvPr/>
        </p:nvSpPr>
        <p:spPr bwMode="auto">
          <a:xfrm>
            <a:off x="7051675" y="5845175"/>
            <a:ext cx="1878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27 Instructions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>
                <a:latin typeface="Arial" charset="0"/>
              </a:rPr>
              <a:t>RISC </a:t>
            </a:r>
            <a:r>
              <a:rPr lang="en-US" sz="1800" b="1" dirty="0" smtClean="0">
                <a:latin typeface="Arial" charset="0"/>
              </a:rPr>
              <a:t>vs. </a:t>
            </a:r>
            <a:r>
              <a:rPr lang="en-US" sz="1800" b="1" dirty="0">
                <a:latin typeface="Arial" charset="0"/>
              </a:rPr>
              <a:t>CISC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6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6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6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6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6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89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929B-45A2-4AB0-9A08-128EC407A164}" type="slidenum">
              <a:rPr lang="en-US"/>
              <a:pPr/>
              <a:t>11</a:t>
            </a:fld>
            <a:endParaRPr lang="en-US"/>
          </a:p>
        </p:txBody>
      </p:sp>
      <p:sp>
        <p:nvSpPr>
          <p:cNvPr id="273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3</a:t>
            </a:r>
            <a:r>
              <a:rPr lang="en-US" dirty="0" smtClean="0"/>
              <a:t>.1</a:t>
            </a:r>
            <a:endParaRPr lang="en-US" dirty="0"/>
          </a:p>
        </p:txBody>
      </p:sp>
      <p:sp>
        <p:nvSpPr>
          <p:cNvPr id="2732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11315" y="2896983"/>
            <a:ext cx="5284835" cy="3389517"/>
          </a:xfrm>
        </p:spPr>
        <p:txBody>
          <a:bodyPr/>
          <a:lstStyle/>
          <a:p>
            <a:pPr marL="0" indent="0">
              <a:buNone/>
              <a:tabLst>
                <a:tab pos="342900" algn="l"/>
                <a:tab pos="685800" algn="l"/>
                <a:tab pos="1143000" algn="l"/>
              </a:tabLst>
            </a:pPr>
            <a:r>
              <a:rPr lang="en-US" sz="2000" dirty="0" smtClean="0">
                <a:sym typeface="Wingdings"/>
              </a:rPr>
              <a:t></a:t>
            </a:r>
            <a:r>
              <a:rPr lang="en-US" sz="2000" dirty="0">
                <a:sym typeface="Wingdings"/>
              </a:rPr>
              <a:t>		</a:t>
            </a:r>
            <a:r>
              <a:rPr lang="en-US" sz="2000" dirty="0" smtClean="0">
                <a:sym typeface="Wingdings"/>
              </a:rPr>
              <a:t> Compiler </a:t>
            </a:r>
            <a:r>
              <a:rPr lang="en-US" sz="2000" dirty="0">
                <a:sym typeface="Wingdings"/>
              </a:rPr>
              <a:t>friendly</a:t>
            </a:r>
          </a:p>
          <a:p>
            <a:pPr marL="0" indent="0">
              <a:buNone/>
              <a:tabLst>
                <a:tab pos="342900" algn="l"/>
                <a:tab pos="685800" algn="l"/>
                <a:tab pos="1143000" algn="l"/>
              </a:tabLst>
            </a:pPr>
            <a:r>
              <a:rPr lang="en-US" sz="2000" dirty="0">
                <a:sym typeface="Wingdings"/>
              </a:rPr>
              <a:t>		</a:t>
            </a:r>
            <a:r>
              <a:rPr lang="en-US" sz="2000" dirty="0" smtClean="0">
                <a:sym typeface="Wingdings"/>
              </a:rPr>
              <a:t> Larger </a:t>
            </a:r>
            <a:r>
              <a:rPr lang="en-US" sz="2000" dirty="0">
                <a:sym typeface="Wingdings"/>
              </a:rPr>
              <a:t>code sizes (~30</a:t>
            </a:r>
            <a:r>
              <a:rPr lang="en-US" sz="2000" dirty="0" smtClean="0">
                <a:sym typeface="Wingdings"/>
              </a:rPr>
              <a:t>%)</a:t>
            </a:r>
            <a:endParaRPr lang="en-US" sz="2000" dirty="0">
              <a:sym typeface="Wingdings"/>
            </a:endParaRPr>
          </a:p>
          <a:p>
            <a:pPr marL="0" indent="0">
              <a:buNone/>
              <a:tabLst>
                <a:tab pos="342900" algn="l"/>
                <a:tab pos="685800" algn="l"/>
                <a:tab pos="1143000" algn="l"/>
              </a:tabLst>
            </a:pPr>
            <a:r>
              <a:rPr lang="en-US" sz="2000" dirty="0">
                <a:sym typeface="Wingdings"/>
              </a:rPr>
              <a:t>		</a:t>
            </a:r>
            <a:r>
              <a:rPr lang="en-US" sz="2000" dirty="0" smtClean="0">
                <a:sym typeface="Wingdings"/>
              </a:rPr>
              <a:t> Complicated </a:t>
            </a:r>
            <a:r>
              <a:rPr lang="en-US" sz="2000" dirty="0">
                <a:sym typeface="Wingdings"/>
              </a:rPr>
              <a:t>microcode</a:t>
            </a:r>
          </a:p>
          <a:p>
            <a:pPr marL="0" indent="0">
              <a:buNone/>
              <a:tabLst>
                <a:tab pos="342900" algn="l"/>
                <a:tab pos="685800" algn="l"/>
                <a:tab pos="1143000" algn="l"/>
              </a:tabLst>
            </a:pPr>
            <a:r>
              <a:rPr lang="en-US" sz="2000" dirty="0">
                <a:sym typeface="Wingdings"/>
              </a:rPr>
              <a:t>		 Fewer </a:t>
            </a:r>
            <a:r>
              <a:rPr lang="en-US" sz="2000" dirty="0" smtClean="0">
                <a:sym typeface="Wingdings"/>
              </a:rPr>
              <a:t>instructions</a:t>
            </a:r>
            <a:endParaRPr lang="en-US" sz="2000" dirty="0">
              <a:sym typeface="Wingdings"/>
            </a:endParaRPr>
          </a:p>
          <a:p>
            <a:pPr marL="0" indent="0">
              <a:buNone/>
              <a:tabLst>
                <a:tab pos="342900" algn="l"/>
                <a:tab pos="685800" algn="l"/>
                <a:tab pos="1143000" algn="l"/>
              </a:tabLst>
            </a:pPr>
            <a:r>
              <a:rPr lang="en-US" sz="2000" dirty="0" smtClean="0">
                <a:sym typeface="Wingdings"/>
              </a:rPr>
              <a:t></a:t>
            </a:r>
            <a:r>
              <a:rPr lang="en-US" sz="2000" dirty="0">
                <a:sym typeface="Wingdings"/>
              </a:rPr>
              <a:t>		</a:t>
            </a:r>
            <a:r>
              <a:rPr lang="en-US" sz="2000" dirty="0" smtClean="0">
                <a:sym typeface="Wingdings"/>
              </a:rPr>
              <a:t> Easier </a:t>
            </a:r>
            <a:r>
              <a:rPr lang="en-US" sz="2000" dirty="0">
                <a:sym typeface="Wingdings"/>
              </a:rPr>
              <a:t>to validate</a:t>
            </a:r>
          </a:p>
          <a:p>
            <a:pPr marL="0" indent="0">
              <a:buNone/>
              <a:tabLst>
                <a:tab pos="342900" algn="l"/>
                <a:tab pos="685800" algn="l"/>
                <a:tab pos="1143000" algn="l"/>
              </a:tabLst>
            </a:pPr>
            <a:r>
              <a:rPr lang="en-US" sz="2000" dirty="0">
                <a:sym typeface="Wingdings"/>
              </a:rPr>
              <a:t>		</a:t>
            </a:r>
            <a:r>
              <a:rPr lang="en-US" sz="2000" dirty="0" smtClean="0">
                <a:sym typeface="Wingdings"/>
              </a:rPr>
              <a:t> Emphasis </a:t>
            </a:r>
            <a:r>
              <a:rPr lang="en-US" sz="2000" dirty="0">
                <a:sym typeface="Wingdings"/>
              </a:rPr>
              <a:t>on hardware</a:t>
            </a:r>
          </a:p>
          <a:p>
            <a:pPr marL="0" indent="0">
              <a:buNone/>
              <a:tabLst>
                <a:tab pos="342900" algn="l"/>
                <a:tab pos="685800" algn="l"/>
                <a:tab pos="1143000" algn="l"/>
              </a:tabLst>
            </a:pPr>
            <a:r>
              <a:rPr lang="en-US" sz="2000" dirty="0">
                <a:sym typeface="Wingdings"/>
              </a:rPr>
              <a:t>		</a:t>
            </a:r>
            <a:r>
              <a:rPr lang="en-US" sz="2000" dirty="0" smtClean="0">
                <a:sym typeface="Wingdings"/>
              </a:rPr>
              <a:t> Emphasis </a:t>
            </a:r>
            <a:r>
              <a:rPr lang="en-US" sz="2000" dirty="0">
                <a:sym typeface="Wingdings"/>
              </a:rPr>
              <a:t>on </a:t>
            </a:r>
            <a:r>
              <a:rPr lang="en-US" sz="2000" dirty="0" smtClean="0">
                <a:sym typeface="Wingdings"/>
              </a:rPr>
              <a:t>software</a:t>
            </a:r>
            <a:endParaRPr lang="en-US" sz="2000" dirty="0">
              <a:sym typeface="Wingdings"/>
            </a:endParaRPr>
          </a:p>
          <a:p>
            <a:pPr marL="0" indent="0">
              <a:buNone/>
              <a:tabLst>
                <a:tab pos="342900" algn="l"/>
                <a:tab pos="685800" algn="l"/>
                <a:tab pos="1143000" algn="l"/>
              </a:tabLst>
            </a:pPr>
            <a:r>
              <a:rPr lang="en-US" sz="2000" dirty="0">
                <a:sym typeface="Wingdings"/>
              </a:rPr>
              <a:t>		 Memory to memory operations</a:t>
            </a:r>
          </a:p>
          <a:p>
            <a:pPr marL="0" indent="0">
              <a:buNone/>
              <a:tabLst>
                <a:tab pos="342900" algn="l"/>
                <a:tab pos="685800" algn="l"/>
                <a:tab pos="1143000" algn="l"/>
              </a:tabLst>
            </a:pPr>
            <a:r>
              <a:rPr lang="en-US" sz="2000" dirty="0">
                <a:sym typeface="Wingdings"/>
              </a:rPr>
              <a:t>		 Pipelining friendly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31800" y="1408113"/>
            <a:ext cx="8164513" cy="83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sz="2400" dirty="0" smtClean="0"/>
              <a:t>What best differentiates </a:t>
            </a:r>
            <a:r>
              <a:rPr lang="en-US" sz="2400" dirty="0"/>
              <a:t>RISC and CISC a</a:t>
            </a:r>
            <a:r>
              <a:rPr lang="en-US" sz="2400" dirty="0" smtClean="0"/>
              <a:t>rchitectures?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 rot="18003862">
            <a:off x="2190585" y="2235513"/>
            <a:ext cx="1124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RISC</a:t>
            </a:r>
          </a:p>
        </p:txBody>
      </p:sp>
      <p:sp>
        <p:nvSpPr>
          <p:cNvPr id="4" name="Rectangle 3"/>
          <p:cNvSpPr/>
          <p:nvPr/>
        </p:nvSpPr>
        <p:spPr>
          <a:xfrm rot="18114743">
            <a:off x="1838160" y="2235513"/>
            <a:ext cx="1124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CISC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8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Instructions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AEB6-FDA3-4AB1-BAB6-C842BE48212E}" type="slidenum">
              <a:rPr lang="en-US"/>
              <a:pPr/>
              <a:t>13</a:t>
            </a:fld>
            <a:endParaRPr lang="en-US"/>
          </a:p>
        </p:txBody>
      </p:sp>
      <p:sp>
        <p:nvSpPr>
          <p:cNvPr id="266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 Instructions</a:t>
            </a:r>
          </a:p>
        </p:txBody>
      </p:sp>
      <p:sp>
        <p:nvSpPr>
          <p:cNvPr id="266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08113"/>
            <a:ext cx="8443843" cy="5080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Computer </a:t>
            </a:r>
            <a:r>
              <a:rPr lang="en-US" sz="2400" dirty="0" smtClean="0"/>
              <a:t>program consists </a:t>
            </a:r>
            <a:r>
              <a:rPr lang="en-US" sz="2400" dirty="0"/>
              <a:t>of </a:t>
            </a:r>
            <a:r>
              <a:rPr lang="en-US" sz="2400" dirty="0" smtClean="0"/>
              <a:t>a sequence </a:t>
            </a:r>
            <a:r>
              <a:rPr lang="en-US" sz="2400" dirty="0"/>
              <a:t>of </a:t>
            </a:r>
            <a:r>
              <a:rPr lang="en-US" sz="2400" dirty="0" smtClean="0"/>
              <a:t>instructions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instruction = verb + operand(s)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stored </a:t>
            </a:r>
            <a:r>
              <a:rPr lang="en-US" sz="2200" dirty="0"/>
              <a:t>in memory as 1’s and 0’s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called machine code</a:t>
            </a:r>
            <a:r>
              <a:rPr lang="en-US" sz="22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Instructions </a:t>
            </a:r>
            <a:r>
              <a:rPr lang="en-US" sz="2400" dirty="0"/>
              <a:t>are </a:t>
            </a:r>
            <a:r>
              <a:rPr lang="en-US" sz="2400" i="1" dirty="0"/>
              <a:t>fetched</a:t>
            </a:r>
            <a:r>
              <a:rPr lang="en-US" sz="2400" dirty="0"/>
              <a:t> from </a:t>
            </a:r>
            <a:r>
              <a:rPr lang="en-US" sz="2400" i="1" dirty="0" smtClean="0"/>
              <a:t>memory</a:t>
            </a:r>
            <a:endParaRPr lang="en-US" sz="2400" i="1" dirty="0"/>
          </a:p>
          <a:p>
            <a:pPr lvl="1">
              <a:lnSpc>
                <a:spcPct val="90000"/>
              </a:lnSpc>
            </a:pPr>
            <a:r>
              <a:rPr lang="en-US" sz="2200" dirty="0"/>
              <a:t>The p</a:t>
            </a:r>
            <a:r>
              <a:rPr lang="en-US" sz="2200" dirty="0" smtClean="0"/>
              <a:t>rogram </a:t>
            </a:r>
            <a:r>
              <a:rPr lang="en-US" sz="2200" dirty="0"/>
              <a:t>c</a:t>
            </a:r>
            <a:r>
              <a:rPr lang="en-US" sz="2200" dirty="0" smtClean="0"/>
              <a:t>ounter </a:t>
            </a:r>
            <a:r>
              <a:rPr lang="en-US" sz="2200" dirty="0"/>
              <a:t>(PC) holds the memory address of the next </a:t>
            </a:r>
            <a:r>
              <a:rPr lang="en-US" sz="2200" dirty="0" smtClean="0"/>
              <a:t>instruction (or operand).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The instruction is stored internal to the CPU in the instruction register (IR).</a:t>
            </a: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400" dirty="0"/>
              <a:t>Programs execute sequentially through </a:t>
            </a:r>
            <a:r>
              <a:rPr lang="en-US" sz="2400" dirty="0" smtClean="0"/>
              <a:t>memory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Execution order is altered by changing the Program Counter.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A computer clock controls the speed and phases of instruction execution.</a:t>
            </a:r>
            <a:endParaRPr lang="en-US" sz="2200" dirty="0"/>
          </a:p>
        </p:txBody>
      </p:sp>
      <p:sp>
        <p:nvSpPr>
          <p:cNvPr id="2663428" name="Text Box 4"/>
          <p:cNvSpPr txBox="1">
            <a:spLocks noChangeArrowheads="1"/>
          </p:cNvSpPr>
          <p:nvPr/>
        </p:nvSpPr>
        <p:spPr bwMode="auto">
          <a:xfrm>
            <a:off x="6265863" y="76200"/>
            <a:ext cx="2830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Computer Instructions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6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6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6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6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6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6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6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6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6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42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4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2F5AE-396E-47EE-B9B1-89E08845813C}" type="slidenum">
              <a:rPr lang="en-US"/>
              <a:pPr/>
              <a:t>14</a:t>
            </a:fld>
            <a:endParaRPr lang="en-US"/>
          </a:p>
        </p:txBody>
      </p:sp>
      <p:sp>
        <p:nvSpPr>
          <p:cNvPr id="2871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Machine vs Assembly Code</a:t>
            </a:r>
          </a:p>
        </p:txBody>
      </p:sp>
      <p:sp>
        <p:nvSpPr>
          <p:cNvPr id="2871309" name="Text Box 13"/>
          <p:cNvSpPr txBox="1">
            <a:spLocks noChangeArrowheads="1"/>
          </p:cNvSpPr>
          <p:nvPr/>
        </p:nvSpPr>
        <p:spPr bwMode="auto">
          <a:xfrm>
            <a:off x="6265863" y="76200"/>
            <a:ext cx="2830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Computer Instructions</a:t>
            </a:r>
          </a:p>
        </p:txBody>
      </p:sp>
      <p:grpSp>
        <p:nvGrpSpPr>
          <p:cNvPr id="2871336" name="Group 40"/>
          <p:cNvGrpSpPr>
            <a:grpSpLocks/>
          </p:cNvGrpSpPr>
          <p:nvPr/>
        </p:nvGrpSpPr>
        <p:grpSpPr bwMode="auto">
          <a:xfrm>
            <a:off x="3617913" y="4097338"/>
            <a:ext cx="1930400" cy="1162050"/>
            <a:chOff x="2279" y="2581"/>
            <a:chExt cx="1216" cy="732"/>
          </a:xfrm>
        </p:grpSpPr>
        <p:sp>
          <p:nvSpPr>
            <p:cNvPr id="2871326" name="AutoShape 30"/>
            <p:cNvSpPr>
              <a:spLocks noChangeArrowheads="1"/>
            </p:cNvSpPr>
            <p:nvPr/>
          </p:nvSpPr>
          <p:spPr bwMode="auto">
            <a:xfrm>
              <a:off x="2304" y="2581"/>
              <a:ext cx="1191" cy="732"/>
            </a:xfrm>
            <a:prstGeom prst="rightArrow">
              <a:avLst>
                <a:gd name="adj1" fmla="val 50000"/>
                <a:gd name="adj2" fmla="val 40676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328" name="Text Box 32"/>
            <p:cNvSpPr txBox="1">
              <a:spLocks noChangeArrowheads="1"/>
            </p:cNvSpPr>
            <p:nvPr/>
          </p:nvSpPr>
          <p:spPr bwMode="auto">
            <a:xfrm>
              <a:off x="2279" y="2816"/>
              <a:ext cx="12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Disassembler</a:t>
              </a:r>
            </a:p>
          </p:txBody>
        </p:sp>
      </p:grpSp>
      <p:grpSp>
        <p:nvGrpSpPr>
          <p:cNvPr id="2871338" name="Group 42"/>
          <p:cNvGrpSpPr>
            <a:grpSpLocks/>
          </p:cNvGrpSpPr>
          <p:nvPr/>
        </p:nvGrpSpPr>
        <p:grpSpPr bwMode="auto">
          <a:xfrm>
            <a:off x="842963" y="1184275"/>
            <a:ext cx="2876550" cy="5356225"/>
            <a:chOff x="531" y="746"/>
            <a:chExt cx="1812" cy="3374"/>
          </a:xfrm>
        </p:grpSpPr>
        <p:sp>
          <p:nvSpPr>
            <p:cNvPr id="2761752" name="Rectangle 24"/>
            <p:cNvSpPr>
              <a:spLocks noChangeArrowheads="1"/>
            </p:cNvSpPr>
            <p:nvPr/>
          </p:nvSpPr>
          <p:spPr bwMode="auto">
            <a:xfrm>
              <a:off x="531" y="3868"/>
              <a:ext cx="181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0100000100111111</a:t>
              </a:r>
              <a:endParaRPr lang="en-US" sz="2000" b="1" dirty="0"/>
            </a:p>
          </p:txBody>
        </p:sp>
        <p:sp>
          <p:nvSpPr>
            <p:cNvPr id="2761744" name="Rectangle 16"/>
            <p:cNvSpPr>
              <a:spLocks noChangeArrowheads="1"/>
            </p:cNvSpPr>
            <p:nvPr/>
          </p:nvSpPr>
          <p:spPr bwMode="auto">
            <a:xfrm>
              <a:off x="531" y="1208"/>
              <a:ext cx="181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0000011000000000</a:t>
              </a:r>
              <a:endParaRPr lang="en-US" sz="2000" b="1" dirty="0"/>
            </a:p>
          </p:txBody>
        </p:sp>
        <p:sp>
          <p:nvSpPr>
            <p:cNvPr id="2761745" name="Rectangle 17"/>
            <p:cNvSpPr>
              <a:spLocks noChangeArrowheads="1"/>
            </p:cNvSpPr>
            <p:nvPr/>
          </p:nvSpPr>
          <p:spPr bwMode="auto">
            <a:xfrm>
              <a:off x="531" y="1413"/>
              <a:ext cx="181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0100000010110010</a:t>
              </a:r>
              <a:endParaRPr lang="en-US" sz="2000" b="1" dirty="0"/>
            </a:p>
          </p:txBody>
        </p:sp>
        <p:sp>
          <p:nvSpPr>
            <p:cNvPr id="2761746" name="Rectangle 18"/>
            <p:cNvSpPr>
              <a:spLocks noChangeArrowheads="1"/>
            </p:cNvSpPr>
            <p:nvPr/>
          </p:nvSpPr>
          <p:spPr bwMode="auto">
            <a:xfrm>
              <a:off x="531" y="2027"/>
              <a:ext cx="181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0100001100001110</a:t>
              </a:r>
              <a:endParaRPr lang="en-US" sz="2000" b="1" dirty="0"/>
            </a:p>
          </p:txBody>
        </p:sp>
        <p:sp>
          <p:nvSpPr>
            <p:cNvPr id="2761747" name="Rectangle 19"/>
            <p:cNvSpPr>
              <a:spLocks noChangeArrowheads="1"/>
            </p:cNvSpPr>
            <p:nvPr/>
          </p:nvSpPr>
          <p:spPr bwMode="auto">
            <a:xfrm>
              <a:off x="531" y="2231"/>
              <a:ext cx="181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0101001101011110</a:t>
              </a:r>
              <a:endParaRPr lang="en-US" sz="2000" b="1" dirty="0"/>
            </a:p>
          </p:txBody>
        </p:sp>
        <p:sp>
          <p:nvSpPr>
            <p:cNvPr id="2761748" name="Rectangle 20"/>
            <p:cNvSpPr>
              <a:spLocks noChangeArrowheads="1"/>
            </p:cNvSpPr>
            <p:nvPr/>
          </p:nvSpPr>
          <p:spPr bwMode="auto">
            <a:xfrm>
              <a:off x="531" y="2436"/>
              <a:ext cx="181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1111000001111110</a:t>
              </a:r>
              <a:endParaRPr lang="en-US" sz="2000" b="1" dirty="0"/>
            </a:p>
          </p:txBody>
        </p:sp>
        <p:sp>
          <p:nvSpPr>
            <p:cNvPr id="2761749" name="Rectangle 21"/>
            <p:cNvSpPr>
              <a:spLocks noChangeArrowheads="1"/>
            </p:cNvSpPr>
            <p:nvPr/>
          </p:nvSpPr>
          <p:spPr bwMode="auto">
            <a:xfrm>
              <a:off x="531" y="2845"/>
              <a:ext cx="181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0001001000110000</a:t>
              </a:r>
              <a:endParaRPr lang="en-US" sz="2000" b="1" dirty="0"/>
            </a:p>
          </p:txBody>
        </p:sp>
        <p:sp>
          <p:nvSpPr>
            <p:cNvPr id="2761750" name="Rectangle 22"/>
            <p:cNvSpPr>
              <a:spLocks noChangeArrowheads="1"/>
            </p:cNvSpPr>
            <p:nvPr/>
          </p:nvSpPr>
          <p:spPr bwMode="auto">
            <a:xfrm>
              <a:off x="531" y="3255"/>
              <a:ext cx="181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1000001110010001</a:t>
              </a:r>
              <a:endParaRPr lang="en-US" sz="2000" b="1" dirty="0"/>
            </a:p>
          </p:txBody>
        </p:sp>
        <p:sp>
          <p:nvSpPr>
            <p:cNvPr id="2761751" name="Rectangle 23"/>
            <p:cNvSpPr>
              <a:spLocks noChangeArrowheads="1"/>
            </p:cNvSpPr>
            <p:nvPr/>
          </p:nvSpPr>
          <p:spPr bwMode="auto">
            <a:xfrm>
              <a:off x="531" y="3664"/>
              <a:ext cx="181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0010001111111101</a:t>
              </a:r>
              <a:endParaRPr lang="en-US" sz="2000" b="1" dirty="0"/>
            </a:p>
          </p:txBody>
        </p:sp>
        <p:sp>
          <p:nvSpPr>
            <p:cNvPr id="2" name="Rectangle 16"/>
            <p:cNvSpPr>
              <a:spLocks noChangeArrowheads="1"/>
            </p:cNvSpPr>
            <p:nvPr/>
          </p:nvSpPr>
          <p:spPr bwMode="auto">
            <a:xfrm>
              <a:off x="531" y="1003"/>
              <a:ext cx="181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0100000000110001</a:t>
              </a:r>
              <a:endParaRPr lang="en-US" sz="2000" b="1" dirty="0"/>
            </a:p>
          </p:txBody>
        </p:sp>
        <p:sp>
          <p:nvSpPr>
            <p:cNvPr id="3" name="Rectangle 17"/>
            <p:cNvSpPr>
              <a:spLocks noChangeArrowheads="1"/>
            </p:cNvSpPr>
            <p:nvPr/>
          </p:nvSpPr>
          <p:spPr bwMode="auto">
            <a:xfrm>
              <a:off x="531" y="1617"/>
              <a:ext cx="181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0101101000011110</a:t>
              </a:r>
              <a:endParaRPr lang="en-US" sz="2000" b="1" dirty="0"/>
            </a:p>
          </p:txBody>
        </p:sp>
        <p:sp>
          <p:nvSpPr>
            <p:cNvPr id="4" name="Rectangle 17"/>
            <p:cNvSpPr>
              <a:spLocks noChangeArrowheads="1"/>
            </p:cNvSpPr>
            <p:nvPr/>
          </p:nvSpPr>
          <p:spPr bwMode="auto">
            <a:xfrm>
              <a:off x="531" y="1822"/>
              <a:ext cx="181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0000000100100000</a:t>
              </a:r>
              <a:endParaRPr lang="en-US" sz="2000" b="1" dirty="0"/>
            </a:p>
          </p:txBody>
        </p:sp>
        <p:sp>
          <p:nvSpPr>
            <p:cNvPr id="5" name="Rectangle 20"/>
            <p:cNvSpPr>
              <a:spLocks noChangeArrowheads="1"/>
            </p:cNvSpPr>
            <p:nvPr/>
          </p:nvSpPr>
          <p:spPr bwMode="auto">
            <a:xfrm>
              <a:off x="531" y="2641"/>
              <a:ext cx="181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0000000000001111</a:t>
              </a:r>
              <a:endParaRPr lang="en-US" sz="2000" b="1" dirty="0"/>
            </a:p>
          </p:txBody>
        </p:sp>
        <p:sp>
          <p:nvSpPr>
            <p:cNvPr id="6" name="Rectangle 20"/>
            <p:cNvSpPr>
              <a:spLocks noChangeArrowheads="1"/>
            </p:cNvSpPr>
            <p:nvPr/>
          </p:nvSpPr>
          <p:spPr bwMode="auto">
            <a:xfrm>
              <a:off x="531" y="3050"/>
              <a:ext cx="181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0000000000001110</a:t>
              </a:r>
              <a:endParaRPr lang="en-US" sz="2000" b="1" dirty="0"/>
            </a:p>
          </p:txBody>
        </p:sp>
        <p:sp>
          <p:nvSpPr>
            <p:cNvPr id="7" name="Rectangle 20"/>
            <p:cNvSpPr>
              <a:spLocks noChangeArrowheads="1"/>
            </p:cNvSpPr>
            <p:nvPr/>
          </p:nvSpPr>
          <p:spPr bwMode="auto">
            <a:xfrm>
              <a:off x="531" y="3459"/>
              <a:ext cx="181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0000000000000000</a:t>
              </a:r>
              <a:endParaRPr lang="en-US" sz="2000" b="1" dirty="0"/>
            </a:p>
          </p:txBody>
        </p:sp>
        <p:sp>
          <p:nvSpPr>
            <p:cNvPr id="2871329" name="Text Box 33"/>
            <p:cNvSpPr txBox="1">
              <a:spLocks noChangeArrowheads="1"/>
            </p:cNvSpPr>
            <p:nvPr/>
          </p:nvSpPr>
          <p:spPr bwMode="auto">
            <a:xfrm>
              <a:off x="597" y="746"/>
              <a:ext cx="16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u="sng">
                  <a:latin typeface="Arial" charset="0"/>
                </a:rPr>
                <a:t>Machine Code</a:t>
              </a:r>
            </a:p>
          </p:txBody>
        </p:sp>
      </p:grpSp>
      <p:grpSp>
        <p:nvGrpSpPr>
          <p:cNvPr id="2871334" name="Group 38"/>
          <p:cNvGrpSpPr>
            <a:grpSpLocks/>
          </p:cNvGrpSpPr>
          <p:nvPr/>
        </p:nvGrpSpPr>
        <p:grpSpPr bwMode="auto">
          <a:xfrm>
            <a:off x="5549900" y="1184275"/>
            <a:ext cx="3189288" cy="5353050"/>
            <a:chOff x="3496" y="746"/>
            <a:chExt cx="2009" cy="3372"/>
          </a:xfrm>
        </p:grpSpPr>
        <p:sp>
          <p:nvSpPr>
            <p:cNvPr id="2761733" name="Rectangle 5"/>
            <p:cNvSpPr>
              <a:spLocks noChangeArrowheads="1"/>
            </p:cNvSpPr>
            <p:nvPr/>
          </p:nvSpPr>
          <p:spPr bwMode="auto">
            <a:xfrm>
              <a:off x="3496" y="1003"/>
              <a:ext cx="15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FF0000"/>
                  </a:solidFill>
                  <a:latin typeface="Arial" charset="0"/>
                </a:rPr>
                <a:t>mov.w	#0x0600,r1</a:t>
              </a:r>
            </a:p>
          </p:txBody>
        </p:sp>
        <p:sp>
          <p:nvSpPr>
            <p:cNvPr id="2761734" name="Rectangle 6"/>
            <p:cNvSpPr>
              <a:spLocks noChangeArrowheads="1"/>
            </p:cNvSpPr>
            <p:nvPr/>
          </p:nvSpPr>
          <p:spPr bwMode="auto">
            <a:xfrm>
              <a:off x="3496" y="1413"/>
              <a:ext cx="20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FF0000"/>
                  </a:solidFill>
                  <a:latin typeface="Arial" charset="0"/>
                </a:rPr>
                <a:t>mov.w	#0x5a1e,&amp;0x0120</a:t>
              </a:r>
            </a:p>
          </p:txBody>
        </p:sp>
        <p:sp>
          <p:nvSpPr>
            <p:cNvPr id="2761735" name="Rectangle 7"/>
            <p:cNvSpPr>
              <a:spLocks noChangeArrowheads="1"/>
            </p:cNvSpPr>
            <p:nvPr/>
          </p:nvSpPr>
          <p:spPr bwMode="auto">
            <a:xfrm>
              <a:off x="3496" y="2027"/>
              <a:ext cx="11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FF0000"/>
                  </a:solidFill>
                  <a:latin typeface="Arial" charset="0"/>
                </a:rPr>
                <a:t>mov.w	#0,r14</a:t>
              </a:r>
            </a:p>
          </p:txBody>
        </p:sp>
        <p:sp>
          <p:nvSpPr>
            <p:cNvPr id="2761736" name="Rectangle 8"/>
            <p:cNvSpPr>
              <a:spLocks noChangeArrowheads="1"/>
            </p:cNvSpPr>
            <p:nvPr/>
          </p:nvSpPr>
          <p:spPr bwMode="auto">
            <a:xfrm>
              <a:off x="3496" y="2231"/>
              <a:ext cx="11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FF0000"/>
                  </a:solidFill>
                  <a:latin typeface="Arial" charset="0"/>
                </a:rPr>
                <a:t>add.b	#1,r14</a:t>
              </a:r>
            </a:p>
          </p:txBody>
        </p:sp>
        <p:sp>
          <p:nvSpPr>
            <p:cNvPr id="2761737" name="Rectangle 9"/>
            <p:cNvSpPr>
              <a:spLocks noChangeArrowheads="1"/>
            </p:cNvSpPr>
            <p:nvPr/>
          </p:nvSpPr>
          <p:spPr bwMode="auto">
            <a:xfrm>
              <a:off x="3496" y="2436"/>
              <a:ext cx="13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FF0000"/>
                  </a:solidFill>
                  <a:latin typeface="Arial" charset="0"/>
                </a:rPr>
                <a:t>and.b	#0x0f,r14</a:t>
              </a:r>
            </a:p>
          </p:txBody>
        </p:sp>
        <p:sp>
          <p:nvSpPr>
            <p:cNvPr id="2761738" name="Rectangle 10"/>
            <p:cNvSpPr>
              <a:spLocks noChangeArrowheads="1"/>
            </p:cNvSpPr>
            <p:nvPr/>
          </p:nvSpPr>
          <p:spPr bwMode="auto">
            <a:xfrm>
              <a:off x="3496" y="2845"/>
              <a:ext cx="13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FF0000"/>
                  </a:solidFill>
                  <a:latin typeface="Arial" charset="0"/>
                </a:rPr>
                <a:t>push	#0x000e</a:t>
              </a:r>
            </a:p>
          </p:txBody>
        </p:sp>
        <p:sp>
          <p:nvSpPr>
            <p:cNvPr id="2761739" name="Rectangle 11"/>
            <p:cNvSpPr>
              <a:spLocks noChangeArrowheads="1"/>
            </p:cNvSpPr>
            <p:nvPr/>
          </p:nvSpPr>
          <p:spPr bwMode="auto">
            <a:xfrm>
              <a:off x="3496" y="3255"/>
              <a:ext cx="12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FF0000"/>
                  </a:solidFill>
                  <a:latin typeface="Arial" charset="0"/>
                </a:rPr>
                <a:t>sub.w	#1,0(r1)</a:t>
              </a:r>
            </a:p>
          </p:txBody>
        </p:sp>
        <p:sp>
          <p:nvSpPr>
            <p:cNvPr id="2761740" name="Rectangle 12"/>
            <p:cNvSpPr>
              <a:spLocks noChangeArrowheads="1"/>
            </p:cNvSpPr>
            <p:nvPr/>
          </p:nvSpPr>
          <p:spPr bwMode="auto">
            <a:xfrm>
              <a:off x="3496" y="3664"/>
              <a:ext cx="9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FF0000"/>
                  </a:solidFill>
                  <a:latin typeface="Arial" charset="0"/>
                </a:rPr>
                <a:t>jne	$-4</a:t>
              </a:r>
            </a:p>
          </p:txBody>
        </p:sp>
        <p:sp>
          <p:nvSpPr>
            <p:cNvPr id="2761741" name="Rectangle 13"/>
            <p:cNvSpPr>
              <a:spLocks noChangeArrowheads="1"/>
            </p:cNvSpPr>
            <p:nvPr/>
          </p:nvSpPr>
          <p:spPr bwMode="auto">
            <a:xfrm>
              <a:off x="3496" y="3868"/>
              <a:ext cx="13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FF0000"/>
                  </a:solidFill>
                  <a:latin typeface="Arial" charset="0"/>
                </a:rPr>
                <a:t>mov.w	@r1+,r15</a:t>
              </a:r>
            </a:p>
          </p:txBody>
        </p:sp>
        <p:sp>
          <p:nvSpPr>
            <p:cNvPr id="2871330" name="Text Box 34"/>
            <p:cNvSpPr txBox="1">
              <a:spLocks noChangeArrowheads="1"/>
            </p:cNvSpPr>
            <p:nvPr/>
          </p:nvSpPr>
          <p:spPr bwMode="auto">
            <a:xfrm>
              <a:off x="3515" y="746"/>
              <a:ext cx="19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u="sng">
                  <a:latin typeface="Arial" charset="0"/>
                </a:rPr>
                <a:t>Assembly Code</a:t>
              </a:r>
            </a:p>
          </p:txBody>
        </p:sp>
      </p:grpSp>
      <p:grpSp>
        <p:nvGrpSpPr>
          <p:cNvPr id="2871335" name="Group 39"/>
          <p:cNvGrpSpPr>
            <a:grpSpLocks/>
          </p:cNvGrpSpPr>
          <p:nvPr/>
        </p:nvGrpSpPr>
        <p:grpSpPr bwMode="auto">
          <a:xfrm>
            <a:off x="3659188" y="2114550"/>
            <a:ext cx="1890712" cy="1162050"/>
            <a:chOff x="2305" y="1332"/>
            <a:chExt cx="1191" cy="732"/>
          </a:xfrm>
        </p:grpSpPr>
        <p:sp>
          <p:nvSpPr>
            <p:cNvPr id="2871331" name="AutoShape 35"/>
            <p:cNvSpPr>
              <a:spLocks noChangeArrowheads="1"/>
            </p:cNvSpPr>
            <p:nvPr/>
          </p:nvSpPr>
          <p:spPr bwMode="auto">
            <a:xfrm flipH="1">
              <a:off x="2305" y="1332"/>
              <a:ext cx="1191" cy="732"/>
            </a:xfrm>
            <a:prstGeom prst="rightArrow">
              <a:avLst>
                <a:gd name="adj1" fmla="val 50000"/>
                <a:gd name="adj2" fmla="val 40676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332" name="Text Box 36"/>
            <p:cNvSpPr txBox="1">
              <a:spLocks noChangeArrowheads="1"/>
            </p:cNvSpPr>
            <p:nvPr/>
          </p:nvSpPr>
          <p:spPr bwMode="auto">
            <a:xfrm>
              <a:off x="2437" y="1567"/>
              <a:ext cx="10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Assembler</a:t>
              </a: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7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7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7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87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8202-2EC7-4285-92A8-0912BF8F8FA2}" type="slidenum">
              <a:rPr lang="en-US"/>
              <a:pPr/>
              <a:t>15</a:t>
            </a:fld>
            <a:endParaRPr lang="en-US"/>
          </a:p>
        </p:txBody>
      </p:sp>
      <p:sp>
        <p:nvSpPr>
          <p:cNvPr id="2793479" name="Text Box 7"/>
          <p:cNvSpPr txBox="1">
            <a:spLocks noChangeArrowheads="1"/>
          </p:cNvSpPr>
          <p:nvPr/>
        </p:nvSpPr>
        <p:spPr bwMode="auto">
          <a:xfrm>
            <a:off x="265815" y="1668192"/>
            <a:ext cx="883056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 dirty="0">
                <a:latin typeface="Arial" charset="0"/>
              </a:rPr>
              <a:t>“Add the value </a:t>
            </a:r>
            <a:r>
              <a:rPr lang="en-US" sz="2600" b="1" dirty="0" smtClean="0">
                <a:latin typeface="Arial" charset="0"/>
              </a:rPr>
              <a:t>in Register 4 to </a:t>
            </a:r>
            <a:r>
              <a:rPr lang="en-US" sz="2600" b="1" dirty="0">
                <a:latin typeface="Arial" charset="0"/>
              </a:rPr>
              <a:t>the value in </a:t>
            </a:r>
            <a:r>
              <a:rPr lang="en-US" sz="2600" b="1" dirty="0" smtClean="0">
                <a:latin typeface="Arial" charset="0"/>
              </a:rPr>
              <a:t>Register </a:t>
            </a:r>
            <a:r>
              <a:rPr lang="en-US" sz="2600" b="1" dirty="0">
                <a:latin typeface="Arial" charset="0"/>
              </a:rPr>
              <a:t>5”</a:t>
            </a:r>
          </a:p>
        </p:txBody>
      </p:sp>
      <p:sp>
        <p:nvSpPr>
          <p:cNvPr id="279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Anatomy of Machine Instruction</a:t>
            </a:r>
          </a:p>
        </p:txBody>
      </p:sp>
      <p:sp>
        <p:nvSpPr>
          <p:cNvPr id="2793476" name="Text Box 4"/>
          <p:cNvSpPr txBox="1">
            <a:spLocks noChangeArrowheads="1"/>
          </p:cNvSpPr>
          <p:nvPr/>
        </p:nvSpPr>
        <p:spPr bwMode="auto">
          <a:xfrm>
            <a:off x="6069013" y="76200"/>
            <a:ext cx="3027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>
                <a:latin typeface="Arial" charset="0"/>
              </a:rPr>
              <a:t>Computer Instructions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37053" y="3034197"/>
            <a:ext cx="6927850" cy="2568438"/>
            <a:chOff x="-2245711" y="2653187"/>
            <a:chExt cx="6927850" cy="2568438"/>
          </a:xfrm>
        </p:grpSpPr>
        <p:grpSp>
          <p:nvGrpSpPr>
            <p:cNvPr id="7" name="Group 6"/>
            <p:cNvGrpSpPr/>
            <p:nvPr/>
          </p:nvGrpSpPr>
          <p:grpSpPr>
            <a:xfrm>
              <a:off x="-1077763" y="2653187"/>
              <a:ext cx="3674427" cy="2168389"/>
              <a:chOff x="-1077763" y="2653187"/>
              <a:chExt cx="3674427" cy="2168389"/>
            </a:xfrm>
          </p:grpSpPr>
          <p:sp>
            <p:nvSpPr>
              <p:cNvPr id="34" name="U-Turn Arrow 33"/>
              <p:cNvSpPr/>
              <p:nvPr/>
            </p:nvSpPr>
            <p:spPr bwMode="auto">
              <a:xfrm flipV="1">
                <a:off x="-1077763" y="3034597"/>
                <a:ext cx="3421142" cy="547703"/>
              </a:xfrm>
              <a:prstGeom prst="uturnArrow">
                <a:avLst>
                  <a:gd name="adj1" fmla="val 22338"/>
                  <a:gd name="adj2" fmla="val 23247"/>
                  <a:gd name="adj3" fmla="val 22213"/>
                  <a:gd name="adj4" fmla="val 43750"/>
                  <a:gd name="adj5" fmla="val 88916"/>
                </a:avLst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36" name="Line 13"/>
              <p:cNvSpPr>
                <a:spLocks noChangeShapeType="1"/>
              </p:cNvSpPr>
              <p:nvPr/>
            </p:nvSpPr>
            <p:spPr bwMode="auto">
              <a:xfrm flipH="1" flipV="1">
                <a:off x="-1077763" y="3505200"/>
                <a:ext cx="0" cy="1316376"/>
              </a:xfrm>
              <a:prstGeom prst="line">
                <a:avLst/>
              </a:prstGeom>
              <a:noFill/>
              <a:ln w="88900">
                <a:solidFill>
                  <a:srgbClr val="FFFF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 bwMode="auto">
              <a:xfrm flipV="1">
                <a:off x="1840230" y="2653187"/>
                <a:ext cx="756434" cy="403225"/>
              </a:xfrm>
              <a:prstGeom prst="roundRect">
                <a:avLst/>
              </a:prstGeom>
              <a:solidFill>
                <a:srgbClr val="FFFF00"/>
              </a:solidFill>
              <a:ln w="25400" cap="flat" cmpd="sng" algn="ctr">
                <a:solidFill>
                  <a:srgbClr val="FFFF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sp>
          <p:nvSpPr>
            <p:cNvPr id="2793481" name="Text Box 9"/>
            <p:cNvSpPr txBox="1">
              <a:spLocks noChangeArrowheads="1"/>
            </p:cNvSpPr>
            <p:nvPr/>
          </p:nvSpPr>
          <p:spPr bwMode="auto">
            <a:xfrm>
              <a:off x="-2245711" y="4759960"/>
              <a:ext cx="6927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atin typeface="Arial" charset="0"/>
                </a:rPr>
                <a:t>2. 1st object </a:t>
              </a:r>
              <a:r>
                <a:rPr lang="en-US" b="1" dirty="0"/>
                <a:t>–</a:t>
              </a:r>
              <a:r>
                <a:rPr lang="en-US" b="1" dirty="0">
                  <a:latin typeface="Arial" charset="0"/>
                </a:rPr>
                <a:t> Source Operand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8825" y="2623854"/>
            <a:ext cx="6916738" cy="3556631"/>
            <a:chOff x="758825" y="2242844"/>
            <a:chExt cx="6916738" cy="3556631"/>
          </a:xfrm>
        </p:grpSpPr>
        <p:sp>
          <p:nvSpPr>
            <p:cNvPr id="2793482" name="Text Box 10"/>
            <p:cNvSpPr txBox="1">
              <a:spLocks noChangeArrowheads="1"/>
            </p:cNvSpPr>
            <p:nvPr/>
          </p:nvSpPr>
          <p:spPr bwMode="auto">
            <a:xfrm>
              <a:off x="758825" y="5337810"/>
              <a:ext cx="691673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atin typeface="Arial" charset="0"/>
                </a:rPr>
                <a:t>3. 2nd object </a:t>
              </a:r>
              <a:r>
                <a:rPr lang="en-US" b="1" dirty="0"/>
                <a:t>–</a:t>
              </a:r>
              <a:r>
                <a:rPr lang="en-US" b="1" dirty="0">
                  <a:latin typeface="Arial" charset="0"/>
                </a:rPr>
                <a:t> Destination Operand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345835" y="2242844"/>
              <a:ext cx="4825751" cy="3150143"/>
              <a:chOff x="2345835" y="2242844"/>
              <a:chExt cx="4825751" cy="3150143"/>
            </a:xfrm>
          </p:grpSpPr>
          <p:sp>
            <p:nvSpPr>
              <p:cNvPr id="38" name="U-Turn Arrow 37"/>
              <p:cNvSpPr/>
              <p:nvPr/>
            </p:nvSpPr>
            <p:spPr bwMode="auto">
              <a:xfrm>
                <a:off x="2345835" y="2242844"/>
                <a:ext cx="4421465" cy="434340"/>
              </a:xfrm>
              <a:prstGeom prst="uturnArrow">
                <a:avLst>
                  <a:gd name="adj1" fmla="val 27027"/>
                  <a:gd name="adj2" fmla="val 25000"/>
                  <a:gd name="adj3" fmla="val 25000"/>
                  <a:gd name="adj4" fmla="val 43750"/>
                  <a:gd name="adj5" fmla="val 98904"/>
                </a:avLst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 bwMode="auto">
              <a:xfrm>
                <a:off x="6294016" y="2656205"/>
                <a:ext cx="877570" cy="403225"/>
              </a:xfrm>
              <a:prstGeom prst="roundRect">
                <a:avLst/>
              </a:prstGeom>
              <a:solidFill>
                <a:srgbClr val="92D050"/>
              </a:solidFill>
              <a:ln w="25400" cap="flat" cmpd="sng" algn="ctr">
                <a:solidFill>
                  <a:srgbClr val="92D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40" name="Line 13"/>
              <p:cNvSpPr>
                <a:spLocks noChangeShapeType="1"/>
              </p:cNvSpPr>
              <p:nvPr/>
            </p:nvSpPr>
            <p:spPr bwMode="auto">
              <a:xfrm flipH="1" flipV="1">
                <a:off x="2504260" y="3034597"/>
                <a:ext cx="0" cy="2358390"/>
              </a:xfrm>
              <a:prstGeom prst="line">
                <a:avLst/>
              </a:prstGeom>
              <a:noFill/>
              <a:ln w="88900">
                <a:solidFill>
                  <a:srgbClr val="92D05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723904" y="2407460"/>
            <a:ext cx="7807325" cy="2627332"/>
            <a:chOff x="-2234825" y="2016443"/>
            <a:chExt cx="7807325" cy="2627332"/>
          </a:xfrm>
        </p:grpSpPr>
        <p:sp>
          <p:nvSpPr>
            <p:cNvPr id="2793480" name="Text Box 8"/>
            <p:cNvSpPr txBox="1">
              <a:spLocks noChangeArrowheads="1"/>
            </p:cNvSpPr>
            <p:nvPr/>
          </p:nvSpPr>
          <p:spPr bwMode="auto">
            <a:xfrm>
              <a:off x="-2234825" y="4182110"/>
              <a:ext cx="780732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atin typeface="Arial" charset="0"/>
                </a:rPr>
                <a:t>1. Verb </a:t>
              </a:r>
              <a:r>
                <a:rPr lang="en-US" b="1" dirty="0"/>
                <a:t>–</a:t>
              </a:r>
              <a:r>
                <a:rPr lang="en-US" b="1" dirty="0">
                  <a:latin typeface="Arial" charset="0"/>
                </a:rPr>
                <a:t> </a:t>
              </a:r>
              <a:r>
                <a:rPr lang="en-US" b="1" dirty="0" err="1">
                  <a:latin typeface="Arial" charset="0"/>
                </a:rPr>
                <a:t>Opcode</a:t>
              </a:r>
              <a:r>
                <a:rPr lang="en-US" b="1" dirty="0">
                  <a:latin typeface="Arial" charset="0"/>
                </a:rPr>
                <a:t> (0, 1, or 2 operands)</a:t>
              </a:r>
            </a:p>
          </p:txBody>
        </p:sp>
        <p:sp>
          <p:nvSpPr>
            <p:cNvPr id="11" name="U-Turn Arrow 10"/>
            <p:cNvSpPr/>
            <p:nvPr/>
          </p:nvSpPr>
          <p:spPr bwMode="auto">
            <a:xfrm>
              <a:off x="-1888394" y="2016443"/>
              <a:ext cx="3328575" cy="639762"/>
            </a:xfrm>
            <a:prstGeom prst="uturnArrow">
              <a:avLst>
                <a:gd name="adj1" fmla="val 15116"/>
                <a:gd name="adj2" fmla="val 14950"/>
                <a:gd name="adj3" fmla="val 19789"/>
                <a:gd name="adj4" fmla="val 43750"/>
                <a:gd name="adj5" fmla="val 100000"/>
              </a:avLst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" name="Rounded Rectangle 1"/>
            <p:cNvSpPr/>
            <p:nvPr/>
          </p:nvSpPr>
          <p:spPr bwMode="auto">
            <a:xfrm>
              <a:off x="962660" y="2652395"/>
              <a:ext cx="877570" cy="403225"/>
            </a:xfrm>
            <a:prstGeom prst="roundRect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793485" name="Line 13"/>
            <p:cNvSpPr>
              <a:spLocks noChangeShapeType="1"/>
            </p:cNvSpPr>
            <p:nvPr/>
          </p:nvSpPr>
          <p:spPr bwMode="auto">
            <a:xfrm flipH="1" flipV="1">
              <a:off x="-1618705" y="3024591"/>
              <a:ext cx="0" cy="1217612"/>
            </a:xfrm>
            <a:prstGeom prst="line">
              <a:avLst/>
            </a:prstGeom>
            <a:noFill/>
            <a:ln w="8890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793516" name="Rectangle 44"/>
          <p:cNvSpPr>
            <a:spLocks noChangeArrowheads="1"/>
          </p:cNvSpPr>
          <p:nvPr/>
        </p:nvSpPr>
        <p:spPr bwMode="auto">
          <a:xfrm>
            <a:off x="3906407" y="3013720"/>
            <a:ext cx="33137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/>
              <a:t>0101010000000101</a:t>
            </a: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582604" y="2960701"/>
            <a:ext cx="3053664" cy="519113"/>
            <a:chOff x="2113756" y="2579691"/>
            <a:chExt cx="3053664" cy="519113"/>
          </a:xfrm>
        </p:grpSpPr>
        <p:sp>
          <p:nvSpPr>
            <p:cNvPr id="2793495" name="Text Box 23"/>
            <p:cNvSpPr txBox="1">
              <a:spLocks noChangeArrowheads="1"/>
            </p:cNvSpPr>
            <p:nvPr/>
          </p:nvSpPr>
          <p:spPr bwMode="auto">
            <a:xfrm>
              <a:off x="2113756" y="2579691"/>
              <a:ext cx="23526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 dirty="0"/>
                <a:t>add  </a:t>
              </a:r>
              <a:r>
                <a:rPr lang="en-US" sz="2800" b="1" dirty="0" smtClean="0"/>
                <a:t>r4,r5</a:t>
              </a:r>
              <a:endParaRPr lang="en-US" sz="2800" b="1" dirty="0"/>
            </a:p>
          </p:txBody>
        </p:sp>
        <p:sp>
          <p:nvSpPr>
            <p:cNvPr id="3" name="Right Arrow 2"/>
            <p:cNvSpPr/>
            <p:nvPr/>
          </p:nvSpPr>
          <p:spPr bwMode="auto">
            <a:xfrm>
              <a:off x="4465671" y="2645572"/>
              <a:ext cx="701749" cy="442599"/>
            </a:xfrm>
            <a:prstGeom prst="rightArrow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8" name="Rounded Rectangular Callout 7"/>
          <p:cNvSpPr/>
          <p:nvPr/>
        </p:nvSpPr>
        <p:spPr bwMode="auto">
          <a:xfrm>
            <a:off x="6764106" y="5303312"/>
            <a:ext cx="1801593" cy="1292680"/>
          </a:xfrm>
          <a:prstGeom prst="wedgeRoundRectCallout">
            <a:avLst>
              <a:gd name="adj1" fmla="val -171766"/>
              <a:gd name="adj2" fmla="val -197628"/>
              <a:gd name="adj3" fmla="val 16667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How many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i</a:t>
            </a:r>
            <a:r>
              <a:rPr lang="en-US" sz="1800" dirty="0" smtClean="0"/>
              <a:t>nstructions 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</a:t>
            </a:r>
            <a:endParaRPr lang="en-US" sz="18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possible with 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4-bit op-code?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7" name="Rounded Rectangular Callout 36"/>
          <p:cNvSpPr/>
          <p:nvPr/>
        </p:nvSpPr>
        <p:spPr bwMode="auto">
          <a:xfrm>
            <a:off x="6732801" y="3538645"/>
            <a:ext cx="2167150" cy="1557815"/>
          </a:xfrm>
          <a:prstGeom prst="wedgeRoundRectCallout">
            <a:avLst>
              <a:gd name="adj1" fmla="val -108512"/>
              <a:gd name="adj2" fmla="val -51909"/>
              <a:gd name="adj3" fmla="val 16667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How many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s</a:t>
            </a:r>
            <a:r>
              <a:rPr lang="en-US" sz="1800" dirty="0" smtClean="0"/>
              <a:t>ource/destination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registers can</a:t>
            </a:r>
            <a:endParaRPr lang="en-US" sz="18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elected with 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4-bit field?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1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9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3516" grpId="0"/>
      <p:bldP spid="8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Addressing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Machine language instructions </a:t>
            </a:r>
            <a:r>
              <a:rPr lang="en-US" sz="2400" dirty="0"/>
              <a:t>operate (verb) on operands (objects).</a:t>
            </a:r>
          </a:p>
          <a:p>
            <a:r>
              <a:rPr lang="en-US" sz="2400" dirty="0" smtClean="0"/>
              <a:t>Addressing modes define </a:t>
            </a:r>
            <a:r>
              <a:rPr lang="en-US" sz="2400" dirty="0"/>
              <a:t>how </a:t>
            </a:r>
            <a:r>
              <a:rPr lang="en-US" sz="2400" dirty="0" smtClean="0"/>
              <a:t>the computer identifies the </a:t>
            </a:r>
            <a:r>
              <a:rPr lang="en-US" sz="2400" dirty="0"/>
              <a:t>operand (or operands) of each instruction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Operands are found in</a:t>
            </a:r>
          </a:p>
          <a:p>
            <a:pPr lvl="1"/>
            <a:r>
              <a:rPr lang="en-US" sz="2400" dirty="0" smtClean="0"/>
              <a:t>registers,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instructions, or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memory.</a:t>
            </a:r>
          </a:p>
          <a:p>
            <a:r>
              <a:rPr lang="en-US" sz="2400" dirty="0" smtClean="0"/>
              <a:t>Memory operands are accessed</a:t>
            </a:r>
          </a:p>
          <a:p>
            <a:pPr lvl="1"/>
            <a:r>
              <a:rPr lang="en-US" sz="2400" dirty="0" smtClean="0"/>
              <a:t>directly,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indirectly (pointer), or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indexed.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69D4-AB86-49CA-BFA4-81DEBDAD233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069013" y="76200"/>
            <a:ext cx="3027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>
                <a:latin typeface="Arial" charset="0"/>
              </a:rPr>
              <a:t>Computer Instructions</a:t>
            </a:r>
          </a:p>
        </p:txBody>
      </p:sp>
    </p:spTree>
    <p:extLst>
      <p:ext uri="{BB962C8B-B14F-4D97-AF65-F5344CB8AC3E}">
        <p14:creationId xmlns:p14="http://schemas.microsoft.com/office/powerpoint/2010/main" val="23037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259" y="1290916"/>
            <a:ext cx="6911787" cy="51838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Microcontrollers…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3ADD-558E-4733-BD42-7542405FA60C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215217"/>
              </p:ext>
            </p:extLst>
          </p:nvPr>
        </p:nvGraphicFramePr>
        <p:xfrm>
          <a:off x="1524000" y="1397000"/>
          <a:ext cx="611529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770"/>
                <a:gridCol w="287052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Intel 4004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TinyDuino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DigiSpark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6502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Arduino Yun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Microchip 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BLEduino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Parallax BASIC 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Geogram</a:t>
                      </a:r>
                      <a:r>
                        <a:rPr lang="en-US" dirty="0" smtClean="0"/>
                        <a:t>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Arduino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Raspberry PI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Tessel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BeagleBone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LaunchPad MSP430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PCDuino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Picaxe-28X2 Shields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AMD Gizmo</a:t>
                      </a:r>
                      <a:r>
                        <a:rPr lang="en-US" baseline="0" dirty="0" smtClean="0"/>
                        <a:t> Board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Netduino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Lilypad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Parallax Propeller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Papilio</a:t>
                      </a:r>
                      <a:r>
                        <a:rPr lang="en-US" dirty="0" smtClean="0"/>
                        <a:t> One FPGA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95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282" y="225165"/>
            <a:ext cx="7749914" cy="866775"/>
          </a:xfrm>
        </p:spPr>
        <p:txBody>
          <a:bodyPr/>
          <a:lstStyle/>
          <a:p>
            <a:pPr algn="ctr"/>
            <a:r>
              <a:rPr lang="en-US" dirty="0" smtClean="0"/>
              <a:t>LaunchPad vs 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TI MSP430</a:t>
            </a:r>
          </a:p>
          <a:p>
            <a:pPr lvl="1"/>
            <a:r>
              <a:rPr lang="en-US" dirty="0" smtClean="0"/>
              <a:t>Von Neumann</a:t>
            </a:r>
          </a:p>
          <a:p>
            <a:pPr lvl="1"/>
            <a:r>
              <a:rPr lang="en-US" dirty="0" smtClean="0"/>
              <a:t>16-bit RISC/CISC</a:t>
            </a:r>
          </a:p>
          <a:p>
            <a:pPr lvl="1"/>
            <a:r>
              <a:rPr lang="en-US" dirty="0" smtClean="0"/>
              <a:t>27 Instructions</a:t>
            </a:r>
          </a:p>
          <a:p>
            <a:pPr lvl="1"/>
            <a:r>
              <a:rPr lang="en-US" dirty="0" smtClean="0"/>
              <a:t>16 16-bit orthogonal Registers</a:t>
            </a:r>
          </a:p>
          <a:p>
            <a:pPr lvl="1"/>
            <a:r>
              <a:rPr lang="en-US" dirty="0"/>
              <a:t>16-bit </a:t>
            </a:r>
            <a:r>
              <a:rPr lang="en-US" dirty="0" smtClean="0"/>
              <a:t>ALU</a:t>
            </a:r>
          </a:p>
          <a:p>
            <a:pPr lvl="1"/>
            <a:r>
              <a:rPr lang="en-US" dirty="0" smtClean="0"/>
              <a:t>Up to 24 MHz</a:t>
            </a:r>
          </a:p>
          <a:p>
            <a:pPr lvl="1"/>
            <a:r>
              <a:rPr lang="en-US" dirty="0" smtClean="0"/>
              <a:t>1.2 - 3.3 volt</a:t>
            </a:r>
          </a:p>
          <a:p>
            <a:pPr lvl="1"/>
            <a:r>
              <a:rPr lang="en-US" dirty="0" smtClean="0"/>
              <a:t>Active Mode:</a:t>
            </a:r>
          </a:p>
          <a:p>
            <a:pPr lvl="1"/>
            <a:r>
              <a:rPr lang="en-US" dirty="0" smtClean="0"/>
              <a:t>Power-down: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9887" y="1408113"/>
            <a:ext cx="4554537" cy="5292725"/>
          </a:xfrm>
        </p:spPr>
        <p:txBody>
          <a:bodyPr/>
          <a:lstStyle/>
          <a:p>
            <a:r>
              <a:rPr lang="en-US" dirty="0" smtClean="0"/>
              <a:t>Atmega8/168</a:t>
            </a:r>
          </a:p>
          <a:p>
            <a:pPr lvl="1"/>
            <a:r>
              <a:rPr lang="en-US" dirty="0" smtClean="0"/>
              <a:t>Harvard architecture</a:t>
            </a:r>
          </a:p>
          <a:p>
            <a:pPr lvl="1"/>
            <a:r>
              <a:rPr lang="en-US" dirty="0" smtClean="0"/>
              <a:t>8-bit RISC</a:t>
            </a:r>
          </a:p>
          <a:p>
            <a:pPr lvl="1"/>
            <a:r>
              <a:rPr lang="en-US" dirty="0" smtClean="0"/>
              <a:t>131 Instructions</a:t>
            </a:r>
          </a:p>
          <a:p>
            <a:pPr lvl="1"/>
            <a:r>
              <a:rPr lang="en-US" dirty="0" smtClean="0"/>
              <a:t>32 8-bit address/data Registers</a:t>
            </a:r>
          </a:p>
          <a:p>
            <a:pPr lvl="1"/>
            <a:r>
              <a:rPr lang="en-US" dirty="0" smtClean="0"/>
              <a:t>8-bit ALU</a:t>
            </a:r>
          </a:p>
          <a:p>
            <a:pPr lvl="1"/>
            <a:r>
              <a:rPr lang="en-US" dirty="0" smtClean="0"/>
              <a:t>1 - 20 </a:t>
            </a:r>
            <a:r>
              <a:rPr lang="en-US" dirty="0"/>
              <a:t>MHz </a:t>
            </a:r>
            <a:r>
              <a:rPr lang="en-US" dirty="0" smtClean="0"/>
              <a:t>(</a:t>
            </a:r>
            <a:r>
              <a:rPr lang="en-US" dirty="0" smtClean="0">
                <a:sym typeface="Wingdings"/>
              </a:rPr>
              <a:t></a:t>
            </a:r>
            <a:r>
              <a:rPr lang="en-US" dirty="0" smtClean="0"/>
              <a:t>20 MIPS)</a:t>
            </a:r>
          </a:p>
          <a:p>
            <a:pPr lvl="1"/>
            <a:r>
              <a:rPr lang="en-US" dirty="0" smtClean="0"/>
              <a:t>5 volt</a:t>
            </a:r>
          </a:p>
          <a:p>
            <a:pPr lvl="1"/>
            <a:r>
              <a:rPr lang="fr-FR" dirty="0" smtClean="0"/>
              <a:t>Active </a:t>
            </a:r>
            <a:r>
              <a:rPr lang="fr-FR" dirty="0"/>
              <a:t>Mode: 0.2 mA</a:t>
            </a:r>
          </a:p>
          <a:p>
            <a:pPr lvl="1"/>
            <a:r>
              <a:rPr lang="fr-FR" dirty="0" smtClean="0"/>
              <a:t>Power-down </a:t>
            </a:r>
            <a:r>
              <a:rPr lang="fr-FR" dirty="0"/>
              <a:t>Mode: 0.1 </a:t>
            </a:r>
            <a:r>
              <a:rPr lang="fr-FR" dirty="0" err="1"/>
              <a:t>μA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4E9B-5B5D-487E-9994-8F6096A6E12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517" y="225165"/>
            <a:ext cx="1243679" cy="8724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36017" y="192197"/>
            <a:ext cx="779173" cy="103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1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MSP430 ISA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4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None/>
            </a:pPr>
            <a:r>
              <a:rPr lang="en-US" sz="1400" smtClean="0">
                <a:solidFill>
                  <a:srgbClr val="000000"/>
                </a:solidFill>
              </a:rPr>
              <a:t>BYU CS 224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None/>
            </a:pPr>
            <a:r>
              <a:rPr lang="en-US" sz="1400" smtClean="0">
                <a:solidFill>
                  <a:srgbClr val="000000"/>
                </a:solidFill>
              </a:rPr>
              <a:t>ISA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None/>
            </a:pPr>
            <a:fld id="{D4AF8A52-0C54-4320-96F8-B3B7314C1F95}" type="slidenum">
              <a:rPr lang="en-US" sz="1400" smtClean="0">
                <a:solidFill>
                  <a:srgbClr val="000000"/>
                </a:solidFill>
              </a:rPr>
              <a:pPr eaLnBrk="1" hangingPunct="1">
                <a:buNone/>
              </a:pPr>
              <a:t>2</a:t>
            </a:fld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403225"/>
            <a:ext cx="7183437" cy="657225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CS 224</a:t>
            </a:r>
            <a:endParaRPr lang="en-US" sz="2000" dirty="0" smtClean="0"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936840"/>
              </p:ext>
            </p:extLst>
          </p:nvPr>
        </p:nvGraphicFramePr>
        <p:xfrm>
          <a:off x="873460" y="1437430"/>
          <a:ext cx="7646425" cy="489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4929"/>
                <a:gridCol w="2497700"/>
                <a:gridCol w="17737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Chapter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Lab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Homework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tabLst>
                          <a:tab pos="225425" algn="l"/>
                        </a:tabLst>
                      </a:pPr>
                      <a:r>
                        <a:rPr lang="en-US" b="1" dirty="0" smtClean="0"/>
                        <a:t>	S00: 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Unit 1: Digital Logic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tabLst>
                          <a:tab pos="225425" algn="l"/>
                        </a:tabLst>
                      </a:pPr>
                      <a:r>
                        <a:rPr lang="en-US" b="1" dirty="0" smtClean="0"/>
                        <a:t>	S01: Data Types</a:t>
                      </a:r>
                    </a:p>
                    <a:p>
                      <a:pPr>
                        <a:tabLst>
                          <a:tab pos="225425" algn="l"/>
                        </a:tabLst>
                      </a:pPr>
                      <a:r>
                        <a:rPr lang="en-US" b="1" dirty="0" smtClean="0"/>
                        <a:t>	S02: Digital Logic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L01:</a:t>
                      </a:r>
                      <a:r>
                        <a:rPr lang="en-US" b="1" baseline="0" dirty="0" smtClean="0"/>
                        <a:t> Warm-up</a:t>
                      </a:r>
                    </a:p>
                    <a:p>
                      <a:pPr algn="l"/>
                      <a:r>
                        <a:rPr lang="en-US" b="1" baseline="0" dirty="0" smtClean="0"/>
                        <a:t>L02: FSM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HW01</a:t>
                      </a:r>
                    </a:p>
                    <a:p>
                      <a:r>
                        <a:rPr lang="en-US" b="1" dirty="0" smtClean="0"/>
                        <a:t>HW02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Unit 2: ISA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tabLst>
                          <a:tab pos="225425" algn="l"/>
                        </a:tabLst>
                      </a:pPr>
                      <a:r>
                        <a:rPr lang="en-US" b="1" dirty="0" smtClean="0"/>
                        <a:t>	S03: ISA</a:t>
                      </a:r>
                    </a:p>
                    <a:p>
                      <a:pPr>
                        <a:tabLst>
                          <a:tab pos="225425" algn="l"/>
                        </a:tabLst>
                      </a:pPr>
                      <a:r>
                        <a:rPr lang="en-US" b="1" dirty="0" smtClean="0"/>
                        <a:t>	S04: Microarchitecture</a:t>
                      </a:r>
                    </a:p>
                    <a:p>
                      <a:pPr>
                        <a:tabLst>
                          <a:tab pos="225425" algn="l"/>
                        </a:tabLst>
                      </a:pPr>
                      <a:r>
                        <a:rPr lang="en-US" b="1" dirty="0" smtClean="0"/>
                        <a:t>	S05: Stacks / Interrupts</a:t>
                      </a:r>
                    </a:p>
                    <a:p>
                      <a:pPr>
                        <a:tabLst>
                          <a:tab pos="225425" algn="l"/>
                        </a:tabLst>
                      </a:pPr>
                      <a:r>
                        <a:rPr lang="en-US" b="1" dirty="0" smtClean="0"/>
                        <a:t>	S06: Assembly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L03: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Blinky</a:t>
                      </a:r>
                      <a:endParaRPr lang="en-US" b="1" baseline="0" dirty="0" smtClean="0"/>
                    </a:p>
                    <a:p>
                      <a:pPr algn="l"/>
                      <a:r>
                        <a:rPr lang="en-US" b="1" baseline="0" dirty="0" smtClean="0"/>
                        <a:t>L04: </a:t>
                      </a:r>
                      <a:r>
                        <a:rPr lang="en-US" b="1" baseline="0" dirty="0" err="1" smtClean="0"/>
                        <a:t>Microarch</a:t>
                      </a:r>
                      <a:endParaRPr lang="en-US" b="1" baseline="0" dirty="0" smtClean="0"/>
                    </a:p>
                    <a:p>
                      <a:pPr algn="l"/>
                      <a:r>
                        <a:rPr lang="en-US" b="1" baseline="0" dirty="0" smtClean="0"/>
                        <a:t>L05b: Traffic Light</a:t>
                      </a:r>
                    </a:p>
                    <a:p>
                      <a:pPr algn="l"/>
                      <a:r>
                        <a:rPr lang="en-US" b="1" baseline="0" dirty="0" smtClean="0"/>
                        <a:t>L06a: Morse Code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HW03</a:t>
                      </a:r>
                    </a:p>
                    <a:p>
                      <a:r>
                        <a:rPr lang="en-US" b="1" dirty="0" smtClean="0"/>
                        <a:t>HW04</a:t>
                      </a:r>
                    </a:p>
                    <a:p>
                      <a:r>
                        <a:rPr lang="en-US" b="1" dirty="0" smtClean="0"/>
                        <a:t>HW05</a:t>
                      </a:r>
                    </a:p>
                    <a:p>
                      <a:r>
                        <a:rPr lang="en-US" b="1" dirty="0" smtClean="0"/>
                        <a:t>HW06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Unit 3: 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tabLst>
                          <a:tab pos="225425" algn="l"/>
                        </a:tabLst>
                      </a:pPr>
                      <a:r>
                        <a:rPr lang="en-US" b="1" dirty="0" smtClean="0"/>
                        <a:t>	S07: C Language</a:t>
                      </a:r>
                    </a:p>
                    <a:p>
                      <a:pPr>
                        <a:tabLst>
                          <a:tab pos="225425" algn="l"/>
                        </a:tabLst>
                      </a:pPr>
                      <a:r>
                        <a:rPr lang="en-US" b="1" dirty="0" smtClean="0"/>
                        <a:t>	S08: Pointers</a:t>
                      </a:r>
                    </a:p>
                    <a:p>
                      <a:pPr>
                        <a:tabLst>
                          <a:tab pos="225425" algn="l"/>
                        </a:tabLst>
                      </a:pPr>
                      <a:r>
                        <a:rPr lang="en-US" b="1" dirty="0" smtClean="0"/>
                        <a:t>	S09: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Structs</a:t>
                      </a:r>
                      <a:endParaRPr lang="en-US" b="1" baseline="0" dirty="0" smtClean="0"/>
                    </a:p>
                    <a:p>
                      <a:pPr>
                        <a:tabLst>
                          <a:tab pos="225425" algn="l"/>
                        </a:tabLst>
                      </a:pPr>
                      <a:r>
                        <a:rPr lang="en-US" b="1" baseline="0" dirty="0" smtClean="0"/>
                        <a:t>	S10: I/O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L07b:</a:t>
                      </a:r>
                      <a:r>
                        <a:rPr lang="en-US" b="1" baseline="0" dirty="0" smtClean="0"/>
                        <a:t> Morse II</a:t>
                      </a:r>
                    </a:p>
                    <a:p>
                      <a:pPr algn="l"/>
                      <a:r>
                        <a:rPr lang="en-US" b="1" baseline="0" dirty="0" smtClean="0"/>
                        <a:t>L08a: Life</a:t>
                      </a:r>
                    </a:p>
                    <a:p>
                      <a:pPr algn="l"/>
                      <a:r>
                        <a:rPr lang="en-US" b="1" baseline="0" dirty="0" smtClean="0"/>
                        <a:t>L09b: Snake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HW07</a:t>
                      </a:r>
                    </a:p>
                    <a:p>
                      <a:r>
                        <a:rPr lang="en-US" b="1" dirty="0" smtClean="0"/>
                        <a:t>HW08</a:t>
                      </a:r>
                    </a:p>
                    <a:p>
                      <a:r>
                        <a:rPr lang="en-US" b="1" dirty="0" smtClean="0"/>
                        <a:t>HW09</a:t>
                      </a:r>
                    </a:p>
                    <a:p>
                      <a:r>
                        <a:rPr lang="en-US" b="1" dirty="0" smtClean="0"/>
                        <a:t>HW10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ight Arrow 1"/>
          <p:cNvSpPr/>
          <p:nvPr/>
        </p:nvSpPr>
        <p:spPr bwMode="auto">
          <a:xfrm>
            <a:off x="573105" y="3540810"/>
            <a:ext cx="537882" cy="443753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10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5C67-C430-4C38-80C3-EC1AF7B698AC}" type="slidenum">
              <a:rPr lang="en-US"/>
              <a:pPr/>
              <a:t>20</a:t>
            </a:fld>
            <a:endParaRPr lang="en-US"/>
          </a:p>
        </p:txBody>
      </p:sp>
      <p:sp>
        <p:nvSpPr>
          <p:cNvPr id="30361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/>
              <a:t>MSP430 </a:t>
            </a:r>
            <a:r>
              <a:rPr lang="en-GB" dirty="0" smtClean="0"/>
              <a:t>ISA</a:t>
            </a:r>
            <a:endParaRPr lang="pt-PT" dirty="0"/>
          </a:p>
        </p:txBody>
      </p:sp>
      <p:sp>
        <p:nvSpPr>
          <p:cNvPr id="3036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4338" y="1406525"/>
            <a:ext cx="84709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RISC/CISC </a:t>
            </a:r>
            <a:r>
              <a:rPr lang="en-US" sz="2400" dirty="0" smtClean="0"/>
              <a:t>machine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27 orthogonal </a:t>
            </a:r>
            <a:r>
              <a:rPr lang="en-US" sz="2400" dirty="0" smtClean="0"/>
              <a:t>instructions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8 jump instructions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7 single operand instructions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12 double operand instructions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4 basic </a:t>
            </a:r>
            <a:r>
              <a:rPr lang="en-US" sz="2400" dirty="0"/>
              <a:t>addressing modes.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8/16-bit instruction addressing formats.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Memory architecture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16 16-bit registers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16-bit </a:t>
            </a:r>
            <a:r>
              <a:rPr lang="en-US" sz="2400" dirty="0"/>
              <a:t>Arithmetic Logic Unit (ALU). 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16-bit </a:t>
            </a:r>
            <a:r>
              <a:rPr lang="en-US" sz="2400" dirty="0"/>
              <a:t>address bus </a:t>
            </a:r>
            <a:r>
              <a:rPr lang="en-US" sz="2400" dirty="0" smtClean="0"/>
              <a:t>(64K address </a:t>
            </a:r>
            <a:r>
              <a:rPr lang="en-US" sz="2400" dirty="0"/>
              <a:t>space</a:t>
            </a:r>
            <a:r>
              <a:rPr lang="en-US" sz="24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16-bit data bus (8-bit addressability)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8/16-bit peripherals</a:t>
            </a:r>
            <a:endParaRPr lang="en-US" sz="2400" dirty="0"/>
          </a:p>
        </p:txBody>
      </p:sp>
      <p:sp>
        <p:nvSpPr>
          <p:cNvPr id="3036164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>
                <a:latin typeface="Arial" pitchFamily="34" charset="0"/>
              </a:rPr>
              <a:t>MSP430 ISA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9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AFE2-876A-4BDE-9116-A0E1CCDA01C0}" type="slidenum">
              <a:rPr lang="en-US"/>
              <a:pPr/>
              <a:t>21</a:t>
            </a:fld>
            <a:endParaRPr lang="en-US"/>
          </a:p>
        </p:txBody>
      </p:sp>
      <p:sp>
        <p:nvSpPr>
          <p:cNvPr id="274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 </a:t>
            </a:r>
            <a:r>
              <a:rPr lang="en-US" dirty="0" smtClean="0"/>
              <a:t>Bus Architecture</a:t>
            </a:r>
            <a:endParaRPr lang="en-US" dirty="0"/>
          </a:p>
        </p:txBody>
      </p:sp>
      <p:sp>
        <p:nvSpPr>
          <p:cNvPr id="274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6" y="3536950"/>
            <a:ext cx="8445500" cy="3006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Memory Data Bus (bi-directional)</a:t>
            </a:r>
          </a:p>
          <a:p>
            <a:pPr lvl="1">
              <a:lnSpc>
                <a:spcPct val="90000"/>
              </a:lnSpc>
            </a:pPr>
            <a:r>
              <a:rPr lang="en-US" sz="2000" b="1" u="sng" dirty="0"/>
              <a:t>Addressability</a:t>
            </a:r>
            <a:r>
              <a:rPr lang="en-US" sz="2000" dirty="0"/>
              <a:t> = </a:t>
            </a:r>
            <a:r>
              <a:rPr lang="en-US" sz="2000" dirty="0" smtClean="0"/>
              <a:t># of </a:t>
            </a:r>
            <a:r>
              <a:rPr lang="en-US" sz="2000" dirty="0"/>
              <a:t>bits stored in each memory </a:t>
            </a:r>
            <a:r>
              <a:rPr lang="en-US" sz="2000" dirty="0" smtClean="0"/>
              <a:t>location (8-bits).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Memory Select (MSEL) connects an addressed memory location to the data </a:t>
            </a:r>
            <a:r>
              <a:rPr lang="en-US" sz="2000" dirty="0" smtClean="0"/>
              <a:t>bus.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Memory Write Enable (MWE) is </a:t>
            </a:r>
            <a:r>
              <a:rPr lang="en-US" sz="2000" dirty="0" smtClean="0"/>
              <a:t>asserted </a:t>
            </a:r>
            <a:r>
              <a:rPr lang="en-US" sz="2000" dirty="0"/>
              <a:t>when writing to </a:t>
            </a:r>
            <a:r>
              <a:rPr lang="en-US" sz="2000" dirty="0" smtClean="0"/>
              <a:t>memory.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CPU addresses data values either as bytes (8 bits) or words (16 bits</a:t>
            </a:r>
            <a:r>
              <a:rPr lang="en-US" sz="2000" dirty="0" smtClean="0">
                <a:latin typeface="Arial" charset="0"/>
              </a:rPr>
              <a:t>).  </a:t>
            </a:r>
            <a:r>
              <a:rPr lang="en-US" sz="2000" dirty="0">
                <a:latin typeface="Arial" charset="0"/>
              </a:rPr>
              <a:t>Words are </a:t>
            </a:r>
            <a:r>
              <a:rPr lang="en-US" sz="2000" b="1" u="sng" dirty="0">
                <a:latin typeface="Arial" charset="0"/>
              </a:rPr>
              <a:t>always</a:t>
            </a:r>
            <a:r>
              <a:rPr lang="en-US" sz="2000" dirty="0">
                <a:latin typeface="Arial" charset="0"/>
              </a:rPr>
              <a:t> addressed at an even address (least significant </a:t>
            </a:r>
            <a:r>
              <a:rPr lang="en-US" sz="2000" dirty="0" smtClean="0">
                <a:latin typeface="Arial" charset="0"/>
              </a:rPr>
              <a:t>byte), </a:t>
            </a:r>
            <a:r>
              <a:rPr lang="en-US" sz="2000" dirty="0">
                <a:latin typeface="Arial" charset="0"/>
              </a:rPr>
              <a:t>followed by the next odd </a:t>
            </a:r>
            <a:r>
              <a:rPr lang="en-US" sz="2000" dirty="0" smtClean="0">
                <a:latin typeface="Arial" charset="0"/>
              </a:rPr>
              <a:t>address (significant byte) which is </a:t>
            </a:r>
            <a:r>
              <a:rPr lang="en-US" sz="2000" b="1" u="sng" dirty="0" smtClean="0">
                <a:latin typeface="Arial" charset="0"/>
              </a:rPr>
              <a:t>little endian</a:t>
            </a:r>
            <a:r>
              <a:rPr lang="en-US" sz="2000" dirty="0" smtClean="0">
                <a:latin typeface="Arial" charset="0"/>
              </a:rPr>
              <a:t>.</a:t>
            </a:r>
            <a:endParaRPr lang="en-US" sz="20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2749445" name="Picture 5" descr="MSP430_bu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1509713"/>
            <a:ext cx="2501900" cy="236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49446" name="Rectangle 6"/>
          <p:cNvSpPr>
            <a:spLocks noChangeArrowheads="1"/>
          </p:cNvSpPr>
          <p:nvPr/>
        </p:nvSpPr>
        <p:spPr bwMode="auto">
          <a:xfrm>
            <a:off x="442913" y="1416051"/>
            <a:ext cx="5856287" cy="205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>
                <a:latin typeface="Arial" charset="0"/>
              </a:rPr>
              <a:t>Memory Address Bus (</a:t>
            </a:r>
            <a:r>
              <a:rPr lang="en-US" dirty="0" err="1">
                <a:latin typeface="Arial" charset="0"/>
              </a:rPr>
              <a:t>uni</a:t>
            </a:r>
            <a:r>
              <a:rPr lang="en-US" dirty="0">
                <a:latin typeface="Arial" charset="0"/>
              </a:rPr>
              <a:t>-directional)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b="1" u="sng" dirty="0">
                <a:latin typeface="Arial" charset="0"/>
              </a:rPr>
              <a:t>Address Space</a:t>
            </a:r>
            <a:r>
              <a:rPr lang="en-US" sz="2000" dirty="0">
                <a:latin typeface="Arial" charset="0"/>
              </a:rPr>
              <a:t> = number of possible</a:t>
            </a:r>
          </a:p>
          <a:p>
            <a:pPr marL="742950" lvl="1" indent="-285750">
              <a:lnSpc>
                <a:spcPct val="90000"/>
              </a:lnSpc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	memory locations </a:t>
            </a:r>
            <a:r>
              <a:rPr lang="en-US" sz="2000" dirty="0" smtClean="0">
                <a:latin typeface="Arial" charset="0"/>
              </a:rPr>
              <a:t>(memory </a:t>
            </a:r>
            <a:r>
              <a:rPr lang="en-US" sz="2000" dirty="0">
                <a:latin typeface="Arial" charset="0"/>
              </a:rPr>
              <a:t>size)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dirty="0">
                <a:latin typeface="Arial" charset="0"/>
              </a:rPr>
              <a:t>Memory Address Register (MAR) stores</a:t>
            </a:r>
          </a:p>
          <a:p>
            <a:pPr marL="742950" lvl="1" indent="-285750">
              <a:lnSpc>
                <a:spcPct val="90000"/>
              </a:lnSpc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	the memory address for the address </a:t>
            </a:r>
            <a:r>
              <a:rPr lang="en-US" sz="2000" dirty="0" smtClean="0">
                <a:latin typeface="Arial" charset="0"/>
              </a:rPr>
              <a:t>bus</a:t>
            </a:r>
            <a:endParaRPr lang="en-US" sz="2000" dirty="0">
              <a:latin typeface="Arial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dirty="0">
                <a:latin typeface="Arial" charset="0"/>
              </a:rPr>
              <a:t>Addresses peripherals as well as </a:t>
            </a:r>
            <a:r>
              <a:rPr lang="en-US" sz="2000" dirty="0" smtClean="0">
                <a:latin typeface="Arial" charset="0"/>
              </a:rPr>
              <a:t>memory</a:t>
            </a:r>
            <a:r>
              <a:rPr lang="en-US" sz="2000" dirty="0">
                <a:latin typeface="Arial" charset="0"/>
              </a:rPr>
              <a:t>.</a:t>
            </a:r>
            <a:endParaRPr lang="en-US" sz="2000" dirty="0" smtClean="0">
              <a:latin typeface="Arial" charset="0"/>
            </a:endParaRPr>
          </a:p>
        </p:txBody>
      </p:sp>
      <p:grpSp>
        <p:nvGrpSpPr>
          <p:cNvPr id="2749452" name="Group 12"/>
          <p:cNvGrpSpPr>
            <a:grpSpLocks/>
          </p:cNvGrpSpPr>
          <p:nvPr/>
        </p:nvGrpSpPr>
        <p:grpSpPr bwMode="auto">
          <a:xfrm>
            <a:off x="806450" y="1417638"/>
            <a:ext cx="6735763" cy="1082675"/>
            <a:chOff x="508" y="893"/>
            <a:chExt cx="4243" cy="682"/>
          </a:xfrm>
        </p:grpSpPr>
        <p:sp>
          <p:nvSpPr>
            <p:cNvPr id="2749448" name="AutoShape 8"/>
            <p:cNvSpPr>
              <a:spLocks noChangeArrowheads="1"/>
            </p:cNvSpPr>
            <p:nvPr/>
          </p:nvSpPr>
          <p:spPr bwMode="auto">
            <a:xfrm>
              <a:off x="508" y="893"/>
              <a:ext cx="1927" cy="25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9449" name="Line 9"/>
            <p:cNvSpPr>
              <a:spLocks noChangeShapeType="1"/>
            </p:cNvSpPr>
            <p:nvPr/>
          </p:nvSpPr>
          <p:spPr bwMode="auto">
            <a:xfrm>
              <a:off x="2425" y="1031"/>
              <a:ext cx="2326" cy="5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49453" name="Group 13"/>
          <p:cNvGrpSpPr>
            <a:grpSpLocks/>
          </p:cNvGrpSpPr>
          <p:nvPr/>
        </p:nvGrpSpPr>
        <p:grpSpPr bwMode="auto">
          <a:xfrm>
            <a:off x="812800" y="2836862"/>
            <a:ext cx="6772275" cy="1093787"/>
            <a:chOff x="512" y="1787"/>
            <a:chExt cx="4266" cy="689"/>
          </a:xfrm>
        </p:grpSpPr>
        <p:sp>
          <p:nvSpPr>
            <p:cNvPr id="2749450" name="AutoShape 10"/>
            <p:cNvSpPr>
              <a:spLocks noChangeArrowheads="1"/>
            </p:cNvSpPr>
            <p:nvPr/>
          </p:nvSpPr>
          <p:spPr bwMode="auto">
            <a:xfrm>
              <a:off x="512" y="2222"/>
              <a:ext cx="1634" cy="25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9451" name="Line 11"/>
            <p:cNvSpPr>
              <a:spLocks noChangeShapeType="1"/>
            </p:cNvSpPr>
            <p:nvPr/>
          </p:nvSpPr>
          <p:spPr bwMode="auto">
            <a:xfrm flipV="1">
              <a:off x="2146" y="1787"/>
              <a:ext cx="2632" cy="56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>
                <a:latin typeface="Arial" pitchFamily="34" charset="0"/>
              </a:rPr>
              <a:t>MSP430 ISA</a:t>
            </a:r>
          </a:p>
        </p:txBody>
      </p:sp>
    </p:spTree>
    <p:extLst>
      <p:ext uri="{BB962C8B-B14F-4D97-AF65-F5344CB8AC3E}">
        <p14:creationId xmlns:p14="http://schemas.microsoft.com/office/powerpoint/2010/main" val="23448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4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4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49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4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494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4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494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4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494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4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4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74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74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74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74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4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9443" grpId="0" build="p"/>
      <p:bldP spid="2749446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20B7-4E30-4DF2-B5C5-7E186C3A567E}" type="slidenum">
              <a:rPr lang="en-US"/>
              <a:pPr/>
              <a:t>22</a:t>
            </a:fld>
            <a:endParaRPr lang="en-US"/>
          </a:p>
        </p:txBody>
      </p:sp>
      <p:sp>
        <p:nvSpPr>
          <p:cNvPr id="279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 </a:t>
            </a:r>
            <a:r>
              <a:rPr lang="en-US" dirty="0" smtClean="0"/>
              <a:t>Memory Architecture</a:t>
            </a:r>
            <a:endParaRPr lang="en-US" dirty="0"/>
          </a:p>
        </p:txBody>
      </p:sp>
      <p:sp>
        <p:nvSpPr>
          <p:cNvPr id="279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4724400"/>
            <a:ext cx="8418513" cy="1709738"/>
          </a:xfrm>
        </p:spPr>
        <p:txBody>
          <a:bodyPr/>
          <a:lstStyle/>
          <a:p>
            <a:r>
              <a:rPr lang="en-US" sz="2400" dirty="0"/>
              <a:t>Input / Output</a:t>
            </a:r>
          </a:p>
          <a:p>
            <a:pPr lvl="1"/>
            <a:r>
              <a:rPr lang="en-US" sz="2000" dirty="0"/>
              <a:t>Used to get information in and out of the computer.</a:t>
            </a:r>
          </a:p>
          <a:p>
            <a:pPr lvl="1"/>
            <a:r>
              <a:rPr lang="en-US" sz="2000" dirty="0"/>
              <a:t>External devices attached to a computer are called peripherals.</a:t>
            </a:r>
          </a:p>
          <a:p>
            <a:pPr lvl="1"/>
            <a:r>
              <a:rPr lang="en-US" sz="2000" dirty="0"/>
              <a:t>Lower </a:t>
            </a:r>
            <a:r>
              <a:rPr lang="en-US" sz="2000" dirty="0" smtClean="0"/>
              <a:t>512 bytes </a:t>
            </a:r>
            <a:r>
              <a:rPr lang="en-US" sz="1800" dirty="0"/>
              <a:t>(0x0000 </a:t>
            </a:r>
            <a:r>
              <a:rPr lang="en-US" sz="1800" dirty="0">
                <a:latin typeface="Arial" charset="0"/>
              </a:rPr>
              <a:t>-</a:t>
            </a:r>
            <a:r>
              <a:rPr lang="en-US" sz="1800" dirty="0" smtClean="0"/>
              <a:t> </a:t>
            </a:r>
            <a:r>
              <a:rPr lang="en-US" sz="1800" dirty="0"/>
              <a:t>0x01FF)</a:t>
            </a:r>
            <a:r>
              <a:rPr lang="en-US" sz="2000" dirty="0"/>
              <a:t> of address space</a:t>
            </a:r>
          </a:p>
        </p:txBody>
      </p:sp>
      <p:sp>
        <p:nvSpPr>
          <p:cNvPr id="2794502" name="Rectangle 6"/>
          <p:cNvSpPr>
            <a:spLocks noChangeArrowheads="1"/>
          </p:cNvSpPr>
          <p:nvPr/>
        </p:nvSpPr>
        <p:spPr bwMode="auto">
          <a:xfrm>
            <a:off x="442913" y="1416050"/>
            <a:ext cx="8461375" cy="318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>
                <a:latin typeface="Arial" charset="0"/>
              </a:rPr>
              <a:t>Memory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dirty="0">
                <a:latin typeface="Arial" charset="0"/>
              </a:rPr>
              <a:t>64k byte addressable, address space</a:t>
            </a:r>
          </a:p>
          <a:p>
            <a:pPr marL="742950" lvl="1" indent="-285750">
              <a:lnSpc>
                <a:spcPct val="90000"/>
              </a:lnSpc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1800" dirty="0">
                <a:latin typeface="Arial" charset="0"/>
              </a:rPr>
              <a:t>(0x0000 - 0xFFFF)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dirty="0">
                <a:latin typeface="Arial" charset="0"/>
              </a:rPr>
              <a:t>Flash / ROM – Used for both code/data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sz="1800" dirty="0">
                <a:latin typeface="Arial" charset="0"/>
              </a:rPr>
              <a:t>Interrupt vectors - Upper 16 words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dirty="0">
                <a:latin typeface="Arial" charset="0"/>
              </a:rPr>
              <a:t>RAM </a:t>
            </a:r>
            <a:r>
              <a:rPr lang="en-US" sz="1800" dirty="0" smtClean="0">
                <a:latin typeface="Arial" charset="0"/>
              </a:rPr>
              <a:t>(</a:t>
            </a:r>
            <a:r>
              <a:rPr lang="en-US" sz="1800" dirty="0">
                <a:latin typeface="Arial" charset="0"/>
              </a:rPr>
              <a:t>0x200 </a:t>
            </a:r>
            <a:r>
              <a:rPr lang="en-US" sz="1800" dirty="0" smtClean="0">
                <a:latin typeface="Arial" charset="0"/>
              </a:rPr>
              <a:t>- 0x9FF</a:t>
            </a:r>
            <a:r>
              <a:rPr lang="en-US" sz="1800" dirty="0">
                <a:latin typeface="Arial" charset="0"/>
              </a:rPr>
              <a:t>)</a:t>
            </a:r>
            <a:r>
              <a:rPr lang="en-US" sz="2000" dirty="0">
                <a:latin typeface="Arial" charset="0"/>
              </a:rPr>
              <a:t> – Volatile storage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dirty="0">
                <a:latin typeface="Arial" charset="0"/>
              </a:rPr>
              <a:t>Peripherals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sz="1800" dirty="0">
                <a:latin typeface="Arial" charset="0"/>
              </a:rPr>
              <a:t>16-bit peripherals (0x0100 - </a:t>
            </a:r>
            <a:r>
              <a:rPr lang="en-US" sz="1800" dirty="0" smtClean="0">
                <a:latin typeface="Arial" charset="0"/>
              </a:rPr>
              <a:t>0x01FF)</a:t>
            </a:r>
            <a:endParaRPr lang="en-US" sz="1800" dirty="0">
              <a:latin typeface="Arial" charset="0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sz="1800" dirty="0">
                <a:latin typeface="Arial" charset="0"/>
              </a:rPr>
              <a:t>8-bit peripherals (0x0010 - </a:t>
            </a:r>
            <a:r>
              <a:rPr lang="en-US" sz="1800" dirty="0" smtClean="0">
                <a:latin typeface="Arial" charset="0"/>
              </a:rPr>
              <a:t>0x00FF)</a:t>
            </a:r>
            <a:endParaRPr lang="en-US" sz="1800" dirty="0">
              <a:latin typeface="Arial" charset="0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sz="1800" dirty="0">
                <a:latin typeface="Arial" charset="0"/>
              </a:rPr>
              <a:t>Special Function Registers – Lower 16 bytes</a:t>
            </a:r>
          </a:p>
        </p:txBody>
      </p:sp>
      <p:pic>
        <p:nvPicPr>
          <p:cNvPr id="2794503" name="Picture 7" descr="mem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1222094"/>
            <a:ext cx="1112838" cy="404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94505" name="AutoShape 9"/>
          <p:cNvSpPr>
            <a:spLocks/>
          </p:cNvSpPr>
          <p:nvPr/>
        </p:nvSpPr>
        <p:spPr bwMode="auto">
          <a:xfrm>
            <a:off x="7046913" y="1250669"/>
            <a:ext cx="130175" cy="1636712"/>
          </a:xfrm>
          <a:prstGeom prst="leftBrace">
            <a:avLst>
              <a:gd name="adj1" fmla="val 104776"/>
              <a:gd name="adj2" fmla="val 50000"/>
            </a:avLst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4506" name="Text Box 10"/>
          <p:cNvSpPr txBox="1">
            <a:spLocks noChangeArrowheads="1"/>
          </p:cNvSpPr>
          <p:nvPr/>
        </p:nvSpPr>
        <p:spPr bwMode="auto">
          <a:xfrm rot="16200000">
            <a:off x="6448426" y="1980918"/>
            <a:ext cx="900112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Flash (ROM)</a:t>
            </a:r>
          </a:p>
        </p:txBody>
      </p:sp>
      <p:sp>
        <p:nvSpPr>
          <p:cNvPr id="2794507" name="AutoShape 11"/>
          <p:cNvSpPr>
            <a:spLocks/>
          </p:cNvSpPr>
          <p:nvPr/>
        </p:nvSpPr>
        <p:spPr bwMode="auto">
          <a:xfrm>
            <a:off x="7046913" y="2915956"/>
            <a:ext cx="130175" cy="1793875"/>
          </a:xfrm>
          <a:prstGeom prst="leftBrace">
            <a:avLst>
              <a:gd name="adj1" fmla="val 114837"/>
              <a:gd name="adj2" fmla="val 50000"/>
            </a:avLst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4508" name="Text Box 12"/>
          <p:cNvSpPr txBox="1">
            <a:spLocks noChangeArrowheads="1"/>
          </p:cNvSpPr>
          <p:nvPr/>
        </p:nvSpPr>
        <p:spPr bwMode="auto">
          <a:xfrm rot="16200000">
            <a:off x="6448426" y="3723993"/>
            <a:ext cx="900112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RAM</a:t>
            </a:r>
          </a:p>
        </p:txBody>
      </p:sp>
      <p:sp>
        <p:nvSpPr>
          <p:cNvPr id="2794509" name="AutoShape 13"/>
          <p:cNvSpPr>
            <a:spLocks/>
          </p:cNvSpPr>
          <p:nvPr/>
        </p:nvSpPr>
        <p:spPr bwMode="auto">
          <a:xfrm>
            <a:off x="7046913" y="4728881"/>
            <a:ext cx="130175" cy="533400"/>
          </a:xfrm>
          <a:prstGeom prst="leftBrace">
            <a:avLst>
              <a:gd name="adj1" fmla="val 34146"/>
              <a:gd name="adj2" fmla="val 50000"/>
            </a:avLst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4510" name="Text Box 14"/>
          <p:cNvSpPr txBox="1">
            <a:spLocks noChangeArrowheads="1"/>
          </p:cNvSpPr>
          <p:nvPr/>
        </p:nvSpPr>
        <p:spPr bwMode="auto">
          <a:xfrm rot="16200000">
            <a:off x="6448426" y="4905093"/>
            <a:ext cx="900112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I/O</a:t>
            </a:r>
          </a:p>
        </p:txBody>
      </p:sp>
      <p:sp>
        <p:nvSpPr>
          <p:cNvPr id="2794511" name="Text Box 15"/>
          <p:cNvSpPr txBox="1">
            <a:spLocks noChangeArrowheads="1"/>
          </p:cNvSpPr>
          <p:nvPr/>
        </p:nvSpPr>
        <p:spPr bwMode="auto">
          <a:xfrm>
            <a:off x="8386763" y="5067019"/>
            <a:ext cx="544512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0x0000</a:t>
            </a:r>
          </a:p>
        </p:txBody>
      </p:sp>
      <p:sp>
        <p:nvSpPr>
          <p:cNvPr id="2794512" name="Text Box 16"/>
          <p:cNvSpPr txBox="1">
            <a:spLocks noChangeArrowheads="1"/>
          </p:cNvSpPr>
          <p:nvPr/>
        </p:nvSpPr>
        <p:spPr bwMode="auto">
          <a:xfrm>
            <a:off x="8394700" y="1193519"/>
            <a:ext cx="544513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0xFFFF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71285" y="4764654"/>
            <a:ext cx="5954255" cy="403225"/>
            <a:chOff x="771285" y="4764654"/>
            <a:chExt cx="5954255" cy="403225"/>
          </a:xfrm>
        </p:grpSpPr>
        <p:sp>
          <p:nvSpPr>
            <p:cNvPr id="22" name="AutoShape 8"/>
            <p:cNvSpPr>
              <a:spLocks noChangeArrowheads="1"/>
            </p:cNvSpPr>
            <p:nvPr/>
          </p:nvSpPr>
          <p:spPr bwMode="auto">
            <a:xfrm>
              <a:off x="771285" y="4764654"/>
              <a:ext cx="2108648" cy="403225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 flipV="1">
              <a:off x="2879932" y="4966266"/>
              <a:ext cx="384560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64168" y="1416050"/>
            <a:ext cx="5961372" cy="2399225"/>
            <a:chOff x="764168" y="1416050"/>
            <a:chExt cx="6043032" cy="2399225"/>
          </a:xfrm>
        </p:grpSpPr>
        <p:sp>
          <p:nvSpPr>
            <p:cNvPr id="19" name="AutoShape 8"/>
            <p:cNvSpPr>
              <a:spLocks noChangeArrowheads="1"/>
            </p:cNvSpPr>
            <p:nvPr/>
          </p:nvSpPr>
          <p:spPr bwMode="auto">
            <a:xfrm>
              <a:off x="764168" y="1416050"/>
              <a:ext cx="1457740" cy="403225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2221908" y="1617663"/>
              <a:ext cx="4503632" cy="14208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>
              <a:off x="2221908" y="1617663"/>
              <a:ext cx="4585292" cy="219761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>
                <a:latin typeface="Arial" pitchFamily="34" charset="0"/>
              </a:rPr>
              <a:t>MSP430 ISA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94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94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5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945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5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945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5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945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5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945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5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945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5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945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5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945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5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945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9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79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9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79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4499" grpId="0" build="p"/>
      <p:bldP spid="2794502" grpId="1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C6B9-275C-4879-8522-7E93A73550EB}" type="slidenum">
              <a:rPr lang="en-US"/>
              <a:pPr/>
              <a:t>23</a:t>
            </a:fld>
            <a:endParaRPr lang="en-US"/>
          </a:p>
        </p:txBody>
      </p:sp>
      <p:sp>
        <p:nvSpPr>
          <p:cNvPr id="275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 </a:t>
            </a:r>
            <a:r>
              <a:rPr lang="en-US" dirty="0" smtClean="0"/>
              <a:t>ALU Architecture</a:t>
            </a:r>
            <a:endParaRPr lang="en-US" dirty="0"/>
          </a:p>
        </p:txBody>
      </p:sp>
      <p:sp>
        <p:nvSpPr>
          <p:cNvPr id="275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4422775"/>
            <a:ext cx="8418513" cy="19986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Sixteen 16-bit registers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Program Counter (R0), Stack Pointer (R1), Status Register (R2)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	Constant Generator (R3), General Purpose Registers (R4-R15)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Very fast memory - close to the ALU (register file).</a:t>
            </a:r>
          </a:p>
        </p:txBody>
      </p:sp>
      <p:pic>
        <p:nvPicPr>
          <p:cNvPr id="2752517" name="Picture 5" descr="MSP430_bu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1509713"/>
            <a:ext cx="2501900" cy="236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52518" name="Rectangle 6"/>
          <p:cNvSpPr>
            <a:spLocks noChangeArrowheads="1"/>
          </p:cNvSpPr>
          <p:nvPr/>
        </p:nvSpPr>
        <p:spPr bwMode="auto">
          <a:xfrm>
            <a:off x="442913" y="1416050"/>
            <a:ext cx="83597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>
                <a:latin typeface="Arial" charset="0"/>
              </a:rPr>
              <a:t>ALU (Arithmetic and Logic Unit)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>
                <a:latin typeface="Arial" charset="0"/>
              </a:rPr>
              <a:t>	performs the arithmetic and logical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>
                <a:latin typeface="Arial" charset="0"/>
              </a:rPr>
              <a:t>	operations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>
                <a:latin typeface="Arial" charset="0"/>
              </a:rPr>
              <a:t>Arithmetic operations: add, subtract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>
                <a:latin typeface="Arial" charset="0"/>
              </a:rPr>
              <a:t>Logical operations: and, xor, bit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>
                <a:latin typeface="Arial" charset="0"/>
              </a:rPr>
              <a:t>Sets condition codes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>
                <a:latin typeface="Arial" charset="0"/>
              </a:rPr>
              <a:t>The word length of a computer is the</a:t>
            </a:r>
          </a:p>
          <a:p>
            <a:pPr marL="742950" lvl="1" indent="-285750">
              <a:lnSpc>
                <a:spcPct val="90000"/>
              </a:lnSpc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	number of bits processed by the ALU.</a:t>
            </a:r>
          </a:p>
        </p:txBody>
      </p:sp>
      <p:grpSp>
        <p:nvGrpSpPr>
          <p:cNvPr id="2752524" name="Group 12"/>
          <p:cNvGrpSpPr>
            <a:grpSpLocks/>
          </p:cNvGrpSpPr>
          <p:nvPr/>
        </p:nvGrpSpPr>
        <p:grpSpPr bwMode="auto">
          <a:xfrm>
            <a:off x="806450" y="2901950"/>
            <a:ext cx="5873750" cy="1914525"/>
            <a:chOff x="508" y="1828"/>
            <a:chExt cx="3700" cy="1206"/>
          </a:xfrm>
        </p:grpSpPr>
        <p:sp>
          <p:nvSpPr>
            <p:cNvPr id="2752519" name="AutoShape 7"/>
            <p:cNvSpPr>
              <a:spLocks noChangeArrowheads="1"/>
            </p:cNvSpPr>
            <p:nvPr/>
          </p:nvSpPr>
          <p:spPr bwMode="auto">
            <a:xfrm>
              <a:off x="508" y="2780"/>
              <a:ext cx="2066" cy="25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2520" name="Line 8"/>
            <p:cNvSpPr>
              <a:spLocks noChangeShapeType="1"/>
            </p:cNvSpPr>
            <p:nvPr/>
          </p:nvSpPr>
          <p:spPr bwMode="auto">
            <a:xfrm flipV="1">
              <a:off x="2578" y="1828"/>
              <a:ext cx="1630" cy="1089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52523" name="Group 11"/>
          <p:cNvGrpSpPr>
            <a:grpSpLocks/>
          </p:cNvGrpSpPr>
          <p:nvPr/>
        </p:nvGrpSpPr>
        <p:grpSpPr bwMode="auto">
          <a:xfrm>
            <a:off x="806450" y="1403350"/>
            <a:ext cx="5661025" cy="1139825"/>
            <a:chOff x="508" y="884"/>
            <a:chExt cx="3566" cy="718"/>
          </a:xfrm>
        </p:grpSpPr>
        <p:sp>
          <p:nvSpPr>
            <p:cNvPr id="2752521" name="AutoShape 9"/>
            <p:cNvSpPr>
              <a:spLocks noChangeArrowheads="1"/>
            </p:cNvSpPr>
            <p:nvPr/>
          </p:nvSpPr>
          <p:spPr bwMode="auto">
            <a:xfrm>
              <a:off x="508" y="884"/>
              <a:ext cx="2786" cy="25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2522" name="Line 10"/>
            <p:cNvSpPr>
              <a:spLocks noChangeShapeType="1"/>
            </p:cNvSpPr>
            <p:nvPr/>
          </p:nvSpPr>
          <p:spPr bwMode="auto">
            <a:xfrm>
              <a:off x="3290" y="1021"/>
              <a:ext cx="784" cy="58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>
                <a:latin typeface="Arial" pitchFamily="34" charset="0"/>
              </a:rPr>
              <a:t>MSP430 ISA</a:t>
            </a:r>
          </a:p>
        </p:txBody>
      </p:sp>
    </p:spTree>
    <p:extLst>
      <p:ext uri="{BB962C8B-B14F-4D97-AF65-F5344CB8AC3E}">
        <p14:creationId xmlns:p14="http://schemas.microsoft.com/office/powerpoint/2010/main" val="5564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52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52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52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52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5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525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5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525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5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525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5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525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5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75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75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75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5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5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2515" grpId="0" build="p"/>
      <p:bldP spid="2752518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2326-6D29-454A-B82E-69ADEA478756}" type="slidenum">
              <a:rPr lang="en-US"/>
              <a:pPr/>
              <a:t>24</a:t>
            </a:fld>
            <a:endParaRPr lang="en-US"/>
          </a:p>
        </p:txBody>
      </p:sp>
      <p:sp>
        <p:nvSpPr>
          <p:cNvPr id="27924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6563" y="1416050"/>
            <a:ext cx="5980112" cy="4470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16 bit Arithmetic Logic Unit (ALU). 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Performs instruction arithmetic and logical </a:t>
            </a:r>
            <a:r>
              <a:rPr lang="en-GB" sz="2400" dirty="0" smtClean="0"/>
              <a:t>operations.</a:t>
            </a:r>
            <a:endParaRPr lang="en-GB" sz="2400" dirty="0"/>
          </a:p>
          <a:p>
            <a:pPr lvl="1">
              <a:lnSpc>
                <a:spcPct val="90000"/>
              </a:lnSpc>
            </a:pPr>
            <a:r>
              <a:rPr lang="en-GB" sz="2400" dirty="0"/>
              <a:t>Instruction execution </a:t>
            </a:r>
            <a:r>
              <a:rPr lang="en-GB" sz="2400" dirty="0" smtClean="0"/>
              <a:t>may affect </a:t>
            </a:r>
            <a:r>
              <a:rPr lang="en-GB" sz="2400" dirty="0"/>
              <a:t>the state of the following </a:t>
            </a:r>
            <a:r>
              <a:rPr lang="en-GB" sz="2400" dirty="0" smtClean="0"/>
              <a:t>status bits:</a:t>
            </a:r>
            <a:endParaRPr lang="en-GB" sz="2400" dirty="0"/>
          </a:p>
          <a:p>
            <a:pPr lvl="2">
              <a:lnSpc>
                <a:spcPct val="90000"/>
              </a:lnSpc>
            </a:pPr>
            <a:r>
              <a:rPr lang="en-GB" sz="2200" dirty="0"/>
              <a:t>Zero (Z)</a:t>
            </a:r>
          </a:p>
          <a:p>
            <a:pPr lvl="2">
              <a:lnSpc>
                <a:spcPct val="90000"/>
              </a:lnSpc>
            </a:pPr>
            <a:r>
              <a:rPr lang="en-GB" sz="2200" dirty="0"/>
              <a:t>Carry (C)</a:t>
            </a:r>
          </a:p>
          <a:p>
            <a:pPr lvl="2">
              <a:lnSpc>
                <a:spcPct val="90000"/>
              </a:lnSpc>
            </a:pPr>
            <a:r>
              <a:rPr lang="en-GB" sz="2200" dirty="0"/>
              <a:t>Overflow (V)</a:t>
            </a:r>
          </a:p>
          <a:p>
            <a:pPr lvl="2">
              <a:lnSpc>
                <a:spcPct val="90000"/>
              </a:lnSpc>
            </a:pPr>
            <a:r>
              <a:rPr lang="en-GB" sz="2200" dirty="0"/>
              <a:t>Negative (N)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The MCLK (Master) clock signal drives the </a:t>
            </a:r>
            <a:r>
              <a:rPr lang="en-GB" sz="2400" dirty="0" smtClean="0"/>
              <a:t>CPU and ALU logic.</a:t>
            </a:r>
            <a:endParaRPr lang="en-GB" sz="2400" dirty="0"/>
          </a:p>
        </p:txBody>
      </p:sp>
      <p:sp>
        <p:nvSpPr>
          <p:cNvPr id="27924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/>
              <a:t>MSP430 ALU</a:t>
            </a:r>
            <a:endParaRPr lang="pt-PT"/>
          </a:p>
        </p:txBody>
      </p:sp>
      <p:pic>
        <p:nvPicPr>
          <p:cNvPr id="279245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1174750"/>
            <a:ext cx="2497138" cy="505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92453" name="Text Box 5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>
                <a:latin typeface="Arial" pitchFamily="34" charset="0"/>
              </a:rPr>
              <a:t>MSP430 </a:t>
            </a:r>
            <a:r>
              <a:rPr lang="en-US" sz="1800" b="1" dirty="0" smtClean="0">
                <a:latin typeface="Arial" pitchFamily="34" charset="0"/>
              </a:rPr>
              <a:t>ALU</a:t>
            </a:r>
            <a:endParaRPr lang="en-US" sz="1800" b="1" dirty="0">
              <a:latin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4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97C7-F914-461A-976E-1B3B8442502B}" type="slidenum">
              <a:rPr lang="en-US"/>
              <a:pPr/>
              <a:t>25</a:t>
            </a:fld>
            <a:endParaRPr lang="en-US"/>
          </a:p>
        </p:txBody>
      </p:sp>
      <p:sp>
        <p:nvSpPr>
          <p:cNvPr id="30238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/>
              <a:t>MSP430 Registers</a:t>
            </a:r>
            <a:endParaRPr lang="pt-PT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>
                <a:latin typeface="Arial" pitchFamily="34" charset="0"/>
              </a:rPr>
              <a:t>MSP430 </a:t>
            </a:r>
            <a:r>
              <a:rPr lang="en-US" sz="1800" b="1" dirty="0" smtClean="0">
                <a:latin typeface="Arial" pitchFamily="34" charset="0"/>
              </a:rPr>
              <a:t>Registers</a:t>
            </a:r>
            <a:endParaRPr lang="en-US" sz="1800" b="1" dirty="0">
              <a:latin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797300"/>
              </p:ext>
            </p:extLst>
          </p:nvPr>
        </p:nvGraphicFramePr>
        <p:xfrm>
          <a:off x="506895" y="1675292"/>
          <a:ext cx="8368748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678"/>
                <a:gridCol w="2196644"/>
                <a:gridCol w="45024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R0 (PC)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Program Counter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9063" indent="-119063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Address of next instruction to be fetched.</a:t>
                      </a:r>
                    </a:p>
                    <a:p>
                      <a:pPr marL="119063" indent="-119063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LSB is always zero.</a:t>
                      </a:r>
                    </a:p>
                    <a:p>
                      <a:pPr marL="119063" indent="-119063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Incremented by 2, 4, or 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R1 (SP)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Stack 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9063" indent="-119063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Return address of calls and interrupts</a:t>
                      </a:r>
                    </a:p>
                    <a:p>
                      <a:pPr marL="119063" indent="-119063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Programs local data</a:t>
                      </a:r>
                    </a:p>
                    <a:p>
                      <a:pPr marL="119063" indent="-119063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“Grows down” thru RAM</a:t>
                      </a:r>
                    </a:p>
                    <a:p>
                      <a:pPr marL="119063" indent="-119063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LSB is always zero.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R2 (SR/CG1)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Status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9063" indent="-119063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Carry,</a:t>
                      </a:r>
                      <a:r>
                        <a:rPr lang="en-US" baseline="0" dirty="0" smtClean="0"/>
                        <a:t> negative, zero, overflow status bits</a:t>
                      </a:r>
                    </a:p>
                    <a:p>
                      <a:pPr marL="119063" indent="-119063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Interrupt enable</a:t>
                      </a:r>
                    </a:p>
                    <a:p>
                      <a:pPr marL="119063" indent="-119063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Power</a:t>
                      </a:r>
                      <a:r>
                        <a:rPr lang="en-US" baseline="0" dirty="0" smtClean="0"/>
                        <a:t> mode</a:t>
                      </a:r>
                    </a:p>
                    <a:p>
                      <a:pPr marL="119063" indent="-119063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Constant generator for 4, 8 (CG1)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R3 (CG2)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Constant Generator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9063" indent="-119063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Constant generator for -1, 0, 1,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latin typeface="Arial" pitchFamily="34" charset="0"/>
                        </a:rPr>
                        <a:t>R4-R15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21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4DA1-B748-4E98-9965-B810FDECD95A}" type="slidenum">
              <a:rPr lang="en-US"/>
              <a:pPr/>
              <a:t>26</a:t>
            </a:fld>
            <a:endParaRPr lang="en-US"/>
          </a:p>
        </p:txBody>
      </p:sp>
      <p:sp>
        <p:nvSpPr>
          <p:cNvPr id="275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 </a:t>
            </a:r>
            <a:r>
              <a:rPr lang="en-US" dirty="0" smtClean="0"/>
              <a:t>Control Architecture</a:t>
            </a:r>
            <a:endParaRPr lang="en-US" dirty="0"/>
          </a:p>
        </p:txBody>
      </p:sp>
      <p:sp>
        <p:nvSpPr>
          <p:cNvPr id="275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423988"/>
            <a:ext cx="8418513" cy="7604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Clock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System and peripheral clocks</a:t>
            </a:r>
          </a:p>
        </p:txBody>
      </p:sp>
      <p:pic>
        <p:nvPicPr>
          <p:cNvPr id="2757637" name="Picture 5" descr="MSP430_bu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1509713"/>
            <a:ext cx="2501900" cy="236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57638" name="Rectangle 6"/>
          <p:cNvSpPr>
            <a:spLocks noChangeArrowheads="1"/>
          </p:cNvSpPr>
          <p:nvPr/>
        </p:nvSpPr>
        <p:spPr bwMode="auto">
          <a:xfrm>
            <a:off x="442913" y="2330450"/>
            <a:ext cx="8461375" cy="4116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>
                <a:latin typeface="Arial" charset="0"/>
              </a:rPr>
              <a:t>Control Unit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dirty="0">
                <a:latin typeface="Arial" charset="0"/>
              </a:rPr>
              <a:t>The control unit directs the execution of</a:t>
            </a:r>
          </a:p>
          <a:p>
            <a:pPr marL="742950" lvl="1" indent="-285750">
              <a:lnSpc>
                <a:spcPct val="90000"/>
              </a:lnSpc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	the program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dirty="0">
                <a:latin typeface="Arial" charset="0"/>
              </a:rPr>
              <a:t>The </a:t>
            </a:r>
            <a:r>
              <a:rPr lang="en-US" sz="2000" dirty="0" smtClean="0">
                <a:latin typeface="Arial" charset="0"/>
              </a:rPr>
              <a:t>Program Counter (R0) </a:t>
            </a:r>
            <a:r>
              <a:rPr lang="en-US" sz="2000" dirty="0">
                <a:latin typeface="Arial" charset="0"/>
              </a:rPr>
              <a:t>or PC </a:t>
            </a:r>
            <a:r>
              <a:rPr lang="en-US" sz="2000" dirty="0" smtClean="0">
                <a:latin typeface="Arial" charset="0"/>
              </a:rPr>
              <a:t>points				 </a:t>
            </a:r>
            <a:r>
              <a:rPr lang="en-US" sz="2000" dirty="0">
                <a:latin typeface="Arial" charset="0"/>
              </a:rPr>
              <a:t>to </a:t>
            </a:r>
            <a:r>
              <a:rPr lang="en-US" sz="2000" dirty="0" smtClean="0">
                <a:latin typeface="Arial" charset="0"/>
              </a:rPr>
              <a:t>the next </a:t>
            </a:r>
            <a:r>
              <a:rPr lang="en-US" sz="2000" dirty="0">
                <a:latin typeface="Arial" charset="0"/>
              </a:rPr>
              <a:t>instruction to be executed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dirty="0">
                <a:latin typeface="Arial" charset="0"/>
              </a:rPr>
              <a:t>The </a:t>
            </a:r>
            <a:r>
              <a:rPr lang="en-US" sz="2000" dirty="0" smtClean="0">
                <a:latin typeface="Arial" charset="0"/>
              </a:rPr>
              <a:t>Instruction </a:t>
            </a:r>
            <a:r>
              <a:rPr lang="en-US" sz="2000" dirty="0">
                <a:latin typeface="Arial" charset="0"/>
              </a:rPr>
              <a:t>R</a:t>
            </a:r>
            <a:r>
              <a:rPr lang="en-US" sz="2000" dirty="0" smtClean="0">
                <a:latin typeface="Arial" charset="0"/>
              </a:rPr>
              <a:t>egister </a:t>
            </a:r>
            <a:r>
              <a:rPr lang="en-US" sz="2000" dirty="0">
                <a:latin typeface="Arial" charset="0"/>
              </a:rPr>
              <a:t>or IR contains</a:t>
            </a:r>
          </a:p>
          <a:p>
            <a:pPr marL="742950" lvl="1" indent="-285750">
              <a:lnSpc>
                <a:spcPct val="90000"/>
              </a:lnSpc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	the current executing instruction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dirty="0">
                <a:latin typeface="Arial" charset="0"/>
              </a:rPr>
              <a:t>The </a:t>
            </a:r>
            <a:r>
              <a:rPr lang="en-US" sz="2000" dirty="0" smtClean="0">
                <a:latin typeface="Arial" charset="0"/>
              </a:rPr>
              <a:t>Status Register (R2) </a:t>
            </a:r>
            <a:r>
              <a:rPr lang="en-US" sz="2000" dirty="0">
                <a:latin typeface="Arial" charset="0"/>
              </a:rPr>
              <a:t>or SR contains</a:t>
            </a:r>
          </a:p>
          <a:p>
            <a:pPr marL="742950" lvl="1" indent="-285750">
              <a:lnSpc>
                <a:spcPct val="90000"/>
              </a:lnSpc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	information about the last instruction</a:t>
            </a:r>
          </a:p>
          <a:p>
            <a:pPr marL="742950" lvl="1" indent="-285750">
              <a:lnSpc>
                <a:spcPct val="90000"/>
              </a:lnSpc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	executed as well as system parameters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dirty="0">
                <a:latin typeface="Arial" charset="0"/>
              </a:rPr>
              <a:t>The control unit prevents bus conflicts and timing/propagation problems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 dirty="0">
                <a:latin typeface="Arial" charset="0"/>
              </a:rPr>
              <a:t>The control unit is a Finite State Machine driven by a clock</a:t>
            </a:r>
          </a:p>
        </p:txBody>
      </p:sp>
      <p:grpSp>
        <p:nvGrpSpPr>
          <p:cNvPr id="2757644" name="Group 12"/>
          <p:cNvGrpSpPr>
            <a:grpSpLocks/>
          </p:cNvGrpSpPr>
          <p:nvPr/>
        </p:nvGrpSpPr>
        <p:grpSpPr bwMode="auto">
          <a:xfrm>
            <a:off x="758825" y="1427163"/>
            <a:ext cx="5765800" cy="587375"/>
            <a:chOff x="478" y="899"/>
            <a:chExt cx="3632" cy="370"/>
          </a:xfrm>
        </p:grpSpPr>
        <p:sp>
          <p:nvSpPr>
            <p:cNvPr id="2757641" name="Line 9"/>
            <p:cNvSpPr>
              <a:spLocks noChangeShapeType="1"/>
            </p:cNvSpPr>
            <p:nvPr/>
          </p:nvSpPr>
          <p:spPr bwMode="auto">
            <a:xfrm>
              <a:off x="1127" y="1027"/>
              <a:ext cx="2983" cy="24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7642" name="AutoShape 10"/>
            <p:cNvSpPr>
              <a:spLocks noChangeArrowheads="1"/>
            </p:cNvSpPr>
            <p:nvPr/>
          </p:nvSpPr>
          <p:spPr bwMode="auto">
            <a:xfrm>
              <a:off x="478" y="899"/>
              <a:ext cx="649" cy="25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57645" name="Group 13"/>
          <p:cNvGrpSpPr>
            <a:grpSpLocks/>
          </p:cNvGrpSpPr>
          <p:nvPr/>
        </p:nvGrpSpPr>
        <p:grpSpPr bwMode="auto">
          <a:xfrm>
            <a:off x="758825" y="2328863"/>
            <a:ext cx="5708650" cy="403225"/>
            <a:chOff x="478" y="1467"/>
            <a:chExt cx="3596" cy="254"/>
          </a:xfrm>
        </p:grpSpPr>
        <p:sp>
          <p:nvSpPr>
            <p:cNvPr id="2757640" name="AutoShape 8"/>
            <p:cNvSpPr>
              <a:spLocks noChangeArrowheads="1"/>
            </p:cNvSpPr>
            <p:nvPr/>
          </p:nvSpPr>
          <p:spPr bwMode="auto">
            <a:xfrm>
              <a:off x="478" y="1467"/>
              <a:ext cx="1179" cy="25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7643" name="Line 11"/>
            <p:cNvSpPr>
              <a:spLocks noChangeShapeType="1"/>
            </p:cNvSpPr>
            <p:nvPr/>
          </p:nvSpPr>
          <p:spPr bwMode="auto">
            <a:xfrm>
              <a:off x="1655" y="1590"/>
              <a:ext cx="2419" cy="11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>
                <a:latin typeface="Arial" pitchFamily="34" charset="0"/>
              </a:rPr>
              <a:t>MSP430 ISA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5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5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57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5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57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7635" grpId="2" build="p"/>
      <p:bldP spid="27576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176" y="3172258"/>
            <a:ext cx="1203074" cy="1002562"/>
          </a:xfrm>
          <a:prstGeom prst="rect">
            <a:avLst/>
          </a:prstGeom>
        </p:spPr>
      </p:pic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ISA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07B54906-5D57-4A50-85B0-485215F9E8CA}" type="slidenum">
              <a:rPr lang="en-US">
                <a:solidFill>
                  <a:srgbClr val="000000"/>
                </a:solidFill>
              </a:rPr>
              <a:pPr/>
              <a:t>27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MSP430 Ports</a:t>
            </a: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431800" y="1408114"/>
            <a:ext cx="4902200" cy="480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Clr>
                <a:srgbClr val="3333CC"/>
              </a:buClr>
            </a:pPr>
            <a:r>
              <a:rPr lang="en-US" sz="2400" dirty="0">
                <a:solidFill>
                  <a:srgbClr val="000000"/>
                </a:solidFill>
              </a:rPr>
              <a:t>Computer communicates with external world thru 8 bit memory locations called Ports.</a:t>
            </a:r>
          </a:p>
          <a:p>
            <a:pPr lvl="1" eaLnBrk="1" hangingPunct="1">
              <a:buClr>
                <a:srgbClr val="FF0000"/>
              </a:buClr>
            </a:pPr>
            <a:r>
              <a:rPr lang="en-US" sz="2000" dirty="0" smtClean="0">
                <a:solidFill>
                  <a:srgbClr val="000000"/>
                </a:solidFill>
              </a:rPr>
              <a:t>Each Port bit is independently programmable for Input or Output.</a:t>
            </a:r>
          </a:p>
          <a:p>
            <a:pPr lvl="1" eaLnBrk="1" hangingPunct="1">
              <a:buClr>
                <a:srgbClr val="FF0000"/>
              </a:buClr>
            </a:pPr>
            <a:r>
              <a:rPr lang="en-US" sz="2000" dirty="0">
                <a:solidFill>
                  <a:srgbClr val="000000"/>
                </a:solidFill>
              </a:rPr>
              <a:t>Edge-selectable input interrupt </a:t>
            </a:r>
            <a:r>
              <a:rPr lang="en-US" sz="2000" dirty="0" smtClean="0">
                <a:solidFill>
                  <a:srgbClr val="000000"/>
                </a:solidFill>
              </a:rPr>
              <a:t>capability (P1/P2 only) and </a:t>
            </a:r>
            <a:r>
              <a:rPr lang="en-US" sz="2000" dirty="0">
                <a:solidFill>
                  <a:srgbClr val="000000"/>
                </a:solidFill>
              </a:rPr>
              <a:t>programmable pull-up/pull-down </a:t>
            </a:r>
            <a:r>
              <a:rPr lang="en-US" sz="2000" dirty="0" smtClean="0">
                <a:solidFill>
                  <a:srgbClr val="000000"/>
                </a:solidFill>
              </a:rPr>
              <a:t>resistors available.</a:t>
            </a:r>
          </a:p>
          <a:p>
            <a:pPr eaLnBrk="1" hangingPunct="1">
              <a:buClr>
                <a:srgbClr val="FF0000"/>
              </a:buClr>
            </a:pPr>
            <a:r>
              <a:rPr lang="en-US" sz="2400" dirty="0" smtClean="0">
                <a:solidFill>
                  <a:srgbClr val="000000"/>
                </a:solidFill>
              </a:rPr>
              <a:t>Port Registers</a:t>
            </a:r>
          </a:p>
          <a:p>
            <a:pPr lvl="1" eaLnBrk="1" hangingPunct="1">
              <a:buClr>
                <a:srgbClr val="FF0000"/>
              </a:buClr>
            </a:pPr>
            <a:r>
              <a:rPr lang="en-US" sz="2000" dirty="0" err="1" smtClean="0">
                <a:solidFill>
                  <a:srgbClr val="000000"/>
                </a:solidFill>
              </a:rPr>
              <a:t>PxIN</a:t>
            </a:r>
            <a:r>
              <a:rPr lang="en-US" sz="2000" dirty="0" smtClean="0">
                <a:solidFill>
                  <a:srgbClr val="000000"/>
                </a:solidFill>
              </a:rPr>
              <a:t> – read from port</a:t>
            </a:r>
          </a:p>
          <a:p>
            <a:pPr lvl="1" eaLnBrk="1" hangingPunct="1">
              <a:buClr>
                <a:srgbClr val="FF0000"/>
              </a:buClr>
            </a:pPr>
            <a:r>
              <a:rPr lang="en-US" sz="2000" dirty="0" err="1" smtClean="0">
                <a:solidFill>
                  <a:srgbClr val="000000"/>
                </a:solidFill>
              </a:rPr>
              <a:t>PxOUT</a:t>
            </a:r>
            <a:r>
              <a:rPr lang="en-US" sz="2000" dirty="0" smtClean="0">
                <a:solidFill>
                  <a:srgbClr val="000000"/>
                </a:solidFill>
              </a:rPr>
              <a:t> – write to port</a:t>
            </a:r>
          </a:p>
          <a:p>
            <a:pPr lvl="1" eaLnBrk="1" hangingPunct="1">
              <a:buClr>
                <a:srgbClr val="FF0000"/>
              </a:buClr>
            </a:pPr>
            <a:r>
              <a:rPr lang="en-US" sz="2000" dirty="0" err="1" smtClean="0">
                <a:solidFill>
                  <a:srgbClr val="000000"/>
                </a:solidFill>
              </a:rPr>
              <a:t>PxDir</a:t>
            </a:r>
            <a:r>
              <a:rPr lang="en-US" sz="2000" dirty="0" smtClean="0">
                <a:solidFill>
                  <a:srgbClr val="000000"/>
                </a:solidFill>
              </a:rPr>
              <a:t> – set port direction (input or output)</a:t>
            </a:r>
            <a:endParaRPr lang="en-US" sz="2000" dirty="0">
              <a:solidFill>
                <a:srgbClr val="000000"/>
              </a:solidFill>
            </a:endParaRPr>
          </a:p>
          <a:p>
            <a:pPr lvl="1" eaLnBrk="1" hangingPunct="1">
              <a:buClr>
                <a:srgbClr val="FF0000"/>
              </a:buClr>
            </a:pPr>
            <a:endParaRPr lang="en-US" sz="2000" dirty="0" smtClean="0">
              <a:solidFill>
                <a:srgbClr val="000000"/>
              </a:solidFill>
            </a:endParaRPr>
          </a:p>
          <a:p>
            <a:pPr lvl="1" eaLnBrk="1" hangingPunct="1">
              <a:buClr>
                <a:srgbClr val="FF0000"/>
              </a:buClr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 dirty="0" smtClean="0">
                <a:solidFill>
                  <a:srgbClr val="000000"/>
                </a:solidFill>
                <a:latin typeface="Arial" charset="0"/>
              </a:rPr>
              <a:t>MSP430 Ports</a:t>
            </a:r>
            <a:endParaRPr lang="en-US" sz="1800" b="1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588" y="5055643"/>
            <a:ext cx="944880" cy="7010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734" y="2779828"/>
            <a:ext cx="933450" cy="78486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430" y="4410769"/>
            <a:ext cx="1018510" cy="85638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452" y="5154984"/>
            <a:ext cx="989891" cy="12033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111" y="1408114"/>
            <a:ext cx="1919304" cy="134351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 bwMode="auto">
          <a:xfrm flipH="1">
            <a:off x="6195184" y="2339163"/>
            <a:ext cx="609653" cy="68048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6195184" y="2347590"/>
            <a:ext cx="762054" cy="2063179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7109638" y="2425558"/>
            <a:ext cx="0" cy="284159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7421343" y="2484005"/>
            <a:ext cx="733829" cy="259290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7648174" y="2604506"/>
            <a:ext cx="506998" cy="88297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7339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</a:t>
            </a:r>
            <a:r>
              <a:rPr lang="en-US" dirty="0"/>
              <a:t>3</a:t>
            </a:r>
            <a:r>
              <a:rPr lang="en-US" dirty="0" smtClean="0"/>
              <a:t>.2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1. What is an ISA?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2. What is a memory address space?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3. What is memory addressability?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4. What is a computer port?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5. List some distinctive properties of the MSP430 ISA.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20CD-2DB5-4AD1-BF86-66B4473FB89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Assembly Primer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6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797E-E758-46E9-8778-716DB0D72752}" type="slidenum">
              <a:rPr lang="en-US"/>
              <a:pPr/>
              <a:t>3</a:t>
            </a:fld>
            <a:endParaRPr lang="en-US"/>
          </a:p>
        </p:txBody>
      </p:sp>
      <p:sp>
        <p:nvSpPr>
          <p:cNvPr id="251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Outcomes…</a:t>
            </a:r>
            <a:endParaRPr lang="en-US" dirty="0"/>
          </a:p>
        </p:txBody>
      </p:sp>
      <p:sp>
        <p:nvSpPr>
          <p:cNvPr id="2514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503484"/>
            <a:ext cx="8610600" cy="4876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After discussing Instruction Set Architecture and studying the reading assignments, you should be able to: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/>
          </a:p>
          <a:p>
            <a:pPr>
              <a:spcBef>
                <a:spcPts val="600"/>
              </a:spcBef>
            </a:pPr>
            <a:r>
              <a:rPr lang="en-US" sz="2000" dirty="0" smtClean="0"/>
              <a:t>Explain what is a computer architecture.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Describe the differences between a Harvard and von Neumann machine.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Describe the differences between a RISC and CISC machine.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 smtClean="0"/>
              <a:t>Explain the addressing modes of the MSP430.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Discuss computer </a:t>
            </a:r>
            <a:r>
              <a:rPr lang="en-US" sz="2000" smtClean="0"/>
              <a:t>instruction cycles.</a:t>
            </a:r>
            <a:endParaRPr lang="en-US" sz="2000" dirty="0" smtClean="0"/>
          </a:p>
          <a:p>
            <a:pPr>
              <a:spcBef>
                <a:spcPts val="600"/>
              </a:spcBef>
            </a:pPr>
            <a:r>
              <a:rPr lang="en-US" sz="2000" dirty="0" smtClean="0"/>
              <a:t>Disassemble MSP430 instructions.</a:t>
            </a:r>
            <a:endParaRPr lang="en-US" sz="2000" dirty="0"/>
          </a:p>
          <a:p>
            <a:pPr>
              <a:spcBef>
                <a:spcPts val="600"/>
              </a:spcBef>
            </a:pPr>
            <a:endParaRPr 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44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98ED-447F-4763-B879-4D7903511312}" type="slidenum">
              <a:rPr lang="en-US"/>
              <a:pPr/>
              <a:t>30</a:t>
            </a:fld>
            <a:endParaRPr lang="en-US"/>
          </a:p>
        </p:txBody>
      </p:sp>
      <p:sp>
        <p:nvSpPr>
          <p:cNvPr id="30402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/>
              <a:t>MSP430 </a:t>
            </a:r>
            <a:r>
              <a:rPr lang="en-GB" dirty="0" smtClean="0"/>
              <a:t>Assembler</a:t>
            </a:r>
            <a:endParaRPr lang="pt-PT" dirty="0"/>
          </a:p>
        </p:txBody>
      </p:sp>
      <p:sp>
        <p:nvSpPr>
          <p:cNvPr id="3040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0375" y="1487488"/>
            <a:ext cx="8351116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dirty="0"/>
              <a:t>typical assembly language </a:t>
            </a:r>
            <a:r>
              <a:rPr lang="en-US" sz="2800" dirty="0" smtClean="0"/>
              <a:t>line </a:t>
            </a:r>
            <a:r>
              <a:rPr lang="en-US" sz="2800" dirty="0"/>
              <a:t>has </a:t>
            </a:r>
            <a:r>
              <a:rPr lang="en-US" sz="2800" dirty="0" smtClean="0"/>
              <a:t>four parts: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  <a:p>
            <a:pPr marL="914400" lvl="1" indent="-457200">
              <a:lnSpc>
                <a:spcPct val="9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 smtClean="0"/>
              <a:t>label—starts </a:t>
            </a:r>
            <a:r>
              <a:rPr lang="en-US" sz="2400" dirty="0"/>
              <a:t>in the </a:t>
            </a:r>
            <a:r>
              <a:rPr lang="en-US" sz="2400" dirty="0" smtClean="0"/>
              <a:t>column 1 and </a:t>
            </a:r>
            <a:r>
              <a:rPr lang="en-US" sz="2400" dirty="0"/>
              <a:t>may be followed by a colon (:) for clarity.</a:t>
            </a:r>
          </a:p>
          <a:p>
            <a:pPr marL="914400" lvl="1" indent="-457200">
              <a:lnSpc>
                <a:spcPct val="9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 smtClean="0"/>
              <a:t>operation—either </a:t>
            </a:r>
            <a:r>
              <a:rPr lang="en-US" sz="2400" dirty="0"/>
              <a:t>an instruction, which is translated into binary machine </a:t>
            </a:r>
            <a:r>
              <a:rPr lang="en-US" sz="2400" dirty="0" smtClean="0"/>
              <a:t>code for </a:t>
            </a:r>
            <a:r>
              <a:rPr lang="en-US" sz="2400" dirty="0"/>
              <a:t>the processor itself, or a directive, which controls the assembler.</a:t>
            </a:r>
          </a:p>
          <a:p>
            <a:pPr marL="914400" lvl="1" indent="-457200">
              <a:lnSpc>
                <a:spcPct val="9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 smtClean="0"/>
              <a:t>operands—data </a:t>
            </a:r>
            <a:r>
              <a:rPr lang="en-US" sz="2400" dirty="0"/>
              <a:t>needed for this operation (not always required).</a:t>
            </a:r>
          </a:p>
          <a:p>
            <a:pPr marL="914400" lvl="1" indent="-457200">
              <a:lnSpc>
                <a:spcPct val="9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 smtClean="0"/>
              <a:t>comment—text following a semicolon (;).</a:t>
            </a:r>
            <a:endParaRPr lang="en-US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854321"/>
              </p:ext>
            </p:extLst>
          </p:nvPr>
        </p:nvGraphicFramePr>
        <p:xfrm>
          <a:off x="997527" y="2274456"/>
          <a:ext cx="7832437" cy="74168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089891"/>
                <a:gridCol w="1487055"/>
                <a:gridCol w="2660072"/>
                <a:gridCol w="25954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start: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mov.w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#0x0280,sp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; setup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stack pointer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Label: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Operation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Operands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Comment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pitchFamily="34" charset="0"/>
              </a:rPr>
              <a:t>Assembler Primer</a:t>
            </a:r>
            <a:endParaRPr lang="en-US" sz="1800" b="1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8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98ED-447F-4763-B879-4D7903511312}" type="slidenum">
              <a:rPr lang="en-US"/>
              <a:pPr/>
              <a:t>31</a:t>
            </a:fld>
            <a:endParaRPr lang="en-US"/>
          </a:p>
        </p:txBody>
      </p:sp>
      <p:sp>
        <p:nvSpPr>
          <p:cNvPr id="30402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/>
              <a:t>MSP430 </a:t>
            </a:r>
            <a:r>
              <a:rPr lang="en-GB" dirty="0" smtClean="0"/>
              <a:t>Assembler</a:t>
            </a:r>
            <a:endParaRPr lang="pt-PT" dirty="0"/>
          </a:p>
        </p:txBody>
      </p:sp>
      <p:sp>
        <p:nvSpPr>
          <p:cNvPr id="3040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0375" y="1487488"/>
            <a:ext cx="8351116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Labels are case sensitive, but instructions </a:t>
            </a:r>
            <a:r>
              <a:rPr lang="en-US" sz="2400" dirty="0"/>
              <a:t>and directives are not </a:t>
            </a:r>
            <a:r>
              <a:rPr lang="en-US" sz="2400" dirty="0" smtClean="0"/>
              <a:t>- pick a style and stick with it.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Use comments freely in assembly </a:t>
            </a:r>
            <a:r>
              <a:rPr lang="en-US" sz="2400" dirty="0"/>
              <a:t>language </a:t>
            </a:r>
            <a:r>
              <a:rPr lang="en-US" sz="2400" dirty="0" smtClean="0"/>
              <a:t>– otherwise your program is unreadable and very difficult to debug.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default base (radix) of numbers in assembly </a:t>
            </a:r>
            <a:r>
              <a:rPr lang="en-US" sz="2400" dirty="0" smtClean="0"/>
              <a:t>language is decimal.  The </a:t>
            </a:r>
            <a:r>
              <a:rPr lang="en-US" sz="2400" dirty="0"/>
              <a:t>C-style notation 0xA5 for hexadecimal numbers is now widely accepted </a:t>
            </a:r>
            <a:r>
              <a:rPr lang="en-US" sz="2400" dirty="0" smtClean="0"/>
              <a:t>by assemblers</a:t>
            </a:r>
            <a:r>
              <a:rPr lang="en-US" sz="2400" dirty="0"/>
              <a:t>. Other common notations include $A5, h'A5' and 0A5h. </a:t>
            </a:r>
            <a:r>
              <a:rPr lang="en-US" sz="2400" dirty="0" smtClean="0"/>
              <a:t>Binary </a:t>
            </a:r>
            <a:r>
              <a:rPr lang="en-US" sz="2400" dirty="0"/>
              <a:t>numbers can similarly be written as </a:t>
            </a:r>
            <a:r>
              <a:rPr lang="en-US" sz="2400" dirty="0" smtClean="0"/>
              <a:t>10100101b.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Use symbolic names for constants and expressions.  The ".</a:t>
            </a:r>
            <a:r>
              <a:rPr lang="en-US" sz="2400" dirty="0" err="1" smtClean="0"/>
              <a:t>equ</a:t>
            </a:r>
            <a:r>
              <a:rPr lang="en-US" sz="2400" dirty="0" smtClean="0"/>
              <a:t>" and ".set" assembler directives provide macro text replacement for this purpose.  (Make upper case.)</a:t>
            </a:r>
          </a:p>
        </p:txBody>
      </p:sp>
      <p:sp>
        <p:nvSpPr>
          <p:cNvPr id="3040260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pitchFamily="34" charset="0"/>
              </a:rPr>
              <a:t>Assembler Primer</a:t>
            </a:r>
            <a:endParaRPr lang="en-US" sz="1800" b="1" dirty="0">
              <a:latin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9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98ED-447F-4763-B879-4D7903511312}" type="slidenum">
              <a:rPr lang="en-US"/>
              <a:pPr/>
              <a:t>32</a:t>
            </a:fld>
            <a:endParaRPr lang="en-US"/>
          </a:p>
        </p:txBody>
      </p:sp>
      <p:sp>
        <p:nvSpPr>
          <p:cNvPr id="30402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/>
              <a:t>Assembler Coding Style</a:t>
            </a:r>
            <a:endParaRPr lang="pt-PT" dirty="0"/>
          </a:p>
        </p:txBody>
      </p:sp>
      <p:sp>
        <p:nvSpPr>
          <p:cNvPr id="3040260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pitchFamily="34" charset="0"/>
              </a:rPr>
              <a:t>Assembler Primer</a:t>
            </a:r>
            <a:endParaRPr lang="en-US" sz="1800" b="1" dirty="0">
              <a:latin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02214" y="1844047"/>
            <a:ext cx="731520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;*************************************************************************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;   CS/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ECEn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124 Lab 1 - blinky.asm: Software Toggle P1.0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;   Description: Toggle P1.0 by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xor'ing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P1.0 inside of a software loop.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;*************************************************************************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DELAY       .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equ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0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.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cdecls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C,"msp430.h"            ;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MSP430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.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text                           ; beginning of executable code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reset:  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#0x0280,SP              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stack pointer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#WDTPW+WDTHOLD,&amp;WDTCTL  ; stop WDT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#0x01,&amp;P1DIR            ; set P1.0 as output</a:t>
            </a: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mainloop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xor.b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#0x01,&amp;P1OUT            ; toggle P1.0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#DELAY,r15          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 use R15 as delay counter</a:t>
            </a: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delayloop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sub.w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#1,r15                  ; delay over?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delayloop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       ; n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mainloop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        ; y, toggle led</a:t>
            </a: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.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sect   ".reset"                ; MSP430 RESET Vector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    .word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reset               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 start address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    .end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29700" y="1932515"/>
            <a:ext cx="1163780" cy="1429520"/>
            <a:chOff x="229700" y="1886335"/>
            <a:chExt cx="1163780" cy="1429520"/>
          </a:xfrm>
        </p:grpSpPr>
        <p:sp>
          <p:nvSpPr>
            <p:cNvPr id="10" name="Rectangle 9"/>
            <p:cNvSpPr/>
            <p:nvPr/>
          </p:nvSpPr>
          <p:spPr>
            <a:xfrm>
              <a:off x="229700" y="1886335"/>
              <a:ext cx="116378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Labels start in column 1 and are 10 characters or 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fewer.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>
              <a:off x="969818" y="2857197"/>
              <a:ext cx="406400" cy="45865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8" name="Group 47"/>
          <p:cNvGrpSpPr/>
          <p:nvPr/>
        </p:nvGrpSpPr>
        <p:grpSpPr>
          <a:xfrm>
            <a:off x="1445492" y="1201882"/>
            <a:ext cx="1639453" cy="1690941"/>
            <a:chOff x="1445492" y="1340422"/>
            <a:chExt cx="1639453" cy="1690941"/>
          </a:xfrm>
        </p:grpSpPr>
        <p:sp>
          <p:nvSpPr>
            <p:cNvPr id="11" name="Rectangle 10"/>
            <p:cNvSpPr/>
            <p:nvPr/>
          </p:nvSpPr>
          <p:spPr>
            <a:xfrm>
              <a:off x="1445492" y="1340422"/>
              <a:ext cx="163945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Instructions / DIRECTIVES start in column 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12.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2083018" y="1971037"/>
              <a:ext cx="406400" cy="106032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9" name="Group 48"/>
          <p:cNvGrpSpPr/>
          <p:nvPr/>
        </p:nvGrpSpPr>
        <p:grpSpPr>
          <a:xfrm>
            <a:off x="3324982" y="1382382"/>
            <a:ext cx="1413164" cy="1628673"/>
            <a:chOff x="3324982" y="1520922"/>
            <a:chExt cx="1413164" cy="1628673"/>
          </a:xfrm>
        </p:grpSpPr>
        <p:sp>
          <p:nvSpPr>
            <p:cNvPr id="13" name="Rectangle 12"/>
            <p:cNvSpPr/>
            <p:nvPr/>
          </p:nvSpPr>
          <p:spPr>
            <a:xfrm>
              <a:off x="3324982" y="1520922"/>
              <a:ext cx="14131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Operands start in column 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21.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flipH="1">
              <a:off x="3324982" y="1986753"/>
              <a:ext cx="563528" cy="116284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0" name="Group 49"/>
          <p:cNvGrpSpPr/>
          <p:nvPr/>
        </p:nvGrpSpPr>
        <p:grpSpPr>
          <a:xfrm>
            <a:off x="5418138" y="1384135"/>
            <a:ext cx="1427127" cy="1626920"/>
            <a:chOff x="5418138" y="1522675"/>
            <a:chExt cx="1427127" cy="1626920"/>
          </a:xfrm>
        </p:grpSpPr>
        <p:sp>
          <p:nvSpPr>
            <p:cNvPr id="12" name="Rectangle 11"/>
            <p:cNvSpPr/>
            <p:nvPr/>
          </p:nvSpPr>
          <p:spPr>
            <a:xfrm>
              <a:off x="5418138" y="1522675"/>
              <a:ext cx="142712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Comments </a:t>
              </a:r>
              <a:r>
                <a:rPr lang="en-US" sz="1200" b="1" dirty="0">
                  <a:solidFill>
                    <a:srgbClr val="FF0000"/>
                  </a:solidFill>
                </a:rPr>
                <a:t>start in column 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45.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 flipH="1">
              <a:off x="5568174" y="1973644"/>
              <a:ext cx="563528" cy="117595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7" name="Group 56"/>
          <p:cNvGrpSpPr/>
          <p:nvPr/>
        </p:nvGrpSpPr>
        <p:grpSpPr>
          <a:xfrm>
            <a:off x="4359564" y="3126508"/>
            <a:ext cx="4664137" cy="1819515"/>
            <a:chOff x="4359564" y="3108036"/>
            <a:chExt cx="4664137" cy="1819515"/>
          </a:xfrm>
        </p:grpSpPr>
        <p:sp>
          <p:nvSpPr>
            <p:cNvPr id="14" name="Rectangle 13"/>
            <p:cNvSpPr/>
            <p:nvPr/>
          </p:nvSpPr>
          <p:spPr>
            <a:xfrm>
              <a:off x="6845265" y="4465886"/>
              <a:ext cx="217843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Use macros provided in the MSP430 header file.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359564" y="3108036"/>
              <a:ext cx="4664137" cy="1069909"/>
              <a:chOff x="4359564" y="3108036"/>
              <a:chExt cx="4664137" cy="1069909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999672" y="3531614"/>
                <a:ext cx="2024029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FF0000"/>
                    </a:solidFill>
                  </a:rPr>
                  <a:t>The ".</a:t>
                </a:r>
                <a:r>
                  <a:rPr lang="en-US" sz="1200" b="1" dirty="0" err="1" smtClean="0">
                    <a:solidFill>
                      <a:srgbClr val="FF0000"/>
                    </a:solidFill>
                  </a:rPr>
                  <a:t>cdecls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" directive inserts a header file into your program.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0" name="Straight Arrow Connector 29"/>
              <p:cNvCxnSpPr>
                <a:stCxn id="16" idx="1"/>
              </p:cNvCxnSpPr>
              <p:nvPr/>
            </p:nvCxnSpPr>
            <p:spPr bwMode="auto">
              <a:xfrm flipH="1" flipV="1">
                <a:off x="4359564" y="3108036"/>
                <a:ext cx="2640108" cy="746744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56" name="Group 55"/>
          <p:cNvGrpSpPr/>
          <p:nvPr/>
        </p:nvGrpSpPr>
        <p:grpSpPr>
          <a:xfrm>
            <a:off x="2927927" y="5518493"/>
            <a:ext cx="3163454" cy="757537"/>
            <a:chOff x="2927927" y="5657033"/>
            <a:chExt cx="3163454" cy="757537"/>
          </a:xfrm>
        </p:grpSpPr>
        <p:sp>
          <p:nvSpPr>
            <p:cNvPr id="17" name="Rectangle 16"/>
            <p:cNvSpPr/>
            <p:nvPr/>
          </p:nvSpPr>
          <p:spPr>
            <a:xfrm>
              <a:off x="3902145" y="5952905"/>
              <a:ext cx="218923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Assembler directives begin with a period (.)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 bwMode="auto">
            <a:xfrm flipH="1" flipV="1">
              <a:off x="2927927" y="5657033"/>
              <a:ext cx="974218" cy="52670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5" name="Group 54"/>
          <p:cNvGrpSpPr/>
          <p:nvPr/>
        </p:nvGrpSpPr>
        <p:grpSpPr>
          <a:xfrm>
            <a:off x="182309" y="5836931"/>
            <a:ext cx="2307109" cy="646331"/>
            <a:chOff x="182309" y="5790751"/>
            <a:chExt cx="2307109" cy="646331"/>
          </a:xfrm>
        </p:grpSpPr>
        <p:sp>
          <p:nvSpPr>
            <p:cNvPr id="19" name="Rectangle 18"/>
            <p:cNvSpPr/>
            <p:nvPr/>
          </p:nvSpPr>
          <p:spPr>
            <a:xfrm>
              <a:off x="182309" y="5790751"/>
              <a:ext cx="18312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The ".end" directive is the last line of your program.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 bwMode="auto">
            <a:xfrm flipV="1">
              <a:off x="1791856" y="5797838"/>
              <a:ext cx="697562" cy="30739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4" name="Group 53"/>
          <p:cNvGrpSpPr/>
          <p:nvPr/>
        </p:nvGrpSpPr>
        <p:grpSpPr>
          <a:xfrm>
            <a:off x="182310" y="4451933"/>
            <a:ext cx="2745617" cy="1038893"/>
            <a:chOff x="182310" y="4479641"/>
            <a:chExt cx="2745617" cy="1038893"/>
          </a:xfrm>
        </p:grpSpPr>
        <p:sp>
          <p:nvSpPr>
            <p:cNvPr id="15" name="Rectangle 14"/>
            <p:cNvSpPr/>
            <p:nvPr/>
          </p:nvSpPr>
          <p:spPr>
            <a:xfrm>
              <a:off x="182310" y="4872203"/>
              <a:ext cx="19007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Instructions are lower case and 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macros </a:t>
              </a:r>
              <a:r>
                <a:rPr lang="en-US" sz="1200" b="1" dirty="0">
                  <a:solidFill>
                    <a:srgbClr val="FF0000"/>
                  </a:solidFill>
                </a:rPr>
                <a:t>are UPPER CASE.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V="1">
              <a:off x="2013526" y="4479641"/>
              <a:ext cx="914401" cy="71573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Group 50"/>
          <p:cNvGrpSpPr/>
          <p:nvPr/>
        </p:nvGrpSpPr>
        <p:grpSpPr>
          <a:xfrm>
            <a:off x="7163327" y="1189674"/>
            <a:ext cx="1947430" cy="759204"/>
            <a:chOff x="7163327" y="1328214"/>
            <a:chExt cx="1947430" cy="759204"/>
          </a:xfrm>
        </p:grpSpPr>
        <p:sp>
          <p:nvSpPr>
            <p:cNvPr id="4" name="Rectangle 3"/>
            <p:cNvSpPr/>
            <p:nvPr/>
          </p:nvSpPr>
          <p:spPr>
            <a:xfrm>
              <a:off x="7163327" y="1328214"/>
              <a:ext cx="194743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No line should exceed 80 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characters.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 flipH="1">
              <a:off x="7471248" y="1789879"/>
              <a:ext cx="463235" cy="29753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3" name="Group 52"/>
          <p:cNvGrpSpPr/>
          <p:nvPr/>
        </p:nvGrpSpPr>
        <p:grpSpPr>
          <a:xfrm>
            <a:off x="182310" y="3371271"/>
            <a:ext cx="2307108" cy="748847"/>
            <a:chOff x="182310" y="3315855"/>
            <a:chExt cx="2307108" cy="748847"/>
          </a:xfrm>
        </p:grpSpPr>
        <p:sp>
          <p:nvSpPr>
            <p:cNvPr id="18" name="Rectangle 17"/>
            <p:cNvSpPr/>
            <p:nvPr/>
          </p:nvSpPr>
          <p:spPr>
            <a:xfrm>
              <a:off x="182310" y="3418371"/>
              <a:ext cx="190070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Begin writing your assembly code after the ".text" directive.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2013526" y="3315855"/>
              <a:ext cx="475892" cy="53892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0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MSP430 Instructions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9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98ED-447F-4763-B879-4D7903511312}" type="slidenum">
              <a:rPr lang="en-US"/>
              <a:pPr/>
              <a:t>34</a:t>
            </a:fld>
            <a:endParaRPr lang="en-US"/>
          </a:p>
        </p:txBody>
      </p:sp>
      <p:sp>
        <p:nvSpPr>
          <p:cNvPr id="30402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/>
              <a:t>MSP430 Instructions</a:t>
            </a:r>
            <a:endParaRPr lang="pt-PT"/>
          </a:p>
        </p:txBody>
      </p:sp>
      <p:sp>
        <p:nvSpPr>
          <p:cNvPr id="3040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0375" y="1487488"/>
            <a:ext cx="8385451" cy="488349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/>
              <a:t>The first 4-bits (</a:t>
            </a:r>
            <a:r>
              <a:rPr lang="en-GB" sz="2400" dirty="0" err="1"/>
              <a:t>nybble</a:t>
            </a:r>
            <a:r>
              <a:rPr lang="en-GB" sz="2400" dirty="0"/>
              <a:t>) of an instruction is called the </a:t>
            </a:r>
            <a:r>
              <a:rPr lang="en-GB" sz="2400" b="1" u="sng" dirty="0" err="1"/>
              <a:t>opcode</a:t>
            </a:r>
            <a:r>
              <a:rPr lang="en-GB" sz="2400" dirty="0"/>
              <a:t> and specifies </a:t>
            </a:r>
            <a:r>
              <a:rPr lang="en-GB" sz="2400" dirty="0" smtClean="0"/>
              <a:t>not only the </a:t>
            </a:r>
            <a:r>
              <a:rPr lang="en-GB" sz="2400" dirty="0"/>
              <a:t>instruction </a:t>
            </a:r>
            <a:r>
              <a:rPr lang="en-GB" sz="2400" dirty="0" smtClean="0"/>
              <a:t>but also the instruction format</a:t>
            </a:r>
            <a:r>
              <a:rPr lang="en-GB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The MSP430 ISA uses </a:t>
            </a:r>
            <a:r>
              <a:rPr lang="en-GB" sz="2400" b="1" u="sng" dirty="0"/>
              <a:t>three formats </a:t>
            </a:r>
            <a:r>
              <a:rPr lang="en-GB" sz="2400" dirty="0" smtClean="0"/>
              <a:t>to </a:t>
            </a:r>
            <a:r>
              <a:rPr lang="en-GB" sz="2400" dirty="0"/>
              <a:t>encode instructions for processing by the CPU </a:t>
            </a:r>
            <a:r>
              <a:rPr lang="en-GB" sz="2400" dirty="0" smtClean="0"/>
              <a:t>core: double operand, single operand, and jumps.</a:t>
            </a: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400" dirty="0" smtClean="0"/>
              <a:t>Single and double operand instructions process </a:t>
            </a:r>
            <a:r>
              <a:rPr lang="en-GB" sz="2400" b="1" u="sng" dirty="0" smtClean="0"/>
              <a:t>word</a:t>
            </a:r>
            <a:r>
              <a:rPr lang="en-GB" sz="2400" dirty="0" smtClean="0"/>
              <a:t> (16-bits) or </a:t>
            </a:r>
            <a:r>
              <a:rPr lang="en-GB" sz="2400" b="1" u="sng" dirty="0" smtClean="0"/>
              <a:t>byte</a:t>
            </a:r>
            <a:r>
              <a:rPr lang="en-GB" sz="2400" dirty="0" smtClean="0"/>
              <a:t> (8-bit) data operations.  (Default is word)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Complete </a:t>
            </a:r>
            <a:r>
              <a:rPr lang="en-US" sz="2400" b="1" u="sng" dirty="0"/>
              <a:t>orthogonal</a:t>
            </a:r>
            <a:r>
              <a:rPr lang="en-US" sz="2400" dirty="0"/>
              <a:t> instruction set – Although the MSP430 architecture implements only </a:t>
            </a:r>
            <a:r>
              <a:rPr lang="en-US" sz="2400" dirty="0" smtClean="0"/>
              <a:t>27 instructions</a:t>
            </a:r>
            <a:r>
              <a:rPr lang="en-US" sz="2400" dirty="0"/>
              <a:t>, every instruction is usable with every addressing mode throughout the entire memory </a:t>
            </a:r>
            <a:r>
              <a:rPr lang="en-US" sz="2400" dirty="0" smtClean="0"/>
              <a:t>map.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High register count, page free, stack processing, memory to memory operations, constant generator.</a:t>
            </a:r>
            <a:endParaRPr lang="en-GB" sz="2400" dirty="0"/>
          </a:p>
        </p:txBody>
      </p:sp>
      <p:sp>
        <p:nvSpPr>
          <p:cNvPr id="3040260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Instruction Formats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2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 bwMode="auto">
          <a:xfrm>
            <a:off x="1661160" y="4061460"/>
            <a:ext cx="1592580" cy="198120"/>
          </a:xfrm>
          <a:custGeom>
            <a:avLst/>
            <a:gdLst>
              <a:gd name="connsiteX0" fmla="*/ 0 w 1592580"/>
              <a:gd name="connsiteY0" fmla="*/ 0 h 198120"/>
              <a:gd name="connsiteX1" fmla="*/ 868680 w 1592580"/>
              <a:gd name="connsiteY1" fmla="*/ 0 h 198120"/>
              <a:gd name="connsiteX2" fmla="*/ 1021080 w 1592580"/>
              <a:gd name="connsiteY2" fmla="*/ 3810 h 198120"/>
              <a:gd name="connsiteX3" fmla="*/ 1120140 w 1592580"/>
              <a:gd name="connsiteY3" fmla="*/ 26670 h 198120"/>
              <a:gd name="connsiteX4" fmla="*/ 1234440 w 1592580"/>
              <a:gd name="connsiteY4" fmla="*/ 102870 h 198120"/>
              <a:gd name="connsiteX5" fmla="*/ 1360170 w 1592580"/>
              <a:gd name="connsiteY5" fmla="*/ 179070 h 198120"/>
              <a:gd name="connsiteX6" fmla="*/ 1592580 w 1592580"/>
              <a:gd name="connsiteY6" fmla="*/ 198120 h 19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2580" h="198120">
                <a:moveTo>
                  <a:pt x="0" y="0"/>
                </a:moveTo>
                <a:lnTo>
                  <a:pt x="868680" y="0"/>
                </a:lnTo>
                <a:cubicBezTo>
                  <a:pt x="1038860" y="635"/>
                  <a:pt x="979170" y="-635"/>
                  <a:pt x="1021080" y="3810"/>
                </a:cubicBezTo>
                <a:cubicBezTo>
                  <a:pt x="1062990" y="8255"/>
                  <a:pt x="1084580" y="10160"/>
                  <a:pt x="1120140" y="26670"/>
                </a:cubicBezTo>
                <a:cubicBezTo>
                  <a:pt x="1155700" y="43180"/>
                  <a:pt x="1194435" y="77470"/>
                  <a:pt x="1234440" y="102870"/>
                </a:cubicBezTo>
                <a:cubicBezTo>
                  <a:pt x="1274445" y="128270"/>
                  <a:pt x="1300480" y="163195"/>
                  <a:pt x="1360170" y="179070"/>
                </a:cubicBezTo>
                <a:cubicBezTo>
                  <a:pt x="1419860" y="194945"/>
                  <a:pt x="1554480" y="196215"/>
                  <a:pt x="1592580" y="19812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3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33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3CC9-4351-48F9-8645-EABA19665F62}" type="slidenum">
              <a:rPr lang="en-US"/>
              <a:pPr/>
              <a:t>35</a:t>
            </a:fld>
            <a:endParaRPr lang="en-US"/>
          </a:p>
        </p:txBody>
      </p:sp>
      <p:sp>
        <p:nvSpPr>
          <p:cNvPr id="3046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/>
              <a:t>MSP430 Instructions</a:t>
            </a:r>
            <a:endParaRPr lang="pt-PT"/>
          </a:p>
        </p:txBody>
      </p:sp>
      <p:graphicFrame>
        <p:nvGraphicFramePr>
          <p:cNvPr id="3046846" name="Group 446"/>
          <p:cNvGraphicFramePr>
            <a:graphicFrameLocks noGrp="1"/>
          </p:cNvGraphicFramePr>
          <p:nvPr/>
        </p:nvGraphicFramePr>
        <p:xfrm>
          <a:off x="906463" y="2414588"/>
          <a:ext cx="2843212" cy="495301"/>
        </p:xfrm>
        <a:graphic>
          <a:graphicData uri="http://schemas.openxmlformats.org/drawingml/2006/table">
            <a:tbl>
              <a:tblPr/>
              <a:tblGrid>
                <a:gridCol w="179387"/>
                <a:gridCol w="177800"/>
                <a:gridCol w="176213"/>
                <a:gridCol w="179387"/>
                <a:gridCol w="177800"/>
                <a:gridCol w="179388"/>
                <a:gridCol w="177800"/>
                <a:gridCol w="177800"/>
                <a:gridCol w="176212"/>
                <a:gridCol w="179388"/>
                <a:gridCol w="179387"/>
                <a:gridCol w="176213"/>
                <a:gridCol w="179387"/>
                <a:gridCol w="177800"/>
                <a:gridCol w="177800"/>
                <a:gridCol w="171450"/>
              </a:tblGrid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</a:txBody>
                  <a:tcPr marL="0" marR="0" marT="0" marB="18288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</a:t>
                      </a:r>
                    </a:p>
                  </a:txBody>
                  <a:tcPr marL="0" marR="0" marT="0" marB="18288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marL="0" marR="0" marT="0" marB="18288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marL="0" marR="0" marT="0" marB="18288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marL="0" marR="0" marT="0" marB="18288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L="0" marR="0" marT="0" marB="18288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marL="0" marR="0" marT="0" marB="18288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marL="0" marR="0" marT="0" marB="18288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marL="0" marR="0" marT="0" marB="18288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marL="0" marR="0" marT="0" marB="18288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L="0" marR="0" marT="0" marB="18288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L="0" marR="0" marT="0" marB="18288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L="0" marR="0" marT="0" marB="18288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0" marR="0" marT="0" marB="18288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18288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18288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46847" name="Text Box 447"/>
          <p:cNvSpPr txBox="1">
            <a:spLocks noChangeArrowheads="1"/>
          </p:cNvSpPr>
          <p:nvPr/>
        </p:nvSpPr>
        <p:spPr bwMode="auto">
          <a:xfrm>
            <a:off x="1581150" y="2293938"/>
            <a:ext cx="1674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latin typeface="Arial" pitchFamily="34" charset="0"/>
              </a:rPr>
              <a:t>Instruction Register</a:t>
            </a:r>
          </a:p>
        </p:txBody>
      </p:sp>
      <p:graphicFrame>
        <p:nvGraphicFramePr>
          <p:cNvPr id="3047101" name="Group 7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562456"/>
              </p:ext>
            </p:extLst>
          </p:nvPr>
        </p:nvGraphicFramePr>
        <p:xfrm>
          <a:off x="4847525" y="1467261"/>
          <a:ext cx="4167266" cy="1522923"/>
        </p:xfrm>
        <a:graphic>
          <a:graphicData uri="http://schemas.openxmlformats.org/drawingml/2006/table">
            <a:tbl>
              <a:tblPr/>
              <a:tblGrid>
                <a:gridCol w="179388"/>
                <a:gridCol w="177800"/>
                <a:gridCol w="176212"/>
                <a:gridCol w="179388"/>
                <a:gridCol w="177800"/>
                <a:gridCol w="179387"/>
                <a:gridCol w="177800"/>
                <a:gridCol w="177800"/>
                <a:gridCol w="176213"/>
                <a:gridCol w="179387"/>
                <a:gridCol w="179388"/>
                <a:gridCol w="176212"/>
                <a:gridCol w="179388"/>
                <a:gridCol w="177800"/>
                <a:gridCol w="177800"/>
                <a:gridCol w="171450"/>
                <a:gridCol w="1324053"/>
              </a:tblGrid>
              <a:tr h="249238">
                <a:tc gridSpan="1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Memory</a:t>
                      </a:r>
                    </a:p>
                  </a:txBody>
                  <a:tcPr marL="0" marR="0" marT="0" marB="18288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18288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47095" name="Freeform 695"/>
          <p:cNvSpPr>
            <a:spLocks/>
          </p:cNvSpPr>
          <p:nvPr/>
        </p:nvSpPr>
        <p:spPr bwMode="auto">
          <a:xfrm>
            <a:off x="3253740" y="1948070"/>
            <a:ext cx="1576115" cy="587479"/>
          </a:xfrm>
          <a:custGeom>
            <a:avLst/>
            <a:gdLst>
              <a:gd name="T0" fmla="*/ 873 w 873"/>
              <a:gd name="T1" fmla="*/ 5 h 326"/>
              <a:gd name="T2" fmla="*/ 146 w 873"/>
              <a:gd name="T3" fmla="*/ 53 h 326"/>
              <a:gd name="T4" fmla="*/ 0 w 873"/>
              <a:gd name="T5" fmla="*/ 32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73" h="326">
                <a:moveTo>
                  <a:pt x="873" y="5"/>
                </a:moveTo>
                <a:cubicBezTo>
                  <a:pt x="582" y="2"/>
                  <a:pt x="291" y="0"/>
                  <a:pt x="146" y="53"/>
                </a:cubicBezTo>
                <a:cubicBezTo>
                  <a:pt x="1" y="106"/>
                  <a:pt x="0" y="216"/>
                  <a:pt x="0" y="326"/>
                </a:cubicBez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miter lim="800000"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816978"/>
              </p:ext>
            </p:extLst>
          </p:nvPr>
        </p:nvGraphicFramePr>
        <p:xfrm>
          <a:off x="7701890" y="1750149"/>
          <a:ext cx="1452049" cy="984252"/>
        </p:xfrm>
        <a:graphic>
          <a:graphicData uri="http://schemas.openxmlformats.org/drawingml/2006/table">
            <a:tbl>
              <a:tblPr/>
              <a:tblGrid>
                <a:gridCol w="1452049"/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mov.w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r5,r4</a:t>
                      </a:r>
                    </a:p>
                  </a:txBody>
                  <a:tcPr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rrc.w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r5</a:t>
                      </a:r>
                    </a:p>
                  </a:txBody>
                  <a:tcPr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jc main</a:t>
                      </a:r>
                    </a:p>
                  </a:txBody>
                  <a:tcPr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mov.w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#0x0600,r1</a:t>
                      </a:r>
                    </a:p>
                  </a:txBody>
                  <a:tcPr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47107" name="Group 7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864787"/>
              </p:ext>
            </p:extLst>
          </p:nvPr>
        </p:nvGraphicFramePr>
        <p:xfrm>
          <a:off x="3282950" y="3257550"/>
          <a:ext cx="5505450" cy="3108960"/>
        </p:xfrm>
        <a:graphic>
          <a:graphicData uri="http://schemas.openxmlformats.org/drawingml/2006/table">
            <a:tbl>
              <a:tblPr/>
              <a:tblGrid>
                <a:gridCol w="855663"/>
                <a:gridCol w="3263900"/>
                <a:gridCol w="1385887"/>
              </a:tblGrid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Opcode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Instruction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Format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Undefined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Single Operand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small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RCC, SWPB, RRA, SXT, PUSH, CALL, RETI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0010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small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JNE, JEQ, JNC, JC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Jumps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0011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small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JN, JGE, JL, JMP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0100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small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MOV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 rowSpan="1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Double Operand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0101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small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0110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small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ADDC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0111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small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SUBC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small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small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CMP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small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DADD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small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BIT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small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BIC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small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BIS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small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XOR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small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AND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833438" y="2868613"/>
            <a:ext cx="1755775" cy="3338512"/>
            <a:chOff x="833438" y="2868613"/>
            <a:chExt cx="1755775" cy="3338512"/>
          </a:xfrm>
        </p:grpSpPr>
        <p:grpSp>
          <p:nvGrpSpPr>
            <p:cNvPr id="3047096" name="Group 696"/>
            <p:cNvGrpSpPr>
              <a:grpSpLocks/>
            </p:cNvGrpSpPr>
            <p:nvPr/>
          </p:nvGrpSpPr>
          <p:grpSpPr bwMode="auto">
            <a:xfrm>
              <a:off x="833438" y="2868613"/>
              <a:ext cx="1755775" cy="3338512"/>
              <a:chOff x="525" y="1807"/>
              <a:chExt cx="1106" cy="2103"/>
            </a:xfrm>
          </p:grpSpPr>
          <p:sp>
            <p:nvSpPr>
              <p:cNvPr id="3046535" name="Line 135"/>
              <p:cNvSpPr>
                <a:spLocks noChangeShapeType="1"/>
              </p:cNvSpPr>
              <p:nvPr/>
            </p:nvSpPr>
            <p:spPr bwMode="auto">
              <a:xfrm>
                <a:off x="631" y="1807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stealth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536" name="Line 136"/>
              <p:cNvSpPr>
                <a:spLocks noChangeShapeType="1"/>
              </p:cNvSpPr>
              <p:nvPr/>
            </p:nvSpPr>
            <p:spPr bwMode="auto">
              <a:xfrm>
                <a:off x="740" y="1807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stealth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537" name="Line 137"/>
              <p:cNvSpPr>
                <a:spLocks noChangeShapeType="1"/>
              </p:cNvSpPr>
              <p:nvPr/>
            </p:nvSpPr>
            <p:spPr bwMode="auto">
              <a:xfrm>
                <a:off x="849" y="1807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stealth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538" name="Line 138"/>
              <p:cNvSpPr>
                <a:spLocks noChangeShapeType="1"/>
              </p:cNvSpPr>
              <p:nvPr/>
            </p:nvSpPr>
            <p:spPr bwMode="auto">
              <a:xfrm>
                <a:off x="959" y="1807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stealth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539" name="Rectangle 139"/>
              <p:cNvSpPr>
                <a:spLocks noChangeArrowheads="1"/>
              </p:cNvSpPr>
              <p:nvPr/>
            </p:nvSpPr>
            <p:spPr bwMode="auto">
              <a:xfrm>
                <a:off x="525" y="1982"/>
                <a:ext cx="521" cy="1928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46541" name="Rectangle 141"/>
              <p:cNvSpPr>
                <a:spLocks noChangeArrowheads="1"/>
              </p:cNvSpPr>
              <p:nvPr/>
            </p:nvSpPr>
            <p:spPr bwMode="auto">
              <a:xfrm>
                <a:off x="1047" y="3705"/>
                <a:ext cx="584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0" anchor="ctr"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sz="1200" b="1">
                    <a:latin typeface="Arial" pitchFamily="34" charset="0"/>
                  </a:rPr>
                  <a:t>1111</a:t>
                </a:r>
              </a:p>
            </p:txBody>
          </p:sp>
          <p:sp>
            <p:nvSpPr>
              <p:cNvPr id="3046542" name="Rectangle 142"/>
              <p:cNvSpPr>
                <a:spLocks noChangeArrowheads="1"/>
              </p:cNvSpPr>
              <p:nvPr/>
            </p:nvSpPr>
            <p:spPr bwMode="auto">
              <a:xfrm>
                <a:off x="1047" y="3590"/>
                <a:ext cx="584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0" anchor="ctr"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sz="1200" b="1">
                    <a:latin typeface="Arial" pitchFamily="34" charset="0"/>
                  </a:rPr>
                  <a:t>1110</a:t>
                </a:r>
              </a:p>
            </p:txBody>
          </p:sp>
          <p:sp>
            <p:nvSpPr>
              <p:cNvPr id="3046543" name="Rectangle 143"/>
              <p:cNvSpPr>
                <a:spLocks noChangeArrowheads="1"/>
              </p:cNvSpPr>
              <p:nvPr/>
            </p:nvSpPr>
            <p:spPr bwMode="auto">
              <a:xfrm>
                <a:off x="1047" y="3475"/>
                <a:ext cx="584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0" anchor="ctr"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sz="1200" b="1">
                    <a:latin typeface="Arial" pitchFamily="34" charset="0"/>
                  </a:rPr>
                  <a:t>1101</a:t>
                </a:r>
              </a:p>
            </p:txBody>
          </p:sp>
          <p:sp>
            <p:nvSpPr>
              <p:cNvPr id="3046544" name="Rectangle 144"/>
              <p:cNvSpPr>
                <a:spLocks noChangeArrowheads="1"/>
              </p:cNvSpPr>
              <p:nvPr/>
            </p:nvSpPr>
            <p:spPr bwMode="auto">
              <a:xfrm>
                <a:off x="1047" y="3360"/>
                <a:ext cx="584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0" anchor="ctr"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sz="1200" b="1">
                    <a:latin typeface="Arial" pitchFamily="34" charset="0"/>
                  </a:rPr>
                  <a:t>1100</a:t>
                </a:r>
              </a:p>
            </p:txBody>
          </p:sp>
          <p:sp>
            <p:nvSpPr>
              <p:cNvPr id="3046545" name="Rectangle 145"/>
              <p:cNvSpPr>
                <a:spLocks noChangeArrowheads="1"/>
              </p:cNvSpPr>
              <p:nvPr/>
            </p:nvSpPr>
            <p:spPr bwMode="auto">
              <a:xfrm>
                <a:off x="1047" y="3245"/>
                <a:ext cx="584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0" anchor="ctr"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sz="1200" b="1">
                    <a:latin typeface="Arial" pitchFamily="34" charset="0"/>
                  </a:rPr>
                  <a:t>1011</a:t>
                </a:r>
              </a:p>
            </p:txBody>
          </p:sp>
          <p:sp>
            <p:nvSpPr>
              <p:cNvPr id="3046546" name="Rectangle 146"/>
              <p:cNvSpPr>
                <a:spLocks noChangeArrowheads="1"/>
              </p:cNvSpPr>
              <p:nvPr/>
            </p:nvSpPr>
            <p:spPr bwMode="auto">
              <a:xfrm>
                <a:off x="1047" y="3130"/>
                <a:ext cx="584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0" anchor="ctr"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sz="1200" b="1">
                    <a:latin typeface="Arial" pitchFamily="34" charset="0"/>
                  </a:rPr>
                  <a:t>1010</a:t>
                </a:r>
              </a:p>
            </p:txBody>
          </p:sp>
          <p:sp>
            <p:nvSpPr>
              <p:cNvPr id="3046547" name="Rectangle 147"/>
              <p:cNvSpPr>
                <a:spLocks noChangeArrowheads="1"/>
              </p:cNvSpPr>
              <p:nvPr/>
            </p:nvSpPr>
            <p:spPr bwMode="auto">
              <a:xfrm>
                <a:off x="1047" y="3015"/>
                <a:ext cx="584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0" anchor="ctr"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sz="1200" b="1">
                    <a:latin typeface="Arial" pitchFamily="34" charset="0"/>
                  </a:rPr>
                  <a:t>1001</a:t>
                </a:r>
              </a:p>
            </p:txBody>
          </p:sp>
          <p:sp>
            <p:nvSpPr>
              <p:cNvPr id="3046548" name="Rectangle 148"/>
              <p:cNvSpPr>
                <a:spLocks noChangeArrowheads="1"/>
              </p:cNvSpPr>
              <p:nvPr/>
            </p:nvSpPr>
            <p:spPr bwMode="auto">
              <a:xfrm>
                <a:off x="1047" y="2900"/>
                <a:ext cx="584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0" anchor="ctr"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sz="1200" b="1">
                    <a:latin typeface="Arial" pitchFamily="34" charset="0"/>
                  </a:rPr>
                  <a:t>1000</a:t>
                </a:r>
              </a:p>
            </p:txBody>
          </p:sp>
          <p:sp>
            <p:nvSpPr>
              <p:cNvPr id="3046549" name="Rectangle 149"/>
              <p:cNvSpPr>
                <a:spLocks noChangeArrowheads="1"/>
              </p:cNvSpPr>
              <p:nvPr/>
            </p:nvSpPr>
            <p:spPr bwMode="auto">
              <a:xfrm>
                <a:off x="1047" y="2785"/>
                <a:ext cx="584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0" anchor="ctr"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sz="1200" b="1">
                    <a:latin typeface="Arial" pitchFamily="34" charset="0"/>
                  </a:rPr>
                  <a:t>0111</a:t>
                </a:r>
              </a:p>
            </p:txBody>
          </p:sp>
          <p:sp>
            <p:nvSpPr>
              <p:cNvPr id="3046550" name="Rectangle 150"/>
              <p:cNvSpPr>
                <a:spLocks noChangeArrowheads="1"/>
              </p:cNvSpPr>
              <p:nvPr/>
            </p:nvSpPr>
            <p:spPr bwMode="auto">
              <a:xfrm>
                <a:off x="1047" y="2670"/>
                <a:ext cx="584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0" anchor="ctr"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sz="1200" b="1">
                    <a:latin typeface="Arial" pitchFamily="34" charset="0"/>
                  </a:rPr>
                  <a:t>0110</a:t>
                </a:r>
              </a:p>
            </p:txBody>
          </p:sp>
          <p:sp>
            <p:nvSpPr>
              <p:cNvPr id="3046551" name="Rectangle 151"/>
              <p:cNvSpPr>
                <a:spLocks noChangeArrowheads="1"/>
              </p:cNvSpPr>
              <p:nvPr/>
            </p:nvSpPr>
            <p:spPr bwMode="auto">
              <a:xfrm>
                <a:off x="1047" y="2555"/>
                <a:ext cx="584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0" anchor="ctr"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sz="1200" b="1">
                    <a:latin typeface="Arial" pitchFamily="34" charset="0"/>
                  </a:rPr>
                  <a:t>0101</a:t>
                </a:r>
              </a:p>
            </p:txBody>
          </p:sp>
          <p:sp>
            <p:nvSpPr>
              <p:cNvPr id="3046552" name="Rectangle 152"/>
              <p:cNvSpPr>
                <a:spLocks noChangeArrowheads="1"/>
              </p:cNvSpPr>
              <p:nvPr/>
            </p:nvSpPr>
            <p:spPr bwMode="auto">
              <a:xfrm>
                <a:off x="1047" y="2440"/>
                <a:ext cx="584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0" anchor="ctr"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sz="1200" b="1">
                    <a:latin typeface="Arial" pitchFamily="34" charset="0"/>
                  </a:rPr>
                  <a:t>0100</a:t>
                </a:r>
              </a:p>
            </p:txBody>
          </p:sp>
          <p:sp>
            <p:nvSpPr>
              <p:cNvPr id="3046553" name="Rectangle 153"/>
              <p:cNvSpPr>
                <a:spLocks noChangeArrowheads="1"/>
              </p:cNvSpPr>
              <p:nvPr/>
            </p:nvSpPr>
            <p:spPr bwMode="auto">
              <a:xfrm>
                <a:off x="1047" y="2325"/>
                <a:ext cx="584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0" anchor="ctr"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sz="1200" b="1">
                    <a:latin typeface="Arial" pitchFamily="34" charset="0"/>
                  </a:rPr>
                  <a:t>0011</a:t>
                </a:r>
              </a:p>
            </p:txBody>
          </p:sp>
          <p:sp>
            <p:nvSpPr>
              <p:cNvPr id="3046554" name="Rectangle 154"/>
              <p:cNvSpPr>
                <a:spLocks noChangeArrowheads="1"/>
              </p:cNvSpPr>
              <p:nvPr/>
            </p:nvSpPr>
            <p:spPr bwMode="auto">
              <a:xfrm>
                <a:off x="1047" y="2210"/>
                <a:ext cx="584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0" anchor="ctr"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sz="1200" b="1">
                    <a:latin typeface="Arial" pitchFamily="34" charset="0"/>
                  </a:rPr>
                  <a:t>0010</a:t>
                </a:r>
              </a:p>
            </p:txBody>
          </p:sp>
          <p:sp>
            <p:nvSpPr>
              <p:cNvPr id="3046555" name="Rectangle 155"/>
              <p:cNvSpPr>
                <a:spLocks noChangeArrowheads="1"/>
              </p:cNvSpPr>
              <p:nvPr/>
            </p:nvSpPr>
            <p:spPr bwMode="auto">
              <a:xfrm>
                <a:off x="1047" y="2095"/>
                <a:ext cx="584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0" anchor="ctr"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sz="1200" b="1">
                    <a:latin typeface="Arial" pitchFamily="34" charset="0"/>
                  </a:rPr>
                  <a:t>0001</a:t>
                </a:r>
              </a:p>
            </p:txBody>
          </p:sp>
          <p:sp>
            <p:nvSpPr>
              <p:cNvPr id="3046556" name="Rectangle 156"/>
              <p:cNvSpPr>
                <a:spLocks noChangeArrowheads="1"/>
              </p:cNvSpPr>
              <p:nvPr/>
            </p:nvSpPr>
            <p:spPr bwMode="auto">
              <a:xfrm>
                <a:off x="1047" y="1980"/>
                <a:ext cx="584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0" anchor="ctr"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sz="1200" b="1">
                    <a:latin typeface="Arial" pitchFamily="34" charset="0"/>
                  </a:rPr>
                  <a:t>0000</a:t>
                </a:r>
              </a:p>
            </p:txBody>
          </p:sp>
          <p:sp>
            <p:nvSpPr>
              <p:cNvPr id="3046557" name="Line 157"/>
              <p:cNvSpPr>
                <a:spLocks noChangeShapeType="1"/>
              </p:cNvSpPr>
              <p:nvPr/>
            </p:nvSpPr>
            <p:spPr bwMode="auto">
              <a:xfrm>
                <a:off x="1047" y="1980"/>
                <a:ext cx="584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558" name="Line 158"/>
              <p:cNvSpPr>
                <a:spLocks noChangeShapeType="1"/>
              </p:cNvSpPr>
              <p:nvPr/>
            </p:nvSpPr>
            <p:spPr bwMode="auto">
              <a:xfrm>
                <a:off x="1047" y="3820"/>
                <a:ext cx="5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559" name="Line 159"/>
              <p:cNvSpPr>
                <a:spLocks noChangeShapeType="1"/>
              </p:cNvSpPr>
              <p:nvPr/>
            </p:nvSpPr>
            <p:spPr bwMode="auto">
              <a:xfrm>
                <a:off x="1047" y="1980"/>
                <a:ext cx="0" cy="11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560" name="Line 160"/>
              <p:cNvSpPr>
                <a:spLocks noChangeShapeType="1"/>
              </p:cNvSpPr>
              <p:nvPr/>
            </p:nvSpPr>
            <p:spPr bwMode="auto">
              <a:xfrm>
                <a:off x="1631" y="1980"/>
                <a:ext cx="0" cy="11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561" name="Line 161"/>
              <p:cNvSpPr>
                <a:spLocks noChangeShapeType="1"/>
              </p:cNvSpPr>
              <p:nvPr/>
            </p:nvSpPr>
            <p:spPr bwMode="auto">
              <a:xfrm>
                <a:off x="1047" y="2095"/>
                <a:ext cx="0" cy="11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562" name="Line 162"/>
              <p:cNvSpPr>
                <a:spLocks noChangeShapeType="1"/>
              </p:cNvSpPr>
              <p:nvPr/>
            </p:nvSpPr>
            <p:spPr bwMode="auto">
              <a:xfrm>
                <a:off x="1631" y="2095"/>
                <a:ext cx="0" cy="11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563" name="Line 163"/>
              <p:cNvSpPr>
                <a:spLocks noChangeShapeType="1"/>
              </p:cNvSpPr>
              <p:nvPr/>
            </p:nvSpPr>
            <p:spPr bwMode="auto">
              <a:xfrm>
                <a:off x="1047" y="2210"/>
                <a:ext cx="0" cy="11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564" name="Line 164"/>
              <p:cNvSpPr>
                <a:spLocks noChangeShapeType="1"/>
              </p:cNvSpPr>
              <p:nvPr/>
            </p:nvSpPr>
            <p:spPr bwMode="auto">
              <a:xfrm>
                <a:off x="1631" y="2210"/>
                <a:ext cx="0" cy="11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565" name="Line 165"/>
              <p:cNvSpPr>
                <a:spLocks noChangeShapeType="1"/>
              </p:cNvSpPr>
              <p:nvPr/>
            </p:nvSpPr>
            <p:spPr bwMode="auto">
              <a:xfrm>
                <a:off x="1047" y="2325"/>
                <a:ext cx="0" cy="11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566" name="Line 166"/>
              <p:cNvSpPr>
                <a:spLocks noChangeShapeType="1"/>
              </p:cNvSpPr>
              <p:nvPr/>
            </p:nvSpPr>
            <p:spPr bwMode="auto">
              <a:xfrm>
                <a:off x="1631" y="2325"/>
                <a:ext cx="0" cy="11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567" name="Line 167"/>
              <p:cNvSpPr>
                <a:spLocks noChangeShapeType="1"/>
              </p:cNvSpPr>
              <p:nvPr/>
            </p:nvSpPr>
            <p:spPr bwMode="auto">
              <a:xfrm>
                <a:off x="1047" y="2440"/>
                <a:ext cx="0" cy="11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568" name="Line 168"/>
              <p:cNvSpPr>
                <a:spLocks noChangeShapeType="1"/>
              </p:cNvSpPr>
              <p:nvPr/>
            </p:nvSpPr>
            <p:spPr bwMode="auto">
              <a:xfrm>
                <a:off x="1631" y="2440"/>
                <a:ext cx="0" cy="11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569" name="Line 169"/>
              <p:cNvSpPr>
                <a:spLocks noChangeShapeType="1"/>
              </p:cNvSpPr>
              <p:nvPr/>
            </p:nvSpPr>
            <p:spPr bwMode="auto">
              <a:xfrm>
                <a:off x="1047" y="2555"/>
                <a:ext cx="0" cy="11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570" name="Line 170"/>
              <p:cNvSpPr>
                <a:spLocks noChangeShapeType="1"/>
              </p:cNvSpPr>
              <p:nvPr/>
            </p:nvSpPr>
            <p:spPr bwMode="auto">
              <a:xfrm>
                <a:off x="1631" y="2555"/>
                <a:ext cx="0" cy="11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571" name="Line 171"/>
              <p:cNvSpPr>
                <a:spLocks noChangeShapeType="1"/>
              </p:cNvSpPr>
              <p:nvPr/>
            </p:nvSpPr>
            <p:spPr bwMode="auto">
              <a:xfrm>
                <a:off x="1047" y="2670"/>
                <a:ext cx="0" cy="11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572" name="Line 172"/>
              <p:cNvSpPr>
                <a:spLocks noChangeShapeType="1"/>
              </p:cNvSpPr>
              <p:nvPr/>
            </p:nvSpPr>
            <p:spPr bwMode="auto">
              <a:xfrm>
                <a:off x="1631" y="2670"/>
                <a:ext cx="0" cy="11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573" name="Line 173"/>
              <p:cNvSpPr>
                <a:spLocks noChangeShapeType="1"/>
              </p:cNvSpPr>
              <p:nvPr/>
            </p:nvSpPr>
            <p:spPr bwMode="auto">
              <a:xfrm>
                <a:off x="1047" y="2785"/>
                <a:ext cx="0" cy="11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574" name="Line 174"/>
              <p:cNvSpPr>
                <a:spLocks noChangeShapeType="1"/>
              </p:cNvSpPr>
              <p:nvPr/>
            </p:nvSpPr>
            <p:spPr bwMode="auto">
              <a:xfrm>
                <a:off x="1631" y="2785"/>
                <a:ext cx="0" cy="11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575" name="Line 175"/>
              <p:cNvSpPr>
                <a:spLocks noChangeShapeType="1"/>
              </p:cNvSpPr>
              <p:nvPr/>
            </p:nvSpPr>
            <p:spPr bwMode="auto">
              <a:xfrm>
                <a:off x="1047" y="2900"/>
                <a:ext cx="0" cy="11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576" name="Line 176"/>
              <p:cNvSpPr>
                <a:spLocks noChangeShapeType="1"/>
              </p:cNvSpPr>
              <p:nvPr/>
            </p:nvSpPr>
            <p:spPr bwMode="auto">
              <a:xfrm>
                <a:off x="1631" y="2900"/>
                <a:ext cx="0" cy="11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577" name="Line 177"/>
              <p:cNvSpPr>
                <a:spLocks noChangeShapeType="1"/>
              </p:cNvSpPr>
              <p:nvPr/>
            </p:nvSpPr>
            <p:spPr bwMode="auto">
              <a:xfrm>
                <a:off x="1047" y="3015"/>
                <a:ext cx="0" cy="11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578" name="Line 178"/>
              <p:cNvSpPr>
                <a:spLocks noChangeShapeType="1"/>
              </p:cNvSpPr>
              <p:nvPr/>
            </p:nvSpPr>
            <p:spPr bwMode="auto">
              <a:xfrm>
                <a:off x="1631" y="3015"/>
                <a:ext cx="0" cy="11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579" name="Line 179"/>
              <p:cNvSpPr>
                <a:spLocks noChangeShapeType="1"/>
              </p:cNvSpPr>
              <p:nvPr/>
            </p:nvSpPr>
            <p:spPr bwMode="auto">
              <a:xfrm>
                <a:off x="1047" y="3130"/>
                <a:ext cx="0" cy="11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580" name="Line 180"/>
              <p:cNvSpPr>
                <a:spLocks noChangeShapeType="1"/>
              </p:cNvSpPr>
              <p:nvPr/>
            </p:nvSpPr>
            <p:spPr bwMode="auto">
              <a:xfrm>
                <a:off x="1631" y="3130"/>
                <a:ext cx="0" cy="11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581" name="Line 181"/>
              <p:cNvSpPr>
                <a:spLocks noChangeShapeType="1"/>
              </p:cNvSpPr>
              <p:nvPr/>
            </p:nvSpPr>
            <p:spPr bwMode="auto">
              <a:xfrm>
                <a:off x="1047" y="3245"/>
                <a:ext cx="0" cy="11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582" name="Line 182"/>
              <p:cNvSpPr>
                <a:spLocks noChangeShapeType="1"/>
              </p:cNvSpPr>
              <p:nvPr/>
            </p:nvSpPr>
            <p:spPr bwMode="auto">
              <a:xfrm>
                <a:off x="1631" y="3245"/>
                <a:ext cx="0" cy="11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583" name="Line 183"/>
              <p:cNvSpPr>
                <a:spLocks noChangeShapeType="1"/>
              </p:cNvSpPr>
              <p:nvPr/>
            </p:nvSpPr>
            <p:spPr bwMode="auto">
              <a:xfrm>
                <a:off x="1047" y="3360"/>
                <a:ext cx="0" cy="11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584" name="Line 184"/>
              <p:cNvSpPr>
                <a:spLocks noChangeShapeType="1"/>
              </p:cNvSpPr>
              <p:nvPr/>
            </p:nvSpPr>
            <p:spPr bwMode="auto">
              <a:xfrm>
                <a:off x="1631" y="3360"/>
                <a:ext cx="0" cy="11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585" name="Line 185"/>
              <p:cNvSpPr>
                <a:spLocks noChangeShapeType="1"/>
              </p:cNvSpPr>
              <p:nvPr/>
            </p:nvSpPr>
            <p:spPr bwMode="auto">
              <a:xfrm>
                <a:off x="1047" y="3475"/>
                <a:ext cx="0" cy="11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586" name="Line 186"/>
              <p:cNvSpPr>
                <a:spLocks noChangeShapeType="1"/>
              </p:cNvSpPr>
              <p:nvPr/>
            </p:nvSpPr>
            <p:spPr bwMode="auto">
              <a:xfrm>
                <a:off x="1631" y="3475"/>
                <a:ext cx="0" cy="11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587" name="Line 187"/>
              <p:cNvSpPr>
                <a:spLocks noChangeShapeType="1"/>
              </p:cNvSpPr>
              <p:nvPr/>
            </p:nvSpPr>
            <p:spPr bwMode="auto">
              <a:xfrm>
                <a:off x="1047" y="3590"/>
                <a:ext cx="0" cy="11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588" name="Line 188"/>
              <p:cNvSpPr>
                <a:spLocks noChangeShapeType="1"/>
              </p:cNvSpPr>
              <p:nvPr/>
            </p:nvSpPr>
            <p:spPr bwMode="auto">
              <a:xfrm>
                <a:off x="1631" y="3590"/>
                <a:ext cx="0" cy="11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589" name="Line 189"/>
              <p:cNvSpPr>
                <a:spLocks noChangeShapeType="1"/>
              </p:cNvSpPr>
              <p:nvPr/>
            </p:nvSpPr>
            <p:spPr bwMode="auto">
              <a:xfrm>
                <a:off x="1047" y="3705"/>
                <a:ext cx="0" cy="11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590" name="Line 190"/>
              <p:cNvSpPr>
                <a:spLocks noChangeShapeType="1"/>
              </p:cNvSpPr>
              <p:nvPr/>
            </p:nvSpPr>
            <p:spPr bwMode="auto">
              <a:xfrm>
                <a:off x="1631" y="3705"/>
                <a:ext cx="0" cy="11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591" name="Line 191"/>
              <p:cNvSpPr>
                <a:spLocks noChangeShapeType="1"/>
              </p:cNvSpPr>
              <p:nvPr/>
            </p:nvSpPr>
            <p:spPr bwMode="auto">
              <a:xfrm>
                <a:off x="1047" y="3705"/>
                <a:ext cx="5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592" name="Line 192"/>
              <p:cNvSpPr>
                <a:spLocks noChangeShapeType="1"/>
              </p:cNvSpPr>
              <p:nvPr/>
            </p:nvSpPr>
            <p:spPr bwMode="auto">
              <a:xfrm>
                <a:off x="1047" y="2095"/>
                <a:ext cx="5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593" name="Line 193"/>
              <p:cNvSpPr>
                <a:spLocks noChangeShapeType="1"/>
              </p:cNvSpPr>
              <p:nvPr/>
            </p:nvSpPr>
            <p:spPr bwMode="auto">
              <a:xfrm>
                <a:off x="1047" y="2210"/>
                <a:ext cx="5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594" name="Line 194"/>
              <p:cNvSpPr>
                <a:spLocks noChangeShapeType="1"/>
              </p:cNvSpPr>
              <p:nvPr/>
            </p:nvSpPr>
            <p:spPr bwMode="auto">
              <a:xfrm>
                <a:off x="1047" y="2325"/>
                <a:ext cx="5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595" name="Line 195"/>
              <p:cNvSpPr>
                <a:spLocks noChangeShapeType="1"/>
              </p:cNvSpPr>
              <p:nvPr/>
            </p:nvSpPr>
            <p:spPr bwMode="auto">
              <a:xfrm>
                <a:off x="1047" y="2440"/>
                <a:ext cx="5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597" name="Line 197"/>
              <p:cNvSpPr>
                <a:spLocks noChangeShapeType="1"/>
              </p:cNvSpPr>
              <p:nvPr/>
            </p:nvSpPr>
            <p:spPr bwMode="auto">
              <a:xfrm>
                <a:off x="1047" y="2670"/>
                <a:ext cx="5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598" name="Line 198"/>
              <p:cNvSpPr>
                <a:spLocks noChangeShapeType="1"/>
              </p:cNvSpPr>
              <p:nvPr/>
            </p:nvSpPr>
            <p:spPr bwMode="auto">
              <a:xfrm>
                <a:off x="1047" y="2785"/>
                <a:ext cx="5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599" name="Line 199"/>
              <p:cNvSpPr>
                <a:spLocks noChangeShapeType="1"/>
              </p:cNvSpPr>
              <p:nvPr/>
            </p:nvSpPr>
            <p:spPr bwMode="auto">
              <a:xfrm>
                <a:off x="1047" y="2900"/>
                <a:ext cx="5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600" name="Line 200"/>
              <p:cNvSpPr>
                <a:spLocks noChangeShapeType="1"/>
              </p:cNvSpPr>
              <p:nvPr/>
            </p:nvSpPr>
            <p:spPr bwMode="auto">
              <a:xfrm>
                <a:off x="1047" y="3015"/>
                <a:ext cx="5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601" name="Line 201"/>
              <p:cNvSpPr>
                <a:spLocks noChangeShapeType="1"/>
              </p:cNvSpPr>
              <p:nvPr/>
            </p:nvSpPr>
            <p:spPr bwMode="auto">
              <a:xfrm>
                <a:off x="1047" y="3130"/>
                <a:ext cx="5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602" name="Line 202"/>
              <p:cNvSpPr>
                <a:spLocks noChangeShapeType="1"/>
              </p:cNvSpPr>
              <p:nvPr/>
            </p:nvSpPr>
            <p:spPr bwMode="auto">
              <a:xfrm>
                <a:off x="1047" y="3245"/>
                <a:ext cx="5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603" name="Line 203"/>
              <p:cNvSpPr>
                <a:spLocks noChangeShapeType="1"/>
              </p:cNvSpPr>
              <p:nvPr/>
            </p:nvSpPr>
            <p:spPr bwMode="auto">
              <a:xfrm>
                <a:off x="1047" y="3360"/>
                <a:ext cx="5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604" name="Line 204"/>
              <p:cNvSpPr>
                <a:spLocks noChangeShapeType="1"/>
              </p:cNvSpPr>
              <p:nvPr/>
            </p:nvSpPr>
            <p:spPr bwMode="auto">
              <a:xfrm>
                <a:off x="1047" y="3475"/>
                <a:ext cx="5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605" name="Line 205"/>
              <p:cNvSpPr>
                <a:spLocks noChangeShapeType="1"/>
              </p:cNvSpPr>
              <p:nvPr/>
            </p:nvSpPr>
            <p:spPr bwMode="auto">
              <a:xfrm>
                <a:off x="1047" y="3590"/>
                <a:ext cx="5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46606" name="Text Box 206"/>
              <p:cNvSpPr txBox="1">
                <a:spLocks noChangeArrowheads="1"/>
              </p:cNvSpPr>
              <p:nvPr/>
            </p:nvSpPr>
            <p:spPr bwMode="auto">
              <a:xfrm>
                <a:off x="525" y="2786"/>
                <a:ext cx="533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b="1">
                    <a:latin typeface="Arial" pitchFamily="34" charset="0"/>
                  </a:rPr>
                  <a:t>4 to 16 Decoder</a:t>
                </a:r>
              </a:p>
            </p:txBody>
          </p:sp>
          <p:sp>
            <p:nvSpPr>
              <p:cNvPr id="3046607" name="Text Box 207"/>
              <p:cNvSpPr txBox="1">
                <a:spLocks noChangeArrowheads="1"/>
              </p:cNvSpPr>
              <p:nvPr/>
            </p:nvSpPr>
            <p:spPr bwMode="auto">
              <a:xfrm>
                <a:off x="601" y="2009"/>
                <a:ext cx="395" cy="1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b="1" dirty="0" err="1" smtClean="0">
                    <a:latin typeface="Arial" pitchFamily="34" charset="0"/>
                  </a:rPr>
                  <a:t>Opcode</a:t>
                </a:r>
                <a:endParaRPr lang="en-US" sz="1200" b="1" dirty="0">
                  <a:latin typeface="Arial" pitchFamily="34" charset="0"/>
                </a:endParaRPr>
              </a:p>
            </p:txBody>
          </p:sp>
        </p:grpSp>
        <p:sp>
          <p:nvSpPr>
            <p:cNvPr id="101" name="Line 196"/>
            <p:cNvSpPr>
              <a:spLocks noChangeShapeType="1"/>
            </p:cNvSpPr>
            <p:nvPr/>
          </p:nvSpPr>
          <p:spPr bwMode="auto">
            <a:xfrm>
              <a:off x="1662113" y="4056063"/>
              <a:ext cx="9271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9613" y="1666899"/>
            <a:ext cx="1961115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+mn-lt"/>
              </a:rPr>
              <a:t>Program Counter</a:t>
            </a:r>
            <a:endParaRPr lang="en-US" sz="1400" b="1" dirty="0">
              <a:latin typeface="+mn-lt"/>
            </a:endParaRP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 bwMode="auto">
          <a:xfrm>
            <a:off x="2670728" y="1820788"/>
            <a:ext cx="2159127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Text Box 36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>
                <a:latin typeface="Arial" pitchFamily="34" charset="0"/>
              </a:rPr>
              <a:t>MSP430 Instructions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298556" y="1668871"/>
            <a:ext cx="428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+mn-lt"/>
              </a:rPr>
              <a:t>R0</a:t>
            </a:r>
            <a:endParaRPr lang="en-US" sz="1400" dirty="0">
              <a:latin typeface="+mn-lt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648268" y="1051078"/>
            <a:ext cx="2015413" cy="640080"/>
          </a:xfrm>
          <a:prstGeom prst="wedgeRoundRectCallout">
            <a:avLst>
              <a:gd name="adj1" fmla="val -58796"/>
              <a:gd name="adj2" fmla="val 184039"/>
              <a:gd name="adj3" fmla="val 16667"/>
            </a:avLst>
          </a:prstGeom>
          <a:solidFill>
            <a:srgbClr val="FFFF00">
              <a:alpha val="81000"/>
            </a:srgbClr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1 cycle needed to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fetch instruction</a:t>
            </a:r>
          </a:p>
        </p:txBody>
      </p:sp>
    </p:spTree>
    <p:extLst>
      <p:ext uri="{BB962C8B-B14F-4D97-AF65-F5344CB8AC3E}">
        <p14:creationId xmlns:p14="http://schemas.microsoft.com/office/powerpoint/2010/main" val="125447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4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46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4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4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0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046847" grpId="0"/>
      <p:bldP spid="3047095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E48B-79C9-4120-BD55-CA2F7B0C5D82}" type="slidenum">
              <a:rPr lang="en-US"/>
              <a:pPr/>
              <a:t>36</a:t>
            </a:fld>
            <a:endParaRPr lang="en-US"/>
          </a:p>
        </p:txBody>
      </p:sp>
      <p:sp>
        <p:nvSpPr>
          <p:cNvPr id="2960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/>
              <a:t>MPS430 Instruction Formats</a:t>
            </a:r>
            <a:endParaRPr lang="pt-PT"/>
          </a:p>
        </p:txBody>
      </p:sp>
      <p:sp>
        <p:nvSpPr>
          <p:cNvPr id="29603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39738" y="1433513"/>
            <a:ext cx="8548687" cy="673100"/>
          </a:xfrm>
        </p:spPr>
        <p:txBody>
          <a:bodyPr/>
          <a:lstStyle/>
          <a:p>
            <a:r>
              <a:rPr lang="en-GB" sz="2800"/>
              <a:t>Format I: Instructions with two operands:</a:t>
            </a:r>
          </a:p>
        </p:txBody>
      </p:sp>
      <p:graphicFrame>
        <p:nvGraphicFramePr>
          <p:cNvPr id="2960388" name="Group 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101658586"/>
              </p:ext>
            </p:extLst>
          </p:nvPr>
        </p:nvGraphicFramePr>
        <p:xfrm>
          <a:off x="623888" y="2049463"/>
          <a:ext cx="8097837" cy="722313"/>
        </p:xfrm>
        <a:graphic>
          <a:graphicData uri="http://schemas.openxmlformats.org/drawingml/2006/table">
            <a:tbl>
              <a:tblPr/>
              <a:tblGrid>
                <a:gridCol w="506412"/>
                <a:gridCol w="504825"/>
                <a:gridCol w="506413"/>
                <a:gridCol w="503237"/>
                <a:gridCol w="508000"/>
                <a:gridCol w="504825"/>
                <a:gridCol w="504825"/>
                <a:gridCol w="503238"/>
                <a:gridCol w="531812"/>
                <a:gridCol w="533400"/>
                <a:gridCol w="466725"/>
                <a:gridCol w="506413"/>
                <a:gridCol w="503237"/>
                <a:gridCol w="504825"/>
                <a:gridCol w="503238"/>
                <a:gridCol w="506412"/>
              </a:tblGrid>
              <a:tr h="3619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 gridSpan="4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Opcode</a:t>
                      </a: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S-reg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b/w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D-</a:t>
                      </a:r>
                      <a:r>
                        <a:rPr kumimoji="0" lang="en-GB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reg</a:t>
                      </a: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60420" name="Text Box 36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>
                <a:latin typeface="Arial" pitchFamily="34" charset="0"/>
              </a:rPr>
              <a:t>MSP430 Instructions</a:t>
            </a:r>
          </a:p>
        </p:txBody>
      </p:sp>
      <p:graphicFrame>
        <p:nvGraphicFramePr>
          <p:cNvPr id="2960421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332525"/>
              </p:ext>
            </p:extLst>
          </p:nvPr>
        </p:nvGraphicFramePr>
        <p:xfrm>
          <a:off x="592138" y="3592513"/>
          <a:ext cx="8140700" cy="720726"/>
        </p:xfrm>
        <a:graphic>
          <a:graphicData uri="http://schemas.openxmlformats.org/drawingml/2006/table">
            <a:tbl>
              <a:tblPr/>
              <a:tblGrid>
                <a:gridCol w="509587"/>
                <a:gridCol w="506413"/>
                <a:gridCol w="509587"/>
                <a:gridCol w="511175"/>
                <a:gridCol w="506413"/>
                <a:gridCol w="509587"/>
                <a:gridCol w="509588"/>
                <a:gridCol w="509587"/>
                <a:gridCol w="439738"/>
                <a:gridCol w="631825"/>
                <a:gridCol w="454025"/>
                <a:gridCol w="506412"/>
                <a:gridCol w="511175"/>
                <a:gridCol w="509588"/>
                <a:gridCol w="506412"/>
                <a:gridCol w="509588"/>
              </a:tblGrid>
              <a:tr h="3603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 gridSpan="9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Opcode (4 + 5 bits)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b/w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D/S-reg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60449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499833"/>
              </p:ext>
            </p:extLst>
          </p:nvPr>
        </p:nvGraphicFramePr>
        <p:xfrm>
          <a:off x="625475" y="5149850"/>
          <a:ext cx="8096250" cy="703263"/>
        </p:xfrm>
        <a:graphic>
          <a:graphicData uri="http://schemas.openxmlformats.org/drawingml/2006/table">
            <a:tbl>
              <a:tblPr/>
              <a:tblGrid>
                <a:gridCol w="712788"/>
                <a:gridCol w="711200"/>
                <a:gridCol w="712787"/>
                <a:gridCol w="493713"/>
                <a:gridCol w="496887"/>
                <a:gridCol w="495300"/>
                <a:gridCol w="446088"/>
                <a:gridCol w="447675"/>
                <a:gridCol w="449262"/>
                <a:gridCol w="446088"/>
                <a:gridCol w="446087"/>
                <a:gridCol w="449263"/>
                <a:gridCol w="446087"/>
                <a:gridCol w="447675"/>
                <a:gridCol w="447675"/>
                <a:gridCol w="447675"/>
              </a:tblGrid>
              <a:tr h="3429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 gridSpan="6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Opcode (4 + 2 bits)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10-bit, 2’s complement PC offset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60475" name="Rectangle 3"/>
          <p:cNvSpPr>
            <a:spLocks noChangeArrowheads="1"/>
          </p:cNvSpPr>
          <p:nvPr/>
        </p:nvSpPr>
        <p:spPr bwMode="auto">
          <a:xfrm>
            <a:off x="436563" y="2974975"/>
            <a:ext cx="8548687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2800">
                <a:latin typeface="Arial" pitchFamily="34" charset="0"/>
              </a:rPr>
              <a:t>Format II: Instruction with one operand:</a:t>
            </a:r>
          </a:p>
        </p:txBody>
      </p:sp>
      <p:sp>
        <p:nvSpPr>
          <p:cNvPr id="2960476" name="Rectangle 3"/>
          <p:cNvSpPr>
            <a:spLocks noChangeArrowheads="1"/>
          </p:cNvSpPr>
          <p:nvPr/>
        </p:nvSpPr>
        <p:spPr bwMode="auto">
          <a:xfrm>
            <a:off x="444500" y="4516438"/>
            <a:ext cx="85486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2800">
                <a:latin typeface="Arial" pitchFamily="34" charset="0"/>
              </a:rPr>
              <a:t>Format III: Jump instructions: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0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6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6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6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6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0387" grpId="0" build="p"/>
      <p:bldP spid="2960475" grpId="0"/>
      <p:bldP spid="296047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C910-643E-4CCD-A436-8D8FFD0C9BB7}" type="slidenum">
              <a:rPr lang="en-US"/>
              <a:pPr/>
              <a:t>37</a:t>
            </a:fld>
            <a:endParaRPr lang="en-US"/>
          </a:p>
        </p:txBody>
      </p:sp>
      <p:sp>
        <p:nvSpPr>
          <p:cNvPr id="2961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/>
              <a:t>Format I: Double Operand</a:t>
            </a:r>
            <a:endParaRPr lang="pt-PT"/>
          </a:p>
        </p:txBody>
      </p:sp>
      <p:sp>
        <p:nvSpPr>
          <p:cNvPr id="296141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1325" y="1347788"/>
            <a:ext cx="8323263" cy="614362"/>
          </a:xfrm>
        </p:spPr>
        <p:txBody>
          <a:bodyPr/>
          <a:lstStyle/>
          <a:p>
            <a:r>
              <a:rPr lang="en-GB" sz="2800"/>
              <a:t>Double operand instructions:</a:t>
            </a:r>
          </a:p>
        </p:txBody>
      </p:sp>
      <p:graphicFrame>
        <p:nvGraphicFramePr>
          <p:cNvPr id="2961412" name="Group 4"/>
          <p:cNvGraphicFramePr>
            <a:graphicFrameLocks noGrp="1"/>
          </p:cNvGraphicFramePr>
          <p:nvPr>
            <p:ph sz="quarter" idx="4294967295"/>
          </p:nvPr>
        </p:nvGraphicFramePr>
        <p:xfrm>
          <a:off x="482600" y="1979613"/>
          <a:ext cx="8475663" cy="4419600"/>
        </p:xfrm>
        <a:graphic>
          <a:graphicData uri="http://schemas.openxmlformats.org/drawingml/2006/table">
            <a:tbl>
              <a:tblPr/>
              <a:tblGrid>
                <a:gridCol w="2400300"/>
                <a:gridCol w="2090738"/>
                <a:gridCol w="3984625"/>
              </a:tblGrid>
              <a:tr h="1460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Mnemonic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Operation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Description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 gridSpan="3"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Arithmetic instructions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6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ADD(.B or .W) src,dst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src+dst</a:t>
                      </a: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dst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  <a:sym typeface="Symbol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Goudy"/>
                        </a:rPr>
                        <a:t>Add source to destination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Goudy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ADDC(.B or .W) src,dst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src+dst+C</a:t>
                      </a: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dst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  <a:sym typeface="Symbol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Goudy"/>
                        </a:rPr>
                        <a:t>Add source and carry to destination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Goudy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DADD(.B or .W) src,dst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src+dst+C</a:t>
                      </a: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dst (dec)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  <a:sym typeface="Symbol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Goudy"/>
                        </a:rPr>
                        <a:t>Decimal add source and carry to destination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Goudy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SUB(.B or .W) src,dst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dst+.not.src+1</a:t>
                      </a: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dst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  <a:sym typeface="Symbol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Goudy"/>
                        </a:rPr>
                        <a:t>Subtract source from destination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Goudy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SUBC(.B or .W) src,dst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dst+.not.src+C</a:t>
                      </a: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dst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  <a:sym typeface="Symbol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Goudy"/>
                        </a:rPr>
                        <a:t>Subtract source and not carry from destination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Goudy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  <a:tr h="146050"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Goudy"/>
                        </a:rPr>
                        <a:t>Logical and register control instructions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Goudy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60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AND(.B or .W) src,dst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src.and.dst</a:t>
                      </a: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dst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  <a:sym typeface="Symbol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Goudy"/>
                        </a:rPr>
                        <a:t>AND source with destination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Goudy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BIC(.B or .W) src,dst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.not.src.and.dst</a:t>
                      </a: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dst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  <a:sym typeface="Symbol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Goudy"/>
                        </a:rPr>
                        <a:t>Clear bits in destination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Goudy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BIS(.B or .W) src,dst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src.or.dst</a:t>
                      </a: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dst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  <a:sym typeface="Symbol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Goudy"/>
                        </a:rPr>
                        <a:t>Set bits in destination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Goudy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BIT(.B or .W) src,dst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src.and.dst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Goudy"/>
                        </a:rPr>
                        <a:t>Test bits in destination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Goudy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XOR(.B or .W) src,dst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src.xor.dst</a:t>
                      </a: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dst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  <a:sym typeface="Symbol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Goudy"/>
                        </a:rPr>
                        <a:t>XOR source with destination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Goudy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  <a:tr h="144463"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Goudy"/>
                        </a:rPr>
                        <a:t>Data instructions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Goudy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60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CMP(.B or .W) src,dst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dst-src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Goudy"/>
                        </a:rPr>
                        <a:t>Compare source to destination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Goudy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MOV(.B or .W) src,dst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src</a:t>
                      </a: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dst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  <a:sym typeface="Symbol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Goudy"/>
                        </a:rPr>
                        <a:t>Move source to destination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Goudy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61463" name="Text Box 55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Double Operand Instructions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3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698D-25C2-46E0-B236-1CD50B9BD275}" type="slidenum">
              <a:rPr lang="en-US"/>
              <a:pPr/>
              <a:t>38</a:t>
            </a:fld>
            <a:endParaRPr lang="en-US"/>
          </a:p>
        </p:txBody>
      </p:sp>
      <p:sp>
        <p:nvSpPr>
          <p:cNvPr id="2962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/>
              <a:t>Example: Double Operand</a:t>
            </a:r>
            <a:endParaRPr lang="pt-PT"/>
          </a:p>
        </p:txBody>
      </p:sp>
      <p:sp>
        <p:nvSpPr>
          <p:cNvPr id="29624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2913" y="1349375"/>
            <a:ext cx="8351837" cy="4976813"/>
          </a:xfrm>
        </p:spPr>
        <p:txBody>
          <a:bodyPr/>
          <a:lstStyle/>
          <a:p>
            <a:r>
              <a:rPr lang="en-GB" sz="2400"/>
              <a:t>Copy the contents of a register to another register</a:t>
            </a:r>
          </a:p>
          <a:p>
            <a:pPr lvl="1"/>
            <a:r>
              <a:rPr lang="en-GB" sz="2000"/>
              <a:t>Assembly:	</a:t>
            </a:r>
            <a:r>
              <a:rPr lang="en-GB" sz="2000" b="1">
                <a:solidFill>
                  <a:schemeClr val="hlink"/>
                </a:solidFill>
              </a:rPr>
              <a:t>mov.w  r5,r4</a:t>
            </a:r>
          </a:p>
          <a:p>
            <a:pPr lvl="1"/>
            <a:r>
              <a:rPr lang="en-GB" sz="2000"/>
              <a:t>Instruction code:	</a:t>
            </a:r>
            <a:r>
              <a:rPr lang="pt-PT" sz="2000" b="1">
                <a:solidFill>
                  <a:schemeClr val="hlink"/>
                </a:solidFill>
              </a:rPr>
              <a:t>0x4504</a:t>
            </a:r>
          </a:p>
          <a:p>
            <a:pPr lvl="1"/>
            <a:endParaRPr lang="pt-PT" sz="2400"/>
          </a:p>
          <a:p>
            <a:pPr lvl="1"/>
            <a:endParaRPr lang="pt-PT" sz="2400"/>
          </a:p>
          <a:p>
            <a:pPr lvl="1"/>
            <a:endParaRPr lang="pt-PT" sz="2400"/>
          </a:p>
          <a:p>
            <a:pPr lvl="1"/>
            <a:endParaRPr lang="en-GB" sz="2400"/>
          </a:p>
          <a:p>
            <a:r>
              <a:rPr lang="en-GB" sz="2400"/>
              <a:t>One word instruction</a:t>
            </a:r>
          </a:p>
          <a:p>
            <a:r>
              <a:rPr lang="en-GB" sz="2400"/>
              <a:t>The instruction instructs the CPU to copy the 16-bit 2’s complement number in register </a:t>
            </a:r>
            <a:r>
              <a:rPr lang="en-GB" sz="2400" b="1">
                <a:solidFill>
                  <a:schemeClr val="hlink"/>
                </a:solidFill>
              </a:rPr>
              <a:t>r5</a:t>
            </a:r>
            <a:r>
              <a:rPr lang="en-GB" sz="2400"/>
              <a:t> to register </a:t>
            </a:r>
            <a:r>
              <a:rPr lang="en-GB" sz="2400" b="1">
                <a:solidFill>
                  <a:schemeClr val="hlink"/>
                </a:solidFill>
              </a:rPr>
              <a:t>r4</a:t>
            </a:r>
            <a:endParaRPr lang="en-GB" sz="2400"/>
          </a:p>
        </p:txBody>
      </p:sp>
      <p:graphicFrame>
        <p:nvGraphicFramePr>
          <p:cNvPr id="2962436" name="Group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598573924"/>
              </p:ext>
            </p:extLst>
          </p:nvPr>
        </p:nvGraphicFramePr>
        <p:xfrm>
          <a:off x="900113" y="2832100"/>
          <a:ext cx="7826375" cy="926592"/>
        </p:xfrm>
        <a:graphic>
          <a:graphicData uri="http://schemas.openxmlformats.org/drawingml/2006/table">
            <a:tbl>
              <a:tblPr/>
              <a:tblGrid>
                <a:gridCol w="1303337"/>
                <a:gridCol w="1303338"/>
                <a:gridCol w="1304925"/>
                <a:gridCol w="1304925"/>
                <a:gridCol w="1304925"/>
                <a:gridCol w="1304925"/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800" b="1" i="1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Opcode</a:t>
                      </a:r>
                      <a:endParaRPr kumimoji="0" lang="en-GB" sz="1800" b="1" i="1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mov</a:t>
                      </a:r>
                      <a:endParaRPr kumimoji="0" lang="en-GB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8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S-reg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r5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8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Ad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Register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8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b/w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16-bits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8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As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Register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8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D-</a:t>
                      </a:r>
                      <a:r>
                        <a:rPr kumimoji="0" lang="en-GB" sz="1800" b="1" i="1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reg</a:t>
                      </a:r>
                      <a:endParaRPr kumimoji="0" lang="en-GB" sz="1800" b="1" i="1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r4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0 1 0 0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0 1 0 1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0 0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0 1 0 0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62466" name="Text Box 3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Double Operand Instructions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BAA1-9AD2-460E-90DC-65299E8E808B}" type="slidenum">
              <a:rPr lang="en-US"/>
              <a:pPr/>
              <a:t>39</a:t>
            </a:fld>
            <a:endParaRPr lang="en-US"/>
          </a:p>
        </p:txBody>
      </p:sp>
      <p:sp>
        <p:nvSpPr>
          <p:cNvPr id="2965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/>
              <a:t>Format II: Single Operand</a:t>
            </a:r>
            <a:endParaRPr lang="pt-PT"/>
          </a:p>
        </p:txBody>
      </p:sp>
      <p:sp>
        <p:nvSpPr>
          <p:cNvPr id="2965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38150" y="1352550"/>
            <a:ext cx="8059738" cy="960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/>
              <a:t>Single operand instructions:</a:t>
            </a:r>
          </a:p>
        </p:txBody>
      </p:sp>
      <p:graphicFrame>
        <p:nvGraphicFramePr>
          <p:cNvPr id="2965508" name="Group 4"/>
          <p:cNvGraphicFramePr>
            <a:graphicFrameLocks noGrp="1"/>
          </p:cNvGraphicFramePr>
          <p:nvPr>
            <p:ph sz="quarter" idx="4294967295"/>
          </p:nvPr>
        </p:nvGraphicFramePr>
        <p:xfrm>
          <a:off x="423863" y="1998663"/>
          <a:ext cx="8442325" cy="4118928"/>
        </p:xfrm>
        <a:graphic>
          <a:graphicData uri="http://schemas.openxmlformats.org/drawingml/2006/table">
            <a:tbl>
              <a:tblPr/>
              <a:tblGrid>
                <a:gridCol w="2390775"/>
                <a:gridCol w="2287587"/>
                <a:gridCol w="182563"/>
                <a:gridCol w="3581400"/>
              </a:tblGrid>
              <a:tr h="2317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Mnemonic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Operation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Description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188">
                <a:tc gridSpan="4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Goudy"/>
                        </a:rPr>
                        <a:t>Logical and register control instructions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Goudy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17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RRA(.B or .W) dst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MSB</a:t>
                      </a: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MSB</a:t>
                      </a: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…</a:t>
                      </a: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LSB</a:t>
                      </a: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Roll destination right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17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RRC(.B or .W) dst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MSB</a:t>
                      </a: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…LSB</a:t>
                      </a: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Roll destination right through carry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1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SWPB( or .W) dst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Swap bytes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Swap bytes in destination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17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SXT dst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bit 7</a:t>
                      </a: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bit 8…bit 15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Sign extend destination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17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PUSH(.B or .W) src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SP-2</a:t>
                      </a: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SP, src</a:t>
                      </a: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@SP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Push source on stack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1775">
                <a:tc gridSpan="4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Goudy"/>
                        </a:rPr>
                        <a:t>Program flow control instructions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Goudy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CALL(.B or .W) dst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SP-2</a:t>
                      </a: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SP,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PC+2</a:t>
                      </a: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@SP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Symbol" pitchFamily="18" charset="2"/>
                        </a:rPr>
                        <a:t>dst</a:t>
                      </a: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PC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Subroutine call to destination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RETI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@SP+</a:t>
                      </a: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SR, @SP+</a:t>
                      </a: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SP</a:t>
                      </a:r>
                      <a:endParaRPr kumimoji="0" lang="pt-PT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Return from interrupt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65541" name="Text Box 37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Single Operand Instructions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1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797E-E758-46E9-8778-716DB0D72752}" type="slidenum">
              <a:rPr lang="en-US"/>
              <a:pPr/>
              <a:t>4</a:t>
            </a:fld>
            <a:endParaRPr lang="en-US"/>
          </a:p>
        </p:txBody>
      </p:sp>
      <p:sp>
        <p:nvSpPr>
          <p:cNvPr id="251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Cover…</a:t>
            </a:r>
            <a:endParaRPr lang="en-US" dirty="0"/>
          </a:p>
        </p:txBody>
      </p:sp>
      <p:sp>
        <p:nvSpPr>
          <p:cNvPr id="2514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409700"/>
            <a:ext cx="8610600" cy="4876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 smtClean="0"/>
              <a:t>ISA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Von </a:t>
            </a:r>
            <a:r>
              <a:rPr lang="en-US" sz="2000" dirty="0"/>
              <a:t>Neumann vs. Harvard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RISC </a:t>
            </a:r>
            <a:r>
              <a:rPr lang="en-US" sz="2000" dirty="0" err="1" smtClean="0"/>
              <a:t>vs.CISC</a:t>
            </a: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000" dirty="0" smtClean="0"/>
              <a:t>Computer Instructions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MSP430 ISA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MSP430 Registers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MSP430 ALU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2000" dirty="0" smtClean="0"/>
              <a:t>Assembler Primer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MSP430 </a:t>
            </a:r>
            <a:r>
              <a:rPr lang="en-US" sz="2000" dirty="0" smtClean="0"/>
              <a:t>Instructions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Double Operand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Single Operand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Jump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2000" dirty="0" smtClean="0"/>
              <a:t>Addressing Modes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Instruction Length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Clock Cycles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Instruction Disassembly</a:t>
            </a: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0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FC89-2C85-4634-A6B1-BD861B01457F}" type="slidenum">
              <a:rPr lang="en-US"/>
              <a:pPr/>
              <a:t>40</a:t>
            </a:fld>
            <a:endParaRPr lang="en-US"/>
          </a:p>
        </p:txBody>
      </p:sp>
      <p:sp>
        <p:nvSpPr>
          <p:cNvPr id="2966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/>
              <a:t>Example: Single Operand</a:t>
            </a:r>
            <a:endParaRPr lang="pt-PT"/>
          </a:p>
        </p:txBody>
      </p:sp>
      <p:sp>
        <p:nvSpPr>
          <p:cNvPr id="296653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39738" y="1350963"/>
            <a:ext cx="8323262" cy="5184775"/>
          </a:xfrm>
        </p:spPr>
        <p:txBody>
          <a:bodyPr/>
          <a:lstStyle/>
          <a:p>
            <a:r>
              <a:rPr lang="en-GB" sz="2400"/>
              <a:t>Logically shift the contents of register </a:t>
            </a:r>
            <a:r>
              <a:rPr lang="en-GB" sz="2400" b="1">
                <a:solidFill>
                  <a:schemeClr val="hlink"/>
                </a:solidFill>
              </a:rPr>
              <a:t>r5</a:t>
            </a:r>
            <a:r>
              <a:rPr lang="en-GB" sz="2400"/>
              <a:t> to the right through the status register carry</a:t>
            </a:r>
            <a:endParaRPr lang="en-GB" sz="2400" b="1"/>
          </a:p>
          <a:p>
            <a:pPr lvl="1"/>
            <a:r>
              <a:rPr lang="en-GB" sz="2000"/>
              <a:t>Assembly:	</a:t>
            </a:r>
            <a:r>
              <a:rPr lang="en-GB" sz="2000" b="1">
                <a:solidFill>
                  <a:schemeClr val="hlink"/>
                </a:solidFill>
              </a:rPr>
              <a:t>rrc.w  r5</a:t>
            </a:r>
          </a:p>
          <a:p>
            <a:pPr lvl="1"/>
            <a:r>
              <a:rPr lang="en-GB" sz="2000"/>
              <a:t>Instruction code:	</a:t>
            </a:r>
            <a:r>
              <a:rPr lang="pt-PT" sz="2000" b="1">
                <a:solidFill>
                  <a:schemeClr val="hlink"/>
                </a:solidFill>
              </a:rPr>
              <a:t>0x1005</a:t>
            </a:r>
          </a:p>
          <a:p>
            <a:pPr lvl="1"/>
            <a:endParaRPr lang="en-GB" sz="2000"/>
          </a:p>
          <a:p>
            <a:pPr>
              <a:buFont typeface="Wingdings" pitchFamily="2" charset="2"/>
              <a:buNone/>
            </a:pPr>
            <a:r>
              <a:rPr lang="en-GB" sz="2400"/>
              <a:t>	</a:t>
            </a:r>
            <a:endParaRPr lang="pt-PT" sz="2800"/>
          </a:p>
          <a:p>
            <a:pPr lvl="1"/>
            <a:endParaRPr lang="pt-PT" sz="2400"/>
          </a:p>
          <a:p>
            <a:pPr lvl="1"/>
            <a:endParaRPr lang="pt-PT" sz="1200"/>
          </a:p>
          <a:p>
            <a:r>
              <a:rPr lang="en-GB" sz="2400"/>
              <a:t>One word instruction</a:t>
            </a:r>
          </a:p>
          <a:p>
            <a:pPr>
              <a:spcBef>
                <a:spcPct val="10000"/>
              </a:spcBef>
            </a:pPr>
            <a:r>
              <a:rPr lang="en-GB" sz="2400"/>
              <a:t>The CPU shifts the 16-bit register </a:t>
            </a:r>
            <a:r>
              <a:rPr lang="en-GB" sz="2400" b="1">
                <a:solidFill>
                  <a:schemeClr val="hlink"/>
                </a:solidFill>
              </a:rPr>
              <a:t>r5</a:t>
            </a:r>
            <a:r>
              <a:rPr lang="en-GB" sz="2400"/>
              <a:t> one bit to the right (divide by 2) – the carry bit prior to the instruction becomes the MSB of the result while the LSB shifted out replaces the carry bit in the status register</a:t>
            </a:r>
          </a:p>
        </p:txBody>
      </p:sp>
      <p:graphicFrame>
        <p:nvGraphicFramePr>
          <p:cNvPr id="2966532" name="Group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884641162"/>
              </p:ext>
            </p:extLst>
          </p:nvPr>
        </p:nvGraphicFramePr>
        <p:xfrm>
          <a:off x="1035050" y="3103563"/>
          <a:ext cx="7599363" cy="1004570"/>
        </p:xfrm>
        <a:graphic>
          <a:graphicData uri="http://schemas.openxmlformats.org/drawingml/2006/table">
            <a:tbl>
              <a:tblPr/>
              <a:tblGrid>
                <a:gridCol w="3078163"/>
                <a:gridCol w="1749425"/>
                <a:gridCol w="1385887"/>
                <a:gridCol w="1385888"/>
              </a:tblGrid>
              <a:tr h="4254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2000" b="1" i="1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Opcode</a:t>
                      </a:r>
                      <a:endParaRPr kumimoji="0" lang="en-GB" sz="2000" b="1" i="1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rrc</a:t>
                      </a:r>
                      <a:endParaRPr kumimoji="0" lang="en-GB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b/w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16-bits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20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As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Register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D/S-</a:t>
                      </a:r>
                      <a:r>
                        <a:rPr kumimoji="0" lang="en-GB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reg</a:t>
                      </a:r>
                      <a:endParaRPr kumimoji="0" lang="en-GB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r5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0 0 0 1 </a:t>
                      </a: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0 0 0 0 0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0 0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0 1 0 1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66554" name="Text Box 26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Single Operand Instructions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7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8BDD-B86F-432B-8935-73173A1E17F5}" type="slidenum">
              <a:rPr lang="en-US"/>
              <a:pPr/>
              <a:t>41</a:t>
            </a:fld>
            <a:endParaRPr lang="en-US"/>
          </a:p>
        </p:txBody>
      </p:sp>
      <p:sp>
        <p:nvSpPr>
          <p:cNvPr id="2968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/>
              <a:t>Jump Instruction Format</a:t>
            </a:r>
            <a:endParaRPr lang="pt-PT"/>
          </a:p>
        </p:txBody>
      </p:sp>
      <p:sp>
        <p:nvSpPr>
          <p:cNvPr id="296857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38150" y="2311400"/>
            <a:ext cx="8255000" cy="3943350"/>
          </a:xfrm>
        </p:spPr>
        <p:txBody>
          <a:bodyPr/>
          <a:lstStyle/>
          <a:p>
            <a:r>
              <a:rPr lang="pt-PT" sz="2400" dirty="0"/>
              <a:t>Jump instructions are used to direct program flow to another part of the </a:t>
            </a:r>
            <a:r>
              <a:rPr lang="pt-PT" sz="2400" dirty="0" smtClean="0"/>
              <a:t>program (by changing the PC)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en-GB" sz="2400" dirty="0"/>
              <a:t>The condition on which a jump occurs depends on the Condition field consisting of 3 bits:</a:t>
            </a:r>
          </a:p>
          <a:p>
            <a:pPr lvl="1"/>
            <a:r>
              <a:rPr lang="en-GB" sz="1800" dirty="0"/>
              <a:t>000: jump if not equal</a:t>
            </a:r>
          </a:p>
          <a:p>
            <a:pPr lvl="1">
              <a:spcBef>
                <a:spcPct val="10000"/>
              </a:spcBef>
            </a:pPr>
            <a:r>
              <a:rPr lang="en-GB" sz="1800" dirty="0"/>
              <a:t>001: jump if equal</a:t>
            </a:r>
          </a:p>
          <a:p>
            <a:pPr lvl="1">
              <a:spcBef>
                <a:spcPct val="10000"/>
              </a:spcBef>
            </a:pPr>
            <a:r>
              <a:rPr lang="en-GB" sz="1800" dirty="0"/>
              <a:t>010: jump if carry flag equal to zero</a:t>
            </a:r>
          </a:p>
          <a:p>
            <a:pPr lvl="1">
              <a:spcBef>
                <a:spcPct val="10000"/>
              </a:spcBef>
            </a:pPr>
            <a:r>
              <a:rPr lang="en-GB" sz="1800" dirty="0"/>
              <a:t>011: jump if carry flag equal to one</a:t>
            </a:r>
          </a:p>
          <a:p>
            <a:pPr lvl="1">
              <a:spcBef>
                <a:spcPct val="10000"/>
              </a:spcBef>
            </a:pPr>
            <a:r>
              <a:rPr lang="en-GB" sz="1800" dirty="0"/>
              <a:t>100: jump if negative (N = 1)</a:t>
            </a:r>
          </a:p>
          <a:p>
            <a:pPr lvl="1">
              <a:spcBef>
                <a:spcPct val="10000"/>
              </a:spcBef>
            </a:pPr>
            <a:r>
              <a:rPr lang="en-GB" sz="1800" dirty="0"/>
              <a:t>101: jump if greater than or equal (N = V)</a:t>
            </a:r>
          </a:p>
          <a:p>
            <a:pPr lvl="1">
              <a:spcBef>
                <a:spcPct val="10000"/>
              </a:spcBef>
            </a:pPr>
            <a:r>
              <a:rPr lang="en-GB" sz="1800" dirty="0"/>
              <a:t>110: jump if lower (N </a:t>
            </a:r>
            <a:r>
              <a:rPr lang="en-GB" sz="1800" b="1" dirty="0">
                <a:sym typeface="Symbol" pitchFamily="18" charset="2"/>
              </a:rPr>
              <a:t></a:t>
            </a:r>
            <a:r>
              <a:rPr lang="en-GB" sz="1800" dirty="0"/>
              <a:t> V)</a:t>
            </a:r>
          </a:p>
          <a:p>
            <a:pPr lvl="1">
              <a:spcBef>
                <a:spcPct val="10000"/>
              </a:spcBef>
            </a:pPr>
            <a:r>
              <a:rPr lang="en-GB" sz="1800" dirty="0"/>
              <a:t>111: unconditional jump</a:t>
            </a:r>
          </a:p>
        </p:txBody>
      </p:sp>
      <p:sp>
        <p:nvSpPr>
          <p:cNvPr id="2968580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Jump Instructions</a:t>
            </a:r>
          </a:p>
        </p:txBody>
      </p:sp>
      <p:graphicFrame>
        <p:nvGraphicFramePr>
          <p:cNvPr id="296858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244777"/>
              </p:ext>
            </p:extLst>
          </p:nvPr>
        </p:nvGraphicFramePr>
        <p:xfrm>
          <a:off x="768350" y="1425575"/>
          <a:ext cx="7800975" cy="720726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7388"/>
                <a:gridCol w="476250"/>
                <a:gridCol w="477837"/>
                <a:gridCol w="477838"/>
                <a:gridCol w="428625"/>
                <a:gridCol w="431800"/>
                <a:gridCol w="433387"/>
                <a:gridCol w="428625"/>
                <a:gridCol w="431800"/>
                <a:gridCol w="431800"/>
                <a:gridCol w="430213"/>
                <a:gridCol w="431800"/>
                <a:gridCol w="430212"/>
                <a:gridCol w="431800"/>
              </a:tblGrid>
              <a:tr h="3603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 gridSpan="6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Opcode + Condition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10-bit, 2’s complement PC offset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09E9-AC54-41A3-B631-64CFB6A8D90A}" type="slidenum">
              <a:rPr lang="en-US"/>
              <a:pPr/>
              <a:t>42</a:t>
            </a:fld>
            <a:endParaRPr lang="en-US"/>
          </a:p>
        </p:txBody>
      </p:sp>
      <p:sp>
        <p:nvSpPr>
          <p:cNvPr id="2969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/>
              <a:t>Jump Instruction Format</a:t>
            </a:r>
            <a:endParaRPr lang="pt-PT"/>
          </a:p>
        </p:txBody>
      </p:sp>
      <p:sp>
        <p:nvSpPr>
          <p:cNvPr id="29696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1325" y="1423988"/>
            <a:ext cx="8512175" cy="48688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PT" sz="2400"/>
              <a:t>Jump instructions are executed based on the current PC and the status register</a:t>
            </a:r>
          </a:p>
          <a:p>
            <a:pPr>
              <a:lnSpc>
                <a:spcPct val="90000"/>
              </a:lnSpc>
            </a:pPr>
            <a:r>
              <a:rPr lang="pt-PT" sz="2400"/>
              <a:t>Conditional jumps are controlled by the status bits</a:t>
            </a:r>
          </a:p>
          <a:p>
            <a:pPr>
              <a:lnSpc>
                <a:spcPct val="90000"/>
              </a:lnSpc>
            </a:pPr>
            <a:r>
              <a:rPr lang="pt-PT" sz="2400"/>
              <a:t>Status bits are not changed by a jump instruction</a:t>
            </a:r>
          </a:p>
          <a:p>
            <a:pPr>
              <a:lnSpc>
                <a:spcPct val="90000"/>
              </a:lnSpc>
            </a:pPr>
            <a:r>
              <a:rPr lang="pt-PT" sz="2400"/>
              <a:t>The jump off-set is represented by the 10-bit, 2’s complement value:</a:t>
            </a:r>
          </a:p>
          <a:p>
            <a:pPr lvl="1">
              <a:lnSpc>
                <a:spcPct val="90000"/>
              </a:lnSpc>
            </a:pPr>
            <a:endParaRPr lang="pt-PT" sz="2000"/>
          </a:p>
          <a:p>
            <a:pPr lvl="1">
              <a:lnSpc>
                <a:spcPct val="90000"/>
              </a:lnSpc>
            </a:pPr>
            <a:endParaRPr lang="pt-PT" sz="2000"/>
          </a:p>
          <a:p>
            <a:pPr lvl="1">
              <a:lnSpc>
                <a:spcPct val="90000"/>
              </a:lnSpc>
            </a:pPr>
            <a:endParaRPr lang="pt-PT" sz="2000"/>
          </a:p>
          <a:p>
            <a:pPr lvl="1">
              <a:lnSpc>
                <a:spcPct val="90000"/>
              </a:lnSpc>
            </a:pPr>
            <a:endParaRPr lang="pt-PT" sz="2000"/>
          </a:p>
          <a:p>
            <a:pPr>
              <a:lnSpc>
                <a:spcPct val="90000"/>
              </a:lnSpc>
            </a:pPr>
            <a:r>
              <a:rPr lang="pt-PT" sz="2400"/>
              <a:t>Thus, the range of the jump is -511 to +512 words, (-1023 to 1024 bytes ) from the current instruction</a:t>
            </a:r>
          </a:p>
          <a:p>
            <a:pPr>
              <a:lnSpc>
                <a:spcPct val="90000"/>
              </a:lnSpc>
            </a:pPr>
            <a:r>
              <a:rPr lang="pt-PT" sz="2400"/>
              <a:t>Note: Use a BR instruction to jump to any address</a:t>
            </a:r>
            <a:endParaRPr lang="en-GB" sz="2400"/>
          </a:p>
        </p:txBody>
      </p:sp>
      <p:graphicFrame>
        <p:nvGraphicFramePr>
          <p:cNvPr id="2969604" name="Object 4"/>
          <p:cNvGraphicFramePr>
            <a:graphicFrameLocks noChangeAspect="1"/>
          </p:cNvGraphicFramePr>
          <p:nvPr/>
        </p:nvGraphicFramePr>
        <p:xfrm>
          <a:off x="998538" y="3854450"/>
          <a:ext cx="711676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" name="Equation" r:id="rId3" imgW="1905000" imgH="190500" progId="Equation.3">
                  <p:embed/>
                </p:oleObj>
              </mc:Choice>
              <mc:Fallback>
                <p:oleObj name="Equation" r:id="rId3" imgW="19050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3854450"/>
                        <a:ext cx="7116762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605" name="Text Box 5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Jump Instructions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6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E5F5-3265-463F-9F8E-B118976C55FA}" type="slidenum">
              <a:rPr lang="en-US"/>
              <a:pPr/>
              <a:t>43</a:t>
            </a:fld>
            <a:endParaRPr lang="en-US"/>
          </a:p>
        </p:txBody>
      </p:sp>
      <p:sp>
        <p:nvSpPr>
          <p:cNvPr id="2970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/>
              <a:t>Example: Jump Format</a:t>
            </a:r>
            <a:endParaRPr lang="pt-PT"/>
          </a:p>
        </p:txBody>
      </p:sp>
      <p:sp>
        <p:nvSpPr>
          <p:cNvPr id="29706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30213" y="1433513"/>
            <a:ext cx="8512175" cy="4933950"/>
          </a:xfrm>
        </p:spPr>
        <p:txBody>
          <a:bodyPr/>
          <a:lstStyle/>
          <a:p>
            <a:r>
              <a:rPr lang="en-GB" sz="2400" dirty="0"/>
              <a:t>Continue execution at the label </a:t>
            </a:r>
            <a:r>
              <a:rPr lang="en-GB" sz="2400" b="1" dirty="0">
                <a:solidFill>
                  <a:schemeClr val="hlink"/>
                </a:solidFill>
              </a:rPr>
              <a:t>main</a:t>
            </a:r>
            <a:r>
              <a:rPr lang="en-GB" sz="2400" dirty="0"/>
              <a:t> if the carry bit is set</a:t>
            </a:r>
            <a:endParaRPr lang="en-GB" sz="2400" b="1" dirty="0"/>
          </a:p>
          <a:p>
            <a:pPr lvl="1"/>
            <a:r>
              <a:rPr lang="en-GB" sz="2000" dirty="0"/>
              <a:t>Assembly:	</a:t>
            </a:r>
            <a:r>
              <a:rPr lang="en-GB" sz="2000" b="1" dirty="0" err="1">
                <a:solidFill>
                  <a:schemeClr val="hlink"/>
                </a:solidFill>
              </a:rPr>
              <a:t>jc</a:t>
            </a:r>
            <a:r>
              <a:rPr lang="en-GB" sz="2000" b="1" dirty="0">
                <a:solidFill>
                  <a:schemeClr val="hlink"/>
                </a:solidFill>
              </a:rPr>
              <a:t> main</a:t>
            </a:r>
          </a:p>
          <a:p>
            <a:pPr lvl="1"/>
            <a:r>
              <a:rPr lang="en-GB" sz="2000" dirty="0"/>
              <a:t>Instruction code:	</a:t>
            </a:r>
            <a:r>
              <a:rPr lang="pt-PT" sz="2000" b="1" dirty="0">
                <a:solidFill>
                  <a:schemeClr val="hlink"/>
                </a:solidFill>
              </a:rPr>
              <a:t>0x2fe4</a:t>
            </a:r>
            <a:endParaRPr lang="pt-PT" sz="2400" dirty="0"/>
          </a:p>
          <a:p>
            <a:pPr lvl="1"/>
            <a:endParaRPr lang="pt-PT" sz="2400" dirty="0"/>
          </a:p>
          <a:p>
            <a:pPr lvl="1"/>
            <a:endParaRPr lang="pt-PT" sz="2400" dirty="0"/>
          </a:p>
          <a:p>
            <a:pPr lvl="1"/>
            <a:endParaRPr lang="pt-PT" sz="2400" dirty="0"/>
          </a:p>
          <a:p>
            <a:pPr lvl="1"/>
            <a:endParaRPr lang="pt-PT" sz="2400" dirty="0"/>
          </a:p>
          <a:p>
            <a:r>
              <a:rPr lang="en-GB" sz="2400" dirty="0"/>
              <a:t>One word instruction</a:t>
            </a:r>
          </a:p>
          <a:p>
            <a:r>
              <a:rPr lang="pt-PT" sz="2400" dirty="0"/>
              <a:t>The CPU will add to the incremented </a:t>
            </a:r>
            <a:r>
              <a:rPr lang="pt-PT" sz="2400" b="1" dirty="0">
                <a:solidFill>
                  <a:schemeClr val="hlink"/>
                </a:solidFill>
              </a:rPr>
              <a:t>PC</a:t>
            </a:r>
            <a:r>
              <a:rPr lang="pt-PT" sz="2400" dirty="0"/>
              <a:t> (R0) the value     </a:t>
            </a:r>
            <a:r>
              <a:rPr lang="pt-PT" sz="2400" b="1" dirty="0">
                <a:solidFill>
                  <a:schemeClr val="hlink"/>
                </a:solidFill>
              </a:rPr>
              <a:t>-28 x 2</a:t>
            </a:r>
            <a:r>
              <a:rPr lang="pt-PT" sz="2400" dirty="0"/>
              <a:t> if the carry is set</a:t>
            </a:r>
            <a:endParaRPr lang="en-GB" sz="2400" dirty="0"/>
          </a:p>
        </p:txBody>
      </p:sp>
      <p:graphicFrame>
        <p:nvGraphicFramePr>
          <p:cNvPr id="2970628" name="Group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435076329"/>
              </p:ext>
            </p:extLst>
          </p:nvPr>
        </p:nvGraphicFramePr>
        <p:xfrm>
          <a:off x="1017588" y="2887663"/>
          <a:ext cx="7697787" cy="1006158"/>
        </p:xfrm>
        <a:graphic>
          <a:graphicData uri="http://schemas.openxmlformats.org/drawingml/2006/table">
            <a:tbl>
              <a:tblPr/>
              <a:tblGrid>
                <a:gridCol w="2205037"/>
                <a:gridCol w="1982788"/>
                <a:gridCol w="3509962"/>
              </a:tblGrid>
              <a:tr h="4254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2000" b="1" i="1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Opcode</a:t>
                      </a:r>
                      <a:endParaRPr kumimoji="0" lang="en-GB" sz="2000" b="1" i="1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JC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Condition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Carry Set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10-Bit, 2’s complement PC offset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-28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0 0 1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0 1 1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1 1 1 1 1 0 0 1 0 0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0646" name="Text Box 22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Jump Instructions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3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</a:t>
            </a:r>
            <a:r>
              <a:rPr lang="en-US" dirty="0"/>
              <a:t>3</a:t>
            </a:r>
            <a:r>
              <a:rPr lang="en-US" dirty="0" smtClean="0"/>
              <a:t>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 smtClean="0"/>
              <a:t>How are the sixteen MSP430 registers the same?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 smtClean="0"/>
              <a:t>How do they differ?</a:t>
            </a:r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 smtClean="0"/>
              <a:t>What does 8-bit </a:t>
            </a:r>
            <a:r>
              <a:rPr lang="en-US" sz="2400" dirty="0" err="1" smtClean="0"/>
              <a:t>addressibility</a:t>
            </a:r>
            <a:r>
              <a:rPr lang="en-US" sz="2400" dirty="0" smtClean="0"/>
              <a:t> mean?</a:t>
            </a:r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/>
              <a:t>Why does the MSP430 have a 16-bit data bus?</a:t>
            </a:r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 smtClean="0">
                <a:cs typeface="Courier New" pitchFamily="49" charset="0"/>
              </a:rPr>
              <a:t>What </a:t>
            </a:r>
            <a:r>
              <a:rPr lang="en-US" sz="2400" dirty="0">
                <a:cs typeface="Courier New" pitchFamily="49" charset="0"/>
              </a:rPr>
              <a:t>does the </a:t>
            </a:r>
            <a:r>
              <a:rPr lang="en-US" sz="2400" dirty="0" smtClean="0">
                <a:cs typeface="Courier New" pitchFamily="49" charset="0"/>
              </a:rPr>
              <a:t>“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addc.w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r11,r12</a:t>
            </a:r>
            <a:r>
              <a:rPr lang="en-US" sz="2400" dirty="0" smtClean="0">
                <a:cs typeface="Courier New" pitchFamily="49" charset="0"/>
              </a:rPr>
              <a:t>” </a:t>
            </a:r>
            <a:r>
              <a:rPr lang="en-US" sz="2400" dirty="0">
                <a:cs typeface="Courier New" pitchFamily="49" charset="0"/>
              </a:rPr>
              <a:t>instruction do</a:t>
            </a:r>
            <a:r>
              <a:rPr lang="en-US" sz="2400" dirty="0" smtClean="0">
                <a:cs typeface="Courier New" pitchFamily="49" charset="0"/>
              </a:rPr>
              <a:t>?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endParaRPr lang="en-US" sz="24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8C3B-D0E0-47FB-B08B-3D78577863D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1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731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MSP430 Addressing Modes</a:t>
            </a:r>
          </a:p>
        </p:txBody>
      </p:sp>
      <p:sp>
        <p:nvSpPr>
          <p:cNvPr id="295731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2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C01B-8B62-4224-89CB-DD2B5ABFA061}" type="slidenum">
              <a:rPr lang="en-US"/>
              <a:pPr/>
              <a:t>46</a:t>
            </a:fld>
            <a:endParaRPr lang="en-US"/>
          </a:p>
        </p:txBody>
      </p:sp>
      <p:sp>
        <p:nvSpPr>
          <p:cNvPr id="312218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Addressing </a:t>
            </a:r>
            <a:r>
              <a:rPr lang="en-US" dirty="0"/>
              <a:t>Modes</a:t>
            </a:r>
          </a:p>
        </p:txBody>
      </p:sp>
      <p:sp>
        <p:nvSpPr>
          <p:cNvPr id="3057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1408113"/>
            <a:ext cx="8414488" cy="116496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MSP430 has 4 basic ways to get an operand.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Address mode: Register + Mode (As or Ad)</a:t>
            </a:r>
          </a:p>
        </p:txBody>
      </p:sp>
      <p:sp>
        <p:nvSpPr>
          <p:cNvPr id="3122183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 dirty="0">
                <a:latin typeface="Arial" pitchFamily="34" charset="0"/>
              </a:rPr>
              <a:t>Addressing Modes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4065153" y="2532320"/>
            <a:ext cx="4976078" cy="461665"/>
            <a:chOff x="4065153" y="2532320"/>
            <a:chExt cx="4976078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4065153" y="2532320"/>
              <a:ext cx="1697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Register</a:t>
              </a:r>
              <a:endParaRPr lang="en-US" b="1" u="sng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43561" y="2532320"/>
              <a:ext cx="1697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Memory</a:t>
              </a:r>
              <a:endParaRPr lang="en-US" b="1" u="sng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95691" y="3253829"/>
            <a:ext cx="4862999" cy="424732"/>
            <a:chOff x="343287" y="3253829"/>
            <a:chExt cx="4862999" cy="424732"/>
          </a:xfrm>
        </p:grpSpPr>
        <p:sp>
          <p:nvSpPr>
            <p:cNvPr id="4" name="Rectangle 3"/>
            <p:cNvSpPr/>
            <p:nvPr/>
          </p:nvSpPr>
          <p:spPr bwMode="auto">
            <a:xfrm>
              <a:off x="4178573" y="3264195"/>
              <a:ext cx="1027713" cy="393405"/>
            </a:xfrm>
            <a:prstGeom prst="rect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3287" y="3253829"/>
              <a:ext cx="1779432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90000"/>
                </a:lnSpc>
              </a:pPr>
              <a:r>
                <a:rPr lang="en-US" dirty="0">
                  <a:latin typeface="Comic Sans MS" panose="030F0702030302020204" pitchFamily="66" charset="0"/>
                </a:rPr>
                <a:t>Register </a:t>
              </a:r>
            </a:p>
          </p:txBody>
        </p:sp>
        <p:cxnSp>
          <p:nvCxnSpPr>
            <p:cNvPr id="18" name="Straight Arrow Connector 17"/>
            <p:cNvCxnSpPr>
              <a:endCxn id="4" idx="1"/>
            </p:cNvCxnSpPr>
            <p:nvPr/>
          </p:nvCxnSpPr>
          <p:spPr bwMode="auto">
            <a:xfrm>
              <a:off x="3391761" y="3460897"/>
              <a:ext cx="786812" cy="1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9" name="Group 38"/>
          <p:cNvGrpSpPr/>
          <p:nvPr/>
        </p:nvGrpSpPr>
        <p:grpSpPr>
          <a:xfrm>
            <a:off x="495690" y="4774012"/>
            <a:ext cx="8152135" cy="437029"/>
            <a:chOff x="343286" y="4774012"/>
            <a:chExt cx="8152135" cy="437029"/>
          </a:xfrm>
        </p:grpSpPr>
        <p:sp>
          <p:nvSpPr>
            <p:cNvPr id="12" name="Rectangle 11"/>
            <p:cNvSpPr/>
            <p:nvPr/>
          </p:nvSpPr>
          <p:spPr bwMode="auto">
            <a:xfrm>
              <a:off x="4178573" y="4781107"/>
              <a:ext cx="1027713" cy="393405"/>
            </a:xfrm>
            <a:prstGeom prst="rect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7467708" y="4774012"/>
              <a:ext cx="1027713" cy="393405"/>
            </a:xfrm>
            <a:prstGeom prst="rect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22" name="Straight Arrow Connector 21"/>
            <p:cNvCxnSpPr>
              <a:endCxn id="16" idx="1"/>
            </p:cNvCxnSpPr>
            <p:nvPr/>
          </p:nvCxnSpPr>
          <p:spPr bwMode="auto">
            <a:xfrm flipV="1">
              <a:off x="4694244" y="4970715"/>
              <a:ext cx="2773464" cy="3582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miter lim="800000"/>
              <a:headEnd type="oval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Rectangle 33"/>
            <p:cNvSpPr/>
            <p:nvPr/>
          </p:nvSpPr>
          <p:spPr>
            <a:xfrm>
              <a:off x="343286" y="4786309"/>
              <a:ext cx="3179107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90000"/>
                </a:lnSpc>
              </a:pPr>
              <a:r>
                <a:rPr lang="en-US" dirty="0" smtClean="0">
                  <a:latin typeface="Comic Sans MS" panose="030F0702030302020204" pitchFamily="66" charset="0"/>
                </a:rPr>
                <a:t>Register Indirect</a:t>
              </a:r>
              <a:endParaRPr lang="en-US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5691" y="5355771"/>
            <a:ext cx="8152134" cy="621510"/>
            <a:chOff x="343287" y="5355771"/>
            <a:chExt cx="8152134" cy="62151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178573" y="5539563"/>
              <a:ext cx="1027713" cy="393405"/>
            </a:xfrm>
            <a:prstGeom prst="rect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467708" y="5532468"/>
              <a:ext cx="1027713" cy="393405"/>
            </a:xfrm>
            <a:prstGeom prst="rect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43287" y="5552549"/>
              <a:ext cx="3817086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90000"/>
                </a:lnSpc>
              </a:pPr>
              <a:r>
                <a:rPr lang="en-US" dirty="0" smtClean="0">
                  <a:latin typeface="Comic Sans MS" panose="030F0702030302020204" pitchFamily="66" charset="0"/>
                </a:rPr>
                <a:t>Indirect </a:t>
              </a:r>
              <a:r>
                <a:rPr lang="en-US" dirty="0">
                  <a:latin typeface="Comic Sans MS" panose="030F0702030302020204" pitchFamily="66" charset="0"/>
                </a:rPr>
                <a:t>Auto-increment </a:t>
              </a:r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4735286" y="5355771"/>
              <a:ext cx="2710543" cy="402772"/>
            </a:xfrm>
            <a:custGeom>
              <a:avLst/>
              <a:gdLst>
                <a:gd name="connsiteX0" fmla="*/ 0 w 2710543"/>
                <a:gd name="connsiteY0" fmla="*/ 317060 h 317060"/>
                <a:gd name="connsiteX1" fmla="*/ 533400 w 2710543"/>
                <a:gd name="connsiteY1" fmla="*/ 34031 h 317060"/>
                <a:gd name="connsiteX2" fmla="*/ 1948543 w 2710543"/>
                <a:gd name="connsiteY2" fmla="*/ 34031 h 317060"/>
                <a:gd name="connsiteX3" fmla="*/ 2710543 w 2710543"/>
                <a:gd name="connsiteY3" fmla="*/ 295288 h 3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0543" h="317060">
                  <a:moveTo>
                    <a:pt x="0" y="317060"/>
                  </a:moveTo>
                  <a:cubicBezTo>
                    <a:pt x="104321" y="199131"/>
                    <a:pt x="208643" y="81202"/>
                    <a:pt x="533400" y="34031"/>
                  </a:cubicBezTo>
                  <a:cubicBezTo>
                    <a:pt x="858157" y="-13140"/>
                    <a:pt x="1585686" y="-9512"/>
                    <a:pt x="1948543" y="34031"/>
                  </a:cubicBezTo>
                  <a:cubicBezTo>
                    <a:pt x="2311400" y="77574"/>
                    <a:pt x="2596243" y="164659"/>
                    <a:pt x="2710543" y="295288"/>
                  </a:cubicBezTo>
                </a:path>
              </a:pathLst>
            </a:custGeom>
            <a:noFill/>
            <a:ln w="76200" cap="flat" cmpd="sng" algn="ctr">
              <a:solidFill>
                <a:srgbClr val="FF0000"/>
              </a:solidFill>
              <a:prstDash val="solid"/>
              <a:miter lim="800000"/>
              <a:headEnd type="oval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5567118" y="5543353"/>
              <a:ext cx="1027713" cy="393405"/>
            </a:xfrm>
            <a:prstGeom prst="rect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61714" y="5487956"/>
              <a:ext cx="1590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ym typeface="Symbol"/>
                </a:rPr>
                <a:t></a:t>
              </a:r>
              <a:r>
                <a:rPr lang="en-US" b="1" dirty="0" smtClean="0"/>
                <a:t>  +1,2</a:t>
              </a:r>
              <a:endParaRPr lang="en-US" b="1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95690" y="3880884"/>
            <a:ext cx="8152135" cy="669851"/>
            <a:chOff x="495690" y="3880884"/>
            <a:chExt cx="8152135" cy="669851"/>
          </a:xfrm>
        </p:grpSpPr>
        <p:grpSp>
          <p:nvGrpSpPr>
            <p:cNvPr id="38" name="Group 37"/>
            <p:cNvGrpSpPr/>
            <p:nvPr/>
          </p:nvGrpSpPr>
          <p:grpSpPr>
            <a:xfrm>
              <a:off x="495690" y="3880884"/>
              <a:ext cx="8152135" cy="669851"/>
              <a:chOff x="343286" y="3880884"/>
              <a:chExt cx="8152135" cy="669851"/>
            </a:xfrm>
          </p:grpSpPr>
          <p:sp>
            <p:nvSpPr>
              <p:cNvPr id="24" name="Rounded Rectangle 23"/>
              <p:cNvSpPr/>
              <p:nvPr/>
            </p:nvSpPr>
            <p:spPr bwMode="auto">
              <a:xfrm>
                <a:off x="4029740" y="3880884"/>
                <a:ext cx="2700669" cy="669851"/>
              </a:xfrm>
              <a:prstGeom prst="roundRect">
                <a:avLst/>
              </a:prstGeom>
              <a:solidFill>
                <a:srgbClr val="FF0000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4178573" y="4022651"/>
                <a:ext cx="1027713" cy="393405"/>
              </a:xfrm>
              <a:prstGeom prst="rect">
                <a:avLst/>
              </a:prstGeom>
              <a:solidFill>
                <a:srgbClr val="FFFF00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7467708" y="4015556"/>
                <a:ext cx="1027713" cy="393405"/>
              </a:xfrm>
              <a:prstGeom prst="rect">
                <a:avLst/>
              </a:prstGeom>
              <a:solidFill>
                <a:srgbClr val="FFFF00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5567119" y="4015556"/>
                <a:ext cx="1027713" cy="393405"/>
              </a:xfrm>
              <a:prstGeom prst="rect">
                <a:avLst/>
              </a:prstGeom>
              <a:solidFill>
                <a:srgbClr val="FFFF00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139943" y="3960159"/>
                <a:ext cx="513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+</a:t>
                </a:r>
                <a:endParaRPr lang="en-US" b="1" dirty="0"/>
              </a:p>
            </p:txBody>
          </p:sp>
          <p:cxnSp>
            <p:nvCxnSpPr>
              <p:cNvPr id="30" name="Straight Arrow Connector 29"/>
              <p:cNvCxnSpPr>
                <a:stCxn id="24" idx="3"/>
              </p:cNvCxnSpPr>
              <p:nvPr/>
            </p:nvCxnSpPr>
            <p:spPr bwMode="auto">
              <a:xfrm>
                <a:off x="6730409" y="4215810"/>
                <a:ext cx="737299" cy="7081"/>
              </a:xfrm>
              <a:prstGeom prst="straightConnector1">
                <a:avLst/>
              </a:prstGeom>
              <a:solidFill>
                <a:schemeClr val="accent1"/>
              </a:solidFill>
              <a:ln w="76200" cap="flat" cmpd="sng" algn="ctr">
                <a:solidFill>
                  <a:srgbClr val="FF0000"/>
                </a:solidFill>
                <a:prstDash val="solid"/>
                <a:miter lim="800000"/>
                <a:headEnd type="oval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" name="Rectangle 32"/>
              <p:cNvSpPr/>
              <p:nvPr/>
            </p:nvSpPr>
            <p:spPr>
              <a:xfrm>
                <a:off x="343286" y="4020069"/>
                <a:ext cx="3250016" cy="424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90000"/>
                  </a:lnSpc>
                </a:pPr>
                <a:r>
                  <a:rPr lang="en-US" dirty="0" smtClean="0">
                    <a:latin typeface="Comic Sans MS" panose="030F0702030302020204" pitchFamily="66" charset="0"/>
                  </a:rPr>
                  <a:t>Indexed Register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5376615" y="3960627"/>
              <a:ext cx="1697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Index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4120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5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5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766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</a:t>
            </a:r>
            <a:r>
              <a:rPr lang="en-US" dirty="0" smtClean="0"/>
              <a:t>Modes (C, C++)</a:t>
            </a:r>
            <a:endParaRPr lang="en-US" dirty="0"/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822925651"/>
              </p:ext>
            </p:extLst>
          </p:nvPr>
        </p:nvGraphicFramePr>
        <p:xfrm>
          <a:off x="431800" y="1408113"/>
          <a:ext cx="831763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918"/>
                <a:gridCol w="2592887"/>
                <a:gridCol w="30438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Addressing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Assembly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C, C++</a:t>
                      </a:r>
                      <a:endParaRPr 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mic Sans MS" panose="030F0702030302020204" pitchFamily="66" charset="0"/>
                        </a:rPr>
                        <a:t>mov.w r4,r5</a:t>
                      </a:r>
                      <a:endParaRPr lang="en-US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dog, cat;</a:t>
                      </a:r>
                    </a:p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 = dog</a:t>
                      </a:r>
                      <a:r>
                        <a:rPr lang="en-US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Indexed 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mic Sans MS" panose="030F0702030302020204" pitchFamily="66" charset="0"/>
                        </a:rPr>
                        <a:t>mov.b</a:t>
                      </a:r>
                      <a:r>
                        <a:rPr lang="en-US" b="1" baseline="0" dirty="0" smtClean="0">
                          <a:latin typeface="Comic Sans MS" panose="030F0702030302020204" pitchFamily="66" charset="0"/>
                        </a:rPr>
                        <a:t> table(r4),r5</a:t>
                      </a:r>
                      <a:endParaRPr lang="en-US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 table[100];</a:t>
                      </a:r>
                    </a:p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</a:t>
                      </a:r>
                      <a:r>
                        <a:rPr lang="en-US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table[dog];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Indirect 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mic Sans MS" panose="030F0702030302020204" pitchFamily="66" charset="0"/>
                        </a:rPr>
                        <a:t>mov.b</a:t>
                      </a:r>
                      <a:r>
                        <a:rPr lang="en-US" b="1" dirty="0" smtClean="0">
                          <a:latin typeface="Comic Sans MS" panose="030F0702030302020204" pitchFamily="66" charset="0"/>
                        </a:rPr>
                        <a:t> @r6,r5</a:t>
                      </a:r>
                      <a:endParaRPr lang="en-US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char* cow = table;</a:t>
                      </a:r>
                    </a:p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</a:t>
                      </a:r>
                      <a:r>
                        <a:rPr lang="en-US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*cow;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Indirect Auto-increment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mic Sans MS" panose="030F0702030302020204" pitchFamily="66" charset="0"/>
                        </a:rPr>
                        <a:t>mov.b</a:t>
                      </a:r>
                      <a:r>
                        <a:rPr lang="en-US" b="1" dirty="0" smtClean="0">
                          <a:latin typeface="Comic Sans MS" panose="030F0702030302020204" pitchFamily="66" charset="0"/>
                        </a:rPr>
                        <a:t> @r6+,r5</a:t>
                      </a:r>
                      <a:endParaRPr lang="en-US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 = *cow++;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Immediate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mic Sans MS" panose="030F0702030302020204" pitchFamily="66" charset="0"/>
                        </a:rPr>
                        <a:t>mov.w #100,r5</a:t>
                      </a:r>
                      <a:endParaRPr lang="en-US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 = 100;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Absolute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mic Sans MS" panose="030F0702030302020204" pitchFamily="66" charset="0"/>
                        </a:rPr>
                        <a:t>mov.w</a:t>
                      </a:r>
                      <a:r>
                        <a:rPr lang="en-US" b="1" dirty="0" smtClean="0">
                          <a:latin typeface="Comic Sans MS" panose="030F0702030302020204" pitchFamily="66" charset="0"/>
                        </a:rPr>
                        <a:t> &amp;100,r5</a:t>
                      </a:r>
                      <a:endParaRPr lang="en-US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 = *100;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mic Sans MS" panose="030F0702030302020204" pitchFamily="66" charset="0"/>
                        </a:rPr>
                        <a:t>mov.w dog,r5</a:t>
                      </a:r>
                      <a:endParaRPr lang="en-US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 = dog;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102-216B-408A-99D2-420877F0C7E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5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C01B-8B62-4224-89CB-DD2B5ABFA061}" type="slidenum">
              <a:rPr lang="en-US"/>
              <a:pPr/>
              <a:t>48</a:t>
            </a:fld>
            <a:endParaRPr lang="en-US"/>
          </a:p>
        </p:txBody>
      </p:sp>
      <p:sp>
        <p:nvSpPr>
          <p:cNvPr id="312218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Source Addressing Modes</a:t>
            </a:r>
          </a:p>
        </p:txBody>
      </p:sp>
      <p:sp>
        <p:nvSpPr>
          <p:cNvPr id="3057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1408113"/>
            <a:ext cx="8164513" cy="51419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The MSP430 has four </a:t>
            </a:r>
            <a:r>
              <a:rPr lang="en-US" sz="2400" dirty="0" smtClean="0"/>
              <a:t>basic addressing modes </a:t>
            </a:r>
            <a:r>
              <a:rPr lang="en-US" sz="2400" dirty="0"/>
              <a:t>for the source </a:t>
            </a:r>
            <a:r>
              <a:rPr lang="en-US" sz="2400" dirty="0" smtClean="0"/>
              <a:t>address (As): 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Arial Narrow" pitchFamily="34" charset="0"/>
              </a:rPr>
              <a:t>00 = </a:t>
            </a:r>
            <a:r>
              <a:rPr lang="en-US" sz="2000" b="1" dirty="0" err="1">
                <a:latin typeface="Arial Narrow" pitchFamily="34" charset="0"/>
              </a:rPr>
              <a:t>Rs</a:t>
            </a:r>
            <a:r>
              <a:rPr lang="en-US" sz="2000" dirty="0"/>
              <a:t> - Register </a:t>
            </a:r>
            <a:r>
              <a:rPr lang="en-US" sz="2000" dirty="0" smtClean="0"/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(+</a:t>
            </a:r>
            <a:r>
              <a:rPr lang="en-US" sz="1400" dirty="0">
                <a:solidFill>
                  <a:srgbClr val="FF0000"/>
                </a:solidFill>
              </a:rPr>
              <a:t>0 cycles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  <a:endParaRPr lang="en-US" sz="1400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Arial Narrow" pitchFamily="34" charset="0"/>
              </a:rPr>
              <a:t>01 = </a:t>
            </a:r>
            <a:r>
              <a:rPr lang="en-US" sz="2000" b="1" dirty="0" smtClean="0">
                <a:latin typeface="Arial Narrow" pitchFamily="34" charset="0"/>
              </a:rPr>
              <a:t>index(</a:t>
            </a:r>
            <a:r>
              <a:rPr lang="en-US" sz="2000" b="1" dirty="0" err="1" smtClean="0">
                <a:latin typeface="Arial Narrow" pitchFamily="34" charset="0"/>
              </a:rPr>
              <a:t>Rs</a:t>
            </a:r>
            <a:r>
              <a:rPr lang="en-US" sz="2000" b="1" dirty="0">
                <a:latin typeface="Arial Narrow" pitchFamily="34" charset="0"/>
              </a:rPr>
              <a:t>)</a:t>
            </a:r>
            <a:r>
              <a:rPr lang="en-US" sz="2000" dirty="0"/>
              <a:t> - Indexed Register</a:t>
            </a:r>
            <a:r>
              <a:rPr lang="en-US" sz="1600" dirty="0"/>
              <a:t> 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(+2 cycles)</a:t>
            </a:r>
            <a:endParaRPr lang="en-US" sz="1400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Arial Narrow" pitchFamily="34" charset="0"/>
              </a:rPr>
              <a:t>10 = @</a:t>
            </a:r>
            <a:r>
              <a:rPr lang="en-US" sz="2000" b="1" dirty="0" err="1">
                <a:latin typeface="Arial Narrow" pitchFamily="34" charset="0"/>
              </a:rPr>
              <a:t>Rs</a:t>
            </a:r>
            <a:r>
              <a:rPr lang="en-US" sz="2000" dirty="0"/>
              <a:t> - Register Indirect  </a:t>
            </a:r>
            <a:r>
              <a:rPr lang="en-US" sz="1400" dirty="0" smtClean="0">
                <a:solidFill>
                  <a:srgbClr val="FF0000"/>
                </a:solidFill>
              </a:rPr>
              <a:t>(+1 cycle)</a:t>
            </a:r>
            <a:endParaRPr lang="en-US" sz="1400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Arial Narrow" pitchFamily="34" charset="0"/>
              </a:rPr>
              <a:t>11 = @</a:t>
            </a:r>
            <a:r>
              <a:rPr lang="en-US" sz="2000" b="1" dirty="0" err="1">
                <a:latin typeface="Arial Narrow" pitchFamily="34" charset="0"/>
              </a:rPr>
              <a:t>Rs</a:t>
            </a:r>
            <a:r>
              <a:rPr lang="en-US" sz="2000" b="1" dirty="0">
                <a:latin typeface="Arial Narrow" pitchFamily="34" charset="0"/>
              </a:rPr>
              <a:t>+</a:t>
            </a:r>
            <a:r>
              <a:rPr lang="en-US" sz="2000" dirty="0"/>
              <a:t> - Indirect Auto-increment  </a:t>
            </a:r>
            <a:r>
              <a:rPr lang="en-US" sz="1400" dirty="0" smtClean="0">
                <a:solidFill>
                  <a:srgbClr val="FF0000"/>
                </a:solidFill>
              </a:rPr>
              <a:t>(+1 cycle)</a:t>
            </a:r>
            <a:endParaRPr lang="en-US" sz="1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When used in </a:t>
            </a:r>
            <a:r>
              <a:rPr lang="en-US" sz="2400" dirty="0"/>
              <a:t>combination with registers R0-R3, three additional source addressing modes are available: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Arial Narrow" pitchFamily="34" charset="0"/>
              </a:rPr>
              <a:t>label</a:t>
            </a:r>
            <a:r>
              <a:rPr lang="en-US" sz="2000" dirty="0"/>
              <a:t> - PC Relative, </a:t>
            </a:r>
            <a:r>
              <a:rPr lang="en-US" sz="2000" b="1" dirty="0" smtClean="0">
                <a:latin typeface="Arial Narrow" pitchFamily="34" charset="0"/>
              </a:rPr>
              <a:t>index(PC)  </a:t>
            </a:r>
            <a:r>
              <a:rPr lang="en-US" sz="1400" dirty="0" smtClean="0">
                <a:solidFill>
                  <a:srgbClr val="FF0000"/>
                </a:solidFill>
              </a:rPr>
              <a:t>(+</a:t>
            </a:r>
            <a:r>
              <a:rPr lang="en-US" sz="1400" dirty="0">
                <a:solidFill>
                  <a:srgbClr val="FF0000"/>
                </a:solidFill>
              </a:rPr>
              <a:t>2 cycles)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Arial Narrow" pitchFamily="34" charset="0"/>
              </a:rPr>
              <a:t>&amp;label</a:t>
            </a:r>
            <a:r>
              <a:rPr lang="en-US" sz="2000" dirty="0"/>
              <a:t> – Absolute, </a:t>
            </a:r>
            <a:r>
              <a:rPr lang="en-US" sz="2000" b="1" dirty="0" smtClean="0">
                <a:latin typeface="Arial Narrow" pitchFamily="34" charset="0"/>
              </a:rPr>
              <a:t>index(SR)  </a:t>
            </a:r>
            <a:r>
              <a:rPr lang="en-US" sz="1400" dirty="0" smtClean="0">
                <a:solidFill>
                  <a:srgbClr val="FF0000"/>
                </a:solidFill>
              </a:rPr>
              <a:t>(+</a:t>
            </a:r>
            <a:r>
              <a:rPr lang="en-US" sz="1400" dirty="0">
                <a:solidFill>
                  <a:srgbClr val="FF0000"/>
                </a:solidFill>
              </a:rPr>
              <a:t>2 cycles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  <a:endParaRPr lang="en-US" sz="1400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Arial Narrow" pitchFamily="34" charset="0"/>
              </a:rPr>
              <a:t>#n</a:t>
            </a:r>
            <a:r>
              <a:rPr lang="en-US" sz="2000" dirty="0"/>
              <a:t> – </a:t>
            </a:r>
            <a:r>
              <a:rPr lang="en-US" sz="2000" dirty="0" smtClean="0"/>
              <a:t>Immediate, </a:t>
            </a:r>
            <a:r>
              <a:rPr lang="en-US" sz="2000" b="1" dirty="0" smtClean="0"/>
              <a:t>@PC+  </a:t>
            </a:r>
            <a:r>
              <a:rPr lang="en-US" sz="1400" dirty="0" smtClean="0">
                <a:solidFill>
                  <a:srgbClr val="FF0000"/>
                </a:solidFill>
              </a:rPr>
              <a:t>(+1 cycle)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Constant generator with R2 and R3: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#-1, 0, 1, 2, 4, 8 </a:t>
            </a:r>
            <a:r>
              <a:rPr lang="en-US" sz="1400" dirty="0">
                <a:solidFill>
                  <a:srgbClr val="FF0000"/>
                </a:solidFill>
              </a:rPr>
              <a:t>(+1 cycle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  <a:endParaRPr lang="en-US" sz="1400" dirty="0" smtClean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30% code savings</a:t>
            </a:r>
          </a:p>
        </p:txBody>
      </p:sp>
      <p:sp>
        <p:nvSpPr>
          <p:cNvPr id="3122183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 dirty="0">
                <a:latin typeface="Arial" pitchFamily="34" charset="0"/>
              </a:rPr>
              <a:t>Addressing Modes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0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5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5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5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5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5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57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57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057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057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057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057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057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766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1B69-69AC-4B9E-A18B-F8C9EC57A58E}" type="slidenum">
              <a:rPr lang="en-US"/>
              <a:pPr/>
              <a:t>49</a:t>
            </a:fld>
            <a:endParaRPr lang="en-US"/>
          </a:p>
        </p:txBody>
      </p:sp>
      <p:sp>
        <p:nvSpPr>
          <p:cNvPr id="312320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Destination Addressing Modes</a:t>
            </a:r>
          </a:p>
        </p:txBody>
      </p:sp>
      <p:sp>
        <p:nvSpPr>
          <p:cNvPr id="3058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1408113"/>
            <a:ext cx="8164513" cy="4491037"/>
          </a:xfrm>
        </p:spPr>
        <p:txBody>
          <a:bodyPr/>
          <a:lstStyle/>
          <a:p>
            <a:r>
              <a:rPr lang="en-US" sz="2400" dirty="0"/>
              <a:t>There are </a:t>
            </a:r>
            <a:r>
              <a:rPr lang="en-US" sz="2400" dirty="0" smtClean="0"/>
              <a:t>only two basic addressing modes </a:t>
            </a:r>
            <a:r>
              <a:rPr lang="en-US" sz="2400" dirty="0"/>
              <a:t>for the destination </a:t>
            </a:r>
            <a:r>
              <a:rPr lang="en-US" sz="2400" dirty="0" smtClean="0"/>
              <a:t>address (Ad): </a:t>
            </a:r>
            <a:endParaRPr lang="en-US" sz="2400" dirty="0"/>
          </a:p>
          <a:p>
            <a:pPr lvl="1"/>
            <a:r>
              <a:rPr lang="en-US" sz="2000" b="1" dirty="0">
                <a:latin typeface="Arial Narrow" pitchFamily="34" charset="0"/>
              </a:rPr>
              <a:t>0 = Rd</a:t>
            </a:r>
            <a:r>
              <a:rPr lang="en-US" sz="2000" dirty="0"/>
              <a:t> - Register  </a:t>
            </a:r>
            <a:r>
              <a:rPr lang="en-US" sz="1600" dirty="0" smtClean="0">
                <a:solidFill>
                  <a:srgbClr val="FF0000"/>
                </a:solidFill>
              </a:rPr>
              <a:t>(+0 </a:t>
            </a:r>
            <a:r>
              <a:rPr lang="en-US" sz="1600" dirty="0">
                <a:solidFill>
                  <a:srgbClr val="FF0000"/>
                </a:solidFill>
              </a:rPr>
              <a:t>cycles)</a:t>
            </a:r>
          </a:p>
          <a:p>
            <a:pPr lvl="1"/>
            <a:r>
              <a:rPr lang="en-US" sz="2000" b="1" dirty="0">
                <a:latin typeface="Arial Narrow" pitchFamily="34" charset="0"/>
              </a:rPr>
              <a:t>1 = </a:t>
            </a:r>
            <a:r>
              <a:rPr lang="en-US" sz="2000" b="1" dirty="0" smtClean="0">
                <a:latin typeface="Arial Narrow" pitchFamily="34" charset="0"/>
              </a:rPr>
              <a:t>index(Rd</a:t>
            </a:r>
            <a:r>
              <a:rPr lang="en-US" sz="2000" b="1" dirty="0">
                <a:latin typeface="Arial Narrow" pitchFamily="34" charset="0"/>
              </a:rPr>
              <a:t>)</a:t>
            </a:r>
            <a:r>
              <a:rPr lang="en-US" sz="2000" dirty="0"/>
              <a:t> - Indexed </a:t>
            </a:r>
            <a:r>
              <a:rPr lang="en-US" sz="2000" dirty="0" smtClean="0"/>
              <a:t>Register 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(+2 cycles)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When used in </a:t>
            </a:r>
            <a:r>
              <a:rPr lang="en-US" sz="2400" dirty="0"/>
              <a:t>combination with registers R0/R2, two additional destination addressing modes are available:</a:t>
            </a:r>
          </a:p>
          <a:p>
            <a:pPr lvl="1"/>
            <a:r>
              <a:rPr lang="en-US" sz="2000" b="1" dirty="0">
                <a:latin typeface="Arial Narrow" pitchFamily="34" charset="0"/>
              </a:rPr>
              <a:t>label</a:t>
            </a:r>
            <a:r>
              <a:rPr lang="en-US" sz="2000" dirty="0"/>
              <a:t> - PC Relative, </a:t>
            </a:r>
            <a:r>
              <a:rPr lang="en-US" sz="2000" b="1" dirty="0" smtClean="0">
                <a:latin typeface="Arial Narrow" pitchFamily="34" charset="0"/>
              </a:rPr>
              <a:t>index(PC)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(+</a:t>
            </a:r>
            <a:r>
              <a:rPr lang="en-US" sz="1600" dirty="0">
                <a:solidFill>
                  <a:srgbClr val="FF0000"/>
                </a:solidFill>
              </a:rPr>
              <a:t>2 cycles)</a:t>
            </a:r>
          </a:p>
          <a:p>
            <a:pPr lvl="1"/>
            <a:r>
              <a:rPr lang="en-US" sz="2000" b="1" dirty="0">
                <a:latin typeface="Arial Narrow" pitchFamily="34" charset="0"/>
              </a:rPr>
              <a:t>&amp;label</a:t>
            </a:r>
            <a:r>
              <a:rPr lang="en-US" sz="2000" dirty="0"/>
              <a:t> – Absolute, </a:t>
            </a:r>
            <a:r>
              <a:rPr lang="en-US" sz="2000" b="1" dirty="0" smtClean="0">
                <a:latin typeface="Arial Narrow" pitchFamily="34" charset="0"/>
              </a:rPr>
              <a:t>index(SR)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(+</a:t>
            </a:r>
            <a:r>
              <a:rPr lang="en-US" sz="1600" dirty="0">
                <a:solidFill>
                  <a:srgbClr val="FF0000"/>
                </a:solidFill>
              </a:rPr>
              <a:t>2 cycles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Storing result in memory adds an additional clock cycle.</a:t>
            </a:r>
          </a:p>
        </p:txBody>
      </p:sp>
      <p:sp>
        <p:nvSpPr>
          <p:cNvPr id="3123207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Addressing Modes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9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5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5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5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5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05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58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058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869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058C-C599-47BF-9D65-A41BB0E9842F}" type="slidenum">
              <a:rPr lang="en-US"/>
              <a:pPr/>
              <a:t>5</a:t>
            </a:fld>
            <a:endParaRPr lang="en-US"/>
          </a:p>
        </p:txBody>
      </p:sp>
      <p:sp>
        <p:nvSpPr>
          <p:cNvPr id="283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 Architecture</a:t>
            </a:r>
          </a:p>
        </p:txBody>
      </p:sp>
      <p:sp>
        <p:nvSpPr>
          <p:cNvPr id="283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08113"/>
            <a:ext cx="8566150" cy="5292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</a:rPr>
              <a:t>The computer ISA defines a</a:t>
            </a:r>
            <a:r>
              <a:rPr lang="en-US" sz="2400" dirty="0"/>
              <a:t>ll </a:t>
            </a:r>
            <a:r>
              <a:rPr lang="en-US" sz="2400" dirty="0" smtClean="0"/>
              <a:t>the</a:t>
            </a:r>
            <a:r>
              <a:rPr lang="en-US" sz="2400" u="sng" dirty="0" smtClean="0"/>
              <a:t> </a:t>
            </a:r>
            <a:r>
              <a:rPr lang="en-US" sz="2400" i="1" u="sng" dirty="0">
                <a:solidFill>
                  <a:srgbClr val="CE0000"/>
                </a:solidFill>
              </a:rPr>
              <a:t>programmer-visible </a:t>
            </a:r>
            <a:r>
              <a:rPr lang="en-US" sz="2400" dirty="0"/>
              <a:t>components and operations of the computer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CE0000"/>
                </a:solidFill>
              </a:rPr>
              <a:t>M</a:t>
            </a:r>
            <a:r>
              <a:rPr lang="en-US" sz="2000" dirty="0" smtClean="0">
                <a:solidFill>
                  <a:srgbClr val="CE0000"/>
                </a:solidFill>
              </a:rPr>
              <a:t>emory </a:t>
            </a:r>
            <a:r>
              <a:rPr lang="en-US" sz="2000" dirty="0">
                <a:solidFill>
                  <a:srgbClr val="CE0000"/>
                </a:solidFill>
              </a:rPr>
              <a:t>organization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address space -- how may locations can be addressed?</a:t>
            </a:r>
          </a:p>
          <a:p>
            <a:pPr lvl="2">
              <a:lnSpc>
                <a:spcPct val="90000"/>
              </a:lnSpc>
            </a:pPr>
            <a:r>
              <a:rPr lang="en-US" sz="2000" dirty="0" err="1"/>
              <a:t>addressibility</a:t>
            </a:r>
            <a:r>
              <a:rPr lang="en-US" sz="2000" dirty="0"/>
              <a:t> -- how many bits per location?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CE0000"/>
                </a:solidFill>
              </a:rPr>
              <a:t>R</a:t>
            </a:r>
            <a:r>
              <a:rPr lang="en-US" sz="2000" dirty="0" smtClean="0">
                <a:solidFill>
                  <a:srgbClr val="CE0000"/>
                </a:solidFill>
              </a:rPr>
              <a:t>egister </a:t>
            </a:r>
            <a:r>
              <a:rPr lang="en-US" sz="2000" dirty="0">
                <a:solidFill>
                  <a:srgbClr val="CE0000"/>
                </a:solidFill>
              </a:rPr>
              <a:t>set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how many?  what size?  how are they used?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CE0000"/>
                </a:solidFill>
              </a:rPr>
              <a:t>I</a:t>
            </a:r>
            <a:r>
              <a:rPr lang="en-US" sz="2000" dirty="0" smtClean="0">
                <a:solidFill>
                  <a:srgbClr val="CE0000"/>
                </a:solidFill>
              </a:rPr>
              <a:t>nstruction </a:t>
            </a:r>
            <a:r>
              <a:rPr lang="en-US" sz="2000" dirty="0">
                <a:solidFill>
                  <a:srgbClr val="CE0000"/>
                </a:solidFill>
              </a:rPr>
              <a:t>set</a:t>
            </a:r>
          </a:p>
          <a:p>
            <a:pPr lvl="2">
              <a:lnSpc>
                <a:spcPct val="90000"/>
              </a:lnSpc>
            </a:pPr>
            <a:r>
              <a:rPr lang="en-US" sz="2000" dirty="0" err="1"/>
              <a:t>opcodes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2000" dirty="0"/>
              <a:t>data types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addressing modes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ISA provides all information needed for someone that wants to write a program in </a:t>
            </a:r>
            <a:r>
              <a:rPr lang="en-US" sz="2400" dirty="0">
                <a:solidFill>
                  <a:schemeClr val="hlink"/>
                </a:solidFill>
              </a:rPr>
              <a:t>machine language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(or translate from a high-level language to machine language).</a:t>
            </a:r>
            <a:endParaRPr lang="en-US" sz="2800" dirty="0"/>
          </a:p>
        </p:txBody>
      </p:sp>
      <p:sp>
        <p:nvSpPr>
          <p:cNvPr id="2834436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pitchFamily="34" charset="0"/>
              </a:rPr>
              <a:t>ISA</a:t>
            </a:r>
            <a:endParaRPr lang="en-US" sz="1800" b="1" dirty="0">
              <a:latin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8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Operand Access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A53C-6202-4B73-8726-FDAFBBEBD03E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4326" y="1579418"/>
            <a:ext cx="798021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;****************************************************</a:t>
            </a:r>
          </a:p>
          <a:p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                   .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cdecls  C,"msp430.h" ; MSP430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000                .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text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4            </a:t>
            </a:r>
          </a:p>
          <a:p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5 8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000 </a:t>
            </a:r>
            <a:r>
              <a:rPr lang="pt-B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540A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reset:  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add.w  r4,r10         ; r10 = r4 + r10</a:t>
            </a:r>
          </a:p>
          <a:p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6 8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002 </a:t>
            </a:r>
            <a:r>
              <a:rPr lang="pt-B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541A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         add.w  6(r4),r10      ; r10 = 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M(r4+6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) + r10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8004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0006 </a:t>
            </a:r>
          </a:p>
          <a:p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7 8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006 </a:t>
            </a:r>
            <a:r>
              <a:rPr lang="pt-B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542A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         add.w  @r4,r10        ; r10 = M(r4) + r10</a:t>
            </a:r>
          </a:p>
          <a:p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8 8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008 </a:t>
            </a:r>
            <a:r>
              <a:rPr lang="pt-B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543A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         add.w  @r4+,r10       ; r10 = M(r4++) + r10</a:t>
            </a:r>
          </a:p>
          <a:p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9 8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00a </a:t>
            </a:r>
            <a:r>
              <a:rPr lang="pt-B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501A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         add.w  cnt,r10        ; r10 = M(cnt) + r10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800c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0012 </a:t>
            </a:r>
          </a:p>
          <a:p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10 800e </a:t>
            </a:r>
            <a:r>
              <a:rPr lang="pt-B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521A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         add.w  &amp;cnt,r10       ; r10 = M(cnt) + r10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8010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01E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11 8012 </a:t>
            </a:r>
            <a:r>
              <a:rPr lang="pt-B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503A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         add.w  #100,r10       ; r10 = 100 + r10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8014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0064 </a:t>
            </a:r>
          </a:p>
          <a:p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12 8016 </a:t>
            </a:r>
            <a:r>
              <a:rPr lang="pt-B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531A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         add.w  #1,r10         ; r10 = 1 + r10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13 8018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5090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cnt,var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M(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+ M(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801a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0004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801c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0004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14            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15 801e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0000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    .word  0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16 8020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0000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    .word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 dirty="0">
                <a:latin typeface="Arial" pitchFamily="34" charset="0"/>
              </a:rPr>
              <a:t>Addressing Modes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165600" y="2053664"/>
            <a:ext cx="4396508" cy="504809"/>
            <a:chOff x="4165600" y="2053664"/>
            <a:chExt cx="4396508" cy="504809"/>
          </a:xfrm>
        </p:grpSpPr>
        <p:cxnSp>
          <p:nvCxnSpPr>
            <p:cNvPr id="9" name="Straight Arrow Connector 8"/>
            <p:cNvCxnSpPr/>
            <p:nvPr/>
          </p:nvCxnSpPr>
          <p:spPr bwMode="auto">
            <a:xfrm flipH="1">
              <a:off x="4165600" y="2225964"/>
              <a:ext cx="2743200" cy="332509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FF0000">
                  <a:alpha val="53000"/>
                </a:srgbClr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TextBox 9"/>
            <p:cNvSpPr txBox="1"/>
            <p:nvPr/>
          </p:nvSpPr>
          <p:spPr>
            <a:xfrm>
              <a:off x="6908799" y="2053664"/>
              <a:ext cx="165330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bIns="0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Register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35055" y="2306068"/>
            <a:ext cx="4239490" cy="504809"/>
            <a:chOff x="4539681" y="2053664"/>
            <a:chExt cx="4239490" cy="504809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flipH="1">
              <a:off x="4539681" y="2225964"/>
              <a:ext cx="2369120" cy="332509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FF0000">
                  <a:alpha val="53000"/>
                </a:srgbClr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6908799" y="2053664"/>
              <a:ext cx="187037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bIns="0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Indexed Register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50327" y="2633952"/>
            <a:ext cx="4419606" cy="611022"/>
            <a:chOff x="4359565" y="2053664"/>
            <a:chExt cx="4419606" cy="611022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H="1">
              <a:off x="4359565" y="2225964"/>
              <a:ext cx="2549236" cy="438722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FF0000">
                  <a:alpha val="53000"/>
                </a:srgbClr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/>
            <p:cNvSpPr txBox="1"/>
            <p:nvPr/>
          </p:nvSpPr>
          <p:spPr>
            <a:xfrm>
              <a:off x="6908799" y="2053664"/>
              <a:ext cx="187037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bIns="0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Indirect Register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442691" y="2906420"/>
            <a:ext cx="4331866" cy="504809"/>
            <a:chOff x="4447305" y="2053664"/>
            <a:chExt cx="4331866" cy="504809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 flipH="1">
              <a:off x="4447305" y="2225964"/>
              <a:ext cx="2461496" cy="332509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FF0000">
                  <a:alpha val="53000"/>
                </a:srgbClr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TextBox 22"/>
            <p:cNvSpPr txBox="1"/>
            <p:nvPr/>
          </p:nvSpPr>
          <p:spPr>
            <a:xfrm>
              <a:off x="6908799" y="2053664"/>
              <a:ext cx="187037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bIns="0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Indirect Auto-</a:t>
              </a:r>
              <a:r>
                <a:rPr lang="en-US" sz="1600" dirty="0" err="1" smtClean="0">
                  <a:solidFill>
                    <a:srgbClr val="FF0000"/>
                  </a:solidFill>
                </a:rPr>
                <a:t>inc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0327" y="3151180"/>
            <a:ext cx="4419618" cy="504809"/>
            <a:chOff x="4359553" y="2053664"/>
            <a:chExt cx="4419618" cy="504809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 flipH="1">
              <a:off x="4359553" y="2225964"/>
              <a:ext cx="2549248" cy="332509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FF0000">
                  <a:alpha val="53000"/>
                </a:srgbClr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TextBox 26"/>
            <p:cNvSpPr txBox="1"/>
            <p:nvPr/>
          </p:nvSpPr>
          <p:spPr>
            <a:xfrm>
              <a:off x="6908799" y="2053664"/>
              <a:ext cx="1870372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bIns="0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Symbolic or PC relative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442691" y="4073236"/>
            <a:ext cx="4327242" cy="361599"/>
            <a:chOff x="4451929" y="1987475"/>
            <a:chExt cx="4327242" cy="361599"/>
          </a:xfrm>
        </p:grpSpPr>
        <p:cxnSp>
          <p:nvCxnSpPr>
            <p:cNvPr id="30" name="Straight Arrow Connector 29"/>
            <p:cNvCxnSpPr/>
            <p:nvPr/>
          </p:nvCxnSpPr>
          <p:spPr bwMode="auto">
            <a:xfrm flipH="1" flipV="1">
              <a:off x="4451929" y="1987475"/>
              <a:ext cx="2456872" cy="238489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FF0000">
                  <a:alpha val="53000"/>
                </a:srgbClr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6908799" y="2102853"/>
              <a:ext cx="187037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bIns="0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Absolute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447315" y="4521188"/>
            <a:ext cx="4322618" cy="361599"/>
            <a:chOff x="4451929" y="1987475"/>
            <a:chExt cx="4322618" cy="361599"/>
          </a:xfrm>
        </p:grpSpPr>
        <p:cxnSp>
          <p:nvCxnSpPr>
            <p:cNvPr id="34" name="Straight Arrow Connector 33"/>
            <p:cNvCxnSpPr/>
            <p:nvPr/>
          </p:nvCxnSpPr>
          <p:spPr bwMode="auto">
            <a:xfrm flipH="1" flipV="1">
              <a:off x="4451929" y="1987475"/>
              <a:ext cx="2456872" cy="238489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FF0000">
                  <a:alpha val="53000"/>
                </a:srgbClr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TextBox 34"/>
            <p:cNvSpPr txBox="1"/>
            <p:nvPr/>
          </p:nvSpPr>
          <p:spPr>
            <a:xfrm>
              <a:off x="6904175" y="2102853"/>
              <a:ext cx="187037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bIns="0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Immediate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65600" y="4925931"/>
            <a:ext cx="4604333" cy="441753"/>
            <a:chOff x="4174826" y="1907322"/>
            <a:chExt cx="4604333" cy="441753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H="1" flipV="1">
              <a:off x="4174826" y="1907322"/>
              <a:ext cx="2733975" cy="318643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FF0000">
                  <a:alpha val="53000"/>
                </a:srgbClr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TextBox 37"/>
            <p:cNvSpPr txBox="1"/>
            <p:nvPr/>
          </p:nvSpPr>
          <p:spPr>
            <a:xfrm>
              <a:off x="6908787" y="2102854"/>
              <a:ext cx="187037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bIns="0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Constant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24242" y="1830525"/>
            <a:ext cx="1791249" cy="4720153"/>
            <a:chOff x="224242" y="1830525"/>
            <a:chExt cx="1791249" cy="4720153"/>
          </a:xfrm>
        </p:grpSpPr>
        <p:sp>
          <p:nvSpPr>
            <p:cNvPr id="30" name="Up-Down Arrow 29"/>
            <p:cNvSpPr/>
            <p:nvPr/>
          </p:nvSpPr>
          <p:spPr bwMode="auto">
            <a:xfrm>
              <a:off x="857725" y="1891665"/>
              <a:ext cx="1088136" cy="4537710"/>
            </a:xfrm>
            <a:prstGeom prst="upDownArrow">
              <a:avLst>
                <a:gd name="adj1" fmla="val 84802"/>
                <a:gd name="adj2" fmla="val 2256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92481" y="2228850"/>
              <a:ext cx="1223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Memory</a:t>
              </a:r>
              <a:endParaRPr lang="en-US" sz="16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4242" y="1830525"/>
              <a:ext cx="9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latin typeface="Comic Sans MS" panose="030F0702030302020204" pitchFamily="66" charset="0"/>
                </a:rPr>
                <a:t>0x0000</a:t>
              </a:r>
              <a:endParaRPr lang="en-US" sz="12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24242" y="6273679"/>
              <a:ext cx="9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latin typeface="Comic Sans MS" panose="030F0702030302020204" pitchFamily="66" charset="0"/>
                </a:rPr>
                <a:t>0xFFFF</a:t>
              </a:r>
              <a:endParaRPr lang="en-US" sz="1200" b="1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B7A4-D631-441A-9729-18CD87CC9D51}" type="slidenum">
              <a:rPr lang="en-US"/>
              <a:pPr/>
              <a:t>51</a:t>
            </a:fld>
            <a:endParaRPr lang="en-US"/>
          </a:p>
        </p:txBody>
      </p:sp>
      <p:sp>
        <p:nvSpPr>
          <p:cNvPr id="312525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00 = Register Mode</a:t>
            </a:r>
            <a:endParaRPr lang="en-US" dirty="0"/>
          </a:p>
        </p:txBody>
      </p:sp>
      <p:sp>
        <p:nvSpPr>
          <p:cNvPr id="3125255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Addressing Modes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576060" y="2983230"/>
            <a:ext cx="868680" cy="1828800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8895" y="2628724"/>
            <a:ext cx="1223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Registers</a:t>
            </a:r>
            <a:endParaRPr lang="en-US" sz="1600" b="1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937260" y="2882640"/>
            <a:ext cx="924878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576060" y="3465745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576060" y="4155891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5966460" y="4233016"/>
            <a:ext cx="960120" cy="944773"/>
          </a:xfrm>
          <a:custGeom>
            <a:avLst/>
            <a:gdLst>
              <a:gd name="connsiteX0" fmla="*/ 960120 w 960120"/>
              <a:gd name="connsiteY0" fmla="*/ 12062 h 1212212"/>
              <a:gd name="connsiteX1" fmla="*/ 194310 w 960120"/>
              <a:gd name="connsiteY1" fmla="*/ 172082 h 1212212"/>
              <a:gd name="connsiteX2" fmla="*/ 0 w 960120"/>
              <a:gd name="connsiteY2" fmla="*/ 1212212 h 12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0120" h="1212212">
                <a:moveTo>
                  <a:pt x="960120" y="12062"/>
                </a:moveTo>
                <a:cubicBezTo>
                  <a:pt x="657225" y="-7941"/>
                  <a:pt x="354330" y="-27943"/>
                  <a:pt x="194310" y="172082"/>
                </a:cubicBezTo>
                <a:cubicBezTo>
                  <a:pt x="34290" y="372107"/>
                  <a:pt x="17145" y="792159"/>
                  <a:pt x="0" y="1212212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5715000" y="4233017"/>
            <a:ext cx="2407562" cy="1619143"/>
          </a:xfrm>
          <a:custGeom>
            <a:avLst/>
            <a:gdLst>
              <a:gd name="connsiteX0" fmla="*/ 0 w 2407562"/>
              <a:gd name="connsiteY0" fmla="*/ 1588770 h 1963857"/>
              <a:gd name="connsiteX1" fmla="*/ 400050 w 2407562"/>
              <a:gd name="connsiteY1" fmla="*/ 1885950 h 1963857"/>
              <a:gd name="connsiteX2" fmla="*/ 1783080 w 2407562"/>
              <a:gd name="connsiteY2" fmla="*/ 1931670 h 1963857"/>
              <a:gd name="connsiteX3" fmla="*/ 2366010 w 2407562"/>
              <a:gd name="connsiteY3" fmla="*/ 1463040 h 1963857"/>
              <a:gd name="connsiteX4" fmla="*/ 2263140 w 2407562"/>
              <a:gd name="connsiteY4" fmla="*/ 388620 h 1963857"/>
              <a:gd name="connsiteX5" fmla="*/ 1485900 w 2407562"/>
              <a:gd name="connsiteY5" fmla="*/ 0 h 196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7562" h="1963857">
                <a:moveTo>
                  <a:pt x="0" y="1588770"/>
                </a:moveTo>
                <a:cubicBezTo>
                  <a:pt x="51435" y="1708785"/>
                  <a:pt x="102870" y="1828800"/>
                  <a:pt x="400050" y="1885950"/>
                </a:cubicBezTo>
                <a:cubicBezTo>
                  <a:pt x="697230" y="1943100"/>
                  <a:pt x="1455420" y="2002155"/>
                  <a:pt x="1783080" y="1931670"/>
                </a:cubicBezTo>
                <a:cubicBezTo>
                  <a:pt x="2110740" y="1861185"/>
                  <a:pt x="2286000" y="1720215"/>
                  <a:pt x="2366010" y="1463040"/>
                </a:cubicBezTo>
                <a:cubicBezTo>
                  <a:pt x="2446020" y="1205865"/>
                  <a:pt x="2409825" y="632460"/>
                  <a:pt x="2263140" y="388620"/>
                </a:cubicBezTo>
                <a:cubicBezTo>
                  <a:pt x="2116455" y="144780"/>
                  <a:pt x="1801177" y="72390"/>
                  <a:pt x="1485900" y="0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920490" y="2158097"/>
            <a:ext cx="4446270" cy="399124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06415" y="2278380"/>
            <a:ext cx="122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CPU</a:t>
            </a:r>
            <a:endParaRPr lang="en-US" sz="1800" b="1" dirty="0"/>
          </a:p>
        </p:txBody>
      </p:sp>
      <p:sp>
        <p:nvSpPr>
          <p:cNvPr id="29" name="Freeform 28"/>
          <p:cNvSpPr/>
          <p:nvPr/>
        </p:nvSpPr>
        <p:spPr bwMode="auto">
          <a:xfrm>
            <a:off x="5497830" y="3553764"/>
            <a:ext cx="1440180" cy="1624026"/>
          </a:xfrm>
          <a:custGeom>
            <a:avLst/>
            <a:gdLst>
              <a:gd name="connsiteX0" fmla="*/ 1440180 w 1440180"/>
              <a:gd name="connsiteY0" fmla="*/ 966 h 1624026"/>
              <a:gd name="connsiteX1" fmla="*/ 845820 w 1440180"/>
              <a:gd name="connsiteY1" fmla="*/ 92406 h 1624026"/>
              <a:gd name="connsiteX2" fmla="*/ 160020 w 1440180"/>
              <a:gd name="connsiteY2" fmla="*/ 583896 h 1624026"/>
              <a:gd name="connsiteX3" fmla="*/ 0 w 1440180"/>
              <a:gd name="connsiteY3" fmla="*/ 1624026 h 1624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0180" h="1624026">
                <a:moveTo>
                  <a:pt x="1440180" y="966"/>
                </a:moveTo>
                <a:cubicBezTo>
                  <a:pt x="1249680" y="-1892"/>
                  <a:pt x="1059180" y="-4749"/>
                  <a:pt x="845820" y="92406"/>
                </a:cubicBezTo>
                <a:cubicBezTo>
                  <a:pt x="632460" y="189561"/>
                  <a:pt x="300990" y="328626"/>
                  <a:pt x="160020" y="583896"/>
                </a:cubicBezTo>
                <a:cubicBezTo>
                  <a:pt x="19050" y="839166"/>
                  <a:pt x="9525" y="1231596"/>
                  <a:pt x="0" y="1624026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434740" y="3730388"/>
            <a:ext cx="804724" cy="334484"/>
            <a:chOff x="2729210" y="2789770"/>
            <a:chExt cx="804724" cy="334484"/>
          </a:xfrm>
        </p:grpSpPr>
        <p:sp>
          <p:nvSpPr>
            <p:cNvPr id="43" name="Trapezoid 42"/>
            <p:cNvSpPr/>
            <p:nvPr/>
          </p:nvSpPr>
          <p:spPr bwMode="auto">
            <a:xfrm flipV="1">
              <a:off x="2729210" y="2789774"/>
              <a:ext cx="804724" cy="334480"/>
            </a:xfrm>
            <a:prstGeom prst="trapezoid">
              <a:avLst>
                <a:gd name="adj" fmla="val 6888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4" name="Isosceles Triangle 43"/>
            <p:cNvSpPr/>
            <p:nvPr/>
          </p:nvSpPr>
          <p:spPr bwMode="auto">
            <a:xfrm flipV="1">
              <a:off x="3060451" y="2789772"/>
              <a:ext cx="139108" cy="90338"/>
            </a:xfrm>
            <a:prstGeom prst="triangle">
              <a:avLst>
                <a:gd name="adj" fmla="val 51773"/>
              </a:avLst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 bwMode="auto">
            <a:xfrm flipH="1">
              <a:off x="3129279" y="2789770"/>
              <a:ext cx="82185" cy="108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3049641" y="2789802"/>
              <a:ext cx="82185" cy="108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TextBox 51"/>
            <p:cNvSpPr txBox="1"/>
            <p:nvPr/>
          </p:nvSpPr>
          <p:spPr>
            <a:xfrm>
              <a:off x="2947535" y="2909231"/>
              <a:ext cx="37810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 smtClean="0">
                  <a:latin typeface="Arial Narrow" pitchFamily="34" charset="0"/>
                </a:rPr>
                <a:t>ADDER</a:t>
              </a:r>
              <a:endParaRPr lang="en-US" sz="1000" b="1" dirty="0">
                <a:latin typeface="Arial Narrow" pitchFamily="34" charset="0"/>
              </a:endParaRPr>
            </a:p>
          </p:txBody>
        </p:sp>
      </p:grpSp>
      <p:sp>
        <p:nvSpPr>
          <p:cNvPr id="58" name="Text Box 537"/>
          <p:cNvSpPr txBox="1">
            <a:spLocks noChangeArrowheads="1"/>
          </p:cNvSpPr>
          <p:nvPr/>
        </p:nvSpPr>
        <p:spPr bwMode="auto">
          <a:xfrm>
            <a:off x="1249681" y="1307305"/>
            <a:ext cx="77228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err="1" smtClean="0">
                <a:latin typeface="Courier New" pitchFamily="49" charset="0"/>
              </a:rPr>
              <a:t>add.w</a:t>
            </a:r>
            <a:r>
              <a:rPr lang="en-US" sz="2800" b="1" dirty="0" smtClean="0">
                <a:latin typeface="Courier New" pitchFamily="49" charset="0"/>
              </a:rPr>
              <a:t> r4,r10    ;r10 = r4 + r10</a:t>
            </a:r>
            <a:endParaRPr lang="en-US" sz="2800" b="1" dirty="0">
              <a:latin typeface="Courier New" pitchFamily="49" charset="0"/>
            </a:endParaRPr>
          </a:p>
        </p:txBody>
      </p:sp>
      <p:grpSp>
        <p:nvGrpSpPr>
          <p:cNvPr id="3125249" name="Group 3125248"/>
          <p:cNvGrpSpPr/>
          <p:nvPr/>
        </p:nvGrpSpPr>
        <p:grpSpPr>
          <a:xfrm>
            <a:off x="285750" y="2521684"/>
            <a:ext cx="642461" cy="898341"/>
            <a:chOff x="285750" y="2521684"/>
            <a:chExt cx="642461" cy="898341"/>
          </a:xfrm>
        </p:grpSpPr>
        <p:sp>
          <p:nvSpPr>
            <p:cNvPr id="3125248" name="Rectangle 3125247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5750" y="2803341"/>
              <a:ext cx="46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/>
                <a:t>PC</a:t>
              </a:r>
              <a:endParaRPr lang="en-US" sz="1600" b="1" dirty="0"/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2" name="Group 71"/>
          <p:cNvGrpSpPr/>
          <p:nvPr/>
        </p:nvGrpSpPr>
        <p:grpSpPr>
          <a:xfrm>
            <a:off x="289560" y="2719804"/>
            <a:ext cx="642461" cy="898341"/>
            <a:chOff x="285750" y="2521684"/>
            <a:chExt cx="642461" cy="898341"/>
          </a:xfrm>
        </p:grpSpPr>
        <p:sp>
          <p:nvSpPr>
            <p:cNvPr id="73" name="Rectangle 72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85750" y="2803341"/>
              <a:ext cx="46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/>
                <a:t>PC</a:t>
              </a:r>
              <a:endParaRPr lang="en-US" sz="1600" b="1" dirty="0"/>
            </a:p>
          </p:txBody>
        </p:sp>
        <p:cxnSp>
          <p:nvCxnSpPr>
            <p:cNvPr id="75" name="Straight Arrow Connector 74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" name="TextBox 37"/>
          <p:cNvSpPr txBox="1"/>
          <p:nvPr/>
        </p:nvSpPr>
        <p:spPr>
          <a:xfrm>
            <a:off x="6811669" y="4096168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R10</a:t>
            </a:r>
            <a:endParaRPr 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813143" y="3405158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R4</a:t>
            </a:r>
            <a:endParaRPr lang="en-US" sz="1200" b="1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6576060" y="2985685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434740" y="2726532"/>
            <a:ext cx="676375" cy="1666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98179" y="2681249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IR</a:t>
            </a:r>
            <a:endParaRPr lang="en-US" sz="12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1465118" y="2634423"/>
            <a:ext cx="3606505" cy="355462"/>
            <a:chOff x="1465118" y="2634423"/>
            <a:chExt cx="3606505" cy="355462"/>
          </a:xfrm>
        </p:grpSpPr>
        <p:sp>
          <p:nvSpPr>
            <p:cNvPr id="47" name="TextBox 46"/>
            <p:cNvSpPr txBox="1"/>
            <p:nvPr/>
          </p:nvSpPr>
          <p:spPr>
            <a:xfrm rot="21252101">
              <a:off x="2168140" y="2634423"/>
              <a:ext cx="17320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Data Bus (1 cycle)</a:t>
              </a:r>
              <a:endParaRPr lang="en-US" sz="1200" b="1" dirty="0"/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1465118" y="2815936"/>
              <a:ext cx="3096491" cy="173949"/>
            </a:xfrm>
            <a:custGeom>
              <a:avLst/>
              <a:gdLst>
                <a:gd name="connsiteX0" fmla="*/ 0 w 3096491"/>
                <a:gd name="connsiteY0" fmla="*/ 145473 h 173949"/>
                <a:gd name="connsiteX1" fmla="*/ 1080655 w 3096491"/>
                <a:gd name="connsiteY1" fmla="*/ 166255 h 173949"/>
                <a:gd name="connsiteX2" fmla="*/ 2275609 w 3096491"/>
                <a:gd name="connsiteY2" fmla="*/ 31173 h 173949"/>
                <a:gd name="connsiteX3" fmla="*/ 3096491 w 3096491"/>
                <a:gd name="connsiteY3" fmla="*/ 0 h 173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6491" h="173949">
                  <a:moveTo>
                    <a:pt x="0" y="145473"/>
                  </a:moveTo>
                  <a:cubicBezTo>
                    <a:pt x="350693" y="165389"/>
                    <a:pt x="701387" y="185305"/>
                    <a:pt x="1080655" y="166255"/>
                  </a:cubicBezTo>
                  <a:cubicBezTo>
                    <a:pt x="1459923" y="147205"/>
                    <a:pt x="1939636" y="58882"/>
                    <a:pt x="2275609" y="31173"/>
                  </a:cubicBezTo>
                  <a:cubicBezTo>
                    <a:pt x="2611582" y="3464"/>
                    <a:pt x="2854036" y="1732"/>
                    <a:pt x="3096491" y="0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oval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00121" y="2717064"/>
              <a:ext cx="57150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/>
                <a:t>0x540a</a:t>
              </a:r>
              <a:endParaRPr lang="en-US" sz="1200" b="1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118235" y="2872249"/>
            <a:ext cx="5715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0x540a</a:t>
            </a:r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820069" y="2923707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PC</a:t>
            </a:r>
            <a:endParaRPr lang="en-US" sz="1200" b="1" dirty="0"/>
          </a:p>
        </p:txBody>
      </p:sp>
      <p:sp>
        <p:nvSpPr>
          <p:cNvPr id="4" name="Trapezoid 3"/>
          <p:cNvSpPr/>
          <p:nvPr/>
        </p:nvSpPr>
        <p:spPr bwMode="auto">
          <a:xfrm flipV="1">
            <a:off x="5292090" y="5166360"/>
            <a:ext cx="834390" cy="388620"/>
          </a:xfrm>
          <a:prstGeom prst="trapezoid">
            <a:avLst>
              <a:gd name="adj" fmla="val 5735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16390" y="5189220"/>
            <a:ext cx="611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ALU</a:t>
            </a:r>
            <a:endParaRPr lang="en-US" sz="1600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1849582" y="2168133"/>
            <a:ext cx="5112327" cy="907576"/>
            <a:chOff x="1849582" y="2168133"/>
            <a:chExt cx="5112327" cy="907576"/>
          </a:xfrm>
        </p:grpSpPr>
        <p:sp>
          <p:nvSpPr>
            <p:cNvPr id="53" name="TextBox 52"/>
            <p:cNvSpPr txBox="1"/>
            <p:nvPr/>
          </p:nvSpPr>
          <p:spPr>
            <a:xfrm rot="20556547">
              <a:off x="2133771" y="2168133"/>
              <a:ext cx="131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Address Bus</a:t>
              </a:r>
              <a:endParaRPr lang="en-US" sz="1200" b="1" dirty="0"/>
            </a:p>
          </p:txBody>
        </p:sp>
        <p:sp>
          <p:nvSpPr>
            <p:cNvPr id="56" name="Freeform 55"/>
            <p:cNvSpPr/>
            <p:nvPr/>
          </p:nvSpPr>
          <p:spPr bwMode="auto">
            <a:xfrm>
              <a:off x="1849582" y="2244430"/>
              <a:ext cx="5112327" cy="831279"/>
            </a:xfrm>
            <a:custGeom>
              <a:avLst/>
              <a:gdLst>
                <a:gd name="connsiteX0" fmla="*/ 5112327 w 5112327"/>
                <a:gd name="connsiteY0" fmla="*/ 831279 h 831279"/>
                <a:gd name="connsiteX1" fmla="*/ 4281054 w 5112327"/>
                <a:gd name="connsiteY1" fmla="*/ 654634 h 831279"/>
                <a:gd name="connsiteX2" fmla="*/ 2015836 w 5112327"/>
                <a:gd name="connsiteY2" fmla="*/ 6 h 831279"/>
                <a:gd name="connsiteX3" fmla="*/ 0 w 5112327"/>
                <a:gd name="connsiteY3" fmla="*/ 644243 h 83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2327" h="831279">
                  <a:moveTo>
                    <a:pt x="5112327" y="831279"/>
                  </a:moveTo>
                  <a:cubicBezTo>
                    <a:pt x="4954731" y="812229"/>
                    <a:pt x="4797136" y="793179"/>
                    <a:pt x="4281054" y="654634"/>
                  </a:cubicBezTo>
                  <a:cubicBezTo>
                    <a:pt x="3764972" y="516089"/>
                    <a:pt x="2729345" y="1738"/>
                    <a:pt x="2015836" y="6"/>
                  </a:cubicBezTo>
                  <a:cubicBezTo>
                    <a:pt x="1302327" y="-1726"/>
                    <a:pt x="651163" y="321258"/>
                    <a:pt x="0" y="644243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ysDash"/>
              <a:miter lim="800000"/>
              <a:headEnd type="oval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79010" y="2772922"/>
            <a:ext cx="687435" cy="507149"/>
            <a:chOff x="7379010" y="2772922"/>
            <a:chExt cx="687435" cy="507149"/>
          </a:xfrm>
        </p:grpSpPr>
        <p:sp>
          <p:nvSpPr>
            <p:cNvPr id="57" name="TextBox 56"/>
            <p:cNvSpPr txBox="1"/>
            <p:nvPr/>
          </p:nvSpPr>
          <p:spPr>
            <a:xfrm>
              <a:off x="7621905" y="2772922"/>
              <a:ext cx="444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+2</a:t>
              </a:r>
              <a:endParaRPr lang="en-US" sz="1200" b="1" dirty="0"/>
            </a:p>
          </p:txBody>
        </p:sp>
        <p:sp>
          <p:nvSpPr>
            <p:cNvPr id="61" name="Arc 60"/>
            <p:cNvSpPr/>
            <p:nvPr/>
          </p:nvSpPr>
          <p:spPr bwMode="auto">
            <a:xfrm rot="10800000">
              <a:off x="7379010" y="2937433"/>
              <a:ext cx="426859" cy="342638"/>
            </a:xfrm>
            <a:prstGeom prst="arc">
              <a:avLst>
                <a:gd name="adj1" fmla="val 2523434"/>
                <a:gd name="adj2" fmla="val 459302"/>
              </a:avLst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stealth" w="med" len="med"/>
              <a:tailEnd type="oval" w="sm" len="sm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373181"/>
              </p:ext>
            </p:extLst>
          </p:nvPr>
        </p:nvGraphicFramePr>
        <p:xfrm>
          <a:off x="1327630" y="1201447"/>
          <a:ext cx="731520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7237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opcode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S-</a:t>
                      </a:r>
                      <a:r>
                        <a:rPr lang="en-US" sz="1200" b="1" dirty="0" err="1" smtClean="0"/>
                        <a:t>reg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Ad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b/w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As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D-</a:t>
                      </a:r>
                      <a:r>
                        <a:rPr lang="en-US" sz="1200" b="1" dirty="0" err="1" smtClean="0"/>
                        <a:t>reg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69673" y="6037283"/>
            <a:ext cx="4180398" cy="461665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1 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ycle Instruction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27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9" grpId="0" animBg="1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224242" y="1830525"/>
            <a:ext cx="1791249" cy="4720153"/>
            <a:chOff x="224242" y="1830525"/>
            <a:chExt cx="1791249" cy="4720153"/>
          </a:xfrm>
        </p:grpSpPr>
        <p:sp>
          <p:nvSpPr>
            <p:cNvPr id="92" name="Up-Down Arrow 91"/>
            <p:cNvSpPr/>
            <p:nvPr/>
          </p:nvSpPr>
          <p:spPr bwMode="auto">
            <a:xfrm>
              <a:off x="857725" y="1891665"/>
              <a:ext cx="1088136" cy="4537710"/>
            </a:xfrm>
            <a:prstGeom prst="upDownArrow">
              <a:avLst>
                <a:gd name="adj1" fmla="val 84802"/>
                <a:gd name="adj2" fmla="val 2256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92481" y="2228850"/>
              <a:ext cx="1223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Memory</a:t>
              </a:r>
              <a:endParaRPr lang="en-US" sz="1600" b="1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24242" y="1830525"/>
              <a:ext cx="9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latin typeface="Comic Sans MS" panose="030F0702030302020204" pitchFamily="66" charset="0"/>
                </a:rPr>
                <a:t>0x0000</a:t>
              </a:r>
              <a:endParaRPr lang="en-US" sz="12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24242" y="6273679"/>
              <a:ext cx="9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latin typeface="Comic Sans MS" panose="030F0702030302020204" pitchFamily="66" charset="0"/>
                </a:rPr>
                <a:t>0xFFFF</a:t>
              </a:r>
              <a:endParaRPr lang="en-US" sz="1200" b="1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937260" y="2882640"/>
            <a:ext cx="924878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B7A4-D631-441A-9729-18CD87CC9D51}" type="slidenum">
              <a:rPr lang="en-US"/>
              <a:pPr/>
              <a:t>52</a:t>
            </a:fld>
            <a:endParaRPr lang="en-US"/>
          </a:p>
        </p:txBody>
      </p:sp>
      <p:sp>
        <p:nvSpPr>
          <p:cNvPr id="312525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01 = Indexed </a:t>
            </a:r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3125255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Addressing Modes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576060" y="2983230"/>
            <a:ext cx="868680" cy="1828800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8895" y="2628724"/>
            <a:ext cx="1223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Registers</a:t>
            </a:r>
            <a:endParaRPr lang="en-US" sz="1600" b="1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6576060" y="3465745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576060" y="4155891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5966460" y="4233016"/>
            <a:ext cx="960120" cy="944773"/>
          </a:xfrm>
          <a:custGeom>
            <a:avLst/>
            <a:gdLst>
              <a:gd name="connsiteX0" fmla="*/ 960120 w 960120"/>
              <a:gd name="connsiteY0" fmla="*/ 12062 h 1212212"/>
              <a:gd name="connsiteX1" fmla="*/ 194310 w 960120"/>
              <a:gd name="connsiteY1" fmla="*/ 172082 h 1212212"/>
              <a:gd name="connsiteX2" fmla="*/ 0 w 960120"/>
              <a:gd name="connsiteY2" fmla="*/ 1212212 h 12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0120" h="1212212">
                <a:moveTo>
                  <a:pt x="960120" y="12062"/>
                </a:moveTo>
                <a:cubicBezTo>
                  <a:pt x="657225" y="-7941"/>
                  <a:pt x="354330" y="-27943"/>
                  <a:pt x="194310" y="172082"/>
                </a:cubicBezTo>
                <a:cubicBezTo>
                  <a:pt x="34290" y="372107"/>
                  <a:pt x="17145" y="792159"/>
                  <a:pt x="0" y="1212212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5715000" y="4233017"/>
            <a:ext cx="2407562" cy="1619143"/>
          </a:xfrm>
          <a:custGeom>
            <a:avLst/>
            <a:gdLst>
              <a:gd name="connsiteX0" fmla="*/ 0 w 2407562"/>
              <a:gd name="connsiteY0" fmla="*/ 1588770 h 1963857"/>
              <a:gd name="connsiteX1" fmla="*/ 400050 w 2407562"/>
              <a:gd name="connsiteY1" fmla="*/ 1885950 h 1963857"/>
              <a:gd name="connsiteX2" fmla="*/ 1783080 w 2407562"/>
              <a:gd name="connsiteY2" fmla="*/ 1931670 h 1963857"/>
              <a:gd name="connsiteX3" fmla="*/ 2366010 w 2407562"/>
              <a:gd name="connsiteY3" fmla="*/ 1463040 h 1963857"/>
              <a:gd name="connsiteX4" fmla="*/ 2263140 w 2407562"/>
              <a:gd name="connsiteY4" fmla="*/ 388620 h 1963857"/>
              <a:gd name="connsiteX5" fmla="*/ 1485900 w 2407562"/>
              <a:gd name="connsiteY5" fmla="*/ 0 h 196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7562" h="1963857">
                <a:moveTo>
                  <a:pt x="0" y="1588770"/>
                </a:moveTo>
                <a:cubicBezTo>
                  <a:pt x="51435" y="1708785"/>
                  <a:pt x="102870" y="1828800"/>
                  <a:pt x="400050" y="1885950"/>
                </a:cubicBezTo>
                <a:cubicBezTo>
                  <a:pt x="697230" y="1943100"/>
                  <a:pt x="1455420" y="2002155"/>
                  <a:pt x="1783080" y="1931670"/>
                </a:cubicBezTo>
                <a:cubicBezTo>
                  <a:pt x="2110740" y="1861185"/>
                  <a:pt x="2286000" y="1720215"/>
                  <a:pt x="2366010" y="1463040"/>
                </a:cubicBezTo>
                <a:cubicBezTo>
                  <a:pt x="2446020" y="1205865"/>
                  <a:pt x="2409825" y="632460"/>
                  <a:pt x="2263140" y="388620"/>
                </a:cubicBezTo>
                <a:cubicBezTo>
                  <a:pt x="2116455" y="144780"/>
                  <a:pt x="1801177" y="72390"/>
                  <a:pt x="1485900" y="0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920490" y="2158097"/>
            <a:ext cx="4446270" cy="399124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474791">
            <a:off x="2497456" y="3811286"/>
            <a:ext cx="131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Address Bus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 rot="180125">
            <a:off x="2136694" y="3175519"/>
            <a:ext cx="1732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Data Bus (+1 cycle)</a:t>
            </a:r>
            <a:endParaRPr lang="en-US" sz="1200" b="1" dirty="0"/>
          </a:p>
        </p:txBody>
      </p:sp>
      <p:sp>
        <p:nvSpPr>
          <p:cNvPr id="36" name="TextBox 35"/>
          <p:cNvSpPr txBox="1"/>
          <p:nvPr/>
        </p:nvSpPr>
        <p:spPr>
          <a:xfrm rot="448422">
            <a:off x="2089449" y="4374544"/>
            <a:ext cx="176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Data Bus (+1 cycle)</a:t>
            </a:r>
            <a:endParaRPr 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606415" y="2278380"/>
            <a:ext cx="122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CPU</a:t>
            </a:r>
            <a:endParaRPr lang="en-US" sz="1800" b="1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937260" y="3054010"/>
            <a:ext cx="924878" cy="204826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937260" y="4071522"/>
            <a:ext cx="924878" cy="204826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1383030" y="4160520"/>
            <a:ext cx="4160520" cy="1005840"/>
          </a:xfrm>
          <a:custGeom>
            <a:avLst/>
            <a:gdLst>
              <a:gd name="connsiteX0" fmla="*/ 0 w 4263390"/>
              <a:gd name="connsiteY0" fmla="*/ 0 h 1005840"/>
              <a:gd name="connsiteX1" fmla="*/ 2011680 w 4263390"/>
              <a:gd name="connsiteY1" fmla="*/ 228600 h 1005840"/>
              <a:gd name="connsiteX2" fmla="*/ 3829050 w 4263390"/>
              <a:gd name="connsiteY2" fmla="*/ 685800 h 1005840"/>
              <a:gd name="connsiteX3" fmla="*/ 4263390 w 4263390"/>
              <a:gd name="connsiteY3" fmla="*/ 1005840 h 100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3390" h="1005840">
                <a:moveTo>
                  <a:pt x="0" y="0"/>
                </a:moveTo>
                <a:cubicBezTo>
                  <a:pt x="686752" y="57150"/>
                  <a:pt x="1373505" y="114300"/>
                  <a:pt x="2011680" y="228600"/>
                </a:cubicBezTo>
                <a:cubicBezTo>
                  <a:pt x="2649855" y="342900"/>
                  <a:pt x="3453765" y="556260"/>
                  <a:pt x="3829050" y="685800"/>
                </a:cubicBezTo>
                <a:cubicBezTo>
                  <a:pt x="4204335" y="815340"/>
                  <a:pt x="4233862" y="910590"/>
                  <a:pt x="4263390" y="1005840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434740" y="3730388"/>
            <a:ext cx="804724" cy="334484"/>
            <a:chOff x="2729210" y="2789770"/>
            <a:chExt cx="804724" cy="334484"/>
          </a:xfrm>
        </p:grpSpPr>
        <p:sp>
          <p:nvSpPr>
            <p:cNvPr id="51" name="Trapezoid 50"/>
            <p:cNvSpPr/>
            <p:nvPr/>
          </p:nvSpPr>
          <p:spPr bwMode="auto">
            <a:xfrm flipV="1">
              <a:off x="2729210" y="2789774"/>
              <a:ext cx="804724" cy="334480"/>
            </a:xfrm>
            <a:prstGeom prst="trapezoid">
              <a:avLst>
                <a:gd name="adj" fmla="val 6888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2" name="Isosceles Triangle 51"/>
            <p:cNvSpPr/>
            <p:nvPr/>
          </p:nvSpPr>
          <p:spPr bwMode="auto">
            <a:xfrm flipV="1">
              <a:off x="3060451" y="2789772"/>
              <a:ext cx="139108" cy="90338"/>
            </a:xfrm>
            <a:prstGeom prst="triangle">
              <a:avLst>
                <a:gd name="adj" fmla="val 51773"/>
              </a:avLst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 bwMode="auto">
            <a:xfrm flipH="1">
              <a:off x="3129279" y="2789770"/>
              <a:ext cx="82185" cy="108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3049641" y="2789802"/>
              <a:ext cx="82185" cy="108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TextBox 54"/>
            <p:cNvSpPr txBox="1"/>
            <p:nvPr/>
          </p:nvSpPr>
          <p:spPr>
            <a:xfrm>
              <a:off x="2947535" y="2909231"/>
              <a:ext cx="37810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 smtClean="0">
                  <a:latin typeface="Arial Narrow" pitchFamily="34" charset="0"/>
                </a:rPr>
                <a:t>ADDER</a:t>
              </a:r>
              <a:endParaRPr lang="en-US" sz="1000" b="1" dirty="0">
                <a:latin typeface="Arial Narrow" pitchFamily="34" charset="0"/>
              </a:endParaRPr>
            </a:p>
          </p:txBody>
        </p:sp>
      </p:grpSp>
      <p:sp>
        <p:nvSpPr>
          <p:cNvPr id="2" name="Freeform 1"/>
          <p:cNvSpPr/>
          <p:nvPr/>
        </p:nvSpPr>
        <p:spPr bwMode="auto">
          <a:xfrm>
            <a:off x="5040630" y="3341366"/>
            <a:ext cx="1863090" cy="396244"/>
          </a:xfrm>
          <a:custGeom>
            <a:avLst/>
            <a:gdLst>
              <a:gd name="connsiteX0" fmla="*/ 1863090 w 1863090"/>
              <a:gd name="connsiteY0" fmla="*/ 224794 h 396244"/>
              <a:gd name="connsiteX1" fmla="*/ 948690 w 1863090"/>
              <a:gd name="connsiteY1" fmla="*/ 144784 h 396244"/>
              <a:gd name="connsiteX2" fmla="*/ 308610 w 1863090"/>
              <a:gd name="connsiteY2" fmla="*/ 7624 h 396244"/>
              <a:gd name="connsiteX3" fmla="*/ 0 w 1863090"/>
              <a:gd name="connsiteY3" fmla="*/ 396244 h 396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3090" h="396244">
                <a:moveTo>
                  <a:pt x="1863090" y="224794"/>
                </a:moveTo>
                <a:cubicBezTo>
                  <a:pt x="1535430" y="202886"/>
                  <a:pt x="1207770" y="180979"/>
                  <a:pt x="948690" y="144784"/>
                </a:cubicBezTo>
                <a:cubicBezTo>
                  <a:pt x="689610" y="108589"/>
                  <a:pt x="466725" y="-34286"/>
                  <a:pt x="308610" y="7624"/>
                </a:cubicBezTo>
                <a:cubicBezTo>
                  <a:pt x="150495" y="49534"/>
                  <a:pt x="75247" y="222889"/>
                  <a:pt x="0" y="396244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" name="Freeform 2"/>
          <p:cNvSpPr/>
          <p:nvPr/>
        </p:nvSpPr>
        <p:spPr bwMode="auto">
          <a:xfrm>
            <a:off x="1394460" y="3130354"/>
            <a:ext cx="3258605" cy="595826"/>
          </a:xfrm>
          <a:custGeom>
            <a:avLst/>
            <a:gdLst>
              <a:gd name="connsiteX0" fmla="*/ 0 w 3554730"/>
              <a:gd name="connsiteY0" fmla="*/ 1466 h 595826"/>
              <a:gd name="connsiteX1" fmla="*/ 2766060 w 3554730"/>
              <a:gd name="connsiteY1" fmla="*/ 92906 h 595826"/>
              <a:gd name="connsiteX2" fmla="*/ 3554730 w 3554730"/>
              <a:gd name="connsiteY2" fmla="*/ 595826 h 59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4730" h="595826">
                <a:moveTo>
                  <a:pt x="0" y="1466"/>
                </a:moveTo>
                <a:cubicBezTo>
                  <a:pt x="1086802" y="-2344"/>
                  <a:pt x="2173605" y="-6154"/>
                  <a:pt x="2766060" y="92906"/>
                </a:cubicBezTo>
                <a:cubicBezTo>
                  <a:pt x="3358515" y="191966"/>
                  <a:pt x="3456622" y="393896"/>
                  <a:pt x="3554730" y="595826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1885950" y="4057650"/>
            <a:ext cx="2955145" cy="301739"/>
          </a:xfrm>
          <a:custGeom>
            <a:avLst/>
            <a:gdLst>
              <a:gd name="connsiteX0" fmla="*/ 2948940 w 2955145"/>
              <a:gd name="connsiteY0" fmla="*/ 22860 h 301739"/>
              <a:gd name="connsiteX1" fmla="*/ 2788920 w 2955145"/>
              <a:gd name="connsiteY1" fmla="*/ 297180 h 301739"/>
              <a:gd name="connsiteX2" fmla="*/ 1840230 w 2955145"/>
              <a:gd name="connsiteY2" fmla="*/ 182880 h 301739"/>
              <a:gd name="connsiteX3" fmla="*/ 982980 w 2955145"/>
              <a:gd name="connsiteY3" fmla="*/ 34290 h 301739"/>
              <a:gd name="connsiteX4" fmla="*/ 0 w 2955145"/>
              <a:gd name="connsiteY4" fmla="*/ 0 h 30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5145" h="301739">
                <a:moveTo>
                  <a:pt x="2948940" y="22860"/>
                </a:moveTo>
                <a:cubicBezTo>
                  <a:pt x="2961322" y="146685"/>
                  <a:pt x="2973705" y="270510"/>
                  <a:pt x="2788920" y="297180"/>
                </a:cubicBezTo>
                <a:cubicBezTo>
                  <a:pt x="2604135" y="323850"/>
                  <a:pt x="2141220" y="226695"/>
                  <a:pt x="1840230" y="182880"/>
                </a:cubicBezTo>
                <a:cubicBezTo>
                  <a:pt x="1539240" y="139065"/>
                  <a:pt x="1289685" y="64770"/>
                  <a:pt x="982980" y="34290"/>
                </a:cubicBezTo>
                <a:cubicBezTo>
                  <a:pt x="676275" y="3810"/>
                  <a:pt x="338137" y="1905"/>
                  <a:pt x="0" y="0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7" name="Text Box 537"/>
          <p:cNvSpPr txBox="1">
            <a:spLocks noChangeArrowheads="1"/>
          </p:cNvSpPr>
          <p:nvPr/>
        </p:nvSpPr>
        <p:spPr bwMode="auto">
          <a:xfrm>
            <a:off x="1249681" y="1307305"/>
            <a:ext cx="78466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err="1" smtClean="0">
                <a:latin typeface="Courier New" pitchFamily="49" charset="0"/>
              </a:rPr>
              <a:t>add.w</a:t>
            </a:r>
            <a:r>
              <a:rPr lang="en-US" sz="2800" b="1" dirty="0" smtClean="0">
                <a:latin typeface="Courier New" pitchFamily="49" charset="0"/>
              </a:rPr>
              <a:t> 6(r4),r10 ;r10 = M(r4+6) + r10</a:t>
            </a: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06805" y="3069330"/>
            <a:ext cx="5867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0x0006</a:t>
            </a:r>
            <a:endParaRPr lang="en-US" sz="1200" b="1" dirty="0"/>
          </a:p>
        </p:txBody>
      </p:sp>
      <p:grpSp>
        <p:nvGrpSpPr>
          <p:cNvPr id="60" name="Group 59"/>
          <p:cNvGrpSpPr/>
          <p:nvPr/>
        </p:nvGrpSpPr>
        <p:grpSpPr>
          <a:xfrm>
            <a:off x="285750" y="2521684"/>
            <a:ext cx="642461" cy="898341"/>
            <a:chOff x="285750" y="2521684"/>
            <a:chExt cx="642461" cy="898341"/>
          </a:xfrm>
        </p:grpSpPr>
        <p:sp>
          <p:nvSpPr>
            <p:cNvPr id="61" name="Rectangle 60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85750" y="2803341"/>
              <a:ext cx="46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/>
                <a:t>PC</a:t>
              </a:r>
              <a:endParaRPr lang="en-US" sz="1600" b="1" dirty="0"/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4" name="Group 63"/>
          <p:cNvGrpSpPr/>
          <p:nvPr/>
        </p:nvGrpSpPr>
        <p:grpSpPr>
          <a:xfrm>
            <a:off x="289560" y="2719804"/>
            <a:ext cx="642461" cy="898341"/>
            <a:chOff x="285750" y="2521684"/>
            <a:chExt cx="642461" cy="898341"/>
          </a:xfrm>
        </p:grpSpPr>
        <p:sp>
          <p:nvSpPr>
            <p:cNvPr id="65" name="Rectangle 64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5750" y="2803341"/>
              <a:ext cx="46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/>
                <a:t>PC</a:t>
              </a:r>
              <a:endParaRPr lang="en-US" sz="1600" b="1" dirty="0"/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8" name="Group 67"/>
          <p:cNvGrpSpPr/>
          <p:nvPr/>
        </p:nvGrpSpPr>
        <p:grpSpPr>
          <a:xfrm>
            <a:off x="281940" y="2929354"/>
            <a:ext cx="642461" cy="898341"/>
            <a:chOff x="285750" y="2521684"/>
            <a:chExt cx="642461" cy="898341"/>
          </a:xfrm>
        </p:grpSpPr>
        <p:sp>
          <p:nvSpPr>
            <p:cNvPr id="69" name="Rectangle 68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85750" y="2803341"/>
              <a:ext cx="46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/>
                <a:t>PC</a:t>
              </a:r>
              <a:endParaRPr lang="en-US" sz="1600" b="1" dirty="0"/>
            </a:p>
          </p:txBody>
        </p:sp>
        <p:cxnSp>
          <p:nvCxnSpPr>
            <p:cNvPr id="71" name="Straight Arrow Connector 70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2" name="TextBox 71"/>
          <p:cNvSpPr txBox="1"/>
          <p:nvPr/>
        </p:nvSpPr>
        <p:spPr>
          <a:xfrm>
            <a:off x="6811669" y="4096168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R10</a:t>
            </a:r>
            <a:endParaRPr lang="en-US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6813143" y="3405158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R4</a:t>
            </a:r>
            <a:endParaRPr lang="en-US" sz="1200" b="1" dirty="0"/>
          </a:p>
        </p:txBody>
      </p:sp>
      <p:sp>
        <p:nvSpPr>
          <p:cNvPr id="74" name="Rectangle 73"/>
          <p:cNvSpPr/>
          <p:nvPr/>
        </p:nvSpPr>
        <p:spPr bwMode="auto">
          <a:xfrm>
            <a:off x="4434740" y="2726532"/>
            <a:ext cx="676375" cy="1666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998179" y="2681249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IR</a:t>
            </a:r>
            <a:endParaRPr lang="en-US" sz="1200" b="1" dirty="0"/>
          </a:p>
        </p:txBody>
      </p:sp>
      <p:grpSp>
        <p:nvGrpSpPr>
          <p:cNvPr id="76" name="Group 75"/>
          <p:cNvGrpSpPr/>
          <p:nvPr/>
        </p:nvGrpSpPr>
        <p:grpSpPr>
          <a:xfrm>
            <a:off x="1465118" y="2634423"/>
            <a:ext cx="3606505" cy="355462"/>
            <a:chOff x="1465118" y="2634423"/>
            <a:chExt cx="3606505" cy="355462"/>
          </a:xfrm>
        </p:grpSpPr>
        <p:sp>
          <p:nvSpPr>
            <p:cNvPr id="77" name="TextBox 76"/>
            <p:cNvSpPr txBox="1"/>
            <p:nvPr/>
          </p:nvSpPr>
          <p:spPr>
            <a:xfrm rot="21252101">
              <a:off x="2168140" y="2634423"/>
              <a:ext cx="17320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Data Bus (1 cycle)</a:t>
              </a:r>
              <a:endParaRPr lang="en-US" sz="1200" b="1" dirty="0"/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1465118" y="2815936"/>
              <a:ext cx="3096491" cy="173949"/>
            </a:xfrm>
            <a:custGeom>
              <a:avLst/>
              <a:gdLst>
                <a:gd name="connsiteX0" fmla="*/ 0 w 3096491"/>
                <a:gd name="connsiteY0" fmla="*/ 145473 h 173949"/>
                <a:gd name="connsiteX1" fmla="*/ 1080655 w 3096491"/>
                <a:gd name="connsiteY1" fmla="*/ 166255 h 173949"/>
                <a:gd name="connsiteX2" fmla="*/ 2275609 w 3096491"/>
                <a:gd name="connsiteY2" fmla="*/ 31173 h 173949"/>
                <a:gd name="connsiteX3" fmla="*/ 3096491 w 3096491"/>
                <a:gd name="connsiteY3" fmla="*/ 0 h 173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6491" h="173949">
                  <a:moveTo>
                    <a:pt x="0" y="145473"/>
                  </a:moveTo>
                  <a:cubicBezTo>
                    <a:pt x="350693" y="165389"/>
                    <a:pt x="701387" y="185305"/>
                    <a:pt x="1080655" y="166255"/>
                  </a:cubicBezTo>
                  <a:cubicBezTo>
                    <a:pt x="1459923" y="147205"/>
                    <a:pt x="1939636" y="58882"/>
                    <a:pt x="2275609" y="31173"/>
                  </a:cubicBezTo>
                  <a:cubicBezTo>
                    <a:pt x="2611582" y="3464"/>
                    <a:pt x="2854036" y="1732"/>
                    <a:pt x="3096491" y="0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oval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500121" y="2717064"/>
              <a:ext cx="57150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/>
                <a:t>0x541a</a:t>
              </a:r>
              <a:endParaRPr lang="en-US" sz="1200" b="1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118235" y="2872249"/>
            <a:ext cx="5715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0x541a</a:t>
            </a:r>
            <a:endParaRPr lang="en-US" sz="1200" b="1" dirty="0"/>
          </a:p>
        </p:txBody>
      </p:sp>
      <p:sp>
        <p:nvSpPr>
          <p:cNvPr id="84" name="Rectangle 83"/>
          <p:cNvSpPr/>
          <p:nvPr/>
        </p:nvSpPr>
        <p:spPr bwMode="auto">
          <a:xfrm>
            <a:off x="6576060" y="2985685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820069" y="2923707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PC</a:t>
            </a:r>
            <a:endParaRPr lang="en-US" sz="1200" b="1" dirty="0"/>
          </a:p>
        </p:txBody>
      </p:sp>
      <p:sp>
        <p:nvSpPr>
          <p:cNvPr id="4" name="Trapezoid 3"/>
          <p:cNvSpPr/>
          <p:nvPr/>
        </p:nvSpPr>
        <p:spPr bwMode="auto">
          <a:xfrm flipV="1">
            <a:off x="5292090" y="5166360"/>
            <a:ext cx="834390" cy="388620"/>
          </a:xfrm>
          <a:prstGeom prst="trapezoid">
            <a:avLst>
              <a:gd name="adj" fmla="val 5735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16390" y="5189220"/>
            <a:ext cx="611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ALU</a:t>
            </a:r>
            <a:endParaRPr lang="en-US" sz="1600" b="1" dirty="0"/>
          </a:p>
        </p:txBody>
      </p:sp>
      <p:sp>
        <p:nvSpPr>
          <p:cNvPr id="91" name="Freeform 90"/>
          <p:cNvSpPr/>
          <p:nvPr/>
        </p:nvSpPr>
        <p:spPr bwMode="auto">
          <a:xfrm>
            <a:off x="1847491" y="2099482"/>
            <a:ext cx="5075960" cy="1074881"/>
          </a:xfrm>
          <a:custGeom>
            <a:avLst/>
            <a:gdLst>
              <a:gd name="connsiteX0" fmla="*/ 5112327 w 5112327"/>
              <a:gd name="connsiteY0" fmla="*/ 831279 h 831279"/>
              <a:gd name="connsiteX1" fmla="*/ 4281054 w 5112327"/>
              <a:gd name="connsiteY1" fmla="*/ 654634 h 831279"/>
              <a:gd name="connsiteX2" fmla="*/ 2015836 w 5112327"/>
              <a:gd name="connsiteY2" fmla="*/ 6 h 831279"/>
              <a:gd name="connsiteX3" fmla="*/ 0 w 5112327"/>
              <a:gd name="connsiteY3" fmla="*/ 644243 h 831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2327" h="831279">
                <a:moveTo>
                  <a:pt x="5112327" y="831279"/>
                </a:moveTo>
                <a:cubicBezTo>
                  <a:pt x="4954731" y="812229"/>
                  <a:pt x="4797136" y="793179"/>
                  <a:pt x="4281054" y="654634"/>
                </a:cubicBezTo>
                <a:cubicBezTo>
                  <a:pt x="3764972" y="516089"/>
                  <a:pt x="2729345" y="1738"/>
                  <a:pt x="2015836" y="6"/>
                </a:cubicBezTo>
                <a:cubicBezTo>
                  <a:pt x="1302327" y="-1726"/>
                  <a:pt x="651163" y="321258"/>
                  <a:pt x="0" y="644243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ysDash"/>
            <a:miter lim="800000"/>
            <a:headEnd type="oval" w="med" len="med"/>
            <a:tailEnd type="stealth" w="med" len="med"/>
          </a:ln>
          <a:effectLst/>
          <a:scene3d>
            <a:camera prst="orthographicFront">
              <a:rot lat="0" lon="0" rev="180000"/>
            </a:camera>
            <a:lightRig rig="threePt" dir="t"/>
          </a:scene3d>
          <a:sp3d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flatTx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849582" y="1884790"/>
            <a:ext cx="5112327" cy="1202297"/>
            <a:chOff x="1849582" y="1884790"/>
            <a:chExt cx="5112327" cy="1202297"/>
          </a:xfrm>
        </p:grpSpPr>
        <p:sp>
          <p:nvSpPr>
            <p:cNvPr id="96" name="TextBox 95"/>
            <p:cNvSpPr txBox="1"/>
            <p:nvPr/>
          </p:nvSpPr>
          <p:spPr>
            <a:xfrm rot="19768350">
              <a:off x="2037356" y="1920310"/>
              <a:ext cx="1314450" cy="40063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Address Bus</a:t>
              </a:r>
              <a:endParaRPr lang="en-US" sz="1200" b="1" dirty="0"/>
            </a:p>
          </p:txBody>
        </p:sp>
        <p:sp>
          <p:nvSpPr>
            <p:cNvPr id="97" name="Freeform 96"/>
            <p:cNvSpPr/>
            <p:nvPr/>
          </p:nvSpPr>
          <p:spPr bwMode="auto">
            <a:xfrm>
              <a:off x="1849582" y="1884790"/>
              <a:ext cx="5112327" cy="1202297"/>
            </a:xfrm>
            <a:custGeom>
              <a:avLst/>
              <a:gdLst>
                <a:gd name="connsiteX0" fmla="*/ 5112327 w 5112327"/>
                <a:gd name="connsiteY0" fmla="*/ 831279 h 831279"/>
                <a:gd name="connsiteX1" fmla="*/ 4281054 w 5112327"/>
                <a:gd name="connsiteY1" fmla="*/ 654634 h 831279"/>
                <a:gd name="connsiteX2" fmla="*/ 2015836 w 5112327"/>
                <a:gd name="connsiteY2" fmla="*/ 6 h 831279"/>
                <a:gd name="connsiteX3" fmla="*/ 0 w 5112327"/>
                <a:gd name="connsiteY3" fmla="*/ 644243 h 83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2327" h="831279">
                  <a:moveTo>
                    <a:pt x="5112327" y="831279"/>
                  </a:moveTo>
                  <a:cubicBezTo>
                    <a:pt x="4954731" y="812229"/>
                    <a:pt x="4797136" y="793179"/>
                    <a:pt x="4281054" y="654634"/>
                  </a:cubicBezTo>
                  <a:cubicBezTo>
                    <a:pt x="3764972" y="516089"/>
                    <a:pt x="2729345" y="1738"/>
                    <a:pt x="2015836" y="6"/>
                  </a:cubicBezTo>
                  <a:cubicBezTo>
                    <a:pt x="1302327" y="-1726"/>
                    <a:pt x="651163" y="321258"/>
                    <a:pt x="0" y="644243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ysDash"/>
              <a:miter lim="800000"/>
              <a:headEnd type="oval" w="med" len="med"/>
              <a:tailEnd type="stealth" w="med" len="med"/>
            </a:ln>
            <a:effectLst/>
            <a:scene3d>
              <a:camera prst="orthographicFront">
                <a:rot lat="0" lon="0" rev="60000"/>
              </a:camera>
              <a:lightRig rig="threePt" dir="t"/>
            </a:scene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379010" y="2772922"/>
            <a:ext cx="687435" cy="507149"/>
            <a:chOff x="7379010" y="2772922"/>
            <a:chExt cx="687435" cy="507149"/>
          </a:xfrm>
        </p:grpSpPr>
        <p:sp>
          <p:nvSpPr>
            <p:cNvPr id="81" name="TextBox 80"/>
            <p:cNvSpPr txBox="1"/>
            <p:nvPr/>
          </p:nvSpPr>
          <p:spPr>
            <a:xfrm>
              <a:off x="7621905" y="2772922"/>
              <a:ext cx="444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+2</a:t>
              </a:r>
              <a:endParaRPr lang="en-US" sz="1200" b="1" dirty="0"/>
            </a:p>
          </p:txBody>
        </p:sp>
        <p:sp>
          <p:nvSpPr>
            <p:cNvPr id="82" name="Arc 81"/>
            <p:cNvSpPr/>
            <p:nvPr/>
          </p:nvSpPr>
          <p:spPr bwMode="auto">
            <a:xfrm rot="10800000">
              <a:off x="7379010" y="2937433"/>
              <a:ext cx="426859" cy="342638"/>
            </a:xfrm>
            <a:prstGeom prst="arc">
              <a:avLst>
                <a:gd name="adj1" fmla="val 2523434"/>
                <a:gd name="adj2" fmla="val 459302"/>
              </a:avLst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stealth" w="med" len="med"/>
              <a:tailEnd type="oval" w="sm" len="sm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380484" y="2774396"/>
            <a:ext cx="687435" cy="507149"/>
            <a:chOff x="7379010" y="2772922"/>
            <a:chExt cx="687435" cy="507149"/>
          </a:xfrm>
        </p:grpSpPr>
        <p:sp>
          <p:nvSpPr>
            <p:cNvPr id="86" name="TextBox 85"/>
            <p:cNvSpPr txBox="1"/>
            <p:nvPr/>
          </p:nvSpPr>
          <p:spPr>
            <a:xfrm>
              <a:off x="7621905" y="2772922"/>
              <a:ext cx="444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+2</a:t>
              </a:r>
              <a:endParaRPr lang="en-US" sz="1200" b="1" dirty="0"/>
            </a:p>
          </p:txBody>
        </p:sp>
        <p:sp>
          <p:nvSpPr>
            <p:cNvPr id="87" name="Arc 86"/>
            <p:cNvSpPr/>
            <p:nvPr/>
          </p:nvSpPr>
          <p:spPr bwMode="auto">
            <a:xfrm rot="10800000">
              <a:off x="7379010" y="2937433"/>
              <a:ext cx="426859" cy="342638"/>
            </a:xfrm>
            <a:prstGeom prst="arc">
              <a:avLst>
                <a:gd name="adj1" fmla="val 2523434"/>
                <a:gd name="adj2" fmla="val 459302"/>
              </a:avLst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stealth" w="med" len="med"/>
              <a:tailEnd type="oval" w="sm" len="sm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962265"/>
              </p:ext>
            </p:extLst>
          </p:nvPr>
        </p:nvGraphicFramePr>
        <p:xfrm>
          <a:off x="1327630" y="1201447"/>
          <a:ext cx="7315200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7237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opcode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S-</a:t>
                      </a:r>
                      <a:r>
                        <a:rPr lang="en-US" sz="1200" b="1" dirty="0" err="1" smtClean="0"/>
                        <a:t>reg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Ad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b/w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As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D-</a:t>
                      </a:r>
                      <a:r>
                        <a:rPr lang="en-US" sz="1200" b="1" dirty="0" err="1" smtClean="0"/>
                        <a:t>reg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2569673" y="6037283"/>
            <a:ext cx="4180398" cy="461665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3 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ycle Instruction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13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5" grpId="0"/>
      <p:bldP spid="35" grpId="0"/>
      <p:bldP spid="36" grpId="0"/>
      <p:bldP spid="15" grpId="0" animBg="1"/>
      <p:bldP spid="2" grpId="0" animBg="1"/>
      <p:bldP spid="3" grpId="0" animBg="1"/>
      <p:bldP spid="12" grpId="0" animBg="1"/>
      <p:bldP spid="91" grpId="0" animBg="1"/>
      <p:bldP spid="8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224242" y="1830525"/>
            <a:ext cx="1791249" cy="4720153"/>
            <a:chOff x="224242" y="1830525"/>
            <a:chExt cx="1791249" cy="4720153"/>
          </a:xfrm>
        </p:grpSpPr>
        <p:sp>
          <p:nvSpPr>
            <p:cNvPr id="79" name="Up-Down Arrow 78"/>
            <p:cNvSpPr/>
            <p:nvPr/>
          </p:nvSpPr>
          <p:spPr bwMode="auto">
            <a:xfrm>
              <a:off x="857725" y="1891665"/>
              <a:ext cx="1088136" cy="4537710"/>
            </a:xfrm>
            <a:prstGeom prst="upDownArrow">
              <a:avLst>
                <a:gd name="adj1" fmla="val 84802"/>
                <a:gd name="adj2" fmla="val 2256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92481" y="2228850"/>
              <a:ext cx="1223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Memory</a:t>
              </a:r>
              <a:endParaRPr lang="en-US" sz="16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4242" y="1830525"/>
              <a:ext cx="9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latin typeface="Comic Sans MS" panose="030F0702030302020204" pitchFamily="66" charset="0"/>
                </a:rPr>
                <a:t>0x0000</a:t>
              </a:r>
              <a:endParaRPr lang="en-US" sz="12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24242" y="6273679"/>
              <a:ext cx="9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latin typeface="Comic Sans MS" panose="030F0702030302020204" pitchFamily="66" charset="0"/>
                </a:rPr>
                <a:t>0xFFFF</a:t>
              </a:r>
              <a:endParaRPr lang="en-US" sz="1200" b="1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937260" y="2882640"/>
            <a:ext cx="924878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B7A4-D631-441A-9729-18CD87CC9D51}" type="slidenum">
              <a:rPr lang="en-US"/>
              <a:pPr/>
              <a:t>53</a:t>
            </a:fld>
            <a:endParaRPr lang="en-US"/>
          </a:p>
        </p:txBody>
      </p:sp>
      <p:sp>
        <p:nvSpPr>
          <p:cNvPr id="312525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10 </a:t>
            </a:r>
            <a:r>
              <a:rPr lang="en-US" dirty="0"/>
              <a:t>= </a:t>
            </a:r>
            <a:r>
              <a:rPr lang="en-US" dirty="0" smtClean="0"/>
              <a:t>Indirect Register Mode</a:t>
            </a:r>
            <a:endParaRPr lang="en-US" dirty="0"/>
          </a:p>
        </p:txBody>
      </p:sp>
      <p:sp>
        <p:nvSpPr>
          <p:cNvPr id="3125255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Addressing Modes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576060" y="2983230"/>
            <a:ext cx="868680" cy="1828800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8895" y="2628724"/>
            <a:ext cx="1223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Registers</a:t>
            </a:r>
            <a:endParaRPr lang="en-US" sz="1600" b="1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6576060" y="3465745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576060" y="4155891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5966460" y="4233016"/>
            <a:ext cx="960120" cy="944773"/>
          </a:xfrm>
          <a:custGeom>
            <a:avLst/>
            <a:gdLst>
              <a:gd name="connsiteX0" fmla="*/ 960120 w 960120"/>
              <a:gd name="connsiteY0" fmla="*/ 12062 h 1212212"/>
              <a:gd name="connsiteX1" fmla="*/ 194310 w 960120"/>
              <a:gd name="connsiteY1" fmla="*/ 172082 h 1212212"/>
              <a:gd name="connsiteX2" fmla="*/ 0 w 960120"/>
              <a:gd name="connsiteY2" fmla="*/ 1212212 h 12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0120" h="1212212">
                <a:moveTo>
                  <a:pt x="960120" y="12062"/>
                </a:moveTo>
                <a:cubicBezTo>
                  <a:pt x="657225" y="-7941"/>
                  <a:pt x="354330" y="-27943"/>
                  <a:pt x="194310" y="172082"/>
                </a:cubicBezTo>
                <a:cubicBezTo>
                  <a:pt x="34290" y="372107"/>
                  <a:pt x="17145" y="792159"/>
                  <a:pt x="0" y="1212212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5715000" y="4233017"/>
            <a:ext cx="2407562" cy="1619143"/>
          </a:xfrm>
          <a:custGeom>
            <a:avLst/>
            <a:gdLst>
              <a:gd name="connsiteX0" fmla="*/ 0 w 2407562"/>
              <a:gd name="connsiteY0" fmla="*/ 1588770 h 1963857"/>
              <a:gd name="connsiteX1" fmla="*/ 400050 w 2407562"/>
              <a:gd name="connsiteY1" fmla="*/ 1885950 h 1963857"/>
              <a:gd name="connsiteX2" fmla="*/ 1783080 w 2407562"/>
              <a:gd name="connsiteY2" fmla="*/ 1931670 h 1963857"/>
              <a:gd name="connsiteX3" fmla="*/ 2366010 w 2407562"/>
              <a:gd name="connsiteY3" fmla="*/ 1463040 h 1963857"/>
              <a:gd name="connsiteX4" fmla="*/ 2263140 w 2407562"/>
              <a:gd name="connsiteY4" fmla="*/ 388620 h 1963857"/>
              <a:gd name="connsiteX5" fmla="*/ 1485900 w 2407562"/>
              <a:gd name="connsiteY5" fmla="*/ 0 h 196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7562" h="1963857">
                <a:moveTo>
                  <a:pt x="0" y="1588770"/>
                </a:moveTo>
                <a:cubicBezTo>
                  <a:pt x="51435" y="1708785"/>
                  <a:pt x="102870" y="1828800"/>
                  <a:pt x="400050" y="1885950"/>
                </a:cubicBezTo>
                <a:cubicBezTo>
                  <a:pt x="697230" y="1943100"/>
                  <a:pt x="1455420" y="2002155"/>
                  <a:pt x="1783080" y="1931670"/>
                </a:cubicBezTo>
                <a:cubicBezTo>
                  <a:pt x="2110740" y="1861185"/>
                  <a:pt x="2286000" y="1720215"/>
                  <a:pt x="2366010" y="1463040"/>
                </a:cubicBezTo>
                <a:cubicBezTo>
                  <a:pt x="2446020" y="1205865"/>
                  <a:pt x="2409825" y="632460"/>
                  <a:pt x="2263140" y="388620"/>
                </a:cubicBezTo>
                <a:cubicBezTo>
                  <a:pt x="2116455" y="144780"/>
                  <a:pt x="1801177" y="72390"/>
                  <a:pt x="1485900" y="0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920490" y="2158097"/>
            <a:ext cx="4446270" cy="399124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20928422">
            <a:off x="2314576" y="3651266"/>
            <a:ext cx="131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Address Bus</a:t>
            </a:r>
            <a:endParaRPr lang="en-US" sz="1200" b="1" dirty="0"/>
          </a:p>
        </p:txBody>
      </p:sp>
      <p:sp>
        <p:nvSpPr>
          <p:cNvPr id="36" name="TextBox 35"/>
          <p:cNvSpPr txBox="1"/>
          <p:nvPr/>
        </p:nvSpPr>
        <p:spPr>
          <a:xfrm rot="448422">
            <a:off x="2060471" y="4352193"/>
            <a:ext cx="174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Data Bus (+1 cycle)</a:t>
            </a:r>
            <a:endParaRPr 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606415" y="2278380"/>
            <a:ext cx="122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CPU</a:t>
            </a:r>
            <a:endParaRPr lang="en-US" sz="1800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937260" y="4071522"/>
            <a:ext cx="924878" cy="204826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1383030" y="4160520"/>
            <a:ext cx="4160520" cy="1005840"/>
          </a:xfrm>
          <a:custGeom>
            <a:avLst/>
            <a:gdLst>
              <a:gd name="connsiteX0" fmla="*/ 0 w 4263390"/>
              <a:gd name="connsiteY0" fmla="*/ 0 h 1005840"/>
              <a:gd name="connsiteX1" fmla="*/ 2011680 w 4263390"/>
              <a:gd name="connsiteY1" fmla="*/ 228600 h 1005840"/>
              <a:gd name="connsiteX2" fmla="*/ 3829050 w 4263390"/>
              <a:gd name="connsiteY2" fmla="*/ 685800 h 1005840"/>
              <a:gd name="connsiteX3" fmla="*/ 4263390 w 4263390"/>
              <a:gd name="connsiteY3" fmla="*/ 1005840 h 100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3390" h="1005840">
                <a:moveTo>
                  <a:pt x="0" y="0"/>
                </a:moveTo>
                <a:cubicBezTo>
                  <a:pt x="686752" y="57150"/>
                  <a:pt x="1373505" y="114300"/>
                  <a:pt x="2011680" y="228600"/>
                </a:cubicBezTo>
                <a:cubicBezTo>
                  <a:pt x="2649855" y="342900"/>
                  <a:pt x="3453765" y="556260"/>
                  <a:pt x="3829050" y="685800"/>
                </a:cubicBezTo>
                <a:cubicBezTo>
                  <a:pt x="4204335" y="815340"/>
                  <a:pt x="4233862" y="910590"/>
                  <a:pt x="4263390" y="1005840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4434740" y="3730388"/>
            <a:ext cx="804724" cy="334484"/>
            <a:chOff x="2729210" y="2789770"/>
            <a:chExt cx="804724" cy="334484"/>
          </a:xfrm>
        </p:grpSpPr>
        <p:sp>
          <p:nvSpPr>
            <p:cNvPr id="46" name="Trapezoid 45"/>
            <p:cNvSpPr/>
            <p:nvPr/>
          </p:nvSpPr>
          <p:spPr bwMode="auto">
            <a:xfrm flipV="1">
              <a:off x="2729210" y="2789774"/>
              <a:ext cx="804724" cy="334480"/>
            </a:xfrm>
            <a:prstGeom prst="trapezoid">
              <a:avLst>
                <a:gd name="adj" fmla="val 6888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7" name="Isosceles Triangle 46"/>
            <p:cNvSpPr/>
            <p:nvPr/>
          </p:nvSpPr>
          <p:spPr bwMode="auto">
            <a:xfrm flipV="1">
              <a:off x="3060451" y="2789772"/>
              <a:ext cx="139108" cy="90338"/>
            </a:xfrm>
            <a:prstGeom prst="triangle">
              <a:avLst>
                <a:gd name="adj" fmla="val 51773"/>
              </a:avLst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 bwMode="auto">
            <a:xfrm flipH="1">
              <a:off x="3129279" y="2789770"/>
              <a:ext cx="82185" cy="108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3049641" y="2789802"/>
              <a:ext cx="82185" cy="108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TextBox 49"/>
            <p:cNvSpPr txBox="1"/>
            <p:nvPr/>
          </p:nvSpPr>
          <p:spPr>
            <a:xfrm>
              <a:off x="2947535" y="2909231"/>
              <a:ext cx="37810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 smtClean="0">
                  <a:latin typeface="Arial Narrow" pitchFamily="34" charset="0"/>
                </a:rPr>
                <a:t>ADDER</a:t>
              </a:r>
              <a:endParaRPr lang="en-US" sz="1000" b="1" dirty="0">
                <a:latin typeface="Arial Narrow" pitchFamily="34" charset="0"/>
              </a:endParaRPr>
            </a:p>
          </p:txBody>
        </p:sp>
      </p:grpSp>
      <p:sp>
        <p:nvSpPr>
          <p:cNvPr id="3" name="Freeform 2"/>
          <p:cNvSpPr/>
          <p:nvPr/>
        </p:nvSpPr>
        <p:spPr bwMode="auto">
          <a:xfrm>
            <a:off x="1863090" y="3525924"/>
            <a:ext cx="5040630" cy="543156"/>
          </a:xfrm>
          <a:custGeom>
            <a:avLst/>
            <a:gdLst>
              <a:gd name="connsiteX0" fmla="*/ 5040630 w 5040630"/>
              <a:gd name="connsiteY0" fmla="*/ 28806 h 543156"/>
              <a:gd name="connsiteX1" fmla="*/ 2503170 w 5040630"/>
              <a:gd name="connsiteY1" fmla="*/ 40236 h 543156"/>
              <a:gd name="connsiteX2" fmla="*/ 1257300 w 5040630"/>
              <a:gd name="connsiteY2" fmla="*/ 417426 h 543156"/>
              <a:gd name="connsiteX3" fmla="*/ 0 w 5040630"/>
              <a:gd name="connsiteY3" fmla="*/ 543156 h 54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0630" h="543156">
                <a:moveTo>
                  <a:pt x="5040630" y="28806"/>
                </a:moveTo>
                <a:cubicBezTo>
                  <a:pt x="4087177" y="2136"/>
                  <a:pt x="3133725" y="-24534"/>
                  <a:pt x="2503170" y="40236"/>
                </a:cubicBezTo>
                <a:cubicBezTo>
                  <a:pt x="1872615" y="105006"/>
                  <a:pt x="1674495" y="333606"/>
                  <a:pt x="1257300" y="417426"/>
                </a:cubicBezTo>
                <a:cubicBezTo>
                  <a:pt x="840105" y="501246"/>
                  <a:pt x="420052" y="522201"/>
                  <a:pt x="0" y="543156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ysDash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2" name="Text Box 537"/>
          <p:cNvSpPr txBox="1">
            <a:spLocks noChangeArrowheads="1"/>
          </p:cNvSpPr>
          <p:nvPr/>
        </p:nvSpPr>
        <p:spPr bwMode="auto">
          <a:xfrm>
            <a:off x="1249681" y="1307305"/>
            <a:ext cx="78466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err="1" smtClean="0">
                <a:latin typeface="Courier New" pitchFamily="49" charset="0"/>
              </a:rPr>
              <a:t>add.w</a:t>
            </a:r>
            <a:r>
              <a:rPr lang="en-US" sz="2800" b="1" dirty="0" smtClean="0">
                <a:latin typeface="Courier New" pitchFamily="49" charset="0"/>
              </a:rPr>
              <a:t> @r4,r10   ;r10 = M(r4) + r10</a:t>
            </a:r>
            <a:endParaRPr lang="en-US" sz="2800" b="1" dirty="0">
              <a:latin typeface="Courier New" pitchFamily="49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285750" y="2521684"/>
            <a:ext cx="642461" cy="898341"/>
            <a:chOff x="285750" y="2521684"/>
            <a:chExt cx="642461" cy="898341"/>
          </a:xfrm>
        </p:grpSpPr>
        <p:sp>
          <p:nvSpPr>
            <p:cNvPr id="55" name="Rectangle 54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5750" y="2803341"/>
              <a:ext cx="46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/>
                <a:t>PC</a:t>
              </a:r>
              <a:endParaRPr lang="en-US" sz="1600" b="1" dirty="0"/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8" name="Group 57"/>
          <p:cNvGrpSpPr/>
          <p:nvPr/>
        </p:nvGrpSpPr>
        <p:grpSpPr>
          <a:xfrm>
            <a:off x="289560" y="2719804"/>
            <a:ext cx="642461" cy="898341"/>
            <a:chOff x="285750" y="2521684"/>
            <a:chExt cx="642461" cy="898341"/>
          </a:xfrm>
        </p:grpSpPr>
        <p:sp>
          <p:nvSpPr>
            <p:cNvPr id="59" name="Rectangle 58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5750" y="2803341"/>
              <a:ext cx="46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/>
                <a:t>PC</a:t>
              </a:r>
              <a:endParaRPr lang="en-US" sz="1600" b="1" dirty="0"/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2" name="TextBox 41"/>
          <p:cNvSpPr txBox="1"/>
          <p:nvPr/>
        </p:nvSpPr>
        <p:spPr>
          <a:xfrm>
            <a:off x="6811669" y="4096168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R10</a:t>
            </a:r>
            <a:endParaRPr 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813143" y="3405158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R4</a:t>
            </a:r>
            <a:endParaRPr lang="en-US" sz="1200" b="1" dirty="0"/>
          </a:p>
        </p:txBody>
      </p:sp>
      <p:sp>
        <p:nvSpPr>
          <p:cNvPr id="63" name="Rectangle 62"/>
          <p:cNvSpPr/>
          <p:nvPr/>
        </p:nvSpPr>
        <p:spPr bwMode="auto">
          <a:xfrm>
            <a:off x="6576060" y="2985685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4434740" y="2726532"/>
            <a:ext cx="676375" cy="1666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98179" y="2681249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IR</a:t>
            </a:r>
            <a:endParaRPr lang="en-US" sz="1200" b="1" dirty="0"/>
          </a:p>
        </p:txBody>
      </p:sp>
      <p:grpSp>
        <p:nvGrpSpPr>
          <p:cNvPr id="67" name="Group 66"/>
          <p:cNvGrpSpPr/>
          <p:nvPr/>
        </p:nvGrpSpPr>
        <p:grpSpPr>
          <a:xfrm>
            <a:off x="1465118" y="2634423"/>
            <a:ext cx="3606505" cy="355462"/>
            <a:chOff x="1465118" y="2634423"/>
            <a:chExt cx="3606505" cy="355462"/>
          </a:xfrm>
        </p:grpSpPr>
        <p:sp>
          <p:nvSpPr>
            <p:cNvPr id="68" name="TextBox 67"/>
            <p:cNvSpPr txBox="1"/>
            <p:nvPr/>
          </p:nvSpPr>
          <p:spPr>
            <a:xfrm rot="21252101">
              <a:off x="2168140" y="2634423"/>
              <a:ext cx="17320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Data Bus (1 cycle)</a:t>
              </a:r>
              <a:endParaRPr lang="en-US" sz="1200" b="1" dirty="0"/>
            </a:p>
          </p:txBody>
        </p:sp>
        <p:sp>
          <p:nvSpPr>
            <p:cNvPr id="69" name="Freeform 68"/>
            <p:cNvSpPr/>
            <p:nvPr/>
          </p:nvSpPr>
          <p:spPr bwMode="auto">
            <a:xfrm>
              <a:off x="1465118" y="2815936"/>
              <a:ext cx="3096491" cy="173949"/>
            </a:xfrm>
            <a:custGeom>
              <a:avLst/>
              <a:gdLst>
                <a:gd name="connsiteX0" fmla="*/ 0 w 3096491"/>
                <a:gd name="connsiteY0" fmla="*/ 145473 h 173949"/>
                <a:gd name="connsiteX1" fmla="*/ 1080655 w 3096491"/>
                <a:gd name="connsiteY1" fmla="*/ 166255 h 173949"/>
                <a:gd name="connsiteX2" fmla="*/ 2275609 w 3096491"/>
                <a:gd name="connsiteY2" fmla="*/ 31173 h 173949"/>
                <a:gd name="connsiteX3" fmla="*/ 3096491 w 3096491"/>
                <a:gd name="connsiteY3" fmla="*/ 0 h 173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6491" h="173949">
                  <a:moveTo>
                    <a:pt x="0" y="145473"/>
                  </a:moveTo>
                  <a:cubicBezTo>
                    <a:pt x="350693" y="165389"/>
                    <a:pt x="701387" y="185305"/>
                    <a:pt x="1080655" y="166255"/>
                  </a:cubicBezTo>
                  <a:cubicBezTo>
                    <a:pt x="1459923" y="147205"/>
                    <a:pt x="1939636" y="58882"/>
                    <a:pt x="2275609" y="31173"/>
                  </a:cubicBezTo>
                  <a:cubicBezTo>
                    <a:pt x="2611582" y="3464"/>
                    <a:pt x="2854036" y="1732"/>
                    <a:pt x="3096491" y="0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oval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500121" y="2717064"/>
              <a:ext cx="57150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/>
                <a:t>0x542a</a:t>
              </a:r>
              <a:endParaRPr lang="en-US" sz="1200" b="1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849582" y="2168133"/>
            <a:ext cx="5112327" cy="907576"/>
            <a:chOff x="1849582" y="2168133"/>
            <a:chExt cx="5112327" cy="907576"/>
          </a:xfrm>
        </p:grpSpPr>
        <p:sp>
          <p:nvSpPr>
            <p:cNvPr id="72" name="TextBox 71"/>
            <p:cNvSpPr txBox="1"/>
            <p:nvPr/>
          </p:nvSpPr>
          <p:spPr>
            <a:xfrm rot="20556547">
              <a:off x="2133771" y="2168133"/>
              <a:ext cx="131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Address Bus</a:t>
              </a:r>
              <a:endParaRPr lang="en-US" sz="1200" b="1" dirty="0"/>
            </a:p>
          </p:txBody>
        </p:sp>
        <p:sp>
          <p:nvSpPr>
            <p:cNvPr id="73" name="Freeform 72"/>
            <p:cNvSpPr/>
            <p:nvPr/>
          </p:nvSpPr>
          <p:spPr bwMode="auto">
            <a:xfrm>
              <a:off x="1849582" y="2244430"/>
              <a:ext cx="5112327" cy="831279"/>
            </a:xfrm>
            <a:custGeom>
              <a:avLst/>
              <a:gdLst>
                <a:gd name="connsiteX0" fmla="*/ 5112327 w 5112327"/>
                <a:gd name="connsiteY0" fmla="*/ 831279 h 831279"/>
                <a:gd name="connsiteX1" fmla="*/ 4281054 w 5112327"/>
                <a:gd name="connsiteY1" fmla="*/ 654634 h 831279"/>
                <a:gd name="connsiteX2" fmla="*/ 2015836 w 5112327"/>
                <a:gd name="connsiteY2" fmla="*/ 6 h 831279"/>
                <a:gd name="connsiteX3" fmla="*/ 0 w 5112327"/>
                <a:gd name="connsiteY3" fmla="*/ 644243 h 83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2327" h="831279">
                  <a:moveTo>
                    <a:pt x="5112327" y="831279"/>
                  </a:moveTo>
                  <a:cubicBezTo>
                    <a:pt x="4954731" y="812229"/>
                    <a:pt x="4797136" y="793179"/>
                    <a:pt x="4281054" y="654634"/>
                  </a:cubicBezTo>
                  <a:cubicBezTo>
                    <a:pt x="3764972" y="516089"/>
                    <a:pt x="2729345" y="1738"/>
                    <a:pt x="2015836" y="6"/>
                  </a:cubicBezTo>
                  <a:cubicBezTo>
                    <a:pt x="1302327" y="-1726"/>
                    <a:pt x="651163" y="321258"/>
                    <a:pt x="0" y="644243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ysDash"/>
              <a:miter lim="800000"/>
              <a:headEnd type="oval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118235" y="2872249"/>
            <a:ext cx="5715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0x542a</a:t>
            </a:r>
            <a:endParaRPr lang="en-US" sz="1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820069" y="2923707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PC</a:t>
            </a:r>
            <a:endParaRPr lang="en-US" sz="1200" b="1" dirty="0"/>
          </a:p>
        </p:txBody>
      </p:sp>
      <p:sp>
        <p:nvSpPr>
          <p:cNvPr id="4" name="Trapezoid 3"/>
          <p:cNvSpPr/>
          <p:nvPr/>
        </p:nvSpPr>
        <p:spPr bwMode="auto">
          <a:xfrm flipV="1">
            <a:off x="5292090" y="5166360"/>
            <a:ext cx="834390" cy="388620"/>
          </a:xfrm>
          <a:prstGeom prst="trapezoid">
            <a:avLst>
              <a:gd name="adj" fmla="val 5735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16390" y="5189220"/>
            <a:ext cx="611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ALU</a:t>
            </a:r>
            <a:endParaRPr lang="en-US" sz="1600" b="1" dirty="0"/>
          </a:p>
        </p:txBody>
      </p:sp>
      <p:grpSp>
        <p:nvGrpSpPr>
          <p:cNvPr id="62" name="Group 61"/>
          <p:cNvGrpSpPr/>
          <p:nvPr/>
        </p:nvGrpSpPr>
        <p:grpSpPr>
          <a:xfrm>
            <a:off x="7379010" y="2772922"/>
            <a:ext cx="687435" cy="507149"/>
            <a:chOff x="7379010" y="2772922"/>
            <a:chExt cx="687435" cy="507149"/>
          </a:xfrm>
        </p:grpSpPr>
        <p:sp>
          <p:nvSpPr>
            <p:cNvPr id="74" name="TextBox 73"/>
            <p:cNvSpPr txBox="1"/>
            <p:nvPr/>
          </p:nvSpPr>
          <p:spPr>
            <a:xfrm>
              <a:off x="7621905" y="2772922"/>
              <a:ext cx="444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+2</a:t>
              </a:r>
              <a:endParaRPr lang="en-US" sz="1200" b="1" dirty="0"/>
            </a:p>
          </p:txBody>
        </p:sp>
        <p:sp>
          <p:nvSpPr>
            <p:cNvPr id="75" name="Arc 74"/>
            <p:cNvSpPr/>
            <p:nvPr/>
          </p:nvSpPr>
          <p:spPr bwMode="auto">
            <a:xfrm rot="10800000">
              <a:off x="7379010" y="2937433"/>
              <a:ext cx="426859" cy="342638"/>
            </a:xfrm>
            <a:prstGeom prst="arc">
              <a:avLst>
                <a:gd name="adj1" fmla="val 2523434"/>
                <a:gd name="adj2" fmla="val 459302"/>
              </a:avLst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stealth" w="med" len="med"/>
              <a:tailEnd type="oval" w="sm" len="sm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161818"/>
              </p:ext>
            </p:extLst>
          </p:nvPr>
        </p:nvGraphicFramePr>
        <p:xfrm>
          <a:off x="1327630" y="1201447"/>
          <a:ext cx="731520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7237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opcode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S-</a:t>
                      </a:r>
                      <a:r>
                        <a:rPr lang="en-US" sz="1200" b="1" dirty="0" err="1" smtClean="0"/>
                        <a:t>reg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Ad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b/w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As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D-</a:t>
                      </a:r>
                      <a:r>
                        <a:rPr lang="en-US" sz="1200" b="1" dirty="0" err="1" smtClean="0"/>
                        <a:t>reg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2569673" y="6037283"/>
            <a:ext cx="4180398" cy="461665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2 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ycle Instruction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92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5" grpId="0"/>
      <p:bldP spid="36" grpId="0"/>
      <p:bldP spid="15" grpId="0" animBg="1"/>
      <p:bldP spid="3" grpId="0" animBg="1"/>
      <p:bldP spid="7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224242" y="1830525"/>
            <a:ext cx="1791249" cy="4720153"/>
            <a:chOff x="224242" y="1830525"/>
            <a:chExt cx="1791249" cy="4720153"/>
          </a:xfrm>
        </p:grpSpPr>
        <p:sp>
          <p:nvSpPr>
            <p:cNvPr id="84" name="Up-Down Arrow 83"/>
            <p:cNvSpPr/>
            <p:nvPr/>
          </p:nvSpPr>
          <p:spPr bwMode="auto">
            <a:xfrm>
              <a:off x="857725" y="1891665"/>
              <a:ext cx="1088136" cy="4537710"/>
            </a:xfrm>
            <a:prstGeom prst="upDownArrow">
              <a:avLst>
                <a:gd name="adj1" fmla="val 84802"/>
                <a:gd name="adj2" fmla="val 2256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92481" y="2228850"/>
              <a:ext cx="1223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Memory</a:t>
              </a:r>
              <a:endParaRPr lang="en-US" sz="16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24242" y="1830525"/>
              <a:ext cx="9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latin typeface="Comic Sans MS" panose="030F0702030302020204" pitchFamily="66" charset="0"/>
                </a:rPr>
                <a:t>0x0000</a:t>
              </a:r>
              <a:endParaRPr lang="en-US" sz="12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24242" y="6273679"/>
              <a:ext cx="9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latin typeface="Comic Sans MS" panose="030F0702030302020204" pitchFamily="66" charset="0"/>
                </a:rPr>
                <a:t>0xFFFF</a:t>
              </a:r>
              <a:endParaRPr lang="en-US" sz="1200" b="1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937260" y="2882640"/>
            <a:ext cx="924878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B7A4-D631-441A-9729-18CD87CC9D51}" type="slidenum">
              <a:rPr lang="en-US"/>
              <a:pPr/>
              <a:t>54</a:t>
            </a:fld>
            <a:endParaRPr lang="en-US"/>
          </a:p>
        </p:txBody>
      </p:sp>
      <p:sp>
        <p:nvSpPr>
          <p:cNvPr id="3125255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Addressing Modes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576060" y="2983230"/>
            <a:ext cx="868680" cy="1828800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8895" y="2628724"/>
            <a:ext cx="1223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Registers</a:t>
            </a:r>
            <a:endParaRPr lang="en-US" sz="1600" b="1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6576060" y="3465745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576060" y="4155891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5966460" y="4233016"/>
            <a:ext cx="960120" cy="944773"/>
          </a:xfrm>
          <a:custGeom>
            <a:avLst/>
            <a:gdLst>
              <a:gd name="connsiteX0" fmla="*/ 960120 w 960120"/>
              <a:gd name="connsiteY0" fmla="*/ 12062 h 1212212"/>
              <a:gd name="connsiteX1" fmla="*/ 194310 w 960120"/>
              <a:gd name="connsiteY1" fmla="*/ 172082 h 1212212"/>
              <a:gd name="connsiteX2" fmla="*/ 0 w 960120"/>
              <a:gd name="connsiteY2" fmla="*/ 1212212 h 12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0120" h="1212212">
                <a:moveTo>
                  <a:pt x="960120" y="12062"/>
                </a:moveTo>
                <a:cubicBezTo>
                  <a:pt x="657225" y="-7941"/>
                  <a:pt x="354330" y="-27943"/>
                  <a:pt x="194310" y="172082"/>
                </a:cubicBezTo>
                <a:cubicBezTo>
                  <a:pt x="34290" y="372107"/>
                  <a:pt x="17145" y="792159"/>
                  <a:pt x="0" y="1212212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5715000" y="4233017"/>
            <a:ext cx="2407562" cy="1619143"/>
          </a:xfrm>
          <a:custGeom>
            <a:avLst/>
            <a:gdLst>
              <a:gd name="connsiteX0" fmla="*/ 0 w 2407562"/>
              <a:gd name="connsiteY0" fmla="*/ 1588770 h 1963857"/>
              <a:gd name="connsiteX1" fmla="*/ 400050 w 2407562"/>
              <a:gd name="connsiteY1" fmla="*/ 1885950 h 1963857"/>
              <a:gd name="connsiteX2" fmla="*/ 1783080 w 2407562"/>
              <a:gd name="connsiteY2" fmla="*/ 1931670 h 1963857"/>
              <a:gd name="connsiteX3" fmla="*/ 2366010 w 2407562"/>
              <a:gd name="connsiteY3" fmla="*/ 1463040 h 1963857"/>
              <a:gd name="connsiteX4" fmla="*/ 2263140 w 2407562"/>
              <a:gd name="connsiteY4" fmla="*/ 388620 h 1963857"/>
              <a:gd name="connsiteX5" fmla="*/ 1485900 w 2407562"/>
              <a:gd name="connsiteY5" fmla="*/ 0 h 196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7562" h="1963857">
                <a:moveTo>
                  <a:pt x="0" y="1588770"/>
                </a:moveTo>
                <a:cubicBezTo>
                  <a:pt x="51435" y="1708785"/>
                  <a:pt x="102870" y="1828800"/>
                  <a:pt x="400050" y="1885950"/>
                </a:cubicBezTo>
                <a:cubicBezTo>
                  <a:pt x="697230" y="1943100"/>
                  <a:pt x="1455420" y="2002155"/>
                  <a:pt x="1783080" y="1931670"/>
                </a:cubicBezTo>
                <a:cubicBezTo>
                  <a:pt x="2110740" y="1861185"/>
                  <a:pt x="2286000" y="1720215"/>
                  <a:pt x="2366010" y="1463040"/>
                </a:cubicBezTo>
                <a:cubicBezTo>
                  <a:pt x="2446020" y="1205865"/>
                  <a:pt x="2409825" y="632460"/>
                  <a:pt x="2263140" y="388620"/>
                </a:cubicBezTo>
                <a:cubicBezTo>
                  <a:pt x="2116455" y="144780"/>
                  <a:pt x="1801177" y="72390"/>
                  <a:pt x="1485900" y="0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920490" y="2158097"/>
            <a:ext cx="4446270" cy="399124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448422">
            <a:off x="1965878" y="4416661"/>
            <a:ext cx="1910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Data Bus (+1 cycle)</a:t>
            </a:r>
            <a:endParaRPr 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606415" y="2278380"/>
            <a:ext cx="122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CPU</a:t>
            </a:r>
            <a:endParaRPr lang="en-US" sz="1800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937260" y="4071522"/>
            <a:ext cx="924878" cy="204826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1383030" y="4160520"/>
            <a:ext cx="4160520" cy="1005840"/>
          </a:xfrm>
          <a:custGeom>
            <a:avLst/>
            <a:gdLst>
              <a:gd name="connsiteX0" fmla="*/ 0 w 4263390"/>
              <a:gd name="connsiteY0" fmla="*/ 0 h 1005840"/>
              <a:gd name="connsiteX1" fmla="*/ 2011680 w 4263390"/>
              <a:gd name="connsiteY1" fmla="*/ 228600 h 1005840"/>
              <a:gd name="connsiteX2" fmla="*/ 3829050 w 4263390"/>
              <a:gd name="connsiteY2" fmla="*/ 685800 h 1005840"/>
              <a:gd name="connsiteX3" fmla="*/ 4263390 w 4263390"/>
              <a:gd name="connsiteY3" fmla="*/ 1005840 h 100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3390" h="1005840">
                <a:moveTo>
                  <a:pt x="0" y="0"/>
                </a:moveTo>
                <a:cubicBezTo>
                  <a:pt x="686752" y="57150"/>
                  <a:pt x="1373505" y="114300"/>
                  <a:pt x="2011680" y="228600"/>
                </a:cubicBezTo>
                <a:cubicBezTo>
                  <a:pt x="2649855" y="342900"/>
                  <a:pt x="3453765" y="556260"/>
                  <a:pt x="3829050" y="685800"/>
                </a:cubicBezTo>
                <a:cubicBezTo>
                  <a:pt x="4204335" y="815340"/>
                  <a:pt x="4233862" y="910590"/>
                  <a:pt x="4263390" y="1005840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434740" y="3730388"/>
            <a:ext cx="804724" cy="334484"/>
            <a:chOff x="2729210" y="2789770"/>
            <a:chExt cx="804724" cy="334484"/>
          </a:xfrm>
        </p:grpSpPr>
        <p:sp>
          <p:nvSpPr>
            <p:cNvPr id="56" name="Trapezoid 55"/>
            <p:cNvSpPr/>
            <p:nvPr/>
          </p:nvSpPr>
          <p:spPr bwMode="auto">
            <a:xfrm flipV="1">
              <a:off x="2729210" y="2789774"/>
              <a:ext cx="804724" cy="334480"/>
            </a:xfrm>
            <a:prstGeom prst="trapezoid">
              <a:avLst>
                <a:gd name="adj" fmla="val 6888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 flipV="1">
              <a:off x="3060451" y="2789772"/>
              <a:ext cx="139108" cy="90338"/>
            </a:xfrm>
            <a:prstGeom prst="triangle">
              <a:avLst>
                <a:gd name="adj" fmla="val 51773"/>
              </a:avLst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 bwMode="auto">
            <a:xfrm flipH="1">
              <a:off x="3129279" y="2789770"/>
              <a:ext cx="82185" cy="108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3049641" y="2789802"/>
              <a:ext cx="82185" cy="108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TextBox 59"/>
            <p:cNvSpPr txBox="1"/>
            <p:nvPr/>
          </p:nvSpPr>
          <p:spPr>
            <a:xfrm>
              <a:off x="2947535" y="2909231"/>
              <a:ext cx="37810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 smtClean="0">
                  <a:latin typeface="Arial Narrow" pitchFamily="34" charset="0"/>
                </a:rPr>
                <a:t>ADDER</a:t>
              </a:r>
              <a:endParaRPr lang="en-US" sz="1000" b="1" dirty="0">
                <a:latin typeface="Arial Narrow" pitchFamily="34" charset="0"/>
              </a:endParaRPr>
            </a:p>
          </p:txBody>
        </p:sp>
      </p:grpSp>
      <p:sp>
        <p:nvSpPr>
          <p:cNvPr id="62" name="Freeform 61"/>
          <p:cNvSpPr/>
          <p:nvPr/>
        </p:nvSpPr>
        <p:spPr bwMode="auto">
          <a:xfrm>
            <a:off x="5040630" y="3341366"/>
            <a:ext cx="1863090" cy="396244"/>
          </a:xfrm>
          <a:custGeom>
            <a:avLst/>
            <a:gdLst>
              <a:gd name="connsiteX0" fmla="*/ 1863090 w 1863090"/>
              <a:gd name="connsiteY0" fmla="*/ 224794 h 396244"/>
              <a:gd name="connsiteX1" fmla="*/ 948690 w 1863090"/>
              <a:gd name="connsiteY1" fmla="*/ 144784 h 396244"/>
              <a:gd name="connsiteX2" fmla="*/ 308610 w 1863090"/>
              <a:gd name="connsiteY2" fmla="*/ 7624 h 396244"/>
              <a:gd name="connsiteX3" fmla="*/ 0 w 1863090"/>
              <a:gd name="connsiteY3" fmla="*/ 396244 h 396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3090" h="396244">
                <a:moveTo>
                  <a:pt x="1863090" y="224794"/>
                </a:moveTo>
                <a:cubicBezTo>
                  <a:pt x="1535430" y="202886"/>
                  <a:pt x="1207770" y="180979"/>
                  <a:pt x="948690" y="144784"/>
                </a:cubicBezTo>
                <a:cubicBezTo>
                  <a:pt x="689610" y="108589"/>
                  <a:pt x="466725" y="-34286"/>
                  <a:pt x="308610" y="7624"/>
                </a:cubicBezTo>
                <a:cubicBezTo>
                  <a:pt x="150495" y="49534"/>
                  <a:pt x="75247" y="222889"/>
                  <a:pt x="0" y="396244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4834890" y="3554730"/>
            <a:ext cx="2366010" cy="855715"/>
          </a:xfrm>
          <a:custGeom>
            <a:avLst/>
            <a:gdLst>
              <a:gd name="connsiteX0" fmla="*/ 0 w 2366010"/>
              <a:gd name="connsiteY0" fmla="*/ 525780 h 855715"/>
              <a:gd name="connsiteX1" fmla="*/ 468630 w 2366010"/>
              <a:gd name="connsiteY1" fmla="*/ 834390 h 855715"/>
              <a:gd name="connsiteX2" fmla="*/ 2366010 w 2366010"/>
              <a:gd name="connsiteY2" fmla="*/ 0 h 855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6010" h="855715">
                <a:moveTo>
                  <a:pt x="0" y="525780"/>
                </a:moveTo>
                <a:cubicBezTo>
                  <a:pt x="37147" y="723900"/>
                  <a:pt x="74295" y="922020"/>
                  <a:pt x="468630" y="834390"/>
                </a:cubicBezTo>
                <a:cubicBezTo>
                  <a:pt x="862965" y="746760"/>
                  <a:pt x="1614487" y="373380"/>
                  <a:pt x="2366010" y="0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3" name="Rectangle 2"/>
          <p:cNvSpPr txBox="1">
            <a:spLocks noChangeArrowheads="1"/>
          </p:cNvSpPr>
          <p:nvPr/>
        </p:nvSpPr>
        <p:spPr bwMode="auto">
          <a:xfrm>
            <a:off x="1179513" y="207963"/>
            <a:ext cx="779303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11 = Indirect Auto-increment Mode</a:t>
            </a:r>
            <a:endParaRPr lang="en-US" dirty="0"/>
          </a:p>
        </p:txBody>
      </p:sp>
      <p:sp>
        <p:nvSpPr>
          <p:cNvPr id="64" name="Text Box 537"/>
          <p:cNvSpPr txBox="1">
            <a:spLocks noChangeArrowheads="1"/>
          </p:cNvSpPr>
          <p:nvPr/>
        </p:nvSpPr>
        <p:spPr bwMode="auto">
          <a:xfrm>
            <a:off x="1249681" y="1307305"/>
            <a:ext cx="78466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err="1" smtClean="0">
                <a:latin typeface="Courier New" pitchFamily="49" charset="0"/>
              </a:rPr>
              <a:t>add.w</a:t>
            </a:r>
            <a:r>
              <a:rPr lang="en-US" sz="2800" b="1" dirty="0" smtClean="0">
                <a:latin typeface="Courier New" pitchFamily="49" charset="0"/>
              </a:rPr>
              <a:t> @r4+,r10  ;r10 = M(r4+) + r10</a:t>
            </a:r>
            <a:endParaRPr lang="en-US" sz="2800" b="1" dirty="0">
              <a:latin typeface="Courier New" pitchFamily="49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85750" y="2521684"/>
            <a:ext cx="642461" cy="898341"/>
            <a:chOff x="285750" y="2521684"/>
            <a:chExt cx="642461" cy="898341"/>
          </a:xfrm>
        </p:grpSpPr>
        <p:sp>
          <p:nvSpPr>
            <p:cNvPr id="67" name="Rectangle 66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85750" y="2803341"/>
              <a:ext cx="46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/>
                <a:t>PC</a:t>
              </a:r>
              <a:endParaRPr lang="en-US" sz="1600" b="1" dirty="0"/>
            </a:p>
          </p:txBody>
        </p:sp>
        <p:cxnSp>
          <p:nvCxnSpPr>
            <p:cNvPr id="69" name="Straight Arrow Connector 68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0" name="Group 69"/>
          <p:cNvGrpSpPr/>
          <p:nvPr/>
        </p:nvGrpSpPr>
        <p:grpSpPr>
          <a:xfrm>
            <a:off x="289560" y="2719804"/>
            <a:ext cx="642461" cy="898341"/>
            <a:chOff x="285750" y="2521684"/>
            <a:chExt cx="642461" cy="898341"/>
          </a:xfrm>
        </p:grpSpPr>
        <p:sp>
          <p:nvSpPr>
            <p:cNvPr id="71" name="Rectangle 70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5750" y="2803341"/>
              <a:ext cx="46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/>
                <a:t>PC</a:t>
              </a:r>
              <a:endParaRPr lang="en-US" sz="1600" b="1" dirty="0"/>
            </a:p>
          </p:txBody>
        </p:sp>
        <p:cxnSp>
          <p:nvCxnSpPr>
            <p:cNvPr id="73" name="Straight Arrow Connector 72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5" name="TextBox 44"/>
          <p:cNvSpPr txBox="1"/>
          <p:nvPr/>
        </p:nvSpPr>
        <p:spPr>
          <a:xfrm>
            <a:off x="6811669" y="4096168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R10</a:t>
            </a:r>
            <a:endParaRPr 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813143" y="3405158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R4</a:t>
            </a:r>
            <a:endParaRPr lang="en-US" sz="1200" b="1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6576060" y="2985685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434740" y="2726532"/>
            <a:ext cx="676375" cy="1666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98179" y="2681249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IR</a:t>
            </a:r>
            <a:endParaRPr lang="en-US" sz="12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1465118" y="2634423"/>
            <a:ext cx="3606505" cy="355462"/>
            <a:chOff x="1465118" y="2634423"/>
            <a:chExt cx="3606505" cy="355462"/>
          </a:xfrm>
        </p:grpSpPr>
        <p:sp>
          <p:nvSpPr>
            <p:cNvPr id="53" name="TextBox 52"/>
            <p:cNvSpPr txBox="1"/>
            <p:nvPr/>
          </p:nvSpPr>
          <p:spPr>
            <a:xfrm rot="21252101">
              <a:off x="2168140" y="2634423"/>
              <a:ext cx="17320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Data Bus (1 cycle)</a:t>
              </a:r>
              <a:endParaRPr lang="en-US" sz="1200" b="1" dirty="0"/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1465118" y="2815936"/>
              <a:ext cx="3096491" cy="173949"/>
            </a:xfrm>
            <a:custGeom>
              <a:avLst/>
              <a:gdLst>
                <a:gd name="connsiteX0" fmla="*/ 0 w 3096491"/>
                <a:gd name="connsiteY0" fmla="*/ 145473 h 173949"/>
                <a:gd name="connsiteX1" fmla="*/ 1080655 w 3096491"/>
                <a:gd name="connsiteY1" fmla="*/ 166255 h 173949"/>
                <a:gd name="connsiteX2" fmla="*/ 2275609 w 3096491"/>
                <a:gd name="connsiteY2" fmla="*/ 31173 h 173949"/>
                <a:gd name="connsiteX3" fmla="*/ 3096491 w 3096491"/>
                <a:gd name="connsiteY3" fmla="*/ 0 h 173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6491" h="173949">
                  <a:moveTo>
                    <a:pt x="0" y="145473"/>
                  </a:moveTo>
                  <a:cubicBezTo>
                    <a:pt x="350693" y="165389"/>
                    <a:pt x="701387" y="185305"/>
                    <a:pt x="1080655" y="166255"/>
                  </a:cubicBezTo>
                  <a:cubicBezTo>
                    <a:pt x="1459923" y="147205"/>
                    <a:pt x="1939636" y="58882"/>
                    <a:pt x="2275609" y="31173"/>
                  </a:cubicBezTo>
                  <a:cubicBezTo>
                    <a:pt x="2611582" y="3464"/>
                    <a:pt x="2854036" y="1732"/>
                    <a:pt x="3096491" y="0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oval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500121" y="2717064"/>
              <a:ext cx="57150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/>
                <a:t>0x543a</a:t>
              </a:r>
              <a:endParaRPr lang="en-US" sz="1200" b="1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849582" y="2168133"/>
            <a:ext cx="5112327" cy="907576"/>
            <a:chOff x="1849582" y="2168133"/>
            <a:chExt cx="5112327" cy="907576"/>
          </a:xfrm>
        </p:grpSpPr>
        <p:sp>
          <p:nvSpPr>
            <p:cNvPr id="76" name="TextBox 75"/>
            <p:cNvSpPr txBox="1"/>
            <p:nvPr/>
          </p:nvSpPr>
          <p:spPr>
            <a:xfrm rot="20556547">
              <a:off x="2133771" y="2168133"/>
              <a:ext cx="131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Address Bus</a:t>
              </a:r>
              <a:endParaRPr lang="en-US" sz="1200" b="1" dirty="0"/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1849582" y="2244430"/>
              <a:ext cx="5112327" cy="831279"/>
            </a:xfrm>
            <a:custGeom>
              <a:avLst/>
              <a:gdLst>
                <a:gd name="connsiteX0" fmla="*/ 5112327 w 5112327"/>
                <a:gd name="connsiteY0" fmla="*/ 831279 h 831279"/>
                <a:gd name="connsiteX1" fmla="*/ 4281054 w 5112327"/>
                <a:gd name="connsiteY1" fmla="*/ 654634 h 831279"/>
                <a:gd name="connsiteX2" fmla="*/ 2015836 w 5112327"/>
                <a:gd name="connsiteY2" fmla="*/ 6 h 831279"/>
                <a:gd name="connsiteX3" fmla="*/ 0 w 5112327"/>
                <a:gd name="connsiteY3" fmla="*/ 644243 h 83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2327" h="831279">
                  <a:moveTo>
                    <a:pt x="5112327" y="831279"/>
                  </a:moveTo>
                  <a:cubicBezTo>
                    <a:pt x="4954731" y="812229"/>
                    <a:pt x="4797136" y="793179"/>
                    <a:pt x="4281054" y="654634"/>
                  </a:cubicBezTo>
                  <a:cubicBezTo>
                    <a:pt x="3764972" y="516089"/>
                    <a:pt x="2729345" y="1738"/>
                    <a:pt x="2015836" y="6"/>
                  </a:cubicBezTo>
                  <a:cubicBezTo>
                    <a:pt x="1302327" y="-1726"/>
                    <a:pt x="651163" y="321258"/>
                    <a:pt x="0" y="644243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ysDash"/>
              <a:miter lim="800000"/>
              <a:headEnd type="oval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820069" y="2923707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PC</a:t>
            </a:r>
            <a:endParaRPr lang="en-US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118235" y="2872249"/>
            <a:ext cx="5715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0x543a</a:t>
            </a:r>
            <a:endParaRPr lang="en-US" sz="12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59973" y="3051917"/>
            <a:ext cx="5049982" cy="1021319"/>
            <a:chOff x="1859973" y="3121455"/>
            <a:chExt cx="5049982" cy="951781"/>
          </a:xfrm>
        </p:grpSpPr>
        <p:sp>
          <p:nvSpPr>
            <p:cNvPr id="25" name="TextBox 24"/>
            <p:cNvSpPr txBox="1"/>
            <p:nvPr/>
          </p:nvSpPr>
          <p:spPr>
            <a:xfrm rot="20087144">
              <a:off x="2161201" y="3243328"/>
              <a:ext cx="131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Address Bus</a:t>
              </a:r>
              <a:endParaRPr lang="en-US" sz="1200" b="1" dirty="0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1859973" y="3121455"/>
              <a:ext cx="5049982" cy="951781"/>
            </a:xfrm>
            <a:custGeom>
              <a:avLst/>
              <a:gdLst>
                <a:gd name="connsiteX0" fmla="*/ 0 w 5049982"/>
                <a:gd name="connsiteY0" fmla="*/ 951781 h 951781"/>
                <a:gd name="connsiteX1" fmla="*/ 2244436 w 5049982"/>
                <a:gd name="connsiteY1" fmla="*/ 16600 h 951781"/>
                <a:gd name="connsiteX2" fmla="*/ 5049982 w 5049982"/>
                <a:gd name="connsiteY2" fmla="*/ 442627 h 951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9982" h="951781">
                  <a:moveTo>
                    <a:pt x="0" y="951781"/>
                  </a:moveTo>
                  <a:cubicBezTo>
                    <a:pt x="701386" y="526620"/>
                    <a:pt x="1402773" y="101459"/>
                    <a:pt x="2244436" y="16600"/>
                  </a:cubicBezTo>
                  <a:cubicBezTo>
                    <a:pt x="3086099" y="-68259"/>
                    <a:pt x="4068040" y="187184"/>
                    <a:pt x="5049982" y="442627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ysDash"/>
              <a:miter lim="800000"/>
              <a:headEnd type="stealth" w="med" len="med"/>
              <a:tailEnd type="oval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42905" y="3188746"/>
            <a:ext cx="730022" cy="551981"/>
            <a:chOff x="4042905" y="3188746"/>
            <a:chExt cx="730022" cy="551981"/>
          </a:xfrm>
        </p:grpSpPr>
        <p:sp>
          <p:nvSpPr>
            <p:cNvPr id="34" name="Text Box 537"/>
            <p:cNvSpPr txBox="1">
              <a:spLocks noChangeArrowheads="1"/>
            </p:cNvSpPr>
            <p:nvPr/>
          </p:nvSpPr>
          <p:spPr bwMode="auto">
            <a:xfrm>
              <a:off x="4042905" y="3188746"/>
              <a:ext cx="730022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</a:rPr>
                <a:t>0002</a:t>
              </a:r>
              <a:endParaRPr lang="en-US" sz="1600" b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4374573" y="3408218"/>
              <a:ext cx="249382" cy="332509"/>
            </a:xfrm>
            <a:custGeom>
              <a:avLst/>
              <a:gdLst>
                <a:gd name="connsiteX0" fmla="*/ 0 w 249382"/>
                <a:gd name="connsiteY0" fmla="*/ 0 h 332509"/>
                <a:gd name="connsiteX1" fmla="*/ 197427 w 249382"/>
                <a:gd name="connsiteY1" fmla="*/ 176646 h 332509"/>
                <a:gd name="connsiteX2" fmla="*/ 249382 w 249382"/>
                <a:gd name="connsiteY2" fmla="*/ 332509 h 332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382" h="332509">
                  <a:moveTo>
                    <a:pt x="0" y="0"/>
                  </a:moveTo>
                  <a:cubicBezTo>
                    <a:pt x="77931" y="60614"/>
                    <a:pt x="155863" y="121228"/>
                    <a:pt x="197427" y="176646"/>
                  </a:cubicBezTo>
                  <a:cubicBezTo>
                    <a:pt x="238991" y="232064"/>
                    <a:pt x="244186" y="282286"/>
                    <a:pt x="249382" y="332509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4" name="Trapezoid 3"/>
          <p:cNvSpPr/>
          <p:nvPr/>
        </p:nvSpPr>
        <p:spPr bwMode="auto">
          <a:xfrm flipV="1">
            <a:off x="5292090" y="5166360"/>
            <a:ext cx="834390" cy="388620"/>
          </a:xfrm>
          <a:prstGeom prst="trapezoid">
            <a:avLst>
              <a:gd name="adj" fmla="val 5735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16390" y="5189220"/>
            <a:ext cx="611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ALU</a:t>
            </a:r>
            <a:endParaRPr lang="en-US" sz="1600" b="1" dirty="0"/>
          </a:p>
        </p:txBody>
      </p:sp>
      <p:grpSp>
        <p:nvGrpSpPr>
          <p:cNvPr id="78" name="Group 77"/>
          <p:cNvGrpSpPr/>
          <p:nvPr/>
        </p:nvGrpSpPr>
        <p:grpSpPr>
          <a:xfrm>
            <a:off x="7379010" y="2772922"/>
            <a:ext cx="687435" cy="507149"/>
            <a:chOff x="7379010" y="2772922"/>
            <a:chExt cx="687435" cy="507149"/>
          </a:xfrm>
        </p:grpSpPr>
        <p:sp>
          <p:nvSpPr>
            <p:cNvPr id="79" name="TextBox 78"/>
            <p:cNvSpPr txBox="1"/>
            <p:nvPr/>
          </p:nvSpPr>
          <p:spPr>
            <a:xfrm>
              <a:off x="7621905" y="2772922"/>
              <a:ext cx="444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+2</a:t>
              </a:r>
              <a:endParaRPr lang="en-US" sz="1200" b="1" dirty="0"/>
            </a:p>
          </p:txBody>
        </p:sp>
        <p:sp>
          <p:nvSpPr>
            <p:cNvPr id="80" name="Arc 79"/>
            <p:cNvSpPr/>
            <p:nvPr/>
          </p:nvSpPr>
          <p:spPr bwMode="auto">
            <a:xfrm rot="10800000">
              <a:off x="7379010" y="2937433"/>
              <a:ext cx="426859" cy="342638"/>
            </a:xfrm>
            <a:prstGeom prst="arc">
              <a:avLst>
                <a:gd name="adj1" fmla="val 2523434"/>
                <a:gd name="adj2" fmla="val 459302"/>
              </a:avLst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stealth" w="med" len="med"/>
              <a:tailEnd type="oval" w="sm" len="sm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642490"/>
              </p:ext>
            </p:extLst>
          </p:nvPr>
        </p:nvGraphicFramePr>
        <p:xfrm>
          <a:off x="1327630" y="1201447"/>
          <a:ext cx="731520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7237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opcode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S-</a:t>
                      </a:r>
                      <a:r>
                        <a:rPr lang="en-US" sz="1200" b="1" dirty="0" err="1" smtClean="0"/>
                        <a:t>reg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Ad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b/w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As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D-</a:t>
                      </a:r>
                      <a:r>
                        <a:rPr lang="en-US" sz="1200" b="1" dirty="0" err="1" smtClean="0"/>
                        <a:t>reg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2569673" y="6037283"/>
            <a:ext cx="4180398" cy="461665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2 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ycle Instruction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54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6" grpId="0"/>
      <p:bldP spid="15" grpId="0" animBg="1"/>
      <p:bldP spid="62" grpId="0" animBg="1"/>
      <p:bldP spid="19" grpId="0" animBg="1"/>
      <p:bldP spid="8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Mode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Indexed Register</a:t>
            </a:r>
          </a:p>
          <a:p>
            <a:pPr lvl="1"/>
            <a:r>
              <a:rPr lang="en-US" sz="2400" dirty="0" err="1" smtClean="0"/>
              <a:t>xxxx</a:t>
            </a:r>
            <a:r>
              <a:rPr lang="en-US" sz="2400" dirty="0" smtClean="0"/>
              <a:t>(PC) = Symbolic </a:t>
            </a:r>
            <a:r>
              <a:rPr lang="en-US" sz="2400" dirty="0"/>
              <a:t>(</a:t>
            </a:r>
            <a:r>
              <a:rPr lang="en-US" sz="2400" dirty="0" smtClean="0"/>
              <a:t>PC Relative)</a:t>
            </a:r>
          </a:p>
          <a:p>
            <a:pPr lvl="1"/>
            <a:r>
              <a:rPr lang="en-US" sz="2400" dirty="0" err="1" smtClean="0"/>
              <a:t>xxxx</a:t>
            </a:r>
            <a:r>
              <a:rPr lang="en-US" sz="2400" dirty="0" smtClean="0"/>
              <a:t>(SR) = Absolute (SR = R2 = 0)</a:t>
            </a:r>
          </a:p>
          <a:p>
            <a:r>
              <a:rPr lang="en-US" sz="2800" dirty="0" smtClean="0"/>
              <a:t>Constants</a:t>
            </a:r>
          </a:p>
          <a:p>
            <a:pPr lvl="1"/>
            <a:r>
              <a:rPr lang="en-US" sz="2400" dirty="0"/>
              <a:t>@</a:t>
            </a:r>
            <a:r>
              <a:rPr lang="en-US" sz="2400" dirty="0" smtClean="0"/>
              <a:t>SR = 4</a:t>
            </a:r>
          </a:p>
          <a:p>
            <a:pPr lvl="1"/>
            <a:r>
              <a:rPr lang="en-US" sz="2400" dirty="0" smtClean="0"/>
              <a:t>@SR+ = 8</a:t>
            </a:r>
          </a:p>
          <a:p>
            <a:pPr lvl="1"/>
            <a:r>
              <a:rPr lang="en-US" sz="2400" dirty="0" smtClean="0"/>
              <a:t>R3 = 0</a:t>
            </a:r>
          </a:p>
          <a:p>
            <a:pPr lvl="1"/>
            <a:r>
              <a:rPr lang="en-US" sz="2400" dirty="0" err="1" smtClean="0"/>
              <a:t>xxxx</a:t>
            </a:r>
            <a:r>
              <a:rPr lang="en-US" sz="2400" dirty="0" smtClean="0"/>
              <a:t>(R3 ) = 1</a:t>
            </a:r>
          </a:p>
          <a:p>
            <a:pPr lvl="1"/>
            <a:r>
              <a:rPr lang="en-US" sz="2400" dirty="0" smtClean="0"/>
              <a:t>@R3 = 2</a:t>
            </a:r>
          </a:p>
          <a:p>
            <a:pPr lvl="1"/>
            <a:r>
              <a:rPr lang="en-US" sz="2400" dirty="0" smtClean="0"/>
              <a:t>@R3+ = -1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69D4-AB86-49CA-BFA4-81DEBDAD233D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2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224242" y="1830525"/>
            <a:ext cx="1791249" cy="4720153"/>
            <a:chOff x="224242" y="1830525"/>
            <a:chExt cx="1791249" cy="4720153"/>
          </a:xfrm>
        </p:grpSpPr>
        <p:sp>
          <p:nvSpPr>
            <p:cNvPr id="87" name="Up-Down Arrow 86"/>
            <p:cNvSpPr/>
            <p:nvPr/>
          </p:nvSpPr>
          <p:spPr bwMode="auto">
            <a:xfrm>
              <a:off x="857725" y="1891665"/>
              <a:ext cx="1088136" cy="4537710"/>
            </a:xfrm>
            <a:prstGeom prst="upDownArrow">
              <a:avLst>
                <a:gd name="adj1" fmla="val 84802"/>
                <a:gd name="adj2" fmla="val 2256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92481" y="2228850"/>
              <a:ext cx="1223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Memory</a:t>
              </a:r>
              <a:endParaRPr lang="en-US" sz="16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24242" y="1830525"/>
              <a:ext cx="9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latin typeface="Comic Sans MS" panose="030F0702030302020204" pitchFamily="66" charset="0"/>
                </a:rPr>
                <a:t>0x0000</a:t>
              </a:r>
              <a:endParaRPr lang="en-US" sz="12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24242" y="6273679"/>
              <a:ext cx="9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latin typeface="Comic Sans MS" panose="030F0702030302020204" pitchFamily="66" charset="0"/>
                </a:rPr>
                <a:t>0xFFFF</a:t>
              </a:r>
              <a:endParaRPr lang="en-US" sz="1200" b="1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937260" y="2882640"/>
            <a:ext cx="924878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B7A4-D631-441A-9729-18CD87CC9D51}" type="slidenum">
              <a:rPr lang="en-US"/>
              <a:pPr/>
              <a:t>56</a:t>
            </a:fld>
            <a:endParaRPr lang="en-US"/>
          </a:p>
        </p:txBody>
      </p:sp>
      <p:sp>
        <p:nvSpPr>
          <p:cNvPr id="3125255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Addressing Modes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576060" y="2983230"/>
            <a:ext cx="868680" cy="1828800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8895" y="2628724"/>
            <a:ext cx="1223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Registers</a:t>
            </a:r>
            <a:endParaRPr lang="en-US" sz="1600" b="1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6576060" y="2985685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576060" y="4155891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5966460" y="4233016"/>
            <a:ext cx="960120" cy="944773"/>
          </a:xfrm>
          <a:custGeom>
            <a:avLst/>
            <a:gdLst>
              <a:gd name="connsiteX0" fmla="*/ 960120 w 960120"/>
              <a:gd name="connsiteY0" fmla="*/ 12062 h 1212212"/>
              <a:gd name="connsiteX1" fmla="*/ 194310 w 960120"/>
              <a:gd name="connsiteY1" fmla="*/ 172082 h 1212212"/>
              <a:gd name="connsiteX2" fmla="*/ 0 w 960120"/>
              <a:gd name="connsiteY2" fmla="*/ 1212212 h 12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0120" h="1212212">
                <a:moveTo>
                  <a:pt x="960120" y="12062"/>
                </a:moveTo>
                <a:cubicBezTo>
                  <a:pt x="657225" y="-7941"/>
                  <a:pt x="354330" y="-27943"/>
                  <a:pt x="194310" y="172082"/>
                </a:cubicBezTo>
                <a:cubicBezTo>
                  <a:pt x="34290" y="372107"/>
                  <a:pt x="17145" y="792159"/>
                  <a:pt x="0" y="1212212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5715000" y="4233017"/>
            <a:ext cx="2407562" cy="1619143"/>
          </a:xfrm>
          <a:custGeom>
            <a:avLst/>
            <a:gdLst>
              <a:gd name="connsiteX0" fmla="*/ 0 w 2407562"/>
              <a:gd name="connsiteY0" fmla="*/ 1588770 h 1963857"/>
              <a:gd name="connsiteX1" fmla="*/ 400050 w 2407562"/>
              <a:gd name="connsiteY1" fmla="*/ 1885950 h 1963857"/>
              <a:gd name="connsiteX2" fmla="*/ 1783080 w 2407562"/>
              <a:gd name="connsiteY2" fmla="*/ 1931670 h 1963857"/>
              <a:gd name="connsiteX3" fmla="*/ 2366010 w 2407562"/>
              <a:gd name="connsiteY3" fmla="*/ 1463040 h 1963857"/>
              <a:gd name="connsiteX4" fmla="*/ 2263140 w 2407562"/>
              <a:gd name="connsiteY4" fmla="*/ 388620 h 1963857"/>
              <a:gd name="connsiteX5" fmla="*/ 1485900 w 2407562"/>
              <a:gd name="connsiteY5" fmla="*/ 0 h 196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7562" h="1963857">
                <a:moveTo>
                  <a:pt x="0" y="1588770"/>
                </a:moveTo>
                <a:cubicBezTo>
                  <a:pt x="51435" y="1708785"/>
                  <a:pt x="102870" y="1828800"/>
                  <a:pt x="400050" y="1885950"/>
                </a:cubicBezTo>
                <a:cubicBezTo>
                  <a:pt x="697230" y="1943100"/>
                  <a:pt x="1455420" y="2002155"/>
                  <a:pt x="1783080" y="1931670"/>
                </a:cubicBezTo>
                <a:cubicBezTo>
                  <a:pt x="2110740" y="1861185"/>
                  <a:pt x="2286000" y="1720215"/>
                  <a:pt x="2366010" y="1463040"/>
                </a:cubicBezTo>
                <a:cubicBezTo>
                  <a:pt x="2446020" y="1205865"/>
                  <a:pt x="2409825" y="632460"/>
                  <a:pt x="2263140" y="388620"/>
                </a:cubicBezTo>
                <a:cubicBezTo>
                  <a:pt x="2116455" y="144780"/>
                  <a:pt x="1801177" y="72390"/>
                  <a:pt x="1485900" y="0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920490" y="2158097"/>
            <a:ext cx="4446270" cy="399124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474791">
            <a:off x="2497456" y="3811286"/>
            <a:ext cx="131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Address Bus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 rot="172392">
            <a:off x="2035810" y="3215891"/>
            <a:ext cx="1878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Data Bus (+1 cycle)</a:t>
            </a:r>
            <a:endParaRPr lang="en-US" sz="1200" b="1" dirty="0"/>
          </a:p>
        </p:txBody>
      </p:sp>
      <p:sp>
        <p:nvSpPr>
          <p:cNvPr id="36" name="TextBox 35"/>
          <p:cNvSpPr txBox="1"/>
          <p:nvPr/>
        </p:nvSpPr>
        <p:spPr>
          <a:xfrm rot="448422">
            <a:off x="1939871" y="4382148"/>
            <a:ext cx="1908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Data Bus (+1 cycle)</a:t>
            </a:r>
            <a:endParaRPr 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606415" y="2278380"/>
            <a:ext cx="122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CPU</a:t>
            </a:r>
            <a:endParaRPr lang="en-US" sz="1800" b="1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937260" y="3054010"/>
            <a:ext cx="924878" cy="204826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937260" y="4071522"/>
            <a:ext cx="924878" cy="204826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1383030" y="4160520"/>
            <a:ext cx="4160520" cy="1005840"/>
          </a:xfrm>
          <a:custGeom>
            <a:avLst/>
            <a:gdLst>
              <a:gd name="connsiteX0" fmla="*/ 0 w 4263390"/>
              <a:gd name="connsiteY0" fmla="*/ 0 h 1005840"/>
              <a:gd name="connsiteX1" fmla="*/ 2011680 w 4263390"/>
              <a:gd name="connsiteY1" fmla="*/ 228600 h 1005840"/>
              <a:gd name="connsiteX2" fmla="*/ 3829050 w 4263390"/>
              <a:gd name="connsiteY2" fmla="*/ 685800 h 1005840"/>
              <a:gd name="connsiteX3" fmla="*/ 4263390 w 4263390"/>
              <a:gd name="connsiteY3" fmla="*/ 1005840 h 100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3390" h="1005840">
                <a:moveTo>
                  <a:pt x="0" y="0"/>
                </a:moveTo>
                <a:cubicBezTo>
                  <a:pt x="686752" y="57150"/>
                  <a:pt x="1373505" y="114300"/>
                  <a:pt x="2011680" y="228600"/>
                </a:cubicBezTo>
                <a:cubicBezTo>
                  <a:pt x="2649855" y="342900"/>
                  <a:pt x="3453765" y="556260"/>
                  <a:pt x="3829050" y="685800"/>
                </a:cubicBezTo>
                <a:cubicBezTo>
                  <a:pt x="4204335" y="815340"/>
                  <a:pt x="4233862" y="910590"/>
                  <a:pt x="4263390" y="1005840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434740" y="3730388"/>
            <a:ext cx="804724" cy="334484"/>
            <a:chOff x="2729210" y="2789770"/>
            <a:chExt cx="804724" cy="334484"/>
          </a:xfrm>
        </p:grpSpPr>
        <p:sp>
          <p:nvSpPr>
            <p:cNvPr id="51" name="Trapezoid 50"/>
            <p:cNvSpPr/>
            <p:nvPr/>
          </p:nvSpPr>
          <p:spPr bwMode="auto">
            <a:xfrm flipV="1">
              <a:off x="2729210" y="2789774"/>
              <a:ext cx="804724" cy="334480"/>
            </a:xfrm>
            <a:prstGeom prst="trapezoid">
              <a:avLst>
                <a:gd name="adj" fmla="val 6888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2" name="Isosceles Triangle 51"/>
            <p:cNvSpPr/>
            <p:nvPr/>
          </p:nvSpPr>
          <p:spPr bwMode="auto">
            <a:xfrm flipV="1">
              <a:off x="3060451" y="2789772"/>
              <a:ext cx="139108" cy="90338"/>
            </a:xfrm>
            <a:prstGeom prst="triangle">
              <a:avLst>
                <a:gd name="adj" fmla="val 51773"/>
              </a:avLst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 bwMode="auto">
            <a:xfrm flipH="1">
              <a:off x="3129279" y="2789770"/>
              <a:ext cx="82185" cy="108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3049641" y="2789802"/>
              <a:ext cx="82185" cy="108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TextBox 54"/>
            <p:cNvSpPr txBox="1"/>
            <p:nvPr/>
          </p:nvSpPr>
          <p:spPr>
            <a:xfrm>
              <a:off x="2947535" y="2909231"/>
              <a:ext cx="37810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 smtClean="0">
                  <a:latin typeface="Arial Narrow" pitchFamily="34" charset="0"/>
                </a:rPr>
                <a:t>ADDER</a:t>
              </a:r>
              <a:endParaRPr lang="en-US" sz="1000" b="1" dirty="0">
                <a:latin typeface="Arial Narrow" pitchFamily="34" charset="0"/>
              </a:endParaRPr>
            </a:p>
          </p:txBody>
        </p:sp>
      </p:grpSp>
      <p:sp>
        <p:nvSpPr>
          <p:cNvPr id="3" name="Freeform 2"/>
          <p:cNvSpPr/>
          <p:nvPr/>
        </p:nvSpPr>
        <p:spPr bwMode="auto">
          <a:xfrm>
            <a:off x="1394460" y="3130354"/>
            <a:ext cx="3258605" cy="595826"/>
          </a:xfrm>
          <a:custGeom>
            <a:avLst/>
            <a:gdLst>
              <a:gd name="connsiteX0" fmla="*/ 0 w 3554730"/>
              <a:gd name="connsiteY0" fmla="*/ 1466 h 595826"/>
              <a:gd name="connsiteX1" fmla="*/ 2766060 w 3554730"/>
              <a:gd name="connsiteY1" fmla="*/ 92906 h 595826"/>
              <a:gd name="connsiteX2" fmla="*/ 3554730 w 3554730"/>
              <a:gd name="connsiteY2" fmla="*/ 595826 h 59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4730" h="595826">
                <a:moveTo>
                  <a:pt x="0" y="1466"/>
                </a:moveTo>
                <a:cubicBezTo>
                  <a:pt x="1086802" y="-2344"/>
                  <a:pt x="2173605" y="-6154"/>
                  <a:pt x="2766060" y="92906"/>
                </a:cubicBezTo>
                <a:cubicBezTo>
                  <a:pt x="3358515" y="191966"/>
                  <a:pt x="3456622" y="393896"/>
                  <a:pt x="3554730" y="595826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1885950" y="4057650"/>
            <a:ext cx="2955145" cy="301739"/>
          </a:xfrm>
          <a:custGeom>
            <a:avLst/>
            <a:gdLst>
              <a:gd name="connsiteX0" fmla="*/ 2948940 w 2955145"/>
              <a:gd name="connsiteY0" fmla="*/ 22860 h 301739"/>
              <a:gd name="connsiteX1" fmla="*/ 2788920 w 2955145"/>
              <a:gd name="connsiteY1" fmla="*/ 297180 h 301739"/>
              <a:gd name="connsiteX2" fmla="*/ 1840230 w 2955145"/>
              <a:gd name="connsiteY2" fmla="*/ 182880 h 301739"/>
              <a:gd name="connsiteX3" fmla="*/ 982980 w 2955145"/>
              <a:gd name="connsiteY3" fmla="*/ 34290 h 301739"/>
              <a:gd name="connsiteX4" fmla="*/ 0 w 2955145"/>
              <a:gd name="connsiteY4" fmla="*/ 0 h 30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5145" h="301739">
                <a:moveTo>
                  <a:pt x="2948940" y="22860"/>
                </a:moveTo>
                <a:cubicBezTo>
                  <a:pt x="2961322" y="146685"/>
                  <a:pt x="2973705" y="270510"/>
                  <a:pt x="2788920" y="297180"/>
                </a:cubicBezTo>
                <a:cubicBezTo>
                  <a:pt x="2604135" y="323850"/>
                  <a:pt x="2141220" y="226695"/>
                  <a:pt x="1840230" y="182880"/>
                </a:cubicBezTo>
                <a:cubicBezTo>
                  <a:pt x="1539240" y="139065"/>
                  <a:pt x="1289685" y="64770"/>
                  <a:pt x="982980" y="34290"/>
                </a:cubicBezTo>
                <a:cubicBezTo>
                  <a:pt x="676275" y="3810"/>
                  <a:pt x="338137" y="1905"/>
                  <a:pt x="0" y="0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1179512" y="207963"/>
            <a:ext cx="796448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01 w/R0 = Symbolic Mode </a:t>
            </a:r>
            <a:r>
              <a:rPr lang="en-US" sz="3200" dirty="0" smtClean="0"/>
              <a:t>(</a:t>
            </a:r>
            <a:r>
              <a:rPr lang="en-US" sz="2800" dirty="0" smtClean="0">
                <a:latin typeface="Arial Narrow" pitchFamily="34" charset="0"/>
              </a:rPr>
              <a:t>PC Relative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0" y="4003491"/>
            <a:ext cx="937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err="1" smtClean="0"/>
              <a:t>cnt</a:t>
            </a:r>
            <a:endParaRPr lang="en-US" sz="1600" b="1" dirty="0"/>
          </a:p>
        </p:txBody>
      </p:sp>
      <p:sp>
        <p:nvSpPr>
          <p:cNvPr id="45" name="Text Box 537"/>
          <p:cNvSpPr txBox="1">
            <a:spLocks noChangeArrowheads="1"/>
          </p:cNvSpPr>
          <p:nvPr/>
        </p:nvSpPr>
        <p:spPr bwMode="auto">
          <a:xfrm>
            <a:off x="1249681" y="1307305"/>
            <a:ext cx="78466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err="1" smtClean="0">
                <a:latin typeface="Courier New" pitchFamily="49" charset="0"/>
              </a:rPr>
              <a:t>add.w</a:t>
            </a:r>
            <a:r>
              <a:rPr lang="en-US" sz="2800" b="1" dirty="0" smtClean="0">
                <a:latin typeface="Courier New" pitchFamily="49" charset="0"/>
              </a:rPr>
              <a:t> cnt,r10   ;r10 = M(</a:t>
            </a:r>
            <a:r>
              <a:rPr lang="en-US" sz="2800" b="1" dirty="0" err="1" smtClean="0">
                <a:latin typeface="Courier New" pitchFamily="49" charset="0"/>
              </a:rPr>
              <a:t>cnt</a:t>
            </a:r>
            <a:r>
              <a:rPr lang="en-US" sz="2800" b="1" dirty="0" smtClean="0">
                <a:latin typeface="Courier New" pitchFamily="49" charset="0"/>
              </a:rPr>
              <a:t>) + r10</a:t>
            </a: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06805" y="3069330"/>
            <a:ext cx="5867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0x000c</a:t>
            </a:r>
            <a:endParaRPr lang="en-US" sz="1200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285750" y="2521684"/>
            <a:ext cx="642461" cy="898341"/>
            <a:chOff x="285750" y="2521684"/>
            <a:chExt cx="642461" cy="898341"/>
          </a:xfrm>
        </p:grpSpPr>
        <p:sp>
          <p:nvSpPr>
            <p:cNvPr id="49" name="Rectangle 48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5750" y="2803341"/>
              <a:ext cx="46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/>
                <a:t>PC</a:t>
              </a:r>
              <a:endParaRPr lang="en-US" sz="1600" b="1" dirty="0"/>
            </a:p>
          </p:txBody>
        </p:sp>
        <p:cxnSp>
          <p:nvCxnSpPr>
            <p:cNvPr id="58" name="Straight Arrow Connector 57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9" name="Group 58"/>
          <p:cNvGrpSpPr/>
          <p:nvPr/>
        </p:nvGrpSpPr>
        <p:grpSpPr>
          <a:xfrm>
            <a:off x="289560" y="2719804"/>
            <a:ext cx="642461" cy="898341"/>
            <a:chOff x="285750" y="2521684"/>
            <a:chExt cx="642461" cy="898341"/>
          </a:xfrm>
        </p:grpSpPr>
        <p:sp>
          <p:nvSpPr>
            <p:cNvPr id="60" name="Rectangle 59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5750" y="2803341"/>
              <a:ext cx="46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/>
                <a:t>PC</a:t>
              </a:r>
              <a:endParaRPr lang="en-US" sz="1600" b="1" dirty="0"/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3" name="Group 62"/>
          <p:cNvGrpSpPr/>
          <p:nvPr/>
        </p:nvGrpSpPr>
        <p:grpSpPr>
          <a:xfrm>
            <a:off x="281940" y="2929354"/>
            <a:ext cx="642461" cy="898341"/>
            <a:chOff x="285750" y="2521684"/>
            <a:chExt cx="642461" cy="898341"/>
          </a:xfrm>
        </p:grpSpPr>
        <p:sp>
          <p:nvSpPr>
            <p:cNvPr id="64" name="Rectangle 63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5750" y="2803341"/>
              <a:ext cx="46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/>
                <a:t>PC</a:t>
              </a:r>
              <a:endParaRPr lang="en-US" sz="1600" b="1" dirty="0"/>
            </a:p>
          </p:txBody>
        </p:sp>
        <p:cxnSp>
          <p:nvCxnSpPr>
            <p:cNvPr id="66" name="Straight Arrow Connector 65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" name="Group 1"/>
          <p:cNvGrpSpPr/>
          <p:nvPr/>
        </p:nvGrpSpPr>
        <p:grpSpPr>
          <a:xfrm>
            <a:off x="5074920" y="2852718"/>
            <a:ext cx="1874520" cy="873462"/>
            <a:chOff x="5074920" y="2852718"/>
            <a:chExt cx="1874520" cy="873462"/>
          </a:xfrm>
        </p:grpSpPr>
        <p:sp>
          <p:nvSpPr>
            <p:cNvPr id="16" name="Freeform 15"/>
            <p:cNvSpPr/>
            <p:nvPr/>
          </p:nvSpPr>
          <p:spPr bwMode="auto">
            <a:xfrm>
              <a:off x="5074920" y="3074670"/>
              <a:ext cx="1874520" cy="651510"/>
            </a:xfrm>
            <a:custGeom>
              <a:avLst/>
              <a:gdLst>
                <a:gd name="connsiteX0" fmla="*/ 1874520 w 1874520"/>
                <a:gd name="connsiteY0" fmla="*/ 0 h 651510"/>
                <a:gd name="connsiteX1" fmla="*/ 571500 w 1874520"/>
                <a:gd name="connsiteY1" fmla="*/ 125730 h 651510"/>
                <a:gd name="connsiteX2" fmla="*/ 0 w 1874520"/>
                <a:gd name="connsiteY2" fmla="*/ 651510 h 651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520" h="651510">
                  <a:moveTo>
                    <a:pt x="1874520" y="0"/>
                  </a:moveTo>
                  <a:cubicBezTo>
                    <a:pt x="1379220" y="8572"/>
                    <a:pt x="883920" y="17145"/>
                    <a:pt x="571500" y="125730"/>
                  </a:cubicBezTo>
                  <a:cubicBezTo>
                    <a:pt x="259080" y="234315"/>
                    <a:pt x="129540" y="442912"/>
                    <a:pt x="0" y="651510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oval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 rot="21184634">
              <a:off x="5558656" y="2852718"/>
              <a:ext cx="435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PC</a:t>
              </a:r>
              <a:endParaRPr lang="en-US" sz="1200" b="1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6811669" y="4096168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R10</a:t>
            </a:r>
            <a:endParaRPr lang="en-US" sz="1200" b="1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6576060" y="2985685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4434740" y="2726532"/>
            <a:ext cx="676375" cy="1666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998179" y="2681249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IR</a:t>
            </a:r>
            <a:endParaRPr lang="en-US" sz="1200" b="1" dirty="0"/>
          </a:p>
        </p:txBody>
      </p:sp>
      <p:grpSp>
        <p:nvGrpSpPr>
          <p:cNvPr id="74" name="Group 73"/>
          <p:cNvGrpSpPr/>
          <p:nvPr/>
        </p:nvGrpSpPr>
        <p:grpSpPr>
          <a:xfrm>
            <a:off x="1465118" y="2634423"/>
            <a:ext cx="3606505" cy="355462"/>
            <a:chOff x="1465118" y="2634423"/>
            <a:chExt cx="3606505" cy="355462"/>
          </a:xfrm>
        </p:grpSpPr>
        <p:sp>
          <p:nvSpPr>
            <p:cNvPr id="75" name="TextBox 74"/>
            <p:cNvSpPr txBox="1"/>
            <p:nvPr/>
          </p:nvSpPr>
          <p:spPr>
            <a:xfrm rot="21252101">
              <a:off x="2168140" y="2634423"/>
              <a:ext cx="17320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Data Bus (1 cycle)</a:t>
              </a:r>
              <a:endParaRPr lang="en-US" sz="1200" b="1" dirty="0"/>
            </a:p>
          </p:txBody>
        </p:sp>
        <p:sp>
          <p:nvSpPr>
            <p:cNvPr id="76" name="Freeform 75"/>
            <p:cNvSpPr/>
            <p:nvPr/>
          </p:nvSpPr>
          <p:spPr bwMode="auto">
            <a:xfrm>
              <a:off x="1465118" y="2815936"/>
              <a:ext cx="3096491" cy="173949"/>
            </a:xfrm>
            <a:custGeom>
              <a:avLst/>
              <a:gdLst>
                <a:gd name="connsiteX0" fmla="*/ 0 w 3096491"/>
                <a:gd name="connsiteY0" fmla="*/ 145473 h 173949"/>
                <a:gd name="connsiteX1" fmla="*/ 1080655 w 3096491"/>
                <a:gd name="connsiteY1" fmla="*/ 166255 h 173949"/>
                <a:gd name="connsiteX2" fmla="*/ 2275609 w 3096491"/>
                <a:gd name="connsiteY2" fmla="*/ 31173 h 173949"/>
                <a:gd name="connsiteX3" fmla="*/ 3096491 w 3096491"/>
                <a:gd name="connsiteY3" fmla="*/ 0 h 173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6491" h="173949">
                  <a:moveTo>
                    <a:pt x="0" y="145473"/>
                  </a:moveTo>
                  <a:cubicBezTo>
                    <a:pt x="350693" y="165389"/>
                    <a:pt x="701387" y="185305"/>
                    <a:pt x="1080655" y="166255"/>
                  </a:cubicBezTo>
                  <a:cubicBezTo>
                    <a:pt x="1459923" y="147205"/>
                    <a:pt x="1939636" y="58882"/>
                    <a:pt x="2275609" y="31173"/>
                  </a:cubicBezTo>
                  <a:cubicBezTo>
                    <a:pt x="2611582" y="3464"/>
                    <a:pt x="2854036" y="1732"/>
                    <a:pt x="3096491" y="0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oval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500121" y="2717064"/>
              <a:ext cx="57150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/>
                <a:t>0x501a</a:t>
              </a:r>
              <a:endParaRPr lang="en-US" sz="1200" b="1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118235" y="2872249"/>
            <a:ext cx="5715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0x501a</a:t>
            </a:r>
            <a:endParaRPr lang="en-US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6820069" y="2923707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PC</a:t>
            </a:r>
            <a:endParaRPr lang="en-US" sz="1200" b="1" dirty="0"/>
          </a:p>
        </p:txBody>
      </p:sp>
      <p:sp>
        <p:nvSpPr>
          <p:cNvPr id="4" name="Trapezoid 3"/>
          <p:cNvSpPr/>
          <p:nvPr/>
        </p:nvSpPr>
        <p:spPr bwMode="auto">
          <a:xfrm flipV="1">
            <a:off x="5292090" y="5166360"/>
            <a:ext cx="834390" cy="388620"/>
          </a:xfrm>
          <a:prstGeom prst="trapezoid">
            <a:avLst>
              <a:gd name="adj" fmla="val 5735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16390" y="5189220"/>
            <a:ext cx="611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ALU</a:t>
            </a:r>
            <a:endParaRPr lang="en-US" sz="1600" b="1" dirty="0"/>
          </a:p>
        </p:txBody>
      </p:sp>
      <p:sp>
        <p:nvSpPr>
          <p:cNvPr id="84" name="Freeform 83"/>
          <p:cNvSpPr/>
          <p:nvPr/>
        </p:nvSpPr>
        <p:spPr bwMode="auto">
          <a:xfrm>
            <a:off x="1847491" y="2099482"/>
            <a:ext cx="5075960" cy="1074881"/>
          </a:xfrm>
          <a:custGeom>
            <a:avLst/>
            <a:gdLst>
              <a:gd name="connsiteX0" fmla="*/ 5112327 w 5112327"/>
              <a:gd name="connsiteY0" fmla="*/ 831279 h 831279"/>
              <a:gd name="connsiteX1" fmla="*/ 4281054 w 5112327"/>
              <a:gd name="connsiteY1" fmla="*/ 654634 h 831279"/>
              <a:gd name="connsiteX2" fmla="*/ 2015836 w 5112327"/>
              <a:gd name="connsiteY2" fmla="*/ 6 h 831279"/>
              <a:gd name="connsiteX3" fmla="*/ 0 w 5112327"/>
              <a:gd name="connsiteY3" fmla="*/ 644243 h 831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2327" h="831279">
                <a:moveTo>
                  <a:pt x="5112327" y="831279"/>
                </a:moveTo>
                <a:cubicBezTo>
                  <a:pt x="4954731" y="812229"/>
                  <a:pt x="4797136" y="793179"/>
                  <a:pt x="4281054" y="654634"/>
                </a:cubicBezTo>
                <a:cubicBezTo>
                  <a:pt x="3764972" y="516089"/>
                  <a:pt x="2729345" y="1738"/>
                  <a:pt x="2015836" y="6"/>
                </a:cubicBezTo>
                <a:cubicBezTo>
                  <a:pt x="1302327" y="-1726"/>
                  <a:pt x="651163" y="321258"/>
                  <a:pt x="0" y="644243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ysDash"/>
            <a:miter lim="800000"/>
            <a:headEnd type="oval" w="med" len="med"/>
            <a:tailEnd type="stealth" w="med" len="med"/>
          </a:ln>
          <a:effectLst/>
          <a:scene3d>
            <a:camera prst="orthographicFront">
              <a:rot lat="0" lon="0" rev="180000"/>
            </a:camera>
            <a:lightRig rig="threePt" dir="t"/>
          </a:scene3d>
          <a:sp3d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flatTx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1849582" y="1884790"/>
            <a:ext cx="5112327" cy="1202297"/>
            <a:chOff x="1849582" y="1884790"/>
            <a:chExt cx="5112327" cy="1202297"/>
          </a:xfrm>
        </p:grpSpPr>
        <p:sp>
          <p:nvSpPr>
            <p:cNvPr id="89" name="TextBox 88"/>
            <p:cNvSpPr txBox="1"/>
            <p:nvPr/>
          </p:nvSpPr>
          <p:spPr>
            <a:xfrm rot="19768350">
              <a:off x="2037356" y="1920310"/>
              <a:ext cx="1314450" cy="40063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Address Bus</a:t>
              </a:r>
              <a:endParaRPr lang="en-US" sz="1200" b="1" dirty="0"/>
            </a:p>
          </p:txBody>
        </p:sp>
        <p:sp>
          <p:nvSpPr>
            <p:cNvPr id="90" name="Freeform 89"/>
            <p:cNvSpPr/>
            <p:nvPr/>
          </p:nvSpPr>
          <p:spPr bwMode="auto">
            <a:xfrm>
              <a:off x="1849582" y="1884790"/>
              <a:ext cx="5112327" cy="1202297"/>
            </a:xfrm>
            <a:custGeom>
              <a:avLst/>
              <a:gdLst>
                <a:gd name="connsiteX0" fmla="*/ 5112327 w 5112327"/>
                <a:gd name="connsiteY0" fmla="*/ 831279 h 831279"/>
                <a:gd name="connsiteX1" fmla="*/ 4281054 w 5112327"/>
                <a:gd name="connsiteY1" fmla="*/ 654634 h 831279"/>
                <a:gd name="connsiteX2" fmla="*/ 2015836 w 5112327"/>
                <a:gd name="connsiteY2" fmla="*/ 6 h 831279"/>
                <a:gd name="connsiteX3" fmla="*/ 0 w 5112327"/>
                <a:gd name="connsiteY3" fmla="*/ 644243 h 83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2327" h="831279">
                  <a:moveTo>
                    <a:pt x="5112327" y="831279"/>
                  </a:moveTo>
                  <a:cubicBezTo>
                    <a:pt x="4954731" y="812229"/>
                    <a:pt x="4797136" y="793179"/>
                    <a:pt x="4281054" y="654634"/>
                  </a:cubicBezTo>
                  <a:cubicBezTo>
                    <a:pt x="3764972" y="516089"/>
                    <a:pt x="2729345" y="1738"/>
                    <a:pt x="2015836" y="6"/>
                  </a:cubicBezTo>
                  <a:cubicBezTo>
                    <a:pt x="1302327" y="-1726"/>
                    <a:pt x="651163" y="321258"/>
                    <a:pt x="0" y="644243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ysDash"/>
              <a:miter lim="800000"/>
              <a:headEnd type="oval" w="med" len="med"/>
              <a:tailEnd type="stealth" w="med" len="med"/>
            </a:ln>
            <a:effectLst/>
            <a:scene3d>
              <a:camera prst="orthographicFront">
                <a:rot lat="0" lon="0" rev="60000"/>
              </a:camera>
              <a:lightRig rig="threePt" dir="t"/>
            </a:scene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379010" y="2772922"/>
            <a:ext cx="687435" cy="507149"/>
            <a:chOff x="7379010" y="2772922"/>
            <a:chExt cx="687435" cy="507149"/>
          </a:xfrm>
        </p:grpSpPr>
        <p:sp>
          <p:nvSpPr>
            <p:cNvPr id="78" name="TextBox 77"/>
            <p:cNvSpPr txBox="1"/>
            <p:nvPr/>
          </p:nvSpPr>
          <p:spPr>
            <a:xfrm>
              <a:off x="7621905" y="2772922"/>
              <a:ext cx="444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+2</a:t>
              </a:r>
              <a:endParaRPr lang="en-US" sz="1200" b="1" dirty="0"/>
            </a:p>
          </p:txBody>
        </p:sp>
        <p:sp>
          <p:nvSpPr>
            <p:cNvPr id="79" name="Arc 78"/>
            <p:cNvSpPr/>
            <p:nvPr/>
          </p:nvSpPr>
          <p:spPr bwMode="auto">
            <a:xfrm rot="10800000">
              <a:off x="7379010" y="2937433"/>
              <a:ext cx="426859" cy="342638"/>
            </a:xfrm>
            <a:prstGeom prst="arc">
              <a:avLst>
                <a:gd name="adj1" fmla="val 2523434"/>
                <a:gd name="adj2" fmla="val 459302"/>
              </a:avLst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stealth" w="med" len="med"/>
              <a:tailEnd type="oval" w="sm" len="sm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379010" y="2772922"/>
            <a:ext cx="687435" cy="507149"/>
            <a:chOff x="7379010" y="2772922"/>
            <a:chExt cx="687435" cy="507149"/>
          </a:xfrm>
        </p:grpSpPr>
        <p:sp>
          <p:nvSpPr>
            <p:cNvPr id="81" name="TextBox 80"/>
            <p:cNvSpPr txBox="1"/>
            <p:nvPr/>
          </p:nvSpPr>
          <p:spPr>
            <a:xfrm>
              <a:off x="7621905" y="2772922"/>
              <a:ext cx="444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+2</a:t>
              </a:r>
              <a:endParaRPr lang="en-US" sz="1200" b="1" dirty="0"/>
            </a:p>
          </p:txBody>
        </p:sp>
        <p:sp>
          <p:nvSpPr>
            <p:cNvPr id="82" name="Arc 81"/>
            <p:cNvSpPr/>
            <p:nvPr/>
          </p:nvSpPr>
          <p:spPr bwMode="auto">
            <a:xfrm rot="10800000">
              <a:off x="7379010" y="2937433"/>
              <a:ext cx="426859" cy="342638"/>
            </a:xfrm>
            <a:prstGeom prst="arc">
              <a:avLst>
                <a:gd name="adj1" fmla="val 2523434"/>
                <a:gd name="adj2" fmla="val 459302"/>
              </a:avLst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stealth" w="med" len="med"/>
              <a:tailEnd type="oval" w="sm" len="sm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16076"/>
              </p:ext>
            </p:extLst>
          </p:nvPr>
        </p:nvGraphicFramePr>
        <p:xfrm>
          <a:off x="1327630" y="1201447"/>
          <a:ext cx="7315200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7237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opcode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S-</a:t>
                      </a:r>
                      <a:r>
                        <a:rPr lang="en-US" sz="1200" b="1" dirty="0" err="1" smtClean="0"/>
                        <a:t>reg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Ad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b/w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As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D-</a:t>
                      </a:r>
                      <a:r>
                        <a:rPr lang="en-US" sz="1200" b="1" dirty="0" err="1" smtClean="0"/>
                        <a:t>reg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569673" y="6037283"/>
            <a:ext cx="4180398" cy="461665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3 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ycle Instruction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99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5" grpId="0"/>
      <p:bldP spid="35" grpId="0"/>
      <p:bldP spid="36" grpId="0"/>
      <p:bldP spid="15" grpId="0" animBg="1"/>
      <p:bldP spid="3" grpId="0" animBg="1"/>
      <p:bldP spid="12" grpId="0" animBg="1"/>
      <p:bldP spid="84" grpId="0" animBg="1"/>
      <p:bldP spid="8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224242" y="1830525"/>
            <a:ext cx="1791249" cy="4720153"/>
            <a:chOff x="224242" y="1830525"/>
            <a:chExt cx="1791249" cy="4720153"/>
          </a:xfrm>
        </p:grpSpPr>
        <p:sp>
          <p:nvSpPr>
            <p:cNvPr id="91" name="Up-Down Arrow 90"/>
            <p:cNvSpPr/>
            <p:nvPr/>
          </p:nvSpPr>
          <p:spPr bwMode="auto">
            <a:xfrm>
              <a:off x="857725" y="1891665"/>
              <a:ext cx="1088136" cy="4537710"/>
            </a:xfrm>
            <a:prstGeom prst="upDownArrow">
              <a:avLst>
                <a:gd name="adj1" fmla="val 84802"/>
                <a:gd name="adj2" fmla="val 2256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92481" y="2228850"/>
              <a:ext cx="1223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Memory</a:t>
              </a:r>
              <a:endParaRPr lang="en-US" sz="1600" b="1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24242" y="1830525"/>
              <a:ext cx="9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latin typeface="Comic Sans MS" panose="030F0702030302020204" pitchFamily="66" charset="0"/>
                </a:rPr>
                <a:t>0x0000</a:t>
              </a:r>
              <a:endParaRPr lang="en-US" sz="12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24242" y="6273679"/>
              <a:ext cx="9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latin typeface="Comic Sans MS" panose="030F0702030302020204" pitchFamily="66" charset="0"/>
                </a:rPr>
                <a:t>0xFFFF</a:t>
              </a:r>
              <a:endParaRPr lang="en-US" sz="1200" b="1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937260" y="2882640"/>
            <a:ext cx="924878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B7A4-D631-441A-9729-18CD87CC9D51}" type="slidenum">
              <a:rPr lang="en-US"/>
              <a:pPr/>
              <a:t>57</a:t>
            </a:fld>
            <a:endParaRPr lang="en-US"/>
          </a:p>
        </p:txBody>
      </p:sp>
      <p:sp>
        <p:nvSpPr>
          <p:cNvPr id="3125255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Addressing Modes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576060" y="2983230"/>
            <a:ext cx="868680" cy="1828800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8895" y="2628724"/>
            <a:ext cx="1223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Registers</a:t>
            </a:r>
            <a:endParaRPr lang="en-US" sz="1600" b="1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6576060" y="4155891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5966460" y="4233016"/>
            <a:ext cx="960120" cy="944773"/>
          </a:xfrm>
          <a:custGeom>
            <a:avLst/>
            <a:gdLst>
              <a:gd name="connsiteX0" fmla="*/ 960120 w 960120"/>
              <a:gd name="connsiteY0" fmla="*/ 12062 h 1212212"/>
              <a:gd name="connsiteX1" fmla="*/ 194310 w 960120"/>
              <a:gd name="connsiteY1" fmla="*/ 172082 h 1212212"/>
              <a:gd name="connsiteX2" fmla="*/ 0 w 960120"/>
              <a:gd name="connsiteY2" fmla="*/ 1212212 h 12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0120" h="1212212">
                <a:moveTo>
                  <a:pt x="960120" y="12062"/>
                </a:moveTo>
                <a:cubicBezTo>
                  <a:pt x="657225" y="-7941"/>
                  <a:pt x="354330" y="-27943"/>
                  <a:pt x="194310" y="172082"/>
                </a:cubicBezTo>
                <a:cubicBezTo>
                  <a:pt x="34290" y="372107"/>
                  <a:pt x="17145" y="792159"/>
                  <a:pt x="0" y="1212212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5715000" y="4233017"/>
            <a:ext cx="2407562" cy="1619143"/>
          </a:xfrm>
          <a:custGeom>
            <a:avLst/>
            <a:gdLst>
              <a:gd name="connsiteX0" fmla="*/ 0 w 2407562"/>
              <a:gd name="connsiteY0" fmla="*/ 1588770 h 1963857"/>
              <a:gd name="connsiteX1" fmla="*/ 400050 w 2407562"/>
              <a:gd name="connsiteY1" fmla="*/ 1885950 h 1963857"/>
              <a:gd name="connsiteX2" fmla="*/ 1783080 w 2407562"/>
              <a:gd name="connsiteY2" fmla="*/ 1931670 h 1963857"/>
              <a:gd name="connsiteX3" fmla="*/ 2366010 w 2407562"/>
              <a:gd name="connsiteY3" fmla="*/ 1463040 h 1963857"/>
              <a:gd name="connsiteX4" fmla="*/ 2263140 w 2407562"/>
              <a:gd name="connsiteY4" fmla="*/ 388620 h 1963857"/>
              <a:gd name="connsiteX5" fmla="*/ 1485900 w 2407562"/>
              <a:gd name="connsiteY5" fmla="*/ 0 h 196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7562" h="1963857">
                <a:moveTo>
                  <a:pt x="0" y="1588770"/>
                </a:moveTo>
                <a:cubicBezTo>
                  <a:pt x="51435" y="1708785"/>
                  <a:pt x="102870" y="1828800"/>
                  <a:pt x="400050" y="1885950"/>
                </a:cubicBezTo>
                <a:cubicBezTo>
                  <a:pt x="697230" y="1943100"/>
                  <a:pt x="1455420" y="2002155"/>
                  <a:pt x="1783080" y="1931670"/>
                </a:cubicBezTo>
                <a:cubicBezTo>
                  <a:pt x="2110740" y="1861185"/>
                  <a:pt x="2286000" y="1720215"/>
                  <a:pt x="2366010" y="1463040"/>
                </a:cubicBezTo>
                <a:cubicBezTo>
                  <a:pt x="2446020" y="1205865"/>
                  <a:pt x="2409825" y="632460"/>
                  <a:pt x="2263140" y="388620"/>
                </a:cubicBezTo>
                <a:cubicBezTo>
                  <a:pt x="2116455" y="144780"/>
                  <a:pt x="1801177" y="72390"/>
                  <a:pt x="1485900" y="0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920490" y="2158097"/>
            <a:ext cx="4446270" cy="399124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474791">
            <a:off x="2497456" y="3811286"/>
            <a:ext cx="131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Address Bus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 rot="166757">
            <a:off x="1942596" y="3198774"/>
            <a:ext cx="1981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Data Bus (+1 cycle)</a:t>
            </a:r>
            <a:endParaRPr lang="en-US" sz="1200" b="1" dirty="0"/>
          </a:p>
        </p:txBody>
      </p:sp>
      <p:sp>
        <p:nvSpPr>
          <p:cNvPr id="36" name="TextBox 35"/>
          <p:cNvSpPr txBox="1"/>
          <p:nvPr/>
        </p:nvSpPr>
        <p:spPr>
          <a:xfrm rot="448422">
            <a:off x="1922141" y="4355111"/>
            <a:ext cx="1902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Data Bus (+1 cycle)</a:t>
            </a:r>
            <a:endParaRPr 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606415" y="2278380"/>
            <a:ext cx="122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CPU</a:t>
            </a:r>
            <a:endParaRPr lang="en-US" sz="1800" b="1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937260" y="3054010"/>
            <a:ext cx="924878" cy="204826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937260" y="4071522"/>
            <a:ext cx="924878" cy="204826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1383030" y="4160520"/>
            <a:ext cx="4160520" cy="1005840"/>
          </a:xfrm>
          <a:custGeom>
            <a:avLst/>
            <a:gdLst>
              <a:gd name="connsiteX0" fmla="*/ 0 w 4263390"/>
              <a:gd name="connsiteY0" fmla="*/ 0 h 1005840"/>
              <a:gd name="connsiteX1" fmla="*/ 2011680 w 4263390"/>
              <a:gd name="connsiteY1" fmla="*/ 228600 h 1005840"/>
              <a:gd name="connsiteX2" fmla="*/ 3829050 w 4263390"/>
              <a:gd name="connsiteY2" fmla="*/ 685800 h 1005840"/>
              <a:gd name="connsiteX3" fmla="*/ 4263390 w 4263390"/>
              <a:gd name="connsiteY3" fmla="*/ 1005840 h 100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3390" h="1005840">
                <a:moveTo>
                  <a:pt x="0" y="0"/>
                </a:moveTo>
                <a:cubicBezTo>
                  <a:pt x="686752" y="57150"/>
                  <a:pt x="1373505" y="114300"/>
                  <a:pt x="2011680" y="228600"/>
                </a:cubicBezTo>
                <a:cubicBezTo>
                  <a:pt x="2649855" y="342900"/>
                  <a:pt x="3453765" y="556260"/>
                  <a:pt x="3829050" y="685800"/>
                </a:cubicBezTo>
                <a:cubicBezTo>
                  <a:pt x="4204335" y="815340"/>
                  <a:pt x="4233862" y="910590"/>
                  <a:pt x="4263390" y="1005840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434740" y="3730388"/>
            <a:ext cx="804724" cy="334484"/>
            <a:chOff x="2729210" y="2789770"/>
            <a:chExt cx="804724" cy="334484"/>
          </a:xfrm>
        </p:grpSpPr>
        <p:sp>
          <p:nvSpPr>
            <p:cNvPr id="51" name="Trapezoid 50"/>
            <p:cNvSpPr/>
            <p:nvPr/>
          </p:nvSpPr>
          <p:spPr bwMode="auto">
            <a:xfrm flipV="1">
              <a:off x="2729210" y="2789774"/>
              <a:ext cx="804724" cy="334480"/>
            </a:xfrm>
            <a:prstGeom prst="trapezoid">
              <a:avLst>
                <a:gd name="adj" fmla="val 6888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2" name="Isosceles Triangle 51"/>
            <p:cNvSpPr/>
            <p:nvPr/>
          </p:nvSpPr>
          <p:spPr bwMode="auto">
            <a:xfrm flipV="1">
              <a:off x="3060451" y="2789772"/>
              <a:ext cx="139108" cy="90338"/>
            </a:xfrm>
            <a:prstGeom prst="triangle">
              <a:avLst>
                <a:gd name="adj" fmla="val 51773"/>
              </a:avLst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 bwMode="auto">
            <a:xfrm flipH="1">
              <a:off x="3129279" y="2789770"/>
              <a:ext cx="82185" cy="108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3049641" y="2789802"/>
              <a:ext cx="82185" cy="108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TextBox 54"/>
            <p:cNvSpPr txBox="1"/>
            <p:nvPr/>
          </p:nvSpPr>
          <p:spPr>
            <a:xfrm>
              <a:off x="2947535" y="2909231"/>
              <a:ext cx="37810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 smtClean="0">
                  <a:latin typeface="Arial Narrow" pitchFamily="34" charset="0"/>
                </a:rPr>
                <a:t>ADDER</a:t>
              </a:r>
              <a:endParaRPr lang="en-US" sz="1000" b="1" dirty="0">
                <a:latin typeface="Arial Narrow" pitchFamily="34" charset="0"/>
              </a:endParaRPr>
            </a:p>
          </p:txBody>
        </p:sp>
      </p:grpSp>
      <p:sp>
        <p:nvSpPr>
          <p:cNvPr id="3" name="Freeform 2"/>
          <p:cNvSpPr/>
          <p:nvPr/>
        </p:nvSpPr>
        <p:spPr bwMode="auto">
          <a:xfrm>
            <a:off x="1394460" y="3130354"/>
            <a:ext cx="3258605" cy="595826"/>
          </a:xfrm>
          <a:custGeom>
            <a:avLst/>
            <a:gdLst>
              <a:gd name="connsiteX0" fmla="*/ 0 w 3554730"/>
              <a:gd name="connsiteY0" fmla="*/ 1466 h 595826"/>
              <a:gd name="connsiteX1" fmla="*/ 2766060 w 3554730"/>
              <a:gd name="connsiteY1" fmla="*/ 92906 h 595826"/>
              <a:gd name="connsiteX2" fmla="*/ 3554730 w 3554730"/>
              <a:gd name="connsiteY2" fmla="*/ 595826 h 59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4730" h="595826">
                <a:moveTo>
                  <a:pt x="0" y="1466"/>
                </a:moveTo>
                <a:cubicBezTo>
                  <a:pt x="1086802" y="-2344"/>
                  <a:pt x="2173605" y="-6154"/>
                  <a:pt x="2766060" y="92906"/>
                </a:cubicBezTo>
                <a:cubicBezTo>
                  <a:pt x="3358515" y="191966"/>
                  <a:pt x="3456622" y="393896"/>
                  <a:pt x="3554730" y="595826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1885950" y="4057650"/>
            <a:ext cx="2955145" cy="301739"/>
          </a:xfrm>
          <a:custGeom>
            <a:avLst/>
            <a:gdLst>
              <a:gd name="connsiteX0" fmla="*/ 2948940 w 2955145"/>
              <a:gd name="connsiteY0" fmla="*/ 22860 h 301739"/>
              <a:gd name="connsiteX1" fmla="*/ 2788920 w 2955145"/>
              <a:gd name="connsiteY1" fmla="*/ 297180 h 301739"/>
              <a:gd name="connsiteX2" fmla="*/ 1840230 w 2955145"/>
              <a:gd name="connsiteY2" fmla="*/ 182880 h 301739"/>
              <a:gd name="connsiteX3" fmla="*/ 982980 w 2955145"/>
              <a:gd name="connsiteY3" fmla="*/ 34290 h 301739"/>
              <a:gd name="connsiteX4" fmla="*/ 0 w 2955145"/>
              <a:gd name="connsiteY4" fmla="*/ 0 h 30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5145" h="301739">
                <a:moveTo>
                  <a:pt x="2948940" y="22860"/>
                </a:moveTo>
                <a:cubicBezTo>
                  <a:pt x="2961322" y="146685"/>
                  <a:pt x="2973705" y="270510"/>
                  <a:pt x="2788920" y="297180"/>
                </a:cubicBezTo>
                <a:cubicBezTo>
                  <a:pt x="2604135" y="323850"/>
                  <a:pt x="2141220" y="226695"/>
                  <a:pt x="1840230" y="182880"/>
                </a:cubicBezTo>
                <a:cubicBezTo>
                  <a:pt x="1539240" y="139065"/>
                  <a:pt x="1289685" y="64770"/>
                  <a:pt x="982980" y="34290"/>
                </a:cubicBezTo>
                <a:cubicBezTo>
                  <a:pt x="676275" y="3810"/>
                  <a:pt x="338137" y="1905"/>
                  <a:pt x="0" y="0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0" y="4003491"/>
            <a:ext cx="937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err="1" smtClean="0"/>
              <a:t>cnt</a:t>
            </a:r>
            <a:endParaRPr lang="en-US" sz="1600" b="1" dirty="0"/>
          </a:p>
        </p:txBody>
      </p:sp>
      <p:sp>
        <p:nvSpPr>
          <p:cNvPr id="45" name="Rectangle 2"/>
          <p:cNvSpPr txBox="1">
            <a:spLocks noChangeArrowheads="1"/>
          </p:cNvSpPr>
          <p:nvPr/>
        </p:nvSpPr>
        <p:spPr bwMode="auto">
          <a:xfrm>
            <a:off x="1179513" y="207963"/>
            <a:ext cx="779303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01 w/R2 = Absolute Mode</a:t>
            </a:r>
            <a:endParaRPr lang="en-US" dirty="0"/>
          </a:p>
        </p:txBody>
      </p:sp>
      <p:sp>
        <p:nvSpPr>
          <p:cNvPr id="46" name="Text Box 537"/>
          <p:cNvSpPr txBox="1">
            <a:spLocks noChangeArrowheads="1"/>
          </p:cNvSpPr>
          <p:nvPr/>
        </p:nvSpPr>
        <p:spPr bwMode="auto">
          <a:xfrm>
            <a:off x="5468064" y="3231845"/>
            <a:ext cx="6062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0000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" name="Freeform 1"/>
          <p:cNvSpPr/>
          <p:nvPr/>
        </p:nvSpPr>
        <p:spPr bwMode="auto">
          <a:xfrm>
            <a:off x="5074920" y="3371850"/>
            <a:ext cx="365760" cy="354330"/>
          </a:xfrm>
          <a:custGeom>
            <a:avLst/>
            <a:gdLst>
              <a:gd name="connsiteX0" fmla="*/ 365760 w 365760"/>
              <a:gd name="connsiteY0" fmla="*/ 0 h 354330"/>
              <a:gd name="connsiteX1" fmla="*/ 125730 w 365760"/>
              <a:gd name="connsiteY1" fmla="*/ 137160 h 354330"/>
              <a:gd name="connsiteX2" fmla="*/ 0 w 365760"/>
              <a:gd name="connsiteY2" fmla="*/ 354330 h 35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" h="354330">
                <a:moveTo>
                  <a:pt x="365760" y="0"/>
                </a:moveTo>
                <a:cubicBezTo>
                  <a:pt x="276225" y="39052"/>
                  <a:pt x="186690" y="78105"/>
                  <a:pt x="125730" y="137160"/>
                </a:cubicBezTo>
                <a:cubicBezTo>
                  <a:pt x="64770" y="196215"/>
                  <a:pt x="32385" y="275272"/>
                  <a:pt x="0" y="354330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7" name="Text Box 537"/>
          <p:cNvSpPr txBox="1">
            <a:spLocks noChangeArrowheads="1"/>
          </p:cNvSpPr>
          <p:nvPr/>
        </p:nvSpPr>
        <p:spPr bwMode="auto">
          <a:xfrm>
            <a:off x="1249681" y="1307305"/>
            <a:ext cx="78466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err="1" smtClean="0">
                <a:latin typeface="Courier New" pitchFamily="49" charset="0"/>
              </a:rPr>
              <a:t>add.w</a:t>
            </a:r>
            <a:r>
              <a:rPr lang="en-US" sz="2800" b="1" dirty="0" smtClean="0">
                <a:latin typeface="Courier New" pitchFamily="49" charset="0"/>
              </a:rPr>
              <a:t> &amp;cnt,r10  ;r10 = M(</a:t>
            </a:r>
            <a:r>
              <a:rPr lang="en-US" sz="2800" b="1" dirty="0" err="1" smtClean="0">
                <a:latin typeface="Courier New" pitchFamily="49" charset="0"/>
              </a:rPr>
              <a:t>cnt</a:t>
            </a:r>
            <a:r>
              <a:rPr lang="en-US" sz="2800" b="1" dirty="0" smtClean="0">
                <a:latin typeface="Courier New" pitchFamily="49" charset="0"/>
              </a:rPr>
              <a:t>) + r10</a:t>
            </a: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06805" y="3069330"/>
            <a:ext cx="5867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0xc018</a:t>
            </a:r>
            <a:endParaRPr lang="en-US" sz="1200" b="1" dirty="0"/>
          </a:p>
        </p:txBody>
      </p:sp>
      <p:grpSp>
        <p:nvGrpSpPr>
          <p:cNvPr id="57" name="Group 56"/>
          <p:cNvGrpSpPr/>
          <p:nvPr/>
        </p:nvGrpSpPr>
        <p:grpSpPr>
          <a:xfrm>
            <a:off x="285750" y="2521684"/>
            <a:ext cx="642461" cy="898341"/>
            <a:chOff x="285750" y="2521684"/>
            <a:chExt cx="642461" cy="898341"/>
          </a:xfrm>
        </p:grpSpPr>
        <p:sp>
          <p:nvSpPr>
            <p:cNvPr id="58" name="Rectangle 57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85750" y="2803341"/>
              <a:ext cx="46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/>
                <a:t>PC</a:t>
              </a:r>
              <a:endParaRPr lang="en-US" sz="1600" b="1" dirty="0"/>
            </a:p>
          </p:txBody>
        </p:sp>
        <p:cxnSp>
          <p:nvCxnSpPr>
            <p:cNvPr id="60" name="Straight Arrow Connector 59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1" name="Group 60"/>
          <p:cNvGrpSpPr/>
          <p:nvPr/>
        </p:nvGrpSpPr>
        <p:grpSpPr>
          <a:xfrm>
            <a:off x="289560" y="2719804"/>
            <a:ext cx="642461" cy="898341"/>
            <a:chOff x="285750" y="2521684"/>
            <a:chExt cx="642461" cy="898341"/>
          </a:xfrm>
        </p:grpSpPr>
        <p:sp>
          <p:nvSpPr>
            <p:cNvPr id="62" name="Rectangle 61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5750" y="2803341"/>
              <a:ext cx="46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/>
                <a:t>PC</a:t>
              </a:r>
              <a:endParaRPr lang="en-US" sz="1600" b="1" dirty="0"/>
            </a:p>
          </p:txBody>
        </p:sp>
        <p:cxnSp>
          <p:nvCxnSpPr>
            <p:cNvPr id="64" name="Straight Arrow Connector 63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5" name="Group 64"/>
          <p:cNvGrpSpPr/>
          <p:nvPr/>
        </p:nvGrpSpPr>
        <p:grpSpPr>
          <a:xfrm>
            <a:off x="281940" y="2929354"/>
            <a:ext cx="642461" cy="898341"/>
            <a:chOff x="285750" y="2521684"/>
            <a:chExt cx="642461" cy="898341"/>
          </a:xfrm>
        </p:grpSpPr>
        <p:sp>
          <p:nvSpPr>
            <p:cNvPr id="66" name="Rectangle 65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5750" y="2803341"/>
              <a:ext cx="46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/>
                <a:t>PC</a:t>
              </a:r>
              <a:endParaRPr lang="en-US" sz="1600" b="1" dirty="0"/>
            </a:p>
          </p:txBody>
        </p:sp>
        <p:cxnSp>
          <p:nvCxnSpPr>
            <p:cNvPr id="68" name="Straight Arrow Connector 67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9" name="TextBox 68"/>
          <p:cNvSpPr txBox="1"/>
          <p:nvPr/>
        </p:nvSpPr>
        <p:spPr>
          <a:xfrm>
            <a:off x="6811669" y="4096168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R10</a:t>
            </a:r>
            <a:endParaRPr lang="en-US" sz="1200" b="1" dirty="0"/>
          </a:p>
        </p:txBody>
      </p:sp>
      <p:sp>
        <p:nvSpPr>
          <p:cNvPr id="71" name="Rectangle 70"/>
          <p:cNvSpPr/>
          <p:nvPr/>
        </p:nvSpPr>
        <p:spPr bwMode="auto">
          <a:xfrm>
            <a:off x="6576060" y="2985685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4434740" y="2726532"/>
            <a:ext cx="676375" cy="1666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98179" y="2681249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IR</a:t>
            </a:r>
            <a:endParaRPr lang="en-US" sz="1200" b="1" dirty="0"/>
          </a:p>
        </p:txBody>
      </p:sp>
      <p:grpSp>
        <p:nvGrpSpPr>
          <p:cNvPr id="75" name="Group 74"/>
          <p:cNvGrpSpPr/>
          <p:nvPr/>
        </p:nvGrpSpPr>
        <p:grpSpPr>
          <a:xfrm>
            <a:off x="1465118" y="2634423"/>
            <a:ext cx="3606505" cy="355462"/>
            <a:chOff x="1465118" y="2634423"/>
            <a:chExt cx="3606505" cy="355462"/>
          </a:xfrm>
        </p:grpSpPr>
        <p:sp>
          <p:nvSpPr>
            <p:cNvPr id="76" name="TextBox 75"/>
            <p:cNvSpPr txBox="1"/>
            <p:nvPr/>
          </p:nvSpPr>
          <p:spPr>
            <a:xfrm rot="21252101">
              <a:off x="2168140" y="2634423"/>
              <a:ext cx="17320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Data Bus (1 cycle)</a:t>
              </a:r>
              <a:endParaRPr lang="en-US" sz="1200" b="1" dirty="0"/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1465118" y="2815936"/>
              <a:ext cx="3096491" cy="173949"/>
            </a:xfrm>
            <a:custGeom>
              <a:avLst/>
              <a:gdLst>
                <a:gd name="connsiteX0" fmla="*/ 0 w 3096491"/>
                <a:gd name="connsiteY0" fmla="*/ 145473 h 173949"/>
                <a:gd name="connsiteX1" fmla="*/ 1080655 w 3096491"/>
                <a:gd name="connsiteY1" fmla="*/ 166255 h 173949"/>
                <a:gd name="connsiteX2" fmla="*/ 2275609 w 3096491"/>
                <a:gd name="connsiteY2" fmla="*/ 31173 h 173949"/>
                <a:gd name="connsiteX3" fmla="*/ 3096491 w 3096491"/>
                <a:gd name="connsiteY3" fmla="*/ 0 h 173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6491" h="173949">
                  <a:moveTo>
                    <a:pt x="0" y="145473"/>
                  </a:moveTo>
                  <a:cubicBezTo>
                    <a:pt x="350693" y="165389"/>
                    <a:pt x="701387" y="185305"/>
                    <a:pt x="1080655" y="166255"/>
                  </a:cubicBezTo>
                  <a:cubicBezTo>
                    <a:pt x="1459923" y="147205"/>
                    <a:pt x="1939636" y="58882"/>
                    <a:pt x="2275609" y="31173"/>
                  </a:cubicBezTo>
                  <a:cubicBezTo>
                    <a:pt x="2611582" y="3464"/>
                    <a:pt x="2854036" y="1732"/>
                    <a:pt x="3096491" y="0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oval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00121" y="2717064"/>
              <a:ext cx="57150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/>
                <a:t>0x521a</a:t>
              </a:r>
              <a:endParaRPr lang="en-US" sz="1200" b="1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118235" y="2872249"/>
            <a:ext cx="5715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0x521a</a:t>
            </a:r>
            <a:endParaRPr lang="en-US" sz="12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6820069" y="2923707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PC</a:t>
            </a:r>
            <a:endParaRPr lang="en-US" sz="1200" b="1" dirty="0"/>
          </a:p>
        </p:txBody>
      </p:sp>
      <p:sp>
        <p:nvSpPr>
          <p:cNvPr id="4" name="Trapezoid 3"/>
          <p:cNvSpPr/>
          <p:nvPr/>
        </p:nvSpPr>
        <p:spPr bwMode="auto">
          <a:xfrm flipV="1">
            <a:off x="5292090" y="5166360"/>
            <a:ext cx="834390" cy="388620"/>
          </a:xfrm>
          <a:prstGeom prst="trapezoid">
            <a:avLst>
              <a:gd name="adj" fmla="val 5735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16390" y="5189220"/>
            <a:ext cx="611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ALU</a:t>
            </a:r>
            <a:endParaRPr lang="en-US" sz="1600" b="1" dirty="0"/>
          </a:p>
        </p:txBody>
      </p:sp>
      <p:sp>
        <p:nvSpPr>
          <p:cNvPr id="70" name="Freeform 69"/>
          <p:cNvSpPr/>
          <p:nvPr/>
        </p:nvSpPr>
        <p:spPr bwMode="auto">
          <a:xfrm>
            <a:off x="1847491" y="2099482"/>
            <a:ext cx="5075960" cy="1074881"/>
          </a:xfrm>
          <a:custGeom>
            <a:avLst/>
            <a:gdLst>
              <a:gd name="connsiteX0" fmla="*/ 5112327 w 5112327"/>
              <a:gd name="connsiteY0" fmla="*/ 831279 h 831279"/>
              <a:gd name="connsiteX1" fmla="*/ 4281054 w 5112327"/>
              <a:gd name="connsiteY1" fmla="*/ 654634 h 831279"/>
              <a:gd name="connsiteX2" fmla="*/ 2015836 w 5112327"/>
              <a:gd name="connsiteY2" fmla="*/ 6 h 831279"/>
              <a:gd name="connsiteX3" fmla="*/ 0 w 5112327"/>
              <a:gd name="connsiteY3" fmla="*/ 644243 h 831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2327" h="831279">
                <a:moveTo>
                  <a:pt x="5112327" y="831279"/>
                </a:moveTo>
                <a:cubicBezTo>
                  <a:pt x="4954731" y="812229"/>
                  <a:pt x="4797136" y="793179"/>
                  <a:pt x="4281054" y="654634"/>
                </a:cubicBezTo>
                <a:cubicBezTo>
                  <a:pt x="3764972" y="516089"/>
                  <a:pt x="2729345" y="1738"/>
                  <a:pt x="2015836" y="6"/>
                </a:cubicBezTo>
                <a:cubicBezTo>
                  <a:pt x="1302327" y="-1726"/>
                  <a:pt x="651163" y="321258"/>
                  <a:pt x="0" y="644243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ysDash"/>
            <a:miter lim="800000"/>
            <a:headEnd type="oval" w="med" len="med"/>
            <a:tailEnd type="stealth" w="med" len="med"/>
          </a:ln>
          <a:effectLst/>
          <a:scene3d>
            <a:camera prst="orthographicFront">
              <a:rot lat="0" lon="0" rev="180000"/>
            </a:camera>
            <a:lightRig rig="threePt" dir="t"/>
          </a:scene3d>
          <a:sp3d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flatTx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1849582" y="1884790"/>
            <a:ext cx="5112327" cy="1202297"/>
            <a:chOff x="1849582" y="1884790"/>
            <a:chExt cx="5112327" cy="1202297"/>
          </a:xfrm>
        </p:grpSpPr>
        <p:sp>
          <p:nvSpPr>
            <p:cNvPr id="86" name="TextBox 85"/>
            <p:cNvSpPr txBox="1"/>
            <p:nvPr/>
          </p:nvSpPr>
          <p:spPr>
            <a:xfrm rot="19768350">
              <a:off x="2037356" y="1920310"/>
              <a:ext cx="1314450" cy="40063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Address Bus</a:t>
              </a:r>
              <a:endParaRPr lang="en-US" sz="1200" b="1" dirty="0"/>
            </a:p>
          </p:txBody>
        </p:sp>
        <p:sp>
          <p:nvSpPr>
            <p:cNvPr id="87" name="Freeform 86"/>
            <p:cNvSpPr/>
            <p:nvPr/>
          </p:nvSpPr>
          <p:spPr bwMode="auto">
            <a:xfrm>
              <a:off x="1849582" y="1884790"/>
              <a:ext cx="5112327" cy="1202297"/>
            </a:xfrm>
            <a:custGeom>
              <a:avLst/>
              <a:gdLst>
                <a:gd name="connsiteX0" fmla="*/ 5112327 w 5112327"/>
                <a:gd name="connsiteY0" fmla="*/ 831279 h 831279"/>
                <a:gd name="connsiteX1" fmla="*/ 4281054 w 5112327"/>
                <a:gd name="connsiteY1" fmla="*/ 654634 h 831279"/>
                <a:gd name="connsiteX2" fmla="*/ 2015836 w 5112327"/>
                <a:gd name="connsiteY2" fmla="*/ 6 h 831279"/>
                <a:gd name="connsiteX3" fmla="*/ 0 w 5112327"/>
                <a:gd name="connsiteY3" fmla="*/ 644243 h 83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2327" h="831279">
                  <a:moveTo>
                    <a:pt x="5112327" y="831279"/>
                  </a:moveTo>
                  <a:cubicBezTo>
                    <a:pt x="4954731" y="812229"/>
                    <a:pt x="4797136" y="793179"/>
                    <a:pt x="4281054" y="654634"/>
                  </a:cubicBezTo>
                  <a:cubicBezTo>
                    <a:pt x="3764972" y="516089"/>
                    <a:pt x="2729345" y="1738"/>
                    <a:pt x="2015836" y="6"/>
                  </a:cubicBezTo>
                  <a:cubicBezTo>
                    <a:pt x="1302327" y="-1726"/>
                    <a:pt x="651163" y="321258"/>
                    <a:pt x="0" y="644243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ysDash"/>
              <a:miter lim="800000"/>
              <a:headEnd type="oval" w="med" len="med"/>
              <a:tailEnd type="stealth" w="med" len="med"/>
            </a:ln>
            <a:effectLst/>
            <a:scene3d>
              <a:camera prst="orthographicFront">
                <a:rot lat="0" lon="0" rev="60000"/>
              </a:camera>
              <a:lightRig rig="threePt" dir="t"/>
            </a:scene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379010" y="2772922"/>
            <a:ext cx="687435" cy="507149"/>
            <a:chOff x="7379010" y="2772922"/>
            <a:chExt cx="687435" cy="507149"/>
          </a:xfrm>
        </p:grpSpPr>
        <p:sp>
          <p:nvSpPr>
            <p:cNvPr id="80" name="TextBox 79"/>
            <p:cNvSpPr txBox="1"/>
            <p:nvPr/>
          </p:nvSpPr>
          <p:spPr>
            <a:xfrm>
              <a:off x="7621905" y="2772922"/>
              <a:ext cx="444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+2</a:t>
              </a:r>
              <a:endParaRPr lang="en-US" sz="1200" b="1" dirty="0"/>
            </a:p>
          </p:txBody>
        </p:sp>
        <p:sp>
          <p:nvSpPr>
            <p:cNvPr id="81" name="Arc 80"/>
            <p:cNvSpPr/>
            <p:nvPr/>
          </p:nvSpPr>
          <p:spPr bwMode="auto">
            <a:xfrm rot="10800000">
              <a:off x="7379010" y="2937433"/>
              <a:ext cx="426859" cy="342638"/>
            </a:xfrm>
            <a:prstGeom prst="arc">
              <a:avLst>
                <a:gd name="adj1" fmla="val 2523434"/>
                <a:gd name="adj2" fmla="val 459302"/>
              </a:avLst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stealth" w="med" len="med"/>
              <a:tailEnd type="oval" w="sm" len="sm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379010" y="2772922"/>
            <a:ext cx="687435" cy="507149"/>
            <a:chOff x="7379010" y="2772922"/>
            <a:chExt cx="687435" cy="507149"/>
          </a:xfrm>
        </p:grpSpPr>
        <p:sp>
          <p:nvSpPr>
            <p:cNvPr id="83" name="TextBox 82"/>
            <p:cNvSpPr txBox="1"/>
            <p:nvPr/>
          </p:nvSpPr>
          <p:spPr>
            <a:xfrm>
              <a:off x="7621905" y="2772922"/>
              <a:ext cx="444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+2</a:t>
              </a:r>
              <a:endParaRPr lang="en-US" sz="1200" b="1" dirty="0"/>
            </a:p>
          </p:txBody>
        </p:sp>
        <p:sp>
          <p:nvSpPr>
            <p:cNvPr id="84" name="Arc 83"/>
            <p:cNvSpPr/>
            <p:nvPr/>
          </p:nvSpPr>
          <p:spPr bwMode="auto">
            <a:xfrm rot="10800000">
              <a:off x="7379010" y="2937433"/>
              <a:ext cx="426859" cy="342638"/>
            </a:xfrm>
            <a:prstGeom prst="arc">
              <a:avLst>
                <a:gd name="adj1" fmla="val 2523434"/>
                <a:gd name="adj2" fmla="val 459302"/>
              </a:avLst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stealth" w="med" len="med"/>
              <a:tailEnd type="oval" w="sm" len="sm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489352"/>
              </p:ext>
            </p:extLst>
          </p:nvPr>
        </p:nvGraphicFramePr>
        <p:xfrm>
          <a:off x="1327630" y="1201447"/>
          <a:ext cx="7315200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7237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opcode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S-</a:t>
                      </a:r>
                      <a:r>
                        <a:rPr lang="en-US" sz="1200" b="1" dirty="0" err="1" smtClean="0"/>
                        <a:t>reg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Ad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b/w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As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D-</a:t>
                      </a:r>
                      <a:r>
                        <a:rPr lang="en-US" sz="1200" b="1" dirty="0" err="1" smtClean="0"/>
                        <a:t>reg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2569673" y="6037283"/>
            <a:ext cx="4180398" cy="461665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3 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ycle Instruction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16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5" grpId="0"/>
      <p:bldP spid="35" grpId="0"/>
      <p:bldP spid="36" grpId="0"/>
      <p:bldP spid="15" grpId="0" animBg="1"/>
      <p:bldP spid="3" grpId="0" animBg="1"/>
      <p:bldP spid="12" grpId="0" animBg="1"/>
      <p:bldP spid="46" grpId="0"/>
      <p:bldP spid="2" grpId="0" animBg="1"/>
      <p:bldP spid="70" grpId="0" animBg="1"/>
      <p:bldP spid="8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224242" y="1830525"/>
            <a:ext cx="1791249" cy="4720153"/>
            <a:chOff x="224242" y="1830525"/>
            <a:chExt cx="1791249" cy="4720153"/>
          </a:xfrm>
        </p:grpSpPr>
        <p:sp>
          <p:nvSpPr>
            <p:cNvPr id="89" name="Up-Down Arrow 88"/>
            <p:cNvSpPr/>
            <p:nvPr/>
          </p:nvSpPr>
          <p:spPr bwMode="auto">
            <a:xfrm>
              <a:off x="857725" y="1891665"/>
              <a:ext cx="1088136" cy="4537710"/>
            </a:xfrm>
            <a:prstGeom prst="upDownArrow">
              <a:avLst>
                <a:gd name="adj1" fmla="val 84802"/>
                <a:gd name="adj2" fmla="val 2256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92481" y="2228850"/>
              <a:ext cx="1223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Memory</a:t>
              </a:r>
              <a:endParaRPr lang="en-US" sz="16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4242" y="1830525"/>
              <a:ext cx="9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latin typeface="Comic Sans MS" panose="030F0702030302020204" pitchFamily="66" charset="0"/>
                </a:rPr>
                <a:t>0x0000</a:t>
              </a:r>
              <a:endParaRPr lang="en-US" sz="12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24242" y="6273679"/>
              <a:ext cx="9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latin typeface="Comic Sans MS" panose="030F0702030302020204" pitchFamily="66" charset="0"/>
                </a:rPr>
                <a:t>0xFFFF</a:t>
              </a:r>
              <a:endParaRPr lang="en-US" sz="1200" b="1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937260" y="2882640"/>
            <a:ext cx="924878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B7A4-D631-441A-9729-18CD87CC9D51}" type="slidenum">
              <a:rPr lang="en-US"/>
              <a:pPr/>
              <a:t>58</a:t>
            </a:fld>
            <a:endParaRPr lang="en-US"/>
          </a:p>
        </p:txBody>
      </p:sp>
      <p:sp>
        <p:nvSpPr>
          <p:cNvPr id="3125255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Addressing Modes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576060" y="2983230"/>
            <a:ext cx="868680" cy="1828800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8895" y="2628724"/>
            <a:ext cx="1223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Registers</a:t>
            </a:r>
            <a:endParaRPr lang="en-US" sz="1600" b="1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6576060" y="4155891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5966460" y="4233016"/>
            <a:ext cx="960120" cy="944773"/>
          </a:xfrm>
          <a:custGeom>
            <a:avLst/>
            <a:gdLst>
              <a:gd name="connsiteX0" fmla="*/ 960120 w 960120"/>
              <a:gd name="connsiteY0" fmla="*/ 12062 h 1212212"/>
              <a:gd name="connsiteX1" fmla="*/ 194310 w 960120"/>
              <a:gd name="connsiteY1" fmla="*/ 172082 h 1212212"/>
              <a:gd name="connsiteX2" fmla="*/ 0 w 960120"/>
              <a:gd name="connsiteY2" fmla="*/ 1212212 h 12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0120" h="1212212">
                <a:moveTo>
                  <a:pt x="960120" y="12062"/>
                </a:moveTo>
                <a:cubicBezTo>
                  <a:pt x="657225" y="-7941"/>
                  <a:pt x="354330" y="-27943"/>
                  <a:pt x="194310" y="172082"/>
                </a:cubicBezTo>
                <a:cubicBezTo>
                  <a:pt x="34290" y="372107"/>
                  <a:pt x="17145" y="792159"/>
                  <a:pt x="0" y="1212212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5715000" y="4233017"/>
            <a:ext cx="2407562" cy="1619143"/>
          </a:xfrm>
          <a:custGeom>
            <a:avLst/>
            <a:gdLst>
              <a:gd name="connsiteX0" fmla="*/ 0 w 2407562"/>
              <a:gd name="connsiteY0" fmla="*/ 1588770 h 1963857"/>
              <a:gd name="connsiteX1" fmla="*/ 400050 w 2407562"/>
              <a:gd name="connsiteY1" fmla="*/ 1885950 h 1963857"/>
              <a:gd name="connsiteX2" fmla="*/ 1783080 w 2407562"/>
              <a:gd name="connsiteY2" fmla="*/ 1931670 h 1963857"/>
              <a:gd name="connsiteX3" fmla="*/ 2366010 w 2407562"/>
              <a:gd name="connsiteY3" fmla="*/ 1463040 h 1963857"/>
              <a:gd name="connsiteX4" fmla="*/ 2263140 w 2407562"/>
              <a:gd name="connsiteY4" fmla="*/ 388620 h 1963857"/>
              <a:gd name="connsiteX5" fmla="*/ 1485900 w 2407562"/>
              <a:gd name="connsiteY5" fmla="*/ 0 h 196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7562" h="1963857">
                <a:moveTo>
                  <a:pt x="0" y="1588770"/>
                </a:moveTo>
                <a:cubicBezTo>
                  <a:pt x="51435" y="1708785"/>
                  <a:pt x="102870" y="1828800"/>
                  <a:pt x="400050" y="1885950"/>
                </a:cubicBezTo>
                <a:cubicBezTo>
                  <a:pt x="697230" y="1943100"/>
                  <a:pt x="1455420" y="2002155"/>
                  <a:pt x="1783080" y="1931670"/>
                </a:cubicBezTo>
                <a:cubicBezTo>
                  <a:pt x="2110740" y="1861185"/>
                  <a:pt x="2286000" y="1720215"/>
                  <a:pt x="2366010" y="1463040"/>
                </a:cubicBezTo>
                <a:cubicBezTo>
                  <a:pt x="2446020" y="1205865"/>
                  <a:pt x="2409825" y="632460"/>
                  <a:pt x="2263140" y="388620"/>
                </a:cubicBezTo>
                <a:cubicBezTo>
                  <a:pt x="2116455" y="144780"/>
                  <a:pt x="1801177" y="72390"/>
                  <a:pt x="1485900" y="0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920490" y="2158097"/>
            <a:ext cx="4446270" cy="399124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06415" y="2278380"/>
            <a:ext cx="122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CPU</a:t>
            </a:r>
            <a:endParaRPr lang="en-US" sz="1800" b="1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937260" y="3054010"/>
            <a:ext cx="924878" cy="204826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434740" y="3730388"/>
            <a:ext cx="804724" cy="334484"/>
            <a:chOff x="2729210" y="2789770"/>
            <a:chExt cx="804724" cy="334484"/>
          </a:xfrm>
        </p:grpSpPr>
        <p:sp>
          <p:nvSpPr>
            <p:cNvPr id="51" name="Trapezoid 50"/>
            <p:cNvSpPr/>
            <p:nvPr/>
          </p:nvSpPr>
          <p:spPr bwMode="auto">
            <a:xfrm flipV="1">
              <a:off x="2729210" y="2789774"/>
              <a:ext cx="804724" cy="334480"/>
            </a:xfrm>
            <a:prstGeom prst="trapezoid">
              <a:avLst>
                <a:gd name="adj" fmla="val 6888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2" name="Isosceles Triangle 51"/>
            <p:cNvSpPr/>
            <p:nvPr/>
          </p:nvSpPr>
          <p:spPr bwMode="auto">
            <a:xfrm flipV="1">
              <a:off x="3060451" y="2789772"/>
              <a:ext cx="139108" cy="90338"/>
            </a:xfrm>
            <a:prstGeom prst="triangle">
              <a:avLst>
                <a:gd name="adj" fmla="val 51773"/>
              </a:avLst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 bwMode="auto">
            <a:xfrm flipH="1">
              <a:off x="3129279" y="2789770"/>
              <a:ext cx="82185" cy="108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3049641" y="2789802"/>
              <a:ext cx="82185" cy="108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TextBox 54"/>
            <p:cNvSpPr txBox="1"/>
            <p:nvPr/>
          </p:nvSpPr>
          <p:spPr>
            <a:xfrm>
              <a:off x="2947535" y="2909231"/>
              <a:ext cx="37810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 smtClean="0">
                  <a:latin typeface="Arial Narrow" pitchFamily="34" charset="0"/>
                </a:rPr>
                <a:t>ADDER</a:t>
              </a:r>
              <a:endParaRPr lang="en-US" sz="1000" b="1" dirty="0">
                <a:latin typeface="Arial Narrow" pitchFamily="34" charset="0"/>
              </a:endParaRPr>
            </a:p>
          </p:txBody>
        </p:sp>
      </p:grp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1179513" y="207963"/>
            <a:ext cx="779303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11 w/R0 = Immediate Mode</a:t>
            </a:r>
            <a:endParaRPr lang="en-US" dirty="0"/>
          </a:p>
        </p:txBody>
      </p:sp>
      <p:sp>
        <p:nvSpPr>
          <p:cNvPr id="47" name="Text Box 537"/>
          <p:cNvSpPr txBox="1">
            <a:spLocks noChangeArrowheads="1"/>
          </p:cNvSpPr>
          <p:nvPr/>
        </p:nvSpPr>
        <p:spPr bwMode="auto">
          <a:xfrm>
            <a:off x="1249681" y="1307305"/>
            <a:ext cx="78466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err="1" smtClean="0">
                <a:latin typeface="Courier New" pitchFamily="49" charset="0"/>
              </a:rPr>
              <a:t>add.w</a:t>
            </a:r>
            <a:r>
              <a:rPr lang="en-US" sz="2800" b="1" dirty="0" smtClean="0">
                <a:latin typeface="Courier New" pitchFamily="49" charset="0"/>
              </a:rPr>
              <a:t> #100,r10  ;r10 = 100 + r10</a:t>
            </a:r>
            <a:endParaRPr lang="en-US" sz="2800" b="1" dirty="0">
              <a:latin typeface="Courier New" pitchFamily="49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85750" y="2521684"/>
            <a:ext cx="642461" cy="898341"/>
            <a:chOff x="285750" y="2521684"/>
            <a:chExt cx="642461" cy="898341"/>
          </a:xfrm>
        </p:grpSpPr>
        <p:sp>
          <p:nvSpPr>
            <p:cNvPr id="58" name="Rectangle 57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85750" y="2803341"/>
              <a:ext cx="46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/>
                <a:t>PC</a:t>
              </a:r>
              <a:endParaRPr lang="en-US" sz="1600" b="1" dirty="0"/>
            </a:p>
          </p:txBody>
        </p:sp>
        <p:cxnSp>
          <p:nvCxnSpPr>
            <p:cNvPr id="60" name="Straight Arrow Connector 59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1" name="Group 60"/>
          <p:cNvGrpSpPr/>
          <p:nvPr/>
        </p:nvGrpSpPr>
        <p:grpSpPr>
          <a:xfrm>
            <a:off x="289560" y="2719804"/>
            <a:ext cx="642461" cy="898341"/>
            <a:chOff x="285750" y="2521684"/>
            <a:chExt cx="642461" cy="898341"/>
          </a:xfrm>
        </p:grpSpPr>
        <p:sp>
          <p:nvSpPr>
            <p:cNvPr id="62" name="Rectangle 61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5750" y="2803341"/>
              <a:ext cx="46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/>
                <a:t>PC</a:t>
              </a:r>
              <a:endParaRPr lang="en-US" sz="1600" b="1" dirty="0"/>
            </a:p>
          </p:txBody>
        </p:sp>
        <p:cxnSp>
          <p:nvCxnSpPr>
            <p:cNvPr id="64" name="Straight Arrow Connector 63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5" name="Group 64"/>
          <p:cNvGrpSpPr/>
          <p:nvPr/>
        </p:nvGrpSpPr>
        <p:grpSpPr>
          <a:xfrm>
            <a:off x="281940" y="2929354"/>
            <a:ext cx="642461" cy="898341"/>
            <a:chOff x="285750" y="2521684"/>
            <a:chExt cx="642461" cy="898341"/>
          </a:xfrm>
        </p:grpSpPr>
        <p:sp>
          <p:nvSpPr>
            <p:cNvPr id="66" name="Rectangle 65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5750" y="2803341"/>
              <a:ext cx="46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/>
                <a:t>PC</a:t>
              </a:r>
              <a:endParaRPr lang="en-US" sz="1600" b="1" dirty="0"/>
            </a:p>
          </p:txBody>
        </p:sp>
        <p:cxnSp>
          <p:nvCxnSpPr>
            <p:cNvPr id="68" name="Straight Arrow Connector 67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9" name="TextBox 68"/>
          <p:cNvSpPr txBox="1"/>
          <p:nvPr/>
        </p:nvSpPr>
        <p:spPr>
          <a:xfrm>
            <a:off x="6811669" y="4096168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R10</a:t>
            </a:r>
            <a:endParaRPr lang="en-US" sz="12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1438183" y="3138427"/>
            <a:ext cx="4021584" cy="2028377"/>
            <a:chOff x="1438183" y="3138427"/>
            <a:chExt cx="4021584" cy="2028377"/>
          </a:xfrm>
        </p:grpSpPr>
        <p:sp>
          <p:nvSpPr>
            <p:cNvPr id="35" name="TextBox 34"/>
            <p:cNvSpPr txBox="1"/>
            <p:nvPr/>
          </p:nvSpPr>
          <p:spPr>
            <a:xfrm rot="1373522">
              <a:off x="1940977" y="3598802"/>
              <a:ext cx="19829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Data Bus (+1 cycle)</a:t>
              </a:r>
              <a:endParaRPr lang="en-US" sz="1200" b="1" dirty="0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1438183" y="3138427"/>
              <a:ext cx="4021584" cy="2028377"/>
            </a:xfrm>
            <a:custGeom>
              <a:avLst/>
              <a:gdLst>
                <a:gd name="connsiteX0" fmla="*/ 0 w 4021584"/>
                <a:gd name="connsiteY0" fmla="*/ 13146 h 2028377"/>
                <a:gd name="connsiteX1" fmla="*/ 1083075 w 4021584"/>
                <a:gd name="connsiteY1" fmla="*/ 199577 h 2028377"/>
                <a:gd name="connsiteX2" fmla="*/ 3497801 w 4021584"/>
                <a:gd name="connsiteY2" fmla="*/ 1398062 h 2028377"/>
                <a:gd name="connsiteX3" fmla="*/ 4021584 w 4021584"/>
                <a:gd name="connsiteY3" fmla="*/ 2028377 h 2028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1584" h="2028377">
                  <a:moveTo>
                    <a:pt x="0" y="13146"/>
                  </a:moveTo>
                  <a:cubicBezTo>
                    <a:pt x="250054" y="-9048"/>
                    <a:pt x="500108" y="-31242"/>
                    <a:pt x="1083075" y="199577"/>
                  </a:cubicBezTo>
                  <a:cubicBezTo>
                    <a:pt x="1666042" y="430396"/>
                    <a:pt x="3008050" y="1093262"/>
                    <a:pt x="3497801" y="1398062"/>
                  </a:cubicBezTo>
                  <a:cubicBezTo>
                    <a:pt x="3987552" y="1702862"/>
                    <a:pt x="4004568" y="1865619"/>
                    <a:pt x="4021584" y="2028377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oval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6576060" y="2985685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4434740" y="2726532"/>
            <a:ext cx="676375" cy="1666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998179" y="2681249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IR</a:t>
            </a:r>
            <a:endParaRPr lang="en-US" sz="1200" b="1" dirty="0"/>
          </a:p>
        </p:txBody>
      </p:sp>
      <p:grpSp>
        <p:nvGrpSpPr>
          <p:cNvPr id="73" name="Group 72"/>
          <p:cNvGrpSpPr/>
          <p:nvPr/>
        </p:nvGrpSpPr>
        <p:grpSpPr>
          <a:xfrm>
            <a:off x="1465118" y="2634423"/>
            <a:ext cx="3606505" cy="355462"/>
            <a:chOff x="1465118" y="2634423"/>
            <a:chExt cx="3606505" cy="355462"/>
          </a:xfrm>
        </p:grpSpPr>
        <p:sp>
          <p:nvSpPr>
            <p:cNvPr id="74" name="TextBox 73"/>
            <p:cNvSpPr txBox="1"/>
            <p:nvPr/>
          </p:nvSpPr>
          <p:spPr>
            <a:xfrm rot="21252101">
              <a:off x="2168140" y="2634423"/>
              <a:ext cx="17320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Data Bus (1 cycle)</a:t>
              </a:r>
              <a:endParaRPr lang="en-US" sz="1200" b="1" dirty="0"/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1465118" y="2815936"/>
              <a:ext cx="3096491" cy="173949"/>
            </a:xfrm>
            <a:custGeom>
              <a:avLst/>
              <a:gdLst>
                <a:gd name="connsiteX0" fmla="*/ 0 w 3096491"/>
                <a:gd name="connsiteY0" fmla="*/ 145473 h 173949"/>
                <a:gd name="connsiteX1" fmla="*/ 1080655 w 3096491"/>
                <a:gd name="connsiteY1" fmla="*/ 166255 h 173949"/>
                <a:gd name="connsiteX2" fmla="*/ 2275609 w 3096491"/>
                <a:gd name="connsiteY2" fmla="*/ 31173 h 173949"/>
                <a:gd name="connsiteX3" fmla="*/ 3096491 w 3096491"/>
                <a:gd name="connsiteY3" fmla="*/ 0 h 173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6491" h="173949">
                  <a:moveTo>
                    <a:pt x="0" y="145473"/>
                  </a:moveTo>
                  <a:cubicBezTo>
                    <a:pt x="350693" y="165389"/>
                    <a:pt x="701387" y="185305"/>
                    <a:pt x="1080655" y="166255"/>
                  </a:cubicBezTo>
                  <a:cubicBezTo>
                    <a:pt x="1459923" y="147205"/>
                    <a:pt x="1939636" y="58882"/>
                    <a:pt x="2275609" y="31173"/>
                  </a:cubicBezTo>
                  <a:cubicBezTo>
                    <a:pt x="2611582" y="3464"/>
                    <a:pt x="2854036" y="1732"/>
                    <a:pt x="3096491" y="0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oval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500121" y="2717064"/>
              <a:ext cx="57150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/>
                <a:t>0x503a</a:t>
              </a:r>
              <a:endParaRPr lang="en-US" sz="1200" b="1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820069" y="2923707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PC</a:t>
            </a:r>
            <a:endParaRPr 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107844" y="2872249"/>
            <a:ext cx="5715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0x503a</a:t>
            </a:r>
            <a:endParaRPr lang="en-US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106805" y="3069330"/>
            <a:ext cx="5867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0x0064</a:t>
            </a:r>
            <a:endParaRPr lang="en-US" sz="1200" b="1" dirty="0"/>
          </a:p>
        </p:txBody>
      </p:sp>
      <p:sp>
        <p:nvSpPr>
          <p:cNvPr id="4" name="Trapezoid 3"/>
          <p:cNvSpPr/>
          <p:nvPr/>
        </p:nvSpPr>
        <p:spPr bwMode="auto">
          <a:xfrm flipV="1">
            <a:off x="5292090" y="5166360"/>
            <a:ext cx="834390" cy="388620"/>
          </a:xfrm>
          <a:prstGeom prst="trapezoid">
            <a:avLst>
              <a:gd name="adj" fmla="val 5735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16390" y="5189220"/>
            <a:ext cx="611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ALU</a:t>
            </a:r>
            <a:endParaRPr lang="en-US" sz="1600" b="1" dirty="0"/>
          </a:p>
        </p:txBody>
      </p:sp>
      <p:sp>
        <p:nvSpPr>
          <p:cNvPr id="80" name="Freeform 79"/>
          <p:cNvSpPr/>
          <p:nvPr/>
        </p:nvSpPr>
        <p:spPr bwMode="auto">
          <a:xfrm>
            <a:off x="1847491" y="2099482"/>
            <a:ext cx="5075960" cy="1074881"/>
          </a:xfrm>
          <a:custGeom>
            <a:avLst/>
            <a:gdLst>
              <a:gd name="connsiteX0" fmla="*/ 5112327 w 5112327"/>
              <a:gd name="connsiteY0" fmla="*/ 831279 h 831279"/>
              <a:gd name="connsiteX1" fmla="*/ 4281054 w 5112327"/>
              <a:gd name="connsiteY1" fmla="*/ 654634 h 831279"/>
              <a:gd name="connsiteX2" fmla="*/ 2015836 w 5112327"/>
              <a:gd name="connsiteY2" fmla="*/ 6 h 831279"/>
              <a:gd name="connsiteX3" fmla="*/ 0 w 5112327"/>
              <a:gd name="connsiteY3" fmla="*/ 644243 h 831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2327" h="831279">
                <a:moveTo>
                  <a:pt x="5112327" y="831279"/>
                </a:moveTo>
                <a:cubicBezTo>
                  <a:pt x="4954731" y="812229"/>
                  <a:pt x="4797136" y="793179"/>
                  <a:pt x="4281054" y="654634"/>
                </a:cubicBezTo>
                <a:cubicBezTo>
                  <a:pt x="3764972" y="516089"/>
                  <a:pt x="2729345" y="1738"/>
                  <a:pt x="2015836" y="6"/>
                </a:cubicBezTo>
                <a:cubicBezTo>
                  <a:pt x="1302327" y="-1726"/>
                  <a:pt x="651163" y="321258"/>
                  <a:pt x="0" y="644243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ysDash"/>
            <a:miter lim="800000"/>
            <a:headEnd type="oval" w="med" len="med"/>
            <a:tailEnd type="stealth" w="med" len="med"/>
          </a:ln>
          <a:effectLst/>
          <a:scene3d>
            <a:camera prst="orthographicFront">
              <a:rot lat="0" lon="0" rev="180000"/>
            </a:camera>
            <a:lightRig rig="threePt" dir="t"/>
          </a:scene3d>
          <a:sp3d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flatTx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49582" y="1884790"/>
            <a:ext cx="5112327" cy="1202297"/>
            <a:chOff x="1849582" y="1884790"/>
            <a:chExt cx="5112327" cy="1202297"/>
          </a:xfrm>
        </p:grpSpPr>
        <p:sp>
          <p:nvSpPr>
            <p:cNvPr id="82" name="TextBox 81"/>
            <p:cNvSpPr txBox="1"/>
            <p:nvPr/>
          </p:nvSpPr>
          <p:spPr>
            <a:xfrm rot="19768350">
              <a:off x="2037356" y="1920310"/>
              <a:ext cx="1314450" cy="40063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Address Bus</a:t>
              </a:r>
              <a:endParaRPr lang="en-US" sz="1200" b="1" dirty="0"/>
            </a:p>
          </p:txBody>
        </p:sp>
        <p:sp>
          <p:nvSpPr>
            <p:cNvPr id="83" name="Freeform 82"/>
            <p:cNvSpPr/>
            <p:nvPr/>
          </p:nvSpPr>
          <p:spPr bwMode="auto">
            <a:xfrm>
              <a:off x="1849582" y="1884790"/>
              <a:ext cx="5112327" cy="1202297"/>
            </a:xfrm>
            <a:custGeom>
              <a:avLst/>
              <a:gdLst>
                <a:gd name="connsiteX0" fmla="*/ 5112327 w 5112327"/>
                <a:gd name="connsiteY0" fmla="*/ 831279 h 831279"/>
                <a:gd name="connsiteX1" fmla="*/ 4281054 w 5112327"/>
                <a:gd name="connsiteY1" fmla="*/ 654634 h 831279"/>
                <a:gd name="connsiteX2" fmla="*/ 2015836 w 5112327"/>
                <a:gd name="connsiteY2" fmla="*/ 6 h 831279"/>
                <a:gd name="connsiteX3" fmla="*/ 0 w 5112327"/>
                <a:gd name="connsiteY3" fmla="*/ 644243 h 83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2327" h="831279">
                  <a:moveTo>
                    <a:pt x="5112327" y="831279"/>
                  </a:moveTo>
                  <a:cubicBezTo>
                    <a:pt x="4954731" y="812229"/>
                    <a:pt x="4797136" y="793179"/>
                    <a:pt x="4281054" y="654634"/>
                  </a:cubicBezTo>
                  <a:cubicBezTo>
                    <a:pt x="3764972" y="516089"/>
                    <a:pt x="2729345" y="1738"/>
                    <a:pt x="2015836" y="6"/>
                  </a:cubicBezTo>
                  <a:cubicBezTo>
                    <a:pt x="1302327" y="-1726"/>
                    <a:pt x="651163" y="321258"/>
                    <a:pt x="0" y="644243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ysDash"/>
              <a:miter lim="800000"/>
              <a:headEnd type="oval" w="med" len="med"/>
              <a:tailEnd type="stealth" w="med" len="med"/>
            </a:ln>
            <a:effectLst/>
            <a:scene3d>
              <a:camera prst="orthographicFront">
                <a:rot lat="0" lon="0" rev="60000"/>
              </a:camera>
              <a:lightRig rig="threePt" dir="t"/>
            </a:scene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379010" y="2772922"/>
            <a:ext cx="687435" cy="507149"/>
            <a:chOff x="7379010" y="2772922"/>
            <a:chExt cx="687435" cy="507149"/>
          </a:xfrm>
        </p:grpSpPr>
        <p:sp>
          <p:nvSpPr>
            <p:cNvPr id="78" name="TextBox 77"/>
            <p:cNvSpPr txBox="1"/>
            <p:nvPr/>
          </p:nvSpPr>
          <p:spPr>
            <a:xfrm>
              <a:off x="7621905" y="2772922"/>
              <a:ext cx="444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+2</a:t>
              </a:r>
              <a:endParaRPr lang="en-US" sz="1200" b="1" dirty="0"/>
            </a:p>
          </p:txBody>
        </p:sp>
        <p:sp>
          <p:nvSpPr>
            <p:cNvPr id="79" name="Arc 78"/>
            <p:cNvSpPr/>
            <p:nvPr/>
          </p:nvSpPr>
          <p:spPr bwMode="auto">
            <a:xfrm rot="10800000">
              <a:off x="7379010" y="2937433"/>
              <a:ext cx="426859" cy="342638"/>
            </a:xfrm>
            <a:prstGeom prst="arc">
              <a:avLst>
                <a:gd name="adj1" fmla="val 2523434"/>
                <a:gd name="adj2" fmla="val 459302"/>
              </a:avLst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stealth" w="med" len="med"/>
              <a:tailEnd type="oval" w="sm" len="sm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379010" y="2772922"/>
            <a:ext cx="687435" cy="507149"/>
            <a:chOff x="7379010" y="2772922"/>
            <a:chExt cx="687435" cy="507149"/>
          </a:xfrm>
        </p:grpSpPr>
        <p:sp>
          <p:nvSpPr>
            <p:cNvPr id="84" name="TextBox 83"/>
            <p:cNvSpPr txBox="1"/>
            <p:nvPr/>
          </p:nvSpPr>
          <p:spPr>
            <a:xfrm>
              <a:off x="7621905" y="2772922"/>
              <a:ext cx="444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+2</a:t>
              </a:r>
              <a:endParaRPr lang="en-US" sz="1200" b="1" dirty="0"/>
            </a:p>
          </p:txBody>
        </p:sp>
        <p:sp>
          <p:nvSpPr>
            <p:cNvPr id="85" name="Arc 84"/>
            <p:cNvSpPr/>
            <p:nvPr/>
          </p:nvSpPr>
          <p:spPr bwMode="auto">
            <a:xfrm rot="10800000">
              <a:off x="7379010" y="2937433"/>
              <a:ext cx="426859" cy="342638"/>
            </a:xfrm>
            <a:prstGeom prst="arc">
              <a:avLst>
                <a:gd name="adj1" fmla="val 2523434"/>
                <a:gd name="adj2" fmla="val 459302"/>
              </a:avLst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stealth" w="med" len="med"/>
              <a:tailEnd type="oval" w="sm" len="sm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457006"/>
              </p:ext>
            </p:extLst>
          </p:nvPr>
        </p:nvGraphicFramePr>
        <p:xfrm>
          <a:off x="1327630" y="1201447"/>
          <a:ext cx="7315200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7237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opcode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S-</a:t>
                      </a:r>
                      <a:r>
                        <a:rPr lang="en-US" sz="1200" b="1" dirty="0" err="1" smtClean="0"/>
                        <a:t>reg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Ad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b/w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As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D-</a:t>
                      </a:r>
                      <a:r>
                        <a:rPr lang="en-US" sz="1200" b="1" dirty="0" err="1" smtClean="0"/>
                        <a:t>reg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2569673" y="6037283"/>
            <a:ext cx="4180398" cy="461665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2 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ycle Instruction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34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80" grpId="0" animBg="1"/>
      <p:bldP spid="8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224242" y="1830525"/>
            <a:ext cx="1791249" cy="4720153"/>
            <a:chOff x="224242" y="1830525"/>
            <a:chExt cx="1791249" cy="4720153"/>
          </a:xfrm>
        </p:grpSpPr>
        <p:sp>
          <p:nvSpPr>
            <p:cNvPr id="79" name="Up-Down Arrow 78"/>
            <p:cNvSpPr/>
            <p:nvPr/>
          </p:nvSpPr>
          <p:spPr bwMode="auto">
            <a:xfrm>
              <a:off x="857725" y="1891665"/>
              <a:ext cx="1088136" cy="4537710"/>
            </a:xfrm>
            <a:prstGeom prst="upDownArrow">
              <a:avLst>
                <a:gd name="adj1" fmla="val 84802"/>
                <a:gd name="adj2" fmla="val 2256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92481" y="2228850"/>
              <a:ext cx="1223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Memory</a:t>
              </a:r>
              <a:endParaRPr lang="en-US" sz="16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4242" y="1830525"/>
              <a:ext cx="9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latin typeface="Comic Sans MS" panose="030F0702030302020204" pitchFamily="66" charset="0"/>
                </a:rPr>
                <a:t>0x0000</a:t>
              </a:r>
              <a:endParaRPr lang="en-US" sz="12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24242" y="6273679"/>
              <a:ext cx="9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latin typeface="Comic Sans MS" panose="030F0702030302020204" pitchFamily="66" charset="0"/>
                </a:rPr>
                <a:t>0xFFFF</a:t>
              </a:r>
              <a:endParaRPr lang="en-US" sz="1200" b="1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937260" y="2882640"/>
            <a:ext cx="924878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B7A4-D631-441A-9729-18CD87CC9D51}" type="slidenum">
              <a:rPr lang="en-US"/>
              <a:pPr/>
              <a:t>59</a:t>
            </a:fld>
            <a:endParaRPr lang="en-US"/>
          </a:p>
        </p:txBody>
      </p:sp>
      <p:sp>
        <p:nvSpPr>
          <p:cNvPr id="3125255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Addressing Modes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576060" y="2983230"/>
            <a:ext cx="868680" cy="1828800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8895" y="2628724"/>
            <a:ext cx="1223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Registers</a:t>
            </a:r>
            <a:endParaRPr lang="en-US" sz="1600" b="1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6576060" y="4155891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5966460" y="4233016"/>
            <a:ext cx="960120" cy="944773"/>
          </a:xfrm>
          <a:custGeom>
            <a:avLst/>
            <a:gdLst>
              <a:gd name="connsiteX0" fmla="*/ 960120 w 960120"/>
              <a:gd name="connsiteY0" fmla="*/ 12062 h 1212212"/>
              <a:gd name="connsiteX1" fmla="*/ 194310 w 960120"/>
              <a:gd name="connsiteY1" fmla="*/ 172082 h 1212212"/>
              <a:gd name="connsiteX2" fmla="*/ 0 w 960120"/>
              <a:gd name="connsiteY2" fmla="*/ 1212212 h 12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0120" h="1212212">
                <a:moveTo>
                  <a:pt x="960120" y="12062"/>
                </a:moveTo>
                <a:cubicBezTo>
                  <a:pt x="657225" y="-7941"/>
                  <a:pt x="354330" y="-27943"/>
                  <a:pt x="194310" y="172082"/>
                </a:cubicBezTo>
                <a:cubicBezTo>
                  <a:pt x="34290" y="372107"/>
                  <a:pt x="17145" y="792159"/>
                  <a:pt x="0" y="1212212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5715000" y="4233017"/>
            <a:ext cx="2407562" cy="1619143"/>
          </a:xfrm>
          <a:custGeom>
            <a:avLst/>
            <a:gdLst>
              <a:gd name="connsiteX0" fmla="*/ 0 w 2407562"/>
              <a:gd name="connsiteY0" fmla="*/ 1588770 h 1963857"/>
              <a:gd name="connsiteX1" fmla="*/ 400050 w 2407562"/>
              <a:gd name="connsiteY1" fmla="*/ 1885950 h 1963857"/>
              <a:gd name="connsiteX2" fmla="*/ 1783080 w 2407562"/>
              <a:gd name="connsiteY2" fmla="*/ 1931670 h 1963857"/>
              <a:gd name="connsiteX3" fmla="*/ 2366010 w 2407562"/>
              <a:gd name="connsiteY3" fmla="*/ 1463040 h 1963857"/>
              <a:gd name="connsiteX4" fmla="*/ 2263140 w 2407562"/>
              <a:gd name="connsiteY4" fmla="*/ 388620 h 1963857"/>
              <a:gd name="connsiteX5" fmla="*/ 1485900 w 2407562"/>
              <a:gd name="connsiteY5" fmla="*/ 0 h 196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7562" h="1963857">
                <a:moveTo>
                  <a:pt x="0" y="1588770"/>
                </a:moveTo>
                <a:cubicBezTo>
                  <a:pt x="51435" y="1708785"/>
                  <a:pt x="102870" y="1828800"/>
                  <a:pt x="400050" y="1885950"/>
                </a:cubicBezTo>
                <a:cubicBezTo>
                  <a:pt x="697230" y="1943100"/>
                  <a:pt x="1455420" y="2002155"/>
                  <a:pt x="1783080" y="1931670"/>
                </a:cubicBezTo>
                <a:cubicBezTo>
                  <a:pt x="2110740" y="1861185"/>
                  <a:pt x="2286000" y="1720215"/>
                  <a:pt x="2366010" y="1463040"/>
                </a:cubicBezTo>
                <a:cubicBezTo>
                  <a:pt x="2446020" y="1205865"/>
                  <a:pt x="2409825" y="632460"/>
                  <a:pt x="2263140" y="388620"/>
                </a:cubicBezTo>
                <a:cubicBezTo>
                  <a:pt x="2116455" y="144780"/>
                  <a:pt x="1801177" y="72390"/>
                  <a:pt x="1485900" y="0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920490" y="2158097"/>
            <a:ext cx="4446270" cy="399124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06415" y="2278380"/>
            <a:ext cx="122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CPU</a:t>
            </a:r>
            <a:endParaRPr lang="en-US" sz="1800" b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4434740" y="3730388"/>
            <a:ext cx="804724" cy="334484"/>
            <a:chOff x="2729210" y="2789770"/>
            <a:chExt cx="804724" cy="334484"/>
          </a:xfrm>
        </p:grpSpPr>
        <p:sp>
          <p:nvSpPr>
            <p:cNvPr id="51" name="Trapezoid 50"/>
            <p:cNvSpPr/>
            <p:nvPr/>
          </p:nvSpPr>
          <p:spPr bwMode="auto">
            <a:xfrm flipV="1">
              <a:off x="2729210" y="2789774"/>
              <a:ext cx="804724" cy="334480"/>
            </a:xfrm>
            <a:prstGeom prst="trapezoid">
              <a:avLst>
                <a:gd name="adj" fmla="val 6888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2" name="Isosceles Triangle 51"/>
            <p:cNvSpPr/>
            <p:nvPr/>
          </p:nvSpPr>
          <p:spPr bwMode="auto">
            <a:xfrm flipV="1">
              <a:off x="3060451" y="2789772"/>
              <a:ext cx="139108" cy="90338"/>
            </a:xfrm>
            <a:prstGeom prst="triangle">
              <a:avLst>
                <a:gd name="adj" fmla="val 51773"/>
              </a:avLst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 bwMode="auto">
            <a:xfrm flipH="1">
              <a:off x="3129279" y="2789770"/>
              <a:ext cx="82185" cy="108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3049641" y="2789802"/>
              <a:ext cx="82185" cy="108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TextBox 54"/>
            <p:cNvSpPr txBox="1"/>
            <p:nvPr/>
          </p:nvSpPr>
          <p:spPr>
            <a:xfrm>
              <a:off x="2947535" y="2909231"/>
              <a:ext cx="37810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 smtClean="0">
                  <a:latin typeface="Arial Narrow" pitchFamily="34" charset="0"/>
                </a:rPr>
                <a:t>ADDER</a:t>
              </a:r>
              <a:endParaRPr lang="en-US" sz="1000" b="1" dirty="0">
                <a:latin typeface="Arial Narrow" pitchFamily="34" charset="0"/>
              </a:endParaRPr>
            </a:p>
          </p:txBody>
        </p:sp>
      </p:grp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1179513" y="207963"/>
            <a:ext cx="779303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Constant Generator</a:t>
            </a:r>
            <a:endParaRPr lang="en-US" dirty="0"/>
          </a:p>
        </p:txBody>
      </p:sp>
      <p:sp>
        <p:nvSpPr>
          <p:cNvPr id="47" name="Text Box 537"/>
          <p:cNvSpPr txBox="1">
            <a:spLocks noChangeArrowheads="1"/>
          </p:cNvSpPr>
          <p:nvPr/>
        </p:nvSpPr>
        <p:spPr bwMode="auto">
          <a:xfrm>
            <a:off x="1249681" y="1307305"/>
            <a:ext cx="78466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err="1" smtClean="0">
                <a:latin typeface="Courier New" pitchFamily="49" charset="0"/>
              </a:rPr>
              <a:t>add.w</a:t>
            </a:r>
            <a:r>
              <a:rPr lang="en-US" sz="2800" b="1" dirty="0" smtClean="0">
                <a:latin typeface="Courier New" pitchFamily="49" charset="0"/>
              </a:rPr>
              <a:t> #1,r10    ;r10 = #1 + r10</a:t>
            </a:r>
            <a:endParaRPr lang="en-US" sz="2800" b="1" dirty="0">
              <a:latin typeface="Courier New" pitchFamily="49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285750" y="2521684"/>
            <a:ext cx="642461" cy="898341"/>
            <a:chOff x="285750" y="2521684"/>
            <a:chExt cx="642461" cy="898341"/>
          </a:xfrm>
        </p:grpSpPr>
        <p:sp>
          <p:nvSpPr>
            <p:cNvPr id="62" name="Rectangle 61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5750" y="2803341"/>
              <a:ext cx="46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/>
                <a:t>PC</a:t>
              </a:r>
              <a:endParaRPr lang="en-US" sz="1600" b="1" dirty="0"/>
            </a:p>
          </p:txBody>
        </p:sp>
        <p:cxnSp>
          <p:nvCxnSpPr>
            <p:cNvPr id="64" name="Straight Arrow Connector 63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5" name="Group 64"/>
          <p:cNvGrpSpPr/>
          <p:nvPr/>
        </p:nvGrpSpPr>
        <p:grpSpPr>
          <a:xfrm>
            <a:off x="289560" y="2719804"/>
            <a:ext cx="642461" cy="898341"/>
            <a:chOff x="285750" y="2521684"/>
            <a:chExt cx="642461" cy="898341"/>
          </a:xfrm>
        </p:grpSpPr>
        <p:sp>
          <p:nvSpPr>
            <p:cNvPr id="66" name="Rectangle 65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5750" y="2803341"/>
              <a:ext cx="46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/>
                <a:t>PC</a:t>
              </a:r>
              <a:endParaRPr lang="en-US" sz="1600" b="1" dirty="0"/>
            </a:p>
          </p:txBody>
        </p:sp>
        <p:cxnSp>
          <p:nvCxnSpPr>
            <p:cNvPr id="68" name="Straight Arrow Connector 67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2" name="TextBox 41"/>
          <p:cNvSpPr txBox="1"/>
          <p:nvPr/>
        </p:nvSpPr>
        <p:spPr>
          <a:xfrm>
            <a:off x="6811669" y="4096168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R10</a:t>
            </a:r>
            <a:endParaRPr lang="en-US" sz="12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5450889" y="3006146"/>
            <a:ext cx="791385" cy="2160658"/>
            <a:chOff x="5450889" y="3006146"/>
            <a:chExt cx="791385" cy="2160658"/>
          </a:xfrm>
        </p:grpSpPr>
        <p:sp>
          <p:nvSpPr>
            <p:cNvPr id="60" name="Text Box 537"/>
            <p:cNvSpPr txBox="1">
              <a:spLocks noChangeArrowheads="1"/>
            </p:cNvSpPr>
            <p:nvPr/>
          </p:nvSpPr>
          <p:spPr bwMode="auto">
            <a:xfrm>
              <a:off x="5512252" y="3006146"/>
              <a:ext cx="730022" cy="1292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</a:rPr>
                <a:t>0000</a:t>
              </a:r>
            </a:p>
            <a:p>
              <a:pPr algn="ctr">
                <a:spcBef>
                  <a:spcPts val="0"/>
                </a:spcBef>
              </a:pPr>
              <a:r>
                <a:rPr lang="en-US" sz="1400" b="1" dirty="0" smtClean="0">
                  <a:solidFill>
                    <a:srgbClr val="FF0000"/>
                  </a:solidFill>
                  <a:latin typeface="Courier New" pitchFamily="49" charset="0"/>
                </a:rPr>
                <a:t>0001</a:t>
              </a:r>
            </a:p>
            <a:p>
              <a:pPr algn="ctr"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</a:rPr>
                <a:t>0002</a:t>
              </a:r>
            </a:p>
            <a:p>
              <a:pPr algn="ctr"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</a:rPr>
                <a:t>0004</a:t>
              </a:r>
            </a:p>
            <a:p>
              <a:pPr algn="ctr">
                <a:spcBef>
                  <a:spcPts val="0"/>
                </a:spcBef>
              </a:pPr>
              <a:r>
                <a:rPr lang="en-US" sz="1400" b="1" dirty="0" smtClean="0">
                  <a:latin typeface="Courier New" pitchFamily="49" charset="0"/>
                </a:rPr>
                <a:t>0008</a:t>
              </a:r>
            </a:p>
            <a:p>
              <a:pPr algn="ctr">
                <a:spcBef>
                  <a:spcPts val="0"/>
                </a:spcBef>
              </a:pPr>
              <a:r>
                <a:rPr lang="en-US" sz="1400" b="1" dirty="0" err="1" smtClean="0">
                  <a:latin typeface="Courier New" pitchFamily="49" charset="0"/>
                </a:rPr>
                <a:t>ffff</a:t>
              </a:r>
              <a:endParaRPr lang="en-US" sz="1400" b="1" dirty="0">
                <a:latin typeface="Courier New" pitchFamily="49" charset="0"/>
              </a:endParaRPr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5450889" y="4325168"/>
              <a:ext cx="271253" cy="841636"/>
            </a:xfrm>
            <a:custGeom>
              <a:avLst/>
              <a:gdLst>
                <a:gd name="connsiteX0" fmla="*/ 532661 w 532661"/>
                <a:gd name="connsiteY0" fmla="*/ 0 h 1189608"/>
                <a:gd name="connsiteX1" fmla="*/ 88777 w 532661"/>
                <a:gd name="connsiteY1" fmla="*/ 523783 h 1189608"/>
                <a:gd name="connsiteX2" fmla="*/ 0 w 532661"/>
                <a:gd name="connsiteY2" fmla="*/ 1189608 h 11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2661" h="1189608">
                  <a:moveTo>
                    <a:pt x="532661" y="0"/>
                  </a:moveTo>
                  <a:cubicBezTo>
                    <a:pt x="355107" y="162757"/>
                    <a:pt x="177554" y="325515"/>
                    <a:pt x="88777" y="523783"/>
                  </a:cubicBezTo>
                  <a:cubicBezTo>
                    <a:pt x="0" y="722051"/>
                    <a:pt x="0" y="955829"/>
                    <a:pt x="0" y="1189608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 bwMode="auto">
          <a:xfrm>
            <a:off x="6576060" y="2985685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4434740" y="2726532"/>
            <a:ext cx="676375" cy="1666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98179" y="2681249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IR</a:t>
            </a:r>
            <a:endParaRPr lang="en-US" sz="1200" b="1" dirty="0"/>
          </a:p>
        </p:txBody>
      </p:sp>
      <p:grpSp>
        <p:nvGrpSpPr>
          <p:cNvPr id="57" name="Group 56"/>
          <p:cNvGrpSpPr/>
          <p:nvPr/>
        </p:nvGrpSpPr>
        <p:grpSpPr>
          <a:xfrm>
            <a:off x="1465118" y="2634423"/>
            <a:ext cx="3606505" cy="355462"/>
            <a:chOff x="1465118" y="2634423"/>
            <a:chExt cx="3606505" cy="355462"/>
          </a:xfrm>
        </p:grpSpPr>
        <p:sp>
          <p:nvSpPr>
            <p:cNvPr id="58" name="TextBox 57"/>
            <p:cNvSpPr txBox="1"/>
            <p:nvPr/>
          </p:nvSpPr>
          <p:spPr>
            <a:xfrm rot="21252101">
              <a:off x="2168140" y="2634423"/>
              <a:ext cx="17320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Data Bus (1 cycle)</a:t>
              </a:r>
              <a:endParaRPr lang="en-US" sz="1200" b="1" dirty="0"/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1465118" y="2815936"/>
              <a:ext cx="3096491" cy="173949"/>
            </a:xfrm>
            <a:custGeom>
              <a:avLst/>
              <a:gdLst>
                <a:gd name="connsiteX0" fmla="*/ 0 w 3096491"/>
                <a:gd name="connsiteY0" fmla="*/ 145473 h 173949"/>
                <a:gd name="connsiteX1" fmla="*/ 1080655 w 3096491"/>
                <a:gd name="connsiteY1" fmla="*/ 166255 h 173949"/>
                <a:gd name="connsiteX2" fmla="*/ 2275609 w 3096491"/>
                <a:gd name="connsiteY2" fmla="*/ 31173 h 173949"/>
                <a:gd name="connsiteX3" fmla="*/ 3096491 w 3096491"/>
                <a:gd name="connsiteY3" fmla="*/ 0 h 173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6491" h="173949">
                  <a:moveTo>
                    <a:pt x="0" y="145473"/>
                  </a:moveTo>
                  <a:cubicBezTo>
                    <a:pt x="350693" y="165389"/>
                    <a:pt x="701387" y="185305"/>
                    <a:pt x="1080655" y="166255"/>
                  </a:cubicBezTo>
                  <a:cubicBezTo>
                    <a:pt x="1459923" y="147205"/>
                    <a:pt x="1939636" y="58882"/>
                    <a:pt x="2275609" y="31173"/>
                  </a:cubicBezTo>
                  <a:cubicBezTo>
                    <a:pt x="2611582" y="3464"/>
                    <a:pt x="2854036" y="1732"/>
                    <a:pt x="3096491" y="0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oval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500121" y="2717064"/>
              <a:ext cx="57150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/>
                <a:t>0x531a</a:t>
              </a:r>
              <a:endParaRPr lang="en-US" sz="1200" b="1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849582" y="2168133"/>
            <a:ext cx="5112327" cy="907576"/>
            <a:chOff x="1849582" y="2168133"/>
            <a:chExt cx="5112327" cy="907576"/>
          </a:xfrm>
        </p:grpSpPr>
        <p:sp>
          <p:nvSpPr>
            <p:cNvPr id="71" name="TextBox 70"/>
            <p:cNvSpPr txBox="1"/>
            <p:nvPr/>
          </p:nvSpPr>
          <p:spPr>
            <a:xfrm rot="20556547">
              <a:off x="2133771" y="2168133"/>
              <a:ext cx="131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Address Bus</a:t>
              </a:r>
              <a:endParaRPr lang="en-US" sz="1200" b="1" dirty="0"/>
            </a:p>
          </p:txBody>
        </p:sp>
        <p:sp>
          <p:nvSpPr>
            <p:cNvPr id="72" name="Freeform 71"/>
            <p:cNvSpPr/>
            <p:nvPr/>
          </p:nvSpPr>
          <p:spPr bwMode="auto">
            <a:xfrm>
              <a:off x="1849582" y="2244430"/>
              <a:ext cx="5112327" cy="831279"/>
            </a:xfrm>
            <a:custGeom>
              <a:avLst/>
              <a:gdLst>
                <a:gd name="connsiteX0" fmla="*/ 5112327 w 5112327"/>
                <a:gd name="connsiteY0" fmla="*/ 831279 h 831279"/>
                <a:gd name="connsiteX1" fmla="*/ 4281054 w 5112327"/>
                <a:gd name="connsiteY1" fmla="*/ 654634 h 831279"/>
                <a:gd name="connsiteX2" fmla="*/ 2015836 w 5112327"/>
                <a:gd name="connsiteY2" fmla="*/ 6 h 831279"/>
                <a:gd name="connsiteX3" fmla="*/ 0 w 5112327"/>
                <a:gd name="connsiteY3" fmla="*/ 644243 h 83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2327" h="831279">
                  <a:moveTo>
                    <a:pt x="5112327" y="831279"/>
                  </a:moveTo>
                  <a:cubicBezTo>
                    <a:pt x="4954731" y="812229"/>
                    <a:pt x="4797136" y="793179"/>
                    <a:pt x="4281054" y="654634"/>
                  </a:cubicBezTo>
                  <a:cubicBezTo>
                    <a:pt x="3764972" y="516089"/>
                    <a:pt x="2729345" y="1738"/>
                    <a:pt x="2015836" y="6"/>
                  </a:cubicBezTo>
                  <a:cubicBezTo>
                    <a:pt x="1302327" y="-1726"/>
                    <a:pt x="651163" y="321258"/>
                    <a:pt x="0" y="644243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ysDash"/>
              <a:miter lim="800000"/>
              <a:headEnd type="oval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820069" y="2923707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PC</a:t>
            </a:r>
            <a:endParaRPr 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118235" y="2872249"/>
            <a:ext cx="5715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0x531a</a:t>
            </a:r>
            <a:endParaRPr lang="en-US" sz="1200" b="1" dirty="0"/>
          </a:p>
        </p:txBody>
      </p:sp>
      <p:sp>
        <p:nvSpPr>
          <p:cNvPr id="4" name="Trapezoid 3"/>
          <p:cNvSpPr/>
          <p:nvPr/>
        </p:nvSpPr>
        <p:spPr bwMode="auto">
          <a:xfrm flipV="1">
            <a:off x="5292090" y="5166360"/>
            <a:ext cx="834390" cy="388620"/>
          </a:xfrm>
          <a:prstGeom prst="trapezoid">
            <a:avLst>
              <a:gd name="adj" fmla="val 5735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16390" y="5189220"/>
            <a:ext cx="611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ALU</a:t>
            </a:r>
            <a:endParaRPr lang="en-US" sz="1600" b="1" dirty="0"/>
          </a:p>
        </p:txBody>
      </p:sp>
      <p:grpSp>
        <p:nvGrpSpPr>
          <p:cNvPr id="73" name="Group 72"/>
          <p:cNvGrpSpPr/>
          <p:nvPr/>
        </p:nvGrpSpPr>
        <p:grpSpPr>
          <a:xfrm>
            <a:off x="7379010" y="2772922"/>
            <a:ext cx="687435" cy="507149"/>
            <a:chOff x="7379010" y="2772922"/>
            <a:chExt cx="687435" cy="507149"/>
          </a:xfrm>
        </p:grpSpPr>
        <p:sp>
          <p:nvSpPr>
            <p:cNvPr id="74" name="TextBox 73"/>
            <p:cNvSpPr txBox="1"/>
            <p:nvPr/>
          </p:nvSpPr>
          <p:spPr>
            <a:xfrm>
              <a:off x="7621905" y="2772922"/>
              <a:ext cx="444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+2</a:t>
              </a:r>
              <a:endParaRPr lang="en-US" sz="1200" b="1" dirty="0"/>
            </a:p>
          </p:txBody>
        </p:sp>
        <p:sp>
          <p:nvSpPr>
            <p:cNvPr id="75" name="Arc 74"/>
            <p:cNvSpPr/>
            <p:nvPr/>
          </p:nvSpPr>
          <p:spPr bwMode="auto">
            <a:xfrm rot="10800000">
              <a:off x="7379010" y="2937433"/>
              <a:ext cx="426859" cy="342638"/>
            </a:xfrm>
            <a:prstGeom prst="arc">
              <a:avLst>
                <a:gd name="adj1" fmla="val 2523434"/>
                <a:gd name="adj2" fmla="val 459302"/>
              </a:avLst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stealth" w="med" len="med"/>
              <a:tailEnd type="oval" w="sm" len="sm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40542"/>
              </p:ext>
            </p:extLst>
          </p:nvPr>
        </p:nvGraphicFramePr>
        <p:xfrm>
          <a:off x="1327630" y="1201447"/>
          <a:ext cx="731520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7237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opcode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S-</a:t>
                      </a:r>
                      <a:r>
                        <a:rPr lang="en-US" sz="1200" b="1" dirty="0" err="1" smtClean="0"/>
                        <a:t>reg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Ad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b/w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As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D-</a:t>
                      </a:r>
                      <a:r>
                        <a:rPr lang="en-US" sz="1200" b="1" dirty="0" err="1" smtClean="0"/>
                        <a:t>reg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2569673" y="6037283"/>
            <a:ext cx="4180398" cy="461665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1 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ycle Instruction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83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7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1512-930E-4C2C-8046-31F1CC1C7444}" type="slidenum">
              <a:rPr lang="en-US"/>
              <a:pPr/>
              <a:t>6</a:t>
            </a:fld>
            <a:endParaRPr lang="en-US"/>
          </a:p>
        </p:txBody>
      </p:sp>
      <p:sp>
        <p:nvSpPr>
          <p:cNvPr id="279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Harvard Architecture</a:t>
            </a:r>
          </a:p>
        </p:txBody>
      </p:sp>
      <p:sp>
        <p:nvSpPr>
          <p:cNvPr id="2799619" name="Text Box 3"/>
          <p:cNvSpPr txBox="1">
            <a:spLocks noChangeArrowheads="1"/>
          </p:cNvSpPr>
          <p:nvPr/>
        </p:nvSpPr>
        <p:spPr bwMode="auto">
          <a:xfrm>
            <a:off x="5705061" y="76200"/>
            <a:ext cx="33913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>
                <a:latin typeface="Arial" charset="0"/>
              </a:rPr>
              <a:t>Von Neumann vs. </a:t>
            </a:r>
            <a:r>
              <a:rPr lang="en-US" sz="1800" b="1" dirty="0" smtClean="0">
                <a:latin typeface="Arial" charset="0"/>
              </a:rPr>
              <a:t>Harvard</a:t>
            </a:r>
            <a:endParaRPr lang="en-US" sz="1800" b="1" dirty="0">
              <a:latin typeface="Arial" charset="0"/>
            </a:endParaRPr>
          </a:p>
        </p:txBody>
      </p:sp>
      <p:pic>
        <p:nvPicPr>
          <p:cNvPr id="2799620" name="Picture 4" descr="harv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0" y="593725"/>
            <a:ext cx="1476375" cy="107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99645" name="Group 29"/>
          <p:cNvGrpSpPr>
            <a:grpSpLocks/>
          </p:cNvGrpSpPr>
          <p:nvPr/>
        </p:nvGrpSpPr>
        <p:grpSpPr bwMode="auto">
          <a:xfrm>
            <a:off x="806450" y="3097213"/>
            <a:ext cx="6923088" cy="3303587"/>
            <a:chOff x="149" y="1406"/>
            <a:chExt cx="5230" cy="2564"/>
          </a:xfrm>
        </p:grpSpPr>
        <p:sp>
          <p:nvSpPr>
            <p:cNvPr id="2799621" name="Text Box 5"/>
            <p:cNvSpPr txBox="1">
              <a:spLocks noChangeArrowheads="1"/>
            </p:cNvSpPr>
            <p:nvPr/>
          </p:nvSpPr>
          <p:spPr bwMode="auto">
            <a:xfrm>
              <a:off x="1322" y="1406"/>
              <a:ext cx="1267" cy="65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en-US" sz="1800" b="1">
                <a:latin typeface="Arial" charset="0"/>
              </a:endParaRPr>
            </a:p>
            <a:p>
              <a:pPr algn="ctr"/>
              <a:r>
                <a:rPr lang="en-US" sz="1800" b="1">
                  <a:latin typeface="Arial" charset="0"/>
                </a:rPr>
                <a:t>DATA</a:t>
              </a:r>
            </a:p>
            <a:p>
              <a:pPr algn="ctr"/>
              <a:r>
                <a:rPr lang="en-US" sz="1800" b="1">
                  <a:latin typeface="Arial" charset="0"/>
                </a:rPr>
                <a:t>MEMORY</a:t>
              </a:r>
            </a:p>
            <a:p>
              <a:pPr algn="ctr"/>
              <a:endParaRPr lang="en-US" sz="1800" b="1">
                <a:latin typeface="Arial" charset="0"/>
              </a:endParaRPr>
            </a:p>
          </p:txBody>
        </p:sp>
        <p:sp>
          <p:nvSpPr>
            <p:cNvPr id="2799622" name="Text Box 6"/>
            <p:cNvSpPr txBox="1">
              <a:spLocks noChangeArrowheads="1"/>
            </p:cNvSpPr>
            <p:nvPr/>
          </p:nvSpPr>
          <p:spPr bwMode="auto">
            <a:xfrm>
              <a:off x="3420" y="1406"/>
              <a:ext cx="1267" cy="65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en-US" sz="1000" b="1">
                <a:latin typeface="Arial" charset="0"/>
              </a:endParaRPr>
            </a:p>
            <a:p>
              <a:pPr algn="ctr"/>
              <a:r>
                <a:rPr lang="en-US" sz="1600" b="1">
                  <a:latin typeface="Arial" charset="0"/>
                </a:rPr>
                <a:t>INSTRUCTION</a:t>
              </a:r>
            </a:p>
            <a:p>
              <a:pPr algn="ctr"/>
              <a:r>
                <a:rPr lang="en-US" sz="1600" b="1">
                  <a:latin typeface="Arial" charset="0"/>
                </a:rPr>
                <a:t>MEMORY</a:t>
              </a:r>
            </a:p>
            <a:p>
              <a:pPr algn="ctr"/>
              <a:endParaRPr lang="en-US" sz="1000" b="1">
                <a:latin typeface="Arial" charset="0"/>
              </a:endParaRPr>
            </a:p>
          </p:txBody>
        </p:sp>
        <p:sp>
          <p:nvSpPr>
            <p:cNvPr id="2799623" name="Text Box 7"/>
            <p:cNvSpPr txBox="1">
              <a:spLocks noChangeArrowheads="1"/>
            </p:cNvSpPr>
            <p:nvPr/>
          </p:nvSpPr>
          <p:spPr bwMode="auto">
            <a:xfrm>
              <a:off x="3913" y="3632"/>
              <a:ext cx="774" cy="2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600" b="1">
                  <a:latin typeface="Arial" charset="0"/>
                </a:rPr>
                <a:t>CLOCK</a:t>
              </a:r>
            </a:p>
          </p:txBody>
        </p:sp>
        <p:sp>
          <p:nvSpPr>
            <p:cNvPr id="2799624" name="AutoShape 8"/>
            <p:cNvSpPr>
              <a:spLocks noChangeArrowheads="1"/>
            </p:cNvSpPr>
            <p:nvPr/>
          </p:nvSpPr>
          <p:spPr bwMode="auto">
            <a:xfrm>
              <a:off x="1568" y="2072"/>
              <a:ext cx="256" cy="607"/>
            </a:xfrm>
            <a:prstGeom prst="upDownArrow">
              <a:avLst>
                <a:gd name="adj1" fmla="val 50000"/>
                <a:gd name="adj2" fmla="val 53130"/>
              </a:avLst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9625" name="AutoShape 9"/>
            <p:cNvSpPr>
              <a:spLocks noChangeArrowheads="1"/>
            </p:cNvSpPr>
            <p:nvPr/>
          </p:nvSpPr>
          <p:spPr bwMode="auto">
            <a:xfrm>
              <a:off x="4370" y="2067"/>
              <a:ext cx="251" cy="619"/>
            </a:xfrm>
            <a:prstGeom prst="downArrow">
              <a:avLst>
                <a:gd name="adj1" fmla="val 50000"/>
                <a:gd name="adj2" fmla="val 61653"/>
              </a:avLst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9626" name="AutoShape 10"/>
            <p:cNvSpPr>
              <a:spLocks noChangeArrowheads="1"/>
            </p:cNvSpPr>
            <p:nvPr/>
          </p:nvSpPr>
          <p:spPr bwMode="auto">
            <a:xfrm flipH="1">
              <a:off x="1974" y="2066"/>
              <a:ext cx="451" cy="422"/>
            </a:xfrm>
            <a:custGeom>
              <a:avLst/>
              <a:gdLst>
                <a:gd name="G0" fmla="+- 9257 0 0"/>
                <a:gd name="G1" fmla="+- 18514 0 0"/>
                <a:gd name="G2" fmla="+- 7200 0 0"/>
                <a:gd name="G3" fmla="*/ 9257 1 2"/>
                <a:gd name="G4" fmla="+- G3 10800 0"/>
                <a:gd name="G5" fmla="+- 21600 9257 18514"/>
                <a:gd name="G6" fmla="+- 18514 7200 0"/>
                <a:gd name="G7" fmla="*/ G6 1 2"/>
                <a:gd name="G8" fmla="*/ 18514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8514 1 2"/>
                <a:gd name="G15" fmla="+- G5 0 G4"/>
                <a:gd name="G16" fmla="+- G0 0 G4"/>
                <a:gd name="G17" fmla="*/ G2 G15 G16"/>
                <a:gd name="T0" fmla="*/ 15429 w 21600"/>
                <a:gd name="T1" fmla="*/ 0 h 21600"/>
                <a:gd name="T2" fmla="*/ 9257 w 21600"/>
                <a:gd name="T3" fmla="*/ 7200 h 21600"/>
                <a:gd name="T4" fmla="*/ 0 w 21600"/>
                <a:gd name="T5" fmla="*/ 18001 h 21600"/>
                <a:gd name="T6" fmla="*/ 9257 w 21600"/>
                <a:gd name="T7" fmla="*/ 21600 h 21600"/>
                <a:gd name="T8" fmla="*/ 18514 w 21600"/>
                <a:gd name="T9" fmla="*/ 15000 h 21600"/>
                <a:gd name="T10" fmla="*/ 21600 w 21600"/>
                <a:gd name="T11" fmla="*/ 720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9627" name="AutoShape 11"/>
            <p:cNvSpPr>
              <a:spLocks noChangeArrowheads="1"/>
            </p:cNvSpPr>
            <p:nvPr/>
          </p:nvSpPr>
          <p:spPr bwMode="auto">
            <a:xfrm>
              <a:off x="3529" y="2067"/>
              <a:ext cx="262" cy="619"/>
            </a:xfrm>
            <a:prstGeom prst="upArrow">
              <a:avLst>
                <a:gd name="adj1" fmla="val 50000"/>
                <a:gd name="adj2" fmla="val 59065"/>
              </a:avLst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9628" name="Rectangle 12"/>
            <p:cNvSpPr>
              <a:spLocks noChangeArrowheads="1"/>
            </p:cNvSpPr>
            <p:nvPr/>
          </p:nvSpPr>
          <p:spPr bwMode="auto">
            <a:xfrm>
              <a:off x="2378" y="2347"/>
              <a:ext cx="1316" cy="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9629" name="AutoShape 13"/>
            <p:cNvSpPr>
              <a:spLocks noChangeArrowheads="1"/>
            </p:cNvSpPr>
            <p:nvPr/>
          </p:nvSpPr>
          <p:spPr bwMode="auto">
            <a:xfrm>
              <a:off x="2595" y="2856"/>
              <a:ext cx="827" cy="236"/>
            </a:xfrm>
            <a:prstGeom prst="leftArrow">
              <a:avLst>
                <a:gd name="adj1" fmla="val 50000"/>
                <a:gd name="adj2" fmla="val 87606"/>
              </a:avLst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9630" name="AutoShape 14"/>
            <p:cNvSpPr>
              <a:spLocks noChangeArrowheads="1"/>
            </p:cNvSpPr>
            <p:nvPr/>
          </p:nvSpPr>
          <p:spPr bwMode="auto">
            <a:xfrm>
              <a:off x="3340" y="3335"/>
              <a:ext cx="411" cy="400"/>
            </a:xfrm>
            <a:custGeom>
              <a:avLst/>
              <a:gdLst>
                <a:gd name="G0" fmla="+- 9257 0 0"/>
                <a:gd name="G1" fmla="+- 18514 0 0"/>
                <a:gd name="G2" fmla="+- 7200 0 0"/>
                <a:gd name="G3" fmla="*/ 9257 1 2"/>
                <a:gd name="G4" fmla="+- G3 10800 0"/>
                <a:gd name="G5" fmla="+- 21600 9257 18514"/>
                <a:gd name="G6" fmla="+- 18514 7200 0"/>
                <a:gd name="G7" fmla="*/ G6 1 2"/>
                <a:gd name="G8" fmla="*/ 18514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8514 1 2"/>
                <a:gd name="G15" fmla="+- G5 0 G4"/>
                <a:gd name="G16" fmla="+- G0 0 G4"/>
                <a:gd name="G17" fmla="*/ G2 G15 G16"/>
                <a:gd name="T0" fmla="*/ 15429 w 21600"/>
                <a:gd name="T1" fmla="*/ 0 h 21600"/>
                <a:gd name="T2" fmla="*/ 9257 w 21600"/>
                <a:gd name="T3" fmla="*/ 7200 h 21600"/>
                <a:gd name="T4" fmla="*/ 0 w 21600"/>
                <a:gd name="T5" fmla="*/ 18001 h 21600"/>
                <a:gd name="T6" fmla="*/ 9257 w 21600"/>
                <a:gd name="T7" fmla="*/ 21600 h 21600"/>
                <a:gd name="T8" fmla="*/ 18514 w 21600"/>
                <a:gd name="T9" fmla="*/ 15000 h 21600"/>
                <a:gd name="T10" fmla="*/ 21600 w 21600"/>
                <a:gd name="T11" fmla="*/ 720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9631" name="Rectangle 15"/>
            <p:cNvSpPr>
              <a:spLocks noChangeArrowheads="1"/>
            </p:cNvSpPr>
            <p:nvPr/>
          </p:nvSpPr>
          <p:spPr bwMode="auto">
            <a:xfrm>
              <a:off x="2144" y="3598"/>
              <a:ext cx="1440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9632" name="Rectangle 16"/>
            <p:cNvSpPr>
              <a:spLocks noChangeArrowheads="1"/>
            </p:cNvSpPr>
            <p:nvPr/>
          </p:nvSpPr>
          <p:spPr bwMode="auto">
            <a:xfrm>
              <a:off x="1984" y="3306"/>
              <a:ext cx="165" cy="4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9633" name="AutoShape 17"/>
            <p:cNvSpPr>
              <a:spLocks noChangeArrowheads="1"/>
            </p:cNvSpPr>
            <p:nvPr/>
          </p:nvSpPr>
          <p:spPr bwMode="auto">
            <a:xfrm>
              <a:off x="672" y="3042"/>
              <a:ext cx="640" cy="222"/>
            </a:xfrm>
            <a:prstGeom prst="leftArrow">
              <a:avLst>
                <a:gd name="adj1" fmla="val 50000"/>
                <a:gd name="adj2" fmla="val 72072"/>
              </a:avLst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9634" name="AutoShape 18"/>
            <p:cNvSpPr>
              <a:spLocks noChangeArrowheads="1"/>
            </p:cNvSpPr>
            <p:nvPr/>
          </p:nvSpPr>
          <p:spPr bwMode="auto">
            <a:xfrm flipH="1">
              <a:off x="673" y="2738"/>
              <a:ext cx="640" cy="222"/>
            </a:xfrm>
            <a:prstGeom prst="leftArrow">
              <a:avLst>
                <a:gd name="adj1" fmla="val 50000"/>
                <a:gd name="adj2" fmla="val 72072"/>
              </a:avLst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9635" name="Text Box 19"/>
            <p:cNvSpPr txBox="1">
              <a:spLocks noChangeArrowheads="1"/>
            </p:cNvSpPr>
            <p:nvPr/>
          </p:nvSpPr>
          <p:spPr bwMode="auto">
            <a:xfrm>
              <a:off x="320" y="2733"/>
              <a:ext cx="315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IN</a:t>
              </a:r>
            </a:p>
          </p:txBody>
        </p:sp>
        <p:sp>
          <p:nvSpPr>
            <p:cNvPr id="2799636" name="Text Box 20"/>
            <p:cNvSpPr txBox="1">
              <a:spLocks noChangeArrowheads="1"/>
            </p:cNvSpPr>
            <p:nvPr/>
          </p:nvSpPr>
          <p:spPr bwMode="auto">
            <a:xfrm>
              <a:off x="149" y="3074"/>
              <a:ext cx="486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OUT</a:t>
              </a:r>
            </a:p>
          </p:txBody>
        </p:sp>
        <p:sp>
          <p:nvSpPr>
            <p:cNvPr id="2799637" name="Text Box 21"/>
            <p:cNvSpPr txBox="1">
              <a:spLocks noChangeArrowheads="1"/>
            </p:cNvSpPr>
            <p:nvPr/>
          </p:nvSpPr>
          <p:spPr bwMode="auto">
            <a:xfrm>
              <a:off x="2601" y="2638"/>
              <a:ext cx="864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latin typeface="Arial" charset="0"/>
                </a:rPr>
                <a:t>Control</a:t>
              </a:r>
            </a:p>
          </p:txBody>
        </p:sp>
        <p:sp>
          <p:nvSpPr>
            <p:cNvPr id="2799638" name="Text Box 22"/>
            <p:cNvSpPr txBox="1">
              <a:spLocks noChangeArrowheads="1"/>
            </p:cNvSpPr>
            <p:nvPr/>
          </p:nvSpPr>
          <p:spPr bwMode="auto">
            <a:xfrm>
              <a:off x="2512" y="3733"/>
              <a:ext cx="862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latin typeface="Arial" charset="0"/>
                </a:rPr>
                <a:t>Status</a:t>
              </a:r>
            </a:p>
          </p:txBody>
        </p:sp>
        <p:sp>
          <p:nvSpPr>
            <p:cNvPr id="2799639" name="Text Box 23"/>
            <p:cNvSpPr txBox="1">
              <a:spLocks noChangeArrowheads="1"/>
            </p:cNvSpPr>
            <p:nvPr/>
          </p:nvSpPr>
          <p:spPr bwMode="auto">
            <a:xfrm>
              <a:off x="4516" y="2272"/>
              <a:ext cx="863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latin typeface="Arial" charset="0"/>
                </a:rPr>
                <a:t>Instruction</a:t>
              </a:r>
            </a:p>
          </p:txBody>
        </p:sp>
        <p:sp>
          <p:nvSpPr>
            <p:cNvPr id="2799640" name="Text Box 24"/>
            <p:cNvSpPr txBox="1">
              <a:spLocks noChangeArrowheads="1"/>
            </p:cNvSpPr>
            <p:nvPr/>
          </p:nvSpPr>
          <p:spPr bwMode="auto">
            <a:xfrm>
              <a:off x="2223" y="2116"/>
              <a:ext cx="127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latin typeface="Arial" charset="0"/>
                </a:rPr>
                <a:t>Control &amp; Address</a:t>
              </a:r>
            </a:p>
          </p:txBody>
        </p:sp>
        <p:sp>
          <p:nvSpPr>
            <p:cNvPr id="2799641" name="Text Box 25"/>
            <p:cNvSpPr txBox="1">
              <a:spLocks noChangeArrowheads="1"/>
            </p:cNvSpPr>
            <p:nvPr/>
          </p:nvSpPr>
          <p:spPr bwMode="auto">
            <a:xfrm>
              <a:off x="1135" y="2264"/>
              <a:ext cx="45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b="1">
                  <a:latin typeface="Arial" charset="0"/>
                </a:rPr>
                <a:t>Data</a:t>
              </a:r>
            </a:p>
          </p:txBody>
        </p:sp>
        <p:sp>
          <p:nvSpPr>
            <p:cNvPr id="2799642" name="Line 26"/>
            <p:cNvSpPr>
              <a:spLocks noChangeShapeType="1"/>
            </p:cNvSpPr>
            <p:nvPr/>
          </p:nvSpPr>
          <p:spPr bwMode="auto">
            <a:xfrm flipV="1">
              <a:off x="4331" y="3323"/>
              <a:ext cx="0" cy="30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643" name="Text Box 27"/>
            <p:cNvSpPr txBox="1">
              <a:spLocks noChangeArrowheads="1"/>
            </p:cNvSpPr>
            <p:nvPr/>
          </p:nvSpPr>
          <p:spPr bwMode="auto">
            <a:xfrm>
              <a:off x="1322" y="2692"/>
              <a:ext cx="1267" cy="6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en-US" sz="1000" b="1">
                <a:latin typeface="Arial" charset="0"/>
              </a:endParaRPr>
            </a:p>
            <a:p>
              <a:pPr algn="ctr"/>
              <a:r>
                <a:rPr lang="en-US" sz="2000" b="1">
                  <a:latin typeface="Arial" charset="0"/>
                </a:rPr>
                <a:t>ALU</a:t>
              </a:r>
            </a:p>
            <a:p>
              <a:pPr algn="ctr"/>
              <a:endParaRPr lang="en-US" sz="1000" b="1">
                <a:latin typeface="Arial" charset="0"/>
              </a:endParaRPr>
            </a:p>
          </p:txBody>
        </p:sp>
        <p:sp>
          <p:nvSpPr>
            <p:cNvPr id="2799644" name="Text Box 28"/>
            <p:cNvSpPr txBox="1">
              <a:spLocks noChangeArrowheads="1"/>
            </p:cNvSpPr>
            <p:nvPr/>
          </p:nvSpPr>
          <p:spPr bwMode="auto">
            <a:xfrm>
              <a:off x="3420" y="2692"/>
              <a:ext cx="1267" cy="6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en-US" sz="1000" b="1">
                <a:latin typeface="Arial" charset="0"/>
              </a:endParaRPr>
            </a:p>
            <a:p>
              <a:pPr algn="ctr"/>
              <a:r>
                <a:rPr lang="en-US" sz="2000" b="1">
                  <a:latin typeface="Arial" charset="0"/>
                </a:rPr>
                <a:t>CONTROL</a:t>
              </a:r>
            </a:p>
            <a:p>
              <a:pPr algn="ctr"/>
              <a:endParaRPr lang="en-US" sz="1000" b="1">
                <a:latin typeface="Arial" charset="0"/>
              </a:endParaRPr>
            </a:p>
          </p:txBody>
        </p:sp>
      </p:grpSp>
      <p:sp>
        <p:nvSpPr>
          <p:cNvPr id="2799646" name="Rectangle 30"/>
          <p:cNvSpPr>
            <a:spLocks noChangeArrowheads="1"/>
          </p:cNvSpPr>
          <p:nvPr/>
        </p:nvSpPr>
        <p:spPr bwMode="auto">
          <a:xfrm>
            <a:off x="431800" y="1408113"/>
            <a:ext cx="8164513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>
                <a:latin typeface="Arial" charset="0"/>
              </a:rPr>
              <a:t>The Harvard architecture is a computer architecture with physically separate storage and signal pathways for instructions and data.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2136620" y="2815633"/>
            <a:ext cx="2109458" cy="1371237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4914390" y="2814132"/>
            <a:ext cx="2109458" cy="1371237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400718" y="4836621"/>
            <a:ext cx="15246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Examples: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8051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Atmel AVR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ARM</a:t>
            </a:r>
            <a:endParaRPr lang="en-US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5" grpId="0" animBg="1"/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/>
          <p:cNvGrpSpPr/>
          <p:nvPr/>
        </p:nvGrpSpPr>
        <p:grpSpPr>
          <a:xfrm>
            <a:off x="224242" y="1830525"/>
            <a:ext cx="1791249" cy="4720153"/>
            <a:chOff x="224242" y="1830525"/>
            <a:chExt cx="1791249" cy="4720153"/>
          </a:xfrm>
        </p:grpSpPr>
        <p:sp>
          <p:nvSpPr>
            <p:cNvPr id="107" name="Up-Down Arrow 106"/>
            <p:cNvSpPr/>
            <p:nvPr/>
          </p:nvSpPr>
          <p:spPr bwMode="auto">
            <a:xfrm>
              <a:off x="857725" y="1891665"/>
              <a:ext cx="1088136" cy="4537710"/>
            </a:xfrm>
            <a:prstGeom prst="upDownArrow">
              <a:avLst>
                <a:gd name="adj1" fmla="val 84802"/>
                <a:gd name="adj2" fmla="val 2256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2481" y="2228850"/>
              <a:ext cx="1223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Memory</a:t>
              </a:r>
              <a:endParaRPr lang="en-US" sz="1600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24242" y="1830525"/>
              <a:ext cx="9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latin typeface="Comic Sans MS" panose="030F0702030302020204" pitchFamily="66" charset="0"/>
                </a:rPr>
                <a:t>0x0000</a:t>
              </a:r>
              <a:endParaRPr lang="en-US" sz="12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24242" y="6273679"/>
              <a:ext cx="9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latin typeface="Comic Sans MS" panose="030F0702030302020204" pitchFamily="66" charset="0"/>
                </a:rPr>
                <a:t>0xFFFF</a:t>
              </a:r>
              <a:endParaRPr lang="en-US" sz="1200" b="1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937260" y="2882640"/>
            <a:ext cx="924878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B7A4-D631-441A-9729-18CD87CC9D51}" type="slidenum">
              <a:rPr lang="en-US"/>
              <a:pPr/>
              <a:t>60</a:t>
            </a:fld>
            <a:endParaRPr lang="en-US"/>
          </a:p>
        </p:txBody>
      </p:sp>
      <p:sp>
        <p:nvSpPr>
          <p:cNvPr id="3125255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Addressing Modes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576060" y="2983230"/>
            <a:ext cx="868680" cy="1828800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8895" y="2628724"/>
            <a:ext cx="1223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Registers</a:t>
            </a:r>
            <a:endParaRPr lang="en-US" sz="1600" b="1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6576060" y="2985685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920490" y="2158097"/>
            <a:ext cx="4446270" cy="399124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474791">
            <a:off x="2497456" y="3811286"/>
            <a:ext cx="131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Address Bus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883927" y="3101629"/>
            <a:ext cx="1878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Data Bus (+1 cycle)</a:t>
            </a:r>
            <a:endParaRPr lang="en-US" sz="1200" b="1" dirty="0"/>
          </a:p>
        </p:txBody>
      </p:sp>
      <p:sp>
        <p:nvSpPr>
          <p:cNvPr id="36" name="TextBox 35"/>
          <p:cNvSpPr txBox="1"/>
          <p:nvPr/>
        </p:nvSpPr>
        <p:spPr>
          <a:xfrm rot="448422">
            <a:off x="1939871" y="4382148"/>
            <a:ext cx="1908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Data Bus (+1 cycle)</a:t>
            </a:r>
            <a:endParaRPr 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606415" y="2278380"/>
            <a:ext cx="122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CPU</a:t>
            </a:r>
            <a:endParaRPr lang="en-US" sz="1800" b="1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937260" y="3054010"/>
            <a:ext cx="924878" cy="204826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937260" y="4071522"/>
            <a:ext cx="924878" cy="204826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1383030" y="4160520"/>
            <a:ext cx="4160520" cy="1005840"/>
          </a:xfrm>
          <a:custGeom>
            <a:avLst/>
            <a:gdLst>
              <a:gd name="connsiteX0" fmla="*/ 0 w 4263390"/>
              <a:gd name="connsiteY0" fmla="*/ 0 h 1005840"/>
              <a:gd name="connsiteX1" fmla="*/ 2011680 w 4263390"/>
              <a:gd name="connsiteY1" fmla="*/ 228600 h 1005840"/>
              <a:gd name="connsiteX2" fmla="*/ 3829050 w 4263390"/>
              <a:gd name="connsiteY2" fmla="*/ 685800 h 1005840"/>
              <a:gd name="connsiteX3" fmla="*/ 4263390 w 4263390"/>
              <a:gd name="connsiteY3" fmla="*/ 1005840 h 100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3390" h="1005840">
                <a:moveTo>
                  <a:pt x="0" y="0"/>
                </a:moveTo>
                <a:cubicBezTo>
                  <a:pt x="686752" y="57150"/>
                  <a:pt x="1373505" y="114300"/>
                  <a:pt x="2011680" y="228600"/>
                </a:cubicBezTo>
                <a:cubicBezTo>
                  <a:pt x="2649855" y="342900"/>
                  <a:pt x="3453765" y="556260"/>
                  <a:pt x="3829050" y="685800"/>
                </a:cubicBezTo>
                <a:cubicBezTo>
                  <a:pt x="4204335" y="815340"/>
                  <a:pt x="4233862" y="910590"/>
                  <a:pt x="4263390" y="1005840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434740" y="3730388"/>
            <a:ext cx="804724" cy="334484"/>
            <a:chOff x="2729210" y="2789770"/>
            <a:chExt cx="804724" cy="334484"/>
          </a:xfrm>
        </p:grpSpPr>
        <p:sp>
          <p:nvSpPr>
            <p:cNvPr id="51" name="Trapezoid 50"/>
            <p:cNvSpPr/>
            <p:nvPr/>
          </p:nvSpPr>
          <p:spPr bwMode="auto">
            <a:xfrm flipV="1">
              <a:off x="2729210" y="2789774"/>
              <a:ext cx="804724" cy="334480"/>
            </a:xfrm>
            <a:prstGeom prst="trapezoid">
              <a:avLst>
                <a:gd name="adj" fmla="val 6888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2" name="Isosceles Triangle 51"/>
            <p:cNvSpPr/>
            <p:nvPr/>
          </p:nvSpPr>
          <p:spPr bwMode="auto">
            <a:xfrm flipV="1">
              <a:off x="3060451" y="2789772"/>
              <a:ext cx="139108" cy="90338"/>
            </a:xfrm>
            <a:prstGeom prst="triangle">
              <a:avLst>
                <a:gd name="adj" fmla="val 51773"/>
              </a:avLst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 bwMode="auto">
            <a:xfrm flipH="1">
              <a:off x="3129279" y="2789770"/>
              <a:ext cx="82185" cy="108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3049641" y="2789802"/>
              <a:ext cx="82185" cy="108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TextBox 54"/>
            <p:cNvSpPr txBox="1"/>
            <p:nvPr/>
          </p:nvSpPr>
          <p:spPr>
            <a:xfrm>
              <a:off x="2947535" y="2909231"/>
              <a:ext cx="37810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 smtClean="0">
                  <a:latin typeface="Arial Narrow" pitchFamily="34" charset="0"/>
                </a:rPr>
                <a:t>ADDER</a:t>
              </a:r>
              <a:endParaRPr lang="en-US" sz="1000" b="1" dirty="0">
                <a:latin typeface="Arial Narrow" pitchFamily="34" charset="0"/>
              </a:endParaRPr>
            </a:p>
          </p:txBody>
        </p:sp>
      </p:grpSp>
      <p:sp>
        <p:nvSpPr>
          <p:cNvPr id="3" name="Freeform 2"/>
          <p:cNvSpPr/>
          <p:nvPr/>
        </p:nvSpPr>
        <p:spPr bwMode="auto">
          <a:xfrm>
            <a:off x="1394460" y="3130354"/>
            <a:ext cx="3258605" cy="595826"/>
          </a:xfrm>
          <a:custGeom>
            <a:avLst/>
            <a:gdLst>
              <a:gd name="connsiteX0" fmla="*/ 0 w 3554730"/>
              <a:gd name="connsiteY0" fmla="*/ 1466 h 595826"/>
              <a:gd name="connsiteX1" fmla="*/ 2766060 w 3554730"/>
              <a:gd name="connsiteY1" fmla="*/ 92906 h 595826"/>
              <a:gd name="connsiteX2" fmla="*/ 3554730 w 3554730"/>
              <a:gd name="connsiteY2" fmla="*/ 595826 h 59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4730" h="595826">
                <a:moveTo>
                  <a:pt x="0" y="1466"/>
                </a:moveTo>
                <a:cubicBezTo>
                  <a:pt x="1086802" y="-2344"/>
                  <a:pt x="2173605" y="-6154"/>
                  <a:pt x="2766060" y="92906"/>
                </a:cubicBezTo>
                <a:cubicBezTo>
                  <a:pt x="3358515" y="191966"/>
                  <a:pt x="3456622" y="393896"/>
                  <a:pt x="3554730" y="595826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1885950" y="4057650"/>
            <a:ext cx="2955145" cy="301739"/>
          </a:xfrm>
          <a:custGeom>
            <a:avLst/>
            <a:gdLst>
              <a:gd name="connsiteX0" fmla="*/ 2948940 w 2955145"/>
              <a:gd name="connsiteY0" fmla="*/ 22860 h 301739"/>
              <a:gd name="connsiteX1" fmla="*/ 2788920 w 2955145"/>
              <a:gd name="connsiteY1" fmla="*/ 297180 h 301739"/>
              <a:gd name="connsiteX2" fmla="*/ 1840230 w 2955145"/>
              <a:gd name="connsiteY2" fmla="*/ 182880 h 301739"/>
              <a:gd name="connsiteX3" fmla="*/ 982980 w 2955145"/>
              <a:gd name="connsiteY3" fmla="*/ 34290 h 301739"/>
              <a:gd name="connsiteX4" fmla="*/ 0 w 2955145"/>
              <a:gd name="connsiteY4" fmla="*/ 0 h 30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5145" h="301739">
                <a:moveTo>
                  <a:pt x="2948940" y="22860"/>
                </a:moveTo>
                <a:cubicBezTo>
                  <a:pt x="2961322" y="146685"/>
                  <a:pt x="2973705" y="270510"/>
                  <a:pt x="2788920" y="297180"/>
                </a:cubicBezTo>
                <a:cubicBezTo>
                  <a:pt x="2604135" y="323850"/>
                  <a:pt x="2141220" y="226695"/>
                  <a:pt x="1840230" y="182880"/>
                </a:cubicBezTo>
                <a:cubicBezTo>
                  <a:pt x="1539240" y="139065"/>
                  <a:pt x="1289685" y="64770"/>
                  <a:pt x="982980" y="34290"/>
                </a:cubicBezTo>
                <a:cubicBezTo>
                  <a:pt x="676275" y="3810"/>
                  <a:pt x="338137" y="1905"/>
                  <a:pt x="0" y="0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1179512" y="207963"/>
            <a:ext cx="796448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Three Word Instruction</a:t>
            </a:r>
            <a:endParaRPr 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0" y="4003491"/>
            <a:ext cx="937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err="1" smtClean="0"/>
              <a:t>cnt</a:t>
            </a:r>
            <a:endParaRPr lang="en-US" sz="1600" b="1" dirty="0"/>
          </a:p>
        </p:txBody>
      </p:sp>
      <p:sp>
        <p:nvSpPr>
          <p:cNvPr id="45" name="Text Box 537"/>
          <p:cNvSpPr txBox="1">
            <a:spLocks noChangeArrowheads="1"/>
          </p:cNvSpPr>
          <p:nvPr/>
        </p:nvSpPr>
        <p:spPr bwMode="auto">
          <a:xfrm>
            <a:off x="1249681" y="1307305"/>
            <a:ext cx="78466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latin typeface="Courier New" pitchFamily="49" charset="0"/>
              </a:rPr>
              <a:t>add.w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cnt,var</a:t>
            </a:r>
            <a:r>
              <a:rPr lang="en-US" b="1" dirty="0" smtClean="0">
                <a:latin typeface="Courier New" pitchFamily="49" charset="0"/>
              </a:rPr>
              <a:t>   ;</a:t>
            </a:r>
            <a:r>
              <a:rPr lang="en-US" b="1" dirty="0" err="1" smtClean="0">
                <a:latin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</a:rPr>
              <a:t> = M(</a:t>
            </a:r>
            <a:r>
              <a:rPr lang="en-US" b="1" dirty="0" err="1" smtClean="0">
                <a:latin typeface="Courier New" pitchFamily="49" charset="0"/>
              </a:rPr>
              <a:t>cnt</a:t>
            </a:r>
            <a:r>
              <a:rPr lang="en-US" b="1" dirty="0" smtClean="0">
                <a:latin typeface="Courier New" pitchFamily="49" charset="0"/>
              </a:rPr>
              <a:t>) + M(</a:t>
            </a:r>
            <a:r>
              <a:rPr lang="en-US" b="1" dirty="0" err="1" smtClean="0">
                <a:latin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</a:rPr>
              <a:t>)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06805" y="3069330"/>
            <a:ext cx="5867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0x000c</a:t>
            </a:r>
            <a:endParaRPr lang="en-US" sz="1200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285750" y="2521684"/>
            <a:ext cx="642461" cy="898341"/>
            <a:chOff x="285750" y="2521684"/>
            <a:chExt cx="642461" cy="898341"/>
          </a:xfrm>
        </p:grpSpPr>
        <p:sp>
          <p:nvSpPr>
            <p:cNvPr id="49" name="Rectangle 48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5750" y="2803341"/>
              <a:ext cx="468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 smtClean="0"/>
                <a:t>PC</a:t>
              </a:r>
              <a:endParaRPr lang="en-US" sz="1400" b="1" dirty="0"/>
            </a:p>
          </p:txBody>
        </p:sp>
        <p:cxnSp>
          <p:nvCxnSpPr>
            <p:cNvPr id="58" name="Straight Arrow Connector 57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9" name="Group 58"/>
          <p:cNvGrpSpPr/>
          <p:nvPr/>
        </p:nvGrpSpPr>
        <p:grpSpPr>
          <a:xfrm>
            <a:off x="289560" y="2719804"/>
            <a:ext cx="642461" cy="898341"/>
            <a:chOff x="285750" y="2521684"/>
            <a:chExt cx="642461" cy="898341"/>
          </a:xfrm>
        </p:grpSpPr>
        <p:sp>
          <p:nvSpPr>
            <p:cNvPr id="60" name="Rectangle 59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5750" y="2803341"/>
              <a:ext cx="468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 smtClean="0"/>
                <a:t>PC</a:t>
              </a:r>
              <a:endParaRPr lang="en-US" sz="1400" b="1" dirty="0"/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3" name="Group 62"/>
          <p:cNvGrpSpPr/>
          <p:nvPr/>
        </p:nvGrpSpPr>
        <p:grpSpPr>
          <a:xfrm>
            <a:off x="281940" y="2929354"/>
            <a:ext cx="642461" cy="898341"/>
            <a:chOff x="285750" y="2521684"/>
            <a:chExt cx="642461" cy="898341"/>
          </a:xfrm>
        </p:grpSpPr>
        <p:sp>
          <p:nvSpPr>
            <p:cNvPr id="64" name="Rectangle 63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5750" y="2803341"/>
              <a:ext cx="468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 smtClean="0"/>
                <a:t>PC</a:t>
              </a:r>
              <a:endParaRPr lang="en-US" sz="1400" b="1" dirty="0"/>
            </a:p>
          </p:txBody>
        </p:sp>
        <p:cxnSp>
          <p:nvCxnSpPr>
            <p:cNvPr id="66" name="Straight Arrow Connector 65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9" name="Rectangle 68"/>
          <p:cNvSpPr/>
          <p:nvPr/>
        </p:nvSpPr>
        <p:spPr bwMode="auto">
          <a:xfrm>
            <a:off x="938734" y="3259678"/>
            <a:ext cx="924878" cy="204826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938734" y="5120600"/>
            <a:ext cx="924878" cy="204826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74" y="5052569"/>
            <a:ext cx="937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err="1" smtClean="0"/>
              <a:t>var</a:t>
            </a:r>
            <a:endParaRPr lang="en-US" sz="16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1873188" y="4074850"/>
            <a:ext cx="2956264" cy="1044135"/>
            <a:chOff x="1873188" y="4074850"/>
            <a:chExt cx="2956264" cy="1044135"/>
          </a:xfrm>
        </p:grpSpPr>
        <p:sp>
          <p:nvSpPr>
            <p:cNvPr id="13" name="Freeform 12"/>
            <p:cNvSpPr/>
            <p:nvPr/>
          </p:nvSpPr>
          <p:spPr bwMode="auto">
            <a:xfrm>
              <a:off x="1873188" y="4074850"/>
              <a:ext cx="2956264" cy="1044135"/>
            </a:xfrm>
            <a:custGeom>
              <a:avLst/>
              <a:gdLst>
                <a:gd name="connsiteX0" fmla="*/ 2956264 w 2956264"/>
                <a:gd name="connsiteY0" fmla="*/ 0 h 1044135"/>
                <a:gd name="connsiteX1" fmla="*/ 2308195 w 2956264"/>
                <a:gd name="connsiteY1" fmla="*/ 887767 h 1044135"/>
                <a:gd name="connsiteX2" fmla="*/ 0 w 2956264"/>
                <a:gd name="connsiteY2" fmla="*/ 1038688 h 1044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56264" h="1044135">
                  <a:moveTo>
                    <a:pt x="2956264" y="0"/>
                  </a:moveTo>
                  <a:cubicBezTo>
                    <a:pt x="2878585" y="357326"/>
                    <a:pt x="2800906" y="714652"/>
                    <a:pt x="2308195" y="887767"/>
                  </a:cubicBezTo>
                  <a:cubicBezTo>
                    <a:pt x="1815484" y="1060882"/>
                    <a:pt x="907742" y="1049785"/>
                    <a:pt x="0" y="1038688"/>
                  </a:cubicBezTo>
                </a:path>
              </a:pathLst>
            </a:custGeom>
            <a:noFill/>
            <a:ln w="50800" cap="flat" cmpd="sng" algn="ctr">
              <a:solidFill>
                <a:srgbClr val="7030A0"/>
              </a:solidFill>
              <a:prstDash val="sysDash"/>
              <a:miter lim="800000"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152785" y="4816584"/>
              <a:ext cx="131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Address Bus</a:t>
              </a:r>
              <a:endParaRPr lang="en-US" sz="12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376038" y="4761317"/>
            <a:ext cx="4599797" cy="702684"/>
            <a:chOff x="1376038" y="4703577"/>
            <a:chExt cx="4599797" cy="781206"/>
          </a:xfrm>
        </p:grpSpPr>
        <p:sp>
          <p:nvSpPr>
            <p:cNvPr id="14" name="Freeform 13"/>
            <p:cNvSpPr/>
            <p:nvPr/>
          </p:nvSpPr>
          <p:spPr bwMode="auto">
            <a:xfrm>
              <a:off x="1376038" y="4703577"/>
              <a:ext cx="4599797" cy="525371"/>
            </a:xfrm>
            <a:custGeom>
              <a:avLst/>
              <a:gdLst>
                <a:gd name="connsiteX0" fmla="*/ 0 w 4128116"/>
                <a:gd name="connsiteY0" fmla="*/ 525371 h 525371"/>
                <a:gd name="connsiteX1" fmla="*/ 2752078 w 4128116"/>
                <a:gd name="connsiteY1" fmla="*/ 436594 h 525371"/>
                <a:gd name="connsiteX2" fmla="*/ 3488924 w 4128116"/>
                <a:gd name="connsiteY2" fmla="*/ 37099 h 525371"/>
                <a:gd name="connsiteX3" fmla="*/ 3870664 w 4128116"/>
                <a:gd name="connsiteY3" fmla="*/ 63732 h 525371"/>
                <a:gd name="connsiteX4" fmla="*/ 4128116 w 4128116"/>
                <a:gd name="connsiteY4" fmla="*/ 445472 h 52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8116" h="525371">
                  <a:moveTo>
                    <a:pt x="0" y="525371"/>
                  </a:moveTo>
                  <a:cubicBezTo>
                    <a:pt x="1085295" y="521672"/>
                    <a:pt x="2170591" y="517973"/>
                    <a:pt x="2752078" y="436594"/>
                  </a:cubicBezTo>
                  <a:cubicBezTo>
                    <a:pt x="3333565" y="355215"/>
                    <a:pt x="3302493" y="99243"/>
                    <a:pt x="3488924" y="37099"/>
                  </a:cubicBezTo>
                  <a:cubicBezTo>
                    <a:pt x="3675355" y="-25045"/>
                    <a:pt x="3764132" y="-4330"/>
                    <a:pt x="3870664" y="63732"/>
                  </a:cubicBezTo>
                  <a:cubicBezTo>
                    <a:pt x="3977196" y="131794"/>
                    <a:pt x="4052656" y="288633"/>
                    <a:pt x="4128116" y="445472"/>
                  </a:cubicBezTo>
                </a:path>
              </a:pathLst>
            </a:custGeom>
            <a:noFill/>
            <a:ln w="50800" cap="flat" cmpd="sng" algn="ctr">
              <a:solidFill>
                <a:srgbClr val="7030A0"/>
              </a:solidFill>
              <a:prstDash val="solid"/>
              <a:miter lim="800000"/>
              <a:headEnd type="oval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057242" y="5207784"/>
              <a:ext cx="1878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Data Bus (+1 cycle)</a:t>
              </a:r>
              <a:endParaRPr lang="en-US" sz="1200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518082" y="5273336"/>
            <a:ext cx="4172504" cy="772357"/>
            <a:chOff x="1518082" y="5273336"/>
            <a:chExt cx="4172504" cy="772357"/>
          </a:xfrm>
        </p:grpSpPr>
        <p:sp>
          <p:nvSpPr>
            <p:cNvPr id="76" name="TextBox 75"/>
            <p:cNvSpPr txBox="1"/>
            <p:nvPr/>
          </p:nvSpPr>
          <p:spPr>
            <a:xfrm rot="1027572">
              <a:off x="1916668" y="5733060"/>
              <a:ext cx="1878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Data Bus (+1 cycle)</a:t>
              </a:r>
              <a:endParaRPr lang="en-US" sz="1200" b="1" dirty="0"/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1518082" y="5273336"/>
              <a:ext cx="4172504" cy="772357"/>
            </a:xfrm>
            <a:custGeom>
              <a:avLst/>
              <a:gdLst>
                <a:gd name="connsiteX0" fmla="*/ 4172504 w 4172504"/>
                <a:gd name="connsiteY0" fmla="*/ 292963 h 846069"/>
                <a:gd name="connsiteX1" fmla="*/ 3568823 w 4172504"/>
                <a:gd name="connsiteY1" fmla="*/ 772357 h 846069"/>
                <a:gd name="connsiteX2" fmla="*/ 2254928 w 4172504"/>
                <a:gd name="connsiteY2" fmla="*/ 763480 h 846069"/>
                <a:gd name="connsiteX3" fmla="*/ 0 w 4172504"/>
                <a:gd name="connsiteY3" fmla="*/ 0 h 846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72504" h="846069">
                  <a:moveTo>
                    <a:pt x="4172504" y="292963"/>
                  </a:moveTo>
                  <a:cubicBezTo>
                    <a:pt x="4030461" y="493450"/>
                    <a:pt x="3888419" y="693938"/>
                    <a:pt x="3568823" y="772357"/>
                  </a:cubicBezTo>
                  <a:cubicBezTo>
                    <a:pt x="3249227" y="850776"/>
                    <a:pt x="2849732" y="892206"/>
                    <a:pt x="2254928" y="763480"/>
                  </a:cubicBezTo>
                  <a:cubicBezTo>
                    <a:pt x="1660124" y="634754"/>
                    <a:pt x="830062" y="317377"/>
                    <a:pt x="0" y="0"/>
                  </a:cubicBezTo>
                </a:path>
              </a:pathLst>
            </a:custGeom>
            <a:noFill/>
            <a:ln w="50800" cap="flat" cmpd="sng" algn="ctr">
              <a:solidFill>
                <a:srgbClr val="7030A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92292" y="3126144"/>
            <a:ext cx="642461" cy="898341"/>
            <a:chOff x="285750" y="2521684"/>
            <a:chExt cx="642461" cy="898341"/>
          </a:xfrm>
        </p:grpSpPr>
        <p:sp>
          <p:nvSpPr>
            <p:cNvPr id="78" name="Rectangle 77"/>
            <p:cNvSpPr/>
            <p:nvPr/>
          </p:nvSpPr>
          <p:spPr bwMode="auto">
            <a:xfrm>
              <a:off x="285750" y="2521684"/>
              <a:ext cx="640080" cy="898341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85750" y="2803341"/>
              <a:ext cx="46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/>
                <a:t>PC</a:t>
              </a:r>
              <a:endParaRPr lang="en-US" sz="1600" b="1" dirty="0"/>
            </a:p>
          </p:txBody>
        </p:sp>
        <p:cxnSp>
          <p:nvCxnSpPr>
            <p:cNvPr id="80" name="Straight Arrow Connector 79"/>
            <p:cNvCxnSpPr/>
            <p:nvPr/>
          </p:nvCxnSpPr>
          <p:spPr bwMode="auto">
            <a:xfrm>
              <a:off x="688657" y="2975225"/>
              <a:ext cx="2395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" name="Group 22"/>
          <p:cNvGrpSpPr/>
          <p:nvPr/>
        </p:nvGrpSpPr>
        <p:grpSpPr>
          <a:xfrm>
            <a:off x="1395934" y="3353778"/>
            <a:ext cx="3258605" cy="368345"/>
            <a:chOff x="1395934" y="3353778"/>
            <a:chExt cx="3258605" cy="368345"/>
          </a:xfrm>
        </p:grpSpPr>
        <p:sp>
          <p:nvSpPr>
            <p:cNvPr id="73" name="Freeform 72"/>
            <p:cNvSpPr/>
            <p:nvPr/>
          </p:nvSpPr>
          <p:spPr bwMode="auto">
            <a:xfrm>
              <a:off x="1395934" y="3353778"/>
              <a:ext cx="3258605" cy="368345"/>
            </a:xfrm>
            <a:custGeom>
              <a:avLst/>
              <a:gdLst>
                <a:gd name="connsiteX0" fmla="*/ 0 w 3554730"/>
                <a:gd name="connsiteY0" fmla="*/ 1466 h 595826"/>
                <a:gd name="connsiteX1" fmla="*/ 2766060 w 3554730"/>
                <a:gd name="connsiteY1" fmla="*/ 92906 h 595826"/>
                <a:gd name="connsiteX2" fmla="*/ 3554730 w 3554730"/>
                <a:gd name="connsiteY2" fmla="*/ 595826 h 59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4730" h="595826">
                  <a:moveTo>
                    <a:pt x="0" y="1466"/>
                  </a:moveTo>
                  <a:cubicBezTo>
                    <a:pt x="1086802" y="-2344"/>
                    <a:pt x="2173605" y="-6154"/>
                    <a:pt x="2766060" y="92906"/>
                  </a:cubicBezTo>
                  <a:cubicBezTo>
                    <a:pt x="3358515" y="191966"/>
                    <a:pt x="3456622" y="393896"/>
                    <a:pt x="3554730" y="595826"/>
                  </a:cubicBezTo>
                </a:path>
              </a:pathLst>
            </a:custGeom>
            <a:noFill/>
            <a:ln w="50800" cap="flat" cmpd="sng" algn="ctr">
              <a:solidFill>
                <a:srgbClr val="7030A0"/>
              </a:solidFill>
              <a:prstDash val="solid"/>
              <a:miter lim="800000"/>
              <a:headEnd type="oval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098673" y="3390738"/>
              <a:ext cx="1878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Data Bus (+1 cycle)</a:t>
              </a:r>
              <a:endParaRPr lang="en-US" sz="1200" b="1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108279" y="3257242"/>
            <a:ext cx="5867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0x0218</a:t>
            </a:r>
            <a:endParaRPr lang="en-US" sz="1200" b="1" dirty="0"/>
          </a:p>
        </p:txBody>
      </p:sp>
      <p:sp>
        <p:nvSpPr>
          <p:cNvPr id="83" name="Rectangle 82"/>
          <p:cNvSpPr/>
          <p:nvPr/>
        </p:nvSpPr>
        <p:spPr bwMode="auto">
          <a:xfrm>
            <a:off x="6576060" y="2985685"/>
            <a:ext cx="868680" cy="169277"/>
          </a:xfrm>
          <a:prstGeom prst="rect">
            <a:avLst/>
          </a:pr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4434740" y="2726532"/>
            <a:ext cx="676375" cy="1666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98179" y="2681249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IR</a:t>
            </a:r>
            <a:endParaRPr lang="en-US" sz="1200" b="1" dirty="0"/>
          </a:p>
        </p:txBody>
      </p:sp>
      <p:grpSp>
        <p:nvGrpSpPr>
          <p:cNvPr id="87" name="Group 86"/>
          <p:cNvGrpSpPr/>
          <p:nvPr/>
        </p:nvGrpSpPr>
        <p:grpSpPr>
          <a:xfrm>
            <a:off x="1465118" y="2634423"/>
            <a:ext cx="3645997" cy="355462"/>
            <a:chOff x="1465118" y="2634423"/>
            <a:chExt cx="3645997" cy="355462"/>
          </a:xfrm>
        </p:grpSpPr>
        <p:sp>
          <p:nvSpPr>
            <p:cNvPr id="88" name="TextBox 87"/>
            <p:cNvSpPr txBox="1"/>
            <p:nvPr/>
          </p:nvSpPr>
          <p:spPr>
            <a:xfrm rot="21252101">
              <a:off x="2168140" y="2634423"/>
              <a:ext cx="17320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Data Bus (1 cycle)</a:t>
              </a:r>
              <a:endParaRPr lang="en-US" sz="1200" b="1" dirty="0"/>
            </a:p>
          </p:txBody>
        </p:sp>
        <p:sp>
          <p:nvSpPr>
            <p:cNvPr id="89" name="Freeform 88"/>
            <p:cNvSpPr/>
            <p:nvPr/>
          </p:nvSpPr>
          <p:spPr bwMode="auto">
            <a:xfrm>
              <a:off x="1465118" y="2815936"/>
              <a:ext cx="3096491" cy="173949"/>
            </a:xfrm>
            <a:custGeom>
              <a:avLst/>
              <a:gdLst>
                <a:gd name="connsiteX0" fmla="*/ 0 w 3096491"/>
                <a:gd name="connsiteY0" fmla="*/ 145473 h 173949"/>
                <a:gd name="connsiteX1" fmla="*/ 1080655 w 3096491"/>
                <a:gd name="connsiteY1" fmla="*/ 166255 h 173949"/>
                <a:gd name="connsiteX2" fmla="*/ 2275609 w 3096491"/>
                <a:gd name="connsiteY2" fmla="*/ 31173 h 173949"/>
                <a:gd name="connsiteX3" fmla="*/ 3096491 w 3096491"/>
                <a:gd name="connsiteY3" fmla="*/ 0 h 173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6491" h="173949">
                  <a:moveTo>
                    <a:pt x="0" y="145473"/>
                  </a:moveTo>
                  <a:cubicBezTo>
                    <a:pt x="350693" y="165389"/>
                    <a:pt x="701387" y="185305"/>
                    <a:pt x="1080655" y="166255"/>
                  </a:cubicBezTo>
                  <a:cubicBezTo>
                    <a:pt x="1459923" y="147205"/>
                    <a:pt x="1939636" y="58882"/>
                    <a:pt x="2275609" y="31173"/>
                  </a:cubicBezTo>
                  <a:cubicBezTo>
                    <a:pt x="2611582" y="3464"/>
                    <a:pt x="2854036" y="1732"/>
                    <a:pt x="3096491" y="0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oval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500121" y="2717064"/>
              <a:ext cx="61099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/>
                <a:t>0x5090</a:t>
              </a:r>
              <a:endParaRPr lang="en-US" sz="1200" b="1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099503" y="2872249"/>
            <a:ext cx="64591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0x5090</a:t>
            </a:r>
            <a:endParaRPr lang="en-US" sz="12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5074920" y="2946237"/>
            <a:ext cx="1874520" cy="779943"/>
            <a:chOff x="5074920" y="2946237"/>
            <a:chExt cx="1874520" cy="779943"/>
          </a:xfrm>
        </p:grpSpPr>
        <p:sp>
          <p:nvSpPr>
            <p:cNvPr id="16" name="Freeform 15"/>
            <p:cNvSpPr/>
            <p:nvPr/>
          </p:nvSpPr>
          <p:spPr bwMode="auto">
            <a:xfrm>
              <a:off x="5074920" y="3074670"/>
              <a:ext cx="1874520" cy="651510"/>
            </a:xfrm>
            <a:custGeom>
              <a:avLst/>
              <a:gdLst>
                <a:gd name="connsiteX0" fmla="*/ 1874520 w 1874520"/>
                <a:gd name="connsiteY0" fmla="*/ 0 h 651510"/>
                <a:gd name="connsiteX1" fmla="*/ 571500 w 1874520"/>
                <a:gd name="connsiteY1" fmla="*/ 125730 h 651510"/>
                <a:gd name="connsiteX2" fmla="*/ 0 w 1874520"/>
                <a:gd name="connsiteY2" fmla="*/ 651510 h 651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520" h="651510">
                  <a:moveTo>
                    <a:pt x="1874520" y="0"/>
                  </a:moveTo>
                  <a:cubicBezTo>
                    <a:pt x="1379220" y="8572"/>
                    <a:pt x="883920" y="17145"/>
                    <a:pt x="571500" y="125730"/>
                  </a:cubicBezTo>
                  <a:cubicBezTo>
                    <a:pt x="259080" y="234315"/>
                    <a:pt x="129540" y="442912"/>
                    <a:pt x="0" y="651510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oval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 rot="21184634">
              <a:off x="5388587" y="2946237"/>
              <a:ext cx="435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PC</a:t>
              </a:r>
              <a:endParaRPr lang="en-US" sz="1200" b="1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6820069" y="2923707"/>
            <a:ext cx="51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PC</a:t>
            </a:r>
            <a:endParaRPr lang="en-US" sz="1200" b="1" dirty="0"/>
          </a:p>
        </p:txBody>
      </p:sp>
      <p:sp>
        <p:nvSpPr>
          <p:cNvPr id="4" name="Trapezoid 3"/>
          <p:cNvSpPr/>
          <p:nvPr/>
        </p:nvSpPr>
        <p:spPr bwMode="auto">
          <a:xfrm flipV="1">
            <a:off x="5292090" y="5166360"/>
            <a:ext cx="834390" cy="388620"/>
          </a:xfrm>
          <a:prstGeom prst="trapezoid">
            <a:avLst>
              <a:gd name="adj" fmla="val 5735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16390" y="5189220"/>
            <a:ext cx="611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ALU</a:t>
            </a:r>
            <a:endParaRPr lang="en-US" sz="1600" b="1" dirty="0"/>
          </a:p>
        </p:txBody>
      </p:sp>
      <p:sp>
        <p:nvSpPr>
          <p:cNvPr id="82" name="Freeform 81"/>
          <p:cNvSpPr/>
          <p:nvPr/>
        </p:nvSpPr>
        <p:spPr bwMode="auto">
          <a:xfrm>
            <a:off x="1847491" y="2099482"/>
            <a:ext cx="5075960" cy="1074881"/>
          </a:xfrm>
          <a:custGeom>
            <a:avLst/>
            <a:gdLst>
              <a:gd name="connsiteX0" fmla="*/ 5112327 w 5112327"/>
              <a:gd name="connsiteY0" fmla="*/ 831279 h 831279"/>
              <a:gd name="connsiteX1" fmla="*/ 4281054 w 5112327"/>
              <a:gd name="connsiteY1" fmla="*/ 654634 h 831279"/>
              <a:gd name="connsiteX2" fmla="*/ 2015836 w 5112327"/>
              <a:gd name="connsiteY2" fmla="*/ 6 h 831279"/>
              <a:gd name="connsiteX3" fmla="*/ 0 w 5112327"/>
              <a:gd name="connsiteY3" fmla="*/ 644243 h 831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2327" h="831279">
                <a:moveTo>
                  <a:pt x="5112327" y="831279"/>
                </a:moveTo>
                <a:cubicBezTo>
                  <a:pt x="4954731" y="812229"/>
                  <a:pt x="4797136" y="793179"/>
                  <a:pt x="4281054" y="654634"/>
                </a:cubicBezTo>
                <a:cubicBezTo>
                  <a:pt x="3764972" y="516089"/>
                  <a:pt x="2729345" y="1738"/>
                  <a:pt x="2015836" y="6"/>
                </a:cubicBezTo>
                <a:cubicBezTo>
                  <a:pt x="1302327" y="-1726"/>
                  <a:pt x="651163" y="321258"/>
                  <a:pt x="0" y="644243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ysDash"/>
            <a:miter lim="800000"/>
            <a:headEnd type="oval" w="med" len="med"/>
            <a:tailEnd type="stealth" w="med" len="med"/>
          </a:ln>
          <a:effectLst/>
          <a:scene3d>
            <a:camera prst="orthographicFront">
              <a:rot lat="0" lon="0" rev="180000"/>
            </a:camera>
            <a:lightRig rig="threePt" dir="t"/>
          </a:scene3d>
          <a:sp3d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flatTx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1849582" y="1884790"/>
            <a:ext cx="5112327" cy="1202297"/>
            <a:chOff x="1849582" y="1884790"/>
            <a:chExt cx="5112327" cy="1202297"/>
          </a:xfrm>
        </p:grpSpPr>
        <p:sp>
          <p:nvSpPr>
            <p:cNvPr id="95" name="TextBox 94"/>
            <p:cNvSpPr txBox="1"/>
            <p:nvPr/>
          </p:nvSpPr>
          <p:spPr>
            <a:xfrm rot="19768350">
              <a:off x="2037356" y="1920310"/>
              <a:ext cx="1314450" cy="40063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Address Bus</a:t>
              </a:r>
              <a:endParaRPr lang="en-US" sz="1200" b="1" dirty="0"/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1849582" y="1884790"/>
              <a:ext cx="5112327" cy="1202297"/>
            </a:xfrm>
            <a:custGeom>
              <a:avLst/>
              <a:gdLst>
                <a:gd name="connsiteX0" fmla="*/ 5112327 w 5112327"/>
                <a:gd name="connsiteY0" fmla="*/ 831279 h 831279"/>
                <a:gd name="connsiteX1" fmla="*/ 4281054 w 5112327"/>
                <a:gd name="connsiteY1" fmla="*/ 654634 h 831279"/>
                <a:gd name="connsiteX2" fmla="*/ 2015836 w 5112327"/>
                <a:gd name="connsiteY2" fmla="*/ 6 h 831279"/>
                <a:gd name="connsiteX3" fmla="*/ 0 w 5112327"/>
                <a:gd name="connsiteY3" fmla="*/ 644243 h 83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2327" h="831279">
                  <a:moveTo>
                    <a:pt x="5112327" y="831279"/>
                  </a:moveTo>
                  <a:cubicBezTo>
                    <a:pt x="4954731" y="812229"/>
                    <a:pt x="4797136" y="793179"/>
                    <a:pt x="4281054" y="654634"/>
                  </a:cubicBezTo>
                  <a:cubicBezTo>
                    <a:pt x="3764972" y="516089"/>
                    <a:pt x="2729345" y="1738"/>
                    <a:pt x="2015836" y="6"/>
                  </a:cubicBezTo>
                  <a:cubicBezTo>
                    <a:pt x="1302327" y="-1726"/>
                    <a:pt x="651163" y="321258"/>
                    <a:pt x="0" y="644243"/>
                  </a:cubicBez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ysDash"/>
              <a:miter lim="800000"/>
              <a:headEnd type="oval" w="med" len="med"/>
              <a:tailEnd type="stealth" w="med" len="med"/>
            </a:ln>
            <a:effectLst/>
            <a:scene3d>
              <a:camera prst="orthographicFront">
                <a:rot lat="0" lon="0" rev="60000"/>
              </a:camera>
              <a:lightRig rig="threePt" dir="t"/>
            </a:scene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97" name="Freeform 96"/>
          <p:cNvSpPr/>
          <p:nvPr/>
        </p:nvSpPr>
        <p:spPr bwMode="auto">
          <a:xfrm>
            <a:off x="1835769" y="2216713"/>
            <a:ext cx="5075960" cy="1074881"/>
          </a:xfrm>
          <a:custGeom>
            <a:avLst/>
            <a:gdLst>
              <a:gd name="connsiteX0" fmla="*/ 5112327 w 5112327"/>
              <a:gd name="connsiteY0" fmla="*/ 831279 h 831279"/>
              <a:gd name="connsiteX1" fmla="*/ 4281054 w 5112327"/>
              <a:gd name="connsiteY1" fmla="*/ 654634 h 831279"/>
              <a:gd name="connsiteX2" fmla="*/ 2015836 w 5112327"/>
              <a:gd name="connsiteY2" fmla="*/ 6 h 831279"/>
              <a:gd name="connsiteX3" fmla="*/ 0 w 5112327"/>
              <a:gd name="connsiteY3" fmla="*/ 644243 h 831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2327" h="831279">
                <a:moveTo>
                  <a:pt x="5112327" y="831279"/>
                </a:moveTo>
                <a:cubicBezTo>
                  <a:pt x="4954731" y="812229"/>
                  <a:pt x="4797136" y="793179"/>
                  <a:pt x="4281054" y="654634"/>
                </a:cubicBezTo>
                <a:cubicBezTo>
                  <a:pt x="3764972" y="516089"/>
                  <a:pt x="2729345" y="1738"/>
                  <a:pt x="2015836" y="6"/>
                </a:cubicBezTo>
                <a:cubicBezTo>
                  <a:pt x="1302327" y="-1726"/>
                  <a:pt x="651163" y="321258"/>
                  <a:pt x="0" y="644243"/>
                </a:cubicBez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ysDash"/>
            <a:miter lim="800000"/>
            <a:headEnd type="oval" w="med" len="med"/>
            <a:tailEnd type="stealth" w="med" len="med"/>
          </a:ln>
          <a:effectLst/>
          <a:scene3d>
            <a:camera prst="orthographicFront">
              <a:rot lat="0" lon="0" rev="300000"/>
            </a:camera>
            <a:lightRig rig="threePt" dir="t"/>
          </a:scene3d>
          <a:sp3d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flatTx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7379010" y="2772922"/>
            <a:ext cx="687435" cy="507149"/>
            <a:chOff x="7379010" y="2772922"/>
            <a:chExt cx="687435" cy="507149"/>
          </a:xfrm>
        </p:grpSpPr>
        <p:sp>
          <p:nvSpPr>
            <p:cNvPr id="92" name="TextBox 91"/>
            <p:cNvSpPr txBox="1"/>
            <p:nvPr/>
          </p:nvSpPr>
          <p:spPr>
            <a:xfrm>
              <a:off x="7621905" y="2772922"/>
              <a:ext cx="444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+2</a:t>
              </a:r>
              <a:endParaRPr lang="en-US" sz="1200" b="1" dirty="0"/>
            </a:p>
          </p:txBody>
        </p:sp>
        <p:sp>
          <p:nvSpPr>
            <p:cNvPr id="93" name="Arc 92"/>
            <p:cNvSpPr/>
            <p:nvPr/>
          </p:nvSpPr>
          <p:spPr bwMode="auto">
            <a:xfrm rot="10800000">
              <a:off x="7379010" y="2937433"/>
              <a:ext cx="426859" cy="342638"/>
            </a:xfrm>
            <a:prstGeom prst="arc">
              <a:avLst>
                <a:gd name="adj1" fmla="val 2523434"/>
                <a:gd name="adj2" fmla="val 459302"/>
              </a:avLst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stealth" w="med" len="med"/>
              <a:tailEnd type="oval" w="sm" len="sm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379010" y="2772922"/>
            <a:ext cx="687435" cy="507149"/>
            <a:chOff x="7379010" y="2772922"/>
            <a:chExt cx="687435" cy="507149"/>
          </a:xfrm>
        </p:grpSpPr>
        <p:sp>
          <p:nvSpPr>
            <p:cNvPr id="100" name="TextBox 99"/>
            <p:cNvSpPr txBox="1"/>
            <p:nvPr/>
          </p:nvSpPr>
          <p:spPr>
            <a:xfrm>
              <a:off x="7621905" y="2772922"/>
              <a:ext cx="444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+2</a:t>
              </a:r>
              <a:endParaRPr lang="en-US" sz="1200" b="1" dirty="0"/>
            </a:p>
          </p:txBody>
        </p:sp>
        <p:sp>
          <p:nvSpPr>
            <p:cNvPr id="101" name="Arc 100"/>
            <p:cNvSpPr/>
            <p:nvPr/>
          </p:nvSpPr>
          <p:spPr bwMode="auto">
            <a:xfrm rot="10800000">
              <a:off x="7379010" y="2937433"/>
              <a:ext cx="426859" cy="342638"/>
            </a:xfrm>
            <a:prstGeom prst="arc">
              <a:avLst>
                <a:gd name="adj1" fmla="val 2523434"/>
                <a:gd name="adj2" fmla="val 459302"/>
              </a:avLst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stealth" w="med" len="med"/>
              <a:tailEnd type="oval" w="sm" len="sm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379010" y="2772922"/>
            <a:ext cx="687435" cy="507149"/>
            <a:chOff x="7379010" y="2772922"/>
            <a:chExt cx="687435" cy="507149"/>
          </a:xfrm>
        </p:grpSpPr>
        <p:sp>
          <p:nvSpPr>
            <p:cNvPr id="103" name="TextBox 102"/>
            <p:cNvSpPr txBox="1"/>
            <p:nvPr/>
          </p:nvSpPr>
          <p:spPr>
            <a:xfrm>
              <a:off x="7621905" y="2772922"/>
              <a:ext cx="444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+2</a:t>
              </a:r>
              <a:endParaRPr lang="en-US" sz="1200" b="1" dirty="0"/>
            </a:p>
          </p:txBody>
        </p:sp>
        <p:sp>
          <p:nvSpPr>
            <p:cNvPr id="104" name="Arc 103"/>
            <p:cNvSpPr/>
            <p:nvPr/>
          </p:nvSpPr>
          <p:spPr bwMode="auto">
            <a:xfrm rot="10800000">
              <a:off x="7379010" y="2937433"/>
              <a:ext cx="426859" cy="342638"/>
            </a:xfrm>
            <a:prstGeom prst="arc">
              <a:avLst>
                <a:gd name="adj1" fmla="val 2523434"/>
                <a:gd name="adj2" fmla="val 459302"/>
              </a:avLst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stealth" w="med" len="med"/>
              <a:tailEnd type="oval" w="sm" len="sm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10" name="Freeform 9"/>
          <p:cNvSpPr/>
          <p:nvPr/>
        </p:nvSpPr>
        <p:spPr bwMode="auto">
          <a:xfrm>
            <a:off x="5074444" y="3076575"/>
            <a:ext cx="1876425" cy="650081"/>
          </a:xfrm>
          <a:custGeom>
            <a:avLst/>
            <a:gdLst>
              <a:gd name="connsiteX0" fmla="*/ 1876425 w 1876425"/>
              <a:gd name="connsiteY0" fmla="*/ 0 h 650081"/>
              <a:gd name="connsiteX1" fmla="*/ 645319 w 1876425"/>
              <a:gd name="connsiteY1" fmla="*/ 276225 h 650081"/>
              <a:gd name="connsiteX2" fmla="*/ 0 w 1876425"/>
              <a:gd name="connsiteY2" fmla="*/ 650081 h 650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6425" h="650081">
                <a:moveTo>
                  <a:pt x="1876425" y="0"/>
                </a:moveTo>
                <a:cubicBezTo>
                  <a:pt x="1417240" y="83939"/>
                  <a:pt x="958056" y="167878"/>
                  <a:pt x="645319" y="276225"/>
                </a:cubicBezTo>
                <a:cubicBezTo>
                  <a:pt x="332581" y="384572"/>
                  <a:pt x="166290" y="517326"/>
                  <a:pt x="0" y="650081"/>
                </a:cubicBezTo>
              </a:path>
            </a:pathLst>
          </a:custGeom>
          <a:noFill/>
          <a:ln w="50800" cap="flat" cmpd="sng" algn="ctr">
            <a:solidFill>
              <a:srgbClr val="7030A0"/>
            </a:solidFill>
            <a:prstDash val="solid"/>
            <a:miter lim="800000"/>
            <a:headEnd type="oval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454845"/>
              </p:ext>
            </p:extLst>
          </p:nvPr>
        </p:nvGraphicFramePr>
        <p:xfrm>
          <a:off x="1327630" y="1201447"/>
          <a:ext cx="731520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7237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opcode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S-</a:t>
                      </a:r>
                      <a:r>
                        <a:rPr lang="en-US" sz="1200" b="1" dirty="0" err="1" smtClean="0"/>
                        <a:t>reg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Ad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b/w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As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D-</a:t>
                      </a:r>
                      <a:r>
                        <a:rPr lang="en-US" sz="1200" b="1" dirty="0" err="1" smtClean="0"/>
                        <a:t>reg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2569673" y="6037283"/>
            <a:ext cx="4180398" cy="461665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6 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ycle Instruction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73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5" grpId="0"/>
      <p:bldP spid="36" grpId="0"/>
      <p:bldP spid="15" grpId="0" animBg="1"/>
      <p:bldP spid="3" grpId="0" animBg="1"/>
      <p:bldP spid="12" grpId="0" animBg="1"/>
      <p:bldP spid="82" grpId="0" animBg="1"/>
      <p:bldP spid="97" grpId="0" animBg="1"/>
      <p:bldP spid="10" grpId="0" animBg="1"/>
      <p:bldP spid="10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7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Instruction Length and Cycles</a:t>
            </a:r>
            <a:endParaRPr lang="en-US" dirty="0"/>
          </a:p>
        </p:txBody>
      </p:sp>
      <p:sp>
        <p:nvSpPr>
          <p:cNvPr id="301875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0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/>
              <a:t>Instruction Length</a:t>
            </a:r>
            <a:endParaRPr lang="pt-PT" dirty="0"/>
          </a:p>
        </p:txBody>
      </p:sp>
      <p:sp>
        <p:nvSpPr>
          <p:cNvPr id="29603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39738" y="1433512"/>
            <a:ext cx="8548687" cy="2395537"/>
          </a:xfrm>
        </p:spPr>
        <p:txBody>
          <a:bodyPr/>
          <a:lstStyle/>
          <a:p>
            <a:r>
              <a:rPr lang="en-GB" sz="2400" dirty="0" smtClean="0"/>
              <a:t>1 word (2 bytes) for instruction:</a:t>
            </a:r>
            <a:endParaRPr lang="en-GB" sz="2400" dirty="0"/>
          </a:p>
          <a:p>
            <a:pPr lvl="1">
              <a:spcBef>
                <a:spcPts val="1800"/>
              </a:spcBef>
            </a:pPr>
            <a:r>
              <a:rPr lang="en-GB" sz="2000" dirty="0" smtClean="0"/>
              <a:t>Format I:</a:t>
            </a:r>
          </a:p>
          <a:p>
            <a:pPr lvl="1">
              <a:spcBef>
                <a:spcPts val="1200"/>
              </a:spcBef>
            </a:pPr>
            <a:r>
              <a:rPr lang="en-GB" sz="2000" dirty="0" smtClean="0"/>
              <a:t>Format II:</a:t>
            </a:r>
          </a:p>
          <a:p>
            <a:pPr lvl="1">
              <a:spcBef>
                <a:spcPts val="1200"/>
              </a:spcBef>
            </a:pPr>
            <a:r>
              <a:rPr lang="en-GB" sz="2000" dirty="0" smtClean="0"/>
              <a:t>Format III:</a:t>
            </a:r>
          </a:p>
        </p:txBody>
      </p:sp>
      <p:graphicFrame>
        <p:nvGraphicFramePr>
          <p:cNvPr id="2960388" name="Group 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537067553"/>
              </p:ext>
            </p:extLst>
          </p:nvPr>
        </p:nvGraphicFramePr>
        <p:xfrm>
          <a:off x="3282622" y="2010181"/>
          <a:ext cx="4572002" cy="411480"/>
        </p:xfrm>
        <a:graphic>
          <a:graphicData uri="http://schemas.openxmlformats.org/drawingml/2006/table">
            <a:tbl>
              <a:tblPr/>
              <a:tblGrid>
                <a:gridCol w="285918"/>
                <a:gridCol w="285021"/>
                <a:gridCol w="285919"/>
                <a:gridCol w="284126"/>
                <a:gridCol w="286815"/>
                <a:gridCol w="285021"/>
                <a:gridCol w="285021"/>
                <a:gridCol w="284126"/>
                <a:gridCol w="300259"/>
                <a:gridCol w="301155"/>
                <a:gridCol w="263511"/>
                <a:gridCol w="285919"/>
                <a:gridCol w="284126"/>
                <a:gridCol w="285021"/>
                <a:gridCol w="284126"/>
                <a:gridCol w="285918"/>
              </a:tblGrid>
              <a:tr h="18810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375">
                <a:tc gridSpan="4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Opcode</a:t>
                      </a:r>
                      <a:endParaRPr kumimoji="0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S-reg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Ad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b/w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D-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reg</a:t>
                      </a:r>
                      <a:endParaRPr kumimoji="0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60420" name="Text Box 36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pitchFamily="34" charset="0"/>
              </a:rPr>
              <a:t>Instruction Length</a:t>
            </a:r>
            <a:endParaRPr lang="en-US" sz="1800" b="1" dirty="0">
              <a:latin typeface="Arial" pitchFamily="34" charset="0"/>
            </a:endParaRPr>
          </a:p>
        </p:txBody>
      </p:sp>
      <p:graphicFrame>
        <p:nvGraphicFramePr>
          <p:cNvPr id="2960421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786885"/>
              </p:ext>
            </p:extLst>
          </p:nvPr>
        </p:nvGraphicFramePr>
        <p:xfrm>
          <a:off x="3282622" y="2530278"/>
          <a:ext cx="4572001" cy="411480"/>
        </p:xfrm>
        <a:graphic>
          <a:graphicData uri="http://schemas.openxmlformats.org/drawingml/2006/table">
            <a:tbl>
              <a:tblPr/>
              <a:tblGrid>
                <a:gridCol w="286196"/>
                <a:gridCol w="284413"/>
                <a:gridCol w="286196"/>
                <a:gridCol w="287087"/>
                <a:gridCol w="284413"/>
                <a:gridCol w="286196"/>
                <a:gridCol w="286196"/>
                <a:gridCol w="286196"/>
                <a:gridCol w="246967"/>
                <a:gridCol w="354846"/>
                <a:gridCol w="254990"/>
                <a:gridCol w="284413"/>
                <a:gridCol w="287087"/>
                <a:gridCol w="286196"/>
                <a:gridCol w="284413"/>
                <a:gridCol w="286196"/>
              </a:tblGrid>
              <a:tr h="18810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375">
                <a:tc gridSpan="9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Opcode</a:t>
                      </a:r>
                      <a:endParaRPr kumimoji="0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b/w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D/S-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reg</a:t>
                      </a:r>
                      <a:endParaRPr kumimoji="0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60449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702561"/>
              </p:ext>
            </p:extLst>
          </p:nvPr>
        </p:nvGraphicFramePr>
        <p:xfrm>
          <a:off x="3282622" y="3050375"/>
          <a:ext cx="4572000" cy="411480"/>
        </p:xfrm>
        <a:graphic>
          <a:graphicData uri="http://schemas.openxmlformats.org/drawingml/2006/table">
            <a:tbl>
              <a:tblPr/>
              <a:tblGrid>
                <a:gridCol w="402516"/>
                <a:gridCol w="401619"/>
                <a:gridCol w="402515"/>
                <a:gridCol w="278802"/>
                <a:gridCol w="280595"/>
                <a:gridCol w="279699"/>
                <a:gridCol w="251908"/>
                <a:gridCol w="252805"/>
                <a:gridCol w="253701"/>
                <a:gridCol w="251908"/>
                <a:gridCol w="251908"/>
                <a:gridCol w="253701"/>
                <a:gridCol w="251908"/>
                <a:gridCol w="252805"/>
                <a:gridCol w="252805"/>
                <a:gridCol w="252805"/>
              </a:tblGrid>
              <a:tr h="18900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472">
                <a:tc gridSpan="6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Opcode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ahoma" pitchFamily="34" charset="0"/>
                        </a:rPr>
                        <a:t>10-bit, 2’s complement PC offset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39738" y="3668030"/>
            <a:ext cx="8548687" cy="1371184"/>
            <a:chOff x="439738" y="3668030"/>
            <a:chExt cx="8548687" cy="1371184"/>
          </a:xfrm>
        </p:grpSpPr>
        <p:sp>
          <p:nvSpPr>
            <p:cNvPr id="13" name="Rectangle 3"/>
            <p:cNvSpPr txBox="1">
              <a:spLocks noChangeArrowheads="1"/>
            </p:cNvSpPr>
            <p:nvPr/>
          </p:nvSpPr>
          <p:spPr bwMode="auto">
            <a:xfrm>
              <a:off x="439738" y="3668030"/>
              <a:ext cx="8548687" cy="1371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sz="2400" dirty="0" smtClean="0"/>
                <a:t>1 </a:t>
              </a:r>
              <a:r>
                <a:rPr lang="en-GB" sz="2400" u="sng" dirty="0" smtClean="0"/>
                <a:t>additional</a:t>
              </a:r>
              <a:r>
                <a:rPr lang="en-GB" sz="2400" dirty="0" smtClean="0"/>
                <a:t> word (2 bytes) for </a:t>
              </a:r>
              <a:r>
                <a:rPr lang="en-GB" sz="2400" u="sng" dirty="0" smtClean="0"/>
                <a:t>each</a:t>
              </a:r>
              <a:r>
                <a:rPr lang="en-GB" sz="2400" dirty="0" smtClean="0"/>
                <a:t> of the following addressing modes:</a:t>
              </a:r>
            </a:p>
            <a:p>
              <a:pPr lvl="1">
                <a:spcBef>
                  <a:spcPts val="1800"/>
                </a:spcBef>
              </a:pPr>
              <a:r>
                <a:rPr lang="en-GB" sz="2000" dirty="0" smtClean="0"/>
                <a:t>Source index mode (</a:t>
              </a:r>
              <a:r>
                <a:rPr lang="en-GB" sz="1800" b="1" dirty="0" smtClean="0"/>
                <a:t>As = 01</a:t>
              </a:r>
              <a:r>
                <a:rPr lang="en-GB" sz="2000" dirty="0" smtClean="0"/>
                <a:t>)</a:t>
              </a:r>
              <a:endParaRPr lang="en-GB" sz="2000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6611315" y="4208217"/>
              <a:ext cx="22860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>
                <a:spcBef>
                  <a:spcPts val="0"/>
                </a:spcBef>
              </a:pPr>
              <a:r>
                <a:rPr lang="en-GB" sz="1600" b="1" dirty="0" err="1" smtClean="0">
                  <a:latin typeface="Courier New" pitchFamily="49" charset="0"/>
                  <a:cs typeface="Courier New" pitchFamily="49" charset="0"/>
                </a:rPr>
                <a:t>mov</a:t>
              </a:r>
              <a:r>
                <a:rPr lang="en-GB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b="1" dirty="0">
                  <a:latin typeface="Courier New" pitchFamily="49" charset="0"/>
                  <a:cs typeface="Courier New" pitchFamily="49" charset="0"/>
                </a:rPr>
                <a:t>10(r4),</a:t>
              </a:r>
              <a:r>
                <a:rPr lang="en-GB" sz="1600" b="1" dirty="0" smtClean="0">
                  <a:latin typeface="Courier New" pitchFamily="49" charset="0"/>
                  <a:cs typeface="Courier New" pitchFamily="49" charset="0"/>
                </a:rPr>
                <a:t>r5</a:t>
              </a:r>
            </a:p>
            <a:p>
              <a:pPr marL="0" lvl="2">
                <a:spcBef>
                  <a:spcPts val="0"/>
                </a:spcBef>
              </a:pPr>
              <a:r>
                <a:rPr lang="en-GB" sz="1600" b="1" dirty="0" err="1" smtClean="0">
                  <a:latin typeface="Courier New" pitchFamily="49" charset="0"/>
                  <a:cs typeface="Courier New" pitchFamily="49" charset="0"/>
                </a:rPr>
                <a:t>mov</a:t>
              </a:r>
              <a:r>
                <a:rPr lang="en-GB" sz="1600" b="1" dirty="0" smtClean="0">
                  <a:latin typeface="Courier New" pitchFamily="49" charset="0"/>
                  <a:cs typeface="Courier New" pitchFamily="49" charset="0"/>
                </a:rPr>
                <a:t> cnt,r5</a:t>
              </a:r>
            </a:p>
            <a:p>
              <a:pPr marL="0" lvl="2">
                <a:spcBef>
                  <a:spcPts val="0"/>
                </a:spcBef>
              </a:pPr>
              <a:r>
                <a:rPr lang="en-GB" sz="1600" b="1" dirty="0" err="1" smtClean="0">
                  <a:latin typeface="Courier New" pitchFamily="49" charset="0"/>
                  <a:cs typeface="Courier New" pitchFamily="49" charset="0"/>
                </a:rPr>
                <a:t>mov</a:t>
              </a:r>
              <a:r>
                <a:rPr lang="en-GB" sz="1600" b="1" dirty="0" smtClean="0">
                  <a:latin typeface="Courier New" pitchFamily="49" charset="0"/>
                  <a:cs typeface="Courier New" pitchFamily="49" charset="0"/>
                </a:rPr>
                <a:t> &amp;P1IN,r5</a:t>
              </a:r>
              <a:endParaRPr lang="en-GB" sz="16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40000" y="6324600"/>
            <a:ext cx="4691063" cy="457200"/>
          </a:xfrm>
        </p:spPr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150" y="6324600"/>
            <a:ext cx="1905000" cy="457200"/>
          </a:xfrm>
        </p:spPr>
        <p:txBody>
          <a:bodyPr/>
          <a:lstStyle/>
          <a:p>
            <a:fld id="{543278F2-5DBB-4498-88B6-5454707B3C9E}" type="slidenum">
              <a:rPr lang="en-US"/>
              <a:pPr/>
              <a:t>62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39738" y="5160957"/>
            <a:ext cx="8548687" cy="502444"/>
            <a:chOff x="439738" y="5160957"/>
            <a:chExt cx="8548687" cy="502444"/>
          </a:xfrm>
        </p:grpSpPr>
        <p:sp>
          <p:nvSpPr>
            <p:cNvPr id="21" name="Rectangle 3"/>
            <p:cNvSpPr txBox="1">
              <a:spLocks noChangeArrowheads="1"/>
            </p:cNvSpPr>
            <p:nvPr/>
          </p:nvSpPr>
          <p:spPr bwMode="auto">
            <a:xfrm>
              <a:off x="439738" y="5160957"/>
              <a:ext cx="8548687" cy="502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lvl="1">
                <a:spcBef>
                  <a:spcPts val="1800"/>
                </a:spcBef>
              </a:pPr>
              <a:r>
                <a:rPr lang="en-GB" sz="2000" dirty="0" smtClean="0"/>
                <a:t>Source immediate mode (</a:t>
              </a:r>
              <a:r>
                <a:rPr lang="en-GB" sz="1800" b="1" dirty="0" smtClean="0"/>
                <a:t>As = 11, S-</a:t>
              </a:r>
              <a:r>
                <a:rPr lang="en-GB" sz="1800" b="1" dirty="0" err="1" smtClean="0"/>
                <a:t>reg</a:t>
              </a:r>
              <a:r>
                <a:rPr lang="en-GB" sz="1800" b="1" dirty="0" smtClean="0"/>
                <a:t> = PC</a:t>
              </a:r>
              <a:r>
                <a:rPr lang="en-GB" sz="2000" dirty="0" smtClean="0"/>
                <a:t>)</a:t>
              </a:r>
            </a:p>
            <a:p>
              <a:pPr marL="628650" lvl="3" indent="0">
                <a:spcBef>
                  <a:spcPts val="0"/>
                </a:spcBef>
                <a:buNone/>
              </a:pPr>
              <a:r>
                <a:rPr lang="en-GB" sz="1200" dirty="0" smtClean="0"/>
                <a:t>   </a:t>
              </a:r>
              <a:r>
                <a:rPr lang="en-GB" sz="1600" dirty="0" smtClean="0"/>
                <a:t>(except constants -1, 0, 1, 2, 4, 8 which use S-</a:t>
              </a:r>
              <a:r>
                <a:rPr lang="en-GB" sz="1600" dirty="0" err="1" smtClean="0"/>
                <a:t>reg</a:t>
              </a:r>
              <a:r>
                <a:rPr lang="en-GB" sz="1600" dirty="0" smtClean="0"/>
                <a:t> = r2/r3)</a:t>
              </a:r>
              <a:endParaRPr lang="en-GB" sz="16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11315" y="5182030"/>
              <a:ext cx="22860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>
                <a:spcBef>
                  <a:spcPts val="0"/>
                </a:spcBef>
              </a:pPr>
              <a:r>
                <a:rPr lang="en-GB" sz="1600" b="1" dirty="0" err="1" smtClean="0">
                  <a:latin typeface="Courier New" pitchFamily="49" charset="0"/>
                  <a:cs typeface="Courier New" pitchFamily="49" charset="0"/>
                </a:rPr>
                <a:t>mov</a:t>
              </a:r>
              <a:r>
                <a:rPr lang="en-GB" sz="1600" b="1" dirty="0" smtClean="0">
                  <a:latin typeface="Courier New" pitchFamily="49" charset="0"/>
                  <a:cs typeface="Courier New" pitchFamily="49" charset="0"/>
                </a:rPr>
                <a:t> #100,r5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3183" y="5812485"/>
            <a:ext cx="8548687" cy="830997"/>
            <a:chOff x="443183" y="5663400"/>
            <a:chExt cx="8548687" cy="830997"/>
          </a:xfrm>
        </p:grpSpPr>
        <p:sp>
          <p:nvSpPr>
            <p:cNvPr id="16" name="Rectangle 15"/>
            <p:cNvSpPr/>
            <p:nvPr/>
          </p:nvSpPr>
          <p:spPr>
            <a:xfrm>
              <a:off x="6611315" y="5663400"/>
              <a:ext cx="22860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>
                <a:spcBef>
                  <a:spcPts val="0"/>
                </a:spcBef>
              </a:pPr>
              <a:r>
                <a:rPr lang="en-GB" sz="1600" b="1" dirty="0" err="1" smtClean="0">
                  <a:latin typeface="Courier New" pitchFamily="49" charset="0"/>
                  <a:cs typeface="Courier New" pitchFamily="49" charset="0"/>
                </a:rPr>
                <a:t>mov</a:t>
              </a:r>
              <a:r>
                <a:rPr lang="en-GB" sz="1600" b="1" dirty="0" smtClean="0">
                  <a:latin typeface="Courier New" pitchFamily="49" charset="0"/>
                  <a:cs typeface="Courier New" pitchFamily="49" charset="0"/>
                </a:rPr>
                <a:t> r4,10(r5)</a:t>
              </a:r>
            </a:p>
            <a:p>
              <a:pPr marL="0" lvl="2">
                <a:spcBef>
                  <a:spcPts val="0"/>
                </a:spcBef>
              </a:pPr>
              <a:r>
                <a:rPr lang="en-GB" sz="1600" b="1" dirty="0" err="1" smtClean="0">
                  <a:latin typeface="Courier New" pitchFamily="49" charset="0"/>
                  <a:cs typeface="Courier New" pitchFamily="49" charset="0"/>
                </a:rPr>
                <a:t>mov</a:t>
              </a:r>
              <a:r>
                <a:rPr lang="en-GB" sz="1600" b="1" dirty="0" smtClean="0">
                  <a:latin typeface="Courier New" pitchFamily="49" charset="0"/>
                  <a:cs typeface="Courier New" pitchFamily="49" charset="0"/>
                </a:rPr>
                <a:t> r4,cnt</a:t>
              </a:r>
            </a:p>
            <a:p>
              <a:pPr marL="0" lvl="2">
                <a:spcBef>
                  <a:spcPts val="0"/>
                </a:spcBef>
              </a:pPr>
              <a:r>
                <a:rPr lang="en-GB" sz="1600" b="1" dirty="0" err="1" smtClean="0">
                  <a:latin typeface="Courier New" pitchFamily="49" charset="0"/>
                  <a:cs typeface="Courier New" pitchFamily="49" charset="0"/>
                </a:rPr>
                <a:t>mov</a:t>
              </a:r>
              <a:r>
                <a:rPr lang="en-GB" sz="1600" b="1" dirty="0" smtClean="0">
                  <a:latin typeface="Courier New" pitchFamily="49" charset="0"/>
                  <a:cs typeface="Courier New" pitchFamily="49" charset="0"/>
                </a:rPr>
                <a:t> r4,&amp;P1OUT</a:t>
              </a:r>
            </a:p>
          </p:txBody>
        </p:sp>
        <p:sp>
          <p:nvSpPr>
            <p:cNvPr id="22" name="Rectangle 3"/>
            <p:cNvSpPr txBox="1">
              <a:spLocks noChangeArrowheads="1"/>
            </p:cNvSpPr>
            <p:nvPr/>
          </p:nvSpPr>
          <p:spPr bwMode="auto">
            <a:xfrm>
              <a:off x="443183" y="5695144"/>
              <a:ext cx="8548687" cy="5365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lvl="1">
                <a:spcBef>
                  <a:spcPts val="1800"/>
                </a:spcBef>
              </a:pPr>
              <a:r>
                <a:rPr lang="en-GB" sz="2000" dirty="0" smtClean="0"/>
                <a:t>Destination index mode (</a:t>
              </a:r>
              <a:r>
                <a:rPr lang="en-GB" sz="1800" b="1" dirty="0" smtClean="0"/>
                <a:t>Ad = 1</a:t>
              </a:r>
              <a:r>
                <a:rPr lang="en-GB" sz="2000" dirty="0" smtClean="0"/>
                <a:t>)</a:t>
              </a:r>
              <a:endParaRPr lang="en-GB" sz="2000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2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ISA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895F-25D3-48D8-84A7-470F7F2BEE99}" type="slidenum">
              <a:rPr lang="en-US">
                <a:solidFill>
                  <a:srgbClr val="000000"/>
                </a:solidFill>
              </a:rPr>
              <a:pPr/>
              <a:t>63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81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Clock Cycles</a:t>
            </a:r>
            <a:endParaRPr lang="en-US" dirty="0"/>
          </a:p>
        </p:txBody>
      </p:sp>
      <p:sp>
        <p:nvSpPr>
          <p:cNvPr id="281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i="1" dirty="0"/>
              <a:t>Generally, 1 cycle per memory </a:t>
            </a:r>
            <a:r>
              <a:rPr lang="en-US" sz="2400" i="1" dirty="0" smtClean="0"/>
              <a:t>access:</a:t>
            </a:r>
            <a:endParaRPr lang="en-US" sz="2400" i="1" dirty="0"/>
          </a:p>
          <a:p>
            <a:pPr lvl="1"/>
            <a:r>
              <a:rPr lang="en-US" sz="2200" dirty="0" smtClean="0"/>
              <a:t>1 </a:t>
            </a:r>
            <a:r>
              <a:rPr lang="en-US" sz="2200" dirty="0"/>
              <a:t>cycle to fetch instruction word</a:t>
            </a:r>
          </a:p>
          <a:p>
            <a:pPr lvl="1">
              <a:spcBef>
                <a:spcPts val="600"/>
              </a:spcBef>
            </a:pPr>
            <a:r>
              <a:rPr lang="en-US" sz="2200" dirty="0"/>
              <a:t>+1 cycle if source is @</a:t>
            </a:r>
            <a:r>
              <a:rPr lang="en-US" sz="2200" dirty="0" err="1"/>
              <a:t>Rn</a:t>
            </a:r>
            <a:r>
              <a:rPr lang="en-US" sz="2200" dirty="0"/>
              <a:t>, @</a:t>
            </a:r>
            <a:r>
              <a:rPr lang="en-US" sz="2200" dirty="0" err="1"/>
              <a:t>Rn</a:t>
            </a:r>
            <a:r>
              <a:rPr lang="en-US" sz="2200" dirty="0"/>
              <a:t>+, or #</a:t>
            </a:r>
            <a:r>
              <a:rPr lang="en-US" sz="2200" dirty="0" err="1"/>
              <a:t>Imm</a:t>
            </a:r>
            <a:endParaRPr lang="en-US" sz="2200" dirty="0"/>
          </a:p>
          <a:p>
            <a:pPr lvl="1">
              <a:spcBef>
                <a:spcPts val="600"/>
              </a:spcBef>
            </a:pPr>
            <a:r>
              <a:rPr lang="en-US" sz="2200" dirty="0"/>
              <a:t>+2 cycles if source uses indexed mode</a:t>
            </a:r>
          </a:p>
          <a:p>
            <a:pPr lvl="2">
              <a:spcBef>
                <a:spcPts val="600"/>
              </a:spcBef>
            </a:pPr>
            <a:r>
              <a:rPr lang="en-US" sz="2200" dirty="0"/>
              <a:t>1</a:t>
            </a:r>
            <a:r>
              <a:rPr lang="en-US" sz="2200" baseline="30000" dirty="0"/>
              <a:t>st</a:t>
            </a:r>
            <a:r>
              <a:rPr lang="en-US" sz="2200" dirty="0"/>
              <a:t> to fetch base address</a:t>
            </a:r>
          </a:p>
          <a:p>
            <a:pPr lvl="2">
              <a:spcBef>
                <a:spcPts val="600"/>
              </a:spcBef>
            </a:pPr>
            <a:r>
              <a:rPr lang="en-US" sz="2200" dirty="0"/>
              <a:t>2</a:t>
            </a:r>
            <a:r>
              <a:rPr lang="en-US" sz="2200" baseline="30000" dirty="0"/>
              <a:t>nd</a:t>
            </a:r>
            <a:r>
              <a:rPr lang="en-US" sz="2200" dirty="0"/>
              <a:t> to fetch source</a:t>
            </a:r>
          </a:p>
          <a:p>
            <a:pPr lvl="2">
              <a:spcBef>
                <a:spcPts val="600"/>
              </a:spcBef>
            </a:pPr>
            <a:r>
              <a:rPr lang="en-US" sz="2200" dirty="0"/>
              <a:t>Includes absolute and symbolic modes</a:t>
            </a:r>
          </a:p>
          <a:p>
            <a:pPr lvl="1">
              <a:spcBef>
                <a:spcPts val="600"/>
              </a:spcBef>
            </a:pPr>
            <a:r>
              <a:rPr lang="en-US" sz="2200" dirty="0"/>
              <a:t>+2 cycles if destination uses indexed mode</a:t>
            </a:r>
          </a:p>
          <a:p>
            <a:pPr lvl="1">
              <a:spcBef>
                <a:spcPts val="600"/>
              </a:spcBef>
            </a:pPr>
            <a:r>
              <a:rPr lang="en-US" sz="2200" dirty="0"/>
              <a:t>+1 cycle if writing destination back to </a:t>
            </a:r>
            <a:r>
              <a:rPr lang="en-US" sz="2200" dirty="0" smtClean="0"/>
              <a:t>memory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Additionally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+1 cycle if writing to PC (R0)</a:t>
            </a:r>
            <a:endParaRPr lang="en-US" sz="2000" dirty="0"/>
          </a:p>
          <a:p>
            <a:pPr lvl="1">
              <a:spcBef>
                <a:spcPts val="600"/>
              </a:spcBef>
            </a:pPr>
            <a:r>
              <a:rPr lang="en-US" sz="2000" dirty="0"/>
              <a:t>Jump instructions are always 2 </a:t>
            </a:r>
            <a:r>
              <a:rPr lang="en-US" sz="2000" dirty="0" smtClean="0"/>
              <a:t>cycles</a:t>
            </a:r>
            <a:endParaRPr lang="en-US" sz="2000" i="1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 dirty="0" smtClean="0">
                <a:solidFill>
                  <a:srgbClr val="000000"/>
                </a:solidFill>
                <a:latin typeface="Arial" charset="0"/>
              </a:rPr>
              <a:t>MSP430 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Clock Cycles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42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smtClean="0"/>
              <a:t>ISA</a:t>
            </a:r>
            <a:endParaRPr lang="en-US" dirty="0"/>
          </a:p>
        </p:txBody>
      </p:sp>
      <p:sp>
        <p:nvSpPr>
          <p:cNvPr id="108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057CF94B-84E6-4AEE-93DC-1923B18EA662}" type="slidenum">
              <a:rPr lang="en-US"/>
              <a:pPr/>
              <a:t>64</a:t>
            </a:fld>
            <a:endParaRPr lang="en-US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</a:t>
            </a:r>
            <a:r>
              <a:rPr lang="en-US" dirty="0"/>
              <a:t>3</a:t>
            </a:r>
            <a:r>
              <a:rPr lang="en-US" dirty="0" smtClean="0"/>
              <a:t>.4</a:t>
            </a:r>
          </a:p>
        </p:txBody>
      </p:sp>
      <p:sp>
        <p:nvSpPr>
          <p:cNvPr id="167312" name="Rectangle 400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408113"/>
            <a:ext cx="8301038" cy="1181100"/>
          </a:xfrm>
        </p:spPr>
        <p:txBody>
          <a:bodyPr/>
          <a:lstStyle/>
          <a:p>
            <a:r>
              <a:rPr lang="en-US" sz="2800" dirty="0" smtClean="0"/>
              <a:t>What is the length (in words) and cycles for each of the following instructions?</a:t>
            </a:r>
          </a:p>
        </p:txBody>
      </p:sp>
      <p:graphicFrame>
        <p:nvGraphicFramePr>
          <p:cNvPr id="167459" name="Group 5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083101"/>
              </p:ext>
            </p:extLst>
          </p:nvPr>
        </p:nvGraphicFramePr>
        <p:xfrm>
          <a:off x="774935" y="2703195"/>
          <a:ext cx="8019442" cy="3419856"/>
        </p:xfrm>
        <a:graphic>
          <a:graphicData uri="http://schemas.openxmlformats.org/drawingml/2006/table">
            <a:tbl>
              <a:tblPr/>
              <a:tblGrid>
                <a:gridCol w="2680959"/>
                <a:gridCol w="430306"/>
                <a:gridCol w="443753"/>
                <a:gridCol w="710598"/>
                <a:gridCol w="2933555"/>
                <a:gridCol w="403412"/>
                <a:gridCol w="416859"/>
              </a:tblGrid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1376363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Instruction</a:t>
                      </a: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Instruction</a:t>
                      </a: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</a:t>
                      </a: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add.w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r5,r6</a:t>
                      </a: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mov.w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EDE,TONI</a:t>
                      </a: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add.w 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cnt(r5),r6</a:t>
                      </a: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mov.b 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&amp;MEM,&amp;TCDAT</a:t>
                      </a: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1376363" algn="l"/>
                        </a:tabLst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add.w 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@r5,r6</a:t>
                      </a: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mov.w 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@r10,r11</a:t>
                      </a: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1376363" algn="l"/>
                        </a:tabLst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add.w 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@r5+,r6</a:t>
                      </a: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mov.b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@r10+,tab(r6)</a:t>
                      </a: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1376363" algn="l"/>
                        </a:tabLst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add.w 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cnt,r6</a:t>
                      </a: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mov.w 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#45,TONI</a:t>
                      </a: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1376363" algn="l"/>
                        </a:tabLst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add.w 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&amp;cnt,r6</a:t>
                      </a: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mov.w 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#2,&amp;MEM</a:t>
                      </a: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1376363" algn="l"/>
                        </a:tabLst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add.w 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#100,r6</a:t>
                      </a: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mov.b 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#1,r11</a:t>
                      </a: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1376363" algn="l"/>
                        </a:tabLst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mov.w 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r10,r11</a:t>
                      </a: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mov.w 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#45,r11</a:t>
                      </a: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1376363" algn="l"/>
                        </a:tabLst>
                      </a:pPr>
                      <a:r>
                        <a:rPr kumimoji="0" lang="en-US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mov.w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@r5,6(r6)</a:t>
                      </a: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mov.b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#-1,-1(r15)</a:t>
                      </a: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1376363" algn="l"/>
                        </a:tabLst>
                        <a:defRPr/>
                      </a:pPr>
                      <a:r>
                        <a:rPr kumimoji="0" lang="en-US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mov.w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0(r5),6(r6)</a:t>
                      </a: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mov.w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@r10+,r10</a:t>
                      </a:r>
                    </a:p>
                  </a:txBody>
                  <a:tcPr marT="18288" marB="18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7332" name="Line 420"/>
          <p:cNvSpPr>
            <a:spLocks noChangeShapeType="1"/>
          </p:cNvSpPr>
          <p:nvPr/>
        </p:nvSpPr>
        <p:spPr bwMode="auto">
          <a:xfrm>
            <a:off x="4973918" y="3019425"/>
            <a:ext cx="5270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7351" name="Line 439"/>
          <p:cNvSpPr>
            <a:spLocks noChangeShapeType="1"/>
          </p:cNvSpPr>
          <p:nvPr/>
        </p:nvSpPr>
        <p:spPr bwMode="auto">
          <a:xfrm>
            <a:off x="5500968" y="2708275"/>
            <a:ext cx="0" cy="3111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12289" y="2982914"/>
            <a:ext cx="5504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1.</a:t>
            </a:r>
          </a:p>
          <a:p>
            <a:pPr algn="r"/>
            <a:r>
              <a:rPr lang="en-US" sz="2000" dirty="0" smtClean="0"/>
              <a:t>2.</a:t>
            </a:r>
          </a:p>
          <a:p>
            <a:pPr algn="r"/>
            <a:r>
              <a:rPr lang="en-US" sz="2000" dirty="0" smtClean="0"/>
              <a:t>3.</a:t>
            </a:r>
          </a:p>
          <a:p>
            <a:pPr algn="r"/>
            <a:r>
              <a:rPr lang="en-US" sz="2000" dirty="0" smtClean="0"/>
              <a:t>4.</a:t>
            </a:r>
          </a:p>
          <a:p>
            <a:pPr algn="r"/>
            <a:r>
              <a:rPr lang="en-US" sz="2000" dirty="0" smtClean="0"/>
              <a:t>5.</a:t>
            </a:r>
          </a:p>
          <a:p>
            <a:pPr algn="r"/>
            <a:r>
              <a:rPr lang="en-US" sz="2000" dirty="0" smtClean="0"/>
              <a:t>6.</a:t>
            </a:r>
          </a:p>
          <a:p>
            <a:pPr algn="r"/>
            <a:r>
              <a:rPr lang="en-US" sz="2000" dirty="0" smtClean="0"/>
              <a:t>7.</a:t>
            </a:r>
          </a:p>
          <a:p>
            <a:pPr algn="r"/>
            <a:r>
              <a:rPr lang="en-US" sz="2000" dirty="0" smtClean="0"/>
              <a:t>8.</a:t>
            </a:r>
          </a:p>
          <a:p>
            <a:pPr algn="r"/>
            <a:r>
              <a:rPr lang="en-US" sz="2000" dirty="0" smtClean="0"/>
              <a:t>9.</a:t>
            </a:r>
          </a:p>
          <a:p>
            <a:pPr algn="r"/>
            <a:r>
              <a:rPr lang="en-US" sz="2000" dirty="0" smtClean="0"/>
              <a:t>10.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4457446" y="2982914"/>
            <a:ext cx="6109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11.</a:t>
            </a:r>
          </a:p>
          <a:p>
            <a:pPr algn="r"/>
            <a:r>
              <a:rPr lang="en-US" sz="2000" dirty="0" smtClean="0"/>
              <a:t>12.</a:t>
            </a:r>
          </a:p>
          <a:p>
            <a:pPr algn="r"/>
            <a:r>
              <a:rPr lang="en-US" sz="2000" dirty="0" smtClean="0"/>
              <a:t>13.</a:t>
            </a:r>
          </a:p>
          <a:p>
            <a:pPr algn="r"/>
            <a:r>
              <a:rPr lang="en-US" sz="2000" dirty="0" smtClean="0"/>
              <a:t>14.</a:t>
            </a:r>
          </a:p>
          <a:p>
            <a:pPr algn="r"/>
            <a:r>
              <a:rPr lang="en-US" sz="2000" dirty="0" smtClean="0"/>
              <a:t>15.</a:t>
            </a:r>
          </a:p>
          <a:p>
            <a:pPr algn="r"/>
            <a:r>
              <a:rPr lang="en-US" sz="2000" dirty="0" smtClean="0"/>
              <a:t>16.</a:t>
            </a:r>
          </a:p>
          <a:p>
            <a:pPr algn="r"/>
            <a:r>
              <a:rPr lang="en-US" sz="2000" dirty="0" smtClean="0"/>
              <a:t>17.</a:t>
            </a:r>
          </a:p>
          <a:p>
            <a:pPr algn="r"/>
            <a:r>
              <a:rPr lang="en-US" sz="2000" dirty="0" smtClean="0"/>
              <a:t>18.</a:t>
            </a:r>
          </a:p>
          <a:p>
            <a:pPr algn="r"/>
            <a:r>
              <a:rPr lang="en-US" sz="2000" dirty="0" smtClean="0"/>
              <a:t>19.</a:t>
            </a:r>
          </a:p>
          <a:p>
            <a:pPr algn="r"/>
            <a:r>
              <a:rPr lang="en-US" sz="2000" dirty="0" smtClean="0"/>
              <a:t>20.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ISA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11FF-EC1B-4A5D-84F6-5EE5FBD2654B}" type="slidenum">
              <a:rPr lang="en-US">
                <a:solidFill>
                  <a:srgbClr val="000000"/>
                </a:solidFill>
              </a:rPr>
              <a:pPr/>
              <a:t>65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83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Processor Speed</a:t>
            </a:r>
          </a:p>
        </p:txBody>
      </p:sp>
      <p:sp>
        <p:nvSpPr>
          <p:cNvPr id="283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2141" y="1556030"/>
            <a:ext cx="8281988" cy="310406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MCLK – Master Clock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Most </a:t>
            </a:r>
            <a:r>
              <a:rPr lang="en-US" sz="2000" dirty="0"/>
              <a:t>instruction phases require a clock </a:t>
            </a:r>
            <a:r>
              <a:rPr lang="en-US" sz="2000" dirty="0" smtClean="0"/>
              <a:t>cycle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No clock, no instruction execution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 smtClean="0"/>
              <a:t>CPI – Cycles </a:t>
            </a:r>
            <a:r>
              <a:rPr lang="en-US" sz="2400" dirty="0"/>
              <a:t>Per </a:t>
            </a:r>
            <a:r>
              <a:rPr lang="en-US" sz="2400" dirty="0" smtClean="0"/>
              <a:t>Instruction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Average </a:t>
            </a:r>
            <a:r>
              <a:rPr lang="en-US" sz="2000" dirty="0"/>
              <a:t>number of clock </a:t>
            </a:r>
            <a:r>
              <a:rPr lang="en-US" sz="2000" dirty="0" smtClean="0"/>
              <a:t>cycles per </a:t>
            </a:r>
            <a:r>
              <a:rPr lang="en-US" sz="2000" dirty="0"/>
              <a:t>complete instruction.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MIPS – Millions </a:t>
            </a:r>
            <a:r>
              <a:rPr lang="en-US" sz="2400" dirty="0"/>
              <a:t>of </a:t>
            </a:r>
            <a:r>
              <a:rPr lang="en-US" sz="2400" dirty="0" smtClean="0"/>
              <a:t>Instructions </a:t>
            </a:r>
            <a:r>
              <a:rPr lang="en-US" sz="2400" dirty="0"/>
              <a:t>per </a:t>
            </a:r>
            <a:r>
              <a:rPr lang="en-US" sz="2400" dirty="0" smtClean="0"/>
              <a:t>Second </a:t>
            </a:r>
            <a:r>
              <a:rPr lang="en-US" sz="2400" dirty="0"/>
              <a:t>(MIPS</a:t>
            </a:r>
            <a:r>
              <a:rPr lang="en-US" sz="24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Characterizes </a:t>
            </a:r>
            <a:r>
              <a:rPr lang="en-US" sz="2000" dirty="0"/>
              <a:t>a processor’s </a:t>
            </a:r>
            <a:r>
              <a:rPr lang="en-US" sz="2000" dirty="0" smtClean="0"/>
              <a:t>performance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MIPS = MCLK / CPI.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 smtClean="0"/>
              <a:t>Clock speed ≠ faster computer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00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Instruction Clock Cycles</a:t>
            </a:r>
          </a:p>
        </p:txBody>
      </p:sp>
      <p:sp>
        <p:nvSpPr>
          <p:cNvPr id="9" name="AutoShape 5"/>
          <p:cNvSpPr>
            <a:spLocks noChangeAspect="1" noChangeArrowheads="1" noTextEdit="1"/>
          </p:cNvSpPr>
          <p:nvPr/>
        </p:nvSpPr>
        <p:spPr bwMode="auto">
          <a:xfrm>
            <a:off x="1307412" y="4485316"/>
            <a:ext cx="5447310" cy="200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733501" y="4643484"/>
            <a:ext cx="4893389" cy="1001873"/>
            <a:chOff x="1887721" y="5202444"/>
            <a:chExt cx="4893389" cy="1001873"/>
          </a:xfrm>
        </p:grpSpPr>
        <p:grpSp>
          <p:nvGrpSpPr>
            <p:cNvPr id="2832393" name="Group 2832392"/>
            <p:cNvGrpSpPr/>
            <p:nvPr/>
          </p:nvGrpSpPr>
          <p:grpSpPr>
            <a:xfrm>
              <a:off x="1887721" y="5202444"/>
              <a:ext cx="587952" cy="1001873"/>
              <a:chOff x="1563714" y="4635149"/>
              <a:chExt cx="1207074" cy="1559477"/>
            </a:xfrm>
          </p:grpSpPr>
          <p:sp>
            <p:nvSpPr>
              <p:cNvPr id="273" name="Freeform 7"/>
              <p:cNvSpPr>
                <a:spLocks/>
              </p:cNvSpPr>
              <p:nvPr/>
            </p:nvSpPr>
            <p:spPr bwMode="auto">
              <a:xfrm>
                <a:off x="1563714" y="4635149"/>
                <a:ext cx="1207074" cy="1559477"/>
              </a:xfrm>
              <a:custGeom>
                <a:avLst/>
                <a:gdLst>
                  <a:gd name="T0" fmla="*/ 2224 w 2341"/>
                  <a:gd name="T1" fmla="*/ 242 h 3623"/>
                  <a:gd name="T2" fmla="*/ 2106 w 2341"/>
                  <a:gd name="T3" fmla="*/ 176 h 3623"/>
                  <a:gd name="T4" fmla="*/ 2002 w 2341"/>
                  <a:gd name="T5" fmla="*/ 68 h 3623"/>
                  <a:gd name="T6" fmla="*/ 1940 w 2341"/>
                  <a:gd name="T7" fmla="*/ 235 h 3623"/>
                  <a:gd name="T8" fmla="*/ 1759 w 2341"/>
                  <a:gd name="T9" fmla="*/ 325 h 3623"/>
                  <a:gd name="T10" fmla="*/ 1571 w 2341"/>
                  <a:gd name="T11" fmla="*/ 437 h 3623"/>
                  <a:gd name="T12" fmla="*/ 1264 w 2341"/>
                  <a:gd name="T13" fmla="*/ 613 h 3623"/>
                  <a:gd name="T14" fmla="*/ 1079 w 2341"/>
                  <a:gd name="T15" fmla="*/ 674 h 3623"/>
                  <a:gd name="T16" fmla="*/ 934 w 2341"/>
                  <a:gd name="T17" fmla="*/ 664 h 3623"/>
                  <a:gd name="T18" fmla="*/ 947 w 2341"/>
                  <a:gd name="T19" fmla="*/ 398 h 3623"/>
                  <a:gd name="T20" fmla="*/ 850 w 2341"/>
                  <a:gd name="T21" fmla="*/ 77 h 3623"/>
                  <a:gd name="T22" fmla="*/ 810 w 2341"/>
                  <a:gd name="T23" fmla="*/ 3 h 3623"/>
                  <a:gd name="T24" fmla="*/ 610 w 2341"/>
                  <a:gd name="T25" fmla="*/ 563 h 3623"/>
                  <a:gd name="T26" fmla="*/ 492 w 2341"/>
                  <a:gd name="T27" fmla="*/ 685 h 3623"/>
                  <a:gd name="T28" fmla="*/ 409 w 2341"/>
                  <a:gd name="T29" fmla="*/ 743 h 3623"/>
                  <a:gd name="T30" fmla="*/ 283 w 2341"/>
                  <a:gd name="T31" fmla="*/ 821 h 3623"/>
                  <a:gd name="T32" fmla="*/ 219 w 2341"/>
                  <a:gd name="T33" fmla="*/ 967 h 3623"/>
                  <a:gd name="T34" fmla="*/ 36 w 2341"/>
                  <a:gd name="T35" fmla="*/ 1203 h 3623"/>
                  <a:gd name="T36" fmla="*/ 117 w 2341"/>
                  <a:gd name="T37" fmla="*/ 1561 h 3623"/>
                  <a:gd name="T38" fmla="*/ 367 w 2341"/>
                  <a:gd name="T39" fmla="*/ 1570 h 3623"/>
                  <a:gd name="T40" fmla="*/ 573 w 2341"/>
                  <a:gd name="T41" fmla="*/ 1473 h 3623"/>
                  <a:gd name="T42" fmla="*/ 633 w 2341"/>
                  <a:gd name="T43" fmla="*/ 1663 h 3623"/>
                  <a:gd name="T44" fmla="*/ 665 w 2341"/>
                  <a:gd name="T45" fmla="*/ 1785 h 3623"/>
                  <a:gd name="T46" fmla="*/ 648 w 2341"/>
                  <a:gd name="T47" fmla="*/ 2104 h 3623"/>
                  <a:gd name="T48" fmla="*/ 518 w 2341"/>
                  <a:gd name="T49" fmla="*/ 2473 h 3623"/>
                  <a:gd name="T50" fmla="*/ 484 w 2341"/>
                  <a:gd name="T51" fmla="*/ 2679 h 3623"/>
                  <a:gd name="T52" fmla="*/ 388 w 2341"/>
                  <a:gd name="T53" fmla="*/ 2756 h 3623"/>
                  <a:gd name="T54" fmla="*/ 379 w 2341"/>
                  <a:gd name="T55" fmla="*/ 2866 h 3623"/>
                  <a:gd name="T56" fmla="*/ 422 w 2341"/>
                  <a:gd name="T57" fmla="*/ 2936 h 3623"/>
                  <a:gd name="T58" fmla="*/ 420 w 2341"/>
                  <a:gd name="T59" fmla="*/ 3403 h 3623"/>
                  <a:gd name="T60" fmla="*/ 377 w 2341"/>
                  <a:gd name="T61" fmla="*/ 3559 h 3623"/>
                  <a:gd name="T62" fmla="*/ 616 w 2341"/>
                  <a:gd name="T63" fmla="*/ 3603 h 3623"/>
                  <a:gd name="T64" fmla="*/ 582 w 2341"/>
                  <a:gd name="T65" fmla="*/ 3381 h 3623"/>
                  <a:gd name="T66" fmla="*/ 705 w 2341"/>
                  <a:gd name="T67" fmla="*/ 3026 h 3623"/>
                  <a:gd name="T68" fmla="*/ 793 w 2341"/>
                  <a:gd name="T69" fmla="*/ 2789 h 3623"/>
                  <a:gd name="T70" fmla="*/ 885 w 2341"/>
                  <a:gd name="T71" fmla="*/ 2694 h 3623"/>
                  <a:gd name="T72" fmla="*/ 968 w 2341"/>
                  <a:gd name="T73" fmla="*/ 2490 h 3623"/>
                  <a:gd name="T74" fmla="*/ 1098 w 2341"/>
                  <a:gd name="T75" fmla="*/ 2369 h 3623"/>
                  <a:gd name="T76" fmla="*/ 1087 w 2341"/>
                  <a:gd name="T77" fmla="*/ 2747 h 3623"/>
                  <a:gd name="T78" fmla="*/ 1126 w 2341"/>
                  <a:gd name="T79" fmla="*/ 2964 h 3623"/>
                  <a:gd name="T80" fmla="*/ 1181 w 2341"/>
                  <a:gd name="T81" fmla="*/ 3318 h 3623"/>
                  <a:gd name="T82" fmla="*/ 1243 w 2341"/>
                  <a:gd name="T83" fmla="*/ 3465 h 3623"/>
                  <a:gd name="T84" fmla="*/ 1356 w 2341"/>
                  <a:gd name="T85" fmla="*/ 3449 h 3623"/>
                  <a:gd name="T86" fmla="*/ 1603 w 2341"/>
                  <a:gd name="T87" fmla="*/ 3498 h 3623"/>
                  <a:gd name="T88" fmla="*/ 1644 w 2341"/>
                  <a:gd name="T89" fmla="*/ 3395 h 3623"/>
                  <a:gd name="T90" fmla="*/ 1441 w 2341"/>
                  <a:gd name="T91" fmla="*/ 3302 h 3623"/>
                  <a:gd name="T92" fmla="*/ 1337 w 2341"/>
                  <a:gd name="T93" fmla="*/ 3274 h 3623"/>
                  <a:gd name="T94" fmla="*/ 1437 w 2341"/>
                  <a:gd name="T95" fmla="*/ 2940 h 3623"/>
                  <a:gd name="T96" fmla="*/ 1484 w 2341"/>
                  <a:gd name="T97" fmla="*/ 3008 h 3623"/>
                  <a:gd name="T98" fmla="*/ 1497 w 2341"/>
                  <a:gd name="T99" fmla="*/ 2971 h 3623"/>
                  <a:gd name="T100" fmla="*/ 1480 w 2341"/>
                  <a:gd name="T101" fmla="*/ 2890 h 3623"/>
                  <a:gd name="T102" fmla="*/ 1452 w 2341"/>
                  <a:gd name="T103" fmla="*/ 2712 h 3623"/>
                  <a:gd name="T104" fmla="*/ 1505 w 2341"/>
                  <a:gd name="T105" fmla="*/ 2227 h 3623"/>
                  <a:gd name="T106" fmla="*/ 1407 w 2341"/>
                  <a:gd name="T107" fmla="*/ 1717 h 3623"/>
                  <a:gd name="T108" fmla="*/ 1349 w 2341"/>
                  <a:gd name="T109" fmla="*/ 1597 h 3623"/>
                  <a:gd name="T110" fmla="*/ 1356 w 2341"/>
                  <a:gd name="T111" fmla="*/ 1175 h 3623"/>
                  <a:gd name="T112" fmla="*/ 1405 w 2341"/>
                  <a:gd name="T113" fmla="*/ 1010 h 3623"/>
                  <a:gd name="T114" fmla="*/ 1644 w 2341"/>
                  <a:gd name="T115" fmla="*/ 837 h 3623"/>
                  <a:gd name="T116" fmla="*/ 1917 w 2341"/>
                  <a:gd name="T117" fmla="*/ 661 h 3623"/>
                  <a:gd name="T118" fmla="*/ 2094 w 2341"/>
                  <a:gd name="T119" fmla="*/ 429 h 3623"/>
                  <a:gd name="T120" fmla="*/ 2179 w 2341"/>
                  <a:gd name="T121" fmla="*/ 442 h 3623"/>
                  <a:gd name="T122" fmla="*/ 2305 w 2341"/>
                  <a:gd name="T123" fmla="*/ 492 h 3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341" h="3623">
                    <a:moveTo>
                      <a:pt x="2296" y="372"/>
                    </a:moveTo>
                    <a:lnTo>
                      <a:pt x="2290" y="365"/>
                    </a:lnTo>
                    <a:lnTo>
                      <a:pt x="2285" y="354"/>
                    </a:lnTo>
                    <a:lnTo>
                      <a:pt x="2279" y="339"/>
                    </a:lnTo>
                    <a:lnTo>
                      <a:pt x="2273" y="325"/>
                    </a:lnTo>
                    <a:lnTo>
                      <a:pt x="2266" y="308"/>
                    </a:lnTo>
                    <a:lnTo>
                      <a:pt x="2258" y="292"/>
                    </a:lnTo>
                    <a:lnTo>
                      <a:pt x="2249" y="273"/>
                    </a:lnTo>
                    <a:lnTo>
                      <a:pt x="2237" y="257"/>
                    </a:lnTo>
                    <a:lnTo>
                      <a:pt x="2224" y="242"/>
                    </a:lnTo>
                    <a:lnTo>
                      <a:pt x="2209" y="231"/>
                    </a:lnTo>
                    <a:lnTo>
                      <a:pt x="2194" y="224"/>
                    </a:lnTo>
                    <a:lnTo>
                      <a:pt x="2179" y="220"/>
                    </a:lnTo>
                    <a:lnTo>
                      <a:pt x="2166" y="218"/>
                    </a:lnTo>
                    <a:lnTo>
                      <a:pt x="2155" y="218"/>
                    </a:lnTo>
                    <a:lnTo>
                      <a:pt x="2145" y="218"/>
                    </a:lnTo>
                    <a:lnTo>
                      <a:pt x="2143" y="218"/>
                    </a:lnTo>
                    <a:lnTo>
                      <a:pt x="2138" y="213"/>
                    </a:lnTo>
                    <a:lnTo>
                      <a:pt x="2123" y="196"/>
                    </a:lnTo>
                    <a:lnTo>
                      <a:pt x="2106" y="176"/>
                    </a:lnTo>
                    <a:lnTo>
                      <a:pt x="2092" y="152"/>
                    </a:lnTo>
                    <a:lnTo>
                      <a:pt x="2087" y="139"/>
                    </a:lnTo>
                    <a:lnTo>
                      <a:pt x="2081" y="126"/>
                    </a:lnTo>
                    <a:lnTo>
                      <a:pt x="2072" y="112"/>
                    </a:lnTo>
                    <a:lnTo>
                      <a:pt x="2062" y="99"/>
                    </a:lnTo>
                    <a:lnTo>
                      <a:pt x="2053" y="88"/>
                    </a:lnTo>
                    <a:lnTo>
                      <a:pt x="2042" y="79"/>
                    </a:lnTo>
                    <a:lnTo>
                      <a:pt x="2030" y="71"/>
                    </a:lnTo>
                    <a:lnTo>
                      <a:pt x="2021" y="68"/>
                    </a:lnTo>
                    <a:lnTo>
                      <a:pt x="2002" y="68"/>
                    </a:lnTo>
                    <a:lnTo>
                      <a:pt x="1985" y="73"/>
                    </a:lnTo>
                    <a:lnTo>
                      <a:pt x="1972" y="82"/>
                    </a:lnTo>
                    <a:lnTo>
                      <a:pt x="1968" y="86"/>
                    </a:lnTo>
                    <a:lnTo>
                      <a:pt x="1968" y="93"/>
                    </a:lnTo>
                    <a:lnTo>
                      <a:pt x="1968" y="108"/>
                    </a:lnTo>
                    <a:lnTo>
                      <a:pt x="1964" y="130"/>
                    </a:lnTo>
                    <a:lnTo>
                      <a:pt x="1951" y="152"/>
                    </a:lnTo>
                    <a:lnTo>
                      <a:pt x="1940" y="178"/>
                    </a:lnTo>
                    <a:lnTo>
                      <a:pt x="1938" y="209"/>
                    </a:lnTo>
                    <a:lnTo>
                      <a:pt x="1940" y="235"/>
                    </a:lnTo>
                    <a:lnTo>
                      <a:pt x="1942" y="246"/>
                    </a:lnTo>
                    <a:lnTo>
                      <a:pt x="1876" y="306"/>
                    </a:lnTo>
                    <a:lnTo>
                      <a:pt x="1874" y="306"/>
                    </a:lnTo>
                    <a:lnTo>
                      <a:pt x="1870" y="308"/>
                    </a:lnTo>
                    <a:lnTo>
                      <a:pt x="1863" y="308"/>
                    </a:lnTo>
                    <a:lnTo>
                      <a:pt x="1851" y="310"/>
                    </a:lnTo>
                    <a:lnTo>
                      <a:pt x="1834" y="314"/>
                    </a:lnTo>
                    <a:lnTo>
                      <a:pt x="1816" y="316"/>
                    </a:lnTo>
                    <a:lnTo>
                      <a:pt x="1789" y="321"/>
                    </a:lnTo>
                    <a:lnTo>
                      <a:pt x="1759" y="325"/>
                    </a:lnTo>
                    <a:lnTo>
                      <a:pt x="1727" y="334"/>
                    </a:lnTo>
                    <a:lnTo>
                      <a:pt x="1695" y="347"/>
                    </a:lnTo>
                    <a:lnTo>
                      <a:pt x="1667" y="363"/>
                    </a:lnTo>
                    <a:lnTo>
                      <a:pt x="1640" y="383"/>
                    </a:lnTo>
                    <a:lnTo>
                      <a:pt x="1620" y="400"/>
                    </a:lnTo>
                    <a:lnTo>
                      <a:pt x="1603" y="417"/>
                    </a:lnTo>
                    <a:lnTo>
                      <a:pt x="1593" y="428"/>
                    </a:lnTo>
                    <a:lnTo>
                      <a:pt x="1590" y="431"/>
                    </a:lnTo>
                    <a:lnTo>
                      <a:pt x="1584" y="433"/>
                    </a:lnTo>
                    <a:lnTo>
                      <a:pt x="1571" y="437"/>
                    </a:lnTo>
                    <a:lnTo>
                      <a:pt x="1548" y="444"/>
                    </a:lnTo>
                    <a:lnTo>
                      <a:pt x="1522" y="455"/>
                    </a:lnTo>
                    <a:lnTo>
                      <a:pt x="1492" y="468"/>
                    </a:lnTo>
                    <a:lnTo>
                      <a:pt x="1462" y="484"/>
                    </a:lnTo>
                    <a:lnTo>
                      <a:pt x="1430" y="505"/>
                    </a:lnTo>
                    <a:lnTo>
                      <a:pt x="1401" y="527"/>
                    </a:lnTo>
                    <a:lnTo>
                      <a:pt x="1371" y="551"/>
                    </a:lnTo>
                    <a:lnTo>
                      <a:pt x="1337" y="573"/>
                    </a:lnTo>
                    <a:lnTo>
                      <a:pt x="1300" y="593"/>
                    </a:lnTo>
                    <a:lnTo>
                      <a:pt x="1264" y="613"/>
                    </a:lnTo>
                    <a:lnTo>
                      <a:pt x="1230" y="628"/>
                    </a:lnTo>
                    <a:lnTo>
                      <a:pt x="1204" y="641"/>
                    </a:lnTo>
                    <a:lnTo>
                      <a:pt x="1187" y="648"/>
                    </a:lnTo>
                    <a:lnTo>
                      <a:pt x="1179" y="652"/>
                    </a:lnTo>
                    <a:lnTo>
                      <a:pt x="1141" y="698"/>
                    </a:lnTo>
                    <a:lnTo>
                      <a:pt x="1138" y="696"/>
                    </a:lnTo>
                    <a:lnTo>
                      <a:pt x="1130" y="692"/>
                    </a:lnTo>
                    <a:lnTo>
                      <a:pt x="1117" y="687"/>
                    </a:lnTo>
                    <a:lnTo>
                      <a:pt x="1100" y="681"/>
                    </a:lnTo>
                    <a:lnTo>
                      <a:pt x="1079" y="674"/>
                    </a:lnTo>
                    <a:lnTo>
                      <a:pt x="1060" y="668"/>
                    </a:lnTo>
                    <a:lnTo>
                      <a:pt x="1040" y="663"/>
                    </a:lnTo>
                    <a:lnTo>
                      <a:pt x="1019" y="659"/>
                    </a:lnTo>
                    <a:lnTo>
                      <a:pt x="1002" y="657"/>
                    </a:lnTo>
                    <a:lnTo>
                      <a:pt x="985" y="657"/>
                    </a:lnTo>
                    <a:lnTo>
                      <a:pt x="970" y="659"/>
                    </a:lnTo>
                    <a:lnTo>
                      <a:pt x="957" y="659"/>
                    </a:lnTo>
                    <a:lnTo>
                      <a:pt x="947" y="661"/>
                    </a:lnTo>
                    <a:lnTo>
                      <a:pt x="940" y="663"/>
                    </a:lnTo>
                    <a:lnTo>
                      <a:pt x="934" y="664"/>
                    </a:lnTo>
                    <a:lnTo>
                      <a:pt x="932" y="664"/>
                    </a:lnTo>
                    <a:lnTo>
                      <a:pt x="938" y="606"/>
                    </a:lnTo>
                    <a:lnTo>
                      <a:pt x="883" y="600"/>
                    </a:lnTo>
                    <a:lnTo>
                      <a:pt x="878" y="527"/>
                    </a:lnTo>
                    <a:lnTo>
                      <a:pt x="880" y="529"/>
                    </a:lnTo>
                    <a:lnTo>
                      <a:pt x="889" y="525"/>
                    </a:lnTo>
                    <a:lnTo>
                      <a:pt x="906" y="510"/>
                    </a:lnTo>
                    <a:lnTo>
                      <a:pt x="932" y="470"/>
                    </a:lnTo>
                    <a:lnTo>
                      <a:pt x="944" y="439"/>
                    </a:lnTo>
                    <a:lnTo>
                      <a:pt x="947" y="398"/>
                    </a:lnTo>
                    <a:lnTo>
                      <a:pt x="944" y="354"/>
                    </a:lnTo>
                    <a:lnTo>
                      <a:pt x="938" y="306"/>
                    </a:lnTo>
                    <a:lnTo>
                      <a:pt x="927" y="259"/>
                    </a:lnTo>
                    <a:lnTo>
                      <a:pt x="915" y="216"/>
                    </a:lnTo>
                    <a:lnTo>
                      <a:pt x="904" y="178"/>
                    </a:lnTo>
                    <a:lnTo>
                      <a:pt x="893" y="148"/>
                    </a:lnTo>
                    <a:lnTo>
                      <a:pt x="883" y="126"/>
                    </a:lnTo>
                    <a:lnTo>
                      <a:pt x="872" y="106"/>
                    </a:lnTo>
                    <a:lnTo>
                      <a:pt x="861" y="90"/>
                    </a:lnTo>
                    <a:lnTo>
                      <a:pt x="850" y="77"/>
                    </a:lnTo>
                    <a:lnTo>
                      <a:pt x="840" y="66"/>
                    </a:lnTo>
                    <a:lnTo>
                      <a:pt x="831" y="57"/>
                    </a:lnTo>
                    <a:lnTo>
                      <a:pt x="825" y="53"/>
                    </a:lnTo>
                    <a:lnTo>
                      <a:pt x="823" y="51"/>
                    </a:lnTo>
                    <a:lnTo>
                      <a:pt x="838" y="25"/>
                    </a:lnTo>
                    <a:lnTo>
                      <a:pt x="834" y="2"/>
                    </a:lnTo>
                    <a:lnTo>
                      <a:pt x="833" y="2"/>
                    </a:lnTo>
                    <a:lnTo>
                      <a:pt x="825" y="0"/>
                    </a:lnTo>
                    <a:lnTo>
                      <a:pt x="818" y="0"/>
                    </a:lnTo>
                    <a:lnTo>
                      <a:pt x="810" y="3"/>
                    </a:lnTo>
                    <a:lnTo>
                      <a:pt x="799" y="7"/>
                    </a:lnTo>
                    <a:lnTo>
                      <a:pt x="782" y="13"/>
                    </a:lnTo>
                    <a:lnTo>
                      <a:pt x="767" y="14"/>
                    </a:lnTo>
                    <a:lnTo>
                      <a:pt x="759" y="16"/>
                    </a:lnTo>
                    <a:lnTo>
                      <a:pt x="665" y="47"/>
                    </a:lnTo>
                    <a:lnTo>
                      <a:pt x="529" y="112"/>
                    </a:lnTo>
                    <a:lnTo>
                      <a:pt x="488" y="268"/>
                    </a:lnTo>
                    <a:lnTo>
                      <a:pt x="533" y="428"/>
                    </a:lnTo>
                    <a:lnTo>
                      <a:pt x="560" y="451"/>
                    </a:lnTo>
                    <a:lnTo>
                      <a:pt x="610" y="563"/>
                    </a:lnTo>
                    <a:lnTo>
                      <a:pt x="567" y="593"/>
                    </a:lnTo>
                    <a:lnTo>
                      <a:pt x="569" y="653"/>
                    </a:lnTo>
                    <a:lnTo>
                      <a:pt x="571" y="653"/>
                    </a:lnTo>
                    <a:lnTo>
                      <a:pt x="573" y="653"/>
                    </a:lnTo>
                    <a:lnTo>
                      <a:pt x="567" y="657"/>
                    </a:lnTo>
                    <a:lnTo>
                      <a:pt x="548" y="668"/>
                    </a:lnTo>
                    <a:lnTo>
                      <a:pt x="535" y="675"/>
                    </a:lnTo>
                    <a:lnTo>
                      <a:pt x="520" y="679"/>
                    </a:lnTo>
                    <a:lnTo>
                      <a:pt x="507" y="683"/>
                    </a:lnTo>
                    <a:lnTo>
                      <a:pt x="492" y="685"/>
                    </a:lnTo>
                    <a:lnTo>
                      <a:pt x="477" y="687"/>
                    </a:lnTo>
                    <a:lnTo>
                      <a:pt x="463" y="688"/>
                    </a:lnTo>
                    <a:lnTo>
                      <a:pt x="452" y="692"/>
                    </a:lnTo>
                    <a:lnTo>
                      <a:pt x="441" y="698"/>
                    </a:lnTo>
                    <a:lnTo>
                      <a:pt x="426" y="712"/>
                    </a:lnTo>
                    <a:lnTo>
                      <a:pt x="416" y="727"/>
                    </a:lnTo>
                    <a:lnTo>
                      <a:pt x="413" y="738"/>
                    </a:lnTo>
                    <a:lnTo>
                      <a:pt x="413" y="743"/>
                    </a:lnTo>
                    <a:lnTo>
                      <a:pt x="413" y="743"/>
                    </a:lnTo>
                    <a:lnTo>
                      <a:pt x="409" y="743"/>
                    </a:lnTo>
                    <a:lnTo>
                      <a:pt x="405" y="745"/>
                    </a:lnTo>
                    <a:lnTo>
                      <a:pt x="399" y="747"/>
                    </a:lnTo>
                    <a:lnTo>
                      <a:pt x="390" y="751"/>
                    </a:lnTo>
                    <a:lnTo>
                      <a:pt x="379" y="754"/>
                    </a:lnTo>
                    <a:lnTo>
                      <a:pt x="366" y="760"/>
                    </a:lnTo>
                    <a:lnTo>
                      <a:pt x="350" y="767"/>
                    </a:lnTo>
                    <a:lnTo>
                      <a:pt x="334" y="778"/>
                    </a:lnTo>
                    <a:lnTo>
                      <a:pt x="315" y="791"/>
                    </a:lnTo>
                    <a:lnTo>
                      <a:pt x="298" y="806"/>
                    </a:lnTo>
                    <a:lnTo>
                      <a:pt x="283" y="821"/>
                    </a:lnTo>
                    <a:lnTo>
                      <a:pt x="269" y="835"/>
                    </a:lnTo>
                    <a:lnTo>
                      <a:pt x="258" y="846"/>
                    </a:lnTo>
                    <a:lnTo>
                      <a:pt x="251" y="854"/>
                    </a:lnTo>
                    <a:lnTo>
                      <a:pt x="249" y="857"/>
                    </a:lnTo>
                    <a:lnTo>
                      <a:pt x="247" y="861"/>
                    </a:lnTo>
                    <a:lnTo>
                      <a:pt x="241" y="874"/>
                    </a:lnTo>
                    <a:lnTo>
                      <a:pt x="236" y="896"/>
                    </a:lnTo>
                    <a:lnTo>
                      <a:pt x="230" y="929"/>
                    </a:lnTo>
                    <a:lnTo>
                      <a:pt x="226" y="949"/>
                    </a:lnTo>
                    <a:lnTo>
                      <a:pt x="219" y="967"/>
                    </a:lnTo>
                    <a:lnTo>
                      <a:pt x="209" y="984"/>
                    </a:lnTo>
                    <a:lnTo>
                      <a:pt x="198" y="1001"/>
                    </a:lnTo>
                    <a:lnTo>
                      <a:pt x="183" y="1017"/>
                    </a:lnTo>
                    <a:lnTo>
                      <a:pt x="168" y="1035"/>
                    </a:lnTo>
                    <a:lnTo>
                      <a:pt x="153" y="1056"/>
                    </a:lnTo>
                    <a:lnTo>
                      <a:pt x="136" y="1078"/>
                    </a:lnTo>
                    <a:lnTo>
                      <a:pt x="115" y="1102"/>
                    </a:lnTo>
                    <a:lnTo>
                      <a:pt x="91" y="1131"/>
                    </a:lnTo>
                    <a:lnTo>
                      <a:pt x="62" y="1164"/>
                    </a:lnTo>
                    <a:lnTo>
                      <a:pt x="36" y="1203"/>
                    </a:lnTo>
                    <a:lnTo>
                      <a:pt x="15" y="1248"/>
                    </a:lnTo>
                    <a:lnTo>
                      <a:pt x="2" y="1300"/>
                    </a:lnTo>
                    <a:lnTo>
                      <a:pt x="0" y="1360"/>
                    </a:lnTo>
                    <a:lnTo>
                      <a:pt x="13" y="1428"/>
                    </a:lnTo>
                    <a:lnTo>
                      <a:pt x="25" y="1463"/>
                    </a:lnTo>
                    <a:lnTo>
                      <a:pt x="40" y="1491"/>
                    </a:lnTo>
                    <a:lnTo>
                      <a:pt x="57" y="1515"/>
                    </a:lnTo>
                    <a:lnTo>
                      <a:pt x="76" y="1535"/>
                    </a:lnTo>
                    <a:lnTo>
                      <a:pt x="96" y="1550"/>
                    </a:lnTo>
                    <a:lnTo>
                      <a:pt x="117" y="1561"/>
                    </a:lnTo>
                    <a:lnTo>
                      <a:pt x="140" y="1570"/>
                    </a:lnTo>
                    <a:lnTo>
                      <a:pt x="164" y="1575"/>
                    </a:lnTo>
                    <a:lnTo>
                      <a:pt x="189" y="1579"/>
                    </a:lnTo>
                    <a:lnTo>
                      <a:pt x="215" y="1581"/>
                    </a:lnTo>
                    <a:lnTo>
                      <a:pt x="241" y="1579"/>
                    </a:lnTo>
                    <a:lnTo>
                      <a:pt x="266" y="1579"/>
                    </a:lnTo>
                    <a:lnTo>
                      <a:pt x="292" y="1577"/>
                    </a:lnTo>
                    <a:lnTo>
                      <a:pt x="318" y="1574"/>
                    </a:lnTo>
                    <a:lnTo>
                      <a:pt x="343" y="1572"/>
                    </a:lnTo>
                    <a:lnTo>
                      <a:pt x="367" y="1570"/>
                    </a:lnTo>
                    <a:lnTo>
                      <a:pt x="413" y="1564"/>
                    </a:lnTo>
                    <a:lnTo>
                      <a:pt x="448" y="1553"/>
                    </a:lnTo>
                    <a:lnTo>
                      <a:pt x="477" y="1540"/>
                    </a:lnTo>
                    <a:lnTo>
                      <a:pt x="499" y="1524"/>
                    </a:lnTo>
                    <a:lnTo>
                      <a:pt x="516" y="1509"/>
                    </a:lnTo>
                    <a:lnTo>
                      <a:pt x="527" y="1498"/>
                    </a:lnTo>
                    <a:lnTo>
                      <a:pt x="533" y="1489"/>
                    </a:lnTo>
                    <a:lnTo>
                      <a:pt x="535" y="1485"/>
                    </a:lnTo>
                    <a:lnTo>
                      <a:pt x="571" y="1469"/>
                    </a:lnTo>
                    <a:lnTo>
                      <a:pt x="573" y="1473"/>
                    </a:lnTo>
                    <a:lnTo>
                      <a:pt x="578" y="1480"/>
                    </a:lnTo>
                    <a:lnTo>
                      <a:pt x="582" y="1491"/>
                    </a:lnTo>
                    <a:lnTo>
                      <a:pt x="586" y="1502"/>
                    </a:lnTo>
                    <a:lnTo>
                      <a:pt x="588" y="1520"/>
                    </a:lnTo>
                    <a:lnTo>
                      <a:pt x="590" y="1548"/>
                    </a:lnTo>
                    <a:lnTo>
                      <a:pt x="593" y="1585"/>
                    </a:lnTo>
                    <a:lnTo>
                      <a:pt x="603" y="1625"/>
                    </a:lnTo>
                    <a:lnTo>
                      <a:pt x="610" y="1643"/>
                    </a:lnTo>
                    <a:lnTo>
                      <a:pt x="622" y="1654"/>
                    </a:lnTo>
                    <a:lnTo>
                      <a:pt x="633" y="1663"/>
                    </a:lnTo>
                    <a:lnTo>
                      <a:pt x="646" y="1667"/>
                    </a:lnTo>
                    <a:lnTo>
                      <a:pt x="657" y="1669"/>
                    </a:lnTo>
                    <a:lnTo>
                      <a:pt x="667" y="1669"/>
                    </a:lnTo>
                    <a:lnTo>
                      <a:pt x="674" y="1669"/>
                    </a:lnTo>
                    <a:lnTo>
                      <a:pt x="676" y="1669"/>
                    </a:lnTo>
                    <a:lnTo>
                      <a:pt x="676" y="1673"/>
                    </a:lnTo>
                    <a:lnTo>
                      <a:pt x="678" y="1684"/>
                    </a:lnTo>
                    <a:lnTo>
                      <a:pt x="676" y="1706"/>
                    </a:lnTo>
                    <a:lnTo>
                      <a:pt x="672" y="1742"/>
                    </a:lnTo>
                    <a:lnTo>
                      <a:pt x="665" y="1785"/>
                    </a:lnTo>
                    <a:lnTo>
                      <a:pt x="656" y="1818"/>
                    </a:lnTo>
                    <a:lnTo>
                      <a:pt x="646" y="1840"/>
                    </a:lnTo>
                    <a:lnTo>
                      <a:pt x="642" y="1847"/>
                    </a:lnTo>
                    <a:lnTo>
                      <a:pt x="644" y="1858"/>
                    </a:lnTo>
                    <a:lnTo>
                      <a:pt x="650" y="1888"/>
                    </a:lnTo>
                    <a:lnTo>
                      <a:pt x="654" y="1937"/>
                    </a:lnTo>
                    <a:lnTo>
                      <a:pt x="657" y="2007"/>
                    </a:lnTo>
                    <a:lnTo>
                      <a:pt x="657" y="2044"/>
                    </a:lnTo>
                    <a:lnTo>
                      <a:pt x="654" y="2075"/>
                    </a:lnTo>
                    <a:lnTo>
                      <a:pt x="648" y="2104"/>
                    </a:lnTo>
                    <a:lnTo>
                      <a:pt x="640" y="2132"/>
                    </a:lnTo>
                    <a:lnTo>
                      <a:pt x="629" y="2161"/>
                    </a:lnTo>
                    <a:lnTo>
                      <a:pt x="618" y="2194"/>
                    </a:lnTo>
                    <a:lnTo>
                      <a:pt x="603" y="2233"/>
                    </a:lnTo>
                    <a:lnTo>
                      <a:pt x="588" y="2279"/>
                    </a:lnTo>
                    <a:lnTo>
                      <a:pt x="573" y="2326"/>
                    </a:lnTo>
                    <a:lnTo>
                      <a:pt x="558" y="2369"/>
                    </a:lnTo>
                    <a:lnTo>
                      <a:pt x="543" y="2407"/>
                    </a:lnTo>
                    <a:lnTo>
                      <a:pt x="529" y="2442"/>
                    </a:lnTo>
                    <a:lnTo>
                      <a:pt x="518" y="2473"/>
                    </a:lnTo>
                    <a:lnTo>
                      <a:pt x="507" y="2501"/>
                    </a:lnTo>
                    <a:lnTo>
                      <a:pt x="497" y="2525"/>
                    </a:lnTo>
                    <a:lnTo>
                      <a:pt x="488" y="2549"/>
                    </a:lnTo>
                    <a:lnTo>
                      <a:pt x="479" y="2593"/>
                    </a:lnTo>
                    <a:lnTo>
                      <a:pt x="480" y="2631"/>
                    </a:lnTo>
                    <a:lnTo>
                      <a:pt x="484" y="2657"/>
                    </a:lnTo>
                    <a:lnTo>
                      <a:pt x="488" y="2668"/>
                    </a:lnTo>
                    <a:lnTo>
                      <a:pt x="488" y="2670"/>
                    </a:lnTo>
                    <a:lnTo>
                      <a:pt x="488" y="2674"/>
                    </a:lnTo>
                    <a:lnTo>
                      <a:pt x="484" y="2679"/>
                    </a:lnTo>
                    <a:lnTo>
                      <a:pt x="477" y="2686"/>
                    </a:lnTo>
                    <a:lnTo>
                      <a:pt x="471" y="2699"/>
                    </a:lnTo>
                    <a:lnTo>
                      <a:pt x="471" y="2714"/>
                    </a:lnTo>
                    <a:lnTo>
                      <a:pt x="473" y="2729"/>
                    </a:lnTo>
                    <a:lnTo>
                      <a:pt x="475" y="2734"/>
                    </a:lnTo>
                    <a:lnTo>
                      <a:pt x="448" y="2775"/>
                    </a:lnTo>
                    <a:lnTo>
                      <a:pt x="418" y="2786"/>
                    </a:lnTo>
                    <a:lnTo>
                      <a:pt x="413" y="2773"/>
                    </a:lnTo>
                    <a:lnTo>
                      <a:pt x="401" y="2764"/>
                    </a:lnTo>
                    <a:lnTo>
                      <a:pt x="388" y="2756"/>
                    </a:lnTo>
                    <a:lnTo>
                      <a:pt x="373" y="2754"/>
                    </a:lnTo>
                    <a:lnTo>
                      <a:pt x="354" y="2758"/>
                    </a:lnTo>
                    <a:lnTo>
                      <a:pt x="339" y="2769"/>
                    </a:lnTo>
                    <a:lnTo>
                      <a:pt x="328" y="2784"/>
                    </a:lnTo>
                    <a:lnTo>
                      <a:pt x="324" y="2802"/>
                    </a:lnTo>
                    <a:lnTo>
                      <a:pt x="328" y="2820"/>
                    </a:lnTo>
                    <a:lnTo>
                      <a:pt x="337" y="2837"/>
                    </a:lnTo>
                    <a:lnTo>
                      <a:pt x="354" y="2846"/>
                    </a:lnTo>
                    <a:lnTo>
                      <a:pt x="373" y="2852"/>
                    </a:lnTo>
                    <a:lnTo>
                      <a:pt x="379" y="2866"/>
                    </a:lnTo>
                    <a:lnTo>
                      <a:pt x="388" y="2879"/>
                    </a:lnTo>
                    <a:lnTo>
                      <a:pt x="403" y="2888"/>
                    </a:lnTo>
                    <a:lnTo>
                      <a:pt x="420" y="2892"/>
                    </a:lnTo>
                    <a:lnTo>
                      <a:pt x="422" y="2892"/>
                    </a:lnTo>
                    <a:lnTo>
                      <a:pt x="426" y="2892"/>
                    </a:lnTo>
                    <a:lnTo>
                      <a:pt x="428" y="2892"/>
                    </a:lnTo>
                    <a:lnTo>
                      <a:pt x="430" y="2892"/>
                    </a:lnTo>
                    <a:lnTo>
                      <a:pt x="422" y="2931"/>
                    </a:lnTo>
                    <a:lnTo>
                      <a:pt x="422" y="2932"/>
                    </a:lnTo>
                    <a:lnTo>
                      <a:pt x="422" y="2936"/>
                    </a:lnTo>
                    <a:lnTo>
                      <a:pt x="420" y="2945"/>
                    </a:lnTo>
                    <a:lnTo>
                      <a:pt x="418" y="2958"/>
                    </a:lnTo>
                    <a:lnTo>
                      <a:pt x="416" y="2999"/>
                    </a:lnTo>
                    <a:lnTo>
                      <a:pt x="416" y="3074"/>
                    </a:lnTo>
                    <a:lnTo>
                      <a:pt x="416" y="3160"/>
                    </a:lnTo>
                    <a:lnTo>
                      <a:pt x="420" y="3235"/>
                    </a:lnTo>
                    <a:lnTo>
                      <a:pt x="424" y="3298"/>
                    </a:lnTo>
                    <a:lnTo>
                      <a:pt x="424" y="3351"/>
                    </a:lnTo>
                    <a:lnTo>
                      <a:pt x="422" y="3388"/>
                    </a:lnTo>
                    <a:lnTo>
                      <a:pt x="420" y="3403"/>
                    </a:lnTo>
                    <a:lnTo>
                      <a:pt x="416" y="3421"/>
                    </a:lnTo>
                    <a:lnTo>
                      <a:pt x="414" y="3436"/>
                    </a:lnTo>
                    <a:lnTo>
                      <a:pt x="413" y="3439"/>
                    </a:lnTo>
                    <a:lnTo>
                      <a:pt x="405" y="3450"/>
                    </a:lnTo>
                    <a:lnTo>
                      <a:pt x="394" y="3469"/>
                    </a:lnTo>
                    <a:lnTo>
                      <a:pt x="381" y="3491"/>
                    </a:lnTo>
                    <a:lnTo>
                      <a:pt x="375" y="3505"/>
                    </a:lnTo>
                    <a:lnTo>
                      <a:pt x="373" y="3522"/>
                    </a:lnTo>
                    <a:lnTo>
                      <a:pt x="373" y="3540"/>
                    </a:lnTo>
                    <a:lnTo>
                      <a:pt x="377" y="3559"/>
                    </a:lnTo>
                    <a:lnTo>
                      <a:pt x="386" y="3577"/>
                    </a:lnTo>
                    <a:lnTo>
                      <a:pt x="401" y="3592"/>
                    </a:lnTo>
                    <a:lnTo>
                      <a:pt x="424" y="3606"/>
                    </a:lnTo>
                    <a:lnTo>
                      <a:pt x="452" y="3616"/>
                    </a:lnTo>
                    <a:lnTo>
                      <a:pt x="484" y="3621"/>
                    </a:lnTo>
                    <a:lnTo>
                      <a:pt x="516" y="3623"/>
                    </a:lnTo>
                    <a:lnTo>
                      <a:pt x="546" y="3623"/>
                    </a:lnTo>
                    <a:lnTo>
                      <a:pt x="573" y="3619"/>
                    </a:lnTo>
                    <a:lnTo>
                      <a:pt x="597" y="3612"/>
                    </a:lnTo>
                    <a:lnTo>
                      <a:pt x="616" y="3603"/>
                    </a:lnTo>
                    <a:lnTo>
                      <a:pt x="633" y="3588"/>
                    </a:lnTo>
                    <a:lnTo>
                      <a:pt x="642" y="3570"/>
                    </a:lnTo>
                    <a:lnTo>
                      <a:pt x="648" y="3529"/>
                    </a:lnTo>
                    <a:lnTo>
                      <a:pt x="639" y="3491"/>
                    </a:lnTo>
                    <a:lnTo>
                      <a:pt x="625" y="3461"/>
                    </a:lnTo>
                    <a:lnTo>
                      <a:pt x="620" y="3450"/>
                    </a:lnTo>
                    <a:lnTo>
                      <a:pt x="608" y="3425"/>
                    </a:lnTo>
                    <a:lnTo>
                      <a:pt x="601" y="3399"/>
                    </a:lnTo>
                    <a:lnTo>
                      <a:pt x="582" y="3384"/>
                    </a:lnTo>
                    <a:lnTo>
                      <a:pt x="582" y="3381"/>
                    </a:lnTo>
                    <a:lnTo>
                      <a:pt x="582" y="3368"/>
                    </a:lnTo>
                    <a:lnTo>
                      <a:pt x="584" y="3348"/>
                    </a:lnTo>
                    <a:lnTo>
                      <a:pt x="588" y="3322"/>
                    </a:lnTo>
                    <a:lnTo>
                      <a:pt x="593" y="3292"/>
                    </a:lnTo>
                    <a:lnTo>
                      <a:pt x="603" y="3259"/>
                    </a:lnTo>
                    <a:lnTo>
                      <a:pt x="618" y="3223"/>
                    </a:lnTo>
                    <a:lnTo>
                      <a:pt x="639" y="3186"/>
                    </a:lnTo>
                    <a:lnTo>
                      <a:pt x="661" y="3142"/>
                    </a:lnTo>
                    <a:lnTo>
                      <a:pt x="684" y="3087"/>
                    </a:lnTo>
                    <a:lnTo>
                      <a:pt x="705" y="3026"/>
                    </a:lnTo>
                    <a:lnTo>
                      <a:pt x="723" y="2964"/>
                    </a:lnTo>
                    <a:lnTo>
                      <a:pt x="738" y="2907"/>
                    </a:lnTo>
                    <a:lnTo>
                      <a:pt x="750" y="2861"/>
                    </a:lnTo>
                    <a:lnTo>
                      <a:pt x="759" y="2828"/>
                    </a:lnTo>
                    <a:lnTo>
                      <a:pt x="761" y="2817"/>
                    </a:lnTo>
                    <a:lnTo>
                      <a:pt x="763" y="2815"/>
                    </a:lnTo>
                    <a:lnTo>
                      <a:pt x="767" y="2811"/>
                    </a:lnTo>
                    <a:lnTo>
                      <a:pt x="772" y="2806"/>
                    </a:lnTo>
                    <a:lnTo>
                      <a:pt x="782" y="2798"/>
                    </a:lnTo>
                    <a:lnTo>
                      <a:pt x="793" y="2789"/>
                    </a:lnTo>
                    <a:lnTo>
                      <a:pt x="804" y="2780"/>
                    </a:lnTo>
                    <a:lnTo>
                      <a:pt x="818" y="2771"/>
                    </a:lnTo>
                    <a:lnTo>
                      <a:pt x="831" y="2760"/>
                    </a:lnTo>
                    <a:lnTo>
                      <a:pt x="844" y="2751"/>
                    </a:lnTo>
                    <a:lnTo>
                      <a:pt x="853" y="2741"/>
                    </a:lnTo>
                    <a:lnTo>
                      <a:pt x="863" y="2732"/>
                    </a:lnTo>
                    <a:lnTo>
                      <a:pt x="870" y="2723"/>
                    </a:lnTo>
                    <a:lnTo>
                      <a:pt x="876" y="2714"/>
                    </a:lnTo>
                    <a:lnTo>
                      <a:pt x="882" y="2705"/>
                    </a:lnTo>
                    <a:lnTo>
                      <a:pt x="885" y="2694"/>
                    </a:lnTo>
                    <a:lnTo>
                      <a:pt x="889" y="2681"/>
                    </a:lnTo>
                    <a:lnTo>
                      <a:pt x="891" y="2666"/>
                    </a:lnTo>
                    <a:lnTo>
                      <a:pt x="895" y="2650"/>
                    </a:lnTo>
                    <a:lnTo>
                      <a:pt x="898" y="2631"/>
                    </a:lnTo>
                    <a:lnTo>
                      <a:pt x="902" y="2611"/>
                    </a:lnTo>
                    <a:lnTo>
                      <a:pt x="910" y="2589"/>
                    </a:lnTo>
                    <a:lnTo>
                      <a:pt x="919" y="2565"/>
                    </a:lnTo>
                    <a:lnTo>
                      <a:pt x="930" y="2541"/>
                    </a:lnTo>
                    <a:lnTo>
                      <a:pt x="947" y="2517"/>
                    </a:lnTo>
                    <a:lnTo>
                      <a:pt x="968" y="2490"/>
                    </a:lnTo>
                    <a:lnTo>
                      <a:pt x="991" y="2461"/>
                    </a:lnTo>
                    <a:lnTo>
                      <a:pt x="1013" y="2431"/>
                    </a:lnTo>
                    <a:lnTo>
                      <a:pt x="1036" y="2402"/>
                    </a:lnTo>
                    <a:lnTo>
                      <a:pt x="1057" y="2378"/>
                    </a:lnTo>
                    <a:lnTo>
                      <a:pt x="1072" y="2356"/>
                    </a:lnTo>
                    <a:lnTo>
                      <a:pt x="1083" y="2343"/>
                    </a:lnTo>
                    <a:lnTo>
                      <a:pt x="1087" y="2337"/>
                    </a:lnTo>
                    <a:lnTo>
                      <a:pt x="1089" y="2339"/>
                    </a:lnTo>
                    <a:lnTo>
                      <a:pt x="1094" y="2350"/>
                    </a:lnTo>
                    <a:lnTo>
                      <a:pt x="1098" y="2369"/>
                    </a:lnTo>
                    <a:lnTo>
                      <a:pt x="1100" y="2402"/>
                    </a:lnTo>
                    <a:lnTo>
                      <a:pt x="1096" y="2437"/>
                    </a:lnTo>
                    <a:lnTo>
                      <a:pt x="1085" y="2472"/>
                    </a:lnTo>
                    <a:lnTo>
                      <a:pt x="1072" y="2521"/>
                    </a:lnTo>
                    <a:lnTo>
                      <a:pt x="1059" y="2602"/>
                    </a:lnTo>
                    <a:lnTo>
                      <a:pt x="1057" y="2648"/>
                    </a:lnTo>
                    <a:lnTo>
                      <a:pt x="1060" y="2683"/>
                    </a:lnTo>
                    <a:lnTo>
                      <a:pt x="1066" y="2712"/>
                    </a:lnTo>
                    <a:lnTo>
                      <a:pt x="1077" y="2732"/>
                    </a:lnTo>
                    <a:lnTo>
                      <a:pt x="1087" y="2747"/>
                    </a:lnTo>
                    <a:lnTo>
                      <a:pt x="1096" y="2756"/>
                    </a:lnTo>
                    <a:lnTo>
                      <a:pt x="1104" y="2760"/>
                    </a:lnTo>
                    <a:lnTo>
                      <a:pt x="1106" y="2762"/>
                    </a:lnTo>
                    <a:lnTo>
                      <a:pt x="1106" y="2765"/>
                    </a:lnTo>
                    <a:lnTo>
                      <a:pt x="1108" y="2780"/>
                    </a:lnTo>
                    <a:lnTo>
                      <a:pt x="1109" y="2809"/>
                    </a:lnTo>
                    <a:lnTo>
                      <a:pt x="1111" y="2861"/>
                    </a:lnTo>
                    <a:lnTo>
                      <a:pt x="1113" y="2894"/>
                    </a:lnTo>
                    <a:lnTo>
                      <a:pt x="1119" y="2929"/>
                    </a:lnTo>
                    <a:lnTo>
                      <a:pt x="1126" y="2964"/>
                    </a:lnTo>
                    <a:lnTo>
                      <a:pt x="1136" y="2999"/>
                    </a:lnTo>
                    <a:lnTo>
                      <a:pt x="1145" y="3033"/>
                    </a:lnTo>
                    <a:lnTo>
                      <a:pt x="1156" y="3070"/>
                    </a:lnTo>
                    <a:lnTo>
                      <a:pt x="1166" y="3105"/>
                    </a:lnTo>
                    <a:lnTo>
                      <a:pt x="1173" y="3140"/>
                    </a:lnTo>
                    <a:lnTo>
                      <a:pt x="1183" y="3206"/>
                    </a:lnTo>
                    <a:lnTo>
                      <a:pt x="1185" y="3261"/>
                    </a:lnTo>
                    <a:lnTo>
                      <a:pt x="1183" y="3300"/>
                    </a:lnTo>
                    <a:lnTo>
                      <a:pt x="1183" y="3314"/>
                    </a:lnTo>
                    <a:lnTo>
                      <a:pt x="1181" y="3318"/>
                    </a:lnTo>
                    <a:lnTo>
                      <a:pt x="1175" y="3325"/>
                    </a:lnTo>
                    <a:lnTo>
                      <a:pt x="1168" y="3340"/>
                    </a:lnTo>
                    <a:lnTo>
                      <a:pt x="1162" y="3360"/>
                    </a:lnTo>
                    <a:lnTo>
                      <a:pt x="1160" y="3386"/>
                    </a:lnTo>
                    <a:lnTo>
                      <a:pt x="1164" y="3410"/>
                    </a:lnTo>
                    <a:lnTo>
                      <a:pt x="1173" y="3434"/>
                    </a:lnTo>
                    <a:lnTo>
                      <a:pt x="1190" y="3450"/>
                    </a:lnTo>
                    <a:lnTo>
                      <a:pt x="1204" y="3458"/>
                    </a:lnTo>
                    <a:lnTo>
                      <a:pt x="1222" y="3461"/>
                    </a:lnTo>
                    <a:lnTo>
                      <a:pt x="1243" y="3465"/>
                    </a:lnTo>
                    <a:lnTo>
                      <a:pt x="1266" y="3467"/>
                    </a:lnTo>
                    <a:lnTo>
                      <a:pt x="1286" y="3469"/>
                    </a:lnTo>
                    <a:lnTo>
                      <a:pt x="1303" y="3469"/>
                    </a:lnTo>
                    <a:lnTo>
                      <a:pt x="1317" y="3469"/>
                    </a:lnTo>
                    <a:lnTo>
                      <a:pt x="1320" y="3469"/>
                    </a:lnTo>
                    <a:lnTo>
                      <a:pt x="1324" y="3465"/>
                    </a:lnTo>
                    <a:lnTo>
                      <a:pt x="1332" y="3458"/>
                    </a:lnTo>
                    <a:lnTo>
                      <a:pt x="1341" y="3450"/>
                    </a:lnTo>
                    <a:lnTo>
                      <a:pt x="1350" y="3447"/>
                    </a:lnTo>
                    <a:lnTo>
                      <a:pt x="1356" y="3449"/>
                    </a:lnTo>
                    <a:lnTo>
                      <a:pt x="1364" y="3454"/>
                    </a:lnTo>
                    <a:lnTo>
                      <a:pt x="1377" y="3460"/>
                    </a:lnTo>
                    <a:lnTo>
                      <a:pt x="1392" y="3469"/>
                    </a:lnTo>
                    <a:lnTo>
                      <a:pt x="1413" y="3478"/>
                    </a:lnTo>
                    <a:lnTo>
                      <a:pt x="1437" y="3487"/>
                    </a:lnTo>
                    <a:lnTo>
                      <a:pt x="1465" y="3494"/>
                    </a:lnTo>
                    <a:lnTo>
                      <a:pt x="1501" y="3502"/>
                    </a:lnTo>
                    <a:lnTo>
                      <a:pt x="1539" y="3505"/>
                    </a:lnTo>
                    <a:lnTo>
                      <a:pt x="1573" y="3504"/>
                    </a:lnTo>
                    <a:lnTo>
                      <a:pt x="1603" y="3498"/>
                    </a:lnTo>
                    <a:lnTo>
                      <a:pt x="1629" y="3491"/>
                    </a:lnTo>
                    <a:lnTo>
                      <a:pt x="1654" y="3482"/>
                    </a:lnTo>
                    <a:lnTo>
                      <a:pt x="1671" y="3474"/>
                    </a:lnTo>
                    <a:lnTo>
                      <a:pt x="1686" y="3467"/>
                    </a:lnTo>
                    <a:lnTo>
                      <a:pt x="1695" y="3461"/>
                    </a:lnTo>
                    <a:lnTo>
                      <a:pt x="1704" y="3450"/>
                    </a:lnTo>
                    <a:lnTo>
                      <a:pt x="1701" y="3436"/>
                    </a:lnTo>
                    <a:lnTo>
                      <a:pt x="1686" y="3419"/>
                    </a:lnTo>
                    <a:lnTo>
                      <a:pt x="1661" y="3403"/>
                    </a:lnTo>
                    <a:lnTo>
                      <a:pt x="1644" y="3395"/>
                    </a:lnTo>
                    <a:lnTo>
                      <a:pt x="1622" y="3388"/>
                    </a:lnTo>
                    <a:lnTo>
                      <a:pt x="1599" y="3381"/>
                    </a:lnTo>
                    <a:lnTo>
                      <a:pt x="1575" y="3375"/>
                    </a:lnTo>
                    <a:lnTo>
                      <a:pt x="1554" y="3371"/>
                    </a:lnTo>
                    <a:lnTo>
                      <a:pt x="1535" y="3368"/>
                    </a:lnTo>
                    <a:lnTo>
                      <a:pt x="1522" y="3366"/>
                    </a:lnTo>
                    <a:lnTo>
                      <a:pt x="1518" y="3366"/>
                    </a:lnTo>
                    <a:lnTo>
                      <a:pt x="1524" y="3351"/>
                    </a:lnTo>
                    <a:lnTo>
                      <a:pt x="1458" y="3314"/>
                    </a:lnTo>
                    <a:lnTo>
                      <a:pt x="1441" y="3302"/>
                    </a:lnTo>
                    <a:lnTo>
                      <a:pt x="1422" y="3300"/>
                    </a:lnTo>
                    <a:lnTo>
                      <a:pt x="1418" y="3261"/>
                    </a:lnTo>
                    <a:lnTo>
                      <a:pt x="1414" y="3261"/>
                    </a:lnTo>
                    <a:lnTo>
                      <a:pt x="1405" y="3259"/>
                    </a:lnTo>
                    <a:lnTo>
                      <a:pt x="1394" y="3259"/>
                    </a:lnTo>
                    <a:lnTo>
                      <a:pt x="1382" y="3259"/>
                    </a:lnTo>
                    <a:lnTo>
                      <a:pt x="1369" y="3263"/>
                    </a:lnTo>
                    <a:lnTo>
                      <a:pt x="1354" y="3269"/>
                    </a:lnTo>
                    <a:lnTo>
                      <a:pt x="1343" y="3272"/>
                    </a:lnTo>
                    <a:lnTo>
                      <a:pt x="1337" y="3274"/>
                    </a:lnTo>
                    <a:lnTo>
                      <a:pt x="1337" y="3269"/>
                    </a:lnTo>
                    <a:lnTo>
                      <a:pt x="1341" y="3250"/>
                    </a:lnTo>
                    <a:lnTo>
                      <a:pt x="1347" y="3212"/>
                    </a:lnTo>
                    <a:lnTo>
                      <a:pt x="1356" y="3147"/>
                    </a:lnTo>
                    <a:lnTo>
                      <a:pt x="1371" y="3065"/>
                    </a:lnTo>
                    <a:lnTo>
                      <a:pt x="1388" y="2986"/>
                    </a:lnTo>
                    <a:lnTo>
                      <a:pt x="1401" y="2927"/>
                    </a:lnTo>
                    <a:lnTo>
                      <a:pt x="1407" y="2903"/>
                    </a:lnTo>
                    <a:lnTo>
                      <a:pt x="1420" y="2934"/>
                    </a:lnTo>
                    <a:lnTo>
                      <a:pt x="1437" y="2940"/>
                    </a:lnTo>
                    <a:lnTo>
                      <a:pt x="1426" y="2947"/>
                    </a:lnTo>
                    <a:lnTo>
                      <a:pt x="1418" y="2956"/>
                    </a:lnTo>
                    <a:lnTo>
                      <a:pt x="1413" y="2966"/>
                    </a:lnTo>
                    <a:lnTo>
                      <a:pt x="1411" y="2978"/>
                    </a:lnTo>
                    <a:lnTo>
                      <a:pt x="1414" y="2995"/>
                    </a:lnTo>
                    <a:lnTo>
                      <a:pt x="1424" y="3008"/>
                    </a:lnTo>
                    <a:lnTo>
                      <a:pt x="1437" y="3017"/>
                    </a:lnTo>
                    <a:lnTo>
                      <a:pt x="1454" y="3021"/>
                    </a:lnTo>
                    <a:lnTo>
                      <a:pt x="1471" y="3017"/>
                    </a:lnTo>
                    <a:lnTo>
                      <a:pt x="1484" y="3008"/>
                    </a:lnTo>
                    <a:lnTo>
                      <a:pt x="1494" y="2995"/>
                    </a:lnTo>
                    <a:lnTo>
                      <a:pt x="1497" y="2978"/>
                    </a:lnTo>
                    <a:lnTo>
                      <a:pt x="1497" y="2977"/>
                    </a:lnTo>
                    <a:lnTo>
                      <a:pt x="1497" y="2975"/>
                    </a:lnTo>
                    <a:lnTo>
                      <a:pt x="1497" y="2973"/>
                    </a:lnTo>
                    <a:lnTo>
                      <a:pt x="1495" y="2971"/>
                    </a:lnTo>
                    <a:lnTo>
                      <a:pt x="1497" y="2971"/>
                    </a:lnTo>
                    <a:lnTo>
                      <a:pt x="1497" y="2971"/>
                    </a:lnTo>
                    <a:lnTo>
                      <a:pt x="1497" y="2971"/>
                    </a:lnTo>
                    <a:lnTo>
                      <a:pt x="1497" y="2971"/>
                    </a:lnTo>
                    <a:lnTo>
                      <a:pt x="1514" y="2967"/>
                    </a:lnTo>
                    <a:lnTo>
                      <a:pt x="1527" y="2958"/>
                    </a:lnTo>
                    <a:lnTo>
                      <a:pt x="1537" y="2945"/>
                    </a:lnTo>
                    <a:lnTo>
                      <a:pt x="1541" y="2929"/>
                    </a:lnTo>
                    <a:lnTo>
                      <a:pt x="1537" y="2912"/>
                    </a:lnTo>
                    <a:lnTo>
                      <a:pt x="1527" y="2899"/>
                    </a:lnTo>
                    <a:lnTo>
                      <a:pt x="1514" y="2890"/>
                    </a:lnTo>
                    <a:lnTo>
                      <a:pt x="1497" y="2887"/>
                    </a:lnTo>
                    <a:lnTo>
                      <a:pt x="1490" y="2887"/>
                    </a:lnTo>
                    <a:lnTo>
                      <a:pt x="1480" y="2890"/>
                    </a:lnTo>
                    <a:lnTo>
                      <a:pt x="1473" y="2894"/>
                    </a:lnTo>
                    <a:lnTo>
                      <a:pt x="1467" y="2899"/>
                    </a:lnTo>
                    <a:lnTo>
                      <a:pt x="1422" y="2835"/>
                    </a:lnTo>
                    <a:lnTo>
                      <a:pt x="1426" y="2819"/>
                    </a:lnTo>
                    <a:lnTo>
                      <a:pt x="1413" y="2784"/>
                    </a:lnTo>
                    <a:lnTo>
                      <a:pt x="1414" y="2780"/>
                    </a:lnTo>
                    <a:lnTo>
                      <a:pt x="1422" y="2769"/>
                    </a:lnTo>
                    <a:lnTo>
                      <a:pt x="1430" y="2753"/>
                    </a:lnTo>
                    <a:lnTo>
                      <a:pt x="1441" y="2732"/>
                    </a:lnTo>
                    <a:lnTo>
                      <a:pt x="1452" y="2712"/>
                    </a:lnTo>
                    <a:lnTo>
                      <a:pt x="1460" y="2692"/>
                    </a:lnTo>
                    <a:lnTo>
                      <a:pt x="1467" y="2674"/>
                    </a:lnTo>
                    <a:lnTo>
                      <a:pt x="1469" y="2661"/>
                    </a:lnTo>
                    <a:lnTo>
                      <a:pt x="1475" y="2635"/>
                    </a:lnTo>
                    <a:lnTo>
                      <a:pt x="1490" y="2593"/>
                    </a:lnTo>
                    <a:lnTo>
                      <a:pt x="1507" y="2527"/>
                    </a:lnTo>
                    <a:lnTo>
                      <a:pt x="1520" y="2427"/>
                    </a:lnTo>
                    <a:lnTo>
                      <a:pt x="1520" y="2365"/>
                    </a:lnTo>
                    <a:lnTo>
                      <a:pt x="1514" y="2297"/>
                    </a:lnTo>
                    <a:lnTo>
                      <a:pt x="1505" y="2227"/>
                    </a:lnTo>
                    <a:lnTo>
                      <a:pt x="1494" y="2156"/>
                    </a:lnTo>
                    <a:lnTo>
                      <a:pt x="1480" y="2090"/>
                    </a:lnTo>
                    <a:lnTo>
                      <a:pt x="1467" y="2029"/>
                    </a:lnTo>
                    <a:lnTo>
                      <a:pt x="1458" y="1976"/>
                    </a:lnTo>
                    <a:lnTo>
                      <a:pt x="1454" y="1935"/>
                    </a:lnTo>
                    <a:lnTo>
                      <a:pt x="1446" y="1878"/>
                    </a:lnTo>
                    <a:lnTo>
                      <a:pt x="1435" y="1834"/>
                    </a:lnTo>
                    <a:lnTo>
                      <a:pt x="1424" y="1792"/>
                    </a:lnTo>
                    <a:lnTo>
                      <a:pt x="1413" y="1744"/>
                    </a:lnTo>
                    <a:lnTo>
                      <a:pt x="1407" y="1717"/>
                    </a:lnTo>
                    <a:lnTo>
                      <a:pt x="1396" y="1693"/>
                    </a:lnTo>
                    <a:lnTo>
                      <a:pt x="1382" y="1671"/>
                    </a:lnTo>
                    <a:lnTo>
                      <a:pt x="1369" y="1651"/>
                    </a:lnTo>
                    <a:lnTo>
                      <a:pt x="1356" y="1634"/>
                    </a:lnTo>
                    <a:lnTo>
                      <a:pt x="1347" y="1623"/>
                    </a:lnTo>
                    <a:lnTo>
                      <a:pt x="1339" y="1614"/>
                    </a:lnTo>
                    <a:lnTo>
                      <a:pt x="1335" y="1612"/>
                    </a:lnTo>
                    <a:lnTo>
                      <a:pt x="1337" y="1610"/>
                    </a:lnTo>
                    <a:lnTo>
                      <a:pt x="1341" y="1605"/>
                    </a:lnTo>
                    <a:lnTo>
                      <a:pt x="1349" y="1597"/>
                    </a:lnTo>
                    <a:lnTo>
                      <a:pt x="1356" y="1586"/>
                    </a:lnTo>
                    <a:lnTo>
                      <a:pt x="1366" y="1574"/>
                    </a:lnTo>
                    <a:lnTo>
                      <a:pt x="1375" y="1557"/>
                    </a:lnTo>
                    <a:lnTo>
                      <a:pt x="1384" y="1539"/>
                    </a:lnTo>
                    <a:lnTo>
                      <a:pt x="1392" y="1518"/>
                    </a:lnTo>
                    <a:lnTo>
                      <a:pt x="1403" y="1474"/>
                    </a:lnTo>
                    <a:lnTo>
                      <a:pt x="1401" y="1419"/>
                    </a:lnTo>
                    <a:lnTo>
                      <a:pt x="1390" y="1344"/>
                    </a:lnTo>
                    <a:lnTo>
                      <a:pt x="1366" y="1234"/>
                    </a:lnTo>
                    <a:lnTo>
                      <a:pt x="1356" y="1175"/>
                    </a:lnTo>
                    <a:lnTo>
                      <a:pt x="1352" y="1125"/>
                    </a:lnTo>
                    <a:lnTo>
                      <a:pt x="1356" y="1089"/>
                    </a:lnTo>
                    <a:lnTo>
                      <a:pt x="1364" y="1059"/>
                    </a:lnTo>
                    <a:lnTo>
                      <a:pt x="1371" y="1039"/>
                    </a:lnTo>
                    <a:lnTo>
                      <a:pt x="1379" y="1026"/>
                    </a:lnTo>
                    <a:lnTo>
                      <a:pt x="1386" y="1019"/>
                    </a:lnTo>
                    <a:lnTo>
                      <a:pt x="1388" y="1017"/>
                    </a:lnTo>
                    <a:lnTo>
                      <a:pt x="1390" y="1017"/>
                    </a:lnTo>
                    <a:lnTo>
                      <a:pt x="1396" y="1013"/>
                    </a:lnTo>
                    <a:lnTo>
                      <a:pt x="1405" y="1010"/>
                    </a:lnTo>
                    <a:lnTo>
                      <a:pt x="1418" y="1004"/>
                    </a:lnTo>
                    <a:lnTo>
                      <a:pt x="1435" y="997"/>
                    </a:lnTo>
                    <a:lnTo>
                      <a:pt x="1454" y="986"/>
                    </a:lnTo>
                    <a:lnTo>
                      <a:pt x="1478" y="971"/>
                    </a:lnTo>
                    <a:lnTo>
                      <a:pt x="1507" y="955"/>
                    </a:lnTo>
                    <a:lnTo>
                      <a:pt x="1535" y="934"/>
                    </a:lnTo>
                    <a:lnTo>
                      <a:pt x="1565" y="912"/>
                    </a:lnTo>
                    <a:lnTo>
                      <a:pt x="1591" y="889"/>
                    </a:lnTo>
                    <a:lnTo>
                      <a:pt x="1620" y="863"/>
                    </a:lnTo>
                    <a:lnTo>
                      <a:pt x="1644" y="837"/>
                    </a:lnTo>
                    <a:lnTo>
                      <a:pt x="1669" y="813"/>
                    </a:lnTo>
                    <a:lnTo>
                      <a:pt x="1689" y="793"/>
                    </a:lnTo>
                    <a:lnTo>
                      <a:pt x="1708" y="775"/>
                    </a:lnTo>
                    <a:lnTo>
                      <a:pt x="1729" y="760"/>
                    </a:lnTo>
                    <a:lnTo>
                      <a:pt x="1753" y="743"/>
                    </a:lnTo>
                    <a:lnTo>
                      <a:pt x="1782" y="729"/>
                    </a:lnTo>
                    <a:lnTo>
                      <a:pt x="1814" y="714"/>
                    </a:lnTo>
                    <a:lnTo>
                      <a:pt x="1846" y="698"/>
                    </a:lnTo>
                    <a:lnTo>
                      <a:pt x="1882" y="681"/>
                    </a:lnTo>
                    <a:lnTo>
                      <a:pt x="1917" y="661"/>
                    </a:lnTo>
                    <a:lnTo>
                      <a:pt x="1953" y="641"/>
                    </a:lnTo>
                    <a:lnTo>
                      <a:pt x="1985" y="617"/>
                    </a:lnTo>
                    <a:lnTo>
                      <a:pt x="2006" y="591"/>
                    </a:lnTo>
                    <a:lnTo>
                      <a:pt x="2021" y="563"/>
                    </a:lnTo>
                    <a:lnTo>
                      <a:pt x="2030" y="538"/>
                    </a:lnTo>
                    <a:lnTo>
                      <a:pt x="2036" y="514"/>
                    </a:lnTo>
                    <a:lnTo>
                      <a:pt x="2036" y="496"/>
                    </a:lnTo>
                    <a:lnTo>
                      <a:pt x="2036" y="483"/>
                    </a:lnTo>
                    <a:lnTo>
                      <a:pt x="2036" y="479"/>
                    </a:lnTo>
                    <a:lnTo>
                      <a:pt x="2094" y="429"/>
                    </a:lnTo>
                    <a:lnTo>
                      <a:pt x="2094" y="428"/>
                    </a:lnTo>
                    <a:lnTo>
                      <a:pt x="2098" y="426"/>
                    </a:lnTo>
                    <a:lnTo>
                      <a:pt x="2109" y="422"/>
                    </a:lnTo>
                    <a:lnTo>
                      <a:pt x="2130" y="422"/>
                    </a:lnTo>
                    <a:lnTo>
                      <a:pt x="2141" y="422"/>
                    </a:lnTo>
                    <a:lnTo>
                      <a:pt x="2149" y="426"/>
                    </a:lnTo>
                    <a:lnTo>
                      <a:pt x="2156" y="429"/>
                    </a:lnTo>
                    <a:lnTo>
                      <a:pt x="2162" y="433"/>
                    </a:lnTo>
                    <a:lnTo>
                      <a:pt x="2170" y="439"/>
                    </a:lnTo>
                    <a:lnTo>
                      <a:pt x="2179" y="442"/>
                    </a:lnTo>
                    <a:lnTo>
                      <a:pt x="2192" y="448"/>
                    </a:lnTo>
                    <a:lnTo>
                      <a:pt x="2209" y="453"/>
                    </a:lnTo>
                    <a:lnTo>
                      <a:pt x="2230" y="459"/>
                    </a:lnTo>
                    <a:lnTo>
                      <a:pt x="2247" y="464"/>
                    </a:lnTo>
                    <a:lnTo>
                      <a:pt x="2264" y="472"/>
                    </a:lnTo>
                    <a:lnTo>
                      <a:pt x="2277" y="477"/>
                    </a:lnTo>
                    <a:lnTo>
                      <a:pt x="2290" y="483"/>
                    </a:lnTo>
                    <a:lnTo>
                      <a:pt x="2298" y="488"/>
                    </a:lnTo>
                    <a:lnTo>
                      <a:pt x="2303" y="490"/>
                    </a:lnTo>
                    <a:lnTo>
                      <a:pt x="2305" y="492"/>
                    </a:lnTo>
                    <a:lnTo>
                      <a:pt x="2311" y="488"/>
                    </a:lnTo>
                    <a:lnTo>
                      <a:pt x="2324" y="481"/>
                    </a:lnTo>
                    <a:lnTo>
                      <a:pt x="2335" y="470"/>
                    </a:lnTo>
                    <a:lnTo>
                      <a:pt x="2341" y="457"/>
                    </a:lnTo>
                    <a:lnTo>
                      <a:pt x="2335" y="439"/>
                    </a:lnTo>
                    <a:lnTo>
                      <a:pt x="2324" y="415"/>
                    </a:lnTo>
                    <a:lnTo>
                      <a:pt x="2309" y="391"/>
                    </a:lnTo>
                    <a:lnTo>
                      <a:pt x="2296" y="3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4" name="Freeform 8"/>
              <p:cNvSpPr>
                <a:spLocks/>
              </p:cNvSpPr>
              <p:nvPr/>
            </p:nvSpPr>
            <p:spPr bwMode="auto">
              <a:xfrm>
                <a:off x="2287322" y="5860514"/>
                <a:ext cx="23729" cy="40472"/>
              </a:xfrm>
              <a:custGeom>
                <a:avLst/>
                <a:gdLst>
                  <a:gd name="T0" fmla="*/ 5 w 47"/>
                  <a:gd name="T1" fmla="*/ 0 h 94"/>
                  <a:gd name="T2" fmla="*/ 47 w 47"/>
                  <a:gd name="T3" fmla="*/ 64 h 94"/>
                  <a:gd name="T4" fmla="*/ 45 w 47"/>
                  <a:gd name="T5" fmla="*/ 68 h 94"/>
                  <a:gd name="T6" fmla="*/ 43 w 47"/>
                  <a:gd name="T7" fmla="*/ 74 h 94"/>
                  <a:gd name="T8" fmla="*/ 41 w 47"/>
                  <a:gd name="T9" fmla="*/ 77 h 94"/>
                  <a:gd name="T10" fmla="*/ 41 w 47"/>
                  <a:gd name="T11" fmla="*/ 83 h 94"/>
                  <a:gd name="T12" fmla="*/ 41 w 47"/>
                  <a:gd name="T13" fmla="*/ 85 h 94"/>
                  <a:gd name="T14" fmla="*/ 43 w 47"/>
                  <a:gd name="T15" fmla="*/ 86 h 94"/>
                  <a:gd name="T16" fmla="*/ 43 w 47"/>
                  <a:gd name="T17" fmla="*/ 88 h 94"/>
                  <a:gd name="T18" fmla="*/ 43 w 47"/>
                  <a:gd name="T19" fmla="*/ 90 h 94"/>
                  <a:gd name="T20" fmla="*/ 41 w 47"/>
                  <a:gd name="T21" fmla="*/ 90 h 94"/>
                  <a:gd name="T22" fmla="*/ 41 w 47"/>
                  <a:gd name="T23" fmla="*/ 90 h 94"/>
                  <a:gd name="T24" fmla="*/ 41 w 47"/>
                  <a:gd name="T25" fmla="*/ 90 h 94"/>
                  <a:gd name="T26" fmla="*/ 41 w 47"/>
                  <a:gd name="T27" fmla="*/ 90 h 94"/>
                  <a:gd name="T28" fmla="*/ 37 w 47"/>
                  <a:gd name="T29" fmla="*/ 90 h 94"/>
                  <a:gd name="T30" fmla="*/ 33 w 47"/>
                  <a:gd name="T31" fmla="*/ 92 h 94"/>
                  <a:gd name="T32" fmla="*/ 30 w 47"/>
                  <a:gd name="T33" fmla="*/ 92 h 94"/>
                  <a:gd name="T34" fmla="*/ 26 w 47"/>
                  <a:gd name="T35" fmla="*/ 94 h 94"/>
                  <a:gd name="T36" fmla="*/ 0 w 47"/>
                  <a:gd name="T37" fmla="*/ 24 h 94"/>
                  <a:gd name="T38" fmla="*/ 5 w 47"/>
                  <a:gd name="T3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7" h="94">
                    <a:moveTo>
                      <a:pt x="5" y="0"/>
                    </a:moveTo>
                    <a:lnTo>
                      <a:pt x="47" y="64"/>
                    </a:lnTo>
                    <a:lnTo>
                      <a:pt x="45" y="68"/>
                    </a:lnTo>
                    <a:lnTo>
                      <a:pt x="43" y="74"/>
                    </a:lnTo>
                    <a:lnTo>
                      <a:pt x="41" y="77"/>
                    </a:lnTo>
                    <a:lnTo>
                      <a:pt x="41" y="83"/>
                    </a:lnTo>
                    <a:lnTo>
                      <a:pt x="41" y="85"/>
                    </a:lnTo>
                    <a:lnTo>
                      <a:pt x="43" y="86"/>
                    </a:lnTo>
                    <a:lnTo>
                      <a:pt x="43" y="88"/>
                    </a:lnTo>
                    <a:lnTo>
                      <a:pt x="43" y="90"/>
                    </a:lnTo>
                    <a:lnTo>
                      <a:pt x="41" y="90"/>
                    </a:lnTo>
                    <a:lnTo>
                      <a:pt x="41" y="90"/>
                    </a:lnTo>
                    <a:lnTo>
                      <a:pt x="41" y="90"/>
                    </a:lnTo>
                    <a:lnTo>
                      <a:pt x="41" y="90"/>
                    </a:lnTo>
                    <a:lnTo>
                      <a:pt x="37" y="90"/>
                    </a:lnTo>
                    <a:lnTo>
                      <a:pt x="33" y="92"/>
                    </a:lnTo>
                    <a:lnTo>
                      <a:pt x="30" y="92"/>
                    </a:lnTo>
                    <a:lnTo>
                      <a:pt x="26" y="94"/>
                    </a:lnTo>
                    <a:lnTo>
                      <a:pt x="0" y="24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5" name="Freeform 9"/>
              <p:cNvSpPr>
                <a:spLocks/>
              </p:cNvSpPr>
              <p:nvPr/>
            </p:nvSpPr>
            <p:spPr bwMode="auto">
              <a:xfrm>
                <a:off x="1838538" y="4666149"/>
                <a:ext cx="182609" cy="289334"/>
              </a:xfrm>
              <a:custGeom>
                <a:avLst/>
                <a:gdLst>
                  <a:gd name="T0" fmla="*/ 17 w 354"/>
                  <a:gd name="T1" fmla="*/ 191 h 672"/>
                  <a:gd name="T2" fmla="*/ 47 w 354"/>
                  <a:gd name="T3" fmla="*/ 217 h 672"/>
                  <a:gd name="T4" fmla="*/ 118 w 354"/>
                  <a:gd name="T5" fmla="*/ 274 h 672"/>
                  <a:gd name="T6" fmla="*/ 97 w 354"/>
                  <a:gd name="T7" fmla="*/ 279 h 672"/>
                  <a:gd name="T8" fmla="*/ 79 w 354"/>
                  <a:gd name="T9" fmla="*/ 263 h 672"/>
                  <a:gd name="T10" fmla="*/ 49 w 354"/>
                  <a:gd name="T11" fmla="*/ 250 h 672"/>
                  <a:gd name="T12" fmla="*/ 18 w 354"/>
                  <a:gd name="T13" fmla="*/ 259 h 672"/>
                  <a:gd name="T14" fmla="*/ 0 w 354"/>
                  <a:gd name="T15" fmla="*/ 296 h 672"/>
                  <a:gd name="T16" fmla="*/ 11 w 354"/>
                  <a:gd name="T17" fmla="*/ 324 h 672"/>
                  <a:gd name="T18" fmla="*/ 39 w 354"/>
                  <a:gd name="T19" fmla="*/ 338 h 672"/>
                  <a:gd name="T20" fmla="*/ 64 w 354"/>
                  <a:gd name="T21" fmla="*/ 342 h 672"/>
                  <a:gd name="T22" fmla="*/ 128 w 354"/>
                  <a:gd name="T23" fmla="*/ 492 h 672"/>
                  <a:gd name="T24" fmla="*/ 137 w 354"/>
                  <a:gd name="T25" fmla="*/ 492 h 672"/>
                  <a:gd name="T26" fmla="*/ 162 w 354"/>
                  <a:gd name="T27" fmla="*/ 498 h 672"/>
                  <a:gd name="T28" fmla="*/ 194 w 354"/>
                  <a:gd name="T29" fmla="*/ 509 h 672"/>
                  <a:gd name="T30" fmla="*/ 222 w 354"/>
                  <a:gd name="T31" fmla="*/ 533 h 672"/>
                  <a:gd name="T32" fmla="*/ 248 w 354"/>
                  <a:gd name="T33" fmla="*/ 566 h 672"/>
                  <a:gd name="T34" fmla="*/ 276 w 354"/>
                  <a:gd name="T35" fmla="*/ 603 h 672"/>
                  <a:gd name="T36" fmla="*/ 301 w 354"/>
                  <a:gd name="T37" fmla="*/ 634 h 672"/>
                  <a:gd name="T38" fmla="*/ 318 w 354"/>
                  <a:gd name="T39" fmla="*/ 654 h 672"/>
                  <a:gd name="T40" fmla="*/ 333 w 354"/>
                  <a:gd name="T41" fmla="*/ 671 h 672"/>
                  <a:gd name="T42" fmla="*/ 335 w 354"/>
                  <a:gd name="T43" fmla="*/ 672 h 672"/>
                  <a:gd name="T44" fmla="*/ 346 w 354"/>
                  <a:gd name="T45" fmla="*/ 639 h 672"/>
                  <a:gd name="T46" fmla="*/ 318 w 354"/>
                  <a:gd name="T47" fmla="*/ 606 h 672"/>
                  <a:gd name="T48" fmla="*/ 301 w 354"/>
                  <a:gd name="T49" fmla="*/ 531 h 672"/>
                  <a:gd name="T50" fmla="*/ 299 w 354"/>
                  <a:gd name="T51" fmla="*/ 480 h 672"/>
                  <a:gd name="T52" fmla="*/ 212 w 354"/>
                  <a:gd name="T53" fmla="*/ 483 h 672"/>
                  <a:gd name="T54" fmla="*/ 229 w 354"/>
                  <a:gd name="T55" fmla="*/ 474 h 672"/>
                  <a:gd name="T56" fmla="*/ 271 w 354"/>
                  <a:gd name="T57" fmla="*/ 452 h 672"/>
                  <a:gd name="T58" fmla="*/ 316 w 354"/>
                  <a:gd name="T59" fmla="*/ 415 h 672"/>
                  <a:gd name="T60" fmla="*/ 346 w 354"/>
                  <a:gd name="T61" fmla="*/ 371 h 672"/>
                  <a:gd name="T62" fmla="*/ 354 w 354"/>
                  <a:gd name="T63" fmla="*/ 305 h 672"/>
                  <a:gd name="T64" fmla="*/ 346 w 354"/>
                  <a:gd name="T65" fmla="*/ 213 h 672"/>
                  <a:gd name="T66" fmla="*/ 323 w 354"/>
                  <a:gd name="T67" fmla="*/ 121 h 672"/>
                  <a:gd name="T68" fmla="*/ 288 w 354"/>
                  <a:gd name="T69" fmla="*/ 52 h 672"/>
                  <a:gd name="T70" fmla="*/ 242 w 354"/>
                  <a:gd name="T71" fmla="*/ 0 h 672"/>
                  <a:gd name="T72" fmla="*/ 239 w 354"/>
                  <a:gd name="T73" fmla="*/ 2 h 672"/>
                  <a:gd name="T74" fmla="*/ 218 w 354"/>
                  <a:gd name="T75" fmla="*/ 28 h 672"/>
                  <a:gd name="T76" fmla="*/ 209 w 354"/>
                  <a:gd name="T77" fmla="*/ 22 h 672"/>
                  <a:gd name="T78" fmla="*/ 186 w 354"/>
                  <a:gd name="T79" fmla="*/ 20 h 672"/>
                  <a:gd name="T80" fmla="*/ 148 w 354"/>
                  <a:gd name="T81" fmla="*/ 24 h 672"/>
                  <a:gd name="T82" fmla="*/ 101 w 354"/>
                  <a:gd name="T83" fmla="*/ 43 h 672"/>
                  <a:gd name="T84" fmla="*/ 60 w 354"/>
                  <a:gd name="T85" fmla="*/ 70 h 672"/>
                  <a:gd name="T86" fmla="*/ 30 w 354"/>
                  <a:gd name="T87" fmla="*/ 103 h 672"/>
                  <a:gd name="T88" fmla="*/ 11 w 354"/>
                  <a:gd name="T89" fmla="*/ 131 h 672"/>
                  <a:gd name="T90" fmla="*/ 9 w 354"/>
                  <a:gd name="T91" fmla="*/ 158 h 672"/>
                  <a:gd name="T92" fmla="*/ 15 w 354"/>
                  <a:gd name="T93" fmla="*/ 173 h 672"/>
                  <a:gd name="T94" fmla="*/ 92 w 354"/>
                  <a:gd name="T95" fmla="*/ 166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54" h="672">
                    <a:moveTo>
                      <a:pt x="92" y="166"/>
                    </a:moveTo>
                    <a:lnTo>
                      <a:pt x="17" y="191"/>
                    </a:lnTo>
                    <a:lnTo>
                      <a:pt x="92" y="188"/>
                    </a:lnTo>
                    <a:lnTo>
                      <a:pt x="47" y="217"/>
                    </a:lnTo>
                    <a:lnTo>
                      <a:pt x="92" y="208"/>
                    </a:lnTo>
                    <a:lnTo>
                      <a:pt x="118" y="274"/>
                    </a:lnTo>
                    <a:lnTo>
                      <a:pt x="99" y="281"/>
                    </a:lnTo>
                    <a:lnTo>
                      <a:pt x="97" y="279"/>
                    </a:lnTo>
                    <a:lnTo>
                      <a:pt x="90" y="272"/>
                    </a:lnTo>
                    <a:lnTo>
                      <a:pt x="79" y="263"/>
                    </a:lnTo>
                    <a:lnTo>
                      <a:pt x="64" y="256"/>
                    </a:lnTo>
                    <a:lnTo>
                      <a:pt x="49" y="250"/>
                    </a:lnTo>
                    <a:lnTo>
                      <a:pt x="33" y="252"/>
                    </a:lnTo>
                    <a:lnTo>
                      <a:pt x="18" y="259"/>
                    </a:lnTo>
                    <a:lnTo>
                      <a:pt x="5" y="276"/>
                    </a:lnTo>
                    <a:lnTo>
                      <a:pt x="0" y="296"/>
                    </a:lnTo>
                    <a:lnTo>
                      <a:pt x="1" y="312"/>
                    </a:lnTo>
                    <a:lnTo>
                      <a:pt x="11" y="324"/>
                    </a:lnTo>
                    <a:lnTo>
                      <a:pt x="26" y="333"/>
                    </a:lnTo>
                    <a:lnTo>
                      <a:pt x="39" y="338"/>
                    </a:lnTo>
                    <a:lnTo>
                      <a:pt x="54" y="340"/>
                    </a:lnTo>
                    <a:lnTo>
                      <a:pt x="64" y="342"/>
                    </a:lnTo>
                    <a:lnTo>
                      <a:pt x="67" y="342"/>
                    </a:lnTo>
                    <a:lnTo>
                      <a:pt x="128" y="492"/>
                    </a:lnTo>
                    <a:lnTo>
                      <a:pt x="129" y="492"/>
                    </a:lnTo>
                    <a:lnTo>
                      <a:pt x="137" y="492"/>
                    </a:lnTo>
                    <a:lnTo>
                      <a:pt x="148" y="494"/>
                    </a:lnTo>
                    <a:lnTo>
                      <a:pt x="162" y="498"/>
                    </a:lnTo>
                    <a:lnTo>
                      <a:pt x="177" y="502"/>
                    </a:lnTo>
                    <a:lnTo>
                      <a:pt x="194" y="509"/>
                    </a:lnTo>
                    <a:lnTo>
                      <a:pt x="209" y="520"/>
                    </a:lnTo>
                    <a:lnTo>
                      <a:pt x="222" y="533"/>
                    </a:lnTo>
                    <a:lnTo>
                      <a:pt x="235" y="549"/>
                    </a:lnTo>
                    <a:lnTo>
                      <a:pt x="248" y="566"/>
                    </a:lnTo>
                    <a:lnTo>
                      <a:pt x="261" y="584"/>
                    </a:lnTo>
                    <a:lnTo>
                      <a:pt x="276" y="603"/>
                    </a:lnTo>
                    <a:lnTo>
                      <a:pt x="290" y="619"/>
                    </a:lnTo>
                    <a:lnTo>
                      <a:pt x="301" y="634"/>
                    </a:lnTo>
                    <a:lnTo>
                      <a:pt x="310" y="645"/>
                    </a:lnTo>
                    <a:lnTo>
                      <a:pt x="318" y="654"/>
                    </a:lnTo>
                    <a:lnTo>
                      <a:pt x="327" y="665"/>
                    </a:lnTo>
                    <a:lnTo>
                      <a:pt x="333" y="671"/>
                    </a:lnTo>
                    <a:lnTo>
                      <a:pt x="335" y="672"/>
                    </a:lnTo>
                    <a:lnTo>
                      <a:pt x="335" y="672"/>
                    </a:lnTo>
                    <a:lnTo>
                      <a:pt x="352" y="643"/>
                    </a:lnTo>
                    <a:lnTo>
                      <a:pt x="346" y="639"/>
                    </a:lnTo>
                    <a:lnTo>
                      <a:pt x="333" y="628"/>
                    </a:lnTo>
                    <a:lnTo>
                      <a:pt x="318" y="606"/>
                    </a:lnTo>
                    <a:lnTo>
                      <a:pt x="307" y="571"/>
                    </a:lnTo>
                    <a:lnTo>
                      <a:pt x="301" y="531"/>
                    </a:lnTo>
                    <a:lnTo>
                      <a:pt x="299" y="500"/>
                    </a:lnTo>
                    <a:lnTo>
                      <a:pt x="299" y="480"/>
                    </a:lnTo>
                    <a:lnTo>
                      <a:pt x="299" y="472"/>
                    </a:lnTo>
                    <a:lnTo>
                      <a:pt x="212" y="483"/>
                    </a:lnTo>
                    <a:lnTo>
                      <a:pt x="218" y="481"/>
                    </a:lnTo>
                    <a:lnTo>
                      <a:pt x="229" y="474"/>
                    </a:lnTo>
                    <a:lnTo>
                      <a:pt x="248" y="465"/>
                    </a:lnTo>
                    <a:lnTo>
                      <a:pt x="271" y="452"/>
                    </a:lnTo>
                    <a:lnTo>
                      <a:pt x="293" y="436"/>
                    </a:lnTo>
                    <a:lnTo>
                      <a:pt x="316" y="415"/>
                    </a:lnTo>
                    <a:lnTo>
                      <a:pt x="335" y="395"/>
                    </a:lnTo>
                    <a:lnTo>
                      <a:pt x="346" y="371"/>
                    </a:lnTo>
                    <a:lnTo>
                      <a:pt x="352" y="342"/>
                    </a:lnTo>
                    <a:lnTo>
                      <a:pt x="354" y="305"/>
                    </a:lnTo>
                    <a:lnTo>
                      <a:pt x="352" y="261"/>
                    </a:lnTo>
                    <a:lnTo>
                      <a:pt x="346" y="213"/>
                    </a:lnTo>
                    <a:lnTo>
                      <a:pt x="337" y="167"/>
                    </a:lnTo>
                    <a:lnTo>
                      <a:pt x="323" y="121"/>
                    </a:lnTo>
                    <a:lnTo>
                      <a:pt x="307" y="83"/>
                    </a:lnTo>
                    <a:lnTo>
                      <a:pt x="288" y="52"/>
                    </a:lnTo>
                    <a:lnTo>
                      <a:pt x="258" y="13"/>
                    </a:lnTo>
                    <a:lnTo>
                      <a:pt x="242" y="0"/>
                    </a:lnTo>
                    <a:lnTo>
                      <a:pt x="239" y="0"/>
                    </a:lnTo>
                    <a:lnTo>
                      <a:pt x="239" y="2"/>
                    </a:lnTo>
                    <a:lnTo>
                      <a:pt x="220" y="28"/>
                    </a:lnTo>
                    <a:lnTo>
                      <a:pt x="218" y="28"/>
                    </a:lnTo>
                    <a:lnTo>
                      <a:pt x="214" y="24"/>
                    </a:lnTo>
                    <a:lnTo>
                      <a:pt x="209" y="22"/>
                    </a:lnTo>
                    <a:lnTo>
                      <a:pt x="199" y="20"/>
                    </a:lnTo>
                    <a:lnTo>
                      <a:pt x="186" y="20"/>
                    </a:lnTo>
                    <a:lnTo>
                      <a:pt x="169" y="20"/>
                    </a:lnTo>
                    <a:lnTo>
                      <a:pt x="148" y="24"/>
                    </a:lnTo>
                    <a:lnTo>
                      <a:pt x="126" y="32"/>
                    </a:lnTo>
                    <a:lnTo>
                      <a:pt x="101" y="43"/>
                    </a:lnTo>
                    <a:lnTo>
                      <a:pt x="79" y="55"/>
                    </a:lnTo>
                    <a:lnTo>
                      <a:pt x="60" y="70"/>
                    </a:lnTo>
                    <a:lnTo>
                      <a:pt x="43" y="87"/>
                    </a:lnTo>
                    <a:lnTo>
                      <a:pt x="30" y="103"/>
                    </a:lnTo>
                    <a:lnTo>
                      <a:pt x="18" y="118"/>
                    </a:lnTo>
                    <a:lnTo>
                      <a:pt x="11" y="131"/>
                    </a:lnTo>
                    <a:lnTo>
                      <a:pt x="9" y="142"/>
                    </a:lnTo>
                    <a:lnTo>
                      <a:pt x="9" y="158"/>
                    </a:lnTo>
                    <a:lnTo>
                      <a:pt x="11" y="167"/>
                    </a:lnTo>
                    <a:lnTo>
                      <a:pt x="15" y="173"/>
                    </a:lnTo>
                    <a:lnTo>
                      <a:pt x="17" y="175"/>
                    </a:lnTo>
                    <a:lnTo>
                      <a:pt x="92" y="166"/>
                    </a:lnTo>
                    <a:close/>
                  </a:path>
                </a:pathLst>
              </a:custGeom>
              <a:solidFill>
                <a:srgbClr val="E0CE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" name="Freeform 10"/>
              <p:cNvSpPr>
                <a:spLocks/>
              </p:cNvSpPr>
              <p:nvPr/>
            </p:nvSpPr>
            <p:spPr bwMode="auto">
              <a:xfrm>
                <a:off x="1873616" y="4896928"/>
                <a:ext cx="105232" cy="58556"/>
              </a:xfrm>
              <a:custGeom>
                <a:avLst/>
                <a:gdLst>
                  <a:gd name="T0" fmla="*/ 4 w 206"/>
                  <a:gd name="T1" fmla="*/ 5 h 135"/>
                  <a:gd name="T2" fmla="*/ 6 w 206"/>
                  <a:gd name="T3" fmla="*/ 5 h 135"/>
                  <a:gd name="T4" fmla="*/ 10 w 206"/>
                  <a:gd name="T5" fmla="*/ 3 h 135"/>
                  <a:gd name="T6" fmla="*/ 15 w 206"/>
                  <a:gd name="T7" fmla="*/ 1 h 135"/>
                  <a:gd name="T8" fmla="*/ 23 w 206"/>
                  <a:gd name="T9" fmla="*/ 0 h 135"/>
                  <a:gd name="T10" fmla="*/ 34 w 206"/>
                  <a:gd name="T11" fmla="*/ 0 h 135"/>
                  <a:gd name="T12" fmla="*/ 49 w 206"/>
                  <a:gd name="T13" fmla="*/ 1 h 135"/>
                  <a:gd name="T14" fmla="*/ 66 w 206"/>
                  <a:gd name="T15" fmla="*/ 7 h 135"/>
                  <a:gd name="T16" fmla="*/ 85 w 206"/>
                  <a:gd name="T17" fmla="*/ 16 h 135"/>
                  <a:gd name="T18" fmla="*/ 106 w 206"/>
                  <a:gd name="T19" fmla="*/ 31 h 135"/>
                  <a:gd name="T20" fmla="*/ 128 w 206"/>
                  <a:gd name="T21" fmla="*/ 47 h 135"/>
                  <a:gd name="T22" fmla="*/ 147 w 206"/>
                  <a:gd name="T23" fmla="*/ 67 h 135"/>
                  <a:gd name="T24" fmla="*/ 166 w 206"/>
                  <a:gd name="T25" fmla="*/ 88 h 135"/>
                  <a:gd name="T26" fmla="*/ 183 w 206"/>
                  <a:gd name="T27" fmla="*/ 106 h 135"/>
                  <a:gd name="T28" fmla="*/ 194 w 206"/>
                  <a:gd name="T29" fmla="*/ 121 h 135"/>
                  <a:gd name="T30" fmla="*/ 202 w 206"/>
                  <a:gd name="T31" fmla="*/ 132 h 135"/>
                  <a:gd name="T32" fmla="*/ 206 w 206"/>
                  <a:gd name="T33" fmla="*/ 135 h 135"/>
                  <a:gd name="T34" fmla="*/ 202 w 206"/>
                  <a:gd name="T35" fmla="*/ 135 h 135"/>
                  <a:gd name="T36" fmla="*/ 194 w 206"/>
                  <a:gd name="T37" fmla="*/ 132 h 135"/>
                  <a:gd name="T38" fmla="*/ 181 w 206"/>
                  <a:gd name="T39" fmla="*/ 128 h 135"/>
                  <a:gd name="T40" fmla="*/ 164 w 206"/>
                  <a:gd name="T41" fmla="*/ 123 h 135"/>
                  <a:gd name="T42" fmla="*/ 143 w 206"/>
                  <a:gd name="T43" fmla="*/ 117 h 135"/>
                  <a:gd name="T44" fmla="*/ 121 w 206"/>
                  <a:gd name="T45" fmla="*/ 110 h 135"/>
                  <a:gd name="T46" fmla="*/ 98 w 206"/>
                  <a:gd name="T47" fmla="*/ 102 h 135"/>
                  <a:gd name="T48" fmla="*/ 76 w 206"/>
                  <a:gd name="T49" fmla="*/ 95 h 135"/>
                  <a:gd name="T50" fmla="*/ 55 w 206"/>
                  <a:gd name="T51" fmla="*/ 86 h 135"/>
                  <a:gd name="T52" fmla="*/ 40 w 206"/>
                  <a:gd name="T53" fmla="*/ 79 h 135"/>
                  <a:gd name="T54" fmla="*/ 27 w 206"/>
                  <a:gd name="T55" fmla="*/ 73 h 135"/>
                  <a:gd name="T56" fmla="*/ 15 w 206"/>
                  <a:gd name="T57" fmla="*/ 67 h 135"/>
                  <a:gd name="T58" fmla="*/ 8 w 206"/>
                  <a:gd name="T59" fmla="*/ 64 h 135"/>
                  <a:gd name="T60" fmla="*/ 4 w 206"/>
                  <a:gd name="T61" fmla="*/ 60 h 135"/>
                  <a:gd name="T62" fmla="*/ 0 w 206"/>
                  <a:gd name="T63" fmla="*/ 58 h 135"/>
                  <a:gd name="T64" fmla="*/ 0 w 206"/>
                  <a:gd name="T65" fmla="*/ 58 h 135"/>
                  <a:gd name="T66" fmla="*/ 4 w 206"/>
                  <a:gd name="T67" fmla="*/ 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6" h="135">
                    <a:moveTo>
                      <a:pt x="4" y="5"/>
                    </a:moveTo>
                    <a:lnTo>
                      <a:pt x="6" y="5"/>
                    </a:lnTo>
                    <a:lnTo>
                      <a:pt x="10" y="3"/>
                    </a:lnTo>
                    <a:lnTo>
                      <a:pt x="15" y="1"/>
                    </a:lnTo>
                    <a:lnTo>
                      <a:pt x="23" y="0"/>
                    </a:lnTo>
                    <a:lnTo>
                      <a:pt x="34" y="0"/>
                    </a:lnTo>
                    <a:lnTo>
                      <a:pt x="49" y="1"/>
                    </a:lnTo>
                    <a:lnTo>
                      <a:pt x="66" y="7"/>
                    </a:lnTo>
                    <a:lnTo>
                      <a:pt x="85" y="16"/>
                    </a:lnTo>
                    <a:lnTo>
                      <a:pt x="106" y="31"/>
                    </a:lnTo>
                    <a:lnTo>
                      <a:pt x="128" y="47"/>
                    </a:lnTo>
                    <a:lnTo>
                      <a:pt x="147" y="67"/>
                    </a:lnTo>
                    <a:lnTo>
                      <a:pt x="166" y="88"/>
                    </a:lnTo>
                    <a:lnTo>
                      <a:pt x="183" y="106"/>
                    </a:lnTo>
                    <a:lnTo>
                      <a:pt x="194" y="121"/>
                    </a:lnTo>
                    <a:lnTo>
                      <a:pt x="202" y="132"/>
                    </a:lnTo>
                    <a:lnTo>
                      <a:pt x="206" y="135"/>
                    </a:lnTo>
                    <a:lnTo>
                      <a:pt x="202" y="135"/>
                    </a:lnTo>
                    <a:lnTo>
                      <a:pt x="194" y="132"/>
                    </a:lnTo>
                    <a:lnTo>
                      <a:pt x="181" y="128"/>
                    </a:lnTo>
                    <a:lnTo>
                      <a:pt x="164" y="123"/>
                    </a:lnTo>
                    <a:lnTo>
                      <a:pt x="143" y="117"/>
                    </a:lnTo>
                    <a:lnTo>
                      <a:pt x="121" y="110"/>
                    </a:lnTo>
                    <a:lnTo>
                      <a:pt x="98" y="102"/>
                    </a:lnTo>
                    <a:lnTo>
                      <a:pt x="76" y="95"/>
                    </a:lnTo>
                    <a:lnTo>
                      <a:pt x="55" y="86"/>
                    </a:lnTo>
                    <a:lnTo>
                      <a:pt x="40" y="79"/>
                    </a:lnTo>
                    <a:lnTo>
                      <a:pt x="27" y="73"/>
                    </a:lnTo>
                    <a:lnTo>
                      <a:pt x="15" y="67"/>
                    </a:lnTo>
                    <a:lnTo>
                      <a:pt x="8" y="64"/>
                    </a:lnTo>
                    <a:lnTo>
                      <a:pt x="4" y="6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4" y="5"/>
                    </a:lnTo>
                    <a:close/>
                  </a:path>
                </a:pathLst>
              </a:custGeom>
              <a:solidFill>
                <a:srgbClr val="DD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7" name="Freeform 11"/>
              <p:cNvSpPr>
                <a:spLocks/>
              </p:cNvSpPr>
              <p:nvPr/>
            </p:nvSpPr>
            <p:spPr bwMode="auto">
              <a:xfrm>
                <a:off x="2026305" y="5025234"/>
                <a:ext cx="243478" cy="207528"/>
              </a:xfrm>
              <a:custGeom>
                <a:avLst/>
                <a:gdLst>
                  <a:gd name="T0" fmla="*/ 57 w 473"/>
                  <a:gd name="T1" fmla="*/ 116 h 483"/>
                  <a:gd name="T2" fmla="*/ 66 w 473"/>
                  <a:gd name="T3" fmla="*/ 83 h 483"/>
                  <a:gd name="T4" fmla="*/ 87 w 473"/>
                  <a:gd name="T5" fmla="*/ 31 h 483"/>
                  <a:gd name="T6" fmla="*/ 104 w 473"/>
                  <a:gd name="T7" fmla="*/ 4 h 483"/>
                  <a:gd name="T8" fmla="*/ 109 w 473"/>
                  <a:gd name="T9" fmla="*/ 0 h 483"/>
                  <a:gd name="T10" fmla="*/ 134 w 473"/>
                  <a:gd name="T11" fmla="*/ 2 h 483"/>
                  <a:gd name="T12" fmla="*/ 179 w 473"/>
                  <a:gd name="T13" fmla="*/ 6 h 483"/>
                  <a:gd name="T14" fmla="*/ 235 w 473"/>
                  <a:gd name="T15" fmla="*/ 18 h 483"/>
                  <a:gd name="T16" fmla="*/ 296 w 473"/>
                  <a:gd name="T17" fmla="*/ 37 h 483"/>
                  <a:gd name="T18" fmla="*/ 330 w 473"/>
                  <a:gd name="T19" fmla="*/ 50 h 483"/>
                  <a:gd name="T20" fmla="*/ 350 w 473"/>
                  <a:gd name="T21" fmla="*/ 57 h 483"/>
                  <a:gd name="T22" fmla="*/ 371 w 473"/>
                  <a:gd name="T23" fmla="*/ 59 h 483"/>
                  <a:gd name="T24" fmla="*/ 403 w 473"/>
                  <a:gd name="T25" fmla="*/ 57 h 483"/>
                  <a:gd name="T26" fmla="*/ 435 w 473"/>
                  <a:gd name="T27" fmla="*/ 51 h 483"/>
                  <a:gd name="T28" fmla="*/ 458 w 473"/>
                  <a:gd name="T29" fmla="*/ 44 h 483"/>
                  <a:gd name="T30" fmla="*/ 471 w 473"/>
                  <a:gd name="T31" fmla="*/ 39 h 483"/>
                  <a:gd name="T32" fmla="*/ 469 w 473"/>
                  <a:gd name="T33" fmla="*/ 42 h 483"/>
                  <a:gd name="T34" fmla="*/ 448 w 473"/>
                  <a:gd name="T35" fmla="*/ 79 h 483"/>
                  <a:gd name="T36" fmla="*/ 416 w 473"/>
                  <a:gd name="T37" fmla="*/ 145 h 483"/>
                  <a:gd name="T38" fmla="*/ 386 w 473"/>
                  <a:gd name="T39" fmla="*/ 228 h 483"/>
                  <a:gd name="T40" fmla="*/ 365 w 473"/>
                  <a:gd name="T41" fmla="*/ 349 h 483"/>
                  <a:gd name="T42" fmla="*/ 356 w 473"/>
                  <a:gd name="T43" fmla="*/ 441 h 483"/>
                  <a:gd name="T44" fmla="*/ 354 w 473"/>
                  <a:gd name="T45" fmla="*/ 452 h 483"/>
                  <a:gd name="T46" fmla="*/ 333 w 473"/>
                  <a:gd name="T47" fmla="*/ 452 h 483"/>
                  <a:gd name="T48" fmla="*/ 290 w 473"/>
                  <a:gd name="T49" fmla="*/ 452 h 483"/>
                  <a:gd name="T50" fmla="*/ 224 w 473"/>
                  <a:gd name="T51" fmla="*/ 454 h 483"/>
                  <a:gd name="T52" fmla="*/ 139 w 473"/>
                  <a:gd name="T53" fmla="*/ 455 h 483"/>
                  <a:gd name="T54" fmla="*/ 72 w 473"/>
                  <a:gd name="T55" fmla="*/ 465 h 483"/>
                  <a:gd name="T56" fmla="*/ 26 w 473"/>
                  <a:gd name="T57" fmla="*/ 474 h 483"/>
                  <a:gd name="T58" fmla="*/ 4 w 473"/>
                  <a:gd name="T59" fmla="*/ 481 h 483"/>
                  <a:gd name="T60" fmla="*/ 34 w 473"/>
                  <a:gd name="T61" fmla="*/ 362 h 483"/>
                  <a:gd name="T62" fmla="*/ 47 w 473"/>
                  <a:gd name="T63" fmla="*/ 360 h 483"/>
                  <a:gd name="T64" fmla="*/ 77 w 473"/>
                  <a:gd name="T65" fmla="*/ 351 h 483"/>
                  <a:gd name="T66" fmla="*/ 109 w 473"/>
                  <a:gd name="T67" fmla="*/ 327 h 483"/>
                  <a:gd name="T68" fmla="*/ 126 w 473"/>
                  <a:gd name="T69" fmla="*/ 279 h 483"/>
                  <a:gd name="T70" fmla="*/ 117 w 473"/>
                  <a:gd name="T71" fmla="*/ 220 h 483"/>
                  <a:gd name="T72" fmla="*/ 94 w 473"/>
                  <a:gd name="T73" fmla="*/ 169 h 483"/>
                  <a:gd name="T74" fmla="*/ 68 w 473"/>
                  <a:gd name="T75" fmla="*/ 134 h 483"/>
                  <a:gd name="T76" fmla="*/ 57 w 473"/>
                  <a:gd name="T77" fmla="*/ 121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73" h="483">
                    <a:moveTo>
                      <a:pt x="57" y="121"/>
                    </a:moveTo>
                    <a:lnTo>
                      <a:pt x="57" y="116"/>
                    </a:lnTo>
                    <a:lnTo>
                      <a:pt x="60" y="103"/>
                    </a:lnTo>
                    <a:lnTo>
                      <a:pt x="66" y="83"/>
                    </a:lnTo>
                    <a:lnTo>
                      <a:pt x="75" y="57"/>
                    </a:lnTo>
                    <a:lnTo>
                      <a:pt x="87" y="31"/>
                    </a:lnTo>
                    <a:lnTo>
                      <a:pt x="96" y="15"/>
                    </a:lnTo>
                    <a:lnTo>
                      <a:pt x="104" y="4"/>
                    </a:lnTo>
                    <a:lnTo>
                      <a:pt x="105" y="0"/>
                    </a:lnTo>
                    <a:lnTo>
                      <a:pt x="109" y="0"/>
                    </a:lnTo>
                    <a:lnTo>
                      <a:pt x="119" y="0"/>
                    </a:lnTo>
                    <a:lnTo>
                      <a:pt x="134" y="2"/>
                    </a:lnTo>
                    <a:lnTo>
                      <a:pt x="154" y="2"/>
                    </a:lnTo>
                    <a:lnTo>
                      <a:pt x="179" y="6"/>
                    </a:lnTo>
                    <a:lnTo>
                      <a:pt x="207" y="11"/>
                    </a:lnTo>
                    <a:lnTo>
                      <a:pt x="235" y="18"/>
                    </a:lnTo>
                    <a:lnTo>
                      <a:pt x="267" y="28"/>
                    </a:lnTo>
                    <a:lnTo>
                      <a:pt x="296" y="37"/>
                    </a:lnTo>
                    <a:lnTo>
                      <a:pt x="315" y="44"/>
                    </a:lnTo>
                    <a:lnTo>
                      <a:pt x="330" y="50"/>
                    </a:lnTo>
                    <a:lnTo>
                      <a:pt x="341" y="53"/>
                    </a:lnTo>
                    <a:lnTo>
                      <a:pt x="350" y="57"/>
                    </a:lnTo>
                    <a:lnTo>
                      <a:pt x="360" y="59"/>
                    </a:lnTo>
                    <a:lnTo>
                      <a:pt x="371" y="59"/>
                    </a:lnTo>
                    <a:lnTo>
                      <a:pt x="386" y="59"/>
                    </a:lnTo>
                    <a:lnTo>
                      <a:pt x="403" y="57"/>
                    </a:lnTo>
                    <a:lnTo>
                      <a:pt x="420" y="55"/>
                    </a:lnTo>
                    <a:lnTo>
                      <a:pt x="435" y="51"/>
                    </a:lnTo>
                    <a:lnTo>
                      <a:pt x="446" y="48"/>
                    </a:lnTo>
                    <a:lnTo>
                      <a:pt x="458" y="44"/>
                    </a:lnTo>
                    <a:lnTo>
                      <a:pt x="465" y="40"/>
                    </a:lnTo>
                    <a:lnTo>
                      <a:pt x="471" y="39"/>
                    </a:lnTo>
                    <a:lnTo>
                      <a:pt x="473" y="37"/>
                    </a:lnTo>
                    <a:lnTo>
                      <a:pt x="469" y="42"/>
                    </a:lnTo>
                    <a:lnTo>
                      <a:pt x="460" y="57"/>
                    </a:lnTo>
                    <a:lnTo>
                      <a:pt x="448" y="79"/>
                    </a:lnTo>
                    <a:lnTo>
                      <a:pt x="431" y="110"/>
                    </a:lnTo>
                    <a:lnTo>
                      <a:pt x="416" y="145"/>
                    </a:lnTo>
                    <a:lnTo>
                      <a:pt x="399" y="186"/>
                    </a:lnTo>
                    <a:lnTo>
                      <a:pt x="386" y="228"/>
                    </a:lnTo>
                    <a:lnTo>
                      <a:pt x="377" y="272"/>
                    </a:lnTo>
                    <a:lnTo>
                      <a:pt x="365" y="349"/>
                    </a:lnTo>
                    <a:lnTo>
                      <a:pt x="358" y="406"/>
                    </a:lnTo>
                    <a:lnTo>
                      <a:pt x="356" y="441"/>
                    </a:lnTo>
                    <a:lnTo>
                      <a:pt x="356" y="452"/>
                    </a:lnTo>
                    <a:lnTo>
                      <a:pt x="354" y="452"/>
                    </a:lnTo>
                    <a:lnTo>
                      <a:pt x="347" y="452"/>
                    </a:lnTo>
                    <a:lnTo>
                      <a:pt x="333" y="452"/>
                    </a:lnTo>
                    <a:lnTo>
                      <a:pt x="315" y="452"/>
                    </a:lnTo>
                    <a:lnTo>
                      <a:pt x="290" y="452"/>
                    </a:lnTo>
                    <a:lnTo>
                      <a:pt x="260" y="452"/>
                    </a:lnTo>
                    <a:lnTo>
                      <a:pt x="224" y="454"/>
                    </a:lnTo>
                    <a:lnTo>
                      <a:pt x="181" y="454"/>
                    </a:lnTo>
                    <a:lnTo>
                      <a:pt x="139" y="455"/>
                    </a:lnTo>
                    <a:lnTo>
                      <a:pt x="102" y="459"/>
                    </a:lnTo>
                    <a:lnTo>
                      <a:pt x="72" y="465"/>
                    </a:lnTo>
                    <a:lnTo>
                      <a:pt x="45" y="468"/>
                    </a:lnTo>
                    <a:lnTo>
                      <a:pt x="26" y="474"/>
                    </a:lnTo>
                    <a:lnTo>
                      <a:pt x="11" y="479"/>
                    </a:lnTo>
                    <a:lnTo>
                      <a:pt x="4" y="481"/>
                    </a:lnTo>
                    <a:lnTo>
                      <a:pt x="0" y="483"/>
                    </a:lnTo>
                    <a:lnTo>
                      <a:pt x="34" y="362"/>
                    </a:lnTo>
                    <a:lnTo>
                      <a:pt x="38" y="362"/>
                    </a:lnTo>
                    <a:lnTo>
                      <a:pt x="47" y="360"/>
                    </a:lnTo>
                    <a:lnTo>
                      <a:pt x="60" y="358"/>
                    </a:lnTo>
                    <a:lnTo>
                      <a:pt x="77" y="351"/>
                    </a:lnTo>
                    <a:lnTo>
                      <a:pt x="94" y="342"/>
                    </a:lnTo>
                    <a:lnTo>
                      <a:pt x="109" y="327"/>
                    </a:lnTo>
                    <a:lnTo>
                      <a:pt x="121" y="307"/>
                    </a:lnTo>
                    <a:lnTo>
                      <a:pt x="126" y="279"/>
                    </a:lnTo>
                    <a:lnTo>
                      <a:pt x="124" y="248"/>
                    </a:lnTo>
                    <a:lnTo>
                      <a:pt x="117" y="220"/>
                    </a:lnTo>
                    <a:lnTo>
                      <a:pt x="107" y="193"/>
                    </a:lnTo>
                    <a:lnTo>
                      <a:pt x="94" y="169"/>
                    </a:lnTo>
                    <a:lnTo>
                      <a:pt x="79" y="149"/>
                    </a:lnTo>
                    <a:lnTo>
                      <a:pt x="68" y="134"/>
                    </a:lnTo>
                    <a:lnTo>
                      <a:pt x="60" y="125"/>
                    </a:lnTo>
                    <a:lnTo>
                      <a:pt x="57" y="1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8" name="Freeform 12"/>
              <p:cNvSpPr>
                <a:spLocks/>
              </p:cNvSpPr>
              <p:nvPr/>
            </p:nvSpPr>
            <p:spPr bwMode="auto">
              <a:xfrm>
                <a:off x="1939644" y="5081206"/>
                <a:ext cx="127929" cy="103334"/>
              </a:xfrm>
              <a:custGeom>
                <a:avLst/>
                <a:gdLst>
                  <a:gd name="T0" fmla="*/ 0 w 249"/>
                  <a:gd name="T1" fmla="*/ 131 h 241"/>
                  <a:gd name="T2" fmla="*/ 2 w 249"/>
                  <a:gd name="T3" fmla="*/ 129 h 241"/>
                  <a:gd name="T4" fmla="*/ 6 w 249"/>
                  <a:gd name="T5" fmla="*/ 125 h 241"/>
                  <a:gd name="T6" fmla="*/ 12 w 249"/>
                  <a:gd name="T7" fmla="*/ 120 h 241"/>
                  <a:gd name="T8" fmla="*/ 21 w 249"/>
                  <a:gd name="T9" fmla="*/ 111 h 241"/>
                  <a:gd name="T10" fmla="*/ 31 w 249"/>
                  <a:gd name="T11" fmla="*/ 101 h 241"/>
                  <a:gd name="T12" fmla="*/ 42 w 249"/>
                  <a:gd name="T13" fmla="*/ 90 h 241"/>
                  <a:gd name="T14" fmla="*/ 53 w 249"/>
                  <a:gd name="T15" fmla="*/ 79 h 241"/>
                  <a:gd name="T16" fmla="*/ 64 w 249"/>
                  <a:gd name="T17" fmla="*/ 67 h 241"/>
                  <a:gd name="T18" fmla="*/ 76 w 249"/>
                  <a:gd name="T19" fmla="*/ 54 h 241"/>
                  <a:gd name="T20" fmla="*/ 85 w 249"/>
                  <a:gd name="T21" fmla="*/ 41 h 241"/>
                  <a:gd name="T22" fmla="*/ 93 w 249"/>
                  <a:gd name="T23" fmla="*/ 30 h 241"/>
                  <a:gd name="T24" fmla="*/ 102 w 249"/>
                  <a:gd name="T25" fmla="*/ 19 h 241"/>
                  <a:gd name="T26" fmla="*/ 110 w 249"/>
                  <a:gd name="T27" fmla="*/ 11 h 241"/>
                  <a:gd name="T28" fmla="*/ 117 w 249"/>
                  <a:gd name="T29" fmla="*/ 4 h 241"/>
                  <a:gd name="T30" fmla="*/ 125 w 249"/>
                  <a:gd name="T31" fmla="*/ 0 h 241"/>
                  <a:gd name="T32" fmla="*/ 132 w 249"/>
                  <a:gd name="T33" fmla="*/ 0 h 241"/>
                  <a:gd name="T34" fmla="*/ 142 w 249"/>
                  <a:gd name="T35" fmla="*/ 4 h 241"/>
                  <a:gd name="T36" fmla="*/ 157 w 249"/>
                  <a:gd name="T37" fmla="*/ 11 h 241"/>
                  <a:gd name="T38" fmla="*/ 172 w 249"/>
                  <a:gd name="T39" fmla="*/ 21 h 241"/>
                  <a:gd name="T40" fmla="*/ 189 w 249"/>
                  <a:gd name="T41" fmla="*/ 32 h 241"/>
                  <a:gd name="T42" fmla="*/ 204 w 249"/>
                  <a:gd name="T43" fmla="*/ 43 h 241"/>
                  <a:gd name="T44" fmla="*/ 217 w 249"/>
                  <a:gd name="T45" fmla="*/ 52 h 241"/>
                  <a:gd name="T46" fmla="*/ 225 w 249"/>
                  <a:gd name="T47" fmla="*/ 59 h 241"/>
                  <a:gd name="T48" fmla="*/ 228 w 249"/>
                  <a:gd name="T49" fmla="*/ 61 h 241"/>
                  <a:gd name="T50" fmla="*/ 230 w 249"/>
                  <a:gd name="T51" fmla="*/ 96 h 241"/>
                  <a:gd name="T52" fmla="*/ 249 w 249"/>
                  <a:gd name="T53" fmla="*/ 116 h 241"/>
                  <a:gd name="T54" fmla="*/ 236 w 249"/>
                  <a:gd name="T55" fmla="*/ 149 h 241"/>
                  <a:gd name="T56" fmla="*/ 245 w 249"/>
                  <a:gd name="T57" fmla="*/ 164 h 241"/>
                  <a:gd name="T58" fmla="*/ 219 w 249"/>
                  <a:gd name="T59" fmla="*/ 186 h 241"/>
                  <a:gd name="T60" fmla="*/ 159 w 249"/>
                  <a:gd name="T61" fmla="*/ 212 h 241"/>
                  <a:gd name="T62" fmla="*/ 140 w 249"/>
                  <a:gd name="T63" fmla="*/ 204 h 241"/>
                  <a:gd name="T64" fmla="*/ 138 w 249"/>
                  <a:gd name="T65" fmla="*/ 208 h 241"/>
                  <a:gd name="T66" fmla="*/ 132 w 249"/>
                  <a:gd name="T67" fmla="*/ 215 h 241"/>
                  <a:gd name="T68" fmla="*/ 117 w 249"/>
                  <a:gd name="T69" fmla="*/ 224 h 241"/>
                  <a:gd name="T70" fmla="*/ 93 w 249"/>
                  <a:gd name="T71" fmla="*/ 232 h 241"/>
                  <a:gd name="T72" fmla="*/ 66 w 249"/>
                  <a:gd name="T73" fmla="*/ 237 h 241"/>
                  <a:gd name="T74" fmla="*/ 51 w 249"/>
                  <a:gd name="T75" fmla="*/ 241 h 241"/>
                  <a:gd name="T76" fmla="*/ 44 w 249"/>
                  <a:gd name="T77" fmla="*/ 241 h 241"/>
                  <a:gd name="T78" fmla="*/ 42 w 249"/>
                  <a:gd name="T79" fmla="*/ 241 h 241"/>
                  <a:gd name="T80" fmla="*/ 38 w 249"/>
                  <a:gd name="T81" fmla="*/ 234 h 241"/>
                  <a:gd name="T82" fmla="*/ 31 w 249"/>
                  <a:gd name="T83" fmla="*/ 219 h 241"/>
                  <a:gd name="T84" fmla="*/ 19 w 249"/>
                  <a:gd name="T85" fmla="*/ 197 h 241"/>
                  <a:gd name="T86" fmla="*/ 10 w 249"/>
                  <a:gd name="T87" fmla="*/ 175 h 241"/>
                  <a:gd name="T88" fmla="*/ 4 w 249"/>
                  <a:gd name="T89" fmla="*/ 157 h 241"/>
                  <a:gd name="T90" fmla="*/ 2 w 249"/>
                  <a:gd name="T91" fmla="*/ 142 h 241"/>
                  <a:gd name="T92" fmla="*/ 0 w 249"/>
                  <a:gd name="T93" fmla="*/ 134 h 241"/>
                  <a:gd name="T94" fmla="*/ 0 w 249"/>
                  <a:gd name="T95" fmla="*/ 13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9" h="241">
                    <a:moveTo>
                      <a:pt x="0" y="131"/>
                    </a:moveTo>
                    <a:lnTo>
                      <a:pt x="2" y="129"/>
                    </a:lnTo>
                    <a:lnTo>
                      <a:pt x="6" y="125"/>
                    </a:lnTo>
                    <a:lnTo>
                      <a:pt x="12" y="120"/>
                    </a:lnTo>
                    <a:lnTo>
                      <a:pt x="21" y="111"/>
                    </a:lnTo>
                    <a:lnTo>
                      <a:pt x="31" y="101"/>
                    </a:lnTo>
                    <a:lnTo>
                      <a:pt x="42" y="90"/>
                    </a:lnTo>
                    <a:lnTo>
                      <a:pt x="53" y="79"/>
                    </a:lnTo>
                    <a:lnTo>
                      <a:pt x="64" y="67"/>
                    </a:lnTo>
                    <a:lnTo>
                      <a:pt x="76" y="54"/>
                    </a:lnTo>
                    <a:lnTo>
                      <a:pt x="85" y="41"/>
                    </a:lnTo>
                    <a:lnTo>
                      <a:pt x="93" y="30"/>
                    </a:lnTo>
                    <a:lnTo>
                      <a:pt x="102" y="19"/>
                    </a:lnTo>
                    <a:lnTo>
                      <a:pt x="110" y="11"/>
                    </a:lnTo>
                    <a:lnTo>
                      <a:pt x="117" y="4"/>
                    </a:lnTo>
                    <a:lnTo>
                      <a:pt x="125" y="0"/>
                    </a:lnTo>
                    <a:lnTo>
                      <a:pt x="132" y="0"/>
                    </a:lnTo>
                    <a:lnTo>
                      <a:pt x="142" y="4"/>
                    </a:lnTo>
                    <a:lnTo>
                      <a:pt x="157" y="11"/>
                    </a:lnTo>
                    <a:lnTo>
                      <a:pt x="172" y="21"/>
                    </a:lnTo>
                    <a:lnTo>
                      <a:pt x="189" y="32"/>
                    </a:lnTo>
                    <a:lnTo>
                      <a:pt x="204" y="43"/>
                    </a:lnTo>
                    <a:lnTo>
                      <a:pt x="217" y="52"/>
                    </a:lnTo>
                    <a:lnTo>
                      <a:pt x="225" y="59"/>
                    </a:lnTo>
                    <a:lnTo>
                      <a:pt x="228" y="61"/>
                    </a:lnTo>
                    <a:lnTo>
                      <a:pt x="230" y="96"/>
                    </a:lnTo>
                    <a:lnTo>
                      <a:pt x="249" y="116"/>
                    </a:lnTo>
                    <a:lnTo>
                      <a:pt x="236" y="149"/>
                    </a:lnTo>
                    <a:lnTo>
                      <a:pt x="245" y="164"/>
                    </a:lnTo>
                    <a:lnTo>
                      <a:pt x="219" y="186"/>
                    </a:lnTo>
                    <a:lnTo>
                      <a:pt x="159" y="212"/>
                    </a:lnTo>
                    <a:lnTo>
                      <a:pt x="140" y="204"/>
                    </a:lnTo>
                    <a:lnTo>
                      <a:pt x="138" y="208"/>
                    </a:lnTo>
                    <a:lnTo>
                      <a:pt x="132" y="215"/>
                    </a:lnTo>
                    <a:lnTo>
                      <a:pt x="117" y="224"/>
                    </a:lnTo>
                    <a:lnTo>
                      <a:pt x="93" y="232"/>
                    </a:lnTo>
                    <a:lnTo>
                      <a:pt x="66" y="237"/>
                    </a:lnTo>
                    <a:lnTo>
                      <a:pt x="51" y="241"/>
                    </a:lnTo>
                    <a:lnTo>
                      <a:pt x="44" y="241"/>
                    </a:lnTo>
                    <a:lnTo>
                      <a:pt x="42" y="241"/>
                    </a:lnTo>
                    <a:lnTo>
                      <a:pt x="38" y="234"/>
                    </a:lnTo>
                    <a:lnTo>
                      <a:pt x="31" y="219"/>
                    </a:lnTo>
                    <a:lnTo>
                      <a:pt x="19" y="197"/>
                    </a:lnTo>
                    <a:lnTo>
                      <a:pt x="10" y="175"/>
                    </a:lnTo>
                    <a:lnTo>
                      <a:pt x="4" y="157"/>
                    </a:lnTo>
                    <a:lnTo>
                      <a:pt x="2" y="142"/>
                    </a:lnTo>
                    <a:lnTo>
                      <a:pt x="0" y="134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E0CE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9" name="Freeform 13"/>
              <p:cNvSpPr>
                <a:spLocks/>
              </p:cNvSpPr>
              <p:nvPr/>
            </p:nvSpPr>
            <p:spPr bwMode="auto">
              <a:xfrm>
                <a:off x="1875679" y="5190567"/>
                <a:ext cx="249668" cy="203223"/>
              </a:xfrm>
              <a:custGeom>
                <a:avLst/>
                <a:gdLst>
                  <a:gd name="T0" fmla="*/ 262 w 486"/>
                  <a:gd name="T1" fmla="*/ 0 h 472"/>
                  <a:gd name="T2" fmla="*/ 237 w 486"/>
                  <a:gd name="T3" fmla="*/ 158 h 472"/>
                  <a:gd name="T4" fmla="*/ 252 w 486"/>
                  <a:gd name="T5" fmla="*/ 152 h 472"/>
                  <a:gd name="T6" fmla="*/ 283 w 486"/>
                  <a:gd name="T7" fmla="*/ 141 h 472"/>
                  <a:gd name="T8" fmla="*/ 330 w 486"/>
                  <a:gd name="T9" fmla="*/ 134 h 472"/>
                  <a:gd name="T10" fmla="*/ 390 w 486"/>
                  <a:gd name="T11" fmla="*/ 128 h 472"/>
                  <a:gd name="T12" fmla="*/ 437 w 486"/>
                  <a:gd name="T13" fmla="*/ 123 h 472"/>
                  <a:gd name="T14" fmla="*/ 469 w 486"/>
                  <a:gd name="T15" fmla="*/ 121 h 472"/>
                  <a:gd name="T16" fmla="*/ 484 w 486"/>
                  <a:gd name="T17" fmla="*/ 119 h 472"/>
                  <a:gd name="T18" fmla="*/ 484 w 486"/>
                  <a:gd name="T19" fmla="*/ 216 h 472"/>
                  <a:gd name="T20" fmla="*/ 477 w 486"/>
                  <a:gd name="T21" fmla="*/ 216 h 472"/>
                  <a:gd name="T22" fmla="*/ 452 w 486"/>
                  <a:gd name="T23" fmla="*/ 215 h 472"/>
                  <a:gd name="T24" fmla="*/ 413 w 486"/>
                  <a:gd name="T25" fmla="*/ 218 h 472"/>
                  <a:gd name="T26" fmla="*/ 356 w 486"/>
                  <a:gd name="T27" fmla="*/ 229 h 472"/>
                  <a:gd name="T28" fmla="*/ 301 w 486"/>
                  <a:gd name="T29" fmla="*/ 242 h 472"/>
                  <a:gd name="T30" fmla="*/ 269 w 486"/>
                  <a:gd name="T31" fmla="*/ 249 h 472"/>
                  <a:gd name="T32" fmla="*/ 252 w 486"/>
                  <a:gd name="T33" fmla="*/ 253 h 472"/>
                  <a:gd name="T34" fmla="*/ 249 w 486"/>
                  <a:gd name="T35" fmla="*/ 255 h 472"/>
                  <a:gd name="T36" fmla="*/ 256 w 486"/>
                  <a:gd name="T37" fmla="*/ 295 h 472"/>
                  <a:gd name="T38" fmla="*/ 256 w 486"/>
                  <a:gd name="T39" fmla="*/ 380 h 472"/>
                  <a:gd name="T40" fmla="*/ 239 w 486"/>
                  <a:gd name="T41" fmla="*/ 448 h 472"/>
                  <a:gd name="T42" fmla="*/ 230 w 486"/>
                  <a:gd name="T43" fmla="*/ 472 h 472"/>
                  <a:gd name="T44" fmla="*/ 230 w 486"/>
                  <a:gd name="T45" fmla="*/ 433 h 472"/>
                  <a:gd name="T46" fmla="*/ 224 w 486"/>
                  <a:gd name="T47" fmla="*/ 360 h 472"/>
                  <a:gd name="T48" fmla="*/ 219 w 486"/>
                  <a:gd name="T49" fmla="*/ 317 h 472"/>
                  <a:gd name="T50" fmla="*/ 217 w 486"/>
                  <a:gd name="T51" fmla="*/ 312 h 472"/>
                  <a:gd name="T52" fmla="*/ 79 w 486"/>
                  <a:gd name="T53" fmla="*/ 347 h 472"/>
                  <a:gd name="T54" fmla="*/ 49 w 486"/>
                  <a:gd name="T55" fmla="*/ 317 h 472"/>
                  <a:gd name="T56" fmla="*/ 40 w 486"/>
                  <a:gd name="T57" fmla="*/ 249 h 472"/>
                  <a:gd name="T58" fmla="*/ 42 w 486"/>
                  <a:gd name="T59" fmla="*/ 202 h 472"/>
                  <a:gd name="T60" fmla="*/ 21 w 486"/>
                  <a:gd name="T61" fmla="*/ 154 h 472"/>
                  <a:gd name="T62" fmla="*/ 2 w 486"/>
                  <a:gd name="T63" fmla="*/ 134 h 472"/>
                  <a:gd name="T64" fmla="*/ 188 w 486"/>
                  <a:gd name="T65" fmla="*/ 33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6" h="472">
                    <a:moveTo>
                      <a:pt x="187" y="18"/>
                    </a:moveTo>
                    <a:lnTo>
                      <a:pt x="262" y="0"/>
                    </a:lnTo>
                    <a:lnTo>
                      <a:pt x="236" y="159"/>
                    </a:lnTo>
                    <a:lnTo>
                      <a:pt x="237" y="158"/>
                    </a:lnTo>
                    <a:lnTo>
                      <a:pt x="243" y="156"/>
                    </a:lnTo>
                    <a:lnTo>
                      <a:pt x="252" y="152"/>
                    </a:lnTo>
                    <a:lnTo>
                      <a:pt x="266" y="147"/>
                    </a:lnTo>
                    <a:lnTo>
                      <a:pt x="283" y="141"/>
                    </a:lnTo>
                    <a:lnTo>
                      <a:pt x="303" y="137"/>
                    </a:lnTo>
                    <a:lnTo>
                      <a:pt x="330" y="134"/>
                    </a:lnTo>
                    <a:lnTo>
                      <a:pt x="360" y="130"/>
                    </a:lnTo>
                    <a:lnTo>
                      <a:pt x="390" y="128"/>
                    </a:lnTo>
                    <a:lnTo>
                      <a:pt x="416" y="125"/>
                    </a:lnTo>
                    <a:lnTo>
                      <a:pt x="437" y="123"/>
                    </a:lnTo>
                    <a:lnTo>
                      <a:pt x="456" y="121"/>
                    </a:lnTo>
                    <a:lnTo>
                      <a:pt x="469" y="121"/>
                    </a:lnTo>
                    <a:lnTo>
                      <a:pt x="478" y="119"/>
                    </a:lnTo>
                    <a:lnTo>
                      <a:pt x="484" y="119"/>
                    </a:lnTo>
                    <a:lnTo>
                      <a:pt x="486" y="119"/>
                    </a:lnTo>
                    <a:lnTo>
                      <a:pt x="484" y="216"/>
                    </a:lnTo>
                    <a:lnTo>
                      <a:pt x="482" y="216"/>
                    </a:lnTo>
                    <a:lnTo>
                      <a:pt x="477" y="216"/>
                    </a:lnTo>
                    <a:lnTo>
                      <a:pt x="467" y="215"/>
                    </a:lnTo>
                    <a:lnTo>
                      <a:pt x="452" y="215"/>
                    </a:lnTo>
                    <a:lnTo>
                      <a:pt x="435" y="216"/>
                    </a:lnTo>
                    <a:lnTo>
                      <a:pt x="413" y="218"/>
                    </a:lnTo>
                    <a:lnTo>
                      <a:pt x="386" y="224"/>
                    </a:lnTo>
                    <a:lnTo>
                      <a:pt x="356" y="229"/>
                    </a:lnTo>
                    <a:lnTo>
                      <a:pt x="326" y="237"/>
                    </a:lnTo>
                    <a:lnTo>
                      <a:pt x="301" y="242"/>
                    </a:lnTo>
                    <a:lnTo>
                      <a:pt x="283" y="248"/>
                    </a:lnTo>
                    <a:lnTo>
                      <a:pt x="269" y="249"/>
                    </a:lnTo>
                    <a:lnTo>
                      <a:pt x="260" y="253"/>
                    </a:lnTo>
                    <a:lnTo>
                      <a:pt x="252" y="253"/>
                    </a:lnTo>
                    <a:lnTo>
                      <a:pt x="251" y="255"/>
                    </a:lnTo>
                    <a:lnTo>
                      <a:pt x="249" y="255"/>
                    </a:lnTo>
                    <a:lnTo>
                      <a:pt x="251" y="266"/>
                    </a:lnTo>
                    <a:lnTo>
                      <a:pt x="256" y="295"/>
                    </a:lnTo>
                    <a:lnTo>
                      <a:pt x="260" y="336"/>
                    </a:lnTo>
                    <a:lnTo>
                      <a:pt x="256" y="380"/>
                    </a:lnTo>
                    <a:lnTo>
                      <a:pt x="247" y="418"/>
                    </a:lnTo>
                    <a:lnTo>
                      <a:pt x="239" y="448"/>
                    </a:lnTo>
                    <a:lnTo>
                      <a:pt x="232" y="466"/>
                    </a:lnTo>
                    <a:lnTo>
                      <a:pt x="230" y="472"/>
                    </a:lnTo>
                    <a:lnTo>
                      <a:pt x="230" y="461"/>
                    </a:lnTo>
                    <a:lnTo>
                      <a:pt x="230" y="433"/>
                    </a:lnTo>
                    <a:lnTo>
                      <a:pt x="230" y="396"/>
                    </a:lnTo>
                    <a:lnTo>
                      <a:pt x="224" y="360"/>
                    </a:lnTo>
                    <a:lnTo>
                      <a:pt x="220" y="332"/>
                    </a:lnTo>
                    <a:lnTo>
                      <a:pt x="219" y="317"/>
                    </a:lnTo>
                    <a:lnTo>
                      <a:pt x="217" y="312"/>
                    </a:lnTo>
                    <a:lnTo>
                      <a:pt x="217" y="312"/>
                    </a:lnTo>
                    <a:lnTo>
                      <a:pt x="87" y="349"/>
                    </a:lnTo>
                    <a:lnTo>
                      <a:pt x="79" y="347"/>
                    </a:lnTo>
                    <a:lnTo>
                      <a:pt x="64" y="338"/>
                    </a:lnTo>
                    <a:lnTo>
                      <a:pt x="49" y="317"/>
                    </a:lnTo>
                    <a:lnTo>
                      <a:pt x="40" y="284"/>
                    </a:lnTo>
                    <a:lnTo>
                      <a:pt x="40" y="249"/>
                    </a:lnTo>
                    <a:lnTo>
                      <a:pt x="42" y="224"/>
                    </a:lnTo>
                    <a:lnTo>
                      <a:pt x="42" y="202"/>
                    </a:lnTo>
                    <a:lnTo>
                      <a:pt x="34" y="178"/>
                    </a:lnTo>
                    <a:lnTo>
                      <a:pt x="21" y="154"/>
                    </a:lnTo>
                    <a:lnTo>
                      <a:pt x="10" y="141"/>
                    </a:lnTo>
                    <a:lnTo>
                      <a:pt x="2" y="134"/>
                    </a:lnTo>
                    <a:lnTo>
                      <a:pt x="0" y="132"/>
                    </a:lnTo>
                    <a:lnTo>
                      <a:pt x="188" y="33"/>
                    </a:lnTo>
                    <a:lnTo>
                      <a:pt x="187" y="18"/>
                    </a:lnTo>
                    <a:close/>
                  </a:path>
                </a:pathLst>
              </a:custGeom>
              <a:solidFill>
                <a:srgbClr val="8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0" name="Freeform 14"/>
              <p:cNvSpPr>
                <a:spLocks/>
              </p:cNvSpPr>
              <p:nvPr/>
            </p:nvSpPr>
            <p:spPr bwMode="auto">
              <a:xfrm>
                <a:off x="2150108" y="5174206"/>
                <a:ext cx="108327" cy="134334"/>
              </a:xfrm>
              <a:custGeom>
                <a:avLst/>
                <a:gdLst>
                  <a:gd name="T0" fmla="*/ 0 w 211"/>
                  <a:gd name="T1" fmla="*/ 158 h 312"/>
                  <a:gd name="T2" fmla="*/ 0 w 211"/>
                  <a:gd name="T3" fmla="*/ 255 h 312"/>
                  <a:gd name="T4" fmla="*/ 4 w 211"/>
                  <a:gd name="T5" fmla="*/ 255 h 312"/>
                  <a:gd name="T6" fmla="*/ 13 w 211"/>
                  <a:gd name="T7" fmla="*/ 257 h 312"/>
                  <a:gd name="T8" fmla="*/ 26 w 211"/>
                  <a:gd name="T9" fmla="*/ 261 h 312"/>
                  <a:gd name="T10" fmla="*/ 43 w 211"/>
                  <a:gd name="T11" fmla="*/ 265 h 312"/>
                  <a:gd name="T12" fmla="*/ 60 w 211"/>
                  <a:gd name="T13" fmla="*/ 268 h 312"/>
                  <a:gd name="T14" fmla="*/ 79 w 211"/>
                  <a:gd name="T15" fmla="*/ 274 h 312"/>
                  <a:gd name="T16" fmla="*/ 96 w 211"/>
                  <a:gd name="T17" fmla="*/ 279 h 312"/>
                  <a:gd name="T18" fmla="*/ 111 w 211"/>
                  <a:gd name="T19" fmla="*/ 285 h 312"/>
                  <a:gd name="T20" fmla="*/ 122 w 211"/>
                  <a:gd name="T21" fmla="*/ 292 h 312"/>
                  <a:gd name="T22" fmla="*/ 134 w 211"/>
                  <a:gd name="T23" fmla="*/ 298 h 312"/>
                  <a:gd name="T24" fmla="*/ 145 w 211"/>
                  <a:gd name="T25" fmla="*/ 301 h 312"/>
                  <a:gd name="T26" fmla="*/ 153 w 211"/>
                  <a:gd name="T27" fmla="*/ 305 h 312"/>
                  <a:gd name="T28" fmla="*/ 160 w 211"/>
                  <a:gd name="T29" fmla="*/ 309 h 312"/>
                  <a:gd name="T30" fmla="*/ 166 w 211"/>
                  <a:gd name="T31" fmla="*/ 310 h 312"/>
                  <a:gd name="T32" fmla="*/ 170 w 211"/>
                  <a:gd name="T33" fmla="*/ 312 h 312"/>
                  <a:gd name="T34" fmla="*/ 171 w 211"/>
                  <a:gd name="T35" fmla="*/ 312 h 312"/>
                  <a:gd name="T36" fmla="*/ 179 w 211"/>
                  <a:gd name="T37" fmla="*/ 305 h 312"/>
                  <a:gd name="T38" fmla="*/ 192 w 211"/>
                  <a:gd name="T39" fmla="*/ 281 h 312"/>
                  <a:gd name="T40" fmla="*/ 207 w 211"/>
                  <a:gd name="T41" fmla="*/ 246 h 312"/>
                  <a:gd name="T42" fmla="*/ 211 w 211"/>
                  <a:gd name="T43" fmla="*/ 198 h 312"/>
                  <a:gd name="T44" fmla="*/ 203 w 211"/>
                  <a:gd name="T45" fmla="*/ 138 h 312"/>
                  <a:gd name="T46" fmla="*/ 190 w 211"/>
                  <a:gd name="T47" fmla="*/ 74 h 312"/>
                  <a:gd name="T48" fmla="*/ 177 w 211"/>
                  <a:gd name="T49" fmla="*/ 22 h 312"/>
                  <a:gd name="T50" fmla="*/ 171 w 211"/>
                  <a:gd name="T51" fmla="*/ 0 h 312"/>
                  <a:gd name="T52" fmla="*/ 170 w 211"/>
                  <a:gd name="T53" fmla="*/ 7 h 312"/>
                  <a:gd name="T54" fmla="*/ 166 w 211"/>
                  <a:gd name="T55" fmla="*/ 30 h 312"/>
                  <a:gd name="T56" fmla="*/ 162 w 211"/>
                  <a:gd name="T57" fmla="*/ 59 h 312"/>
                  <a:gd name="T58" fmla="*/ 160 w 211"/>
                  <a:gd name="T59" fmla="*/ 92 h 312"/>
                  <a:gd name="T60" fmla="*/ 160 w 211"/>
                  <a:gd name="T61" fmla="*/ 123 h 312"/>
                  <a:gd name="T62" fmla="*/ 160 w 211"/>
                  <a:gd name="T63" fmla="*/ 145 h 312"/>
                  <a:gd name="T64" fmla="*/ 160 w 211"/>
                  <a:gd name="T65" fmla="*/ 158 h 312"/>
                  <a:gd name="T66" fmla="*/ 160 w 211"/>
                  <a:gd name="T67" fmla="*/ 162 h 312"/>
                  <a:gd name="T68" fmla="*/ 158 w 211"/>
                  <a:gd name="T69" fmla="*/ 162 h 312"/>
                  <a:gd name="T70" fmla="*/ 153 w 211"/>
                  <a:gd name="T71" fmla="*/ 162 h 312"/>
                  <a:gd name="T72" fmla="*/ 145 w 211"/>
                  <a:gd name="T73" fmla="*/ 160 h 312"/>
                  <a:gd name="T74" fmla="*/ 134 w 211"/>
                  <a:gd name="T75" fmla="*/ 158 h 312"/>
                  <a:gd name="T76" fmla="*/ 121 w 211"/>
                  <a:gd name="T77" fmla="*/ 158 h 312"/>
                  <a:gd name="T78" fmla="*/ 106 w 211"/>
                  <a:gd name="T79" fmla="*/ 156 h 312"/>
                  <a:gd name="T80" fmla="*/ 90 w 211"/>
                  <a:gd name="T81" fmla="*/ 156 h 312"/>
                  <a:gd name="T82" fmla="*/ 74 w 211"/>
                  <a:gd name="T83" fmla="*/ 156 h 312"/>
                  <a:gd name="T84" fmla="*/ 57 w 211"/>
                  <a:gd name="T85" fmla="*/ 156 h 312"/>
                  <a:gd name="T86" fmla="*/ 43 w 211"/>
                  <a:gd name="T87" fmla="*/ 156 h 312"/>
                  <a:gd name="T88" fmla="*/ 30 w 211"/>
                  <a:gd name="T89" fmla="*/ 156 h 312"/>
                  <a:gd name="T90" fmla="*/ 21 w 211"/>
                  <a:gd name="T91" fmla="*/ 156 h 312"/>
                  <a:gd name="T92" fmla="*/ 11 w 211"/>
                  <a:gd name="T93" fmla="*/ 158 h 312"/>
                  <a:gd name="T94" fmla="*/ 6 w 211"/>
                  <a:gd name="T95" fmla="*/ 158 h 312"/>
                  <a:gd name="T96" fmla="*/ 2 w 211"/>
                  <a:gd name="T97" fmla="*/ 158 h 312"/>
                  <a:gd name="T98" fmla="*/ 0 w 211"/>
                  <a:gd name="T99" fmla="*/ 158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11" h="312">
                    <a:moveTo>
                      <a:pt x="0" y="158"/>
                    </a:moveTo>
                    <a:lnTo>
                      <a:pt x="0" y="255"/>
                    </a:lnTo>
                    <a:lnTo>
                      <a:pt x="4" y="255"/>
                    </a:lnTo>
                    <a:lnTo>
                      <a:pt x="13" y="257"/>
                    </a:lnTo>
                    <a:lnTo>
                      <a:pt x="26" y="261"/>
                    </a:lnTo>
                    <a:lnTo>
                      <a:pt x="43" y="265"/>
                    </a:lnTo>
                    <a:lnTo>
                      <a:pt x="60" y="268"/>
                    </a:lnTo>
                    <a:lnTo>
                      <a:pt x="79" y="274"/>
                    </a:lnTo>
                    <a:lnTo>
                      <a:pt x="96" y="279"/>
                    </a:lnTo>
                    <a:lnTo>
                      <a:pt x="111" y="285"/>
                    </a:lnTo>
                    <a:lnTo>
                      <a:pt x="122" y="292"/>
                    </a:lnTo>
                    <a:lnTo>
                      <a:pt x="134" y="298"/>
                    </a:lnTo>
                    <a:lnTo>
                      <a:pt x="145" y="301"/>
                    </a:lnTo>
                    <a:lnTo>
                      <a:pt x="153" y="305"/>
                    </a:lnTo>
                    <a:lnTo>
                      <a:pt x="160" y="309"/>
                    </a:lnTo>
                    <a:lnTo>
                      <a:pt x="166" y="310"/>
                    </a:lnTo>
                    <a:lnTo>
                      <a:pt x="170" y="312"/>
                    </a:lnTo>
                    <a:lnTo>
                      <a:pt x="171" y="312"/>
                    </a:lnTo>
                    <a:lnTo>
                      <a:pt x="179" y="305"/>
                    </a:lnTo>
                    <a:lnTo>
                      <a:pt x="192" y="281"/>
                    </a:lnTo>
                    <a:lnTo>
                      <a:pt x="207" y="246"/>
                    </a:lnTo>
                    <a:lnTo>
                      <a:pt x="211" y="198"/>
                    </a:lnTo>
                    <a:lnTo>
                      <a:pt x="203" y="138"/>
                    </a:lnTo>
                    <a:lnTo>
                      <a:pt x="190" y="74"/>
                    </a:lnTo>
                    <a:lnTo>
                      <a:pt x="177" y="22"/>
                    </a:lnTo>
                    <a:lnTo>
                      <a:pt x="171" y="0"/>
                    </a:lnTo>
                    <a:lnTo>
                      <a:pt x="170" y="7"/>
                    </a:lnTo>
                    <a:lnTo>
                      <a:pt x="166" y="30"/>
                    </a:lnTo>
                    <a:lnTo>
                      <a:pt x="162" y="59"/>
                    </a:lnTo>
                    <a:lnTo>
                      <a:pt x="160" y="92"/>
                    </a:lnTo>
                    <a:lnTo>
                      <a:pt x="160" y="123"/>
                    </a:lnTo>
                    <a:lnTo>
                      <a:pt x="160" y="145"/>
                    </a:lnTo>
                    <a:lnTo>
                      <a:pt x="160" y="158"/>
                    </a:lnTo>
                    <a:lnTo>
                      <a:pt x="160" y="162"/>
                    </a:lnTo>
                    <a:lnTo>
                      <a:pt x="158" y="162"/>
                    </a:lnTo>
                    <a:lnTo>
                      <a:pt x="153" y="162"/>
                    </a:lnTo>
                    <a:lnTo>
                      <a:pt x="145" y="160"/>
                    </a:lnTo>
                    <a:lnTo>
                      <a:pt x="134" y="158"/>
                    </a:lnTo>
                    <a:lnTo>
                      <a:pt x="121" y="158"/>
                    </a:lnTo>
                    <a:lnTo>
                      <a:pt x="106" y="156"/>
                    </a:lnTo>
                    <a:lnTo>
                      <a:pt x="90" y="156"/>
                    </a:lnTo>
                    <a:lnTo>
                      <a:pt x="74" y="156"/>
                    </a:lnTo>
                    <a:lnTo>
                      <a:pt x="57" y="156"/>
                    </a:lnTo>
                    <a:lnTo>
                      <a:pt x="43" y="156"/>
                    </a:lnTo>
                    <a:lnTo>
                      <a:pt x="30" y="156"/>
                    </a:lnTo>
                    <a:lnTo>
                      <a:pt x="21" y="156"/>
                    </a:lnTo>
                    <a:lnTo>
                      <a:pt x="11" y="158"/>
                    </a:lnTo>
                    <a:lnTo>
                      <a:pt x="6" y="158"/>
                    </a:lnTo>
                    <a:lnTo>
                      <a:pt x="2" y="158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8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1" name="Freeform 15"/>
              <p:cNvSpPr>
                <a:spLocks/>
              </p:cNvSpPr>
              <p:nvPr/>
            </p:nvSpPr>
            <p:spPr bwMode="auto">
              <a:xfrm>
                <a:off x="2101618" y="5354179"/>
                <a:ext cx="115549" cy="22389"/>
              </a:xfrm>
              <a:custGeom>
                <a:avLst/>
                <a:gdLst>
                  <a:gd name="T0" fmla="*/ 0 w 224"/>
                  <a:gd name="T1" fmla="*/ 7 h 51"/>
                  <a:gd name="T2" fmla="*/ 4 w 224"/>
                  <a:gd name="T3" fmla="*/ 7 h 51"/>
                  <a:gd name="T4" fmla="*/ 13 w 224"/>
                  <a:gd name="T5" fmla="*/ 5 h 51"/>
                  <a:gd name="T6" fmla="*/ 26 w 224"/>
                  <a:gd name="T7" fmla="*/ 4 h 51"/>
                  <a:gd name="T8" fmla="*/ 45 w 224"/>
                  <a:gd name="T9" fmla="*/ 2 h 51"/>
                  <a:gd name="T10" fmla="*/ 66 w 224"/>
                  <a:gd name="T11" fmla="*/ 0 h 51"/>
                  <a:gd name="T12" fmla="*/ 88 w 224"/>
                  <a:gd name="T13" fmla="*/ 0 h 51"/>
                  <a:gd name="T14" fmla="*/ 113 w 224"/>
                  <a:gd name="T15" fmla="*/ 0 h 51"/>
                  <a:gd name="T16" fmla="*/ 137 w 224"/>
                  <a:gd name="T17" fmla="*/ 0 h 51"/>
                  <a:gd name="T18" fmla="*/ 158 w 224"/>
                  <a:gd name="T19" fmla="*/ 2 h 51"/>
                  <a:gd name="T20" fmla="*/ 175 w 224"/>
                  <a:gd name="T21" fmla="*/ 5 h 51"/>
                  <a:gd name="T22" fmla="*/ 188 w 224"/>
                  <a:gd name="T23" fmla="*/ 7 h 51"/>
                  <a:gd name="T24" fmla="*/ 200 w 224"/>
                  <a:gd name="T25" fmla="*/ 9 h 51"/>
                  <a:gd name="T26" fmla="*/ 207 w 224"/>
                  <a:gd name="T27" fmla="*/ 11 h 51"/>
                  <a:gd name="T28" fmla="*/ 211 w 224"/>
                  <a:gd name="T29" fmla="*/ 13 h 51"/>
                  <a:gd name="T30" fmla="*/ 215 w 224"/>
                  <a:gd name="T31" fmla="*/ 15 h 51"/>
                  <a:gd name="T32" fmla="*/ 215 w 224"/>
                  <a:gd name="T33" fmla="*/ 15 h 51"/>
                  <a:gd name="T34" fmla="*/ 224 w 224"/>
                  <a:gd name="T35" fmla="*/ 51 h 51"/>
                  <a:gd name="T36" fmla="*/ 224 w 224"/>
                  <a:gd name="T37" fmla="*/ 51 h 51"/>
                  <a:gd name="T38" fmla="*/ 220 w 224"/>
                  <a:gd name="T39" fmla="*/ 48 h 51"/>
                  <a:gd name="T40" fmla="*/ 215 w 224"/>
                  <a:gd name="T41" fmla="*/ 44 h 51"/>
                  <a:gd name="T42" fmla="*/ 205 w 224"/>
                  <a:gd name="T43" fmla="*/ 40 h 51"/>
                  <a:gd name="T44" fmla="*/ 190 w 224"/>
                  <a:gd name="T45" fmla="*/ 37 h 51"/>
                  <a:gd name="T46" fmla="*/ 169 w 224"/>
                  <a:gd name="T47" fmla="*/ 31 h 51"/>
                  <a:gd name="T48" fmla="*/ 143 w 224"/>
                  <a:gd name="T49" fmla="*/ 27 h 51"/>
                  <a:gd name="T50" fmla="*/ 109 w 224"/>
                  <a:gd name="T51" fmla="*/ 24 h 51"/>
                  <a:gd name="T52" fmla="*/ 75 w 224"/>
                  <a:gd name="T53" fmla="*/ 22 h 51"/>
                  <a:gd name="T54" fmla="*/ 49 w 224"/>
                  <a:gd name="T55" fmla="*/ 18 h 51"/>
                  <a:gd name="T56" fmla="*/ 28 w 224"/>
                  <a:gd name="T57" fmla="*/ 16 h 51"/>
                  <a:gd name="T58" fmla="*/ 15 w 224"/>
                  <a:gd name="T59" fmla="*/ 13 h 51"/>
                  <a:gd name="T60" fmla="*/ 7 w 224"/>
                  <a:gd name="T61" fmla="*/ 11 h 51"/>
                  <a:gd name="T62" fmla="*/ 2 w 224"/>
                  <a:gd name="T63" fmla="*/ 9 h 51"/>
                  <a:gd name="T64" fmla="*/ 0 w 224"/>
                  <a:gd name="T65" fmla="*/ 7 h 51"/>
                  <a:gd name="T66" fmla="*/ 0 w 224"/>
                  <a:gd name="T67" fmla="*/ 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24" h="51">
                    <a:moveTo>
                      <a:pt x="0" y="7"/>
                    </a:moveTo>
                    <a:lnTo>
                      <a:pt x="4" y="7"/>
                    </a:lnTo>
                    <a:lnTo>
                      <a:pt x="13" y="5"/>
                    </a:lnTo>
                    <a:lnTo>
                      <a:pt x="26" y="4"/>
                    </a:lnTo>
                    <a:lnTo>
                      <a:pt x="45" y="2"/>
                    </a:lnTo>
                    <a:lnTo>
                      <a:pt x="66" y="0"/>
                    </a:lnTo>
                    <a:lnTo>
                      <a:pt x="88" y="0"/>
                    </a:lnTo>
                    <a:lnTo>
                      <a:pt x="113" y="0"/>
                    </a:lnTo>
                    <a:lnTo>
                      <a:pt x="137" y="0"/>
                    </a:lnTo>
                    <a:lnTo>
                      <a:pt x="158" y="2"/>
                    </a:lnTo>
                    <a:lnTo>
                      <a:pt x="175" y="5"/>
                    </a:lnTo>
                    <a:lnTo>
                      <a:pt x="188" y="7"/>
                    </a:lnTo>
                    <a:lnTo>
                      <a:pt x="200" y="9"/>
                    </a:lnTo>
                    <a:lnTo>
                      <a:pt x="207" y="11"/>
                    </a:lnTo>
                    <a:lnTo>
                      <a:pt x="211" y="13"/>
                    </a:lnTo>
                    <a:lnTo>
                      <a:pt x="215" y="15"/>
                    </a:lnTo>
                    <a:lnTo>
                      <a:pt x="215" y="15"/>
                    </a:lnTo>
                    <a:lnTo>
                      <a:pt x="224" y="51"/>
                    </a:lnTo>
                    <a:lnTo>
                      <a:pt x="224" y="51"/>
                    </a:lnTo>
                    <a:lnTo>
                      <a:pt x="220" y="48"/>
                    </a:lnTo>
                    <a:lnTo>
                      <a:pt x="215" y="44"/>
                    </a:lnTo>
                    <a:lnTo>
                      <a:pt x="205" y="40"/>
                    </a:lnTo>
                    <a:lnTo>
                      <a:pt x="190" y="37"/>
                    </a:lnTo>
                    <a:lnTo>
                      <a:pt x="169" y="31"/>
                    </a:lnTo>
                    <a:lnTo>
                      <a:pt x="143" y="27"/>
                    </a:lnTo>
                    <a:lnTo>
                      <a:pt x="109" y="24"/>
                    </a:lnTo>
                    <a:lnTo>
                      <a:pt x="75" y="22"/>
                    </a:lnTo>
                    <a:lnTo>
                      <a:pt x="49" y="18"/>
                    </a:lnTo>
                    <a:lnTo>
                      <a:pt x="28" y="16"/>
                    </a:lnTo>
                    <a:lnTo>
                      <a:pt x="15" y="13"/>
                    </a:lnTo>
                    <a:lnTo>
                      <a:pt x="7" y="11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3D4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3" name="Freeform 17"/>
              <p:cNvSpPr>
                <a:spLocks/>
              </p:cNvSpPr>
              <p:nvPr/>
            </p:nvSpPr>
            <p:spPr bwMode="auto">
              <a:xfrm>
                <a:off x="1842665" y="5713263"/>
                <a:ext cx="30951" cy="81806"/>
              </a:xfrm>
              <a:custGeom>
                <a:avLst/>
                <a:gdLst>
                  <a:gd name="T0" fmla="*/ 43 w 58"/>
                  <a:gd name="T1" fmla="*/ 0 h 189"/>
                  <a:gd name="T2" fmla="*/ 36 w 58"/>
                  <a:gd name="T3" fmla="*/ 9 h 189"/>
                  <a:gd name="T4" fmla="*/ 23 w 58"/>
                  <a:gd name="T5" fmla="*/ 33 h 189"/>
                  <a:gd name="T6" fmla="*/ 8 w 58"/>
                  <a:gd name="T7" fmla="*/ 66 h 189"/>
                  <a:gd name="T8" fmla="*/ 0 w 58"/>
                  <a:gd name="T9" fmla="*/ 106 h 189"/>
                  <a:gd name="T10" fmla="*/ 0 w 58"/>
                  <a:gd name="T11" fmla="*/ 143 h 189"/>
                  <a:gd name="T12" fmla="*/ 2 w 58"/>
                  <a:gd name="T13" fmla="*/ 169 h 189"/>
                  <a:gd name="T14" fmla="*/ 4 w 58"/>
                  <a:gd name="T15" fmla="*/ 183 h 189"/>
                  <a:gd name="T16" fmla="*/ 4 w 58"/>
                  <a:gd name="T17" fmla="*/ 189 h 189"/>
                  <a:gd name="T18" fmla="*/ 6 w 58"/>
                  <a:gd name="T19" fmla="*/ 180 h 189"/>
                  <a:gd name="T20" fmla="*/ 11 w 58"/>
                  <a:gd name="T21" fmla="*/ 154 h 189"/>
                  <a:gd name="T22" fmla="*/ 21 w 58"/>
                  <a:gd name="T23" fmla="*/ 121 h 189"/>
                  <a:gd name="T24" fmla="*/ 36 w 58"/>
                  <a:gd name="T25" fmla="*/ 86 h 189"/>
                  <a:gd name="T26" fmla="*/ 49 w 58"/>
                  <a:gd name="T27" fmla="*/ 60 h 189"/>
                  <a:gd name="T28" fmla="*/ 56 w 58"/>
                  <a:gd name="T29" fmla="*/ 45 h 189"/>
                  <a:gd name="T30" fmla="*/ 58 w 58"/>
                  <a:gd name="T31" fmla="*/ 40 h 189"/>
                  <a:gd name="T32" fmla="*/ 58 w 58"/>
                  <a:gd name="T33" fmla="*/ 38 h 189"/>
                  <a:gd name="T34" fmla="*/ 43 w 58"/>
                  <a:gd name="T35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8" h="189">
                    <a:moveTo>
                      <a:pt x="43" y="0"/>
                    </a:moveTo>
                    <a:lnTo>
                      <a:pt x="36" y="9"/>
                    </a:lnTo>
                    <a:lnTo>
                      <a:pt x="23" y="33"/>
                    </a:lnTo>
                    <a:lnTo>
                      <a:pt x="8" y="66"/>
                    </a:lnTo>
                    <a:lnTo>
                      <a:pt x="0" y="106"/>
                    </a:lnTo>
                    <a:lnTo>
                      <a:pt x="0" y="143"/>
                    </a:lnTo>
                    <a:lnTo>
                      <a:pt x="2" y="169"/>
                    </a:lnTo>
                    <a:lnTo>
                      <a:pt x="4" y="183"/>
                    </a:lnTo>
                    <a:lnTo>
                      <a:pt x="4" y="189"/>
                    </a:lnTo>
                    <a:lnTo>
                      <a:pt x="6" y="180"/>
                    </a:lnTo>
                    <a:lnTo>
                      <a:pt x="11" y="154"/>
                    </a:lnTo>
                    <a:lnTo>
                      <a:pt x="21" y="121"/>
                    </a:lnTo>
                    <a:lnTo>
                      <a:pt x="36" y="86"/>
                    </a:lnTo>
                    <a:lnTo>
                      <a:pt x="49" y="60"/>
                    </a:lnTo>
                    <a:lnTo>
                      <a:pt x="56" y="45"/>
                    </a:lnTo>
                    <a:lnTo>
                      <a:pt x="58" y="40"/>
                    </a:lnTo>
                    <a:lnTo>
                      <a:pt x="58" y="38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3D4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4" name="Freeform 18"/>
              <p:cNvSpPr>
                <a:spLocks/>
              </p:cNvSpPr>
              <p:nvPr/>
            </p:nvSpPr>
            <p:spPr bwMode="auto">
              <a:xfrm>
                <a:off x="1818936" y="5794208"/>
                <a:ext cx="87693" cy="43056"/>
              </a:xfrm>
              <a:custGeom>
                <a:avLst/>
                <a:gdLst>
                  <a:gd name="T0" fmla="*/ 2 w 169"/>
                  <a:gd name="T1" fmla="*/ 0 h 99"/>
                  <a:gd name="T2" fmla="*/ 2 w 169"/>
                  <a:gd name="T3" fmla="*/ 2 h 99"/>
                  <a:gd name="T4" fmla="*/ 4 w 169"/>
                  <a:gd name="T5" fmla="*/ 5 h 99"/>
                  <a:gd name="T6" fmla="*/ 9 w 169"/>
                  <a:gd name="T7" fmla="*/ 11 h 99"/>
                  <a:gd name="T8" fmla="*/ 15 w 169"/>
                  <a:gd name="T9" fmla="*/ 18 h 99"/>
                  <a:gd name="T10" fmla="*/ 26 w 169"/>
                  <a:gd name="T11" fmla="*/ 27 h 99"/>
                  <a:gd name="T12" fmla="*/ 39 w 169"/>
                  <a:gd name="T13" fmla="*/ 38 h 99"/>
                  <a:gd name="T14" fmla="*/ 56 w 169"/>
                  <a:gd name="T15" fmla="*/ 49 h 99"/>
                  <a:gd name="T16" fmla="*/ 79 w 169"/>
                  <a:gd name="T17" fmla="*/ 61 h 99"/>
                  <a:gd name="T18" fmla="*/ 102 w 169"/>
                  <a:gd name="T19" fmla="*/ 72 h 99"/>
                  <a:gd name="T20" fmla="*/ 120 w 169"/>
                  <a:gd name="T21" fmla="*/ 81 h 99"/>
                  <a:gd name="T22" fmla="*/ 137 w 169"/>
                  <a:gd name="T23" fmla="*/ 88 h 99"/>
                  <a:gd name="T24" fmla="*/ 149 w 169"/>
                  <a:gd name="T25" fmla="*/ 92 h 99"/>
                  <a:gd name="T26" fmla="*/ 158 w 169"/>
                  <a:gd name="T27" fmla="*/ 95 h 99"/>
                  <a:gd name="T28" fmla="*/ 164 w 169"/>
                  <a:gd name="T29" fmla="*/ 97 h 99"/>
                  <a:gd name="T30" fmla="*/ 167 w 169"/>
                  <a:gd name="T31" fmla="*/ 99 h 99"/>
                  <a:gd name="T32" fmla="*/ 169 w 169"/>
                  <a:gd name="T33" fmla="*/ 99 h 99"/>
                  <a:gd name="T34" fmla="*/ 166 w 169"/>
                  <a:gd name="T35" fmla="*/ 99 h 99"/>
                  <a:gd name="T36" fmla="*/ 158 w 169"/>
                  <a:gd name="T37" fmla="*/ 99 h 99"/>
                  <a:gd name="T38" fmla="*/ 145 w 169"/>
                  <a:gd name="T39" fmla="*/ 97 h 99"/>
                  <a:gd name="T40" fmla="*/ 128 w 169"/>
                  <a:gd name="T41" fmla="*/ 95 h 99"/>
                  <a:gd name="T42" fmla="*/ 109 w 169"/>
                  <a:gd name="T43" fmla="*/ 90 h 99"/>
                  <a:gd name="T44" fmla="*/ 88 w 169"/>
                  <a:gd name="T45" fmla="*/ 84 h 99"/>
                  <a:gd name="T46" fmla="*/ 66 w 169"/>
                  <a:gd name="T47" fmla="*/ 75 h 99"/>
                  <a:gd name="T48" fmla="*/ 45 w 169"/>
                  <a:gd name="T49" fmla="*/ 64 h 99"/>
                  <a:gd name="T50" fmla="*/ 26 w 169"/>
                  <a:gd name="T51" fmla="*/ 51 h 99"/>
                  <a:gd name="T52" fmla="*/ 15 w 169"/>
                  <a:gd name="T53" fmla="*/ 40 h 99"/>
                  <a:gd name="T54" fmla="*/ 7 w 169"/>
                  <a:gd name="T55" fmla="*/ 29 h 99"/>
                  <a:gd name="T56" fmla="*/ 2 w 169"/>
                  <a:gd name="T57" fmla="*/ 20 h 99"/>
                  <a:gd name="T58" fmla="*/ 0 w 169"/>
                  <a:gd name="T59" fmla="*/ 11 h 99"/>
                  <a:gd name="T60" fmla="*/ 0 w 169"/>
                  <a:gd name="T61" fmla="*/ 5 h 99"/>
                  <a:gd name="T62" fmla="*/ 2 w 169"/>
                  <a:gd name="T63" fmla="*/ 2 h 99"/>
                  <a:gd name="T64" fmla="*/ 2 w 169"/>
                  <a:gd name="T65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9" h="99">
                    <a:moveTo>
                      <a:pt x="2" y="0"/>
                    </a:moveTo>
                    <a:lnTo>
                      <a:pt x="2" y="2"/>
                    </a:lnTo>
                    <a:lnTo>
                      <a:pt x="4" y="5"/>
                    </a:lnTo>
                    <a:lnTo>
                      <a:pt x="9" y="11"/>
                    </a:lnTo>
                    <a:lnTo>
                      <a:pt x="15" y="18"/>
                    </a:lnTo>
                    <a:lnTo>
                      <a:pt x="26" y="27"/>
                    </a:lnTo>
                    <a:lnTo>
                      <a:pt x="39" y="38"/>
                    </a:lnTo>
                    <a:lnTo>
                      <a:pt x="56" y="49"/>
                    </a:lnTo>
                    <a:lnTo>
                      <a:pt x="79" y="61"/>
                    </a:lnTo>
                    <a:lnTo>
                      <a:pt x="102" y="72"/>
                    </a:lnTo>
                    <a:lnTo>
                      <a:pt x="120" y="81"/>
                    </a:lnTo>
                    <a:lnTo>
                      <a:pt x="137" y="88"/>
                    </a:lnTo>
                    <a:lnTo>
                      <a:pt x="149" y="92"/>
                    </a:lnTo>
                    <a:lnTo>
                      <a:pt x="158" y="95"/>
                    </a:lnTo>
                    <a:lnTo>
                      <a:pt x="164" y="97"/>
                    </a:lnTo>
                    <a:lnTo>
                      <a:pt x="167" y="99"/>
                    </a:lnTo>
                    <a:lnTo>
                      <a:pt x="169" y="99"/>
                    </a:lnTo>
                    <a:lnTo>
                      <a:pt x="166" y="99"/>
                    </a:lnTo>
                    <a:lnTo>
                      <a:pt x="158" y="99"/>
                    </a:lnTo>
                    <a:lnTo>
                      <a:pt x="145" y="97"/>
                    </a:lnTo>
                    <a:lnTo>
                      <a:pt x="128" y="95"/>
                    </a:lnTo>
                    <a:lnTo>
                      <a:pt x="109" y="90"/>
                    </a:lnTo>
                    <a:lnTo>
                      <a:pt x="88" y="84"/>
                    </a:lnTo>
                    <a:lnTo>
                      <a:pt x="66" y="75"/>
                    </a:lnTo>
                    <a:lnTo>
                      <a:pt x="45" y="64"/>
                    </a:lnTo>
                    <a:lnTo>
                      <a:pt x="26" y="51"/>
                    </a:lnTo>
                    <a:lnTo>
                      <a:pt x="15" y="40"/>
                    </a:lnTo>
                    <a:lnTo>
                      <a:pt x="7" y="29"/>
                    </a:lnTo>
                    <a:lnTo>
                      <a:pt x="2" y="20"/>
                    </a:lnTo>
                    <a:lnTo>
                      <a:pt x="0" y="11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D4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5" name="Freeform 19"/>
              <p:cNvSpPr>
                <a:spLocks/>
              </p:cNvSpPr>
              <p:nvPr/>
            </p:nvSpPr>
            <p:spPr bwMode="auto">
              <a:xfrm>
                <a:off x="1787986" y="5827792"/>
                <a:ext cx="138246" cy="260917"/>
              </a:xfrm>
              <a:custGeom>
                <a:avLst/>
                <a:gdLst>
                  <a:gd name="T0" fmla="*/ 62 w 267"/>
                  <a:gd name="T1" fmla="*/ 2 h 604"/>
                  <a:gd name="T2" fmla="*/ 75 w 267"/>
                  <a:gd name="T3" fmla="*/ 13 h 604"/>
                  <a:gd name="T4" fmla="*/ 99 w 267"/>
                  <a:gd name="T5" fmla="*/ 31 h 604"/>
                  <a:gd name="T6" fmla="*/ 137 w 267"/>
                  <a:gd name="T7" fmla="*/ 48 h 604"/>
                  <a:gd name="T8" fmla="*/ 184 w 267"/>
                  <a:gd name="T9" fmla="*/ 57 h 604"/>
                  <a:gd name="T10" fmla="*/ 224 w 267"/>
                  <a:gd name="T11" fmla="*/ 60 h 604"/>
                  <a:gd name="T12" fmla="*/ 252 w 267"/>
                  <a:gd name="T13" fmla="*/ 60 h 604"/>
                  <a:gd name="T14" fmla="*/ 265 w 267"/>
                  <a:gd name="T15" fmla="*/ 59 h 604"/>
                  <a:gd name="T16" fmla="*/ 267 w 267"/>
                  <a:gd name="T17" fmla="*/ 64 h 604"/>
                  <a:gd name="T18" fmla="*/ 260 w 267"/>
                  <a:gd name="T19" fmla="*/ 106 h 604"/>
                  <a:gd name="T20" fmla="*/ 244 w 267"/>
                  <a:gd name="T21" fmla="*/ 178 h 604"/>
                  <a:gd name="T22" fmla="*/ 222 w 267"/>
                  <a:gd name="T23" fmla="*/ 261 h 604"/>
                  <a:gd name="T24" fmla="*/ 188 w 267"/>
                  <a:gd name="T25" fmla="*/ 343 h 604"/>
                  <a:gd name="T26" fmla="*/ 156 w 267"/>
                  <a:gd name="T27" fmla="*/ 417 h 604"/>
                  <a:gd name="T28" fmla="*/ 133 w 267"/>
                  <a:gd name="T29" fmla="*/ 477 h 604"/>
                  <a:gd name="T30" fmla="*/ 120 w 267"/>
                  <a:gd name="T31" fmla="*/ 523 h 604"/>
                  <a:gd name="T32" fmla="*/ 115 w 267"/>
                  <a:gd name="T33" fmla="*/ 560 h 604"/>
                  <a:gd name="T34" fmla="*/ 111 w 267"/>
                  <a:gd name="T35" fmla="*/ 595 h 604"/>
                  <a:gd name="T36" fmla="*/ 111 w 267"/>
                  <a:gd name="T37" fmla="*/ 597 h 604"/>
                  <a:gd name="T38" fmla="*/ 105 w 267"/>
                  <a:gd name="T39" fmla="*/ 584 h 604"/>
                  <a:gd name="T40" fmla="*/ 90 w 267"/>
                  <a:gd name="T41" fmla="*/ 580 h 604"/>
                  <a:gd name="T42" fmla="*/ 64 w 267"/>
                  <a:gd name="T43" fmla="*/ 582 h 604"/>
                  <a:gd name="T44" fmla="*/ 34 w 267"/>
                  <a:gd name="T45" fmla="*/ 584 h 604"/>
                  <a:gd name="T46" fmla="*/ 13 w 267"/>
                  <a:gd name="T47" fmla="*/ 586 h 604"/>
                  <a:gd name="T48" fmla="*/ 0 w 267"/>
                  <a:gd name="T49" fmla="*/ 604 h 604"/>
                  <a:gd name="T50" fmla="*/ 0 w 267"/>
                  <a:gd name="T51" fmla="*/ 565 h 604"/>
                  <a:gd name="T52" fmla="*/ 7 w 267"/>
                  <a:gd name="T53" fmla="*/ 474 h 604"/>
                  <a:gd name="T54" fmla="*/ 18 w 267"/>
                  <a:gd name="T55" fmla="*/ 371 h 604"/>
                  <a:gd name="T56" fmla="*/ 28 w 267"/>
                  <a:gd name="T57" fmla="*/ 259 h 604"/>
                  <a:gd name="T58" fmla="*/ 28 w 267"/>
                  <a:gd name="T59" fmla="*/ 152 h 604"/>
                  <a:gd name="T60" fmla="*/ 34 w 267"/>
                  <a:gd name="T61" fmla="*/ 70 h 604"/>
                  <a:gd name="T62" fmla="*/ 52 w 267"/>
                  <a:gd name="T63" fmla="*/ 13 h 604"/>
                  <a:gd name="T64" fmla="*/ 60 w 267"/>
                  <a:gd name="T65" fmla="*/ 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7" h="604">
                    <a:moveTo>
                      <a:pt x="60" y="0"/>
                    </a:moveTo>
                    <a:lnTo>
                      <a:pt x="62" y="2"/>
                    </a:lnTo>
                    <a:lnTo>
                      <a:pt x="66" y="7"/>
                    </a:lnTo>
                    <a:lnTo>
                      <a:pt x="75" y="13"/>
                    </a:lnTo>
                    <a:lnTo>
                      <a:pt x="86" y="22"/>
                    </a:lnTo>
                    <a:lnTo>
                      <a:pt x="99" y="31"/>
                    </a:lnTo>
                    <a:lnTo>
                      <a:pt x="116" y="40"/>
                    </a:lnTo>
                    <a:lnTo>
                      <a:pt x="137" y="48"/>
                    </a:lnTo>
                    <a:lnTo>
                      <a:pt x="162" y="53"/>
                    </a:lnTo>
                    <a:lnTo>
                      <a:pt x="184" y="57"/>
                    </a:lnTo>
                    <a:lnTo>
                      <a:pt x="207" y="59"/>
                    </a:lnTo>
                    <a:lnTo>
                      <a:pt x="224" y="60"/>
                    </a:lnTo>
                    <a:lnTo>
                      <a:pt x="239" y="60"/>
                    </a:lnTo>
                    <a:lnTo>
                      <a:pt x="252" y="60"/>
                    </a:lnTo>
                    <a:lnTo>
                      <a:pt x="260" y="60"/>
                    </a:lnTo>
                    <a:lnTo>
                      <a:pt x="265" y="59"/>
                    </a:lnTo>
                    <a:lnTo>
                      <a:pt x="267" y="59"/>
                    </a:lnTo>
                    <a:lnTo>
                      <a:pt x="267" y="64"/>
                    </a:lnTo>
                    <a:lnTo>
                      <a:pt x="263" y="81"/>
                    </a:lnTo>
                    <a:lnTo>
                      <a:pt x="260" y="106"/>
                    </a:lnTo>
                    <a:lnTo>
                      <a:pt x="254" y="139"/>
                    </a:lnTo>
                    <a:lnTo>
                      <a:pt x="244" y="178"/>
                    </a:lnTo>
                    <a:lnTo>
                      <a:pt x="235" y="218"/>
                    </a:lnTo>
                    <a:lnTo>
                      <a:pt x="222" y="261"/>
                    </a:lnTo>
                    <a:lnTo>
                      <a:pt x="205" y="303"/>
                    </a:lnTo>
                    <a:lnTo>
                      <a:pt x="188" y="343"/>
                    </a:lnTo>
                    <a:lnTo>
                      <a:pt x="171" y="382"/>
                    </a:lnTo>
                    <a:lnTo>
                      <a:pt x="156" y="417"/>
                    </a:lnTo>
                    <a:lnTo>
                      <a:pt x="145" y="450"/>
                    </a:lnTo>
                    <a:lnTo>
                      <a:pt x="133" y="477"/>
                    </a:lnTo>
                    <a:lnTo>
                      <a:pt x="126" y="503"/>
                    </a:lnTo>
                    <a:lnTo>
                      <a:pt x="120" y="523"/>
                    </a:lnTo>
                    <a:lnTo>
                      <a:pt x="116" y="538"/>
                    </a:lnTo>
                    <a:lnTo>
                      <a:pt x="115" y="560"/>
                    </a:lnTo>
                    <a:lnTo>
                      <a:pt x="113" y="580"/>
                    </a:lnTo>
                    <a:lnTo>
                      <a:pt x="111" y="595"/>
                    </a:lnTo>
                    <a:lnTo>
                      <a:pt x="111" y="600"/>
                    </a:lnTo>
                    <a:lnTo>
                      <a:pt x="111" y="597"/>
                    </a:lnTo>
                    <a:lnTo>
                      <a:pt x="111" y="589"/>
                    </a:lnTo>
                    <a:lnTo>
                      <a:pt x="105" y="584"/>
                    </a:lnTo>
                    <a:lnTo>
                      <a:pt x="98" y="580"/>
                    </a:lnTo>
                    <a:lnTo>
                      <a:pt x="90" y="580"/>
                    </a:lnTo>
                    <a:lnTo>
                      <a:pt x="77" y="580"/>
                    </a:lnTo>
                    <a:lnTo>
                      <a:pt x="64" y="582"/>
                    </a:lnTo>
                    <a:lnTo>
                      <a:pt x="49" y="582"/>
                    </a:lnTo>
                    <a:lnTo>
                      <a:pt x="34" y="584"/>
                    </a:lnTo>
                    <a:lnTo>
                      <a:pt x="20" y="586"/>
                    </a:lnTo>
                    <a:lnTo>
                      <a:pt x="13" y="586"/>
                    </a:lnTo>
                    <a:lnTo>
                      <a:pt x="9" y="586"/>
                    </a:lnTo>
                    <a:lnTo>
                      <a:pt x="0" y="604"/>
                    </a:lnTo>
                    <a:lnTo>
                      <a:pt x="0" y="595"/>
                    </a:lnTo>
                    <a:lnTo>
                      <a:pt x="0" y="565"/>
                    </a:lnTo>
                    <a:lnTo>
                      <a:pt x="2" y="525"/>
                    </a:lnTo>
                    <a:lnTo>
                      <a:pt x="7" y="474"/>
                    </a:lnTo>
                    <a:lnTo>
                      <a:pt x="13" y="420"/>
                    </a:lnTo>
                    <a:lnTo>
                      <a:pt x="18" y="371"/>
                    </a:lnTo>
                    <a:lnTo>
                      <a:pt x="24" y="319"/>
                    </a:lnTo>
                    <a:lnTo>
                      <a:pt x="28" y="259"/>
                    </a:lnTo>
                    <a:lnTo>
                      <a:pt x="28" y="200"/>
                    </a:lnTo>
                    <a:lnTo>
                      <a:pt x="28" y="152"/>
                    </a:lnTo>
                    <a:lnTo>
                      <a:pt x="28" y="110"/>
                    </a:lnTo>
                    <a:lnTo>
                      <a:pt x="34" y="70"/>
                    </a:lnTo>
                    <a:lnTo>
                      <a:pt x="43" y="35"/>
                    </a:lnTo>
                    <a:lnTo>
                      <a:pt x="52" y="13"/>
                    </a:lnTo>
                    <a:lnTo>
                      <a:pt x="58" y="4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6" name="Freeform 20"/>
              <p:cNvSpPr>
                <a:spLocks/>
              </p:cNvSpPr>
              <p:nvPr/>
            </p:nvSpPr>
            <p:spPr bwMode="auto">
              <a:xfrm>
                <a:off x="2158361" y="5848458"/>
                <a:ext cx="101105" cy="220445"/>
              </a:xfrm>
              <a:custGeom>
                <a:avLst/>
                <a:gdLst>
                  <a:gd name="T0" fmla="*/ 0 w 198"/>
                  <a:gd name="T1" fmla="*/ 0 h 512"/>
                  <a:gd name="T2" fmla="*/ 0 w 198"/>
                  <a:gd name="T3" fmla="*/ 16 h 512"/>
                  <a:gd name="T4" fmla="*/ 0 w 198"/>
                  <a:gd name="T5" fmla="*/ 66 h 512"/>
                  <a:gd name="T6" fmla="*/ 8 w 198"/>
                  <a:gd name="T7" fmla="*/ 139 h 512"/>
                  <a:gd name="T8" fmla="*/ 26 w 198"/>
                  <a:gd name="T9" fmla="*/ 233 h 512"/>
                  <a:gd name="T10" fmla="*/ 45 w 198"/>
                  <a:gd name="T11" fmla="*/ 330 h 512"/>
                  <a:gd name="T12" fmla="*/ 53 w 198"/>
                  <a:gd name="T13" fmla="*/ 416 h 512"/>
                  <a:gd name="T14" fmla="*/ 53 w 198"/>
                  <a:gd name="T15" fmla="*/ 477 h 512"/>
                  <a:gd name="T16" fmla="*/ 51 w 198"/>
                  <a:gd name="T17" fmla="*/ 499 h 512"/>
                  <a:gd name="T18" fmla="*/ 55 w 198"/>
                  <a:gd name="T19" fmla="*/ 501 h 512"/>
                  <a:gd name="T20" fmla="*/ 64 w 198"/>
                  <a:gd name="T21" fmla="*/ 506 h 512"/>
                  <a:gd name="T22" fmla="*/ 81 w 198"/>
                  <a:gd name="T23" fmla="*/ 512 h 512"/>
                  <a:gd name="T24" fmla="*/ 100 w 198"/>
                  <a:gd name="T25" fmla="*/ 512 h 512"/>
                  <a:gd name="T26" fmla="*/ 121 w 198"/>
                  <a:gd name="T27" fmla="*/ 508 h 512"/>
                  <a:gd name="T28" fmla="*/ 138 w 198"/>
                  <a:gd name="T29" fmla="*/ 505 h 512"/>
                  <a:gd name="T30" fmla="*/ 151 w 198"/>
                  <a:gd name="T31" fmla="*/ 499 h 512"/>
                  <a:gd name="T32" fmla="*/ 155 w 198"/>
                  <a:gd name="T33" fmla="*/ 497 h 512"/>
                  <a:gd name="T34" fmla="*/ 145 w 198"/>
                  <a:gd name="T35" fmla="*/ 477 h 512"/>
                  <a:gd name="T36" fmla="*/ 160 w 198"/>
                  <a:gd name="T37" fmla="*/ 462 h 512"/>
                  <a:gd name="T38" fmla="*/ 162 w 198"/>
                  <a:gd name="T39" fmla="*/ 442 h 512"/>
                  <a:gd name="T40" fmla="*/ 164 w 198"/>
                  <a:gd name="T41" fmla="*/ 389 h 512"/>
                  <a:gd name="T42" fmla="*/ 170 w 198"/>
                  <a:gd name="T43" fmla="*/ 314 h 512"/>
                  <a:gd name="T44" fmla="*/ 175 w 198"/>
                  <a:gd name="T45" fmla="*/ 229 h 512"/>
                  <a:gd name="T46" fmla="*/ 183 w 198"/>
                  <a:gd name="T47" fmla="*/ 150 h 512"/>
                  <a:gd name="T48" fmla="*/ 190 w 198"/>
                  <a:gd name="T49" fmla="*/ 86 h 512"/>
                  <a:gd name="T50" fmla="*/ 196 w 198"/>
                  <a:gd name="T51" fmla="*/ 44 h 512"/>
                  <a:gd name="T52" fmla="*/ 198 w 198"/>
                  <a:gd name="T53" fmla="*/ 29 h 512"/>
                  <a:gd name="T54" fmla="*/ 196 w 198"/>
                  <a:gd name="T55" fmla="*/ 29 h 512"/>
                  <a:gd name="T56" fmla="*/ 187 w 198"/>
                  <a:gd name="T57" fmla="*/ 29 h 512"/>
                  <a:gd name="T58" fmla="*/ 175 w 198"/>
                  <a:gd name="T59" fmla="*/ 29 h 512"/>
                  <a:gd name="T60" fmla="*/ 160 w 198"/>
                  <a:gd name="T61" fmla="*/ 29 h 512"/>
                  <a:gd name="T62" fmla="*/ 141 w 198"/>
                  <a:gd name="T63" fmla="*/ 27 h 512"/>
                  <a:gd name="T64" fmla="*/ 121 w 198"/>
                  <a:gd name="T65" fmla="*/ 27 h 512"/>
                  <a:gd name="T66" fmla="*/ 98 w 198"/>
                  <a:gd name="T67" fmla="*/ 25 h 512"/>
                  <a:gd name="T68" fmla="*/ 75 w 198"/>
                  <a:gd name="T69" fmla="*/ 22 h 512"/>
                  <a:gd name="T70" fmla="*/ 55 w 198"/>
                  <a:gd name="T71" fmla="*/ 18 h 512"/>
                  <a:gd name="T72" fmla="*/ 40 w 198"/>
                  <a:gd name="T73" fmla="*/ 14 h 512"/>
                  <a:gd name="T74" fmla="*/ 26 w 198"/>
                  <a:gd name="T75" fmla="*/ 11 h 512"/>
                  <a:gd name="T76" fmla="*/ 15 w 198"/>
                  <a:gd name="T77" fmla="*/ 7 h 512"/>
                  <a:gd name="T78" fmla="*/ 8 w 198"/>
                  <a:gd name="T79" fmla="*/ 3 h 512"/>
                  <a:gd name="T80" fmla="*/ 4 w 198"/>
                  <a:gd name="T81" fmla="*/ 1 h 512"/>
                  <a:gd name="T82" fmla="*/ 0 w 198"/>
                  <a:gd name="T83" fmla="*/ 0 h 512"/>
                  <a:gd name="T84" fmla="*/ 0 w 198"/>
                  <a:gd name="T85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8" h="512">
                    <a:moveTo>
                      <a:pt x="0" y="0"/>
                    </a:moveTo>
                    <a:lnTo>
                      <a:pt x="0" y="16"/>
                    </a:lnTo>
                    <a:lnTo>
                      <a:pt x="0" y="66"/>
                    </a:lnTo>
                    <a:lnTo>
                      <a:pt x="8" y="139"/>
                    </a:lnTo>
                    <a:lnTo>
                      <a:pt x="26" y="233"/>
                    </a:lnTo>
                    <a:lnTo>
                      <a:pt x="45" y="330"/>
                    </a:lnTo>
                    <a:lnTo>
                      <a:pt x="53" y="416"/>
                    </a:lnTo>
                    <a:lnTo>
                      <a:pt x="53" y="477"/>
                    </a:lnTo>
                    <a:lnTo>
                      <a:pt x="51" y="499"/>
                    </a:lnTo>
                    <a:lnTo>
                      <a:pt x="55" y="501"/>
                    </a:lnTo>
                    <a:lnTo>
                      <a:pt x="64" y="506"/>
                    </a:lnTo>
                    <a:lnTo>
                      <a:pt x="81" y="512"/>
                    </a:lnTo>
                    <a:lnTo>
                      <a:pt x="100" y="512"/>
                    </a:lnTo>
                    <a:lnTo>
                      <a:pt x="121" y="508"/>
                    </a:lnTo>
                    <a:lnTo>
                      <a:pt x="138" y="505"/>
                    </a:lnTo>
                    <a:lnTo>
                      <a:pt x="151" y="499"/>
                    </a:lnTo>
                    <a:lnTo>
                      <a:pt x="155" y="497"/>
                    </a:lnTo>
                    <a:lnTo>
                      <a:pt x="145" y="477"/>
                    </a:lnTo>
                    <a:lnTo>
                      <a:pt x="160" y="462"/>
                    </a:lnTo>
                    <a:lnTo>
                      <a:pt x="162" y="442"/>
                    </a:lnTo>
                    <a:lnTo>
                      <a:pt x="164" y="389"/>
                    </a:lnTo>
                    <a:lnTo>
                      <a:pt x="170" y="314"/>
                    </a:lnTo>
                    <a:lnTo>
                      <a:pt x="175" y="229"/>
                    </a:lnTo>
                    <a:lnTo>
                      <a:pt x="183" y="150"/>
                    </a:lnTo>
                    <a:lnTo>
                      <a:pt x="190" y="86"/>
                    </a:lnTo>
                    <a:lnTo>
                      <a:pt x="196" y="44"/>
                    </a:lnTo>
                    <a:lnTo>
                      <a:pt x="198" y="29"/>
                    </a:lnTo>
                    <a:lnTo>
                      <a:pt x="196" y="29"/>
                    </a:lnTo>
                    <a:lnTo>
                      <a:pt x="187" y="29"/>
                    </a:lnTo>
                    <a:lnTo>
                      <a:pt x="175" y="29"/>
                    </a:lnTo>
                    <a:lnTo>
                      <a:pt x="160" y="29"/>
                    </a:lnTo>
                    <a:lnTo>
                      <a:pt x="141" y="27"/>
                    </a:lnTo>
                    <a:lnTo>
                      <a:pt x="121" y="27"/>
                    </a:lnTo>
                    <a:lnTo>
                      <a:pt x="98" y="25"/>
                    </a:lnTo>
                    <a:lnTo>
                      <a:pt x="75" y="22"/>
                    </a:lnTo>
                    <a:lnTo>
                      <a:pt x="55" y="18"/>
                    </a:lnTo>
                    <a:lnTo>
                      <a:pt x="40" y="14"/>
                    </a:lnTo>
                    <a:lnTo>
                      <a:pt x="26" y="11"/>
                    </a:lnTo>
                    <a:lnTo>
                      <a:pt x="15" y="7"/>
                    </a:lnTo>
                    <a:lnTo>
                      <a:pt x="8" y="3"/>
                    </a:lnTo>
                    <a:lnTo>
                      <a:pt x="4" y="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7" name="Freeform 21"/>
              <p:cNvSpPr>
                <a:spLocks/>
              </p:cNvSpPr>
              <p:nvPr/>
            </p:nvSpPr>
            <p:spPr bwMode="auto">
              <a:xfrm>
                <a:off x="2052097" y="4940844"/>
                <a:ext cx="123802" cy="84389"/>
              </a:xfrm>
              <a:custGeom>
                <a:avLst/>
                <a:gdLst>
                  <a:gd name="T0" fmla="*/ 22 w 239"/>
                  <a:gd name="T1" fmla="*/ 4 h 197"/>
                  <a:gd name="T2" fmla="*/ 19 w 239"/>
                  <a:gd name="T3" fmla="*/ 13 h 197"/>
                  <a:gd name="T4" fmla="*/ 11 w 239"/>
                  <a:gd name="T5" fmla="*/ 39 h 197"/>
                  <a:gd name="T6" fmla="*/ 4 w 239"/>
                  <a:gd name="T7" fmla="*/ 70 h 197"/>
                  <a:gd name="T8" fmla="*/ 0 w 239"/>
                  <a:gd name="T9" fmla="*/ 101 h 197"/>
                  <a:gd name="T10" fmla="*/ 4 w 239"/>
                  <a:gd name="T11" fmla="*/ 127 h 197"/>
                  <a:gd name="T12" fmla="*/ 13 w 239"/>
                  <a:gd name="T13" fmla="*/ 153 h 197"/>
                  <a:gd name="T14" fmla="*/ 21 w 239"/>
                  <a:gd name="T15" fmla="*/ 169 h 197"/>
                  <a:gd name="T16" fmla="*/ 24 w 239"/>
                  <a:gd name="T17" fmla="*/ 177 h 197"/>
                  <a:gd name="T18" fmla="*/ 41 w 239"/>
                  <a:gd name="T19" fmla="*/ 147 h 197"/>
                  <a:gd name="T20" fmla="*/ 43 w 239"/>
                  <a:gd name="T21" fmla="*/ 147 h 197"/>
                  <a:gd name="T22" fmla="*/ 47 w 239"/>
                  <a:gd name="T23" fmla="*/ 147 h 197"/>
                  <a:gd name="T24" fmla="*/ 54 w 239"/>
                  <a:gd name="T25" fmla="*/ 147 h 197"/>
                  <a:gd name="T26" fmla="*/ 64 w 239"/>
                  <a:gd name="T27" fmla="*/ 147 h 197"/>
                  <a:gd name="T28" fmla="*/ 75 w 239"/>
                  <a:gd name="T29" fmla="*/ 147 h 197"/>
                  <a:gd name="T30" fmla="*/ 90 w 239"/>
                  <a:gd name="T31" fmla="*/ 151 h 197"/>
                  <a:gd name="T32" fmla="*/ 107 w 239"/>
                  <a:gd name="T33" fmla="*/ 155 h 197"/>
                  <a:gd name="T34" fmla="*/ 126 w 239"/>
                  <a:gd name="T35" fmla="*/ 160 h 197"/>
                  <a:gd name="T36" fmla="*/ 147 w 239"/>
                  <a:gd name="T37" fmla="*/ 167 h 197"/>
                  <a:gd name="T38" fmla="*/ 167 w 239"/>
                  <a:gd name="T39" fmla="*/ 173 h 197"/>
                  <a:gd name="T40" fmla="*/ 186 w 239"/>
                  <a:gd name="T41" fmla="*/ 180 h 197"/>
                  <a:gd name="T42" fmla="*/ 203 w 239"/>
                  <a:gd name="T43" fmla="*/ 186 h 197"/>
                  <a:gd name="T44" fmla="*/ 218 w 239"/>
                  <a:gd name="T45" fmla="*/ 190 h 197"/>
                  <a:gd name="T46" fmla="*/ 230 w 239"/>
                  <a:gd name="T47" fmla="*/ 193 h 197"/>
                  <a:gd name="T48" fmla="*/ 237 w 239"/>
                  <a:gd name="T49" fmla="*/ 197 h 197"/>
                  <a:gd name="T50" fmla="*/ 239 w 239"/>
                  <a:gd name="T51" fmla="*/ 197 h 197"/>
                  <a:gd name="T52" fmla="*/ 235 w 239"/>
                  <a:gd name="T53" fmla="*/ 180 h 197"/>
                  <a:gd name="T54" fmla="*/ 228 w 239"/>
                  <a:gd name="T55" fmla="*/ 144 h 197"/>
                  <a:gd name="T56" fmla="*/ 211 w 239"/>
                  <a:gd name="T57" fmla="*/ 98 h 197"/>
                  <a:gd name="T58" fmla="*/ 186 w 239"/>
                  <a:gd name="T59" fmla="*/ 61 h 197"/>
                  <a:gd name="T60" fmla="*/ 173 w 239"/>
                  <a:gd name="T61" fmla="*/ 48 h 197"/>
                  <a:gd name="T62" fmla="*/ 160 w 239"/>
                  <a:gd name="T63" fmla="*/ 39 h 197"/>
                  <a:gd name="T64" fmla="*/ 149 w 239"/>
                  <a:gd name="T65" fmla="*/ 30 h 197"/>
                  <a:gd name="T66" fmla="*/ 137 w 239"/>
                  <a:gd name="T67" fmla="*/ 24 h 197"/>
                  <a:gd name="T68" fmla="*/ 126 w 239"/>
                  <a:gd name="T69" fmla="*/ 19 h 197"/>
                  <a:gd name="T70" fmla="*/ 115 w 239"/>
                  <a:gd name="T71" fmla="*/ 13 h 197"/>
                  <a:gd name="T72" fmla="*/ 103 w 239"/>
                  <a:gd name="T73" fmla="*/ 10 h 197"/>
                  <a:gd name="T74" fmla="*/ 90 w 239"/>
                  <a:gd name="T75" fmla="*/ 6 h 197"/>
                  <a:gd name="T76" fmla="*/ 77 w 239"/>
                  <a:gd name="T77" fmla="*/ 2 h 197"/>
                  <a:gd name="T78" fmla="*/ 64 w 239"/>
                  <a:gd name="T79" fmla="*/ 0 h 197"/>
                  <a:gd name="T80" fmla="*/ 53 w 239"/>
                  <a:gd name="T81" fmla="*/ 0 h 197"/>
                  <a:gd name="T82" fmla="*/ 43 w 239"/>
                  <a:gd name="T83" fmla="*/ 0 h 197"/>
                  <a:gd name="T84" fmla="*/ 34 w 239"/>
                  <a:gd name="T85" fmla="*/ 2 h 197"/>
                  <a:gd name="T86" fmla="*/ 28 w 239"/>
                  <a:gd name="T87" fmla="*/ 2 h 197"/>
                  <a:gd name="T88" fmla="*/ 24 w 239"/>
                  <a:gd name="T89" fmla="*/ 4 h 197"/>
                  <a:gd name="T90" fmla="*/ 22 w 239"/>
                  <a:gd name="T91" fmla="*/ 4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9" h="197">
                    <a:moveTo>
                      <a:pt x="22" y="4"/>
                    </a:moveTo>
                    <a:lnTo>
                      <a:pt x="19" y="13"/>
                    </a:lnTo>
                    <a:lnTo>
                      <a:pt x="11" y="39"/>
                    </a:lnTo>
                    <a:lnTo>
                      <a:pt x="4" y="70"/>
                    </a:lnTo>
                    <a:lnTo>
                      <a:pt x="0" y="101"/>
                    </a:lnTo>
                    <a:lnTo>
                      <a:pt x="4" y="127"/>
                    </a:lnTo>
                    <a:lnTo>
                      <a:pt x="13" y="153"/>
                    </a:lnTo>
                    <a:lnTo>
                      <a:pt x="21" y="169"/>
                    </a:lnTo>
                    <a:lnTo>
                      <a:pt x="24" y="177"/>
                    </a:lnTo>
                    <a:lnTo>
                      <a:pt x="41" y="147"/>
                    </a:lnTo>
                    <a:lnTo>
                      <a:pt x="43" y="147"/>
                    </a:lnTo>
                    <a:lnTo>
                      <a:pt x="47" y="147"/>
                    </a:lnTo>
                    <a:lnTo>
                      <a:pt x="54" y="147"/>
                    </a:lnTo>
                    <a:lnTo>
                      <a:pt x="64" y="147"/>
                    </a:lnTo>
                    <a:lnTo>
                      <a:pt x="75" y="147"/>
                    </a:lnTo>
                    <a:lnTo>
                      <a:pt x="90" y="151"/>
                    </a:lnTo>
                    <a:lnTo>
                      <a:pt x="107" y="155"/>
                    </a:lnTo>
                    <a:lnTo>
                      <a:pt x="126" y="160"/>
                    </a:lnTo>
                    <a:lnTo>
                      <a:pt x="147" y="167"/>
                    </a:lnTo>
                    <a:lnTo>
                      <a:pt x="167" y="173"/>
                    </a:lnTo>
                    <a:lnTo>
                      <a:pt x="186" y="180"/>
                    </a:lnTo>
                    <a:lnTo>
                      <a:pt x="203" y="186"/>
                    </a:lnTo>
                    <a:lnTo>
                      <a:pt x="218" y="190"/>
                    </a:lnTo>
                    <a:lnTo>
                      <a:pt x="230" y="193"/>
                    </a:lnTo>
                    <a:lnTo>
                      <a:pt x="237" y="197"/>
                    </a:lnTo>
                    <a:lnTo>
                      <a:pt x="239" y="197"/>
                    </a:lnTo>
                    <a:lnTo>
                      <a:pt x="235" y="180"/>
                    </a:lnTo>
                    <a:lnTo>
                      <a:pt x="228" y="144"/>
                    </a:lnTo>
                    <a:lnTo>
                      <a:pt x="211" y="98"/>
                    </a:lnTo>
                    <a:lnTo>
                      <a:pt x="186" y="61"/>
                    </a:lnTo>
                    <a:lnTo>
                      <a:pt x="173" y="48"/>
                    </a:lnTo>
                    <a:lnTo>
                      <a:pt x="160" y="39"/>
                    </a:lnTo>
                    <a:lnTo>
                      <a:pt x="149" y="30"/>
                    </a:lnTo>
                    <a:lnTo>
                      <a:pt x="137" y="24"/>
                    </a:lnTo>
                    <a:lnTo>
                      <a:pt x="126" y="19"/>
                    </a:lnTo>
                    <a:lnTo>
                      <a:pt x="115" y="13"/>
                    </a:lnTo>
                    <a:lnTo>
                      <a:pt x="103" y="10"/>
                    </a:lnTo>
                    <a:lnTo>
                      <a:pt x="90" y="6"/>
                    </a:lnTo>
                    <a:lnTo>
                      <a:pt x="77" y="2"/>
                    </a:lnTo>
                    <a:lnTo>
                      <a:pt x="64" y="0"/>
                    </a:lnTo>
                    <a:lnTo>
                      <a:pt x="53" y="0"/>
                    </a:lnTo>
                    <a:lnTo>
                      <a:pt x="43" y="0"/>
                    </a:lnTo>
                    <a:lnTo>
                      <a:pt x="34" y="2"/>
                    </a:lnTo>
                    <a:lnTo>
                      <a:pt x="28" y="2"/>
                    </a:lnTo>
                    <a:lnTo>
                      <a:pt x="24" y="4"/>
                    </a:lnTo>
                    <a:lnTo>
                      <a:pt x="22" y="4"/>
                    </a:lnTo>
                    <a:close/>
                  </a:path>
                </a:pathLst>
              </a:custGeom>
              <a:solidFill>
                <a:srgbClr val="8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8" name="Freeform 22"/>
              <p:cNvSpPr>
                <a:spLocks/>
              </p:cNvSpPr>
              <p:nvPr/>
            </p:nvSpPr>
            <p:spPr bwMode="auto">
              <a:xfrm>
                <a:off x="2159393" y="4753983"/>
                <a:ext cx="470449" cy="286751"/>
              </a:xfrm>
              <a:custGeom>
                <a:avLst/>
                <a:gdLst>
                  <a:gd name="T0" fmla="*/ 2 w 913"/>
                  <a:gd name="T1" fmla="*/ 441 h 667"/>
                  <a:gd name="T2" fmla="*/ 13 w 913"/>
                  <a:gd name="T3" fmla="*/ 457 h 667"/>
                  <a:gd name="T4" fmla="*/ 32 w 913"/>
                  <a:gd name="T5" fmla="*/ 489 h 667"/>
                  <a:gd name="T6" fmla="*/ 55 w 913"/>
                  <a:gd name="T7" fmla="*/ 527 h 667"/>
                  <a:gd name="T8" fmla="*/ 79 w 913"/>
                  <a:gd name="T9" fmla="*/ 588 h 667"/>
                  <a:gd name="T10" fmla="*/ 90 w 913"/>
                  <a:gd name="T11" fmla="*/ 639 h 667"/>
                  <a:gd name="T12" fmla="*/ 92 w 913"/>
                  <a:gd name="T13" fmla="*/ 647 h 667"/>
                  <a:gd name="T14" fmla="*/ 104 w 913"/>
                  <a:gd name="T15" fmla="*/ 650 h 667"/>
                  <a:gd name="T16" fmla="*/ 126 w 913"/>
                  <a:gd name="T17" fmla="*/ 650 h 667"/>
                  <a:gd name="T18" fmla="*/ 154 w 913"/>
                  <a:gd name="T19" fmla="*/ 647 h 667"/>
                  <a:gd name="T20" fmla="*/ 188 w 913"/>
                  <a:gd name="T21" fmla="*/ 636 h 667"/>
                  <a:gd name="T22" fmla="*/ 217 w 913"/>
                  <a:gd name="T23" fmla="*/ 625 h 667"/>
                  <a:gd name="T24" fmla="*/ 237 w 913"/>
                  <a:gd name="T25" fmla="*/ 615 h 667"/>
                  <a:gd name="T26" fmla="*/ 247 w 913"/>
                  <a:gd name="T27" fmla="*/ 610 h 667"/>
                  <a:gd name="T28" fmla="*/ 249 w 913"/>
                  <a:gd name="T29" fmla="*/ 667 h 667"/>
                  <a:gd name="T30" fmla="*/ 258 w 913"/>
                  <a:gd name="T31" fmla="*/ 663 h 667"/>
                  <a:gd name="T32" fmla="*/ 286 w 913"/>
                  <a:gd name="T33" fmla="*/ 648 h 667"/>
                  <a:gd name="T34" fmla="*/ 330 w 913"/>
                  <a:gd name="T35" fmla="*/ 619 h 667"/>
                  <a:gd name="T36" fmla="*/ 390 w 913"/>
                  <a:gd name="T37" fmla="*/ 569 h 667"/>
                  <a:gd name="T38" fmla="*/ 454 w 913"/>
                  <a:gd name="T39" fmla="*/ 513 h 667"/>
                  <a:gd name="T40" fmla="*/ 512 w 913"/>
                  <a:gd name="T41" fmla="*/ 467 h 667"/>
                  <a:gd name="T42" fmla="*/ 563 w 913"/>
                  <a:gd name="T43" fmla="*/ 428 h 667"/>
                  <a:gd name="T44" fmla="*/ 612 w 913"/>
                  <a:gd name="T45" fmla="*/ 395 h 667"/>
                  <a:gd name="T46" fmla="*/ 661 w 913"/>
                  <a:gd name="T47" fmla="*/ 371 h 667"/>
                  <a:gd name="T48" fmla="*/ 712 w 913"/>
                  <a:gd name="T49" fmla="*/ 353 h 667"/>
                  <a:gd name="T50" fmla="*/ 759 w 913"/>
                  <a:gd name="T51" fmla="*/ 333 h 667"/>
                  <a:gd name="T52" fmla="*/ 793 w 913"/>
                  <a:gd name="T53" fmla="*/ 301 h 667"/>
                  <a:gd name="T54" fmla="*/ 827 w 913"/>
                  <a:gd name="T55" fmla="*/ 226 h 667"/>
                  <a:gd name="T56" fmla="*/ 832 w 913"/>
                  <a:gd name="T57" fmla="*/ 187 h 667"/>
                  <a:gd name="T58" fmla="*/ 847 w 913"/>
                  <a:gd name="T59" fmla="*/ 178 h 667"/>
                  <a:gd name="T60" fmla="*/ 913 w 913"/>
                  <a:gd name="T61" fmla="*/ 112 h 667"/>
                  <a:gd name="T62" fmla="*/ 895 w 913"/>
                  <a:gd name="T63" fmla="*/ 68 h 667"/>
                  <a:gd name="T64" fmla="*/ 851 w 913"/>
                  <a:gd name="T65" fmla="*/ 26 h 667"/>
                  <a:gd name="T66" fmla="*/ 829 w 913"/>
                  <a:gd name="T67" fmla="*/ 9 h 667"/>
                  <a:gd name="T68" fmla="*/ 815 w 913"/>
                  <a:gd name="T69" fmla="*/ 2 h 667"/>
                  <a:gd name="T70" fmla="*/ 810 w 913"/>
                  <a:gd name="T71" fmla="*/ 0 h 667"/>
                  <a:gd name="T72" fmla="*/ 734 w 913"/>
                  <a:gd name="T73" fmla="*/ 72 h 667"/>
                  <a:gd name="T74" fmla="*/ 723 w 913"/>
                  <a:gd name="T75" fmla="*/ 68 h 667"/>
                  <a:gd name="T76" fmla="*/ 693 w 913"/>
                  <a:gd name="T77" fmla="*/ 66 h 667"/>
                  <a:gd name="T78" fmla="*/ 638 w 913"/>
                  <a:gd name="T79" fmla="*/ 77 h 667"/>
                  <a:gd name="T80" fmla="*/ 561 w 913"/>
                  <a:gd name="T81" fmla="*/ 112 h 667"/>
                  <a:gd name="T82" fmla="*/ 490 w 913"/>
                  <a:gd name="T83" fmla="*/ 156 h 667"/>
                  <a:gd name="T84" fmla="*/ 439 w 913"/>
                  <a:gd name="T85" fmla="*/ 189 h 667"/>
                  <a:gd name="T86" fmla="*/ 395 w 913"/>
                  <a:gd name="T87" fmla="*/ 219 h 667"/>
                  <a:gd name="T88" fmla="*/ 345 w 913"/>
                  <a:gd name="T89" fmla="*/ 246 h 667"/>
                  <a:gd name="T90" fmla="*/ 290 w 913"/>
                  <a:gd name="T91" fmla="*/ 277 h 667"/>
                  <a:gd name="T92" fmla="*/ 247 w 913"/>
                  <a:gd name="T93" fmla="*/ 309 h 667"/>
                  <a:gd name="T94" fmla="*/ 209 w 913"/>
                  <a:gd name="T95" fmla="*/ 340 h 667"/>
                  <a:gd name="T96" fmla="*/ 175 w 913"/>
                  <a:gd name="T97" fmla="*/ 371 h 667"/>
                  <a:gd name="T98" fmla="*/ 128 w 913"/>
                  <a:gd name="T99" fmla="*/ 400 h 667"/>
                  <a:gd name="T100" fmla="*/ 70 w 913"/>
                  <a:gd name="T101" fmla="*/ 421 h 667"/>
                  <a:gd name="T102" fmla="*/ 21 w 913"/>
                  <a:gd name="T103" fmla="*/ 435 h 667"/>
                  <a:gd name="T104" fmla="*/ 0 w 913"/>
                  <a:gd name="T105" fmla="*/ 439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13" h="667">
                    <a:moveTo>
                      <a:pt x="0" y="439"/>
                    </a:moveTo>
                    <a:lnTo>
                      <a:pt x="2" y="441"/>
                    </a:lnTo>
                    <a:lnTo>
                      <a:pt x="6" y="448"/>
                    </a:lnTo>
                    <a:lnTo>
                      <a:pt x="13" y="457"/>
                    </a:lnTo>
                    <a:lnTo>
                      <a:pt x="23" y="472"/>
                    </a:lnTo>
                    <a:lnTo>
                      <a:pt x="32" y="489"/>
                    </a:lnTo>
                    <a:lnTo>
                      <a:pt x="43" y="507"/>
                    </a:lnTo>
                    <a:lnTo>
                      <a:pt x="55" y="527"/>
                    </a:lnTo>
                    <a:lnTo>
                      <a:pt x="64" y="547"/>
                    </a:lnTo>
                    <a:lnTo>
                      <a:pt x="79" y="588"/>
                    </a:lnTo>
                    <a:lnTo>
                      <a:pt x="87" y="619"/>
                    </a:lnTo>
                    <a:lnTo>
                      <a:pt x="90" y="639"/>
                    </a:lnTo>
                    <a:lnTo>
                      <a:pt x="90" y="647"/>
                    </a:lnTo>
                    <a:lnTo>
                      <a:pt x="92" y="647"/>
                    </a:lnTo>
                    <a:lnTo>
                      <a:pt x="96" y="648"/>
                    </a:lnTo>
                    <a:lnTo>
                      <a:pt x="104" y="650"/>
                    </a:lnTo>
                    <a:lnTo>
                      <a:pt x="115" y="650"/>
                    </a:lnTo>
                    <a:lnTo>
                      <a:pt x="126" y="650"/>
                    </a:lnTo>
                    <a:lnTo>
                      <a:pt x="139" y="650"/>
                    </a:lnTo>
                    <a:lnTo>
                      <a:pt x="154" y="647"/>
                    </a:lnTo>
                    <a:lnTo>
                      <a:pt x="171" y="641"/>
                    </a:lnTo>
                    <a:lnTo>
                      <a:pt x="188" y="636"/>
                    </a:lnTo>
                    <a:lnTo>
                      <a:pt x="203" y="630"/>
                    </a:lnTo>
                    <a:lnTo>
                      <a:pt x="217" y="625"/>
                    </a:lnTo>
                    <a:lnTo>
                      <a:pt x="228" y="619"/>
                    </a:lnTo>
                    <a:lnTo>
                      <a:pt x="237" y="615"/>
                    </a:lnTo>
                    <a:lnTo>
                      <a:pt x="243" y="612"/>
                    </a:lnTo>
                    <a:lnTo>
                      <a:pt x="247" y="610"/>
                    </a:lnTo>
                    <a:lnTo>
                      <a:pt x="249" y="610"/>
                    </a:lnTo>
                    <a:lnTo>
                      <a:pt x="249" y="667"/>
                    </a:lnTo>
                    <a:lnTo>
                      <a:pt x="250" y="667"/>
                    </a:lnTo>
                    <a:lnTo>
                      <a:pt x="258" y="663"/>
                    </a:lnTo>
                    <a:lnTo>
                      <a:pt x="269" y="658"/>
                    </a:lnTo>
                    <a:lnTo>
                      <a:pt x="286" y="648"/>
                    </a:lnTo>
                    <a:lnTo>
                      <a:pt x="307" y="637"/>
                    </a:lnTo>
                    <a:lnTo>
                      <a:pt x="330" y="619"/>
                    </a:lnTo>
                    <a:lnTo>
                      <a:pt x="358" y="597"/>
                    </a:lnTo>
                    <a:lnTo>
                      <a:pt x="390" y="569"/>
                    </a:lnTo>
                    <a:lnTo>
                      <a:pt x="422" y="540"/>
                    </a:lnTo>
                    <a:lnTo>
                      <a:pt x="454" y="513"/>
                    </a:lnTo>
                    <a:lnTo>
                      <a:pt x="484" y="489"/>
                    </a:lnTo>
                    <a:lnTo>
                      <a:pt x="512" y="467"/>
                    </a:lnTo>
                    <a:lnTo>
                      <a:pt x="539" y="446"/>
                    </a:lnTo>
                    <a:lnTo>
                      <a:pt x="563" y="428"/>
                    </a:lnTo>
                    <a:lnTo>
                      <a:pt x="588" y="412"/>
                    </a:lnTo>
                    <a:lnTo>
                      <a:pt x="612" y="395"/>
                    </a:lnTo>
                    <a:lnTo>
                      <a:pt x="637" y="382"/>
                    </a:lnTo>
                    <a:lnTo>
                      <a:pt x="661" y="371"/>
                    </a:lnTo>
                    <a:lnTo>
                      <a:pt x="687" y="362"/>
                    </a:lnTo>
                    <a:lnTo>
                      <a:pt x="712" y="353"/>
                    </a:lnTo>
                    <a:lnTo>
                      <a:pt x="736" y="344"/>
                    </a:lnTo>
                    <a:lnTo>
                      <a:pt x="759" y="333"/>
                    </a:lnTo>
                    <a:lnTo>
                      <a:pt x="778" y="318"/>
                    </a:lnTo>
                    <a:lnTo>
                      <a:pt x="793" y="301"/>
                    </a:lnTo>
                    <a:lnTo>
                      <a:pt x="814" y="263"/>
                    </a:lnTo>
                    <a:lnTo>
                      <a:pt x="827" y="226"/>
                    </a:lnTo>
                    <a:lnTo>
                      <a:pt x="830" y="198"/>
                    </a:lnTo>
                    <a:lnTo>
                      <a:pt x="832" y="187"/>
                    </a:lnTo>
                    <a:lnTo>
                      <a:pt x="810" y="154"/>
                    </a:lnTo>
                    <a:lnTo>
                      <a:pt x="847" y="178"/>
                    </a:lnTo>
                    <a:lnTo>
                      <a:pt x="913" y="120"/>
                    </a:lnTo>
                    <a:lnTo>
                      <a:pt x="913" y="112"/>
                    </a:lnTo>
                    <a:lnTo>
                      <a:pt x="908" y="94"/>
                    </a:lnTo>
                    <a:lnTo>
                      <a:pt x="895" y="68"/>
                    </a:lnTo>
                    <a:lnTo>
                      <a:pt x="868" y="39"/>
                    </a:lnTo>
                    <a:lnTo>
                      <a:pt x="851" y="26"/>
                    </a:lnTo>
                    <a:lnTo>
                      <a:pt x="840" y="17"/>
                    </a:lnTo>
                    <a:lnTo>
                      <a:pt x="829" y="9"/>
                    </a:lnTo>
                    <a:lnTo>
                      <a:pt x="821" y="6"/>
                    </a:lnTo>
                    <a:lnTo>
                      <a:pt x="815" y="2"/>
                    </a:lnTo>
                    <a:lnTo>
                      <a:pt x="812" y="0"/>
                    </a:lnTo>
                    <a:lnTo>
                      <a:pt x="810" y="0"/>
                    </a:lnTo>
                    <a:lnTo>
                      <a:pt x="810" y="0"/>
                    </a:lnTo>
                    <a:lnTo>
                      <a:pt x="734" y="72"/>
                    </a:lnTo>
                    <a:lnTo>
                      <a:pt x="733" y="70"/>
                    </a:lnTo>
                    <a:lnTo>
                      <a:pt x="723" y="68"/>
                    </a:lnTo>
                    <a:lnTo>
                      <a:pt x="712" y="66"/>
                    </a:lnTo>
                    <a:lnTo>
                      <a:pt x="693" y="66"/>
                    </a:lnTo>
                    <a:lnTo>
                      <a:pt x="669" y="70"/>
                    </a:lnTo>
                    <a:lnTo>
                      <a:pt x="638" y="77"/>
                    </a:lnTo>
                    <a:lnTo>
                      <a:pt x="603" y="90"/>
                    </a:lnTo>
                    <a:lnTo>
                      <a:pt x="561" y="112"/>
                    </a:lnTo>
                    <a:lnTo>
                      <a:pt x="522" y="136"/>
                    </a:lnTo>
                    <a:lnTo>
                      <a:pt x="490" y="156"/>
                    </a:lnTo>
                    <a:lnTo>
                      <a:pt x="463" y="175"/>
                    </a:lnTo>
                    <a:lnTo>
                      <a:pt x="439" y="189"/>
                    </a:lnTo>
                    <a:lnTo>
                      <a:pt x="418" y="204"/>
                    </a:lnTo>
                    <a:lnTo>
                      <a:pt x="395" y="219"/>
                    </a:lnTo>
                    <a:lnTo>
                      <a:pt x="373" y="232"/>
                    </a:lnTo>
                    <a:lnTo>
                      <a:pt x="345" y="246"/>
                    </a:lnTo>
                    <a:lnTo>
                      <a:pt x="316" y="261"/>
                    </a:lnTo>
                    <a:lnTo>
                      <a:pt x="290" y="277"/>
                    </a:lnTo>
                    <a:lnTo>
                      <a:pt x="267" y="292"/>
                    </a:lnTo>
                    <a:lnTo>
                      <a:pt x="247" y="309"/>
                    </a:lnTo>
                    <a:lnTo>
                      <a:pt x="228" y="323"/>
                    </a:lnTo>
                    <a:lnTo>
                      <a:pt x="209" y="340"/>
                    </a:lnTo>
                    <a:lnTo>
                      <a:pt x="192" y="355"/>
                    </a:lnTo>
                    <a:lnTo>
                      <a:pt x="175" y="371"/>
                    </a:lnTo>
                    <a:lnTo>
                      <a:pt x="154" y="386"/>
                    </a:lnTo>
                    <a:lnTo>
                      <a:pt x="128" y="400"/>
                    </a:lnTo>
                    <a:lnTo>
                      <a:pt x="100" y="412"/>
                    </a:lnTo>
                    <a:lnTo>
                      <a:pt x="70" y="421"/>
                    </a:lnTo>
                    <a:lnTo>
                      <a:pt x="43" y="430"/>
                    </a:lnTo>
                    <a:lnTo>
                      <a:pt x="21" y="435"/>
                    </a:lnTo>
                    <a:lnTo>
                      <a:pt x="6" y="437"/>
                    </a:lnTo>
                    <a:lnTo>
                      <a:pt x="0" y="439"/>
                    </a:lnTo>
                    <a:close/>
                  </a:path>
                </a:pathLst>
              </a:custGeom>
              <a:solidFill>
                <a:srgbClr val="DD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9" name="Freeform 23"/>
              <p:cNvSpPr>
                <a:spLocks/>
              </p:cNvSpPr>
              <p:nvPr/>
            </p:nvSpPr>
            <p:spPr bwMode="auto">
              <a:xfrm>
                <a:off x="2486438" y="4797038"/>
                <a:ext cx="67060" cy="24972"/>
              </a:xfrm>
              <a:custGeom>
                <a:avLst/>
                <a:gdLst>
                  <a:gd name="T0" fmla="*/ 116 w 130"/>
                  <a:gd name="T1" fmla="*/ 4 h 59"/>
                  <a:gd name="T2" fmla="*/ 116 w 130"/>
                  <a:gd name="T3" fmla="*/ 4 h 59"/>
                  <a:gd name="T4" fmla="*/ 115 w 130"/>
                  <a:gd name="T5" fmla="*/ 2 h 59"/>
                  <a:gd name="T6" fmla="*/ 109 w 130"/>
                  <a:gd name="T7" fmla="*/ 2 h 59"/>
                  <a:gd name="T8" fmla="*/ 103 w 130"/>
                  <a:gd name="T9" fmla="*/ 0 h 59"/>
                  <a:gd name="T10" fmla="*/ 96 w 130"/>
                  <a:gd name="T11" fmla="*/ 2 h 59"/>
                  <a:gd name="T12" fmla="*/ 86 w 130"/>
                  <a:gd name="T13" fmla="*/ 4 h 59"/>
                  <a:gd name="T14" fmla="*/ 73 w 130"/>
                  <a:gd name="T15" fmla="*/ 9 h 59"/>
                  <a:gd name="T16" fmla="*/ 56 w 130"/>
                  <a:gd name="T17" fmla="*/ 17 h 59"/>
                  <a:gd name="T18" fmla="*/ 39 w 130"/>
                  <a:gd name="T19" fmla="*/ 26 h 59"/>
                  <a:gd name="T20" fmla="*/ 26 w 130"/>
                  <a:gd name="T21" fmla="*/ 33 h 59"/>
                  <a:gd name="T22" fmla="*/ 17 w 130"/>
                  <a:gd name="T23" fmla="*/ 41 h 59"/>
                  <a:gd name="T24" fmla="*/ 9 w 130"/>
                  <a:gd name="T25" fmla="*/ 48 h 59"/>
                  <a:gd name="T26" fmla="*/ 5 w 130"/>
                  <a:gd name="T27" fmla="*/ 52 h 59"/>
                  <a:gd name="T28" fmla="*/ 2 w 130"/>
                  <a:gd name="T29" fmla="*/ 55 h 59"/>
                  <a:gd name="T30" fmla="*/ 0 w 130"/>
                  <a:gd name="T31" fmla="*/ 59 h 59"/>
                  <a:gd name="T32" fmla="*/ 0 w 130"/>
                  <a:gd name="T33" fmla="*/ 59 h 59"/>
                  <a:gd name="T34" fmla="*/ 2 w 130"/>
                  <a:gd name="T35" fmla="*/ 57 h 59"/>
                  <a:gd name="T36" fmla="*/ 7 w 130"/>
                  <a:gd name="T37" fmla="*/ 55 h 59"/>
                  <a:gd name="T38" fmla="*/ 17 w 130"/>
                  <a:gd name="T39" fmla="*/ 50 h 59"/>
                  <a:gd name="T40" fmla="*/ 28 w 130"/>
                  <a:gd name="T41" fmla="*/ 44 h 59"/>
                  <a:gd name="T42" fmla="*/ 41 w 130"/>
                  <a:gd name="T43" fmla="*/ 39 h 59"/>
                  <a:gd name="T44" fmla="*/ 54 w 130"/>
                  <a:gd name="T45" fmla="*/ 33 h 59"/>
                  <a:gd name="T46" fmla="*/ 69 w 130"/>
                  <a:gd name="T47" fmla="*/ 30 h 59"/>
                  <a:gd name="T48" fmla="*/ 84 w 130"/>
                  <a:gd name="T49" fmla="*/ 26 h 59"/>
                  <a:gd name="T50" fmla="*/ 109 w 130"/>
                  <a:gd name="T51" fmla="*/ 24 h 59"/>
                  <a:gd name="T52" fmla="*/ 122 w 130"/>
                  <a:gd name="T53" fmla="*/ 22 h 59"/>
                  <a:gd name="T54" fmla="*/ 128 w 130"/>
                  <a:gd name="T55" fmla="*/ 22 h 59"/>
                  <a:gd name="T56" fmla="*/ 130 w 130"/>
                  <a:gd name="T57" fmla="*/ 22 h 59"/>
                  <a:gd name="T58" fmla="*/ 116 w 130"/>
                  <a:gd name="T59" fmla="*/ 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30" h="59">
                    <a:moveTo>
                      <a:pt x="116" y="4"/>
                    </a:moveTo>
                    <a:lnTo>
                      <a:pt x="116" y="4"/>
                    </a:lnTo>
                    <a:lnTo>
                      <a:pt x="115" y="2"/>
                    </a:lnTo>
                    <a:lnTo>
                      <a:pt x="109" y="2"/>
                    </a:lnTo>
                    <a:lnTo>
                      <a:pt x="103" y="0"/>
                    </a:lnTo>
                    <a:lnTo>
                      <a:pt x="96" y="2"/>
                    </a:lnTo>
                    <a:lnTo>
                      <a:pt x="86" y="4"/>
                    </a:lnTo>
                    <a:lnTo>
                      <a:pt x="73" y="9"/>
                    </a:lnTo>
                    <a:lnTo>
                      <a:pt x="56" y="17"/>
                    </a:lnTo>
                    <a:lnTo>
                      <a:pt x="39" y="26"/>
                    </a:lnTo>
                    <a:lnTo>
                      <a:pt x="26" y="33"/>
                    </a:lnTo>
                    <a:lnTo>
                      <a:pt x="17" y="41"/>
                    </a:lnTo>
                    <a:lnTo>
                      <a:pt x="9" y="48"/>
                    </a:lnTo>
                    <a:lnTo>
                      <a:pt x="5" y="52"/>
                    </a:lnTo>
                    <a:lnTo>
                      <a:pt x="2" y="55"/>
                    </a:lnTo>
                    <a:lnTo>
                      <a:pt x="0" y="59"/>
                    </a:lnTo>
                    <a:lnTo>
                      <a:pt x="0" y="59"/>
                    </a:lnTo>
                    <a:lnTo>
                      <a:pt x="2" y="57"/>
                    </a:lnTo>
                    <a:lnTo>
                      <a:pt x="7" y="55"/>
                    </a:lnTo>
                    <a:lnTo>
                      <a:pt x="17" y="50"/>
                    </a:lnTo>
                    <a:lnTo>
                      <a:pt x="28" y="44"/>
                    </a:lnTo>
                    <a:lnTo>
                      <a:pt x="41" y="39"/>
                    </a:lnTo>
                    <a:lnTo>
                      <a:pt x="54" y="33"/>
                    </a:lnTo>
                    <a:lnTo>
                      <a:pt x="69" y="30"/>
                    </a:lnTo>
                    <a:lnTo>
                      <a:pt x="84" y="26"/>
                    </a:lnTo>
                    <a:lnTo>
                      <a:pt x="109" y="24"/>
                    </a:lnTo>
                    <a:lnTo>
                      <a:pt x="122" y="22"/>
                    </a:lnTo>
                    <a:lnTo>
                      <a:pt x="128" y="22"/>
                    </a:lnTo>
                    <a:lnTo>
                      <a:pt x="130" y="22"/>
                    </a:lnTo>
                    <a:lnTo>
                      <a:pt x="116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0" name="Freeform 24"/>
              <p:cNvSpPr>
                <a:spLocks/>
              </p:cNvSpPr>
              <p:nvPr/>
            </p:nvSpPr>
            <p:spPr bwMode="auto">
              <a:xfrm>
                <a:off x="2578258" y="4681649"/>
                <a:ext cx="158880" cy="140362"/>
              </a:xfrm>
              <a:custGeom>
                <a:avLst/>
                <a:gdLst>
                  <a:gd name="T0" fmla="*/ 35 w 307"/>
                  <a:gd name="T1" fmla="*/ 149 h 325"/>
                  <a:gd name="T2" fmla="*/ 50 w 307"/>
                  <a:gd name="T3" fmla="*/ 156 h 325"/>
                  <a:gd name="T4" fmla="*/ 71 w 307"/>
                  <a:gd name="T5" fmla="*/ 167 h 325"/>
                  <a:gd name="T6" fmla="*/ 94 w 307"/>
                  <a:gd name="T7" fmla="*/ 187 h 325"/>
                  <a:gd name="T8" fmla="*/ 118 w 307"/>
                  <a:gd name="T9" fmla="*/ 228 h 325"/>
                  <a:gd name="T10" fmla="*/ 135 w 307"/>
                  <a:gd name="T11" fmla="*/ 264 h 325"/>
                  <a:gd name="T12" fmla="*/ 139 w 307"/>
                  <a:gd name="T13" fmla="*/ 270 h 325"/>
                  <a:gd name="T14" fmla="*/ 156 w 307"/>
                  <a:gd name="T15" fmla="*/ 272 h 325"/>
                  <a:gd name="T16" fmla="*/ 180 w 307"/>
                  <a:gd name="T17" fmla="*/ 274 h 325"/>
                  <a:gd name="T18" fmla="*/ 205 w 307"/>
                  <a:gd name="T19" fmla="*/ 281 h 325"/>
                  <a:gd name="T20" fmla="*/ 226 w 307"/>
                  <a:gd name="T21" fmla="*/ 290 h 325"/>
                  <a:gd name="T22" fmla="*/ 246 w 307"/>
                  <a:gd name="T23" fmla="*/ 301 h 325"/>
                  <a:gd name="T24" fmla="*/ 263 w 307"/>
                  <a:gd name="T25" fmla="*/ 310 h 325"/>
                  <a:gd name="T26" fmla="*/ 276 w 307"/>
                  <a:gd name="T27" fmla="*/ 316 h 325"/>
                  <a:gd name="T28" fmla="*/ 288 w 307"/>
                  <a:gd name="T29" fmla="*/ 321 h 325"/>
                  <a:gd name="T30" fmla="*/ 305 w 307"/>
                  <a:gd name="T31" fmla="*/ 325 h 325"/>
                  <a:gd name="T32" fmla="*/ 303 w 307"/>
                  <a:gd name="T33" fmla="*/ 312 h 325"/>
                  <a:gd name="T34" fmla="*/ 286 w 307"/>
                  <a:gd name="T35" fmla="*/ 288 h 325"/>
                  <a:gd name="T36" fmla="*/ 273 w 307"/>
                  <a:gd name="T37" fmla="*/ 268 h 325"/>
                  <a:gd name="T38" fmla="*/ 263 w 307"/>
                  <a:gd name="T39" fmla="*/ 239 h 325"/>
                  <a:gd name="T40" fmla="*/ 248 w 307"/>
                  <a:gd name="T41" fmla="*/ 204 h 325"/>
                  <a:gd name="T42" fmla="*/ 224 w 307"/>
                  <a:gd name="T43" fmla="*/ 174 h 325"/>
                  <a:gd name="T44" fmla="*/ 188 w 307"/>
                  <a:gd name="T45" fmla="*/ 160 h 325"/>
                  <a:gd name="T46" fmla="*/ 156 w 307"/>
                  <a:gd name="T47" fmla="*/ 154 h 325"/>
                  <a:gd name="T48" fmla="*/ 135 w 307"/>
                  <a:gd name="T49" fmla="*/ 154 h 325"/>
                  <a:gd name="T50" fmla="*/ 126 w 307"/>
                  <a:gd name="T51" fmla="*/ 156 h 325"/>
                  <a:gd name="T52" fmla="*/ 128 w 307"/>
                  <a:gd name="T53" fmla="*/ 125 h 325"/>
                  <a:gd name="T54" fmla="*/ 107 w 307"/>
                  <a:gd name="T55" fmla="*/ 105 h 325"/>
                  <a:gd name="T56" fmla="*/ 73 w 307"/>
                  <a:gd name="T57" fmla="*/ 61 h 325"/>
                  <a:gd name="T58" fmla="*/ 54 w 307"/>
                  <a:gd name="T59" fmla="*/ 15 h 325"/>
                  <a:gd name="T60" fmla="*/ 35 w 307"/>
                  <a:gd name="T61" fmla="*/ 2 h 325"/>
                  <a:gd name="T62" fmla="*/ 30 w 307"/>
                  <a:gd name="T63" fmla="*/ 28 h 325"/>
                  <a:gd name="T64" fmla="*/ 18 w 307"/>
                  <a:gd name="T65" fmla="*/ 59 h 325"/>
                  <a:gd name="T66" fmla="*/ 1 w 307"/>
                  <a:gd name="T67" fmla="*/ 84 h 325"/>
                  <a:gd name="T68" fmla="*/ 3 w 307"/>
                  <a:gd name="T69" fmla="*/ 114 h 325"/>
                  <a:gd name="T70" fmla="*/ 20 w 307"/>
                  <a:gd name="T71" fmla="*/ 141 h 325"/>
                  <a:gd name="T72" fmla="*/ 33 w 307"/>
                  <a:gd name="T73" fmla="*/ 149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07" h="325">
                    <a:moveTo>
                      <a:pt x="33" y="149"/>
                    </a:moveTo>
                    <a:lnTo>
                      <a:pt x="35" y="149"/>
                    </a:lnTo>
                    <a:lnTo>
                      <a:pt x="41" y="152"/>
                    </a:lnTo>
                    <a:lnTo>
                      <a:pt x="50" y="156"/>
                    </a:lnTo>
                    <a:lnTo>
                      <a:pt x="60" y="160"/>
                    </a:lnTo>
                    <a:lnTo>
                      <a:pt x="71" y="167"/>
                    </a:lnTo>
                    <a:lnTo>
                      <a:pt x="84" y="176"/>
                    </a:lnTo>
                    <a:lnTo>
                      <a:pt x="94" y="187"/>
                    </a:lnTo>
                    <a:lnTo>
                      <a:pt x="103" y="200"/>
                    </a:lnTo>
                    <a:lnTo>
                      <a:pt x="118" y="228"/>
                    </a:lnTo>
                    <a:lnTo>
                      <a:pt x="129" y="250"/>
                    </a:lnTo>
                    <a:lnTo>
                      <a:pt x="135" y="264"/>
                    </a:lnTo>
                    <a:lnTo>
                      <a:pt x="137" y="270"/>
                    </a:lnTo>
                    <a:lnTo>
                      <a:pt x="139" y="270"/>
                    </a:lnTo>
                    <a:lnTo>
                      <a:pt x="146" y="270"/>
                    </a:lnTo>
                    <a:lnTo>
                      <a:pt x="156" y="272"/>
                    </a:lnTo>
                    <a:lnTo>
                      <a:pt x="167" y="272"/>
                    </a:lnTo>
                    <a:lnTo>
                      <a:pt x="180" y="274"/>
                    </a:lnTo>
                    <a:lnTo>
                      <a:pt x="194" y="277"/>
                    </a:lnTo>
                    <a:lnTo>
                      <a:pt x="205" y="281"/>
                    </a:lnTo>
                    <a:lnTo>
                      <a:pt x="216" y="285"/>
                    </a:lnTo>
                    <a:lnTo>
                      <a:pt x="226" y="290"/>
                    </a:lnTo>
                    <a:lnTo>
                      <a:pt x="237" y="296"/>
                    </a:lnTo>
                    <a:lnTo>
                      <a:pt x="246" y="301"/>
                    </a:lnTo>
                    <a:lnTo>
                      <a:pt x="254" y="305"/>
                    </a:lnTo>
                    <a:lnTo>
                      <a:pt x="263" y="310"/>
                    </a:lnTo>
                    <a:lnTo>
                      <a:pt x="271" y="314"/>
                    </a:lnTo>
                    <a:lnTo>
                      <a:pt x="276" y="316"/>
                    </a:lnTo>
                    <a:lnTo>
                      <a:pt x="280" y="318"/>
                    </a:lnTo>
                    <a:lnTo>
                      <a:pt x="288" y="321"/>
                    </a:lnTo>
                    <a:lnTo>
                      <a:pt x="297" y="325"/>
                    </a:lnTo>
                    <a:lnTo>
                      <a:pt x="305" y="325"/>
                    </a:lnTo>
                    <a:lnTo>
                      <a:pt x="307" y="321"/>
                    </a:lnTo>
                    <a:lnTo>
                      <a:pt x="303" y="312"/>
                    </a:lnTo>
                    <a:lnTo>
                      <a:pt x="295" y="301"/>
                    </a:lnTo>
                    <a:lnTo>
                      <a:pt x="286" y="288"/>
                    </a:lnTo>
                    <a:lnTo>
                      <a:pt x="276" y="277"/>
                    </a:lnTo>
                    <a:lnTo>
                      <a:pt x="273" y="268"/>
                    </a:lnTo>
                    <a:lnTo>
                      <a:pt x="267" y="255"/>
                    </a:lnTo>
                    <a:lnTo>
                      <a:pt x="263" y="239"/>
                    </a:lnTo>
                    <a:lnTo>
                      <a:pt x="256" y="220"/>
                    </a:lnTo>
                    <a:lnTo>
                      <a:pt x="248" y="204"/>
                    </a:lnTo>
                    <a:lnTo>
                      <a:pt x="239" y="187"/>
                    </a:lnTo>
                    <a:lnTo>
                      <a:pt x="224" y="174"/>
                    </a:lnTo>
                    <a:lnTo>
                      <a:pt x="207" y="165"/>
                    </a:lnTo>
                    <a:lnTo>
                      <a:pt x="188" y="160"/>
                    </a:lnTo>
                    <a:lnTo>
                      <a:pt x="171" y="156"/>
                    </a:lnTo>
                    <a:lnTo>
                      <a:pt x="156" y="154"/>
                    </a:lnTo>
                    <a:lnTo>
                      <a:pt x="145" y="154"/>
                    </a:lnTo>
                    <a:lnTo>
                      <a:pt x="135" y="154"/>
                    </a:lnTo>
                    <a:lnTo>
                      <a:pt x="129" y="156"/>
                    </a:lnTo>
                    <a:lnTo>
                      <a:pt x="126" y="156"/>
                    </a:lnTo>
                    <a:lnTo>
                      <a:pt x="124" y="156"/>
                    </a:lnTo>
                    <a:lnTo>
                      <a:pt x="128" y="125"/>
                    </a:lnTo>
                    <a:lnTo>
                      <a:pt x="122" y="119"/>
                    </a:lnTo>
                    <a:lnTo>
                      <a:pt x="107" y="105"/>
                    </a:lnTo>
                    <a:lnTo>
                      <a:pt x="88" y="84"/>
                    </a:lnTo>
                    <a:lnTo>
                      <a:pt x="73" y="61"/>
                    </a:lnTo>
                    <a:lnTo>
                      <a:pt x="62" y="37"/>
                    </a:lnTo>
                    <a:lnTo>
                      <a:pt x="54" y="15"/>
                    </a:lnTo>
                    <a:lnTo>
                      <a:pt x="45" y="0"/>
                    </a:lnTo>
                    <a:lnTo>
                      <a:pt x="35" y="2"/>
                    </a:lnTo>
                    <a:lnTo>
                      <a:pt x="30" y="13"/>
                    </a:lnTo>
                    <a:lnTo>
                      <a:pt x="30" y="28"/>
                    </a:lnTo>
                    <a:lnTo>
                      <a:pt x="28" y="42"/>
                    </a:lnTo>
                    <a:lnTo>
                      <a:pt x="18" y="59"/>
                    </a:lnTo>
                    <a:lnTo>
                      <a:pt x="7" y="73"/>
                    </a:lnTo>
                    <a:lnTo>
                      <a:pt x="1" y="84"/>
                    </a:lnTo>
                    <a:lnTo>
                      <a:pt x="0" y="97"/>
                    </a:lnTo>
                    <a:lnTo>
                      <a:pt x="3" y="114"/>
                    </a:lnTo>
                    <a:lnTo>
                      <a:pt x="11" y="130"/>
                    </a:lnTo>
                    <a:lnTo>
                      <a:pt x="20" y="141"/>
                    </a:lnTo>
                    <a:lnTo>
                      <a:pt x="30" y="147"/>
                    </a:lnTo>
                    <a:lnTo>
                      <a:pt x="33" y="149"/>
                    </a:lnTo>
                    <a:close/>
                  </a:path>
                </a:pathLst>
              </a:custGeom>
              <a:solidFill>
                <a:srgbClr val="E0CE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1" name="Freeform 25"/>
              <p:cNvSpPr>
                <a:spLocks/>
              </p:cNvSpPr>
              <p:nvPr/>
            </p:nvSpPr>
            <p:spPr bwMode="auto">
              <a:xfrm>
                <a:off x="1781795" y="6098181"/>
                <a:ext cx="78408" cy="36167"/>
              </a:xfrm>
              <a:custGeom>
                <a:avLst/>
                <a:gdLst>
                  <a:gd name="T0" fmla="*/ 147 w 153"/>
                  <a:gd name="T1" fmla="*/ 13 h 85"/>
                  <a:gd name="T2" fmla="*/ 145 w 153"/>
                  <a:gd name="T3" fmla="*/ 13 h 85"/>
                  <a:gd name="T4" fmla="*/ 140 w 153"/>
                  <a:gd name="T5" fmla="*/ 11 h 85"/>
                  <a:gd name="T6" fmla="*/ 130 w 153"/>
                  <a:gd name="T7" fmla="*/ 7 h 85"/>
                  <a:gd name="T8" fmla="*/ 119 w 153"/>
                  <a:gd name="T9" fmla="*/ 6 h 85"/>
                  <a:gd name="T10" fmla="*/ 106 w 153"/>
                  <a:gd name="T11" fmla="*/ 4 h 85"/>
                  <a:gd name="T12" fmla="*/ 91 w 153"/>
                  <a:gd name="T13" fmla="*/ 2 h 85"/>
                  <a:gd name="T14" fmla="*/ 76 w 153"/>
                  <a:gd name="T15" fmla="*/ 0 h 85"/>
                  <a:gd name="T16" fmla="*/ 62 w 153"/>
                  <a:gd name="T17" fmla="*/ 2 h 85"/>
                  <a:gd name="T18" fmla="*/ 51 w 153"/>
                  <a:gd name="T19" fmla="*/ 4 h 85"/>
                  <a:gd name="T20" fmla="*/ 40 w 153"/>
                  <a:gd name="T21" fmla="*/ 6 h 85"/>
                  <a:gd name="T22" fmla="*/ 30 w 153"/>
                  <a:gd name="T23" fmla="*/ 7 h 85"/>
                  <a:gd name="T24" fmla="*/ 21 w 153"/>
                  <a:gd name="T25" fmla="*/ 9 h 85"/>
                  <a:gd name="T26" fmla="*/ 15 w 153"/>
                  <a:gd name="T27" fmla="*/ 11 h 85"/>
                  <a:gd name="T28" fmla="*/ 10 w 153"/>
                  <a:gd name="T29" fmla="*/ 13 h 85"/>
                  <a:gd name="T30" fmla="*/ 8 w 153"/>
                  <a:gd name="T31" fmla="*/ 15 h 85"/>
                  <a:gd name="T32" fmla="*/ 6 w 153"/>
                  <a:gd name="T33" fmla="*/ 15 h 85"/>
                  <a:gd name="T34" fmla="*/ 0 w 153"/>
                  <a:gd name="T35" fmla="*/ 85 h 85"/>
                  <a:gd name="T36" fmla="*/ 2 w 153"/>
                  <a:gd name="T37" fmla="*/ 85 h 85"/>
                  <a:gd name="T38" fmla="*/ 6 w 153"/>
                  <a:gd name="T39" fmla="*/ 83 h 85"/>
                  <a:gd name="T40" fmla="*/ 12 w 153"/>
                  <a:gd name="T41" fmla="*/ 81 h 85"/>
                  <a:gd name="T42" fmla="*/ 21 w 153"/>
                  <a:gd name="T43" fmla="*/ 79 h 85"/>
                  <a:gd name="T44" fmla="*/ 34 w 153"/>
                  <a:gd name="T45" fmla="*/ 77 h 85"/>
                  <a:gd name="T46" fmla="*/ 47 w 153"/>
                  <a:gd name="T47" fmla="*/ 75 h 85"/>
                  <a:gd name="T48" fmla="*/ 64 w 153"/>
                  <a:gd name="T49" fmla="*/ 75 h 85"/>
                  <a:gd name="T50" fmla="*/ 85 w 153"/>
                  <a:gd name="T51" fmla="*/ 75 h 85"/>
                  <a:gd name="T52" fmla="*/ 104 w 153"/>
                  <a:gd name="T53" fmla="*/ 75 h 85"/>
                  <a:gd name="T54" fmla="*/ 119 w 153"/>
                  <a:gd name="T55" fmla="*/ 77 h 85"/>
                  <a:gd name="T56" fmla="*/ 130 w 153"/>
                  <a:gd name="T57" fmla="*/ 77 h 85"/>
                  <a:gd name="T58" fmla="*/ 140 w 153"/>
                  <a:gd name="T59" fmla="*/ 79 h 85"/>
                  <a:gd name="T60" fmla="*/ 145 w 153"/>
                  <a:gd name="T61" fmla="*/ 79 h 85"/>
                  <a:gd name="T62" fmla="*/ 149 w 153"/>
                  <a:gd name="T63" fmla="*/ 81 h 85"/>
                  <a:gd name="T64" fmla="*/ 153 w 153"/>
                  <a:gd name="T65" fmla="*/ 81 h 85"/>
                  <a:gd name="T66" fmla="*/ 153 w 153"/>
                  <a:gd name="T67" fmla="*/ 81 h 85"/>
                  <a:gd name="T68" fmla="*/ 147 w 153"/>
                  <a:gd name="T69" fmla="*/ 1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3" h="85">
                    <a:moveTo>
                      <a:pt x="147" y="13"/>
                    </a:moveTo>
                    <a:lnTo>
                      <a:pt x="145" y="13"/>
                    </a:lnTo>
                    <a:lnTo>
                      <a:pt x="140" y="11"/>
                    </a:lnTo>
                    <a:lnTo>
                      <a:pt x="130" y="7"/>
                    </a:lnTo>
                    <a:lnTo>
                      <a:pt x="119" y="6"/>
                    </a:lnTo>
                    <a:lnTo>
                      <a:pt x="106" y="4"/>
                    </a:lnTo>
                    <a:lnTo>
                      <a:pt x="91" y="2"/>
                    </a:lnTo>
                    <a:lnTo>
                      <a:pt x="76" y="0"/>
                    </a:lnTo>
                    <a:lnTo>
                      <a:pt x="62" y="2"/>
                    </a:lnTo>
                    <a:lnTo>
                      <a:pt x="51" y="4"/>
                    </a:lnTo>
                    <a:lnTo>
                      <a:pt x="40" y="6"/>
                    </a:lnTo>
                    <a:lnTo>
                      <a:pt x="30" y="7"/>
                    </a:lnTo>
                    <a:lnTo>
                      <a:pt x="21" y="9"/>
                    </a:lnTo>
                    <a:lnTo>
                      <a:pt x="15" y="11"/>
                    </a:lnTo>
                    <a:lnTo>
                      <a:pt x="10" y="13"/>
                    </a:lnTo>
                    <a:lnTo>
                      <a:pt x="8" y="15"/>
                    </a:lnTo>
                    <a:lnTo>
                      <a:pt x="6" y="15"/>
                    </a:lnTo>
                    <a:lnTo>
                      <a:pt x="0" y="85"/>
                    </a:lnTo>
                    <a:lnTo>
                      <a:pt x="2" y="85"/>
                    </a:lnTo>
                    <a:lnTo>
                      <a:pt x="6" y="83"/>
                    </a:lnTo>
                    <a:lnTo>
                      <a:pt x="12" y="81"/>
                    </a:lnTo>
                    <a:lnTo>
                      <a:pt x="21" y="79"/>
                    </a:lnTo>
                    <a:lnTo>
                      <a:pt x="34" y="77"/>
                    </a:lnTo>
                    <a:lnTo>
                      <a:pt x="47" y="75"/>
                    </a:lnTo>
                    <a:lnTo>
                      <a:pt x="64" y="75"/>
                    </a:lnTo>
                    <a:lnTo>
                      <a:pt x="85" y="75"/>
                    </a:lnTo>
                    <a:lnTo>
                      <a:pt x="104" y="75"/>
                    </a:lnTo>
                    <a:lnTo>
                      <a:pt x="119" y="77"/>
                    </a:lnTo>
                    <a:lnTo>
                      <a:pt x="130" y="77"/>
                    </a:lnTo>
                    <a:lnTo>
                      <a:pt x="140" y="79"/>
                    </a:lnTo>
                    <a:lnTo>
                      <a:pt x="145" y="79"/>
                    </a:lnTo>
                    <a:lnTo>
                      <a:pt x="149" y="81"/>
                    </a:lnTo>
                    <a:lnTo>
                      <a:pt x="153" y="81"/>
                    </a:lnTo>
                    <a:lnTo>
                      <a:pt x="153" y="81"/>
                    </a:lnTo>
                    <a:lnTo>
                      <a:pt x="147" y="13"/>
                    </a:lnTo>
                    <a:close/>
                  </a:path>
                </a:pathLst>
              </a:custGeom>
              <a:solidFill>
                <a:srgbClr val="FFCC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2" name="Freeform 26"/>
              <p:cNvSpPr>
                <a:spLocks/>
              </p:cNvSpPr>
              <p:nvPr/>
            </p:nvSpPr>
            <p:spPr bwMode="auto">
              <a:xfrm>
                <a:off x="1795207" y="6104209"/>
                <a:ext cx="50553" cy="23250"/>
              </a:xfrm>
              <a:custGeom>
                <a:avLst/>
                <a:gdLst>
                  <a:gd name="T0" fmla="*/ 94 w 98"/>
                  <a:gd name="T1" fmla="*/ 7 h 53"/>
                  <a:gd name="T2" fmla="*/ 88 w 98"/>
                  <a:gd name="T3" fmla="*/ 5 h 53"/>
                  <a:gd name="T4" fmla="*/ 75 w 98"/>
                  <a:gd name="T5" fmla="*/ 3 h 53"/>
                  <a:gd name="T6" fmla="*/ 58 w 98"/>
                  <a:gd name="T7" fmla="*/ 0 h 53"/>
                  <a:gd name="T8" fmla="*/ 41 w 98"/>
                  <a:gd name="T9" fmla="*/ 0 h 53"/>
                  <a:gd name="T10" fmla="*/ 26 w 98"/>
                  <a:gd name="T11" fmla="*/ 3 h 53"/>
                  <a:gd name="T12" fmla="*/ 15 w 98"/>
                  <a:gd name="T13" fmla="*/ 5 h 53"/>
                  <a:gd name="T14" fmla="*/ 5 w 98"/>
                  <a:gd name="T15" fmla="*/ 7 h 53"/>
                  <a:gd name="T16" fmla="*/ 3 w 98"/>
                  <a:gd name="T17" fmla="*/ 9 h 53"/>
                  <a:gd name="T18" fmla="*/ 0 w 98"/>
                  <a:gd name="T19" fmla="*/ 53 h 53"/>
                  <a:gd name="T20" fmla="*/ 3 w 98"/>
                  <a:gd name="T21" fmla="*/ 51 h 53"/>
                  <a:gd name="T22" fmla="*/ 13 w 98"/>
                  <a:gd name="T23" fmla="*/ 49 h 53"/>
                  <a:gd name="T24" fmla="*/ 30 w 98"/>
                  <a:gd name="T25" fmla="*/ 48 h 53"/>
                  <a:gd name="T26" fmla="*/ 54 w 98"/>
                  <a:gd name="T27" fmla="*/ 48 h 53"/>
                  <a:gd name="T28" fmla="*/ 75 w 98"/>
                  <a:gd name="T29" fmla="*/ 49 h 53"/>
                  <a:gd name="T30" fmla="*/ 88 w 98"/>
                  <a:gd name="T31" fmla="*/ 49 h 53"/>
                  <a:gd name="T32" fmla="*/ 96 w 98"/>
                  <a:gd name="T33" fmla="*/ 51 h 53"/>
                  <a:gd name="T34" fmla="*/ 98 w 98"/>
                  <a:gd name="T35" fmla="*/ 51 h 53"/>
                  <a:gd name="T36" fmla="*/ 94 w 98"/>
                  <a:gd name="T37" fmla="*/ 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8" h="53">
                    <a:moveTo>
                      <a:pt x="94" y="7"/>
                    </a:moveTo>
                    <a:lnTo>
                      <a:pt x="88" y="5"/>
                    </a:lnTo>
                    <a:lnTo>
                      <a:pt x="75" y="3"/>
                    </a:lnTo>
                    <a:lnTo>
                      <a:pt x="58" y="0"/>
                    </a:lnTo>
                    <a:lnTo>
                      <a:pt x="41" y="0"/>
                    </a:lnTo>
                    <a:lnTo>
                      <a:pt x="26" y="3"/>
                    </a:lnTo>
                    <a:lnTo>
                      <a:pt x="15" y="5"/>
                    </a:lnTo>
                    <a:lnTo>
                      <a:pt x="5" y="7"/>
                    </a:lnTo>
                    <a:lnTo>
                      <a:pt x="3" y="9"/>
                    </a:lnTo>
                    <a:lnTo>
                      <a:pt x="0" y="53"/>
                    </a:lnTo>
                    <a:lnTo>
                      <a:pt x="3" y="51"/>
                    </a:lnTo>
                    <a:lnTo>
                      <a:pt x="13" y="49"/>
                    </a:lnTo>
                    <a:lnTo>
                      <a:pt x="30" y="48"/>
                    </a:lnTo>
                    <a:lnTo>
                      <a:pt x="54" y="48"/>
                    </a:lnTo>
                    <a:lnTo>
                      <a:pt x="75" y="49"/>
                    </a:lnTo>
                    <a:lnTo>
                      <a:pt x="88" y="49"/>
                    </a:lnTo>
                    <a:lnTo>
                      <a:pt x="96" y="51"/>
                    </a:lnTo>
                    <a:lnTo>
                      <a:pt x="98" y="51"/>
                    </a:lnTo>
                    <a:lnTo>
                      <a:pt x="94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3" name="Freeform 27"/>
              <p:cNvSpPr>
                <a:spLocks/>
              </p:cNvSpPr>
              <p:nvPr/>
            </p:nvSpPr>
            <p:spPr bwMode="auto">
              <a:xfrm>
                <a:off x="2255340" y="6059431"/>
                <a:ext cx="78408" cy="41333"/>
              </a:xfrm>
              <a:custGeom>
                <a:avLst/>
                <a:gdLst>
                  <a:gd name="T0" fmla="*/ 87 w 153"/>
                  <a:gd name="T1" fmla="*/ 0 h 95"/>
                  <a:gd name="T2" fmla="*/ 85 w 153"/>
                  <a:gd name="T3" fmla="*/ 0 h 95"/>
                  <a:gd name="T4" fmla="*/ 81 w 153"/>
                  <a:gd name="T5" fmla="*/ 2 h 95"/>
                  <a:gd name="T6" fmla="*/ 76 w 153"/>
                  <a:gd name="T7" fmla="*/ 2 h 95"/>
                  <a:gd name="T8" fmla="*/ 66 w 153"/>
                  <a:gd name="T9" fmla="*/ 4 h 95"/>
                  <a:gd name="T10" fmla="*/ 59 w 153"/>
                  <a:gd name="T11" fmla="*/ 5 h 95"/>
                  <a:gd name="T12" fmla="*/ 48 w 153"/>
                  <a:gd name="T13" fmla="*/ 9 h 95"/>
                  <a:gd name="T14" fmla="*/ 38 w 153"/>
                  <a:gd name="T15" fmla="*/ 11 h 95"/>
                  <a:gd name="T16" fmla="*/ 29 w 153"/>
                  <a:gd name="T17" fmla="*/ 15 h 95"/>
                  <a:gd name="T18" fmla="*/ 14 w 153"/>
                  <a:gd name="T19" fmla="*/ 22 h 95"/>
                  <a:gd name="T20" fmla="*/ 6 w 153"/>
                  <a:gd name="T21" fmla="*/ 27 h 95"/>
                  <a:gd name="T22" fmla="*/ 2 w 153"/>
                  <a:gd name="T23" fmla="*/ 33 h 95"/>
                  <a:gd name="T24" fmla="*/ 0 w 153"/>
                  <a:gd name="T25" fmla="*/ 35 h 95"/>
                  <a:gd name="T26" fmla="*/ 91 w 153"/>
                  <a:gd name="T27" fmla="*/ 95 h 95"/>
                  <a:gd name="T28" fmla="*/ 95 w 153"/>
                  <a:gd name="T29" fmla="*/ 90 h 95"/>
                  <a:gd name="T30" fmla="*/ 104 w 153"/>
                  <a:gd name="T31" fmla="*/ 79 h 95"/>
                  <a:gd name="T32" fmla="*/ 117 w 153"/>
                  <a:gd name="T33" fmla="*/ 66 h 95"/>
                  <a:gd name="T34" fmla="*/ 130 w 153"/>
                  <a:gd name="T35" fmla="*/ 57 h 95"/>
                  <a:gd name="T36" fmla="*/ 142 w 153"/>
                  <a:gd name="T37" fmla="*/ 51 h 95"/>
                  <a:gd name="T38" fmla="*/ 149 w 153"/>
                  <a:gd name="T39" fmla="*/ 50 h 95"/>
                  <a:gd name="T40" fmla="*/ 153 w 153"/>
                  <a:gd name="T41" fmla="*/ 48 h 95"/>
                  <a:gd name="T42" fmla="*/ 153 w 153"/>
                  <a:gd name="T43" fmla="*/ 48 h 95"/>
                  <a:gd name="T44" fmla="*/ 87 w 153"/>
                  <a:gd name="T45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3" h="95">
                    <a:moveTo>
                      <a:pt x="87" y="0"/>
                    </a:moveTo>
                    <a:lnTo>
                      <a:pt x="85" y="0"/>
                    </a:lnTo>
                    <a:lnTo>
                      <a:pt x="81" y="2"/>
                    </a:lnTo>
                    <a:lnTo>
                      <a:pt x="76" y="2"/>
                    </a:lnTo>
                    <a:lnTo>
                      <a:pt x="66" y="4"/>
                    </a:lnTo>
                    <a:lnTo>
                      <a:pt x="59" y="5"/>
                    </a:lnTo>
                    <a:lnTo>
                      <a:pt x="48" y="9"/>
                    </a:lnTo>
                    <a:lnTo>
                      <a:pt x="38" y="11"/>
                    </a:lnTo>
                    <a:lnTo>
                      <a:pt x="29" y="15"/>
                    </a:lnTo>
                    <a:lnTo>
                      <a:pt x="14" y="22"/>
                    </a:lnTo>
                    <a:lnTo>
                      <a:pt x="6" y="27"/>
                    </a:lnTo>
                    <a:lnTo>
                      <a:pt x="2" y="33"/>
                    </a:lnTo>
                    <a:lnTo>
                      <a:pt x="0" y="35"/>
                    </a:lnTo>
                    <a:lnTo>
                      <a:pt x="91" y="95"/>
                    </a:lnTo>
                    <a:lnTo>
                      <a:pt x="95" y="90"/>
                    </a:lnTo>
                    <a:lnTo>
                      <a:pt x="104" y="79"/>
                    </a:lnTo>
                    <a:lnTo>
                      <a:pt x="117" y="66"/>
                    </a:lnTo>
                    <a:lnTo>
                      <a:pt x="130" y="57"/>
                    </a:lnTo>
                    <a:lnTo>
                      <a:pt x="142" y="51"/>
                    </a:lnTo>
                    <a:lnTo>
                      <a:pt x="149" y="50"/>
                    </a:lnTo>
                    <a:lnTo>
                      <a:pt x="153" y="48"/>
                    </a:lnTo>
                    <a:lnTo>
                      <a:pt x="153" y="48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4" name="Freeform 28"/>
              <p:cNvSpPr>
                <a:spLocks/>
              </p:cNvSpPr>
              <p:nvPr/>
            </p:nvSpPr>
            <p:spPr bwMode="auto">
              <a:xfrm>
                <a:off x="2280100" y="6068903"/>
                <a:ext cx="36109" cy="16361"/>
              </a:xfrm>
              <a:custGeom>
                <a:avLst/>
                <a:gdLst>
                  <a:gd name="T0" fmla="*/ 0 w 70"/>
                  <a:gd name="T1" fmla="*/ 13 h 37"/>
                  <a:gd name="T2" fmla="*/ 36 w 70"/>
                  <a:gd name="T3" fmla="*/ 0 h 37"/>
                  <a:gd name="T4" fmla="*/ 70 w 70"/>
                  <a:gd name="T5" fmla="*/ 18 h 37"/>
                  <a:gd name="T6" fmla="*/ 38 w 70"/>
                  <a:gd name="T7" fmla="*/ 37 h 37"/>
                  <a:gd name="T8" fmla="*/ 0 w 70"/>
                  <a:gd name="T9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37">
                    <a:moveTo>
                      <a:pt x="0" y="13"/>
                    </a:moveTo>
                    <a:lnTo>
                      <a:pt x="36" y="0"/>
                    </a:lnTo>
                    <a:lnTo>
                      <a:pt x="70" y="18"/>
                    </a:lnTo>
                    <a:lnTo>
                      <a:pt x="38" y="37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5" name="Freeform 29"/>
              <p:cNvSpPr>
                <a:spLocks/>
              </p:cNvSpPr>
              <p:nvPr/>
            </p:nvSpPr>
            <p:spPr bwMode="auto">
              <a:xfrm>
                <a:off x="2123284" y="5074317"/>
                <a:ext cx="81503" cy="74056"/>
              </a:xfrm>
              <a:custGeom>
                <a:avLst/>
                <a:gdLst>
                  <a:gd name="T0" fmla="*/ 159 w 159"/>
                  <a:gd name="T1" fmla="*/ 0 h 171"/>
                  <a:gd name="T2" fmla="*/ 155 w 159"/>
                  <a:gd name="T3" fmla="*/ 2 h 171"/>
                  <a:gd name="T4" fmla="*/ 147 w 159"/>
                  <a:gd name="T5" fmla="*/ 7 h 171"/>
                  <a:gd name="T6" fmla="*/ 136 w 159"/>
                  <a:gd name="T7" fmla="*/ 16 h 171"/>
                  <a:gd name="T8" fmla="*/ 121 w 159"/>
                  <a:gd name="T9" fmla="*/ 27 h 171"/>
                  <a:gd name="T10" fmla="*/ 104 w 159"/>
                  <a:gd name="T11" fmla="*/ 42 h 171"/>
                  <a:gd name="T12" fmla="*/ 87 w 159"/>
                  <a:gd name="T13" fmla="*/ 57 h 171"/>
                  <a:gd name="T14" fmla="*/ 70 w 159"/>
                  <a:gd name="T15" fmla="*/ 71 h 171"/>
                  <a:gd name="T16" fmla="*/ 57 w 159"/>
                  <a:gd name="T17" fmla="*/ 88 h 171"/>
                  <a:gd name="T18" fmla="*/ 44 w 159"/>
                  <a:gd name="T19" fmla="*/ 104 h 171"/>
                  <a:gd name="T20" fmla="*/ 32 w 159"/>
                  <a:gd name="T21" fmla="*/ 119 h 171"/>
                  <a:gd name="T22" fmla="*/ 23 w 159"/>
                  <a:gd name="T23" fmla="*/ 132 h 171"/>
                  <a:gd name="T24" fmla="*/ 15 w 159"/>
                  <a:gd name="T25" fmla="*/ 145 h 171"/>
                  <a:gd name="T26" fmla="*/ 8 w 159"/>
                  <a:gd name="T27" fmla="*/ 156 h 171"/>
                  <a:gd name="T28" fmla="*/ 4 w 159"/>
                  <a:gd name="T29" fmla="*/ 163 h 171"/>
                  <a:gd name="T30" fmla="*/ 2 w 159"/>
                  <a:gd name="T31" fmla="*/ 169 h 171"/>
                  <a:gd name="T32" fmla="*/ 0 w 159"/>
                  <a:gd name="T33" fmla="*/ 171 h 171"/>
                  <a:gd name="T34" fmla="*/ 2 w 159"/>
                  <a:gd name="T35" fmla="*/ 167 h 171"/>
                  <a:gd name="T36" fmla="*/ 10 w 159"/>
                  <a:gd name="T37" fmla="*/ 158 h 171"/>
                  <a:gd name="T38" fmla="*/ 21 w 159"/>
                  <a:gd name="T39" fmla="*/ 145 h 171"/>
                  <a:gd name="T40" fmla="*/ 36 w 159"/>
                  <a:gd name="T41" fmla="*/ 130 h 171"/>
                  <a:gd name="T42" fmla="*/ 51 w 159"/>
                  <a:gd name="T43" fmla="*/ 114 h 171"/>
                  <a:gd name="T44" fmla="*/ 68 w 159"/>
                  <a:gd name="T45" fmla="*/ 99 h 171"/>
                  <a:gd name="T46" fmla="*/ 83 w 159"/>
                  <a:gd name="T47" fmla="*/ 84 h 171"/>
                  <a:gd name="T48" fmla="*/ 98 w 159"/>
                  <a:gd name="T49" fmla="*/ 75 h 171"/>
                  <a:gd name="T50" fmla="*/ 121 w 159"/>
                  <a:gd name="T51" fmla="*/ 62 h 171"/>
                  <a:gd name="T52" fmla="*/ 136 w 159"/>
                  <a:gd name="T53" fmla="*/ 55 h 171"/>
                  <a:gd name="T54" fmla="*/ 145 w 159"/>
                  <a:gd name="T55" fmla="*/ 53 h 171"/>
                  <a:gd name="T56" fmla="*/ 149 w 159"/>
                  <a:gd name="T57" fmla="*/ 53 h 171"/>
                  <a:gd name="T58" fmla="*/ 159 w 159"/>
                  <a:gd name="T59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9" h="171">
                    <a:moveTo>
                      <a:pt x="159" y="0"/>
                    </a:moveTo>
                    <a:lnTo>
                      <a:pt x="155" y="2"/>
                    </a:lnTo>
                    <a:lnTo>
                      <a:pt x="147" y="7"/>
                    </a:lnTo>
                    <a:lnTo>
                      <a:pt x="136" y="16"/>
                    </a:lnTo>
                    <a:lnTo>
                      <a:pt x="121" y="27"/>
                    </a:lnTo>
                    <a:lnTo>
                      <a:pt x="104" y="42"/>
                    </a:lnTo>
                    <a:lnTo>
                      <a:pt x="87" y="57"/>
                    </a:lnTo>
                    <a:lnTo>
                      <a:pt x="70" y="71"/>
                    </a:lnTo>
                    <a:lnTo>
                      <a:pt x="57" y="88"/>
                    </a:lnTo>
                    <a:lnTo>
                      <a:pt x="44" y="104"/>
                    </a:lnTo>
                    <a:lnTo>
                      <a:pt x="32" y="119"/>
                    </a:lnTo>
                    <a:lnTo>
                      <a:pt x="23" y="132"/>
                    </a:lnTo>
                    <a:lnTo>
                      <a:pt x="15" y="145"/>
                    </a:lnTo>
                    <a:lnTo>
                      <a:pt x="8" y="156"/>
                    </a:lnTo>
                    <a:lnTo>
                      <a:pt x="4" y="163"/>
                    </a:lnTo>
                    <a:lnTo>
                      <a:pt x="2" y="169"/>
                    </a:lnTo>
                    <a:lnTo>
                      <a:pt x="0" y="171"/>
                    </a:lnTo>
                    <a:lnTo>
                      <a:pt x="2" y="167"/>
                    </a:lnTo>
                    <a:lnTo>
                      <a:pt x="10" y="158"/>
                    </a:lnTo>
                    <a:lnTo>
                      <a:pt x="21" y="145"/>
                    </a:lnTo>
                    <a:lnTo>
                      <a:pt x="36" y="130"/>
                    </a:lnTo>
                    <a:lnTo>
                      <a:pt x="51" y="114"/>
                    </a:lnTo>
                    <a:lnTo>
                      <a:pt x="68" y="99"/>
                    </a:lnTo>
                    <a:lnTo>
                      <a:pt x="83" y="84"/>
                    </a:lnTo>
                    <a:lnTo>
                      <a:pt x="98" y="75"/>
                    </a:lnTo>
                    <a:lnTo>
                      <a:pt x="121" y="62"/>
                    </a:lnTo>
                    <a:lnTo>
                      <a:pt x="136" y="55"/>
                    </a:lnTo>
                    <a:lnTo>
                      <a:pt x="145" y="53"/>
                    </a:lnTo>
                    <a:lnTo>
                      <a:pt x="149" y="53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6" name="Freeform 30"/>
              <p:cNvSpPr>
                <a:spLocks/>
              </p:cNvSpPr>
              <p:nvPr/>
            </p:nvSpPr>
            <p:spPr bwMode="auto">
              <a:xfrm>
                <a:off x="2137728" y="5114789"/>
                <a:ext cx="56743" cy="43917"/>
              </a:xfrm>
              <a:custGeom>
                <a:avLst/>
                <a:gdLst>
                  <a:gd name="T0" fmla="*/ 111 w 111"/>
                  <a:gd name="T1" fmla="*/ 0 h 101"/>
                  <a:gd name="T2" fmla="*/ 109 w 111"/>
                  <a:gd name="T3" fmla="*/ 0 h 101"/>
                  <a:gd name="T4" fmla="*/ 105 w 111"/>
                  <a:gd name="T5" fmla="*/ 4 h 101"/>
                  <a:gd name="T6" fmla="*/ 98 w 111"/>
                  <a:gd name="T7" fmla="*/ 8 h 101"/>
                  <a:gd name="T8" fmla="*/ 90 w 111"/>
                  <a:gd name="T9" fmla="*/ 13 h 101"/>
                  <a:gd name="T10" fmla="*/ 79 w 111"/>
                  <a:gd name="T11" fmla="*/ 21 h 101"/>
                  <a:gd name="T12" fmla="*/ 67 w 111"/>
                  <a:gd name="T13" fmla="*/ 28 h 101"/>
                  <a:gd name="T14" fmla="*/ 54 w 111"/>
                  <a:gd name="T15" fmla="*/ 37 h 101"/>
                  <a:gd name="T16" fmla="*/ 41 w 111"/>
                  <a:gd name="T17" fmla="*/ 48 h 101"/>
                  <a:gd name="T18" fmla="*/ 20 w 111"/>
                  <a:gd name="T19" fmla="*/ 68 h 101"/>
                  <a:gd name="T20" fmla="*/ 7 w 111"/>
                  <a:gd name="T21" fmla="*/ 85 h 101"/>
                  <a:gd name="T22" fmla="*/ 1 w 111"/>
                  <a:gd name="T23" fmla="*/ 98 h 101"/>
                  <a:gd name="T24" fmla="*/ 0 w 111"/>
                  <a:gd name="T25" fmla="*/ 101 h 101"/>
                  <a:gd name="T26" fmla="*/ 1 w 111"/>
                  <a:gd name="T27" fmla="*/ 100 h 101"/>
                  <a:gd name="T28" fmla="*/ 9 w 111"/>
                  <a:gd name="T29" fmla="*/ 94 h 101"/>
                  <a:gd name="T30" fmla="*/ 20 w 111"/>
                  <a:gd name="T31" fmla="*/ 87 h 101"/>
                  <a:gd name="T32" fmla="*/ 33 w 111"/>
                  <a:gd name="T33" fmla="*/ 78 h 101"/>
                  <a:gd name="T34" fmla="*/ 47 w 111"/>
                  <a:gd name="T35" fmla="*/ 68 h 101"/>
                  <a:gd name="T36" fmla="*/ 60 w 111"/>
                  <a:gd name="T37" fmla="*/ 61 h 101"/>
                  <a:gd name="T38" fmla="*/ 69 w 111"/>
                  <a:gd name="T39" fmla="*/ 54 h 101"/>
                  <a:gd name="T40" fmla="*/ 77 w 111"/>
                  <a:gd name="T41" fmla="*/ 52 h 101"/>
                  <a:gd name="T42" fmla="*/ 84 w 111"/>
                  <a:gd name="T43" fmla="*/ 50 h 101"/>
                  <a:gd name="T44" fmla="*/ 90 w 111"/>
                  <a:gd name="T45" fmla="*/ 50 h 101"/>
                  <a:gd name="T46" fmla="*/ 94 w 111"/>
                  <a:gd name="T47" fmla="*/ 50 h 101"/>
                  <a:gd name="T48" fmla="*/ 94 w 111"/>
                  <a:gd name="T49" fmla="*/ 50 h 101"/>
                  <a:gd name="T50" fmla="*/ 111 w 111"/>
                  <a:gd name="T5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1" h="101">
                    <a:moveTo>
                      <a:pt x="111" y="0"/>
                    </a:moveTo>
                    <a:lnTo>
                      <a:pt x="109" y="0"/>
                    </a:lnTo>
                    <a:lnTo>
                      <a:pt x="105" y="4"/>
                    </a:lnTo>
                    <a:lnTo>
                      <a:pt x="98" y="8"/>
                    </a:lnTo>
                    <a:lnTo>
                      <a:pt x="90" y="13"/>
                    </a:lnTo>
                    <a:lnTo>
                      <a:pt x="79" y="21"/>
                    </a:lnTo>
                    <a:lnTo>
                      <a:pt x="67" y="28"/>
                    </a:lnTo>
                    <a:lnTo>
                      <a:pt x="54" y="37"/>
                    </a:lnTo>
                    <a:lnTo>
                      <a:pt x="41" y="48"/>
                    </a:lnTo>
                    <a:lnTo>
                      <a:pt x="20" y="68"/>
                    </a:lnTo>
                    <a:lnTo>
                      <a:pt x="7" y="85"/>
                    </a:lnTo>
                    <a:lnTo>
                      <a:pt x="1" y="98"/>
                    </a:lnTo>
                    <a:lnTo>
                      <a:pt x="0" y="101"/>
                    </a:lnTo>
                    <a:lnTo>
                      <a:pt x="1" y="100"/>
                    </a:lnTo>
                    <a:lnTo>
                      <a:pt x="9" y="94"/>
                    </a:lnTo>
                    <a:lnTo>
                      <a:pt x="20" y="87"/>
                    </a:lnTo>
                    <a:lnTo>
                      <a:pt x="33" y="78"/>
                    </a:lnTo>
                    <a:lnTo>
                      <a:pt x="47" y="68"/>
                    </a:lnTo>
                    <a:lnTo>
                      <a:pt x="60" y="61"/>
                    </a:lnTo>
                    <a:lnTo>
                      <a:pt x="69" y="54"/>
                    </a:lnTo>
                    <a:lnTo>
                      <a:pt x="77" y="52"/>
                    </a:lnTo>
                    <a:lnTo>
                      <a:pt x="84" y="50"/>
                    </a:lnTo>
                    <a:lnTo>
                      <a:pt x="90" y="50"/>
                    </a:lnTo>
                    <a:lnTo>
                      <a:pt x="94" y="50"/>
                    </a:lnTo>
                    <a:lnTo>
                      <a:pt x="94" y="50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7" name="Freeform 31"/>
              <p:cNvSpPr>
                <a:spLocks/>
              </p:cNvSpPr>
              <p:nvPr/>
            </p:nvSpPr>
            <p:spPr bwMode="auto">
              <a:xfrm>
                <a:off x="1793144" y="4934817"/>
                <a:ext cx="254827" cy="196334"/>
              </a:xfrm>
              <a:custGeom>
                <a:avLst/>
                <a:gdLst>
                  <a:gd name="T0" fmla="*/ 458 w 495"/>
                  <a:gd name="T1" fmla="*/ 84 h 455"/>
                  <a:gd name="T2" fmla="*/ 345 w 495"/>
                  <a:gd name="T3" fmla="*/ 80 h 455"/>
                  <a:gd name="T4" fmla="*/ 369 w 495"/>
                  <a:gd name="T5" fmla="*/ 110 h 455"/>
                  <a:gd name="T6" fmla="*/ 403 w 495"/>
                  <a:gd name="T7" fmla="*/ 114 h 455"/>
                  <a:gd name="T8" fmla="*/ 414 w 495"/>
                  <a:gd name="T9" fmla="*/ 114 h 455"/>
                  <a:gd name="T10" fmla="*/ 412 w 495"/>
                  <a:gd name="T11" fmla="*/ 114 h 455"/>
                  <a:gd name="T12" fmla="*/ 397 w 495"/>
                  <a:gd name="T13" fmla="*/ 117 h 455"/>
                  <a:gd name="T14" fmla="*/ 365 w 495"/>
                  <a:gd name="T15" fmla="*/ 117 h 455"/>
                  <a:gd name="T16" fmla="*/ 311 w 495"/>
                  <a:gd name="T17" fmla="*/ 106 h 455"/>
                  <a:gd name="T18" fmla="*/ 239 w 495"/>
                  <a:gd name="T19" fmla="*/ 80 h 455"/>
                  <a:gd name="T20" fmla="*/ 185 w 495"/>
                  <a:gd name="T21" fmla="*/ 49 h 455"/>
                  <a:gd name="T22" fmla="*/ 153 w 495"/>
                  <a:gd name="T23" fmla="*/ 20 h 455"/>
                  <a:gd name="T24" fmla="*/ 139 w 495"/>
                  <a:gd name="T25" fmla="*/ 2 h 455"/>
                  <a:gd name="T26" fmla="*/ 134 w 495"/>
                  <a:gd name="T27" fmla="*/ 2 h 455"/>
                  <a:gd name="T28" fmla="*/ 104 w 495"/>
                  <a:gd name="T29" fmla="*/ 9 h 455"/>
                  <a:gd name="T30" fmla="*/ 62 w 495"/>
                  <a:gd name="T31" fmla="*/ 20 h 455"/>
                  <a:gd name="T32" fmla="*/ 26 w 495"/>
                  <a:gd name="T33" fmla="*/ 31 h 455"/>
                  <a:gd name="T34" fmla="*/ 9 w 495"/>
                  <a:gd name="T35" fmla="*/ 42 h 455"/>
                  <a:gd name="T36" fmla="*/ 2 w 495"/>
                  <a:gd name="T37" fmla="*/ 55 h 455"/>
                  <a:gd name="T38" fmla="*/ 0 w 495"/>
                  <a:gd name="T39" fmla="*/ 84 h 455"/>
                  <a:gd name="T40" fmla="*/ 34 w 495"/>
                  <a:gd name="T41" fmla="*/ 121 h 455"/>
                  <a:gd name="T42" fmla="*/ 68 w 495"/>
                  <a:gd name="T43" fmla="*/ 167 h 455"/>
                  <a:gd name="T44" fmla="*/ 98 w 495"/>
                  <a:gd name="T45" fmla="*/ 224 h 455"/>
                  <a:gd name="T46" fmla="*/ 119 w 495"/>
                  <a:gd name="T47" fmla="*/ 290 h 455"/>
                  <a:gd name="T48" fmla="*/ 139 w 495"/>
                  <a:gd name="T49" fmla="*/ 404 h 455"/>
                  <a:gd name="T50" fmla="*/ 141 w 495"/>
                  <a:gd name="T51" fmla="*/ 455 h 455"/>
                  <a:gd name="T52" fmla="*/ 269 w 495"/>
                  <a:gd name="T53" fmla="*/ 435 h 455"/>
                  <a:gd name="T54" fmla="*/ 283 w 495"/>
                  <a:gd name="T55" fmla="*/ 417 h 455"/>
                  <a:gd name="T56" fmla="*/ 313 w 495"/>
                  <a:gd name="T57" fmla="*/ 376 h 455"/>
                  <a:gd name="T58" fmla="*/ 348 w 495"/>
                  <a:gd name="T59" fmla="*/ 330 h 455"/>
                  <a:gd name="T60" fmla="*/ 373 w 495"/>
                  <a:gd name="T61" fmla="*/ 301 h 455"/>
                  <a:gd name="T62" fmla="*/ 388 w 495"/>
                  <a:gd name="T63" fmla="*/ 292 h 455"/>
                  <a:gd name="T64" fmla="*/ 407 w 495"/>
                  <a:gd name="T65" fmla="*/ 290 h 455"/>
                  <a:gd name="T66" fmla="*/ 424 w 495"/>
                  <a:gd name="T67" fmla="*/ 295 h 455"/>
                  <a:gd name="T68" fmla="*/ 437 w 495"/>
                  <a:gd name="T69" fmla="*/ 301 h 455"/>
                  <a:gd name="T70" fmla="*/ 465 w 495"/>
                  <a:gd name="T71" fmla="*/ 314 h 455"/>
                  <a:gd name="T72" fmla="*/ 482 w 495"/>
                  <a:gd name="T73" fmla="*/ 321 h 455"/>
                  <a:gd name="T74" fmla="*/ 448 w 495"/>
                  <a:gd name="T75" fmla="*/ 126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95" h="455">
                    <a:moveTo>
                      <a:pt x="448" y="126"/>
                    </a:moveTo>
                    <a:lnTo>
                      <a:pt x="458" y="84"/>
                    </a:lnTo>
                    <a:lnTo>
                      <a:pt x="341" y="75"/>
                    </a:lnTo>
                    <a:lnTo>
                      <a:pt x="345" y="80"/>
                    </a:lnTo>
                    <a:lnTo>
                      <a:pt x="354" y="95"/>
                    </a:lnTo>
                    <a:lnTo>
                      <a:pt x="369" y="110"/>
                    </a:lnTo>
                    <a:lnTo>
                      <a:pt x="388" y="115"/>
                    </a:lnTo>
                    <a:lnTo>
                      <a:pt x="403" y="114"/>
                    </a:lnTo>
                    <a:lnTo>
                      <a:pt x="411" y="114"/>
                    </a:lnTo>
                    <a:lnTo>
                      <a:pt x="414" y="114"/>
                    </a:lnTo>
                    <a:lnTo>
                      <a:pt x="414" y="114"/>
                    </a:lnTo>
                    <a:lnTo>
                      <a:pt x="412" y="114"/>
                    </a:lnTo>
                    <a:lnTo>
                      <a:pt x="407" y="115"/>
                    </a:lnTo>
                    <a:lnTo>
                      <a:pt x="397" y="117"/>
                    </a:lnTo>
                    <a:lnTo>
                      <a:pt x="384" y="119"/>
                    </a:lnTo>
                    <a:lnTo>
                      <a:pt x="365" y="117"/>
                    </a:lnTo>
                    <a:lnTo>
                      <a:pt x="341" y="114"/>
                    </a:lnTo>
                    <a:lnTo>
                      <a:pt x="311" y="106"/>
                    </a:lnTo>
                    <a:lnTo>
                      <a:pt x="275" y="95"/>
                    </a:lnTo>
                    <a:lnTo>
                      <a:pt x="239" y="80"/>
                    </a:lnTo>
                    <a:lnTo>
                      <a:pt x="209" y="64"/>
                    </a:lnTo>
                    <a:lnTo>
                      <a:pt x="185" y="49"/>
                    </a:lnTo>
                    <a:lnTo>
                      <a:pt x="168" y="33"/>
                    </a:lnTo>
                    <a:lnTo>
                      <a:pt x="153" y="20"/>
                    </a:lnTo>
                    <a:lnTo>
                      <a:pt x="145" y="9"/>
                    </a:lnTo>
                    <a:lnTo>
                      <a:pt x="139" y="2"/>
                    </a:lnTo>
                    <a:lnTo>
                      <a:pt x="138" y="0"/>
                    </a:lnTo>
                    <a:lnTo>
                      <a:pt x="134" y="2"/>
                    </a:lnTo>
                    <a:lnTo>
                      <a:pt x="121" y="3"/>
                    </a:lnTo>
                    <a:lnTo>
                      <a:pt x="104" y="9"/>
                    </a:lnTo>
                    <a:lnTo>
                      <a:pt x="83" y="14"/>
                    </a:lnTo>
                    <a:lnTo>
                      <a:pt x="62" y="20"/>
                    </a:lnTo>
                    <a:lnTo>
                      <a:pt x="41" y="25"/>
                    </a:lnTo>
                    <a:lnTo>
                      <a:pt x="26" y="31"/>
                    </a:lnTo>
                    <a:lnTo>
                      <a:pt x="19" y="35"/>
                    </a:lnTo>
                    <a:lnTo>
                      <a:pt x="9" y="42"/>
                    </a:lnTo>
                    <a:lnTo>
                      <a:pt x="4" y="49"/>
                    </a:lnTo>
                    <a:lnTo>
                      <a:pt x="2" y="55"/>
                    </a:lnTo>
                    <a:lnTo>
                      <a:pt x="0" y="57"/>
                    </a:lnTo>
                    <a:lnTo>
                      <a:pt x="0" y="84"/>
                    </a:lnTo>
                    <a:lnTo>
                      <a:pt x="17" y="101"/>
                    </a:lnTo>
                    <a:lnTo>
                      <a:pt x="34" y="121"/>
                    </a:lnTo>
                    <a:lnTo>
                      <a:pt x="51" y="143"/>
                    </a:lnTo>
                    <a:lnTo>
                      <a:pt x="68" y="167"/>
                    </a:lnTo>
                    <a:lnTo>
                      <a:pt x="83" y="194"/>
                    </a:lnTo>
                    <a:lnTo>
                      <a:pt x="98" y="224"/>
                    </a:lnTo>
                    <a:lnTo>
                      <a:pt x="109" y="255"/>
                    </a:lnTo>
                    <a:lnTo>
                      <a:pt x="119" y="290"/>
                    </a:lnTo>
                    <a:lnTo>
                      <a:pt x="132" y="356"/>
                    </a:lnTo>
                    <a:lnTo>
                      <a:pt x="139" y="404"/>
                    </a:lnTo>
                    <a:lnTo>
                      <a:pt x="141" y="435"/>
                    </a:lnTo>
                    <a:lnTo>
                      <a:pt x="141" y="455"/>
                    </a:lnTo>
                    <a:lnTo>
                      <a:pt x="260" y="418"/>
                    </a:lnTo>
                    <a:lnTo>
                      <a:pt x="269" y="435"/>
                    </a:lnTo>
                    <a:lnTo>
                      <a:pt x="273" y="429"/>
                    </a:lnTo>
                    <a:lnTo>
                      <a:pt x="283" y="417"/>
                    </a:lnTo>
                    <a:lnTo>
                      <a:pt x="298" y="398"/>
                    </a:lnTo>
                    <a:lnTo>
                      <a:pt x="313" y="376"/>
                    </a:lnTo>
                    <a:lnTo>
                      <a:pt x="331" y="352"/>
                    </a:lnTo>
                    <a:lnTo>
                      <a:pt x="348" y="330"/>
                    </a:lnTo>
                    <a:lnTo>
                      <a:pt x="362" y="312"/>
                    </a:lnTo>
                    <a:lnTo>
                      <a:pt x="373" y="301"/>
                    </a:lnTo>
                    <a:lnTo>
                      <a:pt x="380" y="294"/>
                    </a:lnTo>
                    <a:lnTo>
                      <a:pt x="388" y="292"/>
                    </a:lnTo>
                    <a:lnTo>
                      <a:pt x="397" y="290"/>
                    </a:lnTo>
                    <a:lnTo>
                      <a:pt x="407" y="290"/>
                    </a:lnTo>
                    <a:lnTo>
                      <a:pt x="414" y="294"/>
                    </a:lnTo>
                    <a:lnTo>
                      <a:pt x="424" y="295"/>
                    </a:lnTo>
                    <a:lnTo>
                      <a:pt x="431" y="299"/>
                    </a:lnTo>
                    <a:lnTo>
                      <a:pt x="437" y="301"/>
                    </a:lnTo>
                    <a:lnTo>
                      <a:pt x="450" y="306"/>
                    </a:lnTo>
                    <a:lnTo>
                      <a:pt x="465" y="314"/>
                    </a:lnTo>
                    <a:lnTo>
                      <a:pt x="476" y="319"/>
                    </a:lnTo>
                    <a:lnTo>
                      <a:pt x="482" y="321"/>
                    </a:lnTo>
                    <a:lnTo>
                      <a:pt x="495" y="249"/>
                    </a:lnTo>
                    <a:lnTo>
                      <a:pt x="448" y="126"/>
                    </a:lnTo>
                    <a:close/>
                  </a:path>
                </a:pathLst>
              </a:custGeom>
              <a:solidFill>
                <a:srgbClr val="8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8" name="Freeform 32"/>
              <p:cNvSpPr>
                <a:spLocks/>
              </p:cNvSpPr>
              <p:nvPr/>
            </p:nvSpPr>
            <p:spPr bwMode="auto">
              <a:xfrm>
                <a:off x="1597123" y="4981317"/>
                <a:ext cx="342520" cy="311723"/>
              </a:xfrm>
              <a:custGeom>
                <a:avLst/>
                <a:gdLst>
                  <a:gd name="T0" fmla="*/ 478 w 662"/>
                  <a:gd name="T1" fmla="*/ 413 h 724"/>
                  <a:gd name="T2" fmla="*/ 463 w 662"/>
                  <a:gd name="T3" fmla="*/ 400 h 724"/>
                  <a:gd name="T4" fmla="*/ 419 w 662"/>
                  <a:gd name="T5" fmla="*/ 389 h 724"/>
                  <a:gd name="T6" fmla="*/ 359 w 662"/>
                  <a:gd name="T7" fmla="*/ 391 h 724"/>
                  <a:gd name="T8" fmla="*/ 320 w 662"/>
                  <a:gd name="T9" fmla="*/ 415 h 724"/>
                  <a:gd name="T10" fmla="*/ 235 w 662"/>
                  <a:gd name="T11" fmla="*/ 457 h 724"/>
                  <a:gd name="T12" fmla="*/ 137 w 662"/>
                  <a:gd name="T13" fmla="*/ 490 h 724"/>
                  <a:gd name="T14" fmla="*/ 90 w 662"/>
                  <a:gd name="T15" fmla="*/ 500 h 724"/>
                  <a:gd name="T16" fmla="*/ 152 w 662"/>
                  <a:gd name="T17" fmla="*/ 444 h 724"/>
                  <a:gd name="T18" fmla="*/ 118 w 662"/>
                  <a:gd name="T19" fmla="*/ 426 h 724"/>
                  <a:gd name="T20" fmla="*/ 107 w 662"/>
                  <a:gd name="T21" fmla="*/ 404 h 724"/>
                  <a:gd name="T22" fmla="*/ 128 w 662"/>
                  <a:gd name="T23" fmla="*/ 404 h 724"/>
                  <a:gd name="T24" fmla="*/ 146 w 662"/>
                  <a:gd name="T25" fmla="*/ 410 h 724"/>
                  <a:gd name="T26" fmla="*/ 188 w 662"/>
                  <a:gd name="T27" fmla="*/ 411 h 724"/>
                  <a:gd name="T28" fmla="*/ 207 w 662"/>
                  <a:gd name="T29" fmla="*/ 408 h 724"/>
                  <a:gd name="T30" fmla="*/ 231 w 662"/>
                  <a:gd name="T31" fmla="*/ 378 h 724"/>
                  <a:gd name="T32" fmla="*/ 305 w 662"/>
                  <a:gd name="T33" fmla="*/ 331 h 724"/>
                  <a:gd name="T34" fmla="*/ 401 w 662"/>
                  <a:gd name="T35" fmla="*/ 321 h 724"/>
                  <a:gd name="T36" fmla="*/ 446 w 662"/>
                  <a:gd name="T37" fmla="*/ 327 h 724"/>
                  <a:gd name="T38" fmla="*/ 476 w 662"/>
                  <a:gd name="T39" fmla="*/ 334 h 724"/>
                  <a:gd name="T40" fmla="*/ 478 w 662"/>
                  <a:gd name="T41" fmla="*/ 285 h 724"/>
                  <a:gd name="T42" fmla="*/ 451 w 662"/>
                  <a:gd name="T43" fmla="*/ 171 h 724"/>
                  <a:gd name="T44" fmla="*/ 408 w 662"/>
                  <a:gd name="T45" fmla="*/ 83 h 724"/>
                  <a:gd name="T46" fmla="*/ 355 w 662"/>
                  <a:gd name="T47" fmla="*/ 17 h 724"/>
                  <a:gd name="T48" fmla="*/ 320 w 662"/>
                  <a:gd name="T49" fmla="*/ 9 h 724"/>
                  <a:gd name="T50" fmla="*/ 288 w 662"/>
                  <a:gd name="T51" fmla="*/ 29 h 724"/>
                  <a:gd name="T52" fmla="*/ 256 w 662"/>
                  <a:gd name="T53" fmla="*/ 61 h 724"/>
                  <a:gd name="T54" fmla="*/ 227 w 662"/>
                  <a:gd name="T55" fmla="*/ 143 h 724"/>
                  <a:gd name="T56" fmla="*/ 175 w 662"/>
                  <a:gd name="T57" fmla="*/ 226 h 724"/>
                  <a:gd name="T58" fmla="*/ 94 w 662"/>
                  <a:gd name="T59" fmla="*/ 332 h 724"/>
                  <a:gd name="T60" fmla="*/ 28 w 662"/>
                  <a:gd name="T61" fmla="*/ 441 h 724"/>
                  <a:gd name="T62" fmla="*/ 0 w 662"/>
                  <a:gd name="T63" fmla="*/ 556 h 724"/>
                  <a:gd name="T64" fmla="*/ 30 w 662"/>
                  <a:gd name="T65" fmla="*/ 670 h 724"/>
                  <a:gd name="T66" fmla="*/ 156 w 662"/>
                  <a:gd name="T67" fmla="*/ 720 h 724"/>
                  <a:gd name="T68" fmla="*/ 286 w 662"/>
                  <a:gd name="T69" fmla="*/ 714 h 724"/>
                  <a:gd name="T70" fmla="*/ 378 w 662"/>
                  <a:gd name="T71" fmla="*/ 678 h 724"/>
                  <a:gd name="T72" fmla="*/ 433 w 662"/>
                  <a:gd name="T73" fmla="*/ 632 h 724"/>
                  <a:gd name="T74" fmla="*/ 467 w 662"/>
                  <a:gd name="T75" fmla="*/ 601 h 724"/>
                  <a:gd name="T76" fmla="*/ 493 w 662"/>
                  <a:gd name="T77" fmla="*/ 580 h 724"/>
                  <a:gd name="T78" fmla="*/ 529 w 662"/>
                  <a:gd name="T79" fmla="*/ 562 h 724"/>
                  <a:gd name="T80" fmla="*/ 661 w 662"/>
                  <a:gd name="T81" fmla="*/ 489 h 724"/>
                  <a:gd name="T82" fmla="*/ 630 w 662"/>
                  <a:gd name="T83" fmla="*/ 430 h 724"/>
                  <a:gd name="T84" fmla="*/ 610 w 662"/>
                  <a:gd name="T85" fmla="*/ 377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62" h="724">
                    <a:moveTo>
                      <a:pt x="610" y="373"/>
                    </a:moveTo>
                    <a:lnTo>
                      <a:pt x="478" y="415"/>
                    </a:lnTo>
                    <a:lnTo>
                      <a:pt x="478" y="413"/>
                    </a:lnTo>
                    <a:lnTo>
                      <a:pt x="474" y="411"/>
                    </a:lnTo>
                    <a:lnTo>
                      <a:pt x="470" y="406"/>
                    </a:lnTo>
                    <a:lnTo>
                      <a:pt x="463" y="400"/>
                    </a:lnTo>
                    <a:lnTo>
                      <a:pt x="451" y="397"/>
                    </a:lnTo>
                    <a:lnTo>
                      <a:pt x="436" y="391"/>
                    </a:lnTo>
                    <a:lnTo>
                      <a:pt x="419" y="389"/>
                    </a:lnTo>
                    <a:lnTo>
                      <a:pt x="397" y="388"/>
                    </a:lnTo>
                    <a:lnTo>
                      <a:pt x="376" y="389"/>
                    </a:lnTo>
                    <a:lnTo>
                      <a:pt x="359" y="391"/>
                    </a:lnTo>
                    <a:lnTo>
                      <a:pt x="346" y="397"/>
                    </a:lnTo>
                    <a:lnTo>
                      <a:pt x="335" y="406"/>
                    </a:lnTo>
                    <a:lnTo>
                      <a:pt x="320" y="415"/>
                    </a:lnTo>
                    <a:lnTo>
                      <a:pt x="299" y="428"/>
                    </a:lnTo>
                    <a:lnTo>
                      <a:pt x="273" y="441"/>
                    </a:lnTo>
                    <a:lnTo>
                      <a:pt x="235" y="457"/>
                    </a:lnTo>
                    <a:lnTo>
                      <a:pt x="195" y="472"/>
                    </a:lnTo>
                    <a:lnTo>
                      <a:pt x="163" y="483"/>
                    </a:lnTo>
                    <a:lnTo>
                      <a:pt x="137" y="490"/>
                    </a:lnTo>
                    <a:lnTo>
                      <a:pt x="116" y="496"/>
                    </a:lnTo>
                    <a:lnTo>
                      <a:pt x="101" y="498"/>
                    </a:lnTo>
                    <a:lnTo>
                      <a:pt x="90" y="500"/>
                    </a:lnTo>
                    <a:lnTo>
                      <a:pt x="84" y="500"/>
                    </a:lnTo>
                    <a:lnTo>
                      <a:pt x="82" y="500"/>
                    </a:lnTo>
                    <a:lnTo>
                      <a:pt x="152" y="444"/>
                    </a:lnTo>
                    <a:lnTo>
                      <a:pt x="109" y="459"/>
                    </a:lnTo>
                    <a:lnTo>
                      <a:pt x="124" y="430"/>
                    </a:lnTo>
                    <a:lnTo>
                      <a:pt x="118" y="426"/>
                    </a:lnTo>
                    <a:lnTo>
                      <a:pt x="107" y="419"/>
                    </a:lnTo>
                    <a:lnTo>
                      <a:pt x="99" y="411"/>
                    </a:lnTo>
                    <a:lnTo>
                      <a:pt x="107" y="404"/>
                    </a:lnTo>
                    <a:lnTo>
                      <a:pt x="114" y="402"/>
                    </a:lnTo>
                    <a:lnTo>
                      <a:pt x="122" y="402"/>
                    </a:lnTo>
                    <a:lnTo>
                      <a:pt x="128" y="404"/>
                    </a:lnTo>
                    <a:lnTo>
                      <a:pt x="133" y="404"/>
                    </a:lnTo>
                    <a:lnTo>
                      <a:pt x="139" y="408"/>
                    </a:lnTo>
                    <a:lnTo>
                      <a:pt x="146" y="410"/>
                    </a:lnTo>
                    <a:lnTo>
                      <a:pt x="156" y="410"/>
                    </a:lnTo>
                    <a:lnTo>
                      <a:pt x="167" y="411"/>
                    </a:lnTo>
                    <a:lnTo>
                      <a:pt x="188" y="411"/>
                    </a:lnTo>
                    <a:lnTo>
                      <a:pt x="201" y="410"/>
                    </a:lnTo>
                    <a:lnTo>
                      <a:pt x="205" y="408"/>
                    </a:lnTo>
                    <a:lnTo>
                      <a:pt x="207" y="408"/>
                    </a:lnTo>
                    <a:lnTo>
                      <a:pt x="209" y="404"/>
                    </a:lnTo>
                    <a:lnTo>
                      <a:pt x="218" y="393"/>
                    </a:lnTo>
                    <a:lnTo>
                      <a:pt x="231" y="378"/>
                    </a:lnTo>
                    <a:lnTo>
                      <a:pt x="252" y="360"/>
                    </a:lnTo>
                    <a:lnTo>
                      <a:pt x="276" y="343"/>
                    </a:lnTo>
                    <a:lnTo>
                      <a:pt x="305" y="331"/>
                    </a:lnTo>
                    <a:lnTo>
                      <a:pt x="340" y="321"/>
                    </a:lnTo>
                    <a:lnTo>
                      <a:pt x="380" y="320"/>
                    </a:lnTo>
                    <a:lnTo>
                      <a:pt x="401" y="321"/>
                    </a:lnTo>
                    <a:lnTo>
                      <a:pt x="418" y="321"/>
                    </a:lnTo>
                    <a:lnTo>
                      <a:pt x="433" y="325"/>
                    </a:lnTo>
                    <a:lnTo>
                      <a:pt x="446" y="327"/>
                    </a:lnTo>
                    <a:lnTo>
                      <a:pt x="459" y="329"/>
                    </a:lnTo>
                    <a:lnTo>
                      <a:pt x="468" y="332"/>
                    </a:lnTo>
                    <a:lnTo>
                      <a:pt x="476" y="334"/>
                    </a:lnTo>
                    <a:lnTo>
                      <a:pt x="484" y="338"/>
                    </a:lnTo>
                    <a:lnTo>
                      <a:pt x="482" y="314"/>
                    </a:lnTo>
                    <a:lnTo>
                      <a:pt x="478" y="285"/>
                    </a:lnTo>
                    <a:lnTo>
                      <a:pt x="470" y="250"/>
                    </a:lnTo>
                    <a:lnTo>
                      <a:pt x="461" y="206"/>
                    </a:lnTo>
                    <a:lnTo>
                      <a:pt x="451" y="171"/>
                    </a:lnTo>
                    <a:lnTo>
                      <a:pt x="438" y="140"/>
                    </a:lnTo>
                    <a:lnTo>
                      <a:pt x="423" y="110"/>
                    </a:lnTo>
                    <a:lnTo>
                      <a:pt x="408" y="83"/>
                    </a:lnTo>
                    <a:lnTo>
                      <a:pt x="391" y="59"/>
                    </a:lnTo>
                    <a:lnTo>
                      <a:pt x="372" y="37"/>
                    </a:lnTo>
                    <a:lnTo>
                      <a:pt x="355" y="17"/>
                    </a:lnTo>
                    <a:lnTo>
                      <a:pt x="340" y="0"/>
                    </a:lnTo>
                    <a:lnTo>
                      <a:pt x="331" y="4"/>
                    </a:lnTo>
                    <a:lnTo>
                      <a:pt x="320" y="9"/>
                    </a:lnTo>
                    <a:lnTo>
                      <a:pt x="308" y="15"/>
                    </a:lnTo>
                    <a:lnTo>
                      <a:pt x="299" y="22"/>
                    </a:lnTo>
                    <a:lnTo>
                      <a:pt x="288" y="29"/>
                    </a:lnTo>
                    <a:lnTo>
                      <a:pt x="276" y="39"/>
                    </a:lnTo>
                    <a:lnTo>
                      <a:pt x="265" y="50"/>
                    </a:lnTo>
                    <a:lnTo>
                      <a:pt x="256" y="61"/>
                    </a:lnTo>
                    <a:lnTo>
                      <a:pt x="233" y="96"/>
                    </a:lnTo>
                    <a:lnTo>
                      <a:pt x="229" y="119"/>
                    </a:lnTo>
                    <a:lnTo>
                      <a:pt x="227" y="143"/>
                    </a:lnTo>
                    <a:lnTo>
                      <a:pt x="212" y="174"/>
                    </a:lnTo>
                    <a:lnTo>
                      <a:pt x="195" y="197"/>
                    </a:lnTo>
                    <a:lnTo>
                      <a:pt x="175" y="226"/>
                    </a:lnTo>
                    <a:lnTo>
                      <a:pt x="150" y="259"/>
                    </a:lnTo>
                    <a:lnTo>
                      <a:pt x="122" y="294"/>
                    </a:lnTo>
                    <a:lnTo>
                      <a:pt x="94" y="332"/>
                    </a:lnTo>
                    <a:lnTo>
                      <a:pt x="69" y="369"/>
                    </a:lnTo>
                    <a:lnTo>
                      <a:pt x="47" y="406"/>
                    </a:lnTo>
                    <a:lnTo>
                      <a:pt x="28" y="441"/>
                    </a:lnTo>
                    <a:lnTo>
                      <a:pt x="15" y="476"/>
                    </a:lnTo>
                    <a:lnTo>
                      <a:pt x="5" y="514"/>
                    </a:lnTo>
                    <a:lnTo>
                      <a:pt x="0" y="556"/>
                    </a:lnTo>
                    <a:lnTo>
                      <a:pt x="0" y="597"/>
                    </a:lnTo>
                    <a:lnTo>
                      <a:pt x="9" y="635"/>
                    </a:lnTo>
                    <a:lnTo>
                      <a:pt x="30" y="670"/>
                    </a:lnTo>
                    <a:lnTo>
                      <a:pt x="60" y="696"/>
                    </a:lnTo>
                    <a:lnTo>
                      <a:pt x="105" y="713"/>
                    </a:lnTo>
                    <a:lnTo>
                      <a:pt x="156" y="720"/>
                    </a:lnTo>
                    <a:lnTo>
                      <a:pt x="203" y="724"/>
                    </a:lnTo>
                    <a:lnTo>
                      <a:pt x="246" y="720"/>
                    </a:lnTo>
                    <a:lnTo>
                      <a:pt x="286" y="714"/>
                    </a:lnTo>
                    <a:lnTo>
                      <a:pt x="322" y="705"/>
                    </a:lnTo>
                    <a:lnTo>
                      <a:pt x="352" y="692"/>
                    </a:lnTo>
                    <a:lnTo>
                      <a:pt x="378" y="678"/>
                    </a:lnTo>
                    <a:lnTo>
                      <a:pt x="399" y="661"/>
                    </a:lnTo>
                    <a:lnTo>
                      <a:pt x="416" y="646"/>
                    </a:lnTo>
                    <a:lnTo>
                      <a:pt x="433" y="632"/>
                    </a:lnTo>
                    <a:lnTo>
                      <a:pt x="446" y="621"/>
                    </a:lnTo>
                    <a:lnTo>
                      <a:pt x="457" y="610"/>
                    </a:lnTo>
                    <a:lnTo>
                      <a:pt x="467" y="601"/>
                    </a:lnTo>
                    <a:lnTo>
                      <a:pt x="476" y="593"/>
                    </a:lnTo>
                    <a:lnTo>
                      <a:pt x="485" y="586"/>
                    </a:lnTo>
                    <a:lnTo>
                      <a:pt x="493" y="580"/>
                    </a:lnTo>
                    <a:lnTo>
                      <a:pt x="508" y="571"/>
                    </a:lnTo>
                    <a:lnTo>
                      <a:pt x="521" y="564"/>
                    </a:lnTo>
                    <a:lnTo>
                      <a:pt x="529" y="562"/>
                    </a:lnTo>
                    <a:lnTo>
                      <a:pt x="531" y="560"/>
                    </a:lnTo>
                    <a:lnTo>
                      <a:pt x="662" y="492"/>
                    </a:lnTo>
                    <a:lnTo>
                      <a:pt x="661" y="489"/>
                    </a:lnTo>
                    <a:lnTo>
                      <a:pt x="653" y="478"/>
                    </a:lnTo>
                    <a:lnTo>
                      <a:pt x="644" y="457"/>
                    </a:lnTo>
                    <a:lnTo>
                      <a:pt x="630" y="430"/>
                    </a:lnTo>
                    <a:lnTo>
                      <a:pt x="619" y="402"/>
                    </a:lnTo>
                    <a:lnTo>
                      <a:pt x="612" y="386"/>
                    </a:lnTo>
                    <a:lnTo>
                      <a:pt x="610" y="377"/>
                    </a:lnTo>
                    <a:lnTo>
                      <a:pt x="610" y="373"/>
                    </a:lnTo>
                    <a:close/>
                  </a:path>
                </a:pathLst>
              </a:custGeom>
              <a:solidFill>
                <a:srgbClr val="DD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9" name="Freeform 33"/>
              <p:cNvSpPr>
                <a:spLocks/>
              </p:cNvSpPr>
              <p:nvPr/>
            </p:nvSpPr>
            <p:spPr bwMode="auto">
              <a:xfrm>
                <a:off x="1781795" y="5178512"/>
                <a:ext cx="64996" cy="24972"/>
              </a:xfrm>
              <a:custGeom>
                <a:avLst/>
                <a:gdLst>
                  <a:gd name="T0" fmla="*/ 117 w 127"/>
                  <a:gd name="T1" fmla="*/ 4 h 59"/>
                  <a:gd name="T2" fmla="*/ 115 w 127"/>
                  <a:gd name="T3" fmla="*/ 4 h 59"/>
                  <a:gd name="T4" fmla="*/ 111 w 127"/>
                  <a:gd name="T5" fmla="*/ 2 h 59"/>
                  <a:gd name="T6" fmla="*/ 106 w 127"/>
                  <a:gd name="T7" fmla="*/ 2 h 59"/>
                  <a:gd name="T8" fmla="*/ 98 w 127"/>
                  <a:gd name="T9" fmla="*/ 0 h 59"/>
                  <a:gd name="T10" fmla="*/ 87 w 127"/>
                  <a:gd name="T11" fmla="*/ 2 h 59"/>
                  <a:gd name="T12" fmla="*/ 76 w 127"/>
                  <a:gd name="T13" fmla="*/ 4 h 59"/>
                  <a:gd name="T14" fmla="*/ 64 w 127"/>
                  <a:gd name="T15" fmla="*/ 9 h 59"/>
                  <a:gd name="T16" fmla="*/ 51 w 127"/>
                  <a:gd name="T17" fmla="*/ 19 h 59"/>
                  <a:gd name="T18" fmla="*/ 29 w 127"/>
                  <a:gd name="T19" fmla="*/ 37 h 59"/>
                  <a:gd name="T20" fmla="*/ 14 w 127"/>
                  <a:gd name="T21" fmla="*/ 50 h 59"/>
                  <a:gd name="T22" fmla="*/ 4 w 127"/>
                  <a:gd name="T23" fmla="*/ 57 h 59"/>
                  <a:gd name="T24" fmla="*/ 0 w 127"/>
                  <a:gd name="T25" fmla="*/ 59 h 59"/>
                  <a:gd name="T26" fmla="*/ 2 w 127"/>
                  <a:gd name="T27" fmla="*/ 57 h 59"/>
                  <a:gd name="T28" fmla="*/ 8 w 127"/>
                  <a:gd name="T29" fmla="*/ 54 h 59"/>
                  <a:gd name="T30" fmla="*/ 15 w 127"/>
                  <a:gd name="T31" fmla="*/ 50 h 59"/>
                  <a:gd name="T32" fmla="*/ 25 w 127"/>
                  <a:gd name="T33" fmla="*/ 44 h 59"/>
                  <a:gd name="T34" fmla="*/ 38 w 127"/>
                  <a:gd name="T35" fmla="*/ 39 h 59"/>
                  <a:gd name="T36" fmla="*/ 51 w 127"/>
                  <a:gd name="T37" fmla="*/ 35 h 59"/>
                  <a:gd name="T38" fmla="*/ 64 w 127"/>
                  <a:gd name="T39" fmla="*/ 33 h 59"/>
                  <a:gd name="T40" fmla="*/ 78 w 127"/>
                  <a:gd name="T41" fmla="*/ 33 h 59"/>
                  <a:gd name="T42" fmla="*/ 100 w 127"/>
                  <a:gd name="T43" fmla="*/ 35 h 59"/>
                  <a:gd name="T44" fmla="*/ 115 w 127"/>
                  <a:gd name="T45" fmla="*/ 37 h 59"/>
                  <a:gd name="T46" fmla="*/ 125 w 127"/>
                  <a:gd name="T47" fmla="*/ 37 h 59"/>
                  <a:gd name="T48" fmla="*/ 127 w 127"/>
                  <a:gd name="T49" fmla="*/ 37 h 59"/>
                  <a:gd name="T50" fmla="*/ 117 w 127"/>
                  <a:gd name="T51" fmla="*/ 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7" h="59">
                    <a:moveTo>
                      <a:pt x="117" y="4"/>
                    </a:moveTo>
                    <a:lnTo>
                      <a:pt x="115" y="4"/>
                    </a:lnTo>
                    <a:lnTo>
                      <a:pt x="111" y="2"/>
                    </a:lnTo>
                    <a:lnTo>
                      <a:pt x="106" y="2"/>
                    </a:lnTo>
                    <a:lnTo>
                      <a:pt x="98" y="0"/>
                    </a:lnTo>
                    <a:lnTo>
                      <a:pt x="87" y="2"/>
                    </a:lnTo>
                    <a:lnTo>
                      <a:pt x="76" y="4"/>
                    </a:lnTo>
                    <a:lnTo>
                      <a:pt x="64" y="9"/>
                    </a:lnTo>
                    <a:lnTo>
                      <a:pt x="51" y="19"/>
                    </a:lnTo>
                    <a:lnTo>
                      <a:pt x="29" y="37"/>
                    </a:lnTo>
                    <a:lnTo>
                      <a:pt x="14" y="50"/>
                    </a:lnTo>
                    <a:lnTo>
                      <a:pt x="4" y="57"/>
                    </a:lnTo>
                    <a:lnTo>
                      <a:pt x="0" y="59"/>
                    </a:lnTo>
                    <a:lnTo>
                      <a:pt x="2" y="57"/>
                    </a:lnTo>
                    <a:lnTo>
                      <a:pt x="8" y="54"/>
                    </a:lnTo>
                    <a:lnTo>
                      <a:pt x="15" y="50"/>
                    </a:lnTo>
                    <a:lnTo>
                      <a:pt x="25" y="44"/>
                    </a:lnTo>
                    <a:lnTo>
                      <a:pt x="38" y="39"/>
                    </a:lnTo>
                    <a:lnTo>
                      <a:pt x="51" y="35"/>
                    </a:lnTo>
                    <a:lnTo>
                      <a:pt x="64" y="33"/>
                    </a:lnTo>
                    <a:lnTo>
                      <a:pt x="78" y="33"/>
                    </a:lnTo>
                    <a:lnTo>
                      <a:pt x="100" y="35"/>
                    </a:lnTo>
                    <a:lnTo>
                      <a:pt x="115" y="37"/>
                    </a:lnTo>
                    <a:lnTo>
                      <a:pt x="125" y="37"/>
                    </a:lnTo>
                    <a:lnTo>
                      <a:pt x="127" y="37"/>
                    </a:lnTo>
                    <a:lnTo>
                      <a:pt x="117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1" name="Freeform 16"/>
              <p:cNvSpPr>
                <a:spLocks/>
              </p:cNvSpPr>
              <p:nvPr/>
            </p:nvSpPr>
            <p:spPr bwMode="auto">
              <a:xfrm>
                <a:off x="2094397" y="5504874"/>
                <a:ext cx="81503" cy="98167"/>
              </a:xfrm>
              <a:custGeom>
                <a:avLst/>
                <a:gdLst>
                  <a:gd name="T0" fmla="*/ 130 w 158"/>
                  <a:gd name="T1" fmla="*/ 0 h 227"/>
                  <a:gd name="T2" fmla="*/ 130 w 158"/>
                  <a:gd name="T3" fmla="*/ 3 h 227"/>
                  <a:gd name="T4" fmla="*/ 130 w 158"/>
                  <a:gd name="T5" fmla="*/ 13 h 227"/>
                  <a:gd name="T6" fmla="*/ 130 w 158"/>
                  <a:gd name="T7" fmla="*/ 27 h 227"/>
                  <a:gd name="T8" fmla="*/ 126 w 158"/>
                  <a:gd name="T9" fmla="*/ 46 h 227"/>
                  <a:gd name="T10" fmla="*/ 120 w 158"/>
                  <a:gd name="T11" fmla="*/ 68 h 227"/>
                  <a:gd name="T12" fmla="*/ 111 w 158"/>
                  <a:gd name="T13" fmla="*/ 93 h 227"/>
                  <a:gd name="T14" fmla="*/ 96 w 158"/>
                  <a:gd name="T15" fmla="*/ 119 h 227"/>
                  <a:gd name="T16" fmla="*/ 75 w 158"/>
                  <a:gd name="T17" fmla="*/ 145 h 227"/>
                  <a:gd name="T18" fmla="*/ 54 w 158"/>
                  <a:gd name="T19" fmla="*/ 169 h 227"/>
                  <a:gd name="T20" fmla="*/ 37 w 158"/>
                  <a:gd name="T21" fmla="*/ 187 h 227"/>
                  <a:gd name="T22" fmla="*/ 24 w 158"/>
                  <a:gd name="T23" fmla="*/ 202 h 227"/>
                  <a:gd name="T24" fmla="*/ 15 w 158"/>
                  <a:gd name="T25" fmla="*/ 213 h 227"/>
                  <a:gd name="T26" fmla="*/ 7 w 158"/>
                  <a:gd name="T27" fmla="*/ 220 h 227"/>
                  <a:gd name="T28" fmla="*/ 3 w 158"/>
                  <a:gd name="T29" fmla="*/ 224 h 227"/>
                  <a:gd name="T30" fmla="*/ 0 w 158"/>
                  <a:gd name="T31" fmla="*/ 227 h 227"/>
                  <a:gd name="T32" fmla="*/ 0 w 158"/>
                  <a:gd name="T33" fmla="*/ 227 h 227"/>
                  <a:gd name="T34" fmla="*/ 3 w 158"/>
                  <a:gd name="T35" fmla="*/ 226 h 227"/>
                  <a:gd name="T36" fmla="*/ 13 w 158"/>
                  <a:gd name="T37" fmla="*/ 220 h 227"/>
                  <a:gd name="T38" fmla="*/ 26 w 158"/>
                  <a:gd name="T39" fmla="*/ 213 h 227"/>
                  <a:gd name="T40" fmla="*/ 43 w 158"/>
                  <a:gd name="T41" fmla="*/ 204 h 227"/>
                  <a:gd name="T42" fmla="*/ 62 w 158"/>
                  <a:gd name="T43" fmla="*/ 191 h 227"/>
                  <a:gd name="T44" fmla="*/ 79 w 158"/>
                  <a:gd name="T45" fmla="*/ 178 h 227"/>
                  <a:gd name="T46" fmla="*/ 96 w 158"/>
                  <a:gd name="T47" fmla="*/ 163 h 227"/>
                  <a:gd name="T48" fmla="*/ 109 w 158"/>
                  <a:gd name="T49" fmla="*/ 147 h 227"/>
                  <a:gd name="T50" fmla="*/ 126 w 158"/>
                  <a:gd name="T51" fmla="*/ 117 h 227"/>
                  <a:gd name="T52" fmla="*/ 135 w 158"/>
                  <a:gd name="T53" fmla="*/ 95 h 227"/>
                  <a:gd name="T54" fmla="*/ 139 w 158"/>
                  <a:gd name="T55" fmla="*/ 81 h 227"/>
                  <a:gd name="T56" fmla="*/ 139 w 158"/>
                  <a:gd name="T57" fmla="*/ 75 h 227"/>
                  <a:gd name="T58" fmla="*/ 143 w 158"/>
                  <a:gd name="T59" fmla="*/ 110 h 227"/>
                  <a:gd name="T60" fmla="*/ 158 w 158"/>
                  <a:gd name="T61" fmla="*/ 88 h 227"/>
                  <a:gd name="T62" fmla="*/ 143 w 158"/>
                  <a:gd name="T63" fmla="*/ 11 h 227"/>
                  <a:gd name="T64" fmla="*/ 130 w 158"/>
                  <a:gd name="T65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8" h="227">
                    <a:moveTo>
                      <a:pt x="130" y="0"/>
                    </a:moveTo>
                    <a:lnTo>
                      <a:pt x="130" y="3"/>
                    </a:lnTo>
                    <a:lnTo>
                      <a:pt x="130" y="13"/>
                    </a:lnTo>
                    <a:lnTo>
                      <a:pt x="130" y="27"/>
                    </a:lnTo>
                    <a:lnTo>
                      <a:pt x="126" y="46"/>
                    </a:lnTo>
                    <a:lnTo>
                      <a:pt x="120" y="68"/>
                    </a:lnTo>
                    <a:lnTo>
                      <a:pt x="111" y="93"/>
                    </a:lnTo>
                    <a:lnTo>
                      <a:pt x="96" y="119"/>
                    </a:lnTo>
                    <a:lnTo>
                      <a:pt x="75" y="145"/>
                    </a:lnTo>
                    <a:lnTo>
                      <a:pt x="54" y="169"/>
                    </a:lnTo>
                    <a:lnTo>
                      <a:pt x="37" y="187"/>
                    </a:lnTo>
                    <a:lnTo>
                      <a:pt x="24" y="202"/>
                    </a:lnTo>
                    <a:lnTo>
                      <a:pt x="15" y="213"/>
                    </a:lnTo>
                    <a:lnTo>
                      <a:pt x="7" y="220"/>
                    </a:lnTo>
                    <a:lnTo>
                      <a:pt x="3" y="224"/>
                    </a:lnTo>
                    <a:lnTo>
                      <a:pt x="0" y="227"/>
                    </a:lnTo>
                    <a:lnTo>
                      <a:pt x="0" y="227"/>
                    </a:lnTo>
                    <a:lnTo>
                      <a:pt x="3" y="226"/>
                    </a:lnTo>
                    <a:lnTo>
                      <a:pt x="13" y="220"/>
                    </a:lnTo>
                    <a:lnTo>
                      <a:pt x="26" y="213"/>
                    </a:lnTo>
                    <a:lnTo>
                      <a:pt x="43" y="204"/>
                    </a:lnTo>
                    <a:lnTo>
                      <a:pt x="62" y="191"/>
                    </a:lnTo>
                    <a:lnTo>
                      <a:pt x="79" y="178"/>
                    </a:lnTo>
                    <a:lnTo>
                      <a:pt x="96" y="163"/>
                    </a:lnTo>
                    <a:lnTo>
                      <a:pt x="109" y="147"/>
                    </a:lnTo>
                    <a:lnTo>
                      <a:pt x="126" y="117"/>
                    </a:lnTo>
                    <a:lnTo>
                      <a:pt x="135" y="95"/>
                    </a:lnTo>
                    <a:lnTo>
                      <a:pt x="139" y="81"/>
                    </a:lnTo>
                    <a:lnTo>
                      <a:pt x="139" y="75"/>
                    </a:lnTo>
                    <a:lnTo>
                      <a:pt x="143" y="110"/>
                    </a:lnTo>
                    <a:lnTo>
                      <a:pt x="158" y="88"/>
                    </a:lnTo>
                    <a:lnTo>
                      <a:pt x="143" y="11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3D4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0" name="Rectangle 294"/>
            <p:cNvSpPr>
              <a:spLocks noChangeArrowheads="1"/>
            </p:cNvSpPr>
            <p:nvPr/>
          </p:nvSpPr>
          <p:spPr bwMode="auto">
            <a:xfrm>
              <a:off x="2693926" y="5428412"/>
              <a:ext cx="408718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Comic Sans MS" pitchFamily="66" charset="0"/>
                </a:rPr>
                <a:t>MCLK = 2 </a:t>
              </a:r>
              <a:r>
                <a:rPr lang="en-US" sz="1600" b="1" dirty="0">
                  <a:solidFill>
                    <a:srgbClr val="000000"/>
                  </a:solidFill>
                  <a:latin typeface="Comic Sans MS" pitchFamily="66" charset="0"/>
                </a:rPr>
                <a:t>M</a:t>
              </a:r>
              <a:r>
                <a:rPr lang="en-US" sz="1600" b="1" dirty="0" smtClean="0">
                  <a:solidFill>
                    <a:srgbClr val="000000"/>
                  </a:solidFill>
                  <a:latin typeface="Comic Sans MS" pitchFamily="66" charset="0"/>
                </a:rPr>
                <a:t>Hz, CPI = 5, MIPS = 0.4</a:t>
              </a:r>
              <a:endParaRPr lang="en-US" sz="1600" b="1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cxnSp>
          <p:nvCxnSpPr>
            <p:cNvPr id="306" name="Straight Arrow Connector 305"/>
            <p:cNvCxnSpPr/>
            <p:nvPr/>
          </p:nvCxnSpPr>
          <p:spPr bwMode="auto">
            <a:xfrm>
              <a:off x="2677399" y="5925628"/>
              <a:ext cx="2085881" cy="0"/>
            </a:xfrm>
            <a:prstGeom prst="straightConnector1">
              <a:avLst/>
            </a:prstGeom>
            <a:solidFill>
              <a:schemeClr val="accent1"/>
            </a:solidFill>
            <a:ln w="101600" cap="flat" cmpd="sng" algn="ctr">
              <a:solidFill>
                <a:srgbClr val="FF0000"/>
              </a:solidFill>
              <a:prstDash val="sysDash"/>
              <a:miter lim="800000"/>
              <a:headEnd type="none" w="med" len="med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Group 15"/>
          <p:cNvGrpSpPr/>
          <p:nvPr/>
        </p:nvGrpSpPr>
        <p:grpSpPr>
          <a:xfrm>
            <a:off x="2059704" y="5635613"/>
            <a:ext cx="4652570" cy="682112"/>
            <a:chOff x="2231257" y="5053511"/>
            <a:chExt cx="4652570" cy="682112"/>
          </a:xfrm>
        </p:grpSpPr>
        <p:cxnSp>
          <p:nvCxnSpPr>
            <p:cNvPr id="2832384" name="Straight Arrow Connector 2832383"/>
            <p:cNvCxnSpPr/>
            <p:nvPr/>
          </p:nvCxnSpPr>
          <p:spPr bwMode="auto">
            <a:xfrm flipV="1">
              <a:off x="2700988" y="5296116"/>
              <a:ext cx="2189993" cy="1"/>
            </a:xfrm>
            <a:prstGeom prst="straightConnector1">
              <a:avLst/>
            </a:prstGeom>
            <a:solidFill>
              <a:schemeClr val="accent1"/>
            </a:solidFill>
            <a:ln w="101600" cap="flat" cmpd="sng" algn="ctr">
              <a:solidFill>
                <a:srgbClr val="FF0000"/>
              </a:solidFill>
              <a:prstDash val="lgDash"/>
              <a:miter lim="800000"/>
              <a:headEnd type="none" w="med" len="med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" name="Group 2"/>
            <p:cNvGrpSpPr/>
            <p:nvPr/>
          </p:nvGrpSpPr>
          <p:grpSpPr>
            <a:xfrm>
              <a:off x="2231257" y="5053511"/>
              <a:ext cx="407517" cy="469307"/>
              <a:chOff x="2575481" y="5987098"/>
              <a:chExt cx="407517" cy="469307"/>
            </a:xfrm>
          </p:grpSpPr>
          <p:sp>
            <p:nvSpPr>
              <p:cNvPr id="106" name="Freeform 153"/>
              <p:cNvSpPr>
                <a:spLocks/>
              </p:cNvSpPr>
              <p:nvPr/>
            </p:nvSpPr>
            <p:spPr bwMode="auto">
              <a:xfrm>
                <a:off x="2752931" y="6172237"/>
                <a:ext cx="51584" cy="66306"/>
              </a:xfrm>
              <a:custGeom>
                <a:avLst/>
                <a:gdLst>
                  <a:gd name="T0" fmla="*/ 21 w 201"/>
                  <a:gd name="T1" fmla="*/ 0 h 309"/>
                  <a:gd name="T2" fmla="*/ 21 w 201"/>
                  <a:gd name="T3" fmla="*/ 10 h 309"/>
                  <a:gd name="T4" fmla="*/ 21 w 201"/>
                  <a:gd name="T5" fmla="*/ 37 h 309"/>
                  <a:gd name="T6" fmla="*/ 20 w 201"/>
                  <a:gd name="T7" fmla="*/ 77 h 309"/>
                  <a:gd name="T8" fmla="*/ 18 w 201"/>
                  <a:gd name="T9" fmla="*/ 125 h 309"/>
                  <a:gd name="T10" fmla="*/ 14 w 201"/>
                  <a:gd name="T11" fmla="*/ 170 h 309"/>
                  <a:gd name="T12" fmla="*/ 10 w 201"/>
                  <a:gd name="T13" fmla="*/ 204 h 309"/>
                  <a:gd name="T14" fmla="*/ 5 w 201"/>
                  <a:gd name="T15" fmla="*/ 224 h 309"/>
                  <a:gd name="T16" fmla="*/ 3 w 201"/>
                  <a:gd name="T17" fmla="*/ 232 h 309"/>
                  <a:gd name="T18" fmla="*/ 0 w 201"/>
                  <a:gd name="T19" fmla="*/ 249 h 309"/>
                  <a:gd name="T20" fmla="*/ 1 w 201"/>
                  <a:gd name="T21" fmla="*/ 249 h 309"/>
                  <a:gd name="T22" fmla="*/ 3 w 201"/>
                  <a:gd name="T23" fmla="*/ 249 h 309"/>
                  <a:gd name="T24" fmla="*/ 6 w 201"/>
                  <a:gd name="T25" fmla="*/ 248 h 309"/>
                  <a:gd name="T26" fmla="*/ 11 w 201"/>
                  <a:gd name="T27" fmla="*/ 249 h 309"/>
                  <a:gd name="T28" fmla="*/ 15 w 201"/>
                  <a:gd name="T29" fmla="*/ 249 h 309"/>
                  <a:gd name="T30" fmla="*/ 21 w 201"/>
                  <a:gd name="T31" fmla="*/ 251 h 309"/>
                  <a:gd name="T32" fmla="*/ 27 w 201"/>
                  <a:gd name="T33" fmla="*/ 255 h 309"/>
                  <a:gd name="T34" fmla="*/ 33 w 201"/>
                  <a:gd name="T35" fmla="*/ 259 h 309"/>
                  <a:gd name="T36" fmla="*/ 41 w 201"/>
                  <a:gd name="T37" fmla="*/ 270 h 309"/>
                  <a:gd name="T38" fmla="*/ 43 w 201"/>
                  <a:gd name="T39" fmla="*/ 281 h 309"/>
                  <a:gd name="T40" fmla="*/ 42 w 201"/>
                  <a:gd name="T41" fmla="*/ 289 h 309"/>
                  <a:gd name="T42" fmla="*/ 41 w 201"/>
                  <a:gd name="T43" fmla="*/ 292 h 309"/>
                  <a:gd name="T44" fmla="*/ 42 w 201"/>
                  <a:gd name="T45" fmla="*/ 292 h 309"/>
                  <a:gd name="T46" fmla="*/ 45 w 201"/>
                  <a:gd name="T47" fmla="*/ 293 h 309"/>
                  <a:gd name="T48" fmla="*/ 50 w 201"/>
                  <a:gd name="T49" fmla="*/ 295 h 309"/>
                  <a:gd name="T50" fmla="*/ 56 w 201"/>
                  <a:gd name="T51" fmla="*/ 298 h 309"/>
                  <a:gd name="T52" fmla="*/ 63 w 201"/>
                  <a:gd name="T53" fmla="*/ 300 h 309"/>
                  <a:gd name="T54" fmla="*/ 72 w 201"/>
                  <a:gd name="T55" fmla="*/ 302 h 309"/>
                  <a:gd name="T56" fmla="*/ 83 w 201"/>
                  <a:gd name="T57" fmla="*/ 304 h 309"/>
                  <a:gd name="T58" fmla="*/ 95 w 201"/>
                  <a:gd name="T59" fmla="*/ 307 h 309"/>
                  <a:gd name="T60" fmla="*/ 108 w 201"/>
                  <a:gd name="T61" fmla="*/ 308 h 309"/>
                  <a:gd name="T62" fmla="*/ 123 w 201"/>
                  <a:gd name="T63" fmla="*/ 309 h 309"/>
                  <a:gd name="T64" fmla="*/ 137 w 201"/>
                  <a:gd name="T65" fmla="*/ 309 h 309"/>
                  <a:gd name="T66" fmla="*/ 150 w 201"/>
                  <a:gd name="T67" fmla="*/ 309 h 309"/>
                  <a:gd name="T68" fmla="*/ 162 w 201"/>
                  <a:gd name="T69" fmla="*/ 308 h 309"/>
                  <a:gd name="T70" fmla="*/ 172 w 201"/>
                  <a:gd name="T71" fmla="*/ 308 h 309"/>
                  <a:gd name="T72" fmla="*/ 178 w 201"/>
                  <a:gd name="T73" fmla="*/ 307 h 309"/>
                  <a:gd name="T74" fmla="*/ 180 w 201"/>
                  <a:gd name="T75" fmla="*/ 307 h 309"/>
                  <a:gd name="T76" fmla="*/ 180 w 201"/>
                  <a:gd name="T77" fmla="*/ 289 h 309"/>
                  <a:gd name="T78" fmla="*/ 182 w 201"/>
                  <a:gd name="T79" fmla="*/ 243 h 309"/>
                  <a:gd name="T80" fmla="*/ 184 w 201"/>
                  <a:gd name="T81" fmla="*/ 184 h 309"/>
                  <a:gd name="T82" fmla="*/ 190 w 201"/>
                  <a:gd name="T83" fmla="*/ 128 h 309"/>
                  <a:gd name="T84" fmla="*/ 195 w 201"/>
                  <a:gd name="T85" fmla="*/ 83 h 309"/>
                  <a:gd name="T86" fmla="*/ 198 w 201"/>
                  <a:gd name="T87" fmla="*/ 48 h 309"/>
                  <a:gd name="T88" fmla="*/ 200 w 201"/>
                  <a:gd name="T89" fmla="*/ 27 h 309"/>
                  <a:gd name="T90" fmla="*/ 201 w 201"/>
                  <a:gd name="T91" fmla="*/ 19 h 309"/>
                  <a:gd name="T92" fmla="*/ 200 w 201"/>
                  <a:gd name="T93" fmla="*/ 22 h 309"/>
                  <a:gd name="T94" fmla="*/ 197 w 201"/>
                  <a:gd name="T95" fmla="*/ 27 h 309"/>
                  <a:gd name="T96" fmla="*/ 191 w 201"/>
                  <a:gd name="T97" fmla="*/ 34 h 309"/>
                  <a:gd name="T98" fmla="*/ 182 w 201"/>
                  <a:gd name="T99" fmla="*/ 42 h 309"/>
                  <a:gd name="T100" fmla="*/ 170 w 201"/>
                  <a:gd name="T101" fmla="*/ 49 h 309"/>
                  <a:gd name="T102" fmla="*/ 154 w 201"/>
                  <a:gd name="T103" fmla="*/ 54 h 309"/>
                  <a:gd name="T104" fmla="*/ 132 w 201"/>
                  <a:gd name="T105" fmla="*/ 55 h 309"/>
                  <a:gd name="T106" fmla="*/ 106 w 201"/>
                  <a:gd name="T107" fmla="*/ 53 h 309"/>
                  <a:gd name="T108" fmla="*/ 81 w 201"/>
                  <a:gd name="T109" fmla="*/ 46 h 309"/>
                  <a:gd name="T110" fmla="*/ 61 w 201"/>
                  <a:gd name="T111" fmla="*/ 39 h 309"/>
                  <a:gd name="T112" fmla="*/ 46 w 201"/>
                  <a:gd name="T113" fmla="*/ 29 h 309"/>
                  <a:gd name="T114" fmla="*/ 35 w 201"/>
                  <a:gd name="T115" fmla="*/ 20 h 309"/>
                  <a:gd name="T116" fmla="*/ 28 w 201"/>
                  <a:gd name="T117" fmla="*/ 12 h 309"/>
                  <a:gd name="T118" fmla="*/ 24 w 201"/>
                  <a:gd name="T119" fmla="*/ 6 h 309"/>
                  <a:gd name="T120" fmla="*/ 22 w 201"/>
                  <a:gd name="T121" fmla="*/ 1 h 309"/>
                  <a:gd name="T122" fmla="*/ 21 w 201"/>
                  <a:gd name="T123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1" h="309">
                    <a:moveTo>
                      <a:pt x="21" y="0"/>
                    </a:moveTo>
                    <a:lnTo>
                      <a:pt x="21" y="10"/>
                    </a:lnTo>
                    <a:lnTo>
                      <a:pt x="21" y="37"/>
                    </a:lnTo>
                    <a:lnTo>
                      <a:pt x="20" y="77"/>
                    </a:lnTo>
                    <a:lnTo>
                      <a:pt x="18" y="125"/>
                    </a:lnTo>
                    <a:lnTo>
                      <a:pt x="14" y="170"/>
                    </a:lnTo>
                    <a:lnTo>
                      <a:pt x="10" y="204"/>
                    </a:lnTo>
                    <a:lnTo>
                      <a:pt x="5" y="224"/>
                    </a:lnTo>
                    <a:lnTo>
                      <a:pt x="3" y="232"/>
                    </a:lnTo>
                    <a:lnTo>
                      <a:pt x="0" y="249"/>
                    </a:lnTo>
                    <a:lnTo>
                      <a:pt x="1" y="249"/>
                    </a:lnTo>
                    <a:lnTo>
                      <a:pt x="3" y="249"/>
                    </a:lnTo>
                    <a:lnTo>
                      <a:pt x="6" y="248"/>
                    </a:lnTo>
                    <a:lnTo>
                      <a:pt x="11" y="249"/>
                    </a:lnTo>
                    <a:lnTo>
                      <a:pt x="15" y="249"/>
                    </a:lnTo>
                    <a:lnTo>
                      <a:pt x="21" y="251"/>
                    </a:lnTo>
                    <a:lnTo>
                      <a:pt x="27" y="255"/>
                    </a:lnTo>
                    <a:lnTo>
                      <a:pt x="33" y="259"/>
                    </a:lnTo>
                    <a:lnTo>
                      <a:pt x="41" y="270"/>
                    </a:lnTo>
                    <a:lnTo>
                      <a:pt x="43" y="281"/>
                    </a:lnTo>
                    <a:lnTo>
                      <a:pt x="42" y="289"/>
                    </a:lnTo>
                    <a:lnTo>
                      <a:pt x="41" y="292"/>
                    </a:lnTo>
                    <a:lnTo>
                      <a:pt x="42" y="292"/>
                    </a:lnTo>
                    <a:lnTo>
                      <a:pt x="45" y="293"/>
                    </a:lnTo>
                    <a:lnTo>
                      <a:pt x="50" y="295"/>
                    </a:lnTo>
                    <a:lnTo>
                      <a:pt x="56" y="298"/>
                    </a:lnTo>
                    <a:lnTo>
                      <a:pt x="63" y="300"/>
                    </a:lnTo>
                    <a:lnTo>
                      <a:pt x="72" y="302"/>
                    </a:lnTo>
                    <a:lnTo>
                      <a:pt x="83" y="304"/>
                    </a:lnTo>
                    <a:lnTo>
                      <a:pt x="95" y="307"/>
                    </a:lnTo>
                    <a:lnTo>
                      <a:pt x="108" y="308"/>
                    </a:lnTo>
                    <a:lnTo>
                      <a:pt x="123" y="309"/>
                    </a:lnTo>
                    <a:lnTo>
                      <a:pt x="137" y="309"/>
                    </a:lnTo>
                    <a:lnTo>
                      <a:pt x="150" y="309"/>
                    </a:lnTo>
                    <a:lnTo>
                      <a:pt x="162" y="308"/>
                    </a:lnTo>
                    <a:lnTo>
                      <a:pt x="172" y="308"/>
                    </a:lnTo>
                    <a:lnTo>
                      <a:pt x="178" y="307"/>
                    </a:lnTo>
                    <a:lnTo>
                      <a:pt x="180" y="307"/>
                    </a:lnTo>
                    <a:lnTo>
                      <a:pt x="180" y="289"/>
                    </a:lnTo>
                    <a:lnTo>
                      <a:pt x="182" y="243"/>
                    </a:lnTo>
                    <a:lnTo>
                      <a:pt x="184" y="184"/>
                    </a:lnTo>
                    <a:lnTo>
                      <a:pt x="190" y="128"/>
                    </a:lnTo>
                    <a:lnTo>
                      <a:pt x="195" y="83"/>
                    </a:lnTo>
                    <a:lnTo>
                      <a:pt x="198" y="48"/>
                    </a:lnTo>
                    <a:lnTo>
                      <a:pt x="200" y="27"/>
                    </a:lnTo>
                    <a:lnTo>
                      <a:pt x="201" y="19"/>
                    </a:lnTo>
                    <a:lnTo>
                      <a:pt x="200" y="22"/>
                    </a:lnTo>
                    <a:lnTo>
                      <a:pt x="197" y="27"/>
                    </a:lnTo>
                    <a:lnTo>
                      <a:pt x="191" y="34"/>
                    </a:lnTo>
                    <a:lnTo>
                      <a:pt x="182" y="42"/>
                    </a:lnTo>
                    <a:lnTo>
                      <a:pt x="170" y="49"/>
                    </a:lnTo>
                    <a:lnTo>
                      <a:pt x="154" y="54"/>
                    </a:lnTo>
                    <a:lnTo>
                      <a:pt x="132" y="55"/>
                    </a:lnTo>
                    <a:lnTo>
                      <a:pt x="106" y="53"/>
                    </a:lnTo>
                    <a:lnTo>
                      <a:pt x="81" y="46"/>
                    </a:lnTo>
                    <a:lnTo>
                      <a:pt x="61" y="39"/>
                    </a:lnTo>
                    <a:lnTo>
                      <a:pt x="46" y="29"/>
                    </a:lnTo>
                    <a:lnTo>
                      <a:pt x="35" y="20"/>
                    </a:lnTo>
                    <a:lnTo>
                      <a:pt x="28" y="12"/>
                    </a:lnTo>
                    <a:lnTo>
                      <a:pt x="24" y="6"/>
                    </a:lnTo>
                    <a:lnTo>
                      <a:pt x="22" y="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Freeform 154"/>
              <p:cNvSpPr>
                <a:spLocks/>
              </p:cNvSpPr>
              <p:nvPr/>
            </p:nvSpPr>
            <p:spPr bwMode="auto">
              <a:xfrm>
                <a:off x="2575481" y="5987098"/>
                <a:ext cx="407517" cy="469307"/>
              </a:xfrm>
              <a:custGeom>
                <a:avLst/>
                <a:gdLst>
                  <a:gd name="T0" fmla="*/ 571 w 1582"/>
                  <a:gd name="T1" fmla="*/ 348 h 2179"/>
                  <a:gd name="T2" fmla="*/ 553 w 1582"/>
                  <a:gd name="T3" fmla="*/ 114 h 2179"/>
                  <a:gd name="T4" fmla="*/ 682 w 1582"/>
                  <a:gd name="T5" fmla="*/ 37 h 2179"/>
                  <a:gd name="T6" fmla="*/ 789 w 1582"/>
                  <a:gd name="T7" fmla="*/ 26 h 2179"/>
                  <a:gd name="T8" fmla="*/ 870 w 1582"/>
                  <a:gd name="T9" fmla="*/ 136 h 2179"/>
                  <a:gd name="T10" fmla="*/ 896 w 1582"/>
                  <a:gd name="T11" fmla="*/ 121 h 2179"/>
                  <a:gd name="T12" fmla="*/ 956 w 1582"/>
                  <a:gd name="T13" fmla="*/ 115 h 2179"/>
                  <a:gd name="T14" fmla="*/ 945 w 1582"/>
                  <a:gd name="T15" fmla="*/ 176 h 2179"/>
                  <a:gd name="T16" fmla="*/ 881 w 1582"/>
                  <a:gd name="T17" fmla="*/ 155 h 2179"/>
                  <a:gd name="T18" fmla="*/ 825 w 1582"/>
                  <a:gd name="T19" fmla="*/ 155 h 2179"/>
                  <a:gd name="T20" fmla="*/ 823 w 1582"/>
                  <a:gd name="T21" fmla="*/ 198 h 2179"/>
                  <a:gd name="T22" fmla="*/ 846 w 1582"/>
                  <a:gd name="T23" fmla="*/ 307 h 2179"/>
                  <a:gd name="T24" fmla="*/ 811 w 1582"/>
                  <a:gd name="T25" fmla="*/ 498 h 2179"/>
                  <a:gd name="T26" fmla="*/ 928 w 1582"/>
                  <a:gd name="T27" fmla="*/ 575 h 2179"/>
                  <a:gd name="T28" fmla="*/ 1006 w 1582"/>
                  <a:gd name="T29" fmla="*/ 628 h 2179"/>
                  <a:gd name="T30" fmla="*/ 1127 w 1582"/>
                  <a:gd name="T31" fmla="*/ 653 h 2179"/>
                  <a:gd name="T32" fmla="*/ 1336 w 1582"/>
                  <a:gd name="T33" fmla="*/ 627 h 2179"/>
                  <a:gd name="T34" fmla="*/ 1407 w 1582"/>
                  <a:gd name="T35" fmla="*/ 557 h 2179"/>
                  <a:gd name="T36" fmla="*/ 1456 w 1582"/>
                  <a:gd name="T37" fmla="*/ 467 h 2179"/>
                  <a:gd name="T38" fmla="*/ 1514 w 1582"/>
                  <a:gd name="T39" fmla="*/ 413 h 2179"/>
                  <a:gd name="T40" fmla="*/ 1568 w 1582"/>
                  <a:gd name="T41" fmla="*/ 401 h 2179"/>
                  <a:gd name="T42" fmla="*/ 1568 w 1582"/>
                  <a:gd name="T43" fmla="*/ 524 h 2179"/>
                  <a:gd name="T44" fmla="*/ 1534 w 1582"/>
                  <a:gd name="T45" fmla="*/ 642 h 2179"/>
                  <a:gd name="T46" fmla="*/ 1483 w 1582"/>
                  <a:gd name="T47" fmla="*/ 716 h 2179"/>
                  <a:gd name="T48" fmla="*/ 1389 w 1582"/>
                  <a:gd name="T49" fmla="*/ 875 h 2179"/>
                  <a:gd name="T50" fmla="*/ 1209 w 1582"/>
                  <a:gd name="T51" fmla="*/ 992 h 2179"/>
                  <a:gd name="T52" fmla="*/ 1035 w 1582"/>
                  <a:gd name="T53" fmla="*/ 996 h 2179"/>
                  <a:gd name="T54" fmla="*/ 1027 w 1582"/>
                  <a:gd name="T55" fmla="*/ 1221 h 2179"/>
                  <a:gd name="T56" fmla="*/ 1128 w 1582"/>
                  <a:gd name="T57" fmla="*/ 1297 h 2179"/>
                  <a:gd name="T58" fmla="*/ 1310 w 1582"/>
                  <a:gd name="T59" fmla="*/ 1608 h 2179"/>
                  <a:gd name="T60" fmla="*/ 1377 w 1582"/>
                  <a:gd name="T61" fmla="*/ 1931 h 2179"/>
                  <a:gd name="T62" fmla="*/ 1418 w 1582"/>
                  <a:gd name="T63" fmla="*/ 1999 h 2179"/>
                  <a:gd name="T64" fmla="*/ 1479 w 1582"/>
                  <a:gd name="T65" fmla="*/ 1972 h 2179"/>
                  <a:gd name="T66" fmla="*/ 1509 w 1582"/>
                  <a:gd name="T67" fmla="*/ 2013 h 2179"/>
                  <a:gd name="T68" fmla="*/ 1469 w 1582"/>
                  <a:gd name="T69" fmla="*/ 2105 h 2179"/>
                  <a:gd name="T70" fmla="*/ 1276 w 1582"/>
                  <a:gd name="T71" fmla="*/ 2108 h 2179"/>
                  <a:gd name="T72" fmla="*/ 1191 w 1582"/>
                  <a:gd name="T73" fmla="*/ 2123 h 2179"/>
                  <a:gd name="T74" fmla="*/ 1129 w 1582"/>
                  <a:gd name="T75" fmla="*/ 2048 h 2179"/>
                  <a:gd name="T76" fmla="*/ 1124 w 1582"/>
                  <a:gd name="T77" fmla="*/ 1902 h 2179"/>
                  <a:gd name="T78" fmla="*/ 920 w 1582"/>
                  <a:gd name="T79" fmla="*/ 1541 h 2179"/>
                  <a:gd name="T80" fmla="*/ 782 w 1582"/>
                  <a:gd name="T81" fmla="*/ 1486 h 2179"/>
                  <a:gd name="T82" fmla="*/ 641 w 1582"/>
                  <a:gd name="T83" fmla="*/ 1721 h 2179"/>
                  <a:gd name="T84" fmla="*/ 533 w 1582"/>
                  <a:gd name="T85" fmla="*/ 1890 h 2179"/>
                  <a:gd name="T86" fmla="*/ 361 w 1582"/>
                  <a:gd name="T87" fmla="*/ 1998 h 2179"/>
                  <a:gd name="T88" fmla="*/ 248 w 1582"/>
                  <a:gd name="T89" fmla="*/ 2051 h 2179"/>
                  <a:gd name="T90" fmla="*/ 301 w 1582"/>
                  <a:gd name="T91" fmla="*/ 2074 h 2179"/>
                  <a:gd name="T92" fmla="*/ 282 w 1582"/>
                  <a:gd name="T93" fmla="*/ 2149 h 2179"/>
                  <a:gd name="T94" fmla="*/ 279 w 1582"/>
                  <a:gd name="T95" fmla="*/ 2174 h 2179"/>
                  <a:gd name="T96" fmla="*/ 146 w 1582"/>
                  <a:gd name="T97" fmla="*/ 2148 h 2179"/>
                  <a:gd name="T98" fmla="*/ 55 w 1582"/>
                  <a:gd name="T99" fmla="*/ 1990 h 2179"/>
                  <a:gd name="T100" fmla="*/ 25 w 1582"/>
                  <a:gd name="T101" fmla="*/ 1876 h 2179"/>
                  <a:gd name="T102" fmla="*/ 65 w 1582"/>
                  <a:gd name="T103" fmla="*/ 1824 h 2179"/>
                  <a:gd name="T104" fmla="*/ 136 w 1582"/>
                  <a:gd name="T105" fmla="*/ 1755 h 2179"/>
                  <a:gd name="T106" fmla="*/ 254 w 1582"/>
                  <a:gd name="T107" fmla="*/ 1621 h 2179"/>
                  <a:gd name="T108" fmla="*/ 399 w 1582"/>
                  <a:gd name="T109" fmla="*/ 1319 h 2179"/>
                  <a:gd name="T110" fmla="*/ 460 w 1582"/>
                  <a:gd name="T111" fmla="*/ 1222 h 2179"/>
                  <a:gd name="T112" fmla="*/ 337 w 1582"/>
                  <a:gd name="T113" fmla="*/ 1134 h 2179"/>
                  <a:gd name="T114" fmla="*/ 227 w 1582"/>
                  <a:gd name="T115" fmla="*/ 795 h 2179"/>
                  <a:gd name="T116" fmla="*/ 375 w 1582"/>
                  <a:gd name="T117" fmla="*/ 621 h 2179"/>
                  <a:gd name="T118" fmla="*/ 369 w 1582"/>
                  <a:gd name="T119" fmla="*/ 565 h 2179"/>
                  <a:gd name="T120" fmla="*/ 536 w 1582"/>
                  <a:gd name="T121" fmla="*/ 548 h 2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82" h="2179">
                    <a:moveTo>
                      <a:pt x="655" y="511"/>
                    </a:moveTo>
                    <a:lnTo>
                      <a:pt x="627" y="390"/>
                    </a:lnTo>
                    <a:lnTo>
                      <a:pt x="625" y="390"/>
                    </a:lnTo>
                    <a:lnTo>
                      <a:pt x="619" y="390"/>
                    </a:lnTo>
                    <a:lnTo>
                      <a:pt x="611" y="390"/>
                    </a:lnTo>
                    <a:lnTo>
                      <a:pt x="602" y="388"/>
                    </a:lnTo>
                    <a:lnTo>
                      <a:pt x="593" y="384"/>
                    </a:lnTo>
                    <a:lnTo>
                      <a:pt x="583" y="376"/>
                    </a:lnTo>
                    <a:lnTo>
                      <a:pt x="576" y="364"/>
                    </a:lnTo>
                    <a:lnTo>
                      <a:pt x="571" y="348"/>
                    </a:lnTo>
                    <a:lnTo>
                      <a:pt x="567" y="316"/>
                    </a:lnTo>
                    <a:lnTo>
                      <a:pt x="567" y="292"/>
                    </a:lnTo>
                    <a:lnTo>
                      <a:pt x="568" y="277"/>
                    </a:lnTo>
                    <a:lnTo>
                      <a:pt x="569" y="272"/>
                    </a:lnTo>
                    <a:lnTo>
                      <a:pt x="565" y="255"/>
                    </a:lnTo>
                    <a:lnTo>
                      <a:pt x="555" y="215"/>
                    </a:lnTo>
                    <a:lnTo>
                      <a:pt x="545" y="171"/>
                    </a:lnTo>
                    <a:lnTo>
                      <a:pt x="543" y="139"/>
                    </a:lnTo>
                    <a:lnTo>
                      <a:pt x="547" y="123"/>
                    </a:lnTo>
                    <a:lnTo>
                      <a:pt x="553" y="114"/>
                    </a:lnTo>
                    <a:lnTo>
                      <a:pt x="557" y="109"/>
                    </a:lnTo>
                    <a:lnTo>
                      <a:pt x="559" y="107"/>
                    </a:lnTo>
                    <a:lnTo>
                      <a:pt x="563" y="105"/>
                    </a:lnTo>
                    <a:lnTo>
                      <a:pt x="573" y="98"/>
                    </a:lnTo>
                    <a:lnTo>
                      <a:pt x="589" y="88"/>
                    </a:lnTo>
                    <a:lnTo>
                      <a:pt x="608" y="77"/>
                    </a:lnTo>
                    <a:lnTo>
                      <a:pt x="629" y="64"/>
                    </a:lnTo>
                    <a:lnTo>
                      <a:pt x="648" y="53"/>
                    </a:lnTo>
                    <a:lnTo>
                      <a:pt x="667" y="44"/>
                    </a:lnTo>
                    <a:lnTo>
                      <a:pt x="682" y="37"/>
                    </a:lnTo>
                    <a:lnTo>
                      <a:pt x="694" y="32"/>
                    </a:lnTo>
                    <a:lnTo>
                      <a:pt x="707" y="25"/>
                    </a:lnTo>
                    <a:lnTo>
                      <a:pt x="719" y="17"/>
                    </a:lnTo>
                    <a:lnTo>
                      <a:pt x="730" y="10"/>
                    </a:lnTo>
                    <a:lnTo>
                      <a:pt x="742" y="3"/>
                    </a:lnTo>
                    <a:lnTo>
                      <a:pt x="753" y="0"/>
                    </a:lnTo>
                    <a:lnTo>
                      <a:pt x="762" y="0"/>
                    </a:lnTo>
                    <a:lnTo>
                      <a:pt x="772" y="3"/>
                    </a:lnTo>
                    <a:lnTo>
                      <a:pt x="780" y="12"/>
                    </a:lnTo>
                    <a:lnTo>
                      <a:pt x="789" y="26"/>
                    </a:lnTo>
                    <a:lnTo>
                      <a:pt x="798" y="42"/>
                    </a:lnTo>
                    <a:lnTo>
                      <a:pt x="808" y="60"/>
                    </a:lnTo>
                    <a:lnTo>
                      <a:pt x="817" y="78"/>
                    </a:lnTo>
                    <a:lnTo>
                      <a:pt x="826" y="95"/>
                    </a:lnTo>
                    <a:lnTo>
                      <a:pt x="835" y="110"/>
                    </a:lnTo>
                    <a:lnTo>
                      <a:pt x="845" y="119"/>
                    </a:lnTo>
                    <a:lnTo>
                      <a:pt x="853" y="126"/>
                    </a:lnTo>
                    <a:lnTo>
                      <a:pt x="860" y="130"/>
                    </a:lnTo>
                    <a:lnTo>
                      <a:pt x="866" y="133"/>
                    </a:lnTo>
                    <a:lnTo>
                      <a:pt x="870" y="136"/>
                    </a:lnTo>
                    <a:lnTo>
                      <a:pt x="873" y="138"/>
                    </a:lnTo>
                    <a:lnTo>
                      <a:pt x="875" y="139"/>
                    </a:lnTo>
                    <a:lnTo>
                      <a:pt x="878" y="139"/>
                    </a:lnTo>
                    <a:lnTo>
                      <a:pt x="878" y="139"/>
                    </a:lnTo>
                    <a:lnTo>
                      <a:pt x="878" y="138"/>
                    </a:lnTo>
                    <a:lnTo>
                      <a:pt x="879" y="136"/>
                    </a:lnTo>
                    <a:lnTo>
                      <a:pt x="881" y="132"/>
                    </a:lnTo>
                    <a:lnTo>
                      <a:pt x="885" y="129"/>
                    </a:lnTo>
                    <a:lnTo>
                      <a:pt x="889" y="124"/>
                    </a:lnTo>
                    <a:lnTo>
                      <a:pt x="896" y="121"/>
                    </a:lnTo>
                    <a:lnTo>
                      <a:pt x="904" y="118"/>
                    </a:lnTo>
                    <a:lnTo>
                      <a:pt x="915" y="115"/>
                    </a:lnTo>
                    <a:lnTo>
                      <a:pt x="925" y="114"/>
                    </a:lnTo>
                    <a:lnTo>
                      <a:pt x="933" y="114"/>
                    </a:lnTo>
                    <a:lnTo>
                      <a:pt x="940" y="114"/>
                    </a:lnTo>
                    <a:lnTo>
                      <a:pt x="946" y="114"/>
                    </a:lnTo>
                    <a:lnTo>
                      <a:pt x="951" y="114"/>
                    </a:lnTo>
                    <a:lnTo>
                      <a:pt x="954" y="115"/>
                    </a:lnTo>
                    <a:lnTo>
                      <a:pt x="955" y="115"/>
                    </a:lnTo>
                    <a:lnTo>
                      <a:pt x="956" y="115"/>
                    </a:lnTo>
                    <a:lnTo>
                      <a:pt x="956" y="116"/>
                    </a:lnTo>
                    <a:lnTo>
                      <a:pt x="956" y="121"/>
                    </a:lnTo>
                    <a:lnTo>
                      <a:pt x="957" y="129"/>
                    </a:lnTo>
                    <a:lnTo>
                      <a:pt x="959" y="139"/>
                    </a:lnTo>
                    <a:lnTo>
                      <a:pt x="959" y="152"/>
                    </a:lnTo>
                    <a:lnTo>
                      <a:pt x="956" y="163"/>
                    </a:lnTo>
                    <a:lnTo>
                      <a:pt x="953" y="173"/>
                    </a:lnTo>
                    <a:lnTo>
                      <a:pt x="951" y="176"/>
                    </a:lnTo>
                    <a:lnTo>
                      <a:pt x="950" y="176"/>
                    </a:lnTo>
                    <a:lnTo>
                      <a:pt x="945" y="176"/>
                    </a:lnTo>
                    <a:lnTo>
                      <a:pt x="940" y="175"/>
                    </a:lnTo>
                    <a:lnTo>
                      <a:pt x="934" y="174"/>
                    </a:lnTo>
                    <a:lnTo>
                      <a:pt x="926" y="173"/>
                    </a:lnTo>
                    <a:lnTo>
                      <a:pt x="919" y="172"/>
                    </a:lnTo>
                    <a:lnTo>
                      <a:pt x="911" y="171"/>
                    </a:lnTo>
                    <a:lnTo>
                      <a:pt x="904" y="169"/>
                    </a:lnTo>
                    <a:lnTo>
                      <a:pt x="894" y="164"/>
                    </a:lnTo>
                    <a:lnTo>
                      <a:pt x="887" y="159"/>
                    </a:lnTo>
                    <a:lnTo>
                      <a:pt x="882" y="156"/>
                    </a:lnTo>
                    <a:lnTo>
                      <a:pt x="881" y="155"/>
                    </a:lnTo>
                    <a:lnTo>
                      <a:pt x="880" y="155"/>
                    </a:lnTo>
                    <a:lnTo>
                      <a:pt x="878" y="156"/>
                    </a:lnTo>
                    <a:lnTo>
                      <a:pt x="874" y="157"/>
                    </a:lnTo>
                    <a:lnTo>
                      <a:pt x="870" y="158"/>
                    </a:lnTo>
                    <a:lnTo>
                      <a:pt x="865" y="159"/>
                    </a:lnTo>
                    <a:lnTo>
                      <a:pt x="858" y="159"/>
                    </a:lnTo>
                    <a:lnTo>
                      <a:pt x="851" y="159"/>
                    </a:lnTo>
                    <a:lnTo>
                      <a:pt x="842" y="158"/>
                    </a:lnTo>
                    <a:lnTo>
                      <a:pt x="832" y="157"/>
                    </a:lnTo>
                    <a:lnTo>
                      <a:pt x="825" y="155"/>
                    </a:lnTo>
                    <a:lnTo>
                      <a:pt x="819" y="154"/>
                    </a:lnTo>
                    <a:lnTo>
                      <a:pt x="814" y="152"/>
                    </a:lnTo>
                    <a:lnTo>
                      <a:pt x="810" y="150"/>
                    </a:lnTo>
                    <a:lnTo>
                      <a:pt x="807" y="150"/>
                    </a:lnTo>
                    <a:lnTo>
                      <a:pt x="806" y="149"/>
                    </a:lnTo>
                    <a:lnTo>
                      <a:pt x="805" y="149"/>
                    </a:lnTo>
                    <a:lnTo>
                      <a:pt x="805" y="182"/>
                    </a:lnTo>
                    <a:lnTo>
                      <a:pt x="808" y="184"/>
                    </a:lnTo>
                    <a:lnTo>
                      <a:pt x="816" y="190"/>
                    </a:lnTo>
                    <a:lnTo>
                      <a:pt x="823" y="198"/>
                    </a:lnTo>
                    <a:lnTo>
                      <a:pt x="825" y="207"/>
                    </a:lnTo>
                    <a:lnTo>
                      <a:pt x="823" y="215"/>
                    </a:lnTo>
                    <a:lnTo>
                      <a:pt x="821" y="222"/>
                    </a:lnTo>
                    <a:lnTo>
                      <a:pt x="819" y="226"/>
                    </a:lnTo>
                    <a:lnTo>
                      <a:pt x="818" y="229"/>
                    </a:lnTo>
                    <a:lnTo>
                      <a:pt x="820" y="232"/>
                    </a:lnTo>
                    <a:lnTo>
                      <a:pt x="824" y="243"/>
                    </a:lnTo>
                    <a:lnTo>
                      <a:pt x="831" y="259"/>
                    </a:lnTo>
                    <a:lnTo>
                      <a:pt x="838" y="281"/>
                    </a:lnTo>
                    <a:lnTo>
                      <a:pt x="846" y="307"/>
                    </a:lnTo>
                    <a:lnTo>
                      <a:pt x="853" y="335"/>
                    </a:lnTo>
                    <a:lnTo>
                      <a:pt x="857" y="365"/>
                    </a:lnTo>
                    <a:lnTo>
                      <a:pt x="859" y="398"/>
                    </a:lnTo>
                    <a:lnTo>
                      <a:pt x="857" y="428"/>
                    </a:lnTo>
                    <a:lnTo>
                      <a:pt x="851" y="450"/>
                    </a:lnTo>
                    <a:lnTo>
                      <a:pt x="843" y="468"/>
                    </a:lnTo>
                    <a:lnTo>
                      <a:pt x="834" y="481"/>
                    </a:lnTo>
                    <a:lnTo>
                      <a:pt x="825" y="490"/>
                    </a:lnTo>
                    <a:lnTo>
                      <a:pt x="817" y="496"/>
                    </a:lnTo>
                    <a:lnTo>
                      <a:pt x="811" y="498"/>
                    </a:lnTo>
                    <a:lnTo>
                      <a:pt x="809" y="499"/>
                    </a:lnTo>
                    <a:lnTo>
                      <a:pt x="815" y="529"/>
                    </a:lnTo>
                    <a:lnTo>
                      <a:pt x="818" y="531"/>
                    </a:lnTo>
                    <a:lnTo>
                      <a:pt x="826" y="534"/>
                    </a:lnTo>
                    <a:lnTo>
                      <a:pt x="838" y="540"/>
                    </a:lnTo>
                    <a:lnTo>
                      <a:pt x="854" y="545"/>
                    </a:lnTo>
                    <a:lnTo>
                      <a:pt x="871" y="553"/>
                    </a:lnTo>
                    <a:lnTo>
                      <a:pt x="890" y="560"/>
                    </a:lnTo>
                    <a:lnTo>
                      <a:pt x="909" y="568"/>
                    </a:lnTo>
                    <a:lnTo>
                      <a:pt x="928" y="575"/>
                    </a:lnTo>
                    <a:lnTo>
                      <a:pt x="944" y="580"/>
                    </a:lnTo>
                    <a:lnTo>
                      <a:pt x="958" y="586"/>
                    </a:lnTo>
                    <a:lnTo>
                      <a:pt x="969" y="592"/>
                    </a:lnTo>
                    <a:lnTo>
                      <a:pt x="977" y="595"/>
                    </a:lnTo>
                    <a:lnTo>
                      <a:pt x="984" y="599"/>
                    </a:lnTo>
                    <a:lnTo>
                      <a:pt x="989" y="601"/>
                    </a:lnTo>
                    <a:lnTo>
                      <a:pt x="991" y="603"/>
                    </a:lnTo>
                    <a:lnTo>
                      <a:pt x="992" y="603"/>
                    </a:lnTo>
                    <a:lnTo>
                      <a:pt x="1005" y="628"/>
                    </a:lnTo>
                    <a:lnTo>
                      <a:pt x="1006" y="628"/>
                    </a:lnTo>
                    <a:lnTo>
                      <a:pt x="1010" y="629"/>
                    </a:lnTo>
                    <a:lnTo>
                      <a:pt x="1016" y="631"/>
                    </a:lnTo>
                    <a:lnTo>
                      <a:pt x="1025" y="634"/>
                    </a:lnTo>
                    <a:lnTo>
                      <a:pt x="1035" y="636"/>
                    </a:lnTo>
                    <a:lnTo>
                      <a:pt x="1046" y="639"/>
                    </a:lnTo>
                    <a:lnTo>
                      <a:pt x="1061" y="643"/>
                    </a:lnTo>
                    <a:lnTo>
                      <a:pt x="1075" y="645"/>
                    </a:lnTo>
                    <a:lnTo>
                      <a:pt x="1091" y="648"/>
                    </a:lnTo>
                    <a:lnTo>
                      <a:pt x="1109" y="651"/>
                    </a:lnTo>
                    <a:lnTo>
                      <a:pt x="1127" y="653"/>
                    </a:lnTo>
                    <a:lnTo>
                      <a:pt x="1146" y="654"/>
                    </a:lnTo>
                    <a:lnTo>
                      <a:pt x="1165" y="655"/>
                    </a:lnTo>
                    <a:lnTo>
                      <a:pt x="1186" y="655"/>
                    </a:lnTo>
                    <a:lnTo>
                      <a:pt x="1206" y="655"/>
                    </a:lnTo>
                    <a:lnTo>
                      <a:pt x="1226" y="653"/>
                    </a:lnTo>
                    <a:lnTo>
                      <a:pt x="1262" y="648"/>
                    </a:lnTo>
                    <a:lnTo>
                      <a:pt x="1290" y="643"/>
                    </a:lnTo>
                    <a:lnTo>
                      <a:pt x="1310" y="637"/>
                    </a:lnTo>
                    <a:lnTo>
                      <a:pt x="1325" y="631"/>
                    </a:lnTo>
                    <a:lnTo>
                      <a:pt x="1336" y="627"/>
                    </a:lnTo>
                    <a:lnTo>
                      <a:pt x="1344" y="623"/>
                    </a:lnTo>
                    <a:lnTo>
                      <a:pt x="1352" y="622"/>
                    </a:lnTo>
                    <a:lnTo>
                      <a:pt x="1359" y="622"/>
                    </a:lnTo>
                    <a:lnTo>
                      <a:pt x="1372" y="625"/>
                    </a:lnTo>
                    <a:lnTo>
                      <a:pt x="1379" y="626"/>
                    </a:lnTo>
                    <a:lnTo>
                      <a:pt x="1384" y="627"/>
                    </a:lnTo>
                    <a:lnTo>
                      <a:pt x="1385" y="627"/>
                    </a:lnTo>
                    <a:lnTo>
                      <a:pt x="1407" y="588"/>
                    </a:lnTo>
                    <a:lnTo>
                      <a:pt x="1406" y="579"/>
                    </a:lnTo>
                    <a:lnTo>
                      <a:pt x="1407" y="557"/>
                    </a:lnTo>
                    <a:lnTo>
                      <a:pt x="1411" y="531"/>
                    </a:lnTo>
                    <a:lnTo>
                      <a:pt x="1424" y="508"/>
                    </a:lnTo>
                    <a:lnTo>
                      <a:pt x="1431" y="500"/>
                    </a:lnTo>
                    <a:lnTo>
                      <a:pt x="1437" y="492"/>
                    </a:lnTo>
                    <a:lnTo>
                      <a:pt x="1441" y="485"/>
                    </a:lnTo>
                    <a:lnTo>
                      <a:pt x="1444" y="479"/>
                    </a:lnTo>
                    <a:lnTo>
                      <a:pt x="1447" y="474"/>
                    </a:lnTo>
                    <a:lnTo>
                      <a:pt x="1449" y="470"/>
                    </a:lnTo>
                    <a:lnTo>
                      <a:pt x="1452" y="467"/>
                    </a:lnTo>
                    <a:lnTo>
                      <a:pt x="1456" y="467"/>
                    </a:lnTo>
                    <a:lnTo>
                      <a:pt x="1464" y="468"/>
                    </a:lnTo>
                    <a:lnTo>
                      <a:pt x="1470" y="470"/>
                    </a:lnTo>
                    <a:lnTo>
                      <a:pt x="1474" y="472"/>
                    </a:lnTo>
                    <a:lnTo>
                      <a:pt x="1476" y="472"/>
                    </a:lnTo>
                    <a:lnTo>
                      <a:pt x="1478" y="470"/>
                    </a:lnTo>
                    <a:lnTo>
                      <a:pt x="1482" y="462"/>
                    </a:lnTo>
                    <a:lnTo>
                      <a:pt x="1488" y="450"/>
                    </a:lnTo>
                    <a:lnTo>
                      <a:pt x="1497" y="438"/>
                    </a:lnTo>
                    <a:lnTo>
                      <a:pt x="1505" y="425"/>
                    </a:lnTo>
                    <a:lnTo>
                      <a:pt x="1514" y="413"/>
                    </a:lnTo>
                    <a:lnTo>
                      <a:pt x="1521" y="403"/>
                    </a:lnTo>
                    <a:lnTo>
                      <a:pt x="1527" y="397"/>
                    </a:lnTo>
                    <a:lnTo>
                      <a:pt x="1534" y="394"/>
                    </a:lnTo>
                    <a:lnTo>
                      <a:pt x="1540" y="391"/>
                    </a:lnTo>
                    <a:lnTo>
                      <a:pt x="1546" y="390"/>
                    </a:lnTo>
                    <a:lnTo>
                      <a:pt x="1552" y="390"/>
                    </a:lnTo>
                    <a:lnTo>
                      <a:pt x="1558" y="391"/>
                    </a:lnTo>
                    <a:lnTo>
                      <a:pt x="1562" y="393"/>
                    </a:lnTo>
                    <a:lnTo>
                      <a:pt x="1567" y="396"/>
                    </a:lnTo>
                    <a:lnTo>
                      <a:pt x="1568" y="401"/>
                    </a:lnTo>
                    <a:lnTo>
                      <a:pt x="1566" y="410"/>
                    </a:lnTo>
                    <a:lnTo>
                      <a:pt x="1562" y="421"/>
                    </a:lnTo>
                    <a:lnTo>
                      <a:pt x="1559" y="433"/>
                    </a:lnTo>
                    <a:lnTo>
                      <a:pt x="1558" y="446"/>
                    </a:lnTo>
                    <a:lnTo>
                      <a:pt x="1557" y="458"/>
                    </a:lnTo>
                    <a:lnTo>
                      <a:pt x="1555" y="468"/>
                    </a:lnTo>
                    <a:lnTo>
                      <a:pt x="1552" y="475"/>
                    </a:lnTo>
                    <a:lnTo>
                      <a:pt x="1551" y="477"/>
                    </a:lnTo>
                    <a:lnTo>
                      <a:pt x="1567" y="515"/>
                    </a:lnTo>
                    <a:lnTo>
                      <a:pt x="1568" y="524"/>
                    </a:lnTo>
                    <a:lnTo>
                      <a:pt x="1582" y="541"/>
                    </a:lnTo>
                    <a:lnTo>
                      <a:pt x="1581" y="543"/>
                    </a:lnTo>
                    <a:lnTo>
                      <a:pt x="1578" y="552"/>
                    </a:lnTo>
                    <a:lnTo>
                      <a:pt x="1572" y="568"/>
                    </a:lnTo>
                    <a:lnTo>
                      <a:pt x="1561" y="589"/>
                    </a:lnTo>
                    <a:lnTo>
                      <a:pt x="1555" y="602"/>
                    </a:lnTo>
                    <a:lnTo>
                      <a:pt x="1549" y="613"/>
                    </a:lnTo>
                    <a:lnTo>
                      <a:pt x="1544" y="625"/>
                    </a:lnTo>
                    <a:lnTo>
                      <a:pt x="1539" y="634"/>
                    </a:lnTo>
                    <a:lnTo>
                      <a:pt x="1534" y="642"/>
                    </a:lnTo>
                    <a:lnTo>
                      <a:pt x="1529" y="648"/>
                    </a:lnTo>
                    <a:lnTo>
                      <a:pt x="1523" y="654"/>
                    </a:lnTo>
                    <a:lnTo>
                      <a:pt x="1519" y="656"/>
                    </a:lnTo>
                    <a:lnTo>
                      <a:pt x="1512" y="658"/>
                    </a:lnTo>
                    <a:lnTo>
                      <a:pt x="1508" y="661"/>
                    </a:lnTo>
                    <a:lnTo>
                      <a:pt x="1505" y="662"/>
                    </a:lnTo>
                    <a:lnTo>
                      <a:pt x="1504" y="662"/>
                    </a:lnTo>
                    <a:lnTo>
                      <a:pt x="1482" y="706"/>
                    </a:lnTo>
                    <a:lnTo>
                      <a:pt x="1482" y="708"/>
                    </a:lnTo>
                    <a:lnTo>
                      <a:pt x="1483" y="716"/>
                    </a:lnTo>
                    <a:lnTo>
                      <a:pt x="1483" y="728"/>
                    </a:lnTo>
                    <a:lnTo>
                      <a:pt x="1482" y="741"/>
                    </a:lnTo>
                    <a:lnTo>
                      <a:pt x="1480" y="757"/>
                    </a:lnTo>
                    <a:lnTo>
                      <a:pt x="1476" y="774"/>
                    </a:lnTo>
                    <a:lnTo>
                      <a:pt x="1469" y="792"/>
                    </a:lnTo>
                    <a:lnTo>
                      <a:pt x="1459" y="808"/>
                    </a:lnTo>
                    <a:lnTo>
                      <a:pt x="1445" y="824"/>
                    </a:lnTo>
                    <a:lnTo>
                      <a:pt x="1428" y="841"/>
                    </a:lnTo>
                    <a:lnTo>
                      <a:pt x="1409" y="858"/>
                    </a:lnTo>
                    <a:lnTo>
                      <a:pt x="1389" y="875"/>
                    </a:lnTo>
                    <a:lnTo>
                      <a:pt x="1367" y="892"/>
                    </a:lnTo>
                    <a:lnTo>
                      <a:pt x="1345" y="909"/>
                    </a:lnTo>
                    <a:lnTo>
                      <a:pt x="1325" y="923"/>
                    </a:lnTo>
                    <a:lnTo>
                      <a:pt x="1305" y="938"/>
                    </a:lnTo>
                    <a:lnTo>
                      <a:pt x="1288" y="950"/>
                    </a:lnTo>
                    <a:lnTo>
                      <a:pt x="1273" y="962"/>
                    </a:lnTo>
                    <a:lnTo>
                      <a:pt x="1258" y="972"/>
                    </a:lnTo>
                    <a:lnTo>
                      <a:pt x="1244" y="980"/>
                    </a:lnTo>
                    <a:lnTo>
                      <a:pt x="1227" y="987"/>
                    </a:lnTo>
                    <a:lnTo>
                      <a:pt x="1209" y="992"/>
                    </a:lnTo>
                    <a:lnTo>
                      <a:pt x="1187" y="996"/>
                    </a:lnTo>
                    <a:lnTo>
                      <a:pt x="1161" y="997"/>
                    </a:lnTo>
                    <a:lnTo>
                      <a:pt x="1135" y="998"/>
                    </a:lnTo>
                    <a:lnTo>
                      <a:pt x="1110" y="998"/>
                    </a:lnTo>
                    <a:lnTo>
                      <a:pt x="1088" y="998"/>
                    </a:lnTo>
                    <a:lnTo>
                      <a:pt x="1070" y="997"/>
                    </a:lnTo>
                    <a:lnTo>
                      <a:pt x="1055" y="997"/>
                    </a:lnTo>
                    <a:lnTo>
                      <a:pt x="1044" y="996"/>
                    </a:lnTo>
                    <a:lnTo>
                      <a:pt x="1037" y="996"/>
                    </a:lnTo>
                    <a:lnTo>
                      <a:pt x="1035" y="996"/>
                    </a:lnTo>
                    <a:lnTo>
                      <a:pt x="1032" y="1000"/>
                    </a:lnTo>
                    <a:lnTo>
                      <a:pt x="1025" y="1015"/>
                    </a:lnTo>
                    <a:lnTo>
                      <a:pt x="1020" y="1041"/>
                    </a:lnTo>
                    <a:lnTo>
                      <a:pt x="1023" y="1079"/>
                    </a:lnTo>
                    <a:lnTo>
                      <a:pt x="1029" y="1121"/>
                    </a:lnTo>
                    <a:lnTo>
                      <a:pt x="1034" y="1158"/>
                    </a:lnTo>
                    <a:lnTo>
                      <a:pt x="1036" y="1186"/>
                    </a:lnTo>
                    <a:lnTo>
                      <a:pt x="1033" y="1204"/>
                    </a:lnTo>
                    <a:lnTo>
                      <a:pt x="1029" y="1214"/>
                    </a:lnTo>
                    <a:lnTo>
                      <a:pt x="1027" y="1221"/>
                    </a:lnTo>
                    <a:lnTo>
                      <a:pt x="1025" y="1223"/>
                    </a:lnTo>
                    <a:lnTo>
                      <a:pt x="1025" y="1224"/>
                    </a:lnTo>
                    <a:lnTo>
                      <a:pt x="1027" y="1225"/>
                    </a:lnTo>
                    <a:lnTo>
                      <a:pt x="1033" y="1229"/>
                    </a:lnTo>
                    <a:lnTo>
                      <a:pt x="1043" y="1234"/>
                    </a:lnTo>
                    <a:lnTo>
                      <a:pt x="1055" y="1242"/>
                    </a:lnTo>
                    <a:lnTo>
                      <a:pt x="1072" y="1254"/>
                    </a:lnTo>
                    <a:lnTo>
                      <a:pt x="1089" y="1266"/>
                    </a:lnTo>
                    <a:lnTo>
                      <a:pt x="1108" y="1281"/>
                    </a:lnTo>
                    <a:lnTo>
                      <a:pt x="1128" y="1297"/>
                    </a:lnTo>
                    <a:lnTo>
                      <a:pt x="1150" y="1316"/>
                    </a:lnTo>
                    <a:lnTo>
                      <a:pt x="1172" y="1336"/>
                    </a:lnTo>
                    <a:lnTo>
                      <a:pt x="1192" y="1359"/>
                    </a:lnTo>
                    <a:lnTo>
                      <a:pt x="1213" y="1384"/>
                    </a:lnTo>
                    <a:lnTo>
                      <a:pt x="1231" y="1410"/>
                    </a:lnTo>
                    <a:lnTo>
                      <a:pt x="1249" y="1438"/>
                    </a:lnTo>
                    <a:lnTo>
                      <a:pt x="1263" y="1469"/>
                    </a:lnTo>
                    <a:lnTo>
                      <a:pt x="1276" y="1500"/>
                    </a:lnTo>
                    <a:lnTo>
                      <a:pt x="1295" y="1559"/>
                    </a:lnTo>
                    <a:lnTo>
                      <a:pt x="1310" y="1608"/>
                    </a:lnTo>
                    <a:lnTo>
                      <a:pt x="1324" y="1647"/>
                    </a:lnTo>
                    <a:lnTo>
                      <a:pt x="1335" y="1681"/>
                    </a:lnTo>
                    <a:lnTo>
                      <a:pt x="1343" y="1711"/>
                    </a:lnTo>
                    <a:lnTo>
                      <a:pt x="1351" y="1738"/>
                    </a:lnTo>
                    <a:lnTo>
                      <a:pt x="1356" y="1765"/>
                    </a:lnTo>
                    <a:lnTo>
                      <a:pt x="1360" y="1795"/>
                    </a:lnTo>
                    <a:lnTo>
                      <a:pt x="1365" y="1849"/>
                    </a:lnTo>
                    <a:lnTo>
                      <a:pt x="1368" y="1888"/>
                    </a:lnTo>
                    <a:lnTo>
                      <a:pt x="1371" y="1916"/>
                    </a:lnTo>
                    <a:lnTo>
                      <a:pt x="1377" y="1931"/>
                    </a:lnTo>
                    <a:lnTo>
                      <a:pt x="1384" y="1939"/>
                    </a:lnTo>
                    <a:lnTo>
                      <a:pt x="1390" y="1944"/>
                    </a:lnTo>
                    <a:lnTo>
                      <a:pt x="1393" y="1947"/>
                    </a:lnTo>
                    <a:lnTo>
                      <a:pt x="1394" y="1954"/>
                    </a:lnTo>
                    <a:lnTo>
                      <a:pt x="1392" y="1962"/>
                    </a:lnTo>
                    <a:lnTo>
                      <a:pt x="1388" y="1969"/>
                    </a:lnTo>
                    <a:lnTo>
                      <a:pt x="1385" y="1973"/>
                    </a:lnTo>
                    <a:lnTo>
                      <a:pt x="1382" y="1974"/>
                    </a:lnTo>
                    <a:lnTo>
                      <a:pt x="1420" y="2002"/>
                    </a:lnTo>
                    <a:lnTo>
                      <a:pt x="1418" y="1999"/>
                    </a:lnTo>
                    <a:lnTo>
                      <a:pt x="1417" y="1993"/>
                    </a:lnTo>
                    <a:lnTo>
                      <a:pt x="1416" y="1984"/>
                    </a:lnTo>
                    <a:lnTo>
                      <a:pt x="1417" y="1974"/>
                    </a:lnTo>
                    <a:lnTo>
                      <a:pt x="1420" y="1964"/>
                    </a:lnTo>
                    <a:lnTo>
                      <a:pt x="1426" y="1956"/>
                    </a:lnTo>
                    <a:lnTo>
                      <a:pt x="1436" y="1951"/>
                    </a:lnTo>
                    <a:lnTo>
                      <a:pt x="1451" y="1951"/>
                    </a:lnTo>
                    <a:lnTo>
                      <a:pt x="1466" y="1955"/>
                    </a:lnTo>
                    <a:lnTo>
                      <a:pt x="1475" y="1962"/>
                    </a:lnTo>
                    <a:lnTo>
                      <a:pt x="1479" y="1972"/>
                    </a:lnTo>
                    <a:lnTo>
                      <a:pt x="1480" y="1982"/>
                    </a:lnTo>
                    <a:lnTo>
                      <a:pt x="1478" y="1994"/>
                    </a:lnTo>
                    <a:lnTo>
                      <a:pt x="1475" y="2002"/>
                    </a:lnTo>
                    <a:lnTo>
                      <a:pt x="1473" y="2008"/>
                    </a:lnTo>
                    <a:lnTo>
                      <a:pt x="1472" y="2011"/>
                    </a:lnTo>
                    <a:lnTo>
                      <a:pt x="1475" y="2012"/>
                    </a:lnTo>
                    <a:lnTo>
                      <a:pt x="1483" y="2015"/>
                    </a:lnTo>
                    <a:lnTo>
                      <a:pt x="1493" y="2017"/>
                    </a:lnTo>
                    <a:lnTo>
                      <a:pt x="1502" y="2016"/>
                    </a:lnTo>
                    <a:lnTo>
                      <a:pt x="1509" y="2013"/>
                    </a:lnTo>
                    <a:lnTo>
                      <a:pt x="1514" y="2011"/>
                    </a:lnTo>
                    <a:lnTo>
                      <a:pt x="1517" y="2010"/>
                    </a:lnTo>
                    <a:lnTo>
                      <a:pt x="1518" y="2010"/>
                    </a:lnTo>
                    <a:lnTo>
                      <a:pt x="1518" y="2013"/>
                    </a:lnTo>
                    <a:lnTo>
                      <a:pt x="1519" y="2022"/>
                    </a:lnTo>
                    <a:lnTo>
                      <a:pt x="1518" y="2037"/>
                    </a:lnTo>
                    <a:lnTo>
                      <a:pt x="1514" y="2053"/>
                    </a:lnTo>
                    <a:lnTo>
                      <a:pt x="1505" y="2071"/>
                    </a:lnTo>
                    <a:lnTo>
                      <a:pt x="1490" y="2089"/>
                    </a:lnTo>
                    <a:lnTo>
                      <a:pt x="1469" y="2105"/>
                    </a:lnTo>
                    <a:lnTo>
                      <a:pt x="1439" y="2117"/>
                    </a:lnTo>
                    <a:lnTo>
                      <a:pt x="1406" y="2124"/>
                    </a:lnTo>
                    <a:lnTo>
                      <a:pt x="1377" y="2125"/>
                    </a:lnTo>
                    <a:lnTo>
                      <a:pt x="1353" y="2124"/>
                    </a:lnTo>
                    <a:lnTo>
                      <a:pt x="1332" y="2119"/>
                    </a:lnTo>
                    <a:lnTo>
                      <a:pt x="1316" y="2114"/>
                    </a:lnTo>
                    <a:lnTo>
                      <a:pt x="1301" y="2109"/>
                    </a:lnTo>
                    <a:lnTo>
                      <a:pt x="1291" y="2106"/>
                    </a:lnTo>
                    <a:lnTo>
                      <a:pt x="1283" y="2106"/>
                    </a:lnTo>
                    <a:lnTo>
                      <a:pt x="1276" y="2108"/>
                    </a:lnTo>
                    <a:lnTo>
                      <a:pt x="1268" y="2110"/>
                    </a:lnTo>
                    <a:lnTo>
                      <a:pt x="1261" y="2114"/>
                    </a:lnTo>
                    <a:lnTo>
                      <a:pt x="1253" y="2117"/>
                    </a:lnTo>
                    <a:lnTo>
                      <a:pt x="1246" y="2119"/>
                    </a:lnTo>
                    <a:lnTo>
                      <a:pt x="1239" y="2122"/>
                    </a:lnTo>
                    <a:lnTo>
                      <a:pt x="1232" y="2124"/>
                    </a:lnTo>
                    <a:lnTo>
                      <a:pt x="1226" y="2124"/>
                    </a:lnTo>
                    <a:lnTo>
                      <a:pt x="1218" y="2124"/>
                    </a:lnTo>
                    <a:lnTo>
                      <a:pt x="1206" y="2124"/>
                    </a:lnTo>
                    <a:lnTo>
                      <a:pt x="1191" y="2123"/>
                    </a:lnTo>
                    <a:lnTo>
                      <a:pt x="1175" y="2123"/>
                    </a:lnTo>
                    <a:lnTo>
                      <a:pt x="1159" y="2120"/>
                    </a:lnTo>
                    <a:lnTo>
                      <a:pt x="1147" y="2119"/>
                    </a:lnTo>
                    <a:lnTo>
                      <a:pt x="1137" y="2116"/>
                    </a:lnTo>
                    <a:lnTo>
                      <a:pt x="1133" y="2111"/>
                    </a:lnTo>
                    <a:lnTo>
                      <a:pt x="1132" y="2102"/>
                    </a:lnTo>
                    <a:lnTo>
                      <a:pt x="1131" y="2093"/>
                    </a:lnTo>
                    <a:lnTo>
                      <a:pt x="1131" y="2083"/>
                    </a:lnTo>
                    <a:lnTo>
                      <a:pt x="1129" y="2068"/>
                    </a:lnTo>
                    <a:lnTo>
                      <a:pt x="1129" y="2048"/>
                    </a:lnTo>
                    <a:lnTo>
                      <a:pt x="1132" y="2028"/>
                    </a:lnTo>
                    <a:lnTo>
                      <a:pt x="1133" y="2011"/>
                    </a:lnTo>
                    <a:lnTo>
                      <a:pt x="1134" y="2004"/>
                    </a:lnTo>
                    <a:lnTo>
                      <a:pt x="1132" y="2005"/>
                    </a:lnTo>
                    <a:lnTo>
                      <a:pt x="1127" y="2006"/>
                    </a:lnTo>
                    <a:lnTo>
                      <a:pt x="1123" y="2002"/>
                    </a:lnTo>
                    <a:lnTo>
                      <a:pt x="1122" y="1985"/>
                    </a:lnTo>
                    <a:lnTo>
                      <a:pt x="1123" y="1967"/>
                    </a:lnTo>
                    <a:lnTo>
                      <a:pt x="1125" y="1938"/>
                    </a:lnTo>
                    <a:lnTo>
                      <a:pt x="1124" y="1902"/>
                    </a:lnTo>
                    <a:lnTo>
                      <a:pt x="1121" y="1859"/>
                    </a:lnTo>
                    <a:lnTo>
                      <a:pt x="1111" y="1809"/>
                    </a:lnTo>
                    <a:lnTo>
                      <a:pt x="1093" y="1757"/>
                    </a:lnTo>
                    <a:lnTo>
                      <a:pt x="1068" y="1702"/>
                    </a:lnTo>
                    <a:lnTo>
                      <a:pt x="1030" y="1645"/>
                    </a:lnTo>
                    <a:lnTo>
                      <a:pt x="1007" y="1618"/>
                    </a:lnTo>
                    <a:lnTo>
                      <a:pt x="986" y="1595"/>
                    </a:lnTo>
                    <a:lnTo>
                      <a:pt x="963" y="1575"/>
                    </a:lnTo>
                    <a:lnTo>
                      <a:pt x="941" y="1557"/>
                    </a:lnTo>
                    <a:lnTo>
                      <a:pt x="920" y="1541"/>
                    </a:lnTo>
                    <a:lnTo>
                      <a:pt x="899" y="1529"/>
                    </a:lnTo>
                    <a:lnTo>
                      <a:pt x="880" y="1517"/>
                    </a:lnTo>
                    <a:lnTo>
                      <a:pt x="861" y="1509"/>
                    </a:lnTo>
                    <a:lnTo>
                      <a:pt x="845" y="1501"/>
                    </a:lnTo>
                    <a:lnTo>
                      <a:pt x="829" y="1497"/>
                    </a:lnTo>
                    <a:lnTo>
                      <a:pt x="815" y="1492"/>
                    </a:lnTo>
                    <a:lnTo>
                      <a:pt x="803" y="1489"/>
                    </a:lnTo>
                    <a:lnTo>
                      <a:pt x="794" y="1488"/>
                    </a:lnTo>
                    <a:lnTo>
                      <a:pt x="787" y="1487"/>
                    </a:lnTo>
                    <a:lnTo>
                      <a:pt x="782" y="1486"/>
                    </a:lnTo>
                    <a:lnTo>
                      <a:pt x="781" y="1486"/>
                    </a:lnTo>
                    <a:lnTo>
                      <a:pt x="778" y="1490"/>
                    </a:lnTo>
                    <a:lnTo>
                      <a:pt x="769" y="1503"/>
                    </a:lnTo>
                    <a:lnTo>
                      <a:pt x="754" y="1522"/>
                    </a:lnTo>
                    <a:lnTo>
                      <a:pt x="737" y="1548"/>
                    </a:lnTo>
                    <a:lnTo>
                      <a:pt x="717" y="1580"/>
                    </a:lnTo>
                    <a:lnTo>
                      <a:pt x="694" y="1617"/>
                    </a:lnTo>
                    <a:lnTo>
                      <a:pt x="673" y="1657"/>
                    </a:lnTo>
                    <a:lnTo>
                      <a:pt x="651" y="1700"/>
                    </a:lnTo>
                    <a:lnTo>
                      <a:pt x="641" y="1721"/>
                    </a:lnTo>
                    <a:lnTo>
                      <a:pt x="631" y="1741"/>
                    </a:lnTo>
                    <a:lnTo>
                      <a:pt x="621" y="1761"/>
                    </a:lnTo>
                    <a:lnTo>
                      <a:pt x="611" y="1780"/>
                    </a:lnTo>
                    <a:lnTo>
                      <a:pt x="601" y="1798"/>
                    </a:lnTo>
                    <a:lnTo>
                      <a:pt x="591" y="1815"/>
                    </a:lnTo>
                    <a:lnTo>
                      <a:pt x="580" y="1832"/>
                    </a:lnTo>
                    <a:lnTo>
                      <a:pt x="570" y="1847"/>
                    </a:lnTo>
                    <a:lnTo>
                      <a:pt x="558" y="1862"/>
                    </a:lnTo>
                    <a:lnTo>
                      <a:pt x="546" y="1876"/>
                    </a:lnTo>
                    <a:lnTo>
                      <a:pt x="533" y="1890"/>
                    </a:lnTo>
                    <a:lnTo>
                      <a:pt x="520" y="1903"/>
                    </a:lnTo>
                    <a:lnTo>
                      <a:pt x="504" y="1916"/>
                    </a:lnTo>
                    <a:lnTo>
                      <a:pt x="489" y="1927"/>
                    </a:lnTo>
                    <a:lnTo>
                      <a:pt x="472" y="1938"/>
                    </a:lnTo>
                    <a:lnTo>
                      <a:pt x="454" y="1950"/>
                    </a:lnTo>
                    <a:lnTo>
                      <a:pt x="434" y="1960"/>
                    </a:lnTo>
                    <a:lnTo>
                      <a:pt x="416" y="1970"/>
                    </a:lnTo>
                    <a:lnTo>
                      <a:pt x="397" y="1980"/>
                    </a:lnTo>
                    <a:lnTo>
                      <a:pt x="379" y="1989"/>
                    </a:lnTo>
                    <a:lnTo>
                      <a:pt x="361" y="1998"/>
                    </a:lnTo>
                    <a:lnTo>
                      <a:pt x="344" y="2006"/>
                    </a:lnTo>
                    <a:lnTo>
                      <a:pt x="327" y="2014"/>
                    </a:lnTo>
                    <a:lnTo>
                      <a:pt x="312" y="2022"/>
                    </a:lnTo>
                    <a:lnTo>
                      <a:pt x="299" y="2029"/>
                    </a:lnTo>
                    <a:lnTo>
                      <a:pt x="285" y="2034"/>
                    </a:lnTo>
                    <a:lnTo>
                      <a:pt x="275" y="2039"/>
                    </a:lnTo>
                    <a:lnTo>
                      <a:pt x="265" y="2043"/>
                    </a:lnTo>
                    <a:lnTo>
                      <a:pt x="257" y="2047"/>
                    </a:lnTo>
                    <a:lnTo>
                      <a:pt x="252" y="2049"/>
                    </a:lnTo>
                    <a:lnTo>
                      <a:pt x="248" y="2051"/>
                    </a:lnTo>
                    <a:lnTo>
                      <a:pt x="247" y="2051"/>
                    </a:lnTo>
                    <a:lnTo>
                      <a:pt x="248" y="2051"/>
                    </a:lnTo>
                    <a:lnTo>
                      <a:pt x="250" y="2050"/>
                    </a:lnTo>
                    <a:lnTo>
                      <a:pt x="254" y="2050"/>
                    </a:lnTo>
                    <a:lnTo>
                      <a:pt x="259" y="2050"/>
                    </a:lnTo>
                    <a:lnTo>
                      <a:pt x="266" y="2051"/>
                    </a:lnTo>
                    <a:lnTo>
                      <a:pt x="273" y="2053"/>
                    </a:lnTo>
                    <a:lnTo>
                      <a:pt x="280" y="2056"/>
                    </a:lnTo>
                    <a:lnTo>
                      <a:pt x="288" y="2062"/>
                    </a:lnTo>
                    <a:lnTo>
                      <a:pt x="301" y="2074"/>
                    </a:lnTo>
                    <a:lnTo>
                      <a:pt x="304" y="2088"/>
                    </a:lnTo>
                    <a:lnTo>
                      <a:pt x="301" y="2101"/>
                    </a:lnTo>
                    <a:lnTo>
                      <a:pt x="294" y="2114"/>
                    </a:lnTo>
                    <a:lnTo>
                      <a:pt x="287" y="2124"/>
                    </a:lnTo>
                    <a:lnTo>
                      <a:pt x="282" y="2128"/>
                    </a:lnTo>
                    <a:lnTo>
                      <a:pt x="278" y="2131"/>
                    </a:lnTo>
                    <a:lnTo>
                      <a:pt x="276" y="2131"/>
                    </a:lnTo>
                    <a:lnTo>
                      <a:pt x="276" y="2134"/>
                    </a:lnTo>
                    <a:lnTo>
                      <a:pt x="278" y="2141"/>
                    </a:lnTo>
                    <a:lnTo>
                      <a:pt x="282" y="2149"/>
                    </a:lnTo>
                    <a:lnTo>
                      <a:pt x="289" y="2156"/>
                    </a:lnTo>
                    <a:lnTo>
                      <a:pt x="297" y="2159"/>
                    </a:lnTo>
                    <a:lnTo>
                      <a:pt x="304" y="2162"/>
                    </a:lnTo>
                    <a:lnTo>
                      <a:pt x="308" y="2163"/>
                    </a:lnTo>
                    <a:lnTo>
                      <a:pt x="310" y="2165"/>
                    </a:lnTo>
                    <a:lnTo>
                      <a:pt x="309" y="2165"/>
                    </a:lnTo>
                    <a:lnTo>
                      <a:pt x="305" y="2167"/>
                    </a:lnTo>
                    <a:lnTo>
                      <a:pt x="297" y="2169"/>
                    </a:lnTo>
                    <a:lnTo>
                      <a:pt x="289" y="2171"/>
                    </a:lnTo>
                    <a:lnTo>
                      <a:pt x="279" y="2174"/>
                    </a:lnTo>
                    <a:lnTo>
                      <a:pt x="268" y="2176"/>
                    </a:lnTo>
                    <a:lnTo>
                      <a:pt x="254" y="2178"/>
                    </a:lnTo>
                    <a:lnTo>
                      <a:pt x="241" y="2179"/>
                    </a:lnTo>
                    <a:lnTo>
                      <a:pt x="227" y="2179"/>
                    </a:lnTo>
                    <a:lnTo>
                      <a:pt x="212" y="2179"/>
                    </a:lnTo>
                    <a:lnTo>
                      <a:pt x="198" y="2177"/>
                    </a:lnTo>
                    <a:lnTo>
                      <a:pt x="183" y="2172"/>
                    </a:lnTo>
                    <a:lnTo>
                      <a:pt x="170" y="2167"/>
                    </a:lnTo>
                    <a:lnTo>
                      <a:pt x="158" y="2159"/>
                    </a:lnTo>
                    <a:lnTo>
                      <a:pt x="146" y="2148"/>
                    </a:lnTo>
                    <a:lnTo>
                      <a:pt x="136" y="2134"/>
                    </a:lnTo>
                    <a:lnTo>
                      <a:pt x="120" y="2106"/>
                    </a:lnTo>
                    <a:lnTo>
                      <a:pt x="107" y="2081"/>
                    </a:lnTo>
                    <a:lnTo>
                      <a:pt x="98" y="2058"/>
                    </a:lnTo>
                    <a:lnTo>
                      <a:pt x="90" y="2040"/>
                    </a:lnTo>
                    <a:lnTo>
                      <a:pt x="84" y="2024"/>
                    </a:lnTo>
                    <a:lnTo>
                      <a:pt x="77" y="2012"/>
                    </a:lnTo>
                    <a:lnTo>
                      <a:pt x="71" y="2003"/>
                    </a:lnTo>
                    <a:lnTo>
                      <a:pt x="64" y="1997"/>
                    </a:lnTo>
                    <a:lnTo>
                      <a:pt x="55" y="1990"/>
                    </a:lnTo>
                    <a:lnTo>
                      <a:pt x="43" y="1981"/>
                    </a:lnTo>
                    <a:lnTo>
                      <a:pt x="32" y="1969"/>
                    </a:lnTo>
                    <a:lnTo>
                      <a:pt x="21" y="1955"/>
                    </a:lnTo>
                    <a:lnTo>
                      <a:pt x="11" y="1942"/>
                    </a:lnTo>
                    <a:lnTo>
                      <a:pt x="3" y="1927"/>
                    </a:lnTo>
                    <a:lnTo>
                      <a:pt x="0" y="1915"/>
                    </a:lnTo>
                    <a:lnTo>
                      <a:pt x="1" y="1904"/>
                    </a:lnTo>
                    <a:lnTo>
                      <a:pt x="7" y="1895"/>
                    </a:lnTo>
                    <a:lnTo>
                      <a:pt x="16" y="1885"/>
                    </a:lnTo>
                    <a:lnTo>
                      <a:pt x="25" y="1876"/>
                    </a:lnTo>
                    <a:lnTo>
                      <a:pt x="35" y="1868"/>
                    </a:lnTo>
                    <a:lnTo>
                      <a:pt x="46" y="1861"/>
                    </a:lnTo>
                    <a:lnTo>
                      <a:pt x="53" y="1856"/>
                    </a:lnTo>
                    <a:lnTo>
                      <a:pt x="59" y="1852"/>
                    </a:lnTo>
                    <a:lnTo>
                      <a:pt x="61" y="1851"/>
                    </a:lnTo>
                    <a:lnTo>
                      <a:pt x="73" y="1852"/>
                    </a:lnTo>
                    <a:lnTo>
                      <a:pt x="71" y="1850"/>
                    </a:lnTo>
                    <a:lnTo>
                      <a:pt x="66" y="1843"/>
                    </a:lnTo>
                    <a:lnTo>
                      <a:pt x="63" y="1834"/>
                    </a:lnTo>
                    <a:lnTo>
                      <a:pt x="65" y="1824"/>
                    </a:lnTo>
                    <a:lnTo>
                      <a:pt x="68" y="1819"/>
                    </a:lnTo>
                    <a:lnTo>
                      <a:pt x="71" y="1816"/>
                    </a:lnTo>
                    <a:lnTo>
                      <a:pt x="74" y="1813"/>
                    </a:lnTo>
                    <a:lnTo>
                      <a:pt x="78" y="1809"/>
                    </a:lnTo>
                    <a:lnTo>
                      <a:pt x="85" y="1804"/>
                    </a:lnTo>
                    <a:lnTo>
                      <a:pt x="93" y="1796"/>
                    </a:lnTo>
                    <a:lnTo>
                      <a:pt x="104" y="1786"/>
                    </a:lnTo>
                    <a:lnTo>
                      <a:pt x="119" y="1772"/>
                    </a:lnTo>
                    <a:lnTo>
                      <a:pt x="127" y="1764"/>
                    </a:lnTo>
                    <a:lnTo>
                      <a:pt x="136" y="1755"/>
                    </a:lnTo>
                    <a:lnTo>
                      <a:pt x="146" y="1745"/>
                    </a:lnTo>
                    <a:lnTo>
                      <a:pt x="157" y="1735"/>
                    </a:lnTo>
                    <a:lnTo>
                      <a:pt x="168" y="1723"/>
                    </a:lnTo>
                    <a:lnTo>
                      <a:pt x="180" y="1711"/>
                    </a:lnTo>
                    <a:lnTo>
                      <a:pt x="192" y="1698"/>
                    </a:lnTo>
                    <a:lnTo>
                      <a:pt x="204" y="1685"/>
                    </a:lnTo>
                    <a:lnTo>
                      <a:pt x="217" y="1670"/>
                    </a:lnTo>
                    <a:lnTo>
                      <a:pt x="230" y="1654"/>
                    </a:lnTo>
                    <a:lnTo>
                      <a:pt x="242" y="1638"/>
                    </a:lnTo>
                    <a:lnTo>
                      <a:pt x="254" y="1621"/>
                    </a:lnTo>
                    <a:lnTo>
                      <a:pt x="267" y="1603"/>
                    </a:lnTo>
                    <a:lnTo>
                      <a:pt x="279" y="1584"/>
                    </a:lnTo>
                    <a:lnTo>
                      <a:pt x="290" y="1564"/>
                    </a:lnTo>
                    <a:lnTo>
                      <a:pt x="302" y="1543"/>
                    </a:lnTo>
                    <a:lnTo>
                      <a:pt x="322" y="1501"/>
                    </a:lnTo>
                    <a:lnTo>
                      <a:pt x="340" y="1460"/>
                    </a:lnTo>
                    <a:lnTo>
                      <a:pt x="356" y="1421"/>
                    </a:lnTo>
                    <a:lnTo>
                      <a:pt x="372" y="1384"/>
                    </a:lnTo>
                    <a:lnTo>
                      <a:pt x="386" y="1350"/>
                    </a:lnTo>
                    <a:lnTo>
                      <a:pt x="399" y="1319"/>
                    </a:lnTo>
                    <a:lnTo>
                      <a:pt x="413" y="1293"/>
                    </a:lnTo>
                    <a:lnTo>
                      <a:pt x="425" y="1273"/>
                    </a:lnTo>
                    <a:lnTo>
                      <a:pt x="436" y="1257"/>
                    </a:lnTo>
                    <a:lnTo>
                      <a:pt x="445" y="1245"/>
                    </a:lnTo>
                    <a:lnTo>
                      <a:pt x="451" y="1236"/>
                    </a:lnTo>
                    <a:lnTo>
                      <a:pt x="455" y="1230"/>
                    </a:lnTo>
                    <a:lnTo>
                      <a:pt x="458" y="1225"/>
                    </a:lnTo>
                    <a:lnTo>
                      <a:pt x="459" y="1223"/>
                    </a:lnTo>
                    <a:lnTo>
                      <a:pt x="460" y="1222"/>
                    </a:lnTo>
                    <a:lnTo>
                      <a:pt x="460" y="1222"/>
                    </a:lnTo>
                    <a:lnTo>
                      <a:pt x="436" y="1168"/>
                    </a:lnTo>
                    <a:lnTo>
                      <a:pt x="434" y="1168"/>
                    </a:lnTo>
                    <a:lnTo>
                      <a:pt x="430" y="1168"/>
                    </a:lnTo>
                    <a:lnTo>
                      <a:pt x="422" y="1167"/>
                    </a:lnTo>
                    <a:lnTo>
                      <a:pt x="412" y="1165"/>
                    </a:lnTo>
                    <a:lnTo>
                      <a:pt x="399" y="1162"/>
                    </a:lnTo>
                    <a:lnTo>
                      <a:pt x="385" y="1159"/>
                    </a:lnTo>
                    <a:lnTo>
                      <a:pt x="369" y="1152"/>
                    </a:lnTo>
                    <a:lnTo>
                      <a:pt x="354" y="1144"/>
                    </a:lnTo>
                    <a:lnTo>
                      <a:pt x="337" y="1134"/>
                    </a:lnTo>
                    <a:lnTo>
                      <a:pt x="319" y="1120"/>
                    </a:lnTo>
                    <a:lnTo>
                      <a:pt x="303" y="1104"/>
                    </a:lnTo>
                    <a:lnTo>
                      <a:pt x="286" y="1084"/>
                    </a:lnTo>
                    <a:lnTo>
                      <a:pt x="271" y="1060"/>
                    </a:lnTo>
                    <a:lnTo>
                      <a:pt x="256" y="1033"/>
                    </a:lnTo>
                    <a:lnTo>
                      <a:pt x="244" y="1001"/>
                    </a:lnTo>
                    <a:lnTo>
                      <a:pt x="234" y="965"/>
                    </a:lnTo>
                    <a:lnTo>
                      <a:pt x="221" y="895"/>
                    </a:lnTo>
                    <a:lnTo>
                      <a:pt x="220" y="840"/>
                    </a:lnTo>
                    <a:lnTo>
                      <a:pt x="227" y="795"/>
                    </a:lnTo>
                    <a:lnTo>
                      <a:pt x="240" y="760"/>
                    </a:lnTo>
                    <a:lnTo>
                      <a:pt x="257" y="733"/>
                    </a:lnTo>
                    <a:lnTo>
                      <a:pt x="278" y="712"/>
                    </a:lnTo>
                    <a:lnTo>
                      <a:pt x="297" y="692"/>
                    </a:lnTo>
                    <a:lnTo>
                      <a:pt x="316" y="673"/>
                    </a:lnTo>
                    <a:lnTo>
                      <a:pt x="331" y="656"/>
                    </a:lnTo>
                    <a:lnTo>
                      <a:pt x="346" y="643"/>
                    </a:lnTo>
                    <a:lnTo>
                      <a:pt x="357" y="632"/>
                    </a:lnTo>
                    <a:lnTo>
                      <a:pt x="367" y="626"/>
                    </a:lnTo>
                    <a:lnTo>
                      <a:pt x="375" y="621"/>
                    </a:lnTo>
                    <a:lnTo>
                      <a:pt x="381" y="619"/>
                    </a:lnTo>
                    <a:lnTo>
                      <a:pt x="384" y="618"/>
                    </a:lnTo>
                    <a:lnTo>
                      <a:pt x="385" y="618"/>
                    </a:lnTo>
                    <a:lnTo>
                      <a:pt x="383" y="615"/>
                    </a:lnTo>
                    <a:lnTo>
                      <a:pt x="379" y="610"/>
                    </a:lnTo>
                    <a:lnTo>
                      <a:pt x="374" y="601"/>
                    </a:lnTo>
                    <a:lnTo>
                      <a:pt x="368" y="591"/>
                    </a:lnTo>
                    <a:lnTo>
                      <a:pt x="365" y="580"/>
                    </a:lnTo>
                    <a:lnTo>
                      <a:pt x="365" y="571"/>
                    </a:lnTo>
                    <a:lnTo>
                      <a:pt x="369" y="565"/>
                    </a:lnTo>
                    <a:lnTo>
                      <a:pt x="380" y="560"/>
                    </a:lnTo>
                    <a:lnTo>
                      <a:pt x="393" y="558"/>
                    </a:lnTo>
                    <a:lnTo>
                      <a:pt x="404" y="558"/>
                    </a:lnTo>
                    <a:lnTo>
                      <a:pt x="415" y="558"/>
                    </a:lnTo>
                    <a:lnTo>
                      <a:pt x="427" y="558"/>
                    </a:lnTo>
                    <a:lnTo>
                      <a:pt x="440" y="558"/>
                    </a:lnTo>
                    <a:lnTo>
                      <a:pt x="458" y="557"/>
                    </a:lnTo>
                    <a:lnTo>
                      <a:pt x="480" y="556"/>
                    </a:lnTo>
                    <a:lnTo>
                      <a:pt x="506" y="552"/>
                    </a:lnTo>
                    <a:lnTo>
                      <a:pt x="536" y="548"/>
                    </a:lnTo>
                    <a:lnTo>
                      <a:pt x="564" y="542"/>
                    </a:lnTo>
                    <a:lnTo>
                      <a:pt x="590" y="535"/>
                    </a:lnTo>
                    <a:lnTo>
                      <a:pt x="612" y="528"/>
                    </a:lnTo>
                    <a:lnTo>
                      <a:pt x="630" y="522"/>
                    </a:lnTo>
                    <a:lnTo>
                      <a:pt x="644" y="516"/>
                    </a:lnTo>
                    <a:lnTo>
                      <a:pt x="652" y="513"/>
                    </a:lnTo>
                    <a:lnTo>
                      <a:pt x="655" y="5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Freeform 155"/>
              <p:cNvSpPr>
                <a:spLocks/>
              </p:cNvSpPr>
              <p:nvPr/>
            </p:nvSpPr>
            <p:spPr bwMode="auto">
              <a:xfrm>
                <a:off x="2723012" y="5992265"/>
                <a:ext cx="71187" cy="49083"/>
              </a:xfrm>
              <a:custGeom>
                <a:avLst/>
                <a:gdLst>
                  <a:gd name="T0" fmla="*/ 14 w 278"/>
                  <a:gd name="T1" fmla="*/ 218 h 229"/>
                  <a:gd name="T2" fmla="*/ 1 w 278"/>
                  <a:gd name="T3" fmla="*/ 161 h 229"/>
                  <a:gd name="T4" fmla="*/ 1 w 278"/>
                  <a:gd name="T5" fmla="*/ 127 h 229"/>
                  <a:gd name="T6" fmla="*/ 2 w 278"/>
                  <a:gd name="T7" fmla="*/ 116 h 229"/>
                  <a:gd name="T8" fmla="*/ 7 w 278"/>
                  <a:gd name="T9" fmla="*/ 108 h 229"/>
                  <a:gd name="T10" fmla="*/ 22 w 278"/>
                  <a:gd name="T11" fmla="*/ 101 h 229"/>
                  <a:gd name="T12" fmla="*/ 48 w 278"/>
                  <a:gd name="T13" fmla="*/ 90 h 229"/>
                  <a:gd name="T14" fmla="*/ 79 w 278"/>
                  <a:gd name="T15" fmla="*/ 80 h 229"/>
                  <a:gd name="T16" fmla="*/ 107 w 278"/>
                  <a:gd name="T17" fmla="*/ 72 h 229"/>
                  <a:gd name="T18" fmla="*/ 125 w 278"/>
                  <a:gd name="T19" fmla="*/ 67 h 229"/>
                  <a:gd name="T20" fmla="*/ 60 w 278"/>
                  <a:gd name="T21" fmla="*/ 72 h 229"/>
                  <a:gd name="T22" fmla="*/ 72 w 278"/>
                  <a:gd name="T23" fmla="*/ 66 h 229"/>
                  <a:gd name="T24" fmla="*/ 100 w 278"/>
                  <a:gd name="T25" fmla="*/ 52 h 229"/>
                  <a:gd name="T26" fmla="*/ 131 w 278"/>
                  <a:gd name="T27" fmla="*/ 35 h 229"/>
                  <a:gd name="T28" fmla="*/ 154 w 278"/>
                  <a:gd name="T29" fmla="*/ 20 h 229"/>
                  <a:gd name="T30" fmla="*/ 168 w 278"/>
                  <a:gd name="T31" fmla="*/ 10 h 229"/>
                  <a:gd name="T32" fmla="*/ 178 w 278"/>
                  <a:gd name="T33" fmla="*/ 3 h 229"/>
                  <a:gd name="T34" fmla="*/ 187 w 278"/>
                  <a:gd name="T35" fmla="*/ 0 h 229"/>
                  <a:gd name="T36" fmla="*/ 194 w 278"/>
                  <a:gd name="T37" fmla="*/ 3 h 229"/>
                  <a:gd name="T38" fmla="*/ 202 w 278"/>
                  <a:gd name="T39" fmla="*/ 14 h 229"/>
                  <a:gd name="T40" fmla="*/ 211 w 278"/>
                  <a:gd name="T41" fmla="*/ 31 h 229"/>
                  <a:gd name="T42" fmla="*/ 222 w 278"/>
                  <a:gd name="T43" fmla="*/ 52 h 229"/>
                  <a:gd name="T44" fmla="*/ 236 w 278"/>
                  <a:gd name="T45" fmla="*/ 73 h 229"/>
                  <a:gd name="T46" fmla="*/ 251 w 278"/>
                  <a:gd name="T47" fmla="*/ 91 h 229"/>
                  <a:gd name="T48" fmla="*/ 264 w 278"/>
                  <a:gd name="T49" fmla="*/ 105 h 229"/>
                  <a:gd name="T50" fmla="*/ 274 w 278"/>
                  <a:gd name="T51" fmla="*/ 114 h 229"/>
                  <a:gd name="T52" fmla="*/ 278 w 278"/>
                  <a:gd name="T53" fmla="*/ 116 h 229"/>
                  <a:gd name="T54" fmla="*/ 275 w 278"/>
                  <a:gd name="T55" fmla="*/ 116 h 229"/>
                  <a:gd name="T56" fmla="*/ 266 w 278"/>
                  <a:gd name="T57" fmla="*/ 116 h 229"/>
                  <a:gd name="T58" fmla="*/ 255 w 278"/>
                  <a:gd name="T59" fmla="*/ 115 h 229"/>
                  <a:gd name="T60" fmla="*/ 242 w 278"/>
                  <a:gd name="T61" fmla="*/ 110 h 229"/>
                  <a:gd name="T62" fmla="*/ 224 w 278"/>
                  <a:gd name="T63" fmla="*/ 103 h 229"/>
                  <a:gd name="T64" fmla="*/ 221 w 278"/>
                  <a:gd name="T65" fmla="*/ 101 h 229"/>
                  <a:gd name="T66" fmla="*/ 211 w 278"/>
                  <a:gd name="T67" fmla="*/ 148 h 229"/>
                  <a:gd name="T68" fmla="*/ 202 w 278"/>
                  <a:gd name="T69" fmla="*/ 149 h 229"/>
                  <a:gd name="T70" fmla="*/ 176 w 278"/>
                  <a:gd name="T71" fmla="*/ 153 h 229"/>
                  <a:gd name="T72" fmla="*/ 139 w 278"/>
                  <a:gd name="T73" fmla="*/ 164 h 229"/>
                  <a:gd name="T74" fmla="*/ 97 w 278"/>
                  <a:gd name="T75" fmla="*/ 179 h 229"/>
                  <a:gd name="T76" fmla="*/ 61 w 278"/>
                  <a:gd name="T77" fmla="*/ 198 h 229"/>
                  <a:gd name="T78" fmla="*/ 36 w 278"/>
                  <a:gd name="T79" fmla="*/ 213 h 229"/>
                  <a:gd name="T80" fmla="*/ 22 w 278"/>
                  <a:gd name="T81" fmla="*/ 225 h 229"/>
                  <a:gd name="T82" fmla="*/ 18 w 278"/>
                  <a:gd name="T83" fmla="*/ 22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8" h="229">
                    <a:moveTo>
                      <a:pt x="18" y="229"/>
                    </a:moveTo>
                    <a:lnTo>
                      <a:pt x="14" y="218"/>
                    </a:lnTo>
                    <a:lnTo>
                      <a:pt x="7" y="192"/>
                    </a:lnTo>
                    <a:lnTo>
                      <a:pt x="1" y="161"/>
                    </a:lnTo>
                    <a:lnTo>
                      <a:pt x="0" y="136"/>
                    </a:lnTo>
                    <a:lnTo>
                      <a:pt x="1" y="127"/>
                    </a:lnTo>
                    <a:lnTo>
                      <a:pt x="1" y="122"/>
                    </a:lnTo>
                    <a:lnTo>
                      <a:pt x="2" y="116"/>
                    </a:lnTo>
                    <a:lnTo>
                      <a:pt x="4" y="113"/>
                    </a:lnTo>
                    <a:lnTo>
                      <a:pt x="7" y="108"/>
                    </a:lnTo>
                    <a:lnTo>
                      <a:pt x="13" y="105"/>
                    </a:lnTo>
                    <a:lnTo>
                      <a:pt x="22" y="101"/>
                    </a:lnTo>
                    <a:lnTo>
                      <a:pt x="34" y="96"/>
                    </a:lnTo>
                    <a:lnTo>
                      <a:pt x="48" y="90"/>
                    </a:lnTo>
                    <a:lnTo>
                      <a:pt x="64" y="84"/>
                    </a:lnTo>
                    <a:lnTo>
                      <a:pt x="79" y="80"/>
                    </a:lnTo>
                    <a:lnTo>
                      <a:pt x="95" y="75"/>
                    </a:lnTo>
                    <a:lnTo>
                      <a:pt x="107" y="72"/>
                    </a:lnTo>
                    <a:lnTo>
                      <a:pt x="117" y="69"/>
                    </a:lnTo>
                    <a:lnTo>
                      <a:pt x="125" y="67"/>
                    </a:lnTo>
                    <a:lnTo>
                      <a:pt x="127" y="66"/>
                    </a:lnTo>
                    <a:lnTo>
                      <a:pt x="60" y="72"/>
                    </a:lnTo>
                    <a:lnTo>
                      <a:pt x="63" y="71"/>
                    </a:lnTo>
                    <a:lnTo>
                      <a:pt x="72" y="66"/>
                    </a:lnTo>
                    <a:lnTo>
                      <a:pt x="84" y="60"/>
                    </a:lnTo>
                    <a:lnTo>
                      <a:pt x="100" y="52"/>
                    </a:lnTo>
                    <a:lnTo>
                      <a:pt x="115" y="43"/>
                    </a:lnTo>
                    <a:lnTo>
                      <a:pt x="131" y="35"/>
                    </a:lnTo>
                    <a:lnTo>
                      <a:pt x="144" y="27"/>
                    </a:lnTo>
                    <a:lnTo>
                      <a:pt x="154" y="20"/>
                    </a:lnTo>
                    <a:lnTo>
                      <a:pt x="162" y="14"/>
                    </a:lnTo>
                    <a:lnTo>
                      <a:pt x="168" y="10"/>
                    </a:lnTo>
                    <a:lnTo>
                      <a:pt x="173" y="5"/>
                    </a:lnTo>
                    <a:lnTo>
                      <a:pt x="178" y="3"/>
                    </a:lnTo>
                    <a:lnTo>
                      <a:pt x="183" y="1"/>
                    </a:lnTo>
                    <a:lnTo>
                      <a:pt x="187" y="0"/>
                    </a:lnTo>
                    <a:lnTo>
                      <a:pt x="190" y="1"/>
                    </a:lnTo>
                    <a:lnTo>
                      <a:pt x="194" y="3"/>
                    </a:lnTo>
                    <a:lnTo>
                      <a:pt x="198" y="7"/>
                    </a:lnTo>
                    <a:lnTo>
                      <a:pt x="202" y="14"/>
                    </a:lnTo>
                    <a:lnTo>
                      <a:pt x="206" y="22"/>
                    </a:lnTo>
                    <a:lnTo>
                      <a:pt x="211" y="31"/>
                    </a:lnTo>
                    <a:lnTo>
                      <a:pt x="216" y="41"/>
                    </a:lnTo>
                    <a:lnTo>
                      <a:pt x="222" y="52"/>
                    </a:lnTo>
                    <a:lnTo>
                      <a:pt x="228" y="63"/>
                    </a:lnTo>
                    <a:lnTo>
                      <a:pt x="236" y="73"/>
                    </a:lnTo>
                    <a:lnTo>
                      <a:pt x="244" y="83"/>
                    </a:lnTo>
                    <a:lnTo>
                      <a:pt x="251" y="91"/>
                    </a:lnTo>
                    <a:lnTo>
                      <a:pt x="258" y="99"/>
                    </a:lnTo>
                    <a:lnTo>
                      <a:pt x="264" y="105"/>
                    </a:lnTo>
                    <a:lnTo>
                      <a:pt x="270" y="110"/>
                    </a:lnTo>
                    <a:lnTo>
                      <a:pt x="274" y="114"/>
                    </a:lnTo>
                    <a:lnTo>
                      <a:pt x="277" y="115"/>
                    </a:lnTo>
                    <a:lnTo>
                      <a:pt x="278" y="116"/>
                    </a:lnTo>
                    <a:lnTo>
                      <a:pt x="277" y="116"/>
                    </a:lnTo>
                    <a:lnTo>
                      <a:pt x="275" y="116"/>
                    </a:lnTo>
                    <a:lnTo>
                      <a:pt x="272" y="117"/>
                    </a:lnTo>
                    <a:lnTo>
                      <a:pt x="266" y="116"/>
                    </a:lnTo>
                    <a:lnTo>
                      <a:pt x="261" y="116"/>
                    </a:lnTo>
                    <a:lnTo>
                      <a:pt x="255" y="115"/>
                    </a:lnTo>
                    <a:lnTo>
                      <a:pt x="249" y="114"/>
                    </a:lnTo>
                    <a:lnTo>
                      <a:pt x="242" y="110"/>
                    </a:lnTo>
                    <a:lnTo>
                      <a:pt x="230" y="106"/>
                    </a:lnTo>
                    <a:lnTo>
                      <a:pt x="224" y="103"/>
                    </a:lnTo>
                    <a:lnTo>
                      <a:pt x="222" y="101"/>
                    </a:lnTo>
                    <a:lnTo>
                      <a:pt x="221" y="101"/>
                    </a:lnTo>
                    <a:lnTo>
                      <a:pt x="200" y="50"/>
                    </a:lnTo>
                    <a:lnTo>
                      <a:pt x="211" y="148"/>
                    </a:lnTo>
                    <a:lnTo>
                      <a:pt x="209" y="148"/>
                    </a:lnTo>
                    <a:lnTo>
                      <a:pt x="202" y="149"/>
                    </a:lnTo>
                    <a:lnTo>
                      <a:pt x="190" y="151"/>
                    </a:lnTo>
                    <a:lnTo>
                      <a:pt x="176" y="153"/>
                    </a:lnTo>
                    <a:lnTo>
                      <a:pt x="158" y="158"/>
                    </a:lnTo>
                    <a:lnTo>
                      <a:pt x="139" y="164"/>
                    </a:lnTo>
                    <a:lnTo>
                      <a:pt x="118" y="170"/>
                    </a:lnTo>
                    <a:lnTo>
                      <a:pt x="97" y="179"/>
                    </a:lnTo>
                    <a:lnTo>
                      <a:pt x="77" y="189"/>
                    </a:lnTo>
                    <a:lnTo>
                      <a:pt x="61" y="198"/>
                    </a:lnTo>
                    <a:lnTo>
                      <a:pt x="46" y="207"/>
                    </a:lnTo>
                    <a:lnTo>
                      <a:pt x="36" y="213"/>
                    </a:lnTo>
                    <a:lnTo>
                      <a:pt x="28" y="220"/>
                    </a:lnTo>
                    <a:lnTo>
                      <a:pt x="22" y="225"/>
                    </a:lnTo>
                    <a:lnTo>
                      <a:pt x="19" y="228"/>
                    </a:lnTo>
                    <a:lnTo>
                      <a:pt x="18" y="229"/>
                    </a:lnTo>
                    <a:close/>
                  </a:path>
                </a:pathLst>
              </a:custGeom>
              <a:solidFill>
                <a:srgbClr val="E8FF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Freeform 156"/>
              <p:cNvSpPr>
                <a:spLocks/>
              </p:cNvSpPr>
              <p:nvPr/>
            </p:nvSpPr>
            <p:spPr bwMode="auto">
              <a:xfrm>
                <a:off x="2807611" y="6014654"/>
                <a:ext cx="11349" cy="7750"/>
              </a:xfrm>
              <a:custGeom>
                <a:avLst/>
                <a:gdLst>
                  <a:gd name="T0" fmla="*/ 0 w 44"/>
                  <a:gd name="T1" fmla="*/ 13 h 35"/>
                  <a:gd name="T2" fmla="*/ 1 w 44"/>
                  <a:gd name="T3" fmla="*/ 13 h 35"/>
                  <a:gd name="T4" fmla="*/ 3 w 44"/>
                  <a:gd name="T5" fmla="*/ 12 h 35"/>
                  <a:gd name="T6" fmla="*/ 6 w 44"/>
                  <a:gd name="T7" fmla="*/ 10 h 35"/>
                  <a:gd name="T8" fmla="*/ 11 w 44"/>
                  <a:gd name="T9" fmla="*/ 8 h 35"/>
                  <a:gd name="T10" fmla="*/ 16 w 44"/>
                  <a:gd name="T11" fmla="*/ 5 h 35"/>
                  <a:gd name="T12" fmla="*/ 22 w 44"/>
                  <a:gd name="T13" fmla="*/ 4 h 35"/>
                  <a:gd name="T14" fmla="*/ 27 w 44"/>
                  <a:gd name="T15" fmla="*/ 2 h 35"/>
                  <a:gd name="T16" fmla="*/ 32 w 44"/>
                  <a:gd name="T17" fmla="*/ 1 h 35"/>
                  <a:gd name="T18" fmla="*/ 39 w 44"/>
                  <a:gd name="T19" fmla="*/ 0 h 35"/>
                  <a:gd name="T20" fmla="*/ 43 w 44"/>
                  <a:gd name="T21" fmla="*/ 0 h 35"/>
                  <a:gd name="T22" fmla="*/ 44 w 44"/>
                  <a:gd name="T23" fmla="*/ 0 h 35"/>
                  <a:gd name="T24" fmla="*/ 44 w 44"/>
                  <a:gd name="T25" fmla="*/ 0 h 35"/>
                  <a:gd name="T26" fmla="*/ 43 w 44"/>
                  <a:gd name="T27" fmla="*/ 15 h 35"/>
                  <a:gd name="T28" fmla="*/ 31 w 44"/>
                  <a:gd name="T29" fmla="*/ 12 h 35"/>
                  <a:gd name="T30" fmla="*/ 43 w 44"/>
                  <a:gd name="T31" fmla="*/ 24 h 35"/>
                  <a:gd name="T32" fmla="*/ 41 w 44"/>
                  <a:gd name="T33" fmla="*/ 35 h 35"/>
                  <a:gd name="T34" fmla="*/ 38 w 44"/>
                  <a:gd name="T35" fmla="*/ 34 h 35"/>
                  <a:gd name="T36" fmla="*/ 31 w 44"/>
                  <a:gd name="T37" fmla="*/ 33 h 35"/>
                  <a:gd name="T38" fmla="*/ 22 w 44"/>
                  <a:gd name="T39" fmla="*/ 30 h 35"/>
                  <a:gd name="T40" fmla="*/ 14 w 44"/>
                  <a:gd name="T41" fmla="*/ 28 h 35"/>
                  <a:gd name="T42" fmla="*/ 7 w 44"/>
                  <a:gd name="T43" fmla="*/ 25 h 35"/>
                  <a:gd name="T44" fmla="*/ 3 w 44"/>
                  <a:gd name="T45" fmla="*/ 19 h 35"/>
                  <a:gd name="T46" fmla="*/ 1 w 44"/>
                  <a:gd name="T47" fmla="*/ 16 h 35"/>
                  <a:gd name="T48" fmla="*/ 0 w 44"/>
                  <a:gd name="T49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4" h="35">
                    <a:moveTo>
                      <a:pt x="0" y="13"/>
                    </a:moveTo>
                    <a:lnTo>
                      <a:pt x="1" y="13"/>
                    </a:lnTo>
                    <a:lnTo>
                      <a:pt x="3" y="12"/>
                    </a:lnTo>
                    <a:lnTo>
                      <a:pt x="6" y="10"/>
                    </a:lnTo>
                    <a:lnTo>
                      <a:pt x="11" y="8"/>
                    </a:lnTo>
                    <a:lnTo>
                      <a:pt x="16" y="5"/>
                    </a:lnTo>
                    <a:lnTo>
                      <a:pt x="22" y="4"/>
                    </a:lnTo>
                    <a:lnTo>
                      <a:pt x="27" y="2"/>
                    </a:lnTo>
                    <a:lnTo>
                      <a:pt x="32" y="1"/>
                    </a:lnTo>
                    <a:lnTo>
                      <a:pt x="39" y="0"/>
                    </a:lnTo>
                    <a:lnTo>
                      <a:pt x="43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3" y="15"/>
                    </a:lnTo>
                    <a:lnTo>
                      <a:pt x="31" y="12"/>
                    </a:lnTo>
                    <a:lnTo>
                      <a:pt x="43" y="24"/>
                    </a:lnTo>
                    <a:lnTo>
                      <a:pt x="41" y="35"/>
                    </a:lnTo>
                    <a:lnTo>
                      <a:pt x="38" y="34"/>
                    </a:lnTo>
                    <a:lnTo>
                      <a:pt x="31" y="33"/>
                    </a:lnTo>
                    <a:lnTo>
                      <a:pt x="22" y="30"/>
                    </a:lnTo>
                    <a:lnTo>
                      <a:pt x="14" y="28"/>
                    </a:lnTo>
                    <a:lnTo>
                      <a:pt x="7" y="25"/>
                    </a:lnTo>
                    <a:lnTo>
                      <a:pt x="3" y="19"/>
                    </a:lnTo>
                    <a:lnTo>
                      <a:pt x="1" y="16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A5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Freeform 157"/>
              <p:cNvSpPr>
                <a:spLocks/>
              </p:cNvSpPr>
              <p:nvPr/>
            </p:nvSpPr>
            <p:spPr bwMode="auto">
              <a:xfrm>
                <a:off x="2734361" y="6033598"/>
                <a:ext cx="56743" cy="73195"/>
              </a:xfrm>
              <a:custGeom>
                <a:avLst/>
                <a:gdLst>
                  <a:gd name="T0" fmla="*/ 55 w 223"/>
                  <a:gd name="T1" fmla="*/ 40 h 338"/>
                  <a:gd name="T2" fmla="*/ 54 w 223"/>
                  <a:gd name="T3" fmla="*/ 69 h 338"/>
                  <a:gd name="T4" fmla="*/ 63 w 223"/>
                  <a:gd name="T5" fmla="*/ 95 h 338"/>
                  <a:gd name="T6" fmla="*/ 68 w 223"/>
                  <a:gd name="T7" fmla="*/ 106 h 338"/>
                  <a:gd name="T8" fmla="*/ 64 w 223"/>
                  <a:gd name="T9" fmla="*/ 119 h 338"/>
                  <a:gd name="T10" fmla="*/ 55 w 223"/>
                  <a:gd name="T11" fmla="*/ 129 h 338"/>
                  <a:gd name="T12" fmla="*/ 45 w 223"/>
                  <a:gd name="T13" fmla="*/ 120 h 338"/>
                  <a:gd name="T14" fmla="*/ 28 w 223"/>
                  <a:gd name="T15" fmla="*/ 109 h 338"/>
                  <a:gd name="T16" fmla="*/ 13 w 223"/>
                  <a:gd name="T17" fmla="*/ 104 h 338"/>
                  <a:gd name="T18" fmla="*/ 1 w 223"/>
                  <a:gd name="T19" fmla="*/ 119 h 338"/>
                  <a:gd name="T20" fmla="*/ 5 w 223"/>
                  <a:gd name="T21" fmla="*/ 148 h 338"/>
                  <a:gd name="T22" fmla="*/ 25 w 223"/>
                  <a:gd name="T23" fmla="*/ 158 h 338"/>
                  <a:gd name="T24" fmla="*/ 36 w 223"/>
                  <a:gd name="T25" fmla="*/ 158 h 338"/>
                  <a:gd name="T26" fmla="*/ 67 w 223"/>
                  <a:gd name="T27" fmla="*/ 313 h 338"/>
                  <a:gd name="T28" fmla="*/ 72 w 223"/>
                  <a:gd name="T29" fmla="*/ 319 h 338"/>
                  <a:gd name="T30" fmla="*/ 88 w 223"/>
                  <a:gd name="T31" fmla="*/ 329 h 338"/>
                  <a:gd name="T32" fmla="*/ 109 w 223"/>
                  <a:gd name="T33" fmla="*/ 337 h 338"/>
                  <a:gd name="T34" fmla="*/ 136 w 223"/>
                  <a:gd name="T35" fmla="*/ 336 h 338"/>
                  <a:gd name="T36" fmla="*/ 159 w 223"/>
                  <a:gd name="T37" fmla="*/ 328 h 338"/>
                  <a:gd name="T38" fmla="*/ 172 w 223"/>
                  <a:gd name="T39" fmla="*/ 323 h 338"/>
                  <a:gd name="T40" fmla="*/ 178 w 223"/>
                  <a:gd name="T41" fmla="*/ 319 h 338"/>
                  <a:gd name="T42" fmla="*/ 179 w 223"/>
                  <a:gd name="T43" fmla="*/ 318 h 338"/>
                  <a:gd name="T44" fmla="*/ 136 w 223"/>
                  <a:gd name="T45" fmla="*/ 282 h 338"/>
                  <a:gd name="T46" fmla="*/ 145 w 223"/>
                  <a:gd name="T47" fmla="*/ 281 h 338"/>
                  <a:gd name="T48" fmla="*/ 168 w 223"/>
                  <a:gd name="T49" fmla="*/ 274 h 338"/>
                  <a:gd name="T50" fmla="*/ 195 w 223"/>
                  <a:gd name="T51" fmla="*/ 259 h 338"/>
                  <a:gd name="T52" fmla="*/ 215 w 223"/>
                  <a:gd name="T53" fmla="*/ 232 h 338"/>
                  <a:gd name="T54" fmla="*/ 223 w 223"/>
                  <a:gd name="T55" fmla="*/ 190 h 338"/>
                  <a:gd name="T56" fmla="*/ 220 w 223"/>
                  <a:gd name="T57" fmla="*/ 142 h 338"/>
                  <a:gd name="T58" fmla="*/ 211 w 223"/>
                  <a:gd name="T59" fmla="*/ 94 h 338"/>
                  <a:gd name="T60" fmla="*/ 201 w 223"/>
                  <a:gd name="T61" fmla="*/ 58 h 338"/>
                  <a:gd name="T62" fmla="*/ 183 w 223"/>
                  <a:gd name="T63" fmla="*/ 17 h 338"/>
                  <a:gd name="T64" fmla="*/ 174 w 223"/>
                  <a:gd name="T65" fmla="*/ 5 h 338"/>
                  <a:gd name="T66" fmla="*/ 166 w 223"/>
                  <a:gd name="T67" fmla="*/ 0 h 338"/>
                  <a:gd name="T68" fmla="*/ 151 w 223"/>
                  <a:gd name="T69" fmla="*/ 6 h 338"/>
                  <a:gd name="T70" fmla="*/ 144 w 223"/>
                  <a:gd name="T71" fmla="*/ 19 h 338"/>
                  <a:gd name="T72" fmla="*/ 143 w 223"/>
                  <a:gd name="T73" fmla="*/ 23 h 338"/>
                  <a:gd name="T74" fmla="*/ 138 w 223"/>
                  <a:gd name="T75" fmla="*/ 22 h 338"/>
                  <a:gd name="T76" fmla="*/ 125 w 223"/>
                  <a:gd name="T77" fmla="*/ 19 h 338"/>
                  <a:gd name="T78" fmla="*/ 107 w 223"/>
                  <a:gd name="T79" fmla="*/ 17 h 338"/>
                  <a:gd name="T80" fmla="*/ 89 w 223"/>
                  <a:gd name="T81" fmla="*/ 19 h 338"/>
                  <a:gd name="T82" fmla="*/ 74 w 223"/>
                  <a:gd name="T83" fmla="*/ 25 h 338"/>
                  <a:gd name="T84" fmla="*/ 64 w 223"/>
                  <a:gd name="T85" fmla="*/ 29 h 338"/>
                  <a:gd name="T86" fmla="*/ 58 w 223"/>
                  <a:gd name="T87" fmla="*/ 33 h 338"/>
                  <a:gd name="T88" fmla="*/ 56 w 223"/>
                  <a:gd name="T89" fmla="*/ 3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3" h="338">
                    <a:moveTo>
                      <a:pt x="56" y="34"/>
                    </a:moveTo>
                    <a:lnTo>
                      <a:pt x="55" y="40"/>
                    </a:lnTo>
                    <a:lnTo>
                      <a:pt x="54" y="53"/>
                    </a:lnTo>
                    <a:lnTo>
                      <a:pt x="54" y="69"/>
                    </a:lnTo>
                    <a:lnTo>
                      <a:pt x="58" y="84"/>
                    </a:lnTo>
                    <a:lnTo>
                      <a:pt x="63" y="95"/>
                    </a:lnTo>
                    <a:lnTo>
                      <a:pt x="66" y="102"/>
                    </a:lnTo>
                    <a:lnTo>
                      <a:pt x="68" y="106"/>
                    </a:lnTo>
                    <a:lnTo>
                      <a:pt x="68" y="108"/>
                    </a:lnTo>
                    <a:lnTo>
                      <a:pt x="64" y="119"/>
                    </a:lnTo>
                    <a:lnTo>
                      <a:pt x="57" y="130"/>
                    </a:lnTo>
                    <a:lnTo>
                      <a:pt x="55" y="129"/>
                    </a:lnTo>
                    <a:lnTo>
                      <a:pt x="51" y="125"/>
                    </a:lnTo>
                    <a:lnTo>
                      <a:pt x="45" y="120"/>
                    </a:lnTo>
                    <a:lnTo>
                      <a:pt x="36" y="114"/>
                    </a:lnTo>
                    <a:lnTo>
                      <a:pt x="28" y="109"/>
                    </a:lnTo>
                    <a:lnTo>
                      <a:pt x="20" y="105"/>
                    </a:lnTo>
                    <a:lnTo>
                      <a:pt x="13" y="104"/>
                    </a:lnTo>
                    <a:lnTo>
                      <a:pt x="8" y="106"/>
                    </a:lnTo>
                    <a:lnTo>
                      <a:pt x="1" y="119"/>
                    </a:lnTo>
                    <a:lnTo>
                      <a:pt x="0" y="135"/>
                    </a:lnTo>
                    <a:lnTo>
                      <a:pt x="5" y="148"/>
                    </a:lnTo>
                    <a:lnTo>
                      <a:pt x="15" y="156"/>
                    </a:lnTo>
                    <a:lnTo>
                      <a:pt x="25" y="158"/>
                    </a:lnTo>
                    <a:lnTo>
                      <a:pt x="32" y="158"/>
                    </a:lnTo>
                    <a:lnTo>
                      <a:pt x="36" y="158"/>
                    </a:lnTo>
                    <a:lnTo>
                      <a:pt x="37" y="158"/>
                    </a:lnTo>
                    <a:lnTo>
                      <a:pt x="67" y="313"/>
                    </a:lnTo>
                    <a:lnTo>
                      <a:pt x="68" y="315"/>
                    </a:lnTo>
                    <a:lnTo>
                      <a:pt x="72" y="319"/>
                    </a:lnTo>
                    <a:lnTo>
                      <a:pt x="78" y="324"/>
                    </a:lnTo>
                    <a:lnTo>
                      <a:pt x="88" y="329"/>
                    </a:lnTo>
                    <a:lnTo>
                      <a:pt x="98" y="334"/>
                    </a:lnTo>
                    <a:lnTo>
                      <a:pt x="109" y="337"/>
                    </a:lnTo>
                    <a:lnTo>
                      <a:pt x="122" y="338"/>
                    </a:lnTo>
                    <a:lnTo>
                      <a:pt x="136" y="336"/>
                    </a:lnTo>
                    <a:lnTo>
                      <a:pt x="148" y="332"/>
                    </a:lnTo>
                    <a:lnTo>
                      <a:pt x="159" y="328"/>
                    </a:lnTo>
                    <a:lnTo>
                      <a:pt x="166" y="326"/>
                    </a:lnTo>
                    <a:lnTo>
                      <a:pt x="172" y="323"/>
                    </a:lnTo>
                    <a:lnTo>
                      <a:pt x="175" y="320"/>
                    </a:lnTo>
                    <a:lnTo>
                      <a:pt x="178" y="319"/>
                    </a:lnTo>
                    <a:lnTo>
                      <a:pt x="179" y="318"/>
                    </a:lnTo>
                    <a:lnTo>
                      <a:pt x="179" y="318"/>
                    </a:lnTo>
                    <a:lnTo>
                      <a:pt x="169" y="290"/>
                    </a:lnTo>
                    <a:lnTo>
                      <a:pt x="136" y="282"/>
                    </a:lnTo>
                    <a:lnTo>
                      <a:pt x="139" y="282"/>
                    </a:lnTo>
                    <a:lnTo>
                      <a:pt x="145" y="281"/>
                    </a:lnTo>
                    <a:lnTo>
                      <a:pt x="156" y="278"/>
                    </a:lnTo>
                    <a:lnTo>
                      <a:pt x="168" y="274"/>
                    </a:lnTo>
                    <a:lnTo>
                      <a:pt x="181" y="267"/>
                    </a:lnTo>
                    <a:lnTo>
                      <a:pt x="195" y="259"/>
                    </a:lnTo>
                    <a:lnTo>
                      <a:pt x="206" y="247"/>
                    </a:lnTo>
                    <a:lnTo>
                      <a:pt x="215" y="232"/>
                    </a:lnTo>
                    <a:lnTo>
                      <a:pt x="220" y="213"/>
                    </a:lnTo>
                    <a:lnTo>
                      <a:pt x="223" y="190"/>
                    </a:lnTo>
                    <a:lnTo>
                      <a:pt x="222" y="166"/>
                    </a:lnTo>
                    <a:lnTo>
                      <a:pt x="220" y="142"/>
                    </a:lnTo>
                    <a:lnTo>
                      <a:pt x="216" y="117"/>
                    </a:lnTo>
                    <a:lnTo>
                      <a:pt x="211" y="94"/>
                    </a:lnTo>
                    <a:lnTo>
                      <a:pt x="206" y="74"/>
                    </a:lnTo>
                    <a:lnTo>
                      <a:pt x="201" y="58"/>
                    </a:lnTo>
                    <a:lnTo>
                      <a:pt x="192" y="34"/>
                    </a:lnTo>
                    <a:lnTo>
                      <a:pt x="183" y="17"/>
                    </a:lnTo>
                    <a:lnTo>
                      <a:pt x="176" y="8"/>
                    </a:lnTo>
                    <a:lnTo>
                      <a:pt x="174" y="5"/>
                    </a:lnTo>
                    <a:lnTo>
                      <a:pt x="172" y="3"/>
                    </a:lnTo>
                    <a:lnTo>
                      <a:pt x="166" y="0"/>
                    </a:lnTo>
                    <a:lnTo>
                      <a:pt x="159" y="0"/>
                    </a:lnTo>
                    <a:lnTo>
                      <a:pt x="151" y="6"/>
                    </a:lnTo>
                    <a:lnTo>
                      <a:pt x="147" y="14"/>
                    </a:lnTo>
                    <a:lnTo>
                      <a:pt x="144" y="19"/>
                    </a:lnTo>
                    <a:lnTo>
                      <a:pt x="143" y="22"/>
                    </a:lnTo>
                    <a:lnTo>
                      <a:pt x="143" y="23"/>
                    </a:lnTo>
                    <a:lnTo>
                      <a:pt x="142" y="23"/>
                    </a:lnTo>
                    <a:lnTo>
                      <a:pt x="138" y="22"/>
                    </a:lnTo>
                    <a:lnTo>
                      <a:pt x="132" y="20"/>
                    </a:lnTo>
                    <a:lnTo>
                      <a:pt x="125" y="19"/>
                    </a:lnTo>
                    <a:lnTo>
                      <a:pt x="115" y="18"/>
                    </a:lnTo>
                    <a:lnTo>
                      <a:pt x="107" y="17"/>
                    </a:lnTo>
                    <a:lnTo>
                      <a:pt x="98" y="18"/>
                    </a:lnTo>
                    <a:lnTo>
                      <a:pt x="89" y="19"/>
                    </a:lnTo>
                    <a:lnTo>
                      <a:pt x="82" y="22"/>
                    </a:lnTo>
                    <a:lnTo>
                      <a:pt x="74" y="25"/>
                    </a:lnTo>
                    <a:lnTo>
                      <a:pt x="69" y="27"/>
                    </a:lnTo>
                    <a:lnTo>
                      <a:pt x="64" y="29"/>
                    </a:lnTo>
                    <a:lnTo>
                      <a:pt x="61" y="31"/>
                    </a:lnTo>
                    <a:lnTo>
                      <a:pt x="58" y="33"/>
                    </a:lnTo>
                    <a:lnTo>
                      <a:pt x="57" y="34"/>
                    </a:lnTo>
                    <a:lnTo>
                      <a:pt x="56" y="34"/>
                    </a:lnTo>
                    <a:close/>
                  </a:path>
                </a:pathLst>
              </a:custGeom>
              <a:solidFill>
                <a:srgbClr val="E0A0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Freeform 158"/>
              <p:cNvSpPr>
                <a:spLocks/>
              </p:cNvSpPr>
              <p:nvPr/>
            </p:nvSpPr>
            <p:spPr bwMode="auto">
              <a:xfrm>
                <a:off x="2737456" y="6105071"/>
                <a:ext cx="14444" cy="117111"/>
              </a:xfrm>
              <a:custGeom>
                <a:avLst/>
                <a:gdLst>
                  <a:gd name="T0" fmla="*/ 13 w 54"/>
                  <a:gd name="T1" fmla="*/ 0 h 543"/>
                  <a:gd name="T2" fmla="*/ 12 w 54"/>
                  <a:gd name="T3" fmla="*/ 17 h 543"/>
                  <a:gd name="T4" fmla="*/ 12 w 54"/>
                  <a:gd name="T5" fmla="*/ 61 h 543"/>
                  <a:gd name="T6" fmla="*/ 16 w 54"/>
                  <a:gd name="T7" fmla="*/ 125 h 543"/>
                  <a:gd name="T8" fmla="*/ 27 w 54"/>
                  <a:gd name="T9" fmla="*/ 199 h 543"/>
                  <a:gd name="T10" fmla="*/ 35 w 54"/>
                  <a:gd name="T11" fmla="*/ 235 h 543"/>
                  <a:gd name="T12" fmla="*/ 42 w 54"/>
                  <a:gd name="T13" fmla="*/ 268 h 543"/>
                  <a:gd name="T14" fmla="*/ 47 w 54"/>
                  <a:gd name="T15" fmla="*/ 299 h 543"/>
                  <a:gd name="T16" fmla="*/ 50 w 54"/>
                  <a:gd name="T17" fmla="*/ 327 h 543"/>
                  <a:gd name="T18" fmla="*/ 53 w 54"/>
                  <a:gd name="T19" fmla="*/ 355 h 543"/>
                  <a:gd name="T20" fmla="*/ 54 w 54"/>
                  <a:gd name="T21" fmla="*/ 383 h 543"/>
                  <a:gd name="T22" fmla="*/ 53 w 54"/>
                  <a:gd name="T23" fmla="*/ 413 h 543"/>
                  <a:gd name="T24" fmla="*/ 51 w 54"/>
                  <a:gd name="T25" fmla="*/ 445 h 543"/>
                  <a:gd name="T26" fmla="*/ 45 w 54"/>
                  <a:gd name="T27" fmla="*/ 498 h 543"/>
                  <a:gd name="T28" fmla="*/ 41 w 54"/>
                  <a:gd name="T29" fmla="*/ 527 h 543"/>
                  <a:gd name="T30" fmla="*/ 38 w 54"/>
                  <a:gd name="T31" fmla="*/ 541 h 543"/>
                  <a:gd name="T32" fmla="*/ 37 w 54"/>
                  <a:gd name="T33" fmla="*/ 543 h 543"/>
                  <a:gd name="T34" fmla="*/ 40 w 54"/>
                  <a:gd name="T35" fmla="*/ 519 h 543"/>
                  <a:gd name="T36" fmla="*/ 44 w 54"/>
                  <a:gd name="T37" fmla="*/ 460 h 543"/>
                  <a:gd name="T38" fmla="*/ 43 w 54"/>
                  <a:gd name="T39" fmla="*/ 380 h 543"/>
                  <a:gd name="T40" fmla="*/ 32 w 54"/>
                  <a:gd name="T41" fmla="*/ 294 h 543"/>
                  <a:gd name="T42" fmla="*/ 22 w 54"/>
                  <a:gd name="T43" fmla="*/ 256 h 543"/>
                  <a:gd name="T44" fmla="*/ 15 w 54"/>
                  <a:gd name="T45" fmla="*/ 222 h 543"/>
                  <a:gd name="T46" fmla="*/ 10 w 54"/>
                  <a:gd name="T47" fmla="*/ 192 h 543"/>
                  <a:gd name="T48" fmla="*/ 6 w 54"/>
                  <a:gd name="T49" fmla="*/ 166 h 543"/>
                  <a:gd name="T50" fmla="*/ 3 w 54"/>
                  <a:gd name="T51" fmla="*/ 142 h 543"/>
                  <a:gd name="T52" fmla="*/ 2 w 54"/>
                  <a:gd name="T53" fmla="*/ 120 h 543"/>
                  <a:gd name="T54" fmla="*/ 1 w 54"/>
                  <a:gd name="T55" fmla="*/ 96 h 543"/>
                  <a:gd name="T56" fmla="*/ 0 w 54"/>
                  <a:gd name="T57" fmla="*/ 71 h 543"/>
                  <a:gd name="T58" fmla="*/ 0 w 54"/>
                  <a:gd name="T59" fmla="*/ 32 h 543"/>
                  <a:gd name="T60" fmla="*/ 2 w 54"/>
                  <a:gd name="T61" fmla="*/ 11 h 543"/>
                  <a:gd name="T62" fmla="*/ 3 w 54"/>
                  <a:gd name="T63" fmla="*/ 4 h 543"/>
                  <a:gd name="T64" fmla="*/ 4 w 54"/>
                  <a:gd name="T65" fmla="*/ 3 h 543"/>
                  <a:gd name="T66" fmla="*/ 13 w 54"/>
                  <a:gd name="T67" fmla="*/ 0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" h="543">
                    <a:moveTo>
                      <a:pt x="13" y="0"/>
                    </a:moveTo>
                    <a:lnTo>
                      <a:pt x="12" y="17"/>
                    </a:lnTo>
                    <a:lnTo>
                      <a:pt x="12" y="61"/>
                    </a:lnTo>
                    <a:lnTo>
                      <a:pt x="16" y="125"/>
                    </a:lnTo>
                    <a:lnTo>
                      <a:pt x="27" y="199"/>
                    </a:lnTo>
                    <a:lnTo>
                      <a:pt x="35" y="235"/>
                    </a:lnTo>
                    <a:lnTo>
                      <a:pt x="42" y="268"/>
                    </a:lnTo>
                    <a:lnTo>
                      <a:pt x="47" y="299"/>
                    </a:lnTo>
                    <a:lnTo>
                      <a:pt x="50" y="327"/>
                    </a:lnTo>
                    <a:lnTo>
                      <a:pt x="53" y="355"/>
                    </a:lnTo>
                    <a:lnTo>
                      <a:pt x="54" y="383"/>
                    </a:lnTo>
                    <a:lnTo>
                      <a:pt x="53" y="413"/>
                    </a:lnTo>
                    <a:lnTo>
                      <a:pt x="51" y="445"/>
                    </a:lnTo>
                    <a:lnTo>
                      <a:pt x="45" y="498"/>
                    </a:lnTo>
                    <a:lnTo>
                      <a:pt x="41" y="527"/>
                    </a:lnTo>
                    <a:lnTo>
                      <a:pt x="38" y="541"/>
                    </a:lnTo>
                    <a:lnTo>
                      <a:pt x="37" y="543"/>
                    </a:lnTo>
                    <a:lnTo>
                      <a:pt x="40" y="519"/>
                    </a:lnTo>
                    <a:lnTo>
                      <a:pt x="44" y="460"/>
                    </a:lnTo>
                    <a:lnTo>
                      <a:pt x="43" y="380"/>
                    </a:lnTo>
                    <a:lnTo>
                      <a:pt x="32" y="294"/>
                    </a:lnTo>
                    <a:lnTo>
                      <a:pt x="22" y="256"/>
                    </a:lnTo>
                    <a:lnTo>
                      <a:pt x="15" y="222"/>
                    </a:lnTo>
                    <a:lnTo>
                      <a:pt x="10" y="192"/>
                    </a:lnTo>
                    <a:lnTo>
                      <a:pt x="6" y="166"/>
                    </a:lnTo>
                    <a:lnTo>
                      <a:pt x="3" y="142"/>
                    </a:lnTo>
                    <a:lnTo>
                      <a:pt x="2" y="120"/>
                    </a:lnTo>
                    <a:lnTo>
                      <a:pt x="1" y="96"/>
                    </a:lnTo>
                    <a:lnTo>
                      <a:pt x="0" y="71"/>
                    </a:lnTo>
                    <a:lnTo>
                      <a:pt x="0" y="32"/>
                    </a:lnTo>
                    <a:lnTo>
                      <a:pt x="2" y="11"/>
                    </a:lnTo>
                    <a:lnTo>
                      <a:pt x="3" y="4"/>
                    </a:lnTo>
                    <a:lnTo>
                      <a:pt x="4" y="3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A5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Freeform 159"/>
              <p:cNvSpPr>
                <a:spLocks/>
              </p:cNvSpPr>
              <p:nvPr/>
            </p:nvSpPr>
            <p:spPr bwMode="auto">
              <a:xfrm>
                <a:off x="2695157" y="6114543"/>
                <a:ext cx="24761" cy="64584"/>
              </a:xfrm>
              <a:custGeom>
                <a:avLst/>
                <a:gdLst>
                  <a:gd name="T0" fmla="*/ 0 w 95"/>
                  <a:gd name="T1" fmla="*/ 0 h 301"/>
                  <a:gd name="T2" fmla="*/ 4 w 95"/>
                  <a:gd name="T3" fmla="*/ 2 h 301"/>
                  <a:gd name="T4" fmla="*/ 15 w 95"/>
                  <a:gd name="T5" fmla="*/ 11 h 301"/>
                  <a:gd name="T6" fmla="*/ 30 w 95"/>
                  <a:gd name="T7" fmla="*/ 23 h 301"/>
                  <a:gd name="T8" fmla="*/ 47 w 95"/>
                  <a:gd name="T9" fmla="*/ 43 h 301"/>
                  <a:gd name="T10" fmla="*/ 65 w 95"/>
                  <a:gd name="T11" fmla="*/ 65 h 301"/>
                  <a:gd name="T12" fmla="*/ 80 w 95"/>
                  <a:gd name="T13" fmla="*/ 95 h 301"/>
                  <a:gd name="T14" fmla="*/ 91 w 95"/>
                  <a:gd name="T15" fmla="*/ 127 h 301"/>
                  <a:gd name="T16" fmla="*/ 95 w 95"/>
                  <a:gd name="T17" fmla="*/ 165 h 301"/>
                  <a:gd name="T18" fmla="*/ 92 w 95"/>
                  <a:gd name="T19" fmla="*/ 201 h 301"/>
                  <a:gd name="T20" fmla="*/ 84 w 95"/>
                  <a:gd name="T21" fmla="*/ 230 h 301"/>
                  <a:gd name="T22" fmla="*/ 75 w 95"/>
                  <a:gd name="T23" fmla="*/ 254 h 301"/>
                  <a:gd name="T24" fmla="*/ 64 w 95"/>
                  <a:gd name="T25" fmla="*/ 272 h 301"/>
                  <a:gd name="T26" fmla="*/ 52 w 95"/>
                  <a:gd name="T27" fmla="*/ 286 h 301"/>
                  <a:gd name="T28" fmla="*/ 42 w 95"/>
                  <a:gd name="T29" fmla="*/ 294 h 301"/>
                  <a:gd name="T30" fmla="*/ 35 w 95"/>
                  <a:gd name="T31" fmla="*/ 299 h 301"/>
                  <a:gd name="T32" fmla="*/ 32 w 95"/>
                  <a:gd name="T33" fmla="*/ 301 h 301"/>
                  <a:gd name="T34" fmla="*/ 29 w 95"/>
                  <a:gd name="T35" fmla="*/ 294 h 301"/>
                  <a:gd name="T36" fmla="*/ 32 w 95"/>
                  <a:gd name="T37" fmla="*/ 290 h 301"/>
                  <a:gd name="T38" fmla="*/ 40 w 95"/>
                  <a:gd name="T39" fmla="*/ 282 h 301"/>
                  <a:gd name="T40" fmla="*/ 52 w 95"/>
                  <a:gd name="T41" fmla="*/ 269 h 301"/>
                  <a:gd name="T42" fmla="*/ 64 w 95"/>
                  <a:gd name="T43" fmla="*/ 250 h 301"/>
                  <a:gd name="T44" fmla="*/ 74 w 95"/>
                  <a:gd name="T45" fmla="*/ 226 h 301"/>
                  <a:gd name="T46" fmla="*/ 81 w 95"/>
                  <a:gd name="T47" fmla="*/ 198 h 301"/>
                  <a:gd name="T48" fmla="*/ 82 w 95"/>
                  <a:gd name="T49" fmla="*/ 165 h 301"/>
                  <a:gd name="T50" fmla="*/ 75 w 95"/>
                  <a:gd name="T51" fmla="*/ 127 h 301"/>
                  <a:gd name="T52" fmla="*/ 63 w 95"/>
                  <a:gd name="T53" fmla="*/ 91 h 301"/>
                  <a:gd name="T54" fmla="*/ 51 w 95"/>
                  <a:gd name="T55" fmla="*/ 63 h 301"/>
                  <a:gd name="T56" fmla="*/ 38 w 95"/>
                  <a:gd name="T57" fmla="*/ 40 h 301"/>
                  <a:gd name="T58" fmla="*/ 26 w 95"/>
                  <a:gd name="T59" fmla="*/ 23 h 301"/>
                  <a:gd name="T60" fmla="*/ 16 w 95"/>
                  <a:gd name="T61" fmla="*/ 12 h 301"/>
                  <a:gd name="T62" fmla="*/ 7 w 95"/>
                  <a:gd name="T63" fmla="*/ 4 h 301"/>
                  <a:gd name="T64" fmla="*/ 2 w 95"/>
                  <a:gd name="T65" fmla="*/ 1 h 301"/>
                  <a:gd name="T66" fmla="*/ 0 w 95"/>
                  <a:gd name="T67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" h="301">
                    <a:moveTo>
                      <a:pt x="0" y="0"/>
                    </a:moveTo>
                    <a:lnTo>
                      <a:pt x="4" y="2"/>
                    </a:lnTo>
                    <a:lnTo>
                      <a:pt x="15" y="11"/>
                    </a:lnTo>
                    <a:lnTo>
                      <a:pt x="30" y="23"/>
                    </a:lnTo>
                    <a:lnTo>
                      <a:pt x="47" y="43"/>
                    </a:lnTo>
                    <a:lnTo>
                      <a:pt x="65" y="65"/>
                    </a:lnTo>
                    <a:lnTo>
                      <a:pt x="80" y="95"/>
                    </a:lnTo>
                    <a:lnTo>
                      <a:pt x="91" y="127"/>
                    </a:lnTo>
                    <a:lnTo>
                      <a:pt x="95" y="165"/>
                    </a:lnTo>
                    <a:lnTo>
                      <a:pt x="92" y="201"/>
                    </a:lnTo>
                    <a:lnTo>
                      <a:pt x="84" y="230"/>
                    </a:lnTo>
                    <a:lnTo>
                      <a:pt x="75" y="254"/>
                    </a:lnTo>
                    <a:lnTo>
                      <a:pt x="64" y="272"/>
                    </a:lnTo>
                    <a:lnTo>
                      <a:pt x="52" y="286"/>
                    </a:lnTo>
                    <a:lnTo>
                      <a:pt x="42" y="294"/>
                    </a:lnTo>
                    <a:lnTo>
                      <a:pt x="35" y="299"/>
                    </a:lnTo>
                    <a:lnTo>
                      <a:pt x="32" y="301"/>
                    </a:lnTo>
                    <a:lnTo>
                      <a:pt x="29" y="294"/>
                    </a:lnTo>
                    <a:lnTo>
                      <a:pt x="32" y="290"/>
                    </a:lnTo>
                    <a:lnTo>
                      <a:pt x="40" y="282"/>
                    </a:lnTo>
                    <a:lnTo>
                      <a:pt x="52" y="269"/>
                    </a:lnTo>
                    <a:lnTo>
                      <a:pt x="64" y="250"/>
                    </a:lnTo>
                    <a:lnTo>
                      <a:pt x="74" y="226"/>
                    </a:lnTo>
                    <a:lnTo>
                      <a:pt x="81" y="198"/>
                    </a:lnTo>
                    <a:lnTo>
                      <a:pt x="82" y="165"/>
                    </a:lnTo>
                    <a:lnTo>
                      <a:pt x="75" y="127"/>
                    </a:lnTo>
                    <a:lnTo>
                      <a:pt x="63" y="91"/>
                    </a:lnTo>
                    <a:lnTo>
                      <a:pt x="51" y="63"/>
                    </a:lnTo>
                    <a:lnTo>
                      <a:pt x="38" y="40"/>
                    </a:lnTo>
                    <a:lnTo>
                      <a:pt x="26" y="23"/>
                    </a:lnTo>
                    <a:lnTo>
                      <a:pt x="16" y="12"/>
                    </a:lnTo>
                    <a:lnTo>
                      <a:pt x="7" y="4"/>
                    </a:lnTo>
                    <a:lnTo>
                      <a:pt x="2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Freeform 160"/>
              <p:cNvSpPr>
                <a:spLocks/>
              </p:cNvSpPr>
              <p:nvPr/>
            </p:nvSpPr>
            <p:spPr bwMode="auto">
              <a:xfrm>
                <a:off x="2640477" y="6121432"/>
                <a:ext cx="70155" cy="111084"/>
              </a:xfrm>
              <a:custGeom>
                <a:avLst/>
                <a:gdLst>
                  <a:gd name="T0" fmla="*/ 235 w 273"/>
                  <a:gd name="T1" fmla="*/ 235 h 513"/>
                  <a:gd name="T2" fmla="*/ 258 w 273"/>
                  <a:gd name="T3" fmla="*/ 198 h 513"/>
                  <a:gd name="T4" fmla="*/ 269 w 273"/>
                  <a:gd name="T5" fmla="*/ 146 h 513"/>
                  <a:gd name="T6" fmla="*/ 258 w 273"/>
                  <a:gd name="T7" fmla="*/ 93 h 513"/>
                  <a:gd name="T8" fmla="*/ 240 w 273"/>
                  <a:gd name="T9" fmla="*/ 50 h 513"/>
                  <a:gd name="T10" fmla="*/ 216 w 273"/>
                  <a:gd name="T11" fmla="*/ 22 h 513"/>
                  <a:gd name="T12" fmla="*/ 200 w 273"/>
                  <a:gd name="T13" fmla="*/ 6 h 513"/>
                  <a:gd name="T14" fmla="*/ 193 w 273"/>
                  <a:gd name="T15" fmla="*/ 0 h 513"/>
                  <a:gd name="T16" fmla="*/ 184 w 273"/>
                  <a:gd name="T17" fmla="*/ 3 h 513"/>
                  <a:gd name="T18" fmla="*/ 148 w 273"/>
                  <a:gd name="T19" fmla="*/ 22 h 513"/>
                  <a:gd name="T20" fmla="*/ 98 w 273"/>
                  <a:gd name="T21" fmla="*/ 57 h 513"/>
                  <a:gd name="T22" fmla="*/ 47 w 273"/>
                  <a:gd name="T23" fmla="*/ 107 h 513"/>
                  <a:gd name="T24" fmla="*/ 10 w 273"/>
                  <a:gd name="T25" fmla="*/ 172 h 513"/>
                  <a:gd name="T26" fmla="*/ 0 w 273"/>
                  <a:gd name="T27" fmla="*/ 272 h 513"/>
                  <a:gd name="T28" fmla="*/ 18 w 273"/>
                  <a:gd name="T29" fmla="*/ 376 h 513"/>
                  <a:gd name="T30" fmla="*/ 58 w 273"/>
                  <a:gd name="T31" fmla="*/ 439 h 513"/>
                  <a:gd name="T32" fmla="*/ 113 w 273"/>
                  <a:gd name="T33" fmla="*/ 484 h 513"/>
                  <a:gd name="T34" fmla="*/ 164 w 273"/>
                  <a:gd name="T35" fmla="*/ 508 h 513"/>
                  <a:gd name="T36" fmla="*/ 185 w 273"/>
                  <a:gd name="T37" fmla="*/ 513 h 513"/>
                  <a:gd name="T38" fmla="*/ 202 w 273"/>
                  <a:gd name="T39" fmla="*/ 474 h 513"/>
                  <a:gd name="T40" fmla="*/ 210 w 273"/>
                  <a:gd name="T41" fmla="*/ 454 h 513"/>
                  <a:gd name="T42" fmla="*/ 224 w 273"/>
                  <a:gd name="T43" fmla="*/ 430 h 513"/>
                  <a:gd name="T44" fmla="*/ 250 w 273"/>
                  <a:gd name="T45" fmla="*/ 418 h 513"/>
                  <a:gd name="T46" fmla="*/ 258 w 273"/>
                  <a:gd name="T47" fmla="*/ 415 h 513"/>
                  <a:gd name="T48" fmla="*/ 270 w 273"/>
                  <a:gd name="T49" fmla="*/ 381 h 513"/>
                  <a:gd name="T50" fmla="*/ 267 w 273"/>
                  <a:gd name="T51" fmla="*/ 331 h 513"/>
                  <a:gd name="T52" fmla="*/ 233 w 273"/>
                  <a:gd name="T53" fmla="*/ 287 h 513"/>
                  <a:gd name="T54" fmla="*/ 195 w 273"/>
                  <a:gd name="T55" fmla="*/ 253 h 513"/>
                  <a:gd name="T56" fmla="*/ 153 w 273"/>
                  <a:gd name="T57" fmla="*/ 233 h 513"/>
                  <a:gd name="T58" fmla="*/ 119 w 273"/>
                  <a:gd name="T59" fmla="*/ 222 h 513"/>
                  <a:gd name="T60" fmla="*/ 101 w 273"/>
                  <a:gd name="T61" fmla="*/ 219 h 513"/>
                  <a:gd name="T62" fmla="*/ 100 w 273"/>
                  <a:gd name="T63" fmla="*/ 218 h 513"/>
                  <a:gd name="T64" fmla="*/ 117 w 273"/>
                  <a:gd name="T65" fmla="*/ 218 h 513"/>
                  <a:gd name="T66" fmla="*/ 139 w 273"/>
                  <a:gd name="T67" fmla="*/ 218 h 513"/>
                  <a:gd name="T68" fmla="*/ 158 w 273"/>
                  <a:gd name="T69" fmla="*/ 219 h 513"/>
                  <a:gd name="T70" fmla="*/ 147 w 273"/>
                  <a:gd name="T71" fmla="*/ 198 h 513"/>
                  <a:gd name="T72" fmla="*/ 133 w 273"/>
                  <a:gd name="T73" fmla="*/ 187 h 513"/>
                  <a:gd name="T74" fmla="*/ 149 w 273"/>
                  <a:gd name="T75" fmla="*/ 189 h 513"/>
                  <a:gd name="T76" fmla="*/ 168 w 273"/>
                  <a:gd name="T77" fmla="*/ 196 h 513"/>
                  <a:gd name="T78" fmla="*/ 183 w 273"/>
                  <a:gd name="T79" fmla="*/ 218 h 513"/>
                  <a:gd name="T80" fmla="*/ 197 w 273"/>
                  <a:gd name="T81" fmla="*/ 225 h 513"/>
                  <a:gd name="T82" fmla="*/ 219 w 273"/>
                  <a:gd name="T83" fmla="*/ 237 h 513"/>
                  <a:gd name="T84" fmla="*/ 228 w 273"/>
                  <a:gd name="T85" fmla="*/ 24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73" h="513">
                    <a:moveTo>
                      <a:pt x="228" y="244"/>
                    </a:moveTo>
                    <a:lnTo>
                      <a:pt x="230" y="242"/>
                    </a:lnTo>
                    <a:lnTo>
                      <a:pt x="235" y="235"/>
                    </a:lnTo>
                    <a:lnTo>
                      <a:pt x="242" y="225"/>
                    </a:lnTo>
                    <a:lnTo>
                      <a:pt x="250" y="212"/>
                    </a:lnTo>
                    <a:lnTo>
                      <a:pt x="258" y="198"/>
                    </a:lnTo>
                    <a:lnTo>
                      <a:pt x="265" y="181"/>
                    </a:lnTo>
                    <a:lnTo>
                      <a:pt x="269" y="164"/>
                    </a:lnTo>
                    <a:lnTo>
                      <a:pt x="269" y="146"/>
                    </a:lnTo>
                    <a:lnTo>
                      <a:pt x="267" y="127"/>
                    </a:lnTo>
                    <a:lnTo>
                      <a:pt x="262" y="110"/>
                    </a:lnTo>
                    <a:lnTo>
                      <a:pt x="258" y="93"/>
                    </a:lnTo>
                    <a:lnTo>
                      <a:pt x="253" y="78"/>
                    </a:lnTo>
                    <a:lnTo>
                      <a:pt x="247" y="64"/>
                    </a:lnTo>
                    <a:lnTo>
                      <a:pt x="240" y="50"/>
                    </a:lnTo>
                    <a:lnTo>
                      <a:pt x="233" y="39"/>
                    </a:lnTo>
                    <a:lnTo>
                      <a:pt x="224" y="30"/>
                    </a:lnTo>
                    <a:lnTo>
                      <a:pt x="216" y="22"/>
                    </a:lnTo>
                    <a:lnTo>
                      <a:pt x="210" y="15"/>
                    </a:lnTo>
                    <a:lnTo>
                      <a:pt x="205" y="11"/>
                    </a:lnTo>
                    <a:lnTo>
                      <a:pt x="200" y="6"/>
                    </a:lnTo>
                    <a:lnTo>
                      <a:pt x="197" y="3"/>
                    </a:lnTo>
                    <a:lnTo>
                      <a:pt x="195" y="1"/>
                    </a:lnTo>
                    <a:lnTo>
                      <a:pt x="193" y="0"/>
                    </a:lnTo>
                    <a:lnTo>
                      <a:pt x="193" y="0"/>
                    </a:lnTo>
                    <a:lnTo>
                      <a:pt x="191" y="1"/>
                    </a:lnTo>
                    <a:lnTo>
                      <a:pt x="184" y="3"/>
                    </a:lnTo>
                    <a:lnTo>
                      <a:pt x="175" y="7"/>
                    </a:lnTo>
                    <a:lnTo>
                      <a:pt x="163" y="14"/>
                    </a:lnTo>
                    <a:lnTo>
                      <a:pt x="148" y="22"/>
                    </a:lnTo>
                    <a:lnTo>
                      <a:pt x="133" y="32"/>
                    </a:lnTo>
                    <a:lnTo>
                      <a:pt x="115" y="44"/>
                    </a:lnTo>
                    <a:lnTo>
                      <a:pt x="98" y="57"/>
                    </a:lnTo>
                    <a:lnTo>
                      <a:pt x="80" y="72"/>
                    </a:lnTo>
                    <a:lnTo>
                      <a:pt x="63" y="89"/>
                    </a:lnTo>
                    <a:lnTo>
                      <a:pt x="47" y="107"/>
                    </a:lnTo>
                    <a:lnTo>
                      <a:pt x="32" y="127"/>
                    </a:lnTo>
                    <a:lnTo>
                      <a:pt x="20" y="149"/>
                    </a:lnTo>
                    <a:lnTo>
                      <a:pt x="10" y="172"/>
                    </a:lnTo>
                    <a:lnTo>
                      <a:pt x="3" y="196"/>
                    </a:lnTo>
                    <a:lnTo>
                      <a:pt x="0" y="222"/>
                    </a:lnTo>
                    <a:lnTo>
                      <a:pt x="0" y="272"/>
                    </a:lnTo>
                    <a:lnTo>
                      <a:pt x="3" y="314"/>
                    </a:lnTo>
                    <a:lnTo>
                      <a:pt x="10" y="348"/>
                    </a:lnTo>
                    <a:lnTo>
                      <a:pt x="18" y="376"/>
                    </a:lnTo>
                    <a:lnTo>
                      <a:pt x="29" y="400"/>
                    </a:lnTo>
                    <a:lnTo>
                      <a:pt x="42" y="420"/>
                    </a:lnTo>
                    <a:lnTo>
                      <a:pt x="58" y="439"/>
                    </a:lnTo>
                    <a:lnTo>
                      <a:pt x="75" y="456"/>
                    </a:lnTo>
                    <a:lnTo>
                      <a:pt x="94" y="471"/>
                    </a:lnTo>
                    <a:lnTo>
                      <a:pt x="113" y="484"/>
                    </a:lnTo>
                    <a:lnTo>
                      <a:pt x="132" y="494"/>
                    </a:lnTo>
                    <a:lnTo>
                      <a:pt x="149" y="502"/>
                    </a:lnTo>
                    <a:lnTo>
                      <a:pt x="164" y="508"/>
                    </a:lnTo>
                    <a:lnTo>
                      <a:pt x="175" y="511"/>
                    </a:lnTo>
                    <a:lnTo>
                      <a:pt x="182" y="512"/>
                    </a:lnTo>
                    <a:lnTo>
                      <a:pt x="185" y="513"/>
                    </a:lnTo>
                    <a:lnTo>
                      <a:pt x="196" y="484"/>
                    </a:lnTo>
                    <a:lnTo>
                      <a:pt x="175" y="474"/>
                    </a:lnTo>
                    <a:lnTo>
                      <a:pt x="202" y="474"/>
                    </a:lnTo>
                    <a:lnTo>
                      <a:pt x="208" y="460"/>
                    </a:lnTo>
                    <a:lnTo>
                      <a:pt x="199" y="454"/>
                    </a:lnTo>
                    <a:lnTo>
                      <a:pt x="210" y="454"/>
                    </a:lnTo>
                    <a:lnTo>
                      <a:pt x="212" y="450"/>
                    </a:lnTo>
                    <a:lnTo>
                      <a:pt x="217" y="440"/>
                    </a:lnTo>
                    <a:lnTo>
                      <a:pt x="224" y="430"/>
                    </a:lnTo>
                    <a:lnTo>
                      <a:pt x="234" y="423"/>
                    </a:lnTo>
                    <a:lnTo>
                      <a:pt x="243" y="420"/>
                    </a:lnTo>
                    <a:lnTo>
                      <a:pt x="250" y="418"/>
                    </a:lnTo>
                    <a:lnTo>
                      <a:pt x="255" y="417"/>
                    </a:lnTo>
                    <a:lnTo>
                      <a:pt x="257" y="417"/>
                    </a:lnTo>
                    <a:lnTo>
                      <a:pt x="258" y="415"/>
                    </a:lnTo>
                    <a:lnTo>
                      <a:pt x="262" y="407"/>
                    </a:lnTo>
                    <a:lnTo>
                      <a:pt x="267" y="394"/>
                    </a:lnTo>
                    <a:lnTo>
                      <a:pt x="270" y="381"/>
                    </a:lnTo>
                    <a:lnTo>
                      <a:pt x="273" y="364"/>
                    </a:lnTo>
                    <a:lnTo>
                      <a:pt x="272" y="347"/>
                    </a:lnTo>
                    <a:lnTo>
                      <a:pt x="267" y="331"/>
                    </a:lnTo>
                    <a:lnTo>
                      <a:pt x="257" y="315"/>
                    </a:lnTo>
                    <a:lnTo>
                      <a:pt x="245" y="301"/>
                    </a:lnTo>
                    <a:lnTo>
                      <a:pt x="233" y="287"/>
                    </a:lnTo>
                    <a:lnTo>
                      <a:pt x="220" y="275"/>
                    </a:lnTo>
                    <a:lnTo>
                      <a:pt x="208" y="263"/>
                    </a:lnTo>
                    <a:lnTo>
                      <a:pt x="195" y="253"/>
                    </a:lnTo>
                    <a:lnTo>
                      <a:pt x="182" y="245"/>
                    </a:lnTo>
                    <a:lnTo>
                      <a:pt x="168" y="238"/>
                    </a:lnTo>
                    <a:lnTo>
                      <a:pt x="153" y="233"/>
                    </a:lnTo>
                    <a:lnTo>
                      <a:pt x="139" y="229"/>
                    </a:lnTo>
                    <a:lnTo>
                      <a:pt x="128" y="226"/>
                    </a:lnTo>
                    <a:lnTo>
                      <a:pt x="119" y="222"/>
                    </a:lnTo>
                    <a:lnTo>
                      <a:pt x="110" y="221"/>
                    </a:lnTo>
                    <a:lnTo>
                      <a:pt x="105" y="219"/>
                    </a:lnTo>
                    <a:lnTo>
                      <a:pt x="101" y="219"/>
                    </a:lnTo>
                    <a:lnTo>
                      <a:pt x="99" y="218"/>
                    </a:lnTo>
                    <a:lnTo>
                      <a:pt x="98" y="218"/>
                    </a:lnTo>
                    <a:lnTo>
                      <a:pt x="100" y="218"/>
                    </a:lnTo>
                    <a:lnTo>
                      <a:pt x="104" y="218"/>
                    </a:lnTo>
                    <a:lnTo>
                      <a:pt x="110" y="218"/>
                    </a:lnTo>
                    <a:lnTo>
                      <a:pt x="117" y="218"/>
                    </a:lnTo>
                    <a:lnTo>
                      <a:pt x="126" y="218"/>
                    </a:lnTo>
                    <a:lnTo>
                      <a:pt x="133" y="218"/>
                    </a:lnTo>
                    <a:lnTo>
                      <a:pt x="139" y="218"/>
                    </a:lnTo>
                    <a:lnTo>
                      <a:pt x="143" y="218"/>
                    </a:lnTo>
                    <a:lnTo>
                      <a:pt x="150" y="218"/>
                    </a:lnTo>
                    <a:lnTo>
                      <a:pt x="158" y="219"/>
                    </a:lnTo>
                    <a:lnTo>
                      <a:pt x="163" y="221"/>
                    </a:lnTo>
                    <a:lnTo>
                      <a:pt x="165" y="221"/>
                    </a:lnTo>
                    <a:lnTo>
                      <a:pt x="147" y="198"/>
                    </a:lnTo>
                    <a:lnTo>
                      <a:pt x="129" y="189"/>
                    </a:lnTo>
                    <a:lnTo>
                      <a:pt x="130" y="189"/>
                    </a:lnTo>
                    <a:lnTo>
                      <a:pt x="133" y="187"/>
                    </a:lnTo>
                    <a:lnTo>
                      <a:pt x="137" y="187"/>
                    </a:lnTo>
                    <a:lnTo>
                      <a:pt x="143" y="187"/>
                    </a:lnTo>
                    <a:lnTo>
                      <a:pt x="149" y="189"/>
                    </a:lnTo>
                    <a:lnTo>
                      <a:pt x="156" y="190"/>
                    </a:lnTo>
                    <a:lnTo>
                      <a:pt x="162" y="192"/>
                    </a:lnTo>
                    <a:lnTo>
                      <a:pt x="168" y="196"/>
                    </a:lnTo>
                    <a:lnTo>
                      <a:pt x="176" y="205"/>
                    </a:lnTo>
                    <a:lnTo>
                      <a:pt x="181" y="213"/>
                    </a:lnTo>
                    <a:lnTo>
                      <a:pt x="183" y="218"/>
                    </a:lnTo>
                    <a:lnTo>
                      <a:pt x="184" y="220"/>
                    </a:lnTo>
                    <a:lnTo>
                      <a:pt x="188" y="221"/>
                    </a:lnTo>
                    <a:lnTo>
                      <a:pt x="197" y="225"/>
                    </a:lnTo>
                    <a:lnTo>
                      <a:pt x="207" y="229"/>
                    </a:lnTo>
                    <a:lnTo>
                      <a:pt x="214" y="234"/>
                    </a:lnTo>
                    <a:lnTo>
                      <a:pt x="219" y="237"/>
                    </a:lnTo>
                    <a:lnTo>
                      <a:pt x="223" y="241"/>
                    </a:lnTo>
                    <a:lnTo>
                      <a:pt x="227" y="243"/>
                    </a:lnTo>
                    <a:lnTo>
                      <a:pt x="228" y="244"/>
                    </a:lnTo>
                    <a:close/>
                  </a:path>
                </a:pathLst>
              </a:custGeom>
              <a:solidFill>
                <a:srgbClr val="D6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Freeform 161"/>
              <p:cNvSpPr>
                <a:spLocks/>
              </p:cNvSpPr>
              <p:nvPr/>
            </p:nvSpPr>
            <p:spPr bwMode="auto">
              <a:xfrm>
                <a:off x="2707537" y="6215293"/>
                <a:ext cx="50553" cy="39611"/>
              </a:xfrm>
              <a:custGeom>
                <a:avLst/>
                <a:gdLst>
                  <a:gd name="T0" fmla="*/ 11 w 200"/>
                  <a:gd name="T1" fmla="*/ 70 h 185"/>
                  <a:gd name="T2" fmla="*/ 13 w 200"/>
                  <a:gd name="T3" fmla="*/ 67 h 185"/>
                  <a:gd name="T4" fmla="*/ 18 w 200"/>
                  <a:gd name="T5" fmla="*/ 58 h 185"/>
                  <a:gd name="T6" fmla="*/ 27 w 200"/>
                  <a:gd name="T7" fmla="*/ 48 h 185"/>
                  <a:gd name="T8" fmla="*/ 41 w 200"/>
                  <a:gd name="T9" fmla="*/ 42 h 185"/>
                  <a:gd name="T10" fmla="*/ 48 w 200"/>
                  <a:gd name="T11" fmla="*/ 41 h 185"/>
                  <a:gd name="T12" fmla="*/ 56 w 200"/>
                  <a:gd name="T13" fmla="*/ 40 h 185"/>
                  <a:gd name="T14" fmla="*/ 62 w 200"/>
                  <a:gd name="T15" fmla="*/ 40 h 185"/>
                  <a:gd name="T16" fmla="*/ 69 w 200"/>
                  <a:gd name="T17" fmla="*/ 40 h 185"/>
                  <a:gd name="T18" fmla="*/ 76 w 200"/>
                  <a:gd name="T19" fmla="*/ 40 h 185"/>
                  <a:gd name="T20" fmla="*/ 82 w 200"/>
                  <a:gd name="T21" fmla="*/ 40 h 185"/>
                  <a:gd name="T22" fmla="*/ 87 w 200"/>
                  <a:gd name="T23" fmla="*/ 38 h 185"/>
                  <a:gd name="T24" fmla="*/ 92 w 200"/>
                  <a:gd name="T25" fmla="*/ 35 h 185"/>
                  <a:gd name="T26" fmla="*/ 99 w 200"/>
                  <a:gd name="T27" fmla="*/ 25 h 185"/>
                  <a:gd name="T28" fmla="*/ 104 w 200"/>
                  <a:gd name="T29" fmla="*/ 12 h 185"/>
                  <a:gd name="T30" fmla="*/ 109 w 200"/>
                  <a:gd name="T31" fmla="*/ 1 h 185"/>
                  <a:gd name="T32" fmla="*/ 119 w 200"/>
                  <a:gd name="T33" fmla="*/ 0 h 185"/>
                  <a:gd name="T34" fmla="*/ 126 w 200"/>
                  <a:gd name="T35" fmla="*/ 5 h 185"/>
                  <a:gd name="T36" fmla="*/ 129 w 200"/>
                  <a:gd name="T37" fmla="*/ 10 h 185"/>
                  <a:gd name="T38" fmla="*/ 128 w 200"/>
                  <a:gd name="T39" fmla="*/ 21 h 185"/>
                  <a:gd name="T40" fmla="*/ 126 w 200"/>
                  <a:gd name="T41" fmla="*/ 35 h 185"/>
                  <a:gd name="T42" fmla="*/ 123 w 200"/>
                  <a:gd name="T43" fmla="*/ 51 h 185"/>
                  <a:gd name="T44" fmla="*/ 119 w 200"/>
                  <a:gd name="T45" fmla="*/ 62 h 185"/>
                  <a:gd name="T46" fmla="*/ 118 w 200"/>
                  <a:gd name="T47" fmla="*/ 70 h 185"/>
                  <a:gd name="T48" fmla="*/ 124 w 200"/>
                  <a:gd name="T49" fmla="*/ 75 h 185"/>
                  <a:gd name="T50" fmla="*/ 129 w 200"/>
                  <a:gd name="T51" fmla="*/ 77 h 185"/>
                  <a:gd name="T52" fmla="*/ 135 w 200"/>
                  <a:gd name="T53" fmla="*/ 78 h 185"/>
                  <a:gd name="T54" fmla="*/ 142 w 200"/>
                  <a:gd name="T55" fmla="*/ 79 h 185"/>
                  <a:gd name="T56" fmla="*/ 149 w 200"/>
                  <a:gd name="T57" fmla="*/ 81 h 185"/>
                  <a:gd name="T58" fmla="*/ 156 w 200"/>
                  <a:gd name="T59" fmla="*/ 81 h 185"/>
                  <a:gd name="T60" fmla="*/ 163 w 200"/>
                  <a:gd name="T61" fmla="*/ 79 h 185"/>
                  <a:gd name="T62" fmla="*/ 170 w 200"/>
                  <a:gd name="T63" fmla="*/ 79 h 185"/>
                  <a:gd name="T64" fmla="*/ 177 w 200"/>
                  <a:gd name="T65" fmla="*/ 77 h 185"/>
                  <a:gd name="T66" fmla="*/ 190 w 200"/>
                  <a:gd name="T67" fmla="*/ 77 h 185"/>
                  <a:gd name="T68" fmla="*/ 197 w 200"/>
                  <a:gd name="T69" fmla="*/ 82 h 185"/>
                  <a:gd name="T70" fmla="*/ 199 w 200"/>
                  <a:gd name="T71" fmla="*/ 87 h 185"/>
                  <a:gd name="T72" fmla="*/ 200 w 200"/>
                  <a:gd name="T73" fmla="*/ 90 h 185"/>
                  <a:gd name="T74" fmla="*/ 182 w 200"/>
                  <a:gd name="T75" fmla="*/ 104 h 185"/>
                  <a:gd name="T76" fmla="*/ 177 w 200"/>
                  <a:gd name="T77" fmla="*/ 124 h 185"/>
                  <a:gd name="T78" fmla="*/ 171 w 200"/>
                  <a:gd name="T79" fmla="*/ 131 h 185"/>
                  <a:gd name="T80" fmla="*/ 156 w 200"/>
                  <a:gd name="T81" fmla="*/ 152 h 185"/>
                  <a:gd name="T82" fmla="*/ 154 w 200"/>
                  <a:gd name="T83" fmla="*/ 168 h 185"/>
                  <a:gd name="T84" fmla="*/ 151 w 200"/>
                  <a:gd name="T85" fmla="*/ 169 h 185"/>
                  <a:gd name="T86" fmla="*/ 143 w 200"/>
                  <a:gd name="T87" fmla="*/ 171 h 185"/>
                  <a:gd name="T88" fmla="*/ 131 w 200"/>
                  <a:gd name="T89" fmla="*/ 176 h 185"/>
                  <a:gd name="T90" fmla="*/ 117 w 200"/>
                  <a:gd name="T91" fmla="*/ 179 h 185"/>
                  <a:gd name="T92" fmla="*/ 101 w 200"/>
                  <a:gd name="T93" fmla="*/ 182 h 185"/>
                  <a:gd name="T94" fmla="*/ 85 w 200"/>
                  <a:gd name="T95" fmla="*/ 185 h 185"/>
                  <a:gd name="T96" fmla="*/ 69 w 200"/>
                  <a:gd name="T97" fmla="*/ 185 h 185"/>
                  <a:gd name="T98" fmla="*/ 55 w 200"/>
                  <a:gd name="T99" fmla="*/ 182 h 185"/>
                  <a:gd name="T100" fmla="*/ 43 w 200"/>
                  <a:gd name="T101" fmla="*/ 177 h 185"/>
                  <a:gd name="T102" fmla="*/ 32 w 200"/>
                  <a:gd name="T103" fmla="*/ 170 h 185"/>
                  <a:gd name="T104" fmla="*/ 23 w 200"/>
                  <a:gd name="T105" fmla="*/ 161 h 185"/>
                  <a:gd name="T106" fmla="*/ 15 w 200"/>
                  <a:gd name="T107" fmla="*/ 152 h 185"/>
                  <a:gd name="T108" fmla="*/ 9 w 200"/>
                  <a:gd name="T109" fmla="*/ 144 h 185"/>
                  <a:gd name="T110" fmla="*/ 5 w 200"/>
                  <a:gd name="T111" fmla="*/ 137 h 185"/>
                  <a:gd name="T112" fmla="*/ 1 w 200"/>
                  <a:gd name="T113" fmla="*/ 133 h 185"/>
                  <a:gd name="T114" fmla="*/ 0 w 200"/>
                  <a:gd name="T115" fmla="*/ 130 h 185"/>
                  <a:gd name="T116" fmla="*/ 0 w 200"/>
                  <a:gd name="T117" fmla="*/ 124 h 185"/>
                  <a:gd name="T118" fmla="*/ 1 w 200"/>
                  <a:gd name="T119" fmla="*/ 108 h 185"/>
                  <a:gd name="T120" fmla="*/ 5 w 200"/>
                  <a:gd name="T121" fmla="*/ 87 h 185"/>
                  <a:gd name="T122" fmla="*/ 11 w 200"/>
                  <a:gd name="T123" fmla="*/ 7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0" h="185">
                    <a:moveTo>
                      <a:pt x="11" y="70"/>
                    </a:moveTo>
                    <a:lnTo>
                      <a:pt x="13" y="67"/>
                    </a:lnTo>
                    <a:lnTo>
                      <a:pt x="18" y="58"/>
                    </a:lnTo>
                    <a:lnTo>
                      <a:pt x="27" y="48"/>
                    </a:lnTo>
                    <a:lnTo>
                      <a:pt x="41" y="42"/>
                    </a:lnTo>
                    <a:lnTo>
                      <a:pt x="48" y="41"/>
                    </a:lnTo>
                    <a:lnTo>
                      <a:pt x="56" y="40"/>
                    </a:lnTo>
                    <a:lnTo>
                      <a:pt x="62" y="40"/>
                    </a:lnTo>
                    <a:lnTo>
                      <a:pt x="69" y="40"/>
                    </a:lnTo>
                    <a:lnTo>
                      <a:pt x="76" y="40"/>
                    </a:lnTo>
                    <a:lnTo>
                      <a:pt x="82" y="40"/>
                    </a:lnTo>
                    <a:lnTo>
                      <a:pt x="87" y="38"/>
                    </a:lnTo>
                    <a:lnTo>
                      <a:pt x="92" y="35"/>
                    </a:lnTo>
                    <a:lnTo>
                      <a:pt x="99" y="25"/>
                    </a:lnTo>
                    <a:lnTo>
                      <a:pt x="104" y="12"/>
                    </a:lnTo>
                    <a:lnTo>
                      <a:pt x="109" y="1"/>
                    </a:lnTo>
                    <a:lnTo>
                      <a:pt x="119" y="0"/>
                    </a:lnTo>
                    <a:lnTo>
                      <a:pt x="126" y="5"/>
                    </a:lnTo>
                    <a:lnTo>
                      <a:pt x="129" y="10"/>
                    </a:lnTo>
                    <a:lnTo>
                      <a:pt x="128" y="21"/>
                    </a:lnTo>
                    <a:lnTo>
                      <a:pt x="126" y="35"/>
                    </a:lnTo>
                    <a:lnTo>
                      <a:pt x="123" y="51"/>
                    </a:lnTo>
                    <a:lnTo>
                      <a:pt x="119" y="62"/>
                    </a:lnTo>
                    <a:lnTo>
                      <a:pt x="118" y="70"/>
                    </a:lnTo>
                    <a:lnTo>
                      <a:pt x="124" y="75"/>
                    </a:lnTo>
                    <a:lnTo>
                      <a:pt x="129" y="77"/>
                    </a:lnTo>
                    <a:lnTo>
                      <a:pt x="135" y="78"/>
                    </a:lnTo>
                    <a:lnTo>
                      <a:pt x="142" y="79"/>
                    </a:lnTo>
                    <a:lnTo>
                      <a:pt x="149" y="81"/>
                    </a:lnTo>
                    <a:lnTo>
                      <a:pt x="156" y="81"/>
                    </a:lnTo>
                    <a:lnTo>
                      <a:pt x="163" y="79"/>
                    </a:lnTo>
                    <a:lnTo>
                      <a:pt x="170" y="79"/>
                    </a:lnTo>
                    <a:lnTo>
                      <a:pt x="177" y="77"/>
                    </a:lnTo>
                    <a:lnTo>
                      <a:pt x="190" y="77"/>
                    </a:lnTo>
                    <a:lnTo>
                      <a:pt x="197" y="82"/>
                    </a:lnTo>
                    <a:lnTo>
                      <a:pt x="199" y="87"/>
                    </a:lnTo>
                    <a:lnTo>
                      <a:pt x="200" y="90"/>
                    </a:lnTo>
                    <a:lnTo>
                      <a:pt x="182" y="104"/>
                    </a:lnTo>
                    <a:lnTo>
                      <a:pt x="177" y="124"/>
                    </a:lnTo>
                    <a:lnTo>
                      <a:pt x="171" y="131"/>
                    </a:lnTo>
                    <a:lnTo>
                      <a:pt x="156" y="152"/>
                    </a:lnTo>
                    <a:lnTo>
                      <a:pt x="154" y="168"/>
                    </a:lnTo>
                    <a:lnTo>
                      <a:pt x="151" y="169"/>
                    </a:lnTo>
                    <a:lnTo>
                      <a:pt x="143" y="171"/>
                    </a:lnTo>
                    <a:lnTo>
                      <a:pt x="131" y="176"/>
                    </a:lnTo>
                    <a:lnTo>
                      <a:pt x="117" y="179"/>
                    </a:lnTo>
                    <a:lnTo>
                      <a:pt x="101" y="182"/>
                    </a:lnTo>
                    <a:lnTo>
                      <a:pt x="85" y="185"/>
                    </a:lnTo>
                    <a:lnTo>
                      <a:pt x="69" y="185"/>
                    </a:lnTo>
                    <a:lnTo>
                      <a:pt x="55" y="182"/>
                    </a:lnTo>
                    <a:lnTo>
                      <a:pt x="43" y="177"/>
                    </a:lnTo>
                    <a:lnTo>
                      <a:pt x="32" y="170"/>
                    </a:lnTo>
                    <a:lnTo>
                      <a:pt x="23" y="161"/>
                    </a:lnTo>
                    <a:lnTo>
                      <a:pt x="15" y="152"/>
                    </a:lnTo>
                    <a:lnTo>
                      <a:pt x="9" y="144"/>
                    </a:lnTo>
                    <a:lnTo>
                      <a:pt x="5" y="137"/>
                    </a:lnTo>
                    <a:lnTo>
                      <a:pt x="1" y="133"/>
                    </a:lnTo>
                    <a:lnTo>
                      <a:pt x="0" y="130"/>
                    </a:lnTo>
                    <a:lnTo>
                      <a:pt x="0" y="124"/>
                    </a:lnTo>
                    <a:lnTo>
                      <a:pt x="1" y="108"/>
                    </a:lnTo>
                    <a:lnTo>
                      <a:pt x="5" y="87"/>
                    </a:lnTo>
                    <a:lnTo>
                      <a:pt x="11" y="70"/>
                    </a:lnTo>
                    <a:close/>
                  </a:path>
                </a:pathLst>
              </a:custGeom>
              <a:solidFill>
                <a:srgbClr val="E0A0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Freeform 162"/>
              <p:cNvSpPr>
                <a:spLocks/>
              </p:cNvSpPr>
              <p:nvPr/>
            </p:nvSpPr>
            <p:spPr bwMode="auto">
              <a:xfrm>
                <a:off x="2758090" y="6163626"/>
                <a:ext cx="47458" cy="16361"/>
              </a:xfrm>
              <a:custGeom>
                <a:avLst/>
                <a:gdLst>
                  <a:gd name="T0" fmla="*/ 2 w 183"/>
                  <a:gd name="T1" fmla="*/ 4 h 77"/>
                  <a:gd name="T2" fmla="*/ 3 w 183"/>
                  <a:gd name="T3" fmla="*/ 6 h 77"/>
                  <a:gd name="T4" fmla="*/ 8 w 183"/>
                  <a:gd name="T5" fmla="*/ 13 h 77"/>
                  <a:gd name="T6" fmla="*/ 15 w 183"/>
                  <a:gd name="T7" fmla="*/ 22 h 77"/>
                  <a:gd name="T8" fmla="*/ 26 w 183"/>
                  <a:gd name="T9" fmla="*/ 31 h 77"/>
                  <a:gd name="T10" fmla="*/ 40 w 183"/>
                  <a:gd name="T11" fmla="*/ 41 h 77"/>
                  <a:gd name="T12" fmla="*/ 56 w 183"/>
                  <a:gd name="T13" fmla="*/ 48 h 77"/>
                  <a:gd name="T14" fmla="*/ 76 w 183"/>
                  <a:gd name="T15" fmla="*/ 52 h 77"/>
                  <a:gd name="T16" fmla="*/ 99 w 183"/>
                  <a:gd name="T17" fmla="*/ 51 h 77"/>
                  <a:gd name="T18" fmla="*/ 121 w 183"/>
                  <a:gd name="T19" fmla="*/ 46 h 77"/>
                  <a:gd name="T20" fmla="*/ 140 w 183"/>
                  <a:gd name="T21" fmla="*/ 39 h 77"/>
                  <a:gd name="T22" fmla="*/ 154 w 183"/>
                  <a:gd name="T23" fmla="*/ 31 h 77"/>
                  <a:gd name="T24" fmla="*/ 166 w 183"/>
                  <a:gd name="T25" fmla="*/ 22 h 77"/>
                  <a:gd name="T26" fmla="*/ 174 w 183"/>
                  <a:gd name="T27" fmla="*/ 14 h 77"/>
                  <a:gd name="T28" fmla="*/ 179 w 183"/>
                  <a:gd name="T29" fmla="*/ 7 h 77"/>
                  <a:gd name="T30" fmla="*/ 182 w 183"/>
                  <a:gd name="T31" fmla="*/ 3 h 77"/>
                  <a:gd name="T32" fmla="*/ 183 w 183"/>
                  <a:gd name="T33" fmla="*/ 0 h 77"/>
                  <a:gd name="T34" fmla="*/ 180 w 183"/>
                  <a:gd name="T35" fmla="*/ 18 h 77"/>
                  <a:gd name="T36" fmla="*/ 179 w 183"/>
                  <a:gd name="T37" fmla="*/ 22 h 77"/>
                  <a:gd name="T38" fmla="*/ 176 w 183"/>
                  <a:gd name="T39" fmla="*/ 29 h 77"/>
                  <a:gd name="T40" fmla="*/ 170 w 183"/>
                  <a:gd name="T41" fmla="*/ 40 h 77"/>
                  <a:gd name="T42" fmla="*/ 161 w 183"/>
                  <a:gd name="T43" fmla="*/ 51 h 77"/>
                  <a:gd name="T44" fmla="*/ 150 w 183"/>
                  <a:gd name="T45" fmla="*/ 64 h 77"/>
                  <a:gd name="T46" fmla="*/ 135 w 183"/>
                  <a:gd name="T47" fmla="*/ 73 h 77"/>
                  <a:gd name="T48" fmla="*/ 116 w 183"/>
                  <a:gd name="T49" fmla="*/ 77 h 77"/>
                  <a:gd name="T50" fmla="*/ 94 w 183"/>
                  <a:gd name="T51" fmla="*/ 77 h 77"/>
                  <a:gd name="T52" fmla="*/ 71 w 183"/>
                  <a:gd name="T53" fmla="*/ 72 h 77"/>
                  <a:gd name="T54" fmla="*/ 51 w 183"/>
                  <a:gd name="T55" fmla="*/ 64 h 77"/>
                  <a:gd name="T56" fmla="*/ 35 w 183"/>
                  <a:gd name="T57" fmla="*/ 52 h 77"/>
                  <a:gd name="T58" fmla="*/ 23 w 183"/>
                  <a:gd name="T59" fmla="*/ 41 h 77"/>
                  <a:gd name="T60" fmla="*/ 12 w 183"/>
                  <a:gd name="T61" fmla="*/ 31 h 77"/>
                  <a:gd name="T62" fmla="*/ 5 w 183"/>
                  <a:gd name="T63" fmla="*/ 22 h 77"/>
                  <a:gd name="T64" fmla="*/ 1 w 183"/>
                  <a:gd name="T65" fmla="*/ 15 h 77"/>
                  <a:gd name="T66" fmla="*/ 0 w 183"/>
                  <a:gd name="T67" fmla="*/ 13 h 77"/>
                  <a:gd name="T68" fmla="*/ 2 w 183"/>
                  <a:gd name="T69" fmla="*/ 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3" h="77">
                    <a:moveTo>
                      <a:pt x="2" y="4"/>
                    </a:moveTo>
                    <a:lnTo>
                      <a:pt x="3" y="6"/>
                    </a:lnTo>
                    <a:lnTo>
                      <a:pt x="8" y="13"/>
                    </a:lnTo>
                    <a:lnTo>
                      <a:pt x="15" y="22"/>
                    </a:lnTo>
                    <a:lnTo>
                      <a:pt x="26" y="31"/>
                    </a:lnTo>
                    <a:lnTo>
                      <a:pt x="40" y="41"/>
                    </a:lnTo>
                    <a:lnTo>
                      <a:pt x="56" y="48"/>
                    </a:lnTo>
                    <a:lnTo>
                      <a:pt x="76" y="52"/>
                    </a:lnTo>
                    <a:lnTo>
                      <a:pt x="99" y="51"/>
                    </a:lnTo>
                    <a:lnTo>
                      <a:pt x="121" y="46"/>
                    </a:lnTo>
                    <a:lnTo>
                      <a:pt x="140" y="39"/>
                    </a:lnTo>
                    <a:lnTo>
                      <a:pt x="154" y="31"/>
                    </a:lnTo>
                    <a:lnTo>
                      <a:pt x="166" y="22"/>
                    </a:lnTo>
                    <a:lnTo>
                      <a:pt x="174" y="14"/>
                    </a:lnTo>
                    <a:lnTo>
                      <a:pt x="179" y="7"/>
                    </a:lnTo>
                    <a:lnTo>
                      <a:pt x="182" y="3"/>
                    </a:lnTo>
                    <a:lnTo>
                      <a:pt x="183" y="0"/>
                    </a:lnTo>
                    <a:lnTo>
                      <a:pt x="180" y="18"/>
                    </a:lnTo>
                    <a:lnTo>
                      <a:pt x="179" y="22"/>
                    </a:lnTo>
                    <a:lnTo>
                      <a:pt x="176" y="29"/>
                    </a:lnTo>
                    <a:lnTo>
                      <a:pt x="170" y="40"/>
                    </a:lnTo>
                    <a:lnTo>
                      <a:pt x="161" y="51"/>
                    </a:lnTo>
                    <a:lnTo>
                      <a:pt x="150" y="64"/>
                    </a:lnTo>
                    <a:lnTo>
                      <a:pt x="135" y="73"/>
                    </a:lnTo>
                    <a:lnTo>
                      <a:pt x="116" y="77"/>
                    </a:lnTo>
                    <a:lnTo>
                      <a:pt x="94" y="77"/>
                    </a:lnTo>
                    <a:lnTo>
                      <a:pt x="71" y="72"/>
                    </a:lnTo>
                    <a:lnTo>
                      <a:pt x="51" y="64"/>
                    </a:lnTo>
                    <a:lnTo>
                      <a:pt x="35" y="52"/>
                    </a:lnTo>
                    <a:lnTo>
                      <a:pt x="23" y="41"/>
                    </a:lnTo>
                    <a:lnTo>
                      <a:pt x="12" y="31"/>
                    </a:lnTo>
                    <a:lnTo>
                      <a:pt x="5" y="22"/>
                    </a:lnTo>
                    <a:lnTo>
                      <a:pt x="1" y="15"/>
                    </a:lnTo>
                    <a:lnTo>
                      <a:pt x="0" y="13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A5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Freeform 163"/>
              <p:cNvSpPr>
                <a:spLocks/>
              </p:cNvSpPr>
              <p:nvPr/>
            </p:nvSpPr>
            <p:spPr bwMode="auto">
              <a:xfrm>
                <a:off x="2749836" y="6113682"/>
                <a:ext cx="26824" cy="52528"/>
              </a:xfrm>
              <a:custGeom>
                <a:avLst/>
                <a:gdLst>
                  <a:gd name="T0" fmla="*/ 103 w 103"/>
                  <a:gd name="T1" fmla="*/ 235 h 247"/>
                  <a:gd name="T2" fmla="*/ 103 w 103"/>
                  <a:gd name="T3" fmla="*/ 232 h 247"/>
                  <a:gd name="T4" fmla="*/ 99 w 103"/>
                  <a:gd name="T5" fmla="*/ 226 h 247"/>
                  <a:gd name="T6" fmla="*/ 93 w 103"/>
                  <a:gd name="T7" fmla="*/ 215 h 247"/>
                  <a:gd name="T8" fmla="*/ 92 w 103"/>
                  <a:gd name="T9" fmla="*/ 205 h 247"/>
                  <a:gd name="T10" fmla="*/ 95 w 103"/>
                  <a:gd name="T11" fmla="*/ 196 h 247"/>
                  <a:gd name="T12" fmla="*/ 96 w 103"/>
                  <a:gd name="T13" fmla="*/ 190 h 247"/>
                  <a:gd name="T14" fmla="*/ 96 w 103"/>
                  <a:gd name="T15" fmla="*/ 188 h 247"/>
                  <a:gd name="T16" fmla="*/ 92 w 103"/>
                  <a:gd name="T17" fmla="*/ 180 h 247"/>
                  <a:gd name="T18" fmla="*/ 82 w 103"/>
                  <a:gd name="T19" fmla="*/ 169 h 247"/>
                  <a:gd name="T20" fmla="*/ 80 w 103"/>
                  <a:gd name="T21" fmla="*/ 154 h 247"/>
                  <a:gd name="T22" fmla="*/ 81 w 103"/>
                  <a:gd name="T23" fmla="*/ 142 h 247"/>
                  <a:gd name="T24" fmla="*/ 77 w 103"/>
                  <a:gd name="T25" fmla="*/ 130 h 247"/>
                  <a:gd name="T26" fmla="*/ 71 w 103"/>
                  <a:gd name="T27" fmla="*/ 121 h 247"/>
                  <a:gd name="T28" fmla="*/ 69 w 103"/>
                  <a:gd name="T29" fmla="*/ 111 h 247"/>
                  <a:gd name="T30" fmla="*/ 73 w 103"/>
                  <a:gd name="T31" fmla="*/ 101 h 247"/>
                  <a:gd name="T32" fmla="*/ 71 w 103"/>
                  <a:gd name="T33" fmla="*/ 89 h 247"/>
                  <a:gd name="T34" fmla="*/ 62 w 103"/>
                  <a:gd name="T35" fmla="*/ 78 h 247"/>
                  <a:gd name="T36" fmla="*/ 62 w 103"/>
                  <a:gd name="T37" fmla="*/ 66 h 247"/>
                  <a:gd name="T38" fmla="*/ 66 w 103"/>
                  <a:gd name="T39" fmla="*/ 56 h 247"/>
                  <a:gd name="T40" fmla="*/ 67 w 103"/>
                  <a:gd name="T41" fmla="*/ 49 h 247"/>
                  <a:gd name="T42" fmla="*/ 65 w 103"/>
                  <a:gd name="T43" fmla="*/ 46 h 247"/>
                  <a:gd name="T44" fmla="*/ 61 w 103"/>
                  <a:gd name="T45" fmla="*/ 43 h 247"/>
                  <a:gd name="T46" fmla="*/ 57 w 103"/>
                  <a:gd name="T47" fmla="*/ 36 h 247"/>
                  <a:gd name="T48" fmla="*/ 57 w 103"/>
                  <a:gd name="T49" fmla="*/ 28 h 247"/>
                  <a:gd name="T50" fmla="*/ 61 w 103"/>
                  <a:gd name="T51" fmla="*/ 22 h 247"/>
                  <a:gd name="T52" fmla="*/ 61 w 103"/>
                  <a:gd name="T53" fmla="*/ 16 h 247"/>
                  <a:gd name="T54" fmla="*/ 60 w 103"/>
                  <a:gd name="T55" fmla="*/ 15 h 247"/>
                  <a:gd name="T56" fmla="*/ 43 w 103"/>
                  <a:gd name="T57" fmla="*/ 13 h 247"/>
                  <a:gd name="T58" fmla="*/ 21 w 103"/>
                  <a:gd name="T59" fmla="*/ 9 h 247"/>
                  <a:gd name="T60" fmla="*/ 7 w 103"/>
                  <a:gd name="T61" fmla="*/ 5 h 247"/>
                  <a:gd name="T62" fmla="*/ 2 w 103"/>
                  <a:gd name="T63" fmla="*/ 1 h 247"/>
                  <a:gd name="T64" fmla="*/ 1 w 103"/>
                  <a:gd name="T65" fmla="*/ 8 h 247"/>
                  <a:gd name="T66" fmla="*/ 1 w 103"/>
                  <a:gd name="T67" fmla="*/ 60 h 247"/>
                  <a:gd name="T68" fmla="*/ 11 w 103"/>
                  <a:gd name="T69" fmla="*/ 135 h 247"/>
                  <a:gd name="T70" fmla="*/ 39 w 103"/>
                  <a:gd name="T71" fmla="*/ 205 h 247"/>
                  <a:gd name="T72" fmla="*/ 68 w 103"/>
                  <a:gd name="T73" fmla="*/ 232 h 247"/>
                  <a:gd name="T74" fmla="*/ 77 w 103"/>
                  <a:gd name="T75" fmla="*/ 237 h 247"/>
                  <a:gd name="T76" fmla="*/ 85 w 103"/>
                  <a:gd name="T77" fmla="*/ 241 h 247"/>
                  <a:gd name="T78" fmla="*/ 94 w 103"/>
                  <a:gd name="T79" fmla="*/ 246 h 247"/>
                  <a:gd name="T80" fmla="*/ 99 w 103"/>
                  <a:gd name="T81" fmla="*/ 244 h 247"/>
                  <a:gd name="T82" fmla="*/ 102 w 103"/>
                  <a:gd name="T83" fmla="*/ 239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3" h="247">
                    <a:moveTo>
                      <a:pt x="103" y="237"/>
                    </a:moveTo>
                    <a:lnTo>
                      <a:pt x="103" y="235"/>
                    </a:lnTo>
                    <a:lnTo>
                      <a:pt x="103" y="233"/>
                    </a:lnTo>
                    <a:lnTo>
                      <a:pt x="103" y="232"/>
                    </a:lnTo>
                    <a:lnTo>
                      <a:pt x="102" y="231"/>
                    </a:lnTo>
                    <a:lnTo>
                      <a:pt x="99" y="226"/>
                    </a:lnTo>
                    <a:lnTo>
                      <a:pt x="96" y="221"/>
                    </a:lnTo>
                    <a:lnTo>
                      <a:pt x="93" y="215"/>
                    </a:lnTo>
                    <a:lnTo>
                      <a:pt x="92" y="209"/>
                    </a:lnTo>
                    <a:lnTo>
                      <a:pt x="92" y="205"/>
                    </a:lnTo>
                    <a:lnTo>
                      <a:pt x="93" y="200"/>
                    </a:lnTo>
                    <a:lnTo>
                      <a:pt x="95" y="196"/>
                    </a:lnTo>
                    <a:lnTo>
                      <a:pt x="96" y="191"/>
                    </a:lnTo>
                    <a:lnTo>
                      <a:pt x="96" y="190"/>
                    </a:lnTo>
                    <a:lnTo>
                      <a:pt x="96" y="189"/>
                    </a:lnTo>
                    <a:lnTo>
                      <a:pt x="96" y="188"/>
                    </a:lnTo>
                    <a:lnTo>
                      <a:pt x="96" y="187"/>
                    </a:lnTo>
                    <a:lnTo>
                      <a:pt x="92" y="180"/>
                    </a:lnTo>
                    <a:lnTo>
                      <a:pt x="86" y="174"/>
                    </a:lnTo>
                    <a:lnTo>
                      <a:pt x="82" y="169"/>
                    </a:lnTo>
                    <a:lnTo>
                      <a:pt x="80" y="161"/>
                    </a:lnTo>
                    <a:lnTo>
                      <a:pt x="80" y="154"/>
                    </a:lnTo>
                    <a:lnTo>
                      <a:pt x="81" y="147"/>
                    </a:lnTo>
                    <a:lnTo>
                      <a:pt x="81" y="142"/>
                    </a:lnTo>
                    <a:lnTo>
                      <a:pt x="80" y="135"/>
                    </a:lnTo>
                    <a:lnTo>
                      <a:pt x="77" y="130"/>
                    </a:lnTo>
                    <a:lnTo>
                      <a:pt x="74" y="126"/>
                    </a:lnTo>
                    <a:lnTo>
                      <a:pt x="71" y="121"/>
                    </a:lnTo>
                    <a:lnTo>
                      <a:pt x="69" y="115"/>
                    </a:lnTo>
                    <a:lnTo>
                      <a:pt x="69" y="111"/>
                    </a:lnTo>
                    <a:lnTo>
                      <a:pt x="71" y="105"/>
                    </a:lnTo>
                    <a:lnTo>
                      <a:pt x="73" y="101"/>
                    </a:lnTo>
                    <a:lnTo>
                      <a:pt x="73" y="96"/>
                    </a:lnTo>
                    <a:lnTo>
                      <a:pt x="71" y="89"/>
                    </a:lnTo>
                    <a:lnTo>
                      <a:pt x="66" y="84"/>
                    </a:lnTo>
                    <a:lnTo>
                      <a:pt x="62" y="78"/>
                    </a:lnTo>
                    <a:lnTo>
                      <a:pt x="61" y="71"/>
                    </a:lnTo>
                    <a:lnTo>
                      <a:pt x="62" y="66"/>
                    </a:lnTo>
                    <a:lnTo>
                      <a:pt x="64" y="60"/>
                    </a:lnTo>
                    <a:lnTo>
                      <a:pt x="66" y="56"/>
                    </a:lnTo>
                    <a:lnTo>
                      <a:pt x="67" y="50"/>
                    </a:lnTo>
                    <a:lnTo>
                      <a:pt x="67" y="49"/>
                    </a:lnTo>
                    <a:lnTo>
                      <a:pt x="67" y="48"/>
                    </a:lnTo>
                    <a:lnTo>
                      <a:pt x="65" y="46"/>
                    </a:lnTo>
                    <a:lnTo>
                      <a:pt x="64" y="45"/>
                    </a:lnTo>
                    <a:lnTo>
                      <a:pt x="61" y="43"/>
                    </a:lnTo>
                    <a:lnTo>
                      <a:pt x="59" y="40"/>
                    </a:lnTo>
                    <a:lnTo>
                      <a:pt x="57" y="36"/>
                    </a:lnTo>
                    <a:lnTo>
                      <a:pt x="56" y="33"/>
                    </a:lnTo>
                    <a:lnTo>
                      <a:pt x="57" y="28"/>
                    </a:lnTo>
                    <a:lnTo>
                      <a:pt x="59" y="25"/>
                    </a:lnTo>
                    <a:lnTo>
                      <a:pt x="61" y="22"/>
                    </a:lnTo>
                    <a:lnTo>
                      <a:pt x="61" y="17"/>
                    </a:lnTo>
                    <a:lnTo>
                      <a:pt x="61" y="16"/>
                    </a:lnTo>
                    <a:lnTo>
                      <a:pt x="60" y="15"/>
                    </a:lnTo>
                    <a:lnTo>
                      <a:pt x="60" y="15"/>
                    </a:lnTo>
                    <a:lnTo>
                      <a:pt x="59" y="14"/>
                    </a:lnTo>
                    <a:lnTo>
                      <a:pt x="43" y="13"/>
                    </a:lnTo>
                    <a:lnTo>
                      <a:pt x="31" y="11"/>
                    </a:lnTo>
                    <a:lnTo>
                      <a:pt x="21" y="9"/>
                    </a:lnTo>
                    <a:lnTo>
                      <a:pt x="13" y="7"/>
                    </a:lnTo>
                    <a:lnTo>
                      <a:pt x="7" y="5"/>
                    </a:lnTo>
                    <a:lnTo>
                      <a:pt x="4" y="2"/>
                    </a:lnTo>
                    <a:lnTo>
                      <a:pt x="2" y="1"/>
                    </a:lnTo>
                    <a:lnTo>
                      <a:pt x="1" y="0"/>
                    </a:lnTo>
                    <a:lnTo>
                      <a:pt x="1" y="8"/>
                    </a:lnTo>
                    <a:lnTo>
                      <a:pt x="0" y="29"/>
                    </a:lnTo>
                    <a:lnTo>
                      <a:pt x="1" y="60"/>
                    </a:lnTo>
                    <a:lnTo>
                      <a:pt x="4" y="96"/>
                    </a:lnTo>
                    <a:lnTo>
                      <a:pt x="11" y="135"/>
                    </a:lnTo>
                    <a:lnTo>
                      <a:pt x="23" y="172"/>
                    </a:lnTo>
                    <a:lnTo>
                      <a:pt x="39" y="205"/>
                    </a:lnTo>
                    <a:lnTo>
                      <a:pt x="63" y="229"/>
                    </a:lnTo>
                    <a:lnTo>
                      <a:pt x="68" y="232"/>
                    </a:lnTo>
                    <a:lnTo>
                      <a:pt x="72" y="234"/>
                    </a:lnTo>
                    <a:lnTo>
                      <a:pt x="77" y="237"/>
                    </a:lnTo>
                    <a:lnTo>
                      <a:pt x="81" y="239"/>
                    </a:lnTo>
                    <a:lnTo>
                      <a:pt x="85" y="241"/>
                    </a:lnTo>
                    <a:lnTo>
                      <a:pt x="90" y="243"/>
                    </a:lnTo>
                    <a:lnTo>
                      <a:pt x="94" y="246"/>
                    </a:lnTo>
                    <a:lnTo>
                      <a:pt x="98" y="247"/>
                    </a:lnTo>
                    <a:lnTo>
                      <a:pt x="99" y="244"/>
                    </a:lnTo>
                    <a:lnTo>
                      <a:pt x="101" y="241"/>
                    </a:lnTo>
                    <a:lnTo>
                      <a:pt x="102" y="239"/>
                    </a:lnTo>
                    <a:lnTo>
                      <a:pt x="103" y="237"/>
                    </a:lnTo>
                    <a:close/>
                  </a:path>
                </a:pathLst>
              </a:custGeom>
              <a:solidFill>
                <a:srgbClr val="D6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Freeform 164"/>
              <p:cNvSpPr>
                <a:spLocks/>
              </p:cNvSpPr>
              <p:nvPr/>
            </p:nvSpPr>
            <p:spPr bwMode="auto">
              <a:xfrm>
                <a:off x="2779755" y="6107654"/>
                <a:ext cx="21665" cy="58556"/>
              </a:xfrm>
              <a:custGeom>
                <a:avLst/>
                <a:gdLst>
                  <a:gd name="T0" fmla="*/ 29 w 86"/>
                  <a:gd name="T1" fmla="*/ 0 h 271"/>
                  <a:gd name="T2" fmla="*/ 26 w 86"/>
                  <a:gd name="T3" fmla="*/ 10 h 271"/>
                  <a:gd name="T4" fmla="*/ 4 w 86"/>
                  <a:gd name="T5" fmla="*/ 28 h 271"/>
                  <a:gd name="T6" fmla="*/ 5 w 86"/>
                  <a:gd name="T7" fmla="*/ 31 h 271"/>
                  <a:gd name="T8" fmla="*/ 5 w 86"/>
                  <a:gd name="T9" fmla="*/ 33 h 271"/>
                  <a:gd name="T10" fmla="*/ 3 w 86"/>
                  <a:gd name="T11" fmla="*/ 40 h 271"/>
                  <a:gd name="T12" fmla="*/ 0 w 86"/>
                  <a:gd name="T13" fmla="*/ 48 h 271"/>
                  <a:gd name="T14" fmla="*/ 4 w 86"/>
                  <a:gd name="T15" fmla="*/ 57 h 271"/>
                  <a:gd name="T16" fmla="*/ 11 w 86"/>
                  <a:gd name="T17" fmla="*/ 64 h 271"/>
                  <a:gd name="T18" fmla="*/ 13 w 86"/>
                  <a:gd name="T19" fmla="*/ 66 h 271"/>
                  <a:gd name="T20" fmla="*/ 13 w 86"/>
                  <a:gd name="T21" fmla="*/ 68 h 271"/>
                  <a:gd name="T22" fmla="*/ 6 w 86"/>
                  <a:gd name="T23" fmla="*/ 81 h 271"/>
                  <a:gd name="T24" fmla="*/ 7 w 86"/>
                  <a:gd name="T25" fmla="*/ 94 h 271"/>
                  <a:gd name="T26" fmla="*/ 14 w 86"/>
                  <a:gd name="T27" fmla="*/ 102 h 271"/>
                  <a:gd name="T28" fmla="*/ 19 w 86"/>
                  <a:gd name="T29" fmla="*/ 111 h 271"/>
                  <a:gd name="T30" fmla="*/ 16 w 86"/>
                  <a:gd name="T31" fmla="*/ 122 h 271"/>
                  <a:gd name="T32" fmla="*/ 15 w 86"/>
                  <a:gd name="T33" fmla="*/ 134 h 271"/>
                  <a:gd name="T34" fmla="*/ 20 w 86"/>
                  <a:gd name="T35" fmla="*/ 142 h 271"/>
                  <a:gd name="T36" fmla="*/ 25 w 86"/>
                  <a:gd name="T37" fmla="*/ 150 h 271"/>
                  <a:gd name="T38" fmla="*/ 26 w 86"/>
                  <a:gd name="T39" fmla="*/ 164 h 271"/>
                  <a:gd name="T40" fmla="*/ 25 w 86"/>
                  <a:gd name="T41" fmla="*/ 179 h 271"/>
                  <a:gd name="T42" fmla="*/ 32 w 86"/>
                  <a:gd name="T43" fmla="*/ 191 h 271"/>
                  <a:gd name="T44" fmla="*/ 40 w 86"/>
                  <a:gd name="T45" fmla="*/ 202 h 271"/>
                  <a:gd name="T46" fmla="*/ 41 w 86"/>
                  <a:gd name="T47" fmla="*/ 204 h 271"/>
                  <a:gd name="T48" fmla="*/ 41 w 86"/>
                  <a:gd name="T49" fmla="*/ 207 h 271"/>
                  <a:gd name="T50" fmla="*/ 37 w 86"/>
                  <a:gd name="T51" fmla="*/ 215 h 271"/>
                  <a:gd name="T52" fmla="*/ 36 w 86"/>
                  <a:gd name="T53" fmla="*/ 224 h 271"/>
                  <a:gd name="T54" fmla="*/ 41 w 86"/>
                  <a:gd name="T55" fmla="*/ 237 h 271"/>
                  <a:gd name="T56" fmla="*/ 47 w 86"/>
                  <a:gd name="T57" fmla="*/ 249 h 271"/>
                  <a:gd name="T58" fmla="*/ 44 w 86"/>
                  <a:gd name="T59" fmla="*/ 259 h 271"/>
                  <a:gd name="T60" fmla="*/ 42 w 86"/>
                  <a:gd name="T61" fmla="*/ 269 h 271"/>
                  <a:gd name="T62" fmla="*/ 42 w 86"/>
                  <a:gd name="T63" fmla="*/ 271 h 271"/>
                  <a:gd name="T64" fmla="*/ 42 w 86"/>
                  <a:gd name="T65" fmla="*/ 271 h 271"/>
                  <a:gd name="T66" fmla="*/ 55 w 86"/>
                  <a:gd name="T67" fmla="*/ 260 h 271"/>
                  <a:gd name="T68" fmla="*/ 66 w 86"/>
                  <a:gd name="T69" fmla="*/ 247 h 271"/>
                  <a:gd name="T70" fmla="*/ 74 w 86"/>
                  <a:gd name="T71" fmla="*/ 228 h 271"/>
                  <a:gd name="T72" fmla="*/ 81 w 86"/>
                  <a:gd name="T73" fmla="*/ 206 h 271"/>
                  <a:gd name="T74" fmla="*/ 85 w 86"/>
                  <a:gd name="T75" fmla="*/ 145 h 271"/>
                  <a:gd name="T76" fmla="*/ 72 w 86"/>
                  <a:gd name="T77" fmla="*/ 82 h 271"/>
                  <a:gd name="T78" fmla="*/ 57 w 86"/>
                  <a:gd name="T79" fmla="*/ 31 h 271"/>
                  <a:gd name="T80" fmla="*/ 50 w 86"/>
                  <a:gd name="T81" fmla="*/ 1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6" h="271">
                    <a:moveTo>
                      <a:pt x="50" y="10"/>
                    </a:moveTo>
                    <a:lnTo>
                      <a:pt x="29" y="0"/>
                    </a:lnTo>
                    <a:lnTo>
                      <a:pt x="29" y="2"/>
                    </a:lnTo>
                    <a:lnTo>
                      <a:pt x="26" y="10"/>
                    </a:lnTo>
                    <a:lnTo>
                      <a:pt x="19" y="19"/>
                    </a:lnTo>
                    <a:lnTo>
                      <a:pt x="4" y="28"/>
                    </a:lnTo>
                    <a:lnTo>
                      <a:pt x="5" y="30"/>
                    </a:lnTo>
                    <a:lnTo>
                      <a:pt x="5" y="31"/>
                    </a:lnTo>
                    <a:lnTo>
                      <a:pt x="5" y="32"/>
                    </a:lnTo>
                    <a:lnTo>
                      <a:pt x="5" y="33"/>
                    </a:lnTo>
                    <a:lnTo>
                      <a:pt x="5" y="36"/>
                    </a:lnTo>
                    <a:lnTo>
                      <a:pt x="3" y="40"/>
                    </a:lnTo>
                    <a:lnTo>
                      <a:pt x="1" y="44"/>
                    </a:lnTo>
                    <a:lnTo>
                      <a:pt x="0" y="48"/>
                    </a:lnTo>
                    <a:lnTo>
                      <a:pt x="1" y="52"/>
                    </a:lnTo>
                    <a:lnTo>
                      <a:pt x="4" y="57"/>
                    </a:lnTo>
                    <a:lnTo>
                      <a:pt x="8" y="60"/>
                    </a:lnTo>
                    <a:lnTo>
                      <a:pt x="11" y="64"/>
                    </a:lnTo>
                    <a:lnTo>
                      <a:pt x="13" y="65"/>
                    </a:lnTo>
                    <a:lnTo>
                      <a:pt x="13" y="66"/>
                    </a:lnTo>
                    <a:lnTo>
                      <a:pt x="13" y="67"/>
                    </a:lnTo>
                    <a:lnTo>
                      <a:pt x="13" y="68"/>
                    </a:lnTo>
                    <a:lnTo>
                      <a:pt x="9" y="74"/>
                    </a:lnTo>
                    <a:lnTo>
                      <a:pt x="6" y="81"/>
                    </a:lnTo>
                    <a:lnTo>
                      <a:pt x="5" y="87"/>
                    </a:lnTo>
                    <a:lnTo>
                      <a:pt x="7" y="94"/>
                    </a:lnTo>
                    <a:lnTo>
                      <a:pt x="10" y="99"/>
                    </a:lnTo>
                    <a:lnTo>
                      <a:pt x="14" y="102"/>
                    </a:lnTo>
                    <a:lnTo>
                      <a:pt x="17" y="107"/>
                    </a:lnTo>
                    <a:lnTo>
                      <a:pt x="19" y="111"/>
                    </a:lnTo>
                    <a:lnTo>
                      <a:pt x="18" y="117"/>
                    </a:lnTo>
                    <a:lnTo>
                      <a:pt x="16" y="122"/>
                    </a:lnTo>
                    <a:lnTo>
                      <a:pt x="14" y="128"/>
                    </a:lnTo>
                    <a:lnTo>
                      <a:pt x="15" y="134"/>
                    </a:lnTo>
                    <a:lnTo>
                      <a:pt x="18" y="138"/>
                    </a:lnTo>
                    <a:lnTo>
                      <a:pt x="20" y="142"/>
                    </a:lnTo>
                    <a:lnTo>
                      <a:pt x="23" y="146"/>
                    </a:lnTo>
                    <a:lnTo>
                      <a:pt x="25" y="150"/>
                    </a:lnTo>
                    <a:lnTo>
                      <a:pt x="26" y="157"/>
                    </a:lnTo>
                    <a:lnTo>
                      <a:pt x="26" y="164"/>
                    </a:lnTo>
                    <a:lnTo>
                      <a:pt x="25" y="171"/>
                    </a:lnTo>
                    <a:lnTo>
                      <a:pt x="25" y="179"/>
                    </a:lnTo>
                    <a:lnTo>
                      <a:pt x="28" y="186"/>
                    </a:lnTo>
                    <a:lnTo>
                      <a:pt x="32" y="191"/>
                    </a:lnTo>
                    <a:lnTo>
                      <a:pt x="36" y="196"/>
                    </a:lnTo>
                    <a:lnTo>
                      <a:pt x="40" y="202"/>
                    </a:lnTo>
                    <a:lnTo>
                      <a:pt x="41" y="203"/>
                    </a:lnTo>
                    <a:lnTo>
                      <a:pt x="41" y="204"/>
                    </a:lnTo>
                    <a:lnTo>
                      <a:pt x="41" y="206"/>
                    </a:lnTo>
                    <a:lnTo>
                      <a:pt x="41" y="207"/>
                    </a:lnTo>
                    <a:lnTo>
                      <a:pt x="39" y="212"/>
                    </a:lnTo>
                    <a:lnTo>
                      <a:pt x="37" y="215"/>
                    </a:lnTo>
                    <a:lnTo>
                      <a:pt x="36" y="220"/>
                    </a:lnTo>
                    <a:lnTo>
                      <a:pt x="36" y="224"/>
                    </a:lnTo>
                    <a:lnTo>
                      <a:pt x="37" y="231"/>
                    </a:lnTo>
                    <a:lnTo>
                      <a:pt x="41" y="237"/>
                    </a:lnTo>
                    <a:lnTo>
                      <a:pt x="44" y="242"/>
                    </a:lnTo>
                    <a:lnTo>
                      <a:pt x="47" y="249"/>
                    </a:lnTo>
                    <a:lnTo>
                      <a:pt x="46" y="255"/>
                    </a:lnTo>
                    <a:lnTo>
                      <a:pt x="44" y="259"/>
                    </a:lnTo>
                    <a:lnTo>
                      <a:pt x="42" y="264"/>
                    </a:lnTo>
                    <a:lnTo>
                      <a:pt x="42" y="269"/>
                    </a:lnTo>
                    <a:lnTo>
                      <a:pt x="42" y="271"/>
                    </a:lnTo>
                    <a:lnTo>
                      <a:pt x="42" y="271"/>
                    </a:lnTo>
                    <a:lnTo>
                      <a:pt x="42" y="271"/>
                    </a:lnTo>
                    <a:lnTo>
                      <a:pt x="42" y="271"/>
                    </a:lnTo>
                    <a:lnTo>
                      <a:pt x="49" y="266"/>
                    </a:lnTo>
                    <a:lnTo>
                      <a:pt x="55" y="260"/>
                    </a:lnTo>
                    <a:lnTo>
                      <a:pt x="61" y="254"/>
                    </a:lnTo>
                    <a:lnTo>
                      <a:pt x="66" y="247"/>
                    </a:lnTo>
                    <a:lnTo>
                      <a:pt x="70" y="238"/>
                    </a:lnTo>
                    <a:lnTo>
                      <a:pt x="74" y="228"/>
                    </a:lnTo>
                    <a:lnTo>
                      <a:pt x="78" y="217"/>
                    </a:lnTo>
                    <a:lnTo>
                      <a:pt x="81" y="206"/>
                    </a:lnTo>
                    <a:lnTo>
                      <a:pt x="86" y="177"/>
                    </a:lnTo>
                    <a:lnTo>
                      <a:pt x="85" y="145"/>
                    </a:lnTo>
                    <a:lnTo>
                      <a:pt x="79" y="113"/>
                    </a:lnTo>
                    <a:lnTo>
                      <a:pt x="72" y="82"/>
                    </a:lnTo>
                    <a:lnTo>
                      <a:pt x="65" y="53"/>
                    </a:lnTo>
                    <a:lnTo>
                      <a:pt x="57" y="31"/>
                    </a:lnTo>
                    <a:lnTo>
                      <a:pt x="52" y="16"/>
                    </a:lnTo>
                    <a:lnTo>
                      <a:pt x="50" y="10"/>
                    </a:lnTo>
                    <a:close/>
                  </a:path>
                </a:pathLst>
              </a:custGeom>
              <a:solidFill>
                <a:srgbClr val="D6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Freeform 165"/>
              <p:cNvSpPr>
                <a:spLocks/>
              </p:cNvSpPr>
              <p:nvPr/>
            </p:nvSpPr>
            <p:spPr bwMode="auto">
              <a:xfrm>
                <a:off x="2768407" y="6114543"/>
                <a:ext cx="19602" cy="53389"/>
              </a:xfrm>
              <a:custGeom>
                <a:avLst/>
                <a:gdLst>
                  <a:gd name="T0" fmla="*/ 72 w 76"/>
                  <a:gd name="T1" fmla="*/ 229 h 244"/>
                  <a:gd name="T2" fmla="*/ 76 w 76"/>
                  <a:gd name="T3" fmla="*/ 218 h 244"/>
                  <a:gd name="T4" fmla="*/ 75 w 76"/>
                  <a:gd name="T5" fmla="*/ 215 h 244"/>
                  <a:gd name="T6" fmla="*/ 66 w 76"/>
                  <a:gd name="T7" fmla="*/ 199 h 244"/>
                  <a:gd name="T8" fmla="*/ 67 w 76"/>
                  <a:gd name="T9" fmla="*/ 183 h 244"/>
                  <a:gd name="T10" fmla="*/ 70 w 76"/>
                  <a:gd name="T11" fmla="*/ 174 h 244"/>
                  <a:gd name="T12" fmla="*/ 69 w 76"/>
                  <a:gd name="T13" fmla="*/ 170 h 244"/>
                  <a:gd name="T14" fmla="*/ 56 w 76"/>
                  <a:gd name="T15" fmla="*/ 152 h 244"/>
                  <a:gd name="T16" fmla="*/ 54 w 76"/>
                  <a:gd name="T17" fmla="*/ 130 h 244"/>
                  <a:gd name="T18" fmla="*/ 51 w 76"/>
                  <a:gd name="T19" fmla="*/ 113 h 244"/>
                  <a:gd name="T20" fmla="*/ 43 w 76"/>
                  <a:gd name="T21" fmla="*/ 98 h 244"/>
                  <a:gd name="T22" fmla="*/ 46 w 76"/>
                  <a:gd name="T23" fmla="*/ 84 h 244"/>
                  <a:gd name="T24" fmla="*/ 40 w 76"/>
                  <a:gd name="T25" fmla="*/ 67 h 244"/>
                  <a:gd name="T26" fmla="*/ 35 w 76"/>
                  <a:gd name="T27" fmla="*/ 49 h 244"/>
                  <a:gd name="T28" fmla="*/ 41 w 76"/>
                  <a:gd name="T29" fmla="*/ 34 h 244"/>
                  <a:gd name="T30" fmla="*/ 39 w 76"/>
                  <a:gd name="T31" fmla="*/ 29 h 244"/>
                  <a:gd name="T32" fmla="*/ 32 w 76"/>
                  <a:gd name="T33" fmla="*/ 23 h 244"/>
                  <a:gd name="T34" fmla="*/ 30 w 76"/>
                  <a:gd name="T35" fmla="*/ 11 h 244"/>
                  <a:gd name="T36" fmla="*/ 35 w 76"/>
                  <a:gd name="T37" fmla="*/ 0 h 244"/>
                  <a:gd name="T38" fmla="*/ 16 w 76"/>
                  <a:gd name="T39" fmla="*/ 3 h 244"/>
                  <a:gd name="T40" fmla="*/ 6 w 76"/>
                  <a:gd name="T41" fmla="*/ 5 h 244"/>
                  <a:gd name="T42" fmla="*/ 4 w 76"/>
                  <a:gd name="T43" fmla="*/ 6 h 244"/>
                  <a:gd name="T44" fmla="*/ 5 w 76"/>
                  <a:gd name="T45" fmla="*/ 8 h 244"/>
                  <a:gd name="T46" fmla="*/ 1 w 76"/>
                  <a:gd name="T47" fmla="*/ 20 h 244"/>
                  <a:gd name="T48" fmla="*/ 4 w 76"/>
                  <a:gd name="T49" fmla="*/ 33 h 244"/>
                  <a:gd name="T50" fmla="*/ 11 w 76"/>
                  <a:gd name="T51" fmla="*/ 41 h 244"/>
                  <a:gd name="T52" fmla="*/ 11 w 76"/>
                  <a:gd name="T53" fmla="*/ 44 h 244"/>
                  <a:gd name="T54" fmla="*/ 5 w 76"/>
                  <a:gd name="T55" fmla="*/ 63 h 244"/>
                  <a:gd name="T56" fmla="*/ 12 w 76"/>
                  <a:gd name="T57" fmla="*/ 78 h 244"/>
                  <a:gd name="T58" fmla="*/ 17 w 76"/>
                  <a:gd name="T59" fmla="*/ 93 h 244"/>
                  <a:gd name="T60" fmla="*/ 14 w 76"/>
                  <a:gd name="T61" fmla="*/ 110 h 244"/>
                  <a:gd name="T62" fmla="*/ 22 w 76"/>
                  <a:gd name="T63" fmla="*/ 122 h 244"/>
                  <a:gd name="T64" fmla="*/ 25 w 76"/>
                  <a:gd name="T65" fmla="*/ 140 h 244"/>
                  <a:gd name="T66" fmla="*/ 28 w 76"/>
                  <a:gd name="T67" fmla="*/ 162 h 244"/>
                  <a:gd name="T68" fmla="*/ 39 w 76"/>
                  <a:gd name="T69" fmla="*/ 178 h 244"/>
                  <a:gd name="T70" fmla="*/ 40 w 76"/>
                  <a:gd name="T71" fmla="*/ 182 h 244"/>
                  <a:gd name="T72" fmla="*/ 37 w 76"/>
                  <a:gd name="T73" fmla="*/ 191 h 244"/>
                  <a:gd name="T74" fmla="*/ 37 w 76"/>
                  <a:gd name="T75" fmla="*/ 207 h 244"/>
                  <a:gd name="T76" fmla="*/ 46 w 76"/>
                  <a:gd name="T77" fmla="*/ 225 h 244"/>
                  <a:gd name="T78" fmla="*/ 42 w 76"/>
                  <a:gd name="T79" fmla="*/ 239 h 244"/>
                  <a:gd name="T80" fmla="*/ 50 w 76"/>
                  <a:gd name="T81" fmla="*/ 244 h 244"/>
                  <a:gd name="T82" fmla="*/ 63 w 76"/>
                  <a:gd name="T83" fmla="*/ 244 h 244"/>
                  <a:gd name="T84" fmla="*/ 74 w 76"/>
                  <a:gd name="T85" fmla="*/ 243 h 244"/>
                  <a:gd name="T86" fmla="*/ 71 w 76"/>
                  <a:gd name="T87" fmla="*/ 239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6" h="244">
                    <a:moveTo>
                      <a:pt x="71" y="238"/>
                    </a:moveTo>
                    <a:lnTo>
                      <a:pt x="71" y="233"/>
                    </a:lnTo>
                    <a:lnTo>
                      <a:pt x="72" y="229"/>
                    </a:lnTo>
                    <a:lnTo>
                      <a:pt x="75" y="224"/>
                    </a:lnTo>
                    <a:lnTo>
                      <a:pt x="76" y="220"/>
                    </a:lnTo>
                    <a:lnTo>
                      <a:pt x="76" y="218"/>
                    </a:lnTo>
                    <a:lnTo>
                      <a:pt x="76" y="217"/>
                    </a:lnTo>
                    <a:lnTo>
                      <a:pt x="76" y="216"/>
                    </a:lnTo>
                    <a:lnTo>
                      <a:pt x="75" y="215"/>
                    </a:lnTo>
                    <a:lnTo>
                      <a:pt x="72" y="209"/>
                    </a:lnTo>
                    <a:lnTo>
                      <a:pt x="69" y="204"/>
                    </a:lnTo>
                    <a:lnTo>
                      <a:pt x="66" y="199"/>
                    </a:lnTo>
                    <a:lnTo>
                      <a:pt x="65" y="192"/>
                    </a:lnTo>
                    <a:lnTo>
                      <a:pt x="66" y="188"/>
                    </a:lnTo>
                    <a:lnTo>
                      <a:pt x="67" y="183"/>
                    </a:lnTo>
                    <a:lnTo>
                      <a:pt x="68" y="180"/>
                    </a:lnTo>
                    <a:lnTo>
                      <a:pt x="70" y="175"/>
                    </a:lnTo>
                    <a:lnTo>
                      <a:pt x="70" y="174"/>
                    </a:lnTo>
                    <a:lnTo>
                      <a:pt x="70" y="172"/>
                    </a:lnTo>
                    <a:lnTo>
                      <a:pt x="70" y="171"/>
                    </a:lnTo>
                    <a:lnTo>
                      <a:pt x="69" y="170"/>
                    </a:lnTo>
                    <a:lnTo>
                      <a:pt x="65" y="163"/>
                    </a:lnTo>
                    <a:lnTo>
                      <a:pt x="60" y="157"/>
                    </a:lnTo>
                    <a:lnTo>
                      <a:pt x="56" y="152"/>
                    </a:lnTo>
                    <a:lnTo>
                      <a:pt x="53" y="144"/>
                    </a:lnTo>
                    <a:lnTo>
                      <a:pt x="53" y="137"/>
                    </a:lnTo>
                    <a:lnTo>
                      <a:pt x="54" y="130"/>
                    </a:lnTo>
                    <a:lnTo>
                      <a:pt x="54" y="124"/>
                    </a:lnTo>
                    <a:lnTo>
                      <a:pt x="53" y="118"/>
                    </a:lnTo>
                    <a:lnTo>
                      <a:pt x="51" y="113"/>
                    </a:lnTo>
                    <a:lnTo>
                      <a:pt x="48" y="109"/>
                    </a:lnTo>
                    <a:lnTo>
                      <a:pt x="45" y="104"/>
                    </a:lnTo>
                    <a:lnTo>
                      <a:pt x="43" y="98"/>
                    </a:lnTo>
                    <a:lnTo>
                      <a:pt x="43" y="94"/>
                    </a:lnTo>
                    <a:lnTo>
                      <a:pt x="45" y="88"/>
                    </a:lnTo>
                    <a:lnTo>
                      <a:pt x="46" y="84"/>
                    </a:lnTo>
                    <a:lnTo>
                      <a:pt x="47" y="79"/>
                    </a:lnTo>
                    <a:lnTo>
                      <a:pt x="44" y="72"/>
                    </a:lnTo>
                    <a:lnTo>
                      <a:pt x="40" y="67"/>
                    </a:lnTo>
                    <a:lnTo>
                      <a:pt x="36" y="61"/>
                    </a:lnTo>
                    <a:lnTo>
                      <a:pt x="34" y="54"/>
                    </a:lnTo>
                    <a:lnTo>
                      <a:pt x="35" y="49"/>
                    </a:lnTo>
                    <a:lnTo>
                      <a:pt x="37" y="44"/>
                    </a:lnTo>
                    <a:lnTo>
                      <a:pt x="39" y="38"/>
                    </a:lnTo>
                    <a:lnTo>
                      <a:pt x="41" y="34"/>
                    </a:lnTo>
                    <a:lnTo>
                      <a:pt x="41" y="33"/>
                    </a:lnTo>
                    <a:lnTo>
                      <a:pt x="40" y="31"/>
                    </a:lnTo>
                    <a:lnTo>
                      <a:pt x="39" y="29"/>
                    </a:lnTo>
                    <a:lnTo>
                      <a:pt x="38" y="28"/>
                    </a:lnTo>
                    <a:lnTo>
                      <a:pt x="35" y="26"/>
                    </a:lnTo>
                    <a:lnTo>
                      <a:pt x="32" y="23"/>
                    </a:lnTo>
                    <a:lnTo>
                      <a:pt x="30" y="19"/>
                    </a:lnTo>
                    <a:lnTo>
                      <a:pt x="29" y="16"/>
                    </a:lnTo>
                    <a:lnTo>
                      <a:pt x="30" y="11"/>
                    </a:lnTo>
                    <a:lnTo>
                      <a:pt x="32" y="8"/>
                    </a:lnTo>
                    <a:lnTo>
                      <a:pt x="34" y="5"/>
                    </a:lnTo>
                    <a:lnTo>
                      <a:pt x="35" y="0"/>
                    </a:lnTo>
                    <a:lnTo>
                      <a:pt x="30" y="1"/>
                    </a:lnTo>
                    <a:lnTo>
                      <a:pt x="24" y="2"/>
                    </a:lnTo>
                    <a:lnTo>
                      <a:pt x="16" y="3"/>
                    </a:lnTo>
                    <a:lnTo>
                      <a:pt x="9" y="5"/>
                    </a:lnTo>
                    <a:lnTo>
                      <a:pt x="8" y="5"/>
                    </a:lnTo>
                    <a:lnTo>
                      <a:pt x="6" y="5"/>
                    </a:lnTo>
                    <a:lnTo>
                      <a:pt x="5" y="5"/>
                    </a:lnTo>
                    <a:lnTo>
                      <a:pt x="4" y="5"/>
                    </a:lnTo>
                    <a:lnTo>
                      <a:pt x="4" y="6"/>
                    </a:lnTo>
                    <a:lnTo>
                      <a:pt x="5" y="6"/>
                    </a:lnTo>
                    <a:lnTo>
                      <a:pt x="5" y="7"/>
                    </a:lnTo>
                    <a:lnTo>
                      <a:pt x="5" y="8"/>
                    </a:lnTo>
                    <a:lnTo>
                      <a:pt x="5" y="12"/>
                    </a:lnTo>
                    <a:lnTo>
                      <a:pt x="3" y="16"/>
                    </a:lnTo>
                    <a:lnTo>
                      <a:pt x="1" y="20"/>
                    </a:lnTo>
                    <a:lnTo>
                      <a:pt x="0" y="24"/>
                    </a:lnTo>
                    <a:lnTo>
                      <a:pt x="1" y="28"/>
                    </a:lnTo>
                    <a:lnTo>
                      <a:pt x="4" y="33"/>
                    </a:lnTo>
                    <a:lnTo>
                      <a:pt x="7" y="36"/>
                    </a:lnTo>
                    <a:lnTo>
                      <a:pt x="11" y="40"/>
                    </a:lnTo>
                    <a:lnTo>
                      <a:pt x="11" y="41"/>
                    </a:lnTo>
                    <a:lnTo>
                      <a:pt x="11" y="42"/>
                    </a:lnTo>
                    <a:lnTo>
                      <a:pt x="11" y="43"/>
                    </a:lnTo>
                    <a:lnTo>
                      <a:pt x="11" y="44"/>
                    </a:lnTo>
                    <a:lnTo>
                      <a:pt x="8" y="50"/>
                    </a:lnTo>
                    <a:lnTo>
                      <a:pt x="6" y="57"/>
                    </a:lnTo>
                    <a:lnTo>
                      <a:pt x="5" y="63"/>
                    </a:lnTo>
                    <a:lnTo>
                      <a:pt x="6" y="70"/>
                    </a:lnTo>
                    <a:lnTo>
                      <a:pt x="9" y="75"/>
                    </a:lnTo>
                    <a:lnTo>
                      <a:pt x="12" y="78"/>
                    </a:lnTo>
                    <a:lnTo>
                      <a:pt x="15" y="83"/>
                    </a:lnTo>
                    <a:lnTo>
                      <a:pt x="17" y="87"/>
                    </a:lnTo>
                    <a:lnTo>
                      <a:pt x="17" y="93"/>
                    </a:lnTo>
                    <a:lnTo>
                      <a:pt x="15" y="98"/>
                    </a:lnTo>
                    <a:lnTo>
                      <a:pt x="13" y="104"/>
                    </a:lnTo>
                    <a:lnTo>
                      <a:pt x="14" y="110"/>
                    </a:lnTo>
                    <a:lnTo>
                      <a:pt x="16" y="114"/>
                    </a:lnTo>
                    <a:lnTo>
                      <a:pt x="20" y="118"/>
                    </a:lnTo>
                    <a:lnTo>
                      <a:pt x="22" y="122"/>
                    </a:lnTo>
                    <a:lnTo>
                      <a:pt x="25" y="126"/>
                    </a:lnTo>
                    <a:lnTo>
                      <a:pt x="26" y="134"/>
                    </a:lnTo>
                    <a:lnTo>
                      <a:pt x="25" y="140"/>
                    </a:lnTo>
                    <a:lnTo>
                      <a:pt x="25" y="147"/>
                    </a:lnTo>
                    <a:lnTo>
                      <a:pt x="25" y="155"/>
                    </a:lnTo>
                    <a:lnTo>
                      <a:pt x="28" y="162"/>
                    </a:lnTo>
                    <a:lnTo>
                      <a:pt x="32" y="167"/>
                    </a:lnTo>
                    <a:lnTo>
                      <a:pt x="36" y="172"/>
                    </a:lnTo>
                    <a:lnTo>
                      <a:pt x="39" y="178"/>
                    </a:lnTo>
                    <a:lnTo>
                      <a:pt x="40" y="179"/>
                    </a:lnTo>
                    <a:lnTo>
                      <a:pt x="40" y="180"/>
                    </a:lnTo>
                    <a:lnTo>
                      <a:pt x="40" y="182"/>
                    </a:lnTo>
                    <a:lnTo>
                      <a:pt x="40" y="183"/>
                    </a:lnTo>
                    <a:lnTo>
                      <a:pt x="39" y="188"/>
                    </a:lnTo>
                    <a:lnTo>
                      <a:pt x="37" y="191"/>
                    </a:lnTo>
                    <a:lnTo>
                      <a:pt x="36" y="196"/>
                    </a:lnTo>
                    <a:lnTo>
                      <a:pt x="35" y="200"/>
                    </a:lnTo>
                    <a:lnTo>
                      <a:pt x="37" y="207"/>
                    </a:lnTo>
                    <a:lnTo>
                      <a:pt x="40" y="213"/>
                    </a:lnTo>
                    <a:lnTo>
                      <a:pt x="44" y="218"/>
                    </a:lnTo>
                    <a:lnTo>
                      <a:pt x="46" y="225"/>
                    </a:lnTo>
                    <a:lnTo>
                      <a:pt x="46" y="230"/>
                    </a:lnTo>
                    <a:lnTo>
                      <a:pt x="44" y="234"/>
                    </a:lnTo>
                    <a:lnTo>
                      <a:pt x="42" y="239"/>
                    </a:lnTo>
                    <a:lnTo>
                      <a:pt x="41" y="243"/>
                    </a:lnTo>
                    <a:lnTo>
                      <a:pt x="45" y="244"/>
                    </a:lnTo>
                    <a:lnTo>
                      <a:pt x="50" y="244"/>
                    </a:lnTo>
                    <a:lnTo>
                      <a:pt x="54" y="244"/>
                    </a:lnTo>
                    <a:lnTo>
                      <a:pt x="59" y="244"/>
                    </a:lnTo>
                    <a:lnTo>
                      <a:pt x="63" y="244"/>
                    </a:lnTo>
                    <a:lnTo>
                      <a:pt x="67" y="244"/>
                    </a:lnTo>
                    <a:lnTo>
                      <a:pt x="71" y="244"/>
                    </a:lnTo>
                    <a:lnTo>
                      <a:pt x="74" y="243"/>
                    </a:lnTo>
                    <a:lnTo>
                      <a:pt x="73" y="242"/>
                    </a:lnTo>
                    <a:lnTo>
                      <a:pt x="72" y="240"/>
                    </a:lnTo>
                    <a:lnTo>
                      <a:pt x="71" y="239"/>
                    </a:lnTo>
                    <a:lnTo>
                      <a:pt x="71" y="238"/>
                    </a:lnTo>
                    <a:close/>
                  </a:path>
                </a:pathLst>
              </a:custGeom>
              <a:solidFill>
                <a:srgbClr val="D6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Freeform 166"/>
              <p:cNvSpPr>
                <a:spLocks/>
              </p:cNvSpPr>
              <p:nvPr/>
            </p:nvSpPr>
            <p:spPr bwMode="auto">
              <a:xfrm>
                <a:off x="2749836" y="6104209"/>
                <a:ext cx="33014" cy="8611"/>
              </a:xfrm>
              <a:custGeom>
                <a:avLst/>
                <a:gdLst>
                  <a:gd name="T0" fmla="*/ 0 w 128"/>
                  <a:gd name="T1" fmla="*/ 8 h 42"/>
                  <a:gd name="T2" fmla="*/ 2 w 128"/>
                  <a:gd name="T3" fmla="*/ 9 h 42"/>
                  <a:gd name="T4" fmla="*/ 8 w 128"/>
                  <a:gd name="T5" fmla="*/ 13 h 42"/>
                  <a:gd name="T6" fmla="*/ 16 w 128"/>
                  <a:gd name="T7" fmla="*/ 17 h 42"/>
                  <a:gd name="T8" fmla="*/ 28 w 128"/>
                  <a:gd name="T9" fmla="*/ 20 h 42"/>
                  <a:gd name="T10" fmla="*/ 41 w 128"/>
                  <a:gd name="T11" fmla="*/ 25 h 42"/>
                  <a:gd name="T12" fmla="*/ 56 w 128"/>
                  <a:gd name="T13" fmla="*/ 26 h 42"/>
                  <a:gd name="T14" fmla="*/ 69 w 128"/>
                  <a:gd name="T15" fmla="*/ 26 h 42"/>
                  <a:gd name="T16" fmla="*/ 83 w 128"/>
                  <a:gd name="T17" fmla="*/ 23 h 42"/>
                  <a:gd name="T18" fmla="*/ 96 w 128"/>
                  <a:gd name="T19" fmla="*/ 17 h 42"/>
                  <a:gd name="T20" fmla="*/ 106 w 128"/>
                  <a:gd name="T21" fmla="*/ 13 h 42"/>
                  <a:gd name="T22" fmla="*/ 113 w 128"/>
                  <a:gd name="T23" fmla="*/ 9 h 42"/>
                  <a:gd name="T24" fmla="*/ 118 w 128"/>
                  <a:gd name="T25" fmla="*/ 6 h 42"/>
                  <a:gd name="T26" fmla="*/ 122 w 128"/>
                  <a:gd name="T27" fmla="*/ 3 h 42"/>
                  <a:gd name="T28" fmla="*/ 124 w 128"/>
                  <a:gd name="T29" fmla="*/ 1 h 42"/>
                  <a:gd name="T30" fmla="*/ 125 w 128"/>
                  <a:gd name="T31" fmla="*/ 0 h 42"/>
                  <a:gd name="T32" fmla="*/ 125 w 128"/>
                  <a:gd name="T33" fmla="*/ 0 h 42"/>
                  <a:gd name="T34" fmla="*/ 128 w 128"/>
                  <a:gd name="T35" fmla="*/ 6 h 42"/>
                  <a:gd name="T36" fmla="*/ 128 w 128"/>
                  <a:gd name="T37" fmla="*/ 7 h 42"/>
                  <a:gd name="T38" fmla="*/ 127 w 128"/>
                  <a:gd name="T39" fmla="*/ 11 h 42"/>
                  <a:gd name="T40" fmla="*/ 124 w 128"/>
                  <a:gd name="T41" fmla="*/ 18 h 42"/>
                  <a:gd name="T42" fmla="*/ 120 w 128"/>
                  <a:gd name="T43" fmla="*/ 25 h 42"/>
                  <a:gd name="T44" fmla="*/ 113 w 128"/>
                  <a:gd name="T45" fmla="*/ 32 h 42"/>
                  <a:gd name="T46" fmla="*/ 103 w 128"/>
                  <a:gd name="T47" fmla="*/ 37 h 42"/>
                  <a:gd name="T48" fmla="*/ 87 w 128"/>
                  <a:gd name="T49" fmla="*/ 41 h 42"/>
                  <a:gd name="T50" fmla="*/ 68 w 128"/>
                  <a:gd name="T51" fmla="*/ 42 h 42"/>
                  <a:gd name="T52" fmla="*/ 48 w 128"/>
                  <a:gd name="T53" fmla="*/ 41 h 42"/>
                  <a:gd name="T54" fmla="*/ 32 w 128"/>
                  <a:gd name="T55" fmla="*/ 39 h 42"/>
                  <a:gd name="T56" fmla="*/ 21 w 128"/>
                  <a:gd name="T57" fmla="*/ 35 h 42"/>
                  <a:gd name="T58" fmla="*/ 11 w 128"/>
                  <a:gd name="T59" fmla="*/ 33 h 42"/>
                  <a:gd name="T60" fmla="*/ 6 w 128"/>
                  <a:gd name="T61" fmla="*/ 29 h 42"/>
                  <a:gd name="T62" fmla="*/ 2 w 128"/>
                  <a:gd name="T63" fmla="*/ 27 h 42"/>
                  <a:gd name="T64" fmla="*/ 0 w 128"/>
                  <a:gd name="T65" fmla="*/ 26 h 42"/>
                  <a:gd name="T66" fmla="*/ 0 w 128"/>
                  <a:gd name="T67" fmla="*/ 25 h 42"/>
                  <a:gd name="T68" fmla="*/ 0 w 128"/>
                  <a:gd name="T69" fmla="*/ 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8" h="42">
                    <a:moveTo>
                      <a:pt x="0" y="8"/>
                    </a:moveTo>
                    <a:lnTo>
                      <a:pt x="2" y="9"/>
                    </a:lnTo>
                    <a:lnTo>
                      <a:pt x="8" y="13"/>
                    </a:lnTo>
                    <a:lnTo>
                      <a:pt x="16" y="17"/>
                    </a:lnTo>
                    <a:lnTo>
                      <a:pt x="28" y="20"/>
                    </a:lnTo>
                    <a:lnTo>
                      <a:pt x="41" y="25"/>
                    </a:lnTo>
                    <a:lnTo>
                      <a:pt x="56" y="26"/>
                    </a:lnTo>
                    <a:lnTo>
                      <a:pt x="69" y="26"/>
                    </a:lnTo>
                    <a:lnTo>
                      <a:pt x="83" y="23"/>
                    </a:lnTo>
                    <a:lnTo>
                      <a:pt x="96" y="17"/>
                    </a:lnTo>
                    <a:lnTo>
                      <a:pt x="106" y="13"/>
                    </a:lnTo>
                    <a:lnTo>
                      <a:pt x="113" y="9"/>
                    </a:lnTo>
                    <a:lnTo>
                      <a:pt x="118" y="6"/>
                    </a:lnTo>
                    <a:lnTo>
                      <a:pt x="122" y="3"/>
                    </a:lnTo>
                    <a:lnTo>
                      <a:pt x="124" y="1"/>
                    </a:lnTo>
                    <a:lnTo>
                      <a:pt x="125" y="0"/>
                    </a:lnTo>
                    <a:lnTo>
                      <a:pt x="125" y="0"/>
                    </a:lnTo>
                    <a:lnTo>
                      <a:pt x="128" y="6"/>
                    </a:lnTo>
                    <a:lnTo>
                      <a:pt x="128" y="7"/>
                    </a:lnTo>
                    <a:lnTo>
                      <a:pt x="127" y="11"/>
                    </a:lnTo>
                    <a:lnTo>
                      <a:pt x="124" y="18"/>
                    </a:lnTo>
                    <a:lnTo>
                      <a:pt x="120" y="25"/>
                    </a:lnTo>
                    <a:lnTo>
                      <a:pt x="113" y="32"/>
                    </a:lnTo>
                    <a:lnTo>
                      <a:pt x="103" y="37"/>
                    </a:lnTo>
                    <a:lnTo>
                      <a:pt x="87" y="41"/>
                    </a:lnTo>
                    <a:lnTo>
                      <a:pt x="68" y="42"/>
                    </a:lnTo>
                    <a:lnTo>
                      <a:pt x="48" y="41"/>
                    </a:lnTo>
                    <a:lnTo>
                      <a:pt x="32" y="39"/>
                    </a:lnTo>
                    <a:lnTo>
                      <a:pt x="21" y="35"/>
                    </a:lnTo>
                    <a:lnTo>
                      <a:pt x="11" y="33"/>
                    </a:lnTo>
                    <a:lnTo>
                      <a:pt x="6" y="29"/>
                    </a:lnTo>
                    <a:lnTo>
                      <a:pt x="2" y="27"/>
                    </a:lnTo>
                    <a:lnTo>
                      <a:pt x="0" y="26"/>
                    </a:lnTo>
                    <a:lnTo>
                      <a:pt x="0" y="2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D6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Freeform 167"/>
              <p:cNvSpPr>
                <a:spLocks/>
              </p:cNvSpPr>
              <p:nvPr/>
            </p:nvSpPr>
            <p:spPr bwMode="auto">
              <a:xfrm>
                <a:off x="2806579" y="6123154"/>
                <a:ext cx="29919" cy="128306"/>
              </a:xfrm>
              <a:custGeom>
                <a:avLst/>
                <a:gdLst>
                  <a:gd name="T0" fmla="*/ 6 w 114"/>
                  <a:gd name="T1" fmla="*/ 0 h 595"/>
                  <a:gd name="T2" fmla="*/ 10 w 114"/>
                  <a:gd name="T3" fmla="*/ 14 h 595"/>
                  <a:gd name="T4" fmla="*/ 19 w 114"/>
                  <a:gd name="T5" fmla="*/ 54 h 595"/>
                  <a:gd name="T6" fmla="*/ 26 w 114"/>
                  <a:gd name="T7" fmla="*/ 116 h 595"/>
                  <a:gd name="T8" fmla="*/ 27 w 114"/>
                  <a:gd name="T9" fmla="*/ 198 h 595"/>
                  <a:gd name="T10" fmla="*/ 20 w 114"/>
                  <a:gd name="T11" fmla="*/ 281 h 595"/>
                  <a:gd name="T12" fmla="*/ 10 w 114"/>
                  <a:gd name="T13" fmla="*/ 351 h 595"/>
                  <a:gd name="T14" fmla="*/ 2 w 114"/>
                  <a:gd name="T15" fmla="*/ 411 h 595"/>
                  <a:gd name="T16" fmla="*/ 0 w 114"/>
                  <a:gd name="T17" fmla="*/ 467 h 595"/>
                  <a:gd name="T18" fmla="*/ 2 w 114"/>
                  <a:gd name="T19" fmla="*/ 494 h 595"/>
                  <a:gd name="T20" fmla="*/ 5 w 114"/>
                  <a:gd name="T21" fmla="*/ 519 h 595"/>
                  <a:gd name="T22" fmla="*/ 11 w 114"/>
                  <a:gd name="T23" fmla="*/ 541 h 595"/>
                  <a:gd name="T24" fmla="*/ 19 w 114"/>
                  <a:gd name="T25" fmla="*/ 561 h 595"/>
                  <a:gd name="T26" fmla="*/ 28 w 114"/>
                  <a:gd name="T27" fmla="*/ 576 h 595"/>
                  <a:gd name="T28" fmla="*/ 39 w 114"/>
                  <a:gd name="T29" fmla="*/ 588 h 595"/>
                  <a:gd name="T30" fmla="*/ 54 w 114"/>
                  <a:gd name="T31" fmla="*/ 595 h 595"/>
                  <a:gd name="T32" fmla="*/ 70 w 114"/>
                  <a:gd name="T33" fmla="*/ 595 h 595"/>
                  <a:gd name="T34" fmla="*/ 85 w 114"/>
                  <a:gd name="T35" fmla="*/ 591 h 595"/>
                  <a:gd name="T36" fmla="*/ 97 w 114"/>
                  <a:gd name="T37" fmla="*/ 585 h 595"/>
                  <a:gd name="T38" fmla="*/ 105 w 114"/>
                  <a:gd name="T39" fmla="*/ 579 h 595"/>
                  <a:gd name="T40" fmla="*/ 110 w 114"/>
                  <a:gd name="T41" fmla="*/ 572 h 595"/>
                  <a:gd name="T42" fmla="*/ 113 w 114"/>
                  <a:gd name="T43" fmla="*/ 565 h 595"/>
                  <a:gd name="T44" fmla="*/ 114 w 114"/>
                  <a:gd name="T45" fmla="*/ 559 h 595"/>
                  <a:gd name="T46" fmla="*/ 114 w 114"/>
                  <a:gd name="T47" fmla="*/ 555 h 595"/>
                  <a:gd name="T48" fmla="*/ 114 w 114"/>
                  <a:gd name="T49" fmla="*/ 554 h 595"/>
                  <a:gd name="T50" fmla="*/ 113 w 114"/>
                  <a:gd name="T51" fmla="*/ 556 h 595"/>
                  <a:gd name="T52" fmla="*/ 110 w 114"/>
                  <a:gd name="T53" fmla="*/ 561 h 595"/>
                  <a:gd name="T54" fmla="*/ 106 w 114"/>
                  <a:gd name="T55" fmla="*/ 567 h 595"/>
                  <a:gd name="T56" fmla="*/ 100 w 114"/>
                  <a:gd name="T57" fmla="*/ 574 h 595"/>
                  <a:gd name="T58" fmla="*/ 92 w 114"/>
                  <a:gd name="T59" fmla="*/ 581 h 595"/>
                  <a:gd name="T60" fmla="*/ 82 w 114"/>
                  <a:gd name="T61" fmla="*/ 585 h 595"/>
                  <a:gd name="T62" fmla="*/ 71 w 114"/>
                  <a:gd name="T63" fmla="*/ 588 h 595"/>
                  <a:gd name="T64" fmla="*/ 59 w 114"/>
                  <a:gd name="T65" fmla="*/ 584 h 595"/>
                  <a:gd name="T66" fmla="*/ 46 w 114"/>
                  <a:gd name="T67" fmla="*/ 578 h 595"/>
                  <a:gd name="T68" fmla="*/ 35 w 114"/>
                  <a:gd name="T69" fmla="*/ 566 h 595"/>
                  <a:gd name="T70" fmla="*/ 26 w 114"/>
                  <a:gd name="T71" fmla="*/ 553 h 595"/>
                  <a:gd name="T72" fmla="*/ 20 w 114"/>
                  <a:gd name="T73" fmla="*/ 533 h 595"/>
                  <a:gd name="T74" fmla="*/ 14 w 114"/>
                  <a:gd name="T75" fmla="*/ 510 h 595"/>
                  <a:gd name="T76" fmla="*/ 13 w 114"/>
                  <a:gd name="T77" fmla="*/ 479 h 595"/>
                  <a:gd name="T78" fmla="*/ 16 w 114"/>
                  <a:gd name="T79" fmla="*/ 442 h 595"/>
                  <a:gd name="T80" fmla="*/ 21 w 114"/>
                  <a:gd name="T81" fmla="*/ 398 h 595"/>
                  <a:gd name="T82" fmla="*/ 33 w 114"/>
                  <a:gd name="T83" fmla="*/ 320 h 595"/>
                  <a:gd name="T84" fmla="*/ 39 w 114"/>
                  <a:gd name="T85" fmla="*/ 268 h 595"/>
                  <a:gd name="T86" fmla="*/ 41 w 114"/>
                  <a:gd name="T87" fmla="*/ 220 h 595"/>
                  <a:gd name="T88" fmla="*/ 39 w 114"/>
                  <a:gd name="T89" fmla="*/ 159 h 595"/>
                  <a:gd name="T90" fmla="*/ 36 w 114"/>
                  <a:gd name="T91" fmla="*/ 123 h 595"/>
                  <a:gd name="T92" fmla="*/ 32 w 114"/>
                  <a:gd name="T93" fmla="*/ 92 h 595"/>
                  <a:gd name="T94" fmla="*/ 27 w 114"/>
                  <a:gd name="T95" fmla="*/ 65 h 595"/>
                  <a:gd name="T96" fmla="*/ 21 w 114"/>
                  <a:gd name="T97" fmla="*/ 42 h 595"/>
                  <a:gd name="T98" fmla="*/ 16 w 114"/>
                  <a:gd name="T99" fmla="*/ 24 h 595"/>
                  <a:gd name="T100" fmla="*/ 10 w 114"/>
                  <a:gd name="T101" fmla="*/ 11 h 595"/>
                  <a:gd name="T102" fmla="*/ 7 w 114"/>
                  <a:gd name="T103" fmla="*/ 3 h 595"/>
                  <a:gd name="T104" fmla="*/ 6 w 114"/>
                  <a:gd name="T105" fmla="*/ 0 h 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14" h="595">
                    <a:moveTo>
                      <a:pt x="6" y="0"/>
                    </a:moveTo>
                    <a:lnTo>
                      <a:pt x="10" y="14"/>
                    </a:lnTo>
                    <a:lnTo>
                      <a:pt x="19" y="54"/>
                    </a:lnTo>
                    <a:lnTo>
                      <a:pt x="26" y="116"/>
                    </a:lnTo>
                    <a:lnTo>
                      <a:pt x="27" y="198"/>
                    </a:lnTo>
                    <a:lnTo>
                      <a:pt x="20" y="281"/>
                    </a:lnTo>
                    <a:lnTo>
                      <a:pt x="10" y="351"/>
                    </a:lnTo>
                    <a:lnTo>
                      <a:pt x="2" y="411"/>
                    </a:lnTo>
                    <a:lnTo>
                      <a:pt x="0" y="467"/>
                    </a:lnTo>
                    <a:lnTo>
                      <a:pt x="2" y="494"/>
                    </a:lnTo>
                    <a:lnTo>
                      <a:pt x="5" y="519"/>
                    </a:lnTo>
                    <a:lnTo>
                      <a:pt x="11" y="541"/>
                    </a:lnTo>
                    <a:lnTo>
                      <a:pt x="19" y="561"/>
                    </a:lnTo>
                    <a:lnTo>
                      <a:pt x="28" y="576"/>
                    </a:lnTo>
                    <a:lnTo>
                      <a:pt x="39" y="588"/>
                    </a:lnTo>
                    <a:lnTo>
                      <a:pt x="54" y="595"/>
                    </a:lnTo>
                    <a:lnTo>
                      <a:pt x="70" y="595"/>
                    </a:lnTo>
                    <a:lnTo>
                      <a:pt x="85" y="591"/>
                    </a:lnTo>
                    <a:lnTo>
                      <a:pt x="97" y="585"/>
                    </a:lnTo>
                    <a:lnTo>
                      <a:pt x="105" y="579"/>
                    </a:lnTo>
                    <a:lnTo>
                      <a:pt x="110" y="572"/>
                    </a:lnTo>
                    <a:lnTo>
                      <a:pt x="113" y="565"/>
                    </a:lnTo>
                    <a:lnTo>
                      <a:pt x="114" y="559"/>
                    </a:lnTo>
                    <a:lnTo>
                      <a:pt x="114" y="555"/>
                    </a:lnTo>
                    <a:lnTo>
                      <a:pt x="114" y="554"/>
                    </a:lnTo>
                    <a:lnTo>
                      <a:pt x="113" y="556"/>
                    </a:lnTo>
                    <a:lnTo>
                      <a:pt x="110" y="561"/>
                    </a:lnTo>
                    <a:lnTo>
                      <a:pt x="106" y="567"/>
                    </a:lnTo>
                    <a:lnTo>
                      <a:pt x="100" y="574"/>
                    </a:lnTo>
                    <a:lnTo>
                      <a:pt x="92" y="581"/>
                    </a:lnTo>
                    <a:lnTo>
                      <a:pt x="82" y="585"/>
                    </a:lnTo>
                    <a:lnTo>
                      <a:pt x="71" y="588"/>
                    </a:lnTo>
                    <a:lnTo>
                      <a:pt x="59" y="584"/>
                    </a:lnTo>
                    <a:lnTo>
                      <a:pt x="46" y="578"/>
                    </a:lnTo>
                    <a:lnTo>
                      <a:pt x="35" y="566"/>
                    </a:lnTo>
                    <a:lnTo>
                      <a:pt x="26" y="553"/>
                    </a:lnTo>
                    <a:lnTo>
                      <a:pt x="20" y="533"/>
                    </a:lnTo>
                    <a:lnTo>
                      <a:pt x="14" y="510"/>
                    </a:lnTo>
                    <a:lnTo>
                      <a:pt x="13" y="479"/>
                    </a:lnTo>
                    <a:lnTo>
                      <a:pt x="16" y="442"/>
                    </a:lnTo>
                    <a:lnTo>
                      <a:pt x="21" y="398"/>
                    </a:lnTo>
                    <a:lnTo>
                      <a:pt x="33" y="320"/>
                    </a:lnTo>
                    <a:lnTo>
                      <a:pt x="39" y="268"/>
                    </a:lnTo>
                    <a:lnTo>
                      <a:pt x="41" y="220"/>
                    </a:lnTo>
                    <a:lnTo>
                      <a:pt x="39" y="159"/>
                    </a:lnTo>
                    <a:lnTo>
                      <a:pt x="36" y="123"/>
                    </a:lnTo>
                    <a:lnTo>
                      <a:pt x="32" y="92"/>
                    </a:lnTo>
                    <a:lnTo>
                      <a:pt x="27" y="65"/>
                    </a:lnTo>
                    <a:lnTo>
                      <a:pt x="21" y="42"/>
                    </a:lnTo>
                    <a:lnTo>
                      <a:pt x="16" y="24"/>
                    </a:lnTo>
                    <a:lnTo>
                      <a:pt x="10" y="11"/>
                    </a:lnTo>
                    <a:lnTo>
                      <a:pt x="7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A5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Freeform 168"/>
              <p:cNvSpPr>
                <a:spLocks/>
              </p:cNvSpPr>
              <p:nvPr/>
            </p:nvSpPr>
            <p:spPr bwMode="auto">
              <a:xfrm>
                <a:off x="2827213" y="6124876"/>
                <a:ext cx="12380" cy="61139"/>
              </a:xfrm>
              <a:custGeom>
                <a:avLst/>
                <a:gdLst>
                  <a:gd name="T0" fmla="*/ 0 w 50"/>
                  <a:gd name="T1" fmla="*/ 0 h 286"/>
                  <a:gd name="T2" fmla="*/ 1 w 50"/>
                  <a:gd name="T3" fmla="*/ 3 h 286"/>
                  <a:gd name="T4" fmla="*/ 5 w 50"/>
                  <a:gd name="T5" fmla="*/ 8 h 286"/>
                  <a:gd name="T6" fmla="*/ 12 w 50"/>
                  <a:gd name="T7" fmla="*/ 17 h 286"/>
                  <a:gd name="T8" fmla="*/ 19 w 50"/>
                  <a:gd name="T9" fmla="*/ 32 h 286"/>
                  <a:gd name="T10" fmla="*/ 26 w 50"/>
                  <a:gd name="T11" fmla="*/ 50 h 286"/>
                  <a:gd name="T12" fmla="*/ 33 w 50"/>
                  <a:gd name="T13" fmla="*/ 74 h 286"/>
                  <a:gd name="T14" fmla="*/ 40 w 50"/>
                  <a:gd name="T15" fmla="*/ 102 h 286"/>
                  <a:gd name="T16" fmla="*/ 46 w 50"/>
                  <a:gd name="T17" fmla="*/ 136 h 286"/>
                  <a:gd name="T18" fmla="*/ 50 w 50"/>
                  <a:gd name="T19" fmla="*/ 200 h 286"/>
                  <a:gd name="T20" fmla="*/ 48 w 50"/>
                  <a:gd name="T21" fmla="*/ 247 h 286"/>
                  <a:gd name="T22" fmla="*/ 43 w 50"/>
                  <a:gd name="T23" fmla="*/ 275 h 286"/>
                  <a:gd name="T24" fmla="*/ 41 w 50"/>
                  <a:gd name="T25" fmla="*/ 286 h 286"/>
                  <a:gd name="T26" fmla="*/ 41 w 50"/>
                  <a:gd name="T27" fmla="*/ 273 h 286"/>
                  <a:gd name="T28" fmla="*/ 42 w 50"/>
                  <a:gd name="T29" fmla="*/ 237 h 286"/>
                  <a:gd name="T30" fmla="*/ 39 w 50"/>
                  <a:gd name="T31" fmla="*/ 185 h 286"/>
                  <a:gd name="T32" fmla="*/ 33 w 50"/>
                  <a:gd name="T33" fmla="*/ 118 h 286"/>
                  <a:gd name="T34" fmla="*/ 28 w 50"/>
                  <a:gd name="T35" fmla="*/ 85 h 286"/>
                  <a:gd name="T36" fmla="*/ 23 w 50"/>
                  <a:gd name="T37" fmla="*/ 59 h 286"/>
                  <a:gd name="T38" fmla="*/ 17 w 50"/>
                  <a:gd name="T39" fmla="*/ 39 h 286"/>
                  <a:gd name="T40" fmla="*/ 12 w 50"/>
                  <a:gd name="T41" fmla="*/ 23 h 286"/>
                  <a:gd name="T42" fmla="*/ 7 w 50"/>
                  <a:gd name="T43" fmla="*/ 13 h 286"/>
                  <a:gd name="T44" fmla="*/ 3 w 50"/>
                  <a:gd name="T45" fmla="*/ 5 h 286"/>
                  <a:gd name="T46" fmla="*/ 1 w 50"/>
                  <a:gd name="T47" fmla="*/ 2 h 286"/>
                  <a:gd name="T48" fmla="*/ 0 w 50"/>
                  <a:gd name="T49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" h="286">
                    <a:moveTo>
                      <a:pt x="0" y="0"/>
                    </a:moveTo>
                    <a:lnTo>
                      <a:pt x="1" y="3"/>
                    </a:lnTo>
                    <a:lnTo>
                      <a:pt x="5" y="8"/>
                    </a:lnTo>
                    <a:lnTo>
                      <a:pt x="12" y="17"/>
                    </a:lnTo>
                    <a:lnTo>
                      <a:pt x="19" y="32"/>
                    </a:lnTo>
                    <a:lnTo>
                      <a:pt x="26" y="50"/>
                    </a:lnTo>
                    <a:lnTo>
                      <a:pt x="33" y="74"/>
                    </a:lnTo>
                    <a:lnTo>
                      <a:pt x="40" y="102"/>
                    </a:lnTo>
                    <a:lnTo>
                      <a:pt x="46" y="136"/>
                    </a:lnTo>
                    <a:lnTo>
                      <a:pt x="50" y="200"/>
                    </a:lnTo>
                    <a:lnTo>
                      <a:pt x="48" y="247"/>
                    </a:lnTo>
                    <a:lnTo>
                      <a:pt x="43" y="275"/>
                    </a:lnTo>
                    <a:lnTo>
                      <a:pt x="41" y="286"/>
                    </a:lnTo>
                    <a:lnTo>
                      <a:pt x="41" y="273"/>
                    </a:lnTo>
                    <a:lnTo>
                      <a:pt x="42" y="237"/>
                    </a:lnTo>
                    <a:lnTo>
                      <a:pt x="39" y="185"/>
                    </a:lnTo>
                    <a:lnTo>
                      <a:pt x="33" y="118"/>
                    </a:lnTo>
                    <a:lnTo>
                      <a:pt x="28" y="85"/>
                    </a:lnTo>
                    <a:lnTo>
                      <a:pt x="23" y="59"/>
                    </a:lnTo>
                    <a:lnTo>
                      <a:pt x="17" y="39"/>
                    </a:lnTo>
                    <a:lnTo>
                      <a:pt x="12" y="23"/>
                    </a:lnTo>
                    <a:lnTo>
                      <a:pt x="7" y="13"/>
                    </a:lnTo>
                    <a:lnTo>
                      <a:pt x="3" y="5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Freeform 169"/>
              <p:cNvSpPr>
                <a:spLocks/>
              </p:cNvSpPr>
              <p:nvPr/>
            </p:nvSpPr>
            <p:spPr bwMode="auto">
              <a:xfrm>
                <a:off x="2839593" y="6124876"/>
                <a:ext cx="113486" cy="69750"/>
              </a:xfrm>
              <a:custGeom>
                <a:avLst/>
                <a:gdLst>
                  <a:gd name="T0" fmla="*/ 1 w 440"/>
                  <a:gd name="T1" fmla="*/ 17 h 324"/>
                  <a:gd name="T2" fmla="*/ 12 w 440"/>
                  <a:gd name="T3" fmla="*/ 21 h 324"/>
                  <a:gd name="T4" fmla="*/ 33 w 440"/>
                  <a:gd name="T5" fmla="*/ 26 h 324"/>
                  <a:gd name="T6" fmla="*/ 60 w 440"/>
                  <a:gd name="T7" fmla="*/ 32 h 324"/>
                  <a:gd name="T8" fmla="*/ 93 w 440"/>
                  <a:gd name="T9" fmla="*/ 38 h 324"/>
                  <a:gd name="T10" fmla="*/ 130 w 440"/>
                  <a:gd name="T11" fmla="*/ 42 h 324"/>
                  <a:gd name="T12" fmla="*/ 167 w 440"/>
                  <a:gd name="T13" fmla="*/ 43 h 324"/>
                  <a:gd name="T14" fmla="*/ 203 w 440"/>
                  <a:gd name="T15" fmla="*/ 41 h 324"/>
                  <a:gd name="T16" fmla="*/ 252 w 440"/>
                  <a:gd name="T17" fmla="*/ 32 h 324"/>
                  <a:gd name="T18" fmla="*/ 294 w 440"/>
                  <a:gd name="T19" fmla="*/ 22 h 324"/>
                  <a:gd name="T20" fmla="*/ 322 w 440"/>
                  <a:gd name="T21" fmla="*/ 14 h 324"/>
                  <a:gd name="T22" fmla="*/ 341 w 440"/>
                  <a:gd name="T23" fmla="*/ 11 h 324"/>
                  <a:gd name="T24" fmla="*/ 368 w 440"/>
                  <a:gd name="T25" fmla="*/ 11 h 324"/>
                  <a:gd name="T26" fmla="*/ 379 w 440"/>
                  <a:gd name="T27" fmla="*/ 7 h 324"/>
                  <a:gd name="T28" fmla="*/ 386 w 440"/>
                  <a:gd name="T29" fmla="*/ 0 h 324"/>
                  <a:gd name="T30" fmla="*/ 389 w 440"/>
                  <a:gd name="T31" fmla="*/ 4 h 324"/>
                  <a:gd name="T32" fmla="*/ 398 w 440"/>
                  <a:gd name="T33" fmla="*/ 12 h 324"/>
                  <a:gd name="T34" fmla="*/ 409 w 440"/>
                  <a:gd name="T35" fmla="*/ 23 h 324"/>
                  <a:gd name="T36" fmla="*/ 421 w 440"/>
                  <a:gd name="T37" fmla="*/ 38 h 324"/>
                  <a:gd name="T38" fmla="*/ 430 w 440"/>
                  <a:gd name="T39" fmla="*/ 55 h 324"/>
                  <a:gd name="T40" fmla="*/ 432 w 440"/>
                  <a:gd name="T41" fmla="*/ 63 h 324"/>
                  <a:gd name="T42" fmla="*/ 438 w 440"/>
                  <a:gd name="T43" fmla="*/ 74 h 324"/>
                  <a:gd name="T44" fmla="*/ 439 w 440"/>
                  <a:gd name="T45" fmla="*/ 80 h 324"/>
                  <a:gd name="T46" fmla="*/ 440 w 440"/>
                  <a:gd name="T47" fmla="*/ 97 h 324"/>
                  <a:gd name="T48" fmla="*/ 433 w 440"/>
                  <a:gd name="T49" fmla="*/ 120 h 324"/>
                  <a:gd name="T50" fmla="*/ 413 w 440"/>
                  <a:gd name="T51" fmla="*/ 149 h 324"/>
                  <a:gd name="T52" fmla="*/ 386 w 440"/>
                  <a:gd name="T53" fmla="*/ 177 h 324"/>
                  <a:gd name="T54" fmla="*/ 360 w 440"/>
                  <a:gd name="T55" fmla="*/ 206 h 324"/>
                  <a:gd name="T56" fmla="*/ 327 w 440"/>
                  <a:gd name="T57" fmla="*/ 235 h 324"/>
                  <a:gd name="T58" fmla="*/ 281 w 440"/>
                  <a:gd name="T59" fmla="*/ 264 h 324"/>
                  <a:gd name="T60" fmla="*/ 236 w 440"/>
                  <a:gd name="T61" fmla="*/ 289 h 324"/>
                  <a:gd name="T62" fmla="*/ 201 w 440"/>
                  <a:gd name="T63" fmla="*/ 307 h 324"/>
                  <a:gd name="T64" fmla="*/ 168 w 440"/>
                  <a:gd name="T65" fmla="*/ 318 h 324"/>
                  <a:gd name="T66" fmla="*/ 130 w 440"/>
                  <a:gd name="T67" fmla="*/ 323 h 324"/>
                  <a:gd name="T68" fmla="*/ 89 w 440"/>
                  <a:gd name="T69" fmla="*/ 324 h 324"/>
                  <a:gd name="T70" fmla="*/ 57 w 440"/>
                  <a:gd name="T71" fmla="*/ 323 h 324"/>
                  <a:gd name="T72" fmla="*/ 36 w 440"/>
                  <a:gd name="T73" fmla="*/ 322 h 324"/>
                  <a:gd name="T74" fmla="*/ 27 w 440"/>
                  <a:gd name="T75" fmla="*/ 322 h 324"/>
                  <a:gd name="T76" fmla="*/ 32 w 440"/>
                  <a:gd name="T77" fmla="*/ 318 h 324"/>
                  <a:gd name="T78" fmla="*/ 43 w 440"/>
                  <a:gd name="T79" fmla="*/ 309 h 324"/>
                  <a:gd name="T80" fmla="*/ 63 w 440"/>
                  <a:gd name="T81" fmla="*/ 299 h 324"/>
                  <a:gd name="T82" fmla="*/ 92 w 440"/>
                  <a:gd name="T83" fmla="*/ 290 h 324"/>
                  <a:gd name="T84" fmla="*/ 121 w 440"/>
                  <a:gd name="T85" fmla="*/ 284 h 324"/>
                  <a:gd name="T86" fmla="*/ 139 w 440"/>
                  <a:gd name="T87" fmla="*/ 282 h 324"/>
                  <a:gd name="T88" fmla="*/ 151 w 440"/>
                  <a:gd name="T89" fmla="*/ 281 h 324"/>
                  <a:gd name="T90" fmla="*/ 154 w 440"/>
                  <a:gd name="T91" fmla="*/ 281 h 324"/>
                  <a:gd name="T92" fmla="*/ 147 w 440"/>
                  <a:gd name="T93" fmla="*/ 281 h 324"/>
                  <a:gd name="T94" fmla="*/ 129 w 440"/>
                  <a:gd name="T95" fmla="*/ 280 h 324"/>
                  <a:gd name="T96" fmla="*/ 106 w 440"/>
                  <a:gd name="T97" fmla="*/ 281 h 324"/>
                  <a:gd name="T98" fmla="*/ 80 w 440"/>
                  <a:gd name="T99" fmla="*/ 282 h 324"/>
                  <a:gd name="T100" fmla="*/ 57 w 440"/>
                  <a:gd name="T101" fmla="*/ 286 h 324"/>
                  <a:gd name="T102" fmla="*/ 43 w 440"/>
                  <a:gd name="T103" fmla="*/ 289 h 324"/>
                  <a:gd name="T104" fmla="*/ 35 w 440"/>
                  <a:gd name="T105" fmla="*/ 291 h 324"/>
                  <a:gd name="T106" fmla="*/ 33 w 440"/>
                  <a:gd name="T107" fmla="*/ 292 h 324"/>
                  <a:gd name="T108" fmla="*/ 23 w 440"/>
                  <a:gd name="T109" fmla="*/ 279 h 324"/>
                  <a:gd name="T110" fmla="*/ 30 w 440"/>
                  <a:gd name="T111" fmla="*/ 237 h 324"/>
                  <a:gd name="T112" fmla="*/ 27 w 440"/>
                  <a:gd name="T113" fmla="*/ 123 h 324"/>
                  <a:gd name="T114" fmla="*/ 8 w 440"/>
                  <a:gd name="T115" fmla="*/ 34 h 324"/>
                  <a:gd name="T116" fmla="*/ 0 w 440"/>
                  <a:gd name="T117" fmla="*/ 1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0" h="324">
                    <a:moveTo>
                      <a:pt x="0" y="17"/>
                    </a:moveTo>
                    <a:lnTo>
                      <a:pt x="1" y="17"/>
                    </a:lnTo>
                    <a:lnTo>
                      <a:pt x="6" y="18"/>
                    </a:lnTo>
                    <a:lnTo>
                      <a:pt x="12" y="21"/>
                    </a:lnTo>
                    <a:lnTo>
                      <a:pt x="21" y="23"/>
                    </a:lnTo>
                    <a:lnTo>
                      <a:pt x="33" y="26"/>
                    </a:lnTo>
                    <a:lnTo>
                      <a:pt x="46" y="29"/>
                    </a:lnTo>
                    <a:lnTo>
                      <a:pt x="60" y="32"/>
                    </a:lnTo>
                    <a:lnTo>
                      <a:pt x="77" y="34"/>
                    </a:lnTo>
                    <a:lnTo>
                      <a:pt x="93" y="38"/>
                    </a:lnTo>
                    <a:lnTo>
                      <a:pt x="112" y="40"/>
                    </a:lnTo>
                    <a:lnTo>
                      <a:pt x="130" y="42"/>
                    </a:lnTo>
                    <a:lnTo>
                      <a:pt x="149" y="43"/>
                    </a:lnTo>
                    <a:lnTo>
                      <a:pt x="167" y="43"/>
                    </a:lnTo>
                    <a:lnTo>
                      <a:pt x="186" y="43"/>
                    </a:lnTo>
                    <a:lnTo>
                      <a:pt x="203" y="41"/>
                    </a:lnTo>
                    <a:lnTo>
                      <a:pt x="221" y="39"/>
                    </a:lnTo>
                    <a:lnTo>
                      <a:pt x="252" y="32"/>
                    </a:lnTo>
                    <a:lnTo>
                      <a:pt x="275" y="26"/>
                    </a:lnTo>
                    <a:lnTo>
                      <a:pt x="294" y="22"/>
                    </a:lnTo>
                    <a:lnTo>
                      <a:pt x="309" y="17"/>
                    </a:lnTo>
                    <a:lnTo>
                      <a:pt x="322" y="14"/>
                    </a:lnTo>
                    <a:lnTo>
                      <a:pt x="332" y="12"/>
                    </a:lnTo>
                    <a:lnTo>
                      <a:pt x="341" y="11"/>
                    </a:lnTo>
                    <a:lnTo>
                      <a:pt x="351" y="11"/>
                    </a:lnTo>
                    <a:lnTo>
                      <a:pt x="368" y="11"/>
                    </a:lnTo>
                    <a:lnTo>
                      <a:pt x="376" y="9"/>
                    </a:lnTo>
                    <a:lnTo>
                      <a:pt x="379" y="7"/>
                    </a:lnTo>
                    <a:lnTo>
                      <a:pt x="379" y="6"/>
                    </a:lnTo>
                    <a:lnTo>
                      <a:pt x="386" y="0"/>
                    </a:lnTo>
                    <a:lnTo>
                      <a:pt x="387" y="2"/>
                    </a:lnTo>
                    <a:lnTo>
                      <a:pt x="389" y="4"/>
                    </a:lnTo>
                    <a:lnTo>
                      <a:pt x="394" y="7"/>
                    </a:lnTo>
                    <a:lnTo>
                      <a:pt x="398" y="12"/>
                    </a:lnTo>
                    <a:lnTo>
                      <a:pt x="403" y="17"/>
                    </a:lnTo>
                    <a:lnTo>
                      <a:pt x="409" y="23"/>
                    </a:lnTo>
                    <a:lnTo>
                      <a:pt x="415" y="30"/>
                    </a:lnTo>
                    <a:lnTo>
                      <a:pt x="421" y="38"/>
                    </a:lnTo>
                    <a:lnTo>
                      <a:pt x="426" y="47"/>
                    </a:lnTo>
                    <a:lnTo>
                      <a:pt x="430" y="55"/>
                    </a:lnTo>
                    <a:lnTo>
                      <a:pt x="432" y="60"/>
                    </a:lnTo>
                    <a:lnTo>
                      <a:pt x="432" y="63"/>
                    </a:lnTo>
                    <a:lnTo>
                      <a:pt x="428" y="75"/>
                    </a:lnTo>
                    <a:lnTo>
                      <a:pt x="438" y="74"/>
                    </a:lnTo>
                    <a:lnTo>
                      <a:pt x="438" y="75"/>
                    </a:lnTo>
                    <a:lnTo>
                      <a:pt x="439" y="80"/>
                    </a:lnTo>
                    <a:lnTo>
                      <a:pt x="440" y="88"/>
                    </a:lnTo>
                    <a:lnTo>
                      <a:pt x="440" y="97"/>
                    </a:lnTo>
                    <a:lnTo>
                      <a:pt x="438" y="108"/>
                    </a:lnTo>
                    <a:lnTo>
                      <a:pt x="433" y="120"/>
                    </a:lnTo>
                    <a:lnTo>
                      <a:pt x="425" y="134"/>
                    </a:lnTo>
                    <a:lnTo>
                      <a:pt x="413" y="149"/>
                    </a:lnTo>
                    <a:lnTo>
                      <a:pt x="400" y="163"/>
                    </a:lnTo>
                    <a:lnTo>
                      <a:pt x="386" y="177"/>
                    </a:lnTo>
                    <a:lnTo>
                      <a:pt x="374" y="192"/>
                    </a:lnTo>
                    <a:lnTo>
                      <a:pt x="360" y="206"/>
                    </a:lnTo>
                    <a:lnTo>
                      <a:pt x="344" y="221"/>
                    </a:lnTo>
                    <a:lnTo>
                      <a:pt x="327" y="235"/>
                    </a:lnTo>
                    <a:lnTo>
                      <a:pt x="306" y="249"/>
                    </a:lnTo>
                    <a:lnTo>
                      <a:pt x="281" y="264"/>
                    </a:lnTo>
                    <a:lnTo>
                      <a:pt x="257" y="278"/>
                    </a:lnTo>
                    <a:lnTo>
                      <a:pt x="236" y="289"/>
                    </a:lnTo>
                    <a:lnTo>
                      <a:pt x="219" y="299"/>
                    </a:lnTo>
                    <a:lnTo>
                      <a:pt x="201" y="307"/>
                    </a:lnTo>
                    <a:lnTo>
                      <a:pt x="186" y="313"/>
                    </a:lnTo>
                    <a:lnTo>
                      <a:pt x="168" y="318"/>
                    </a:lnTo>
                    <a:lnTo>
                      <a:pt x="151" y="321"/>
                    </a:lnTo>
                    <a:lnTo>
                      <a:pt x="130" y="323"/>
                    </a:lnTo>
                    <a:lnTo>
                      <a:pt x="109" y="324"/>
                    </a:lnTo>
                    <a:lnTo>
                      <a:pt x="89" y="324"/>
                    </a:lnTo>
                    <a:lnTo>
                      <a:pt x="72" y="324"/>
                    </a:lnTo>
                    <a:lnTo>
                      <a:pt x="57" y="323"/>
                    </a:lnTo>
                    <a:lnTo>
                      <a:pt x="45" y="323"/>
                    </a:lnTo>
                    <a:lnTo>
                      <a:pt x="36" y="322"/>
                    </a:lnTo>
                    <a:lnTo>
                      <a:pt x="29" y="322"/>
                    </a:lnTo>
                    <a:lnTo>
                      <a:pt x="27" y="322"/>
                    </a:lnTo>
                    <a:lnTo>
                      <a:pt x="28" y="321"/>
                    </a:lnTo>
                    <a:lnTo>
                      <a:pt x="32" y="318"/>
                    </a:lnTo>
                    <a:lnTo>
                      <a:pt x="36" y="314"/>
                    </a:lnTo>
                    <a:lnTo>
                      <a:pt x="43" y="309"/>
                    </a:lnTo>
                    <a:lnTo>
                      <a:pt x="52" y="304"/>
                    </a:lnTo>
                    <a:lnTo>
                      <a:pt x="63" y="299"/>
                    </a:lnTo>
                    <a:lnTo>
                      <a:pt x="77" y="293"/>
                    </a:lnTo>
                    <a:lnTo>
                      <a:pt x="92" y="290"/>
                    </a:lnTo>
                    <a:lnTo>
                      <a:pt x="108" y="287"/>
                    </a:lnTo>
                    <a:lnTo>
                      <a:pt x="121" y="284"/>
                    </a:lnTo>
                    <a:lnTo>
                      <a:pt x="131" y="283"/>
                    </a:lnTo>
                    <a:lnTo>
                      <a:pt x="139" y="282"/>
                    </a:lnTo>
                    <a:lnTo>
                      <a:pt x="146" y="281"/>
                    </a:lnTo>
                    <a:lnTo>
                      <a:pt x="151" y="281"/>
                    </a:lnTo>
                    <a:lnTo>
                      <a:pt x="153" y="281"/>
                    </a:lnTo>
                    <a:lnTo>
                      <a:pt x="154" y="281"/>
                    </a:lnTo>
                    <a:lnTo>
                      <a:pt x="152" y="281"/>
                    </a:lnTo>
                    <a:lnTo>
                      <a:pt x="147" y="281"/>
                    </a:lnTo>
                    <a:lnTo>
                      <a:pt x="139" y="281"/>
                    </a:lnTo>
                    <a:lnTo>
                      <a:pt x="129" y="280"/>
                    </a:lnTo>
                    <a:lnTo>
                      <a:pt x="118" y="280"/>
                    </a:lnTo>
                    <a:lnTo>
                      <a:pt x="106" y="281"/>
                    </a:lnTo>
                    <a:lnTo>
                      <a:pt x="93" y="281"/>
                    </a:lnTo>
                    <a:lnTo>
                      <a:pt x="80" y="282"/>
                    </a:lnTo>
                    <a:lnTo>
                      <a:pt x="67" y="283"/>
                    </a:lnTo>
                    <a:lnTo>
                      <a:pt x="57" y="286"/>
                    </a:lnTo>
                    <a:lnTo>
                      <a:pt x="50" y="287"/>
                    </a:lnTo>
                    <a:lnTo>
                      <a:pt x="43" y="289"/>
                    </a:lnTo>
                    <a:lnTo>
                      <a:pt x="39" y="290"/>
                    </a:lnTo>
                    <a:lnTo>
                      <a:pt x="35" y="291"/>
                    </a:lnTo>
                    <a:lnTo>
                      <a:pt x="34" y="292"/>
                    </a:lnTo>
                    <a:lnTo>
                      <a:pt x="33" y="292"/>
                    </a:lnTo>
                    <a:lnTo>
                      <a:pt x="75" y="263"/>
                    </a:lnTo>
                    <a:lnTo>
                      <a:pt x="23" y="279"/>
                    </a:lnTo>
                    <a:lnTo>
                      <a:pt x="26" y="267"/>
                    </a:lnTo>
                    <a:lnTo>
                      <a:pt x="30" y="237"/>
                    </a:lnTo>
                    <a:lnTo>
                      <a:pt x="33" y="187"/>
                    </a:lnTo>
                    <a:lnTo>
                      <a:pt x="27" y="123"/>
                    </a:lnTo>
                    <a:lnTo>
                      <a:pt x="16" y="66"/>
                    </a:lnTo>
                    <a:lnTo>
                      <a:pt x="8" y="34"/>
                    </a:lnTo>
                    <a:lnTo>
                      <a:pt x="2" y="21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D6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Freeform 170"/>
              <p:cNvSpPr>
                <a:spLocks/>
              </p:cNvSpPr>
              <p:nvPr/>
            </p:nvSpPr>
            <p:spPr bwMode="auto">
              <a:xfrm>
                <a:off x="2601273" y="6254904"/>
                <a:ext cx="113486" cy="144667"/>
              </a:xfrm>
              <a:custGeom>
                <a:avLst/>
                <a:gdLst>
                  <a:gd name="T0" fmla="*/ 6 w 440"/>
                  <a:gd name="T1" fmla="*/ 606 h 675"/>
                  <a:gd name="T2" fmla="*/ 21 w 440"/>
                  <a:gd name="T3" fmla="*/ 593 h 675"/>
                  <a:gd name="T4" fmla="*/ 46 w 440"/>
                  <a:gd name="T5" fmla="*/ 566 h 675"/>
                  <a:gd name="T6" fmla="*/ 81 w 440"/>
                  <a:gd name="T7" fmla="*/ 525 h 675"/>
                  <a:gd name="T8" fmla="*/ 121 w 440"/>
                  <a:gd name="T9" fmla="*/ 470 h 675"/>
                  <a:gd name="T10" fmla="*/ 160 w 440"/>
                  <a:gd name="T11" fmla="*/ 420 h 675"/>
                  <a:gd name="T12" fmla="*/ 189 w 440"/>
                  <a:gd name="T13" fmla="*/ 382 h 675"/>
                  <a:gd name="T14" fmla="*/ 207 w 440"/>
                  <a:gd name="T15" fmla="*/ 360 h 675"/>
                  <a:gd name="T16" fmla="*/ 211 w 440"/>
                  <a:gd name="T17" fmla="*/ 351 h 675"/>
                  <a:gd name="T18" fmla="*/ 227 w 440"/>
                  <a:gd name="T19" fmla="*/ 314 h 675"/>
                  <a:gd name="T20" fmla="*/ 255 w 440"/>
                  <a:gd name="T21" fmla="*/ 252 h 675"/>
                  <a:gd name="T22" fmla="*/ 288 w 440"/>
                  <a:gd name="T23" fmla="*/ 178 h 675"/>
                  <a:gd name="T24" fmla="*/ 321 w 440"/>
                  <a:gd name="T25" fmla="*/ 109 h 675"/>
                  <a:gd name="T26" fmla="*/ 350 w 440"/>
                  <a:gd name="T27" fmla="*/ 56 h 675"/>
                  <a:gd name="T28" fmla="*/ 373 w 440"/>
                  <a:gd name="T29" fmla="*/ 21 h 675"/>
                  <a:gd name="T30" fmla="*/ 387 w 440"/>
                  <a:gd name="T31" fmla="*/ 3 h 675"/>
                  <a:gd name="T32" fmla="*/ 391 w 440"/>
                  <a:gd name="T33" fmla="*/ 3 h 675"/>
                  <a:gd name="T34" fmla="*/ 405 w 440"/>
                  <a:gd name="T35" fmla="*/ 13 h 675"/>
                  <a:gd name="T36" fmla="*/ 424 w 440"/>
                  <a:gd name="T37" fmla="*/ 23 h 675"/>
                  <a:gd name="T38" fmla="*/ 438 w 440"/>
                  <a:gd name="T39" fmla="*/ 25 h 675"/>
                  <a:gd name="T40" fmla="*/ 437 w 440"/>
                  <a:gd name="T41" fmla="*/ 29 h 675"/>
                  <a:gd name="T42" fmla="*/ 414 w 440"/>
                  <a:gd name="T43" fmla="*/ 57 h 675"/>
                  <a:gd name="T44" fmla="*/ 373 w 440"/>
                  <a:gd name="T45" fmla="*/ 114 h 675"/>
                  <a:gd name="T46" fmla="*/ 325 w 440"/>
                  <a:gd name="T47" fmla="*/ 203 h 675"/>
                  <a:gd name="T48" fmla="*/ 281 w 440"/>
                  <a:gd name="T49" fmla="*/ 312 h 675"/>
                  <a:gd name="T50" fmla="*/ 261 w 440"/>
                  <a:gd name="T51" fmla="*/ 370 h 675"/>
                  <a:gd name="T52" fmla="*/ 252 w 440"/>
                  <a:gd name="T53" fmla="*/ 398 h 675"/>
                  <a:gd name="T54" fmla="*/ 233 w 440"/>
                  <a:gd name="T55" fmla="*/ 425 h 675"/>
                  <a:gd name="T56" fmla="*/ 188 w 440"/>
                  <a:gd name="T57" fmla="*/ 477 h 675"/>
                  <a:gd name="T58" fmla="*/ 148 w 440"/>
                  <a:gd name="T59" fmla="*/ 531 h 675"/>
                  <a:gd name="T60" fmla="*/ 116 w 440"/>
                  <a:gd name="T61" fmla="*/ 576 h 675"/>
                  <a:gd name="T62" fmla="*/ 92 w 440"/>
                  <a:gd name="T63" fmla="*/ 611 h 675"/>
                  <a:gd name="T64" fmla="*/ 71 w 440"/>
                  <a:gd name="T65" fmla="*/ 633 h 675"/>
                  <a:gd name="T66" fmla="*/ 59 w 440"/>
                  <a:gd name="T67" fmla="*/ 652 h 675"/>
                  <a:gd name="T68" fmla="*/ 49 w 440"/>
                  <a:gd name="T69" fmla="*/ 667 h 675"/>
                  <a:gd name="T70" fmla="*/ 39 w 440"/>
                  <a:gd name="T71" fmla="*/ 675 h 675"/>
                  <a:gd name="T72" fmla="*/ 27 w 440"/>
                  <a:gd name="T73" fmla="*/ 673 h 675"/>
                  <a:gd name="T74" fmla="*/ 16 w 440"/>
                  <a:gd name="T75" fmla="*/ 663 h 675"/>
                  <a:gd name="T76" fmla="*/ 8 w 440"/>
                  <a:gd name="T77" fmla="*/ 651 h 675"/>
                  <a:gd name="T78" fmla="*/ 3 w 440"/>
                  <a:gd name="T79" fmla="*/ 637 h 675"/>
                  <a:gd name="T80" fmla="*/ 0 w 440"/>
                  <a:gd name="T81" fmla="*/ 622 h 675"/>
                  <a:gd name="T82" fmla="*/ 3 w 440"/>
                  <a:gd name="T83" fmla="*/ 608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40" h="675">
                    <a:moveTo>
                      <a:pt x="4" y="607"/>
                    </a:moveTo>
                    <a:lnTo>
                      <a:pt x="6" y="606"/>
                    </a:lnTo>
                    <a:lnTo>
                      <a:pt x="11" y="601"/>
                    </a:lnTo>
                    <a:lnTo>
                      <a:pt x="21" y="593"/>
                    </a:lnTo>
                    <a:lnTo>
                      <a:pt x="33" y="581"/>
                    </a:lnTo>
                    <a:lnTo>
                      <a:pt x="46" y="566"/>
                    </a:lnTo>
                    <a:lnTo>
                      <a:pt x="63" y="548"/>
                    </a:lnTo>
                    <a:lnTo>
                      <a:pt x="81" y="525"/>
                    </a:lnTo>
                    <a:lnTo>
                      <a:pt x="101" y="498"/>
                    </a:lnTo>
                    <a:lnTo>
                      <a:pt x="121" y="470"/>
                    </a:lnTo>
                    <a:lnTo>
                      <a:pt x="141" y="444"/>
                    </a:lnTo>
                    <a:lnTo>
                      <a:pt x="160" y="420"/>
                    </a:lnTo>
                    <a:lnTo>
                      <a:pt x="175" y="399"/>
                    </a:lnTo>
                    <a:lnTo>
                      <a:pt x="189" y="382"/>
                    </a:lnTo>
                    <a:lnTo>
                      <a:pt x="200" y="368"/>
                    </a:lnTo>
                    <a:lnTo>
                      <a:pt x="207" y="360"/>
                    </a:lnTo>
                    <a:lnTo>
                      <a:pt x="209" y="357"/>
                    </a:lnTo>
                    <a:lnTo>
                      <a:pt x="211" y="351"/>
                    </a:lnTo>
                    <a:lnTo>
                      <a:pt x="218" y="336"/>
                    </a:lnTo>
                    <a:lnTo>
                      <a:pt x="227" y="314"/>
                    </a:lnTo>
                    <a:lnTo>
                      <a:pt x="241" y="284"/>
                    </a:lnTo>
                    <a:lnTo>
                      <a:pt x="255" y="252"/>
                    </a:lnTo>
                    <a:lnTo>
                      <a:pt x="272" y="215"/>
                    </a:lnTo>
                    <a:lnTo>
                      <a:pt x="288" y="178"/>
                    </a:lnTo>
                    <a:lnTo>
                      <a:pt x="305" y="142"/>
                    </a:lnTo>
                    <a:lnTo>
                      <a:pt x="321" y="109"/>
                    </a:lnTo>
                    <a:lnTo>
                      <a:pt x="336" y="80"/>
                    </a:lnTo>
                    <a:lnTo>
                      <a:pt x="350" y="56"/>
                    </a:lnTo>
                    <a:lnTo>
                      <a:pt x="363" y="35"/>
                    </a:lnTo>
                    <a:lnTo>
                      <a:pt x="373" y="21"/>
                    </a:lnTo>
                    <a:lnTo>
                      <a:pt x="382" y="9"/>
                    </a:lnTo>
                    <a:lnTo>
                      <a:pt x="387" y="3"/>
                    </a:lnTo>
                    <a:lnTo>
                      <a:pt x="389" y="0"/>
                    </a:lnTo>
                    <a:lnTo>
                      <a:pt x="391" y="3"/>
                    </a:lnTo>
                    <a:lnTo>
                      <a:pt x="397" y="7"/>
                    </a:lnTo>
                    <a:lnTo>
                      <a:pt x="405" y="13"/>
                    </a:lnTo>
                    <a:lnTo>
                      <a:pt x="415" y="18"/>
                    </a:lnTo>
                    <a:lnTo>
                      <a:pt x="424" y="23"/>
                    </a:lnTo>
                    <a:lnTo>
                      <a:pt x="432" y="25"/>
                    </a:lnTo>
                    <a:lnTo>
                      <a:pt x="438" y="25"/>
                    </a:lnTo>
                    <a:lnTo>
                      <a:pt x="440" y="25"/>
                    </a:lnTo>
                    <a:lnTo>
                      <a:pt x="437" y="29"/>
                    </a:lnTo>
                    <a:lnTo>
                      <a:pt x="428" y="39"/>
                    </a:lnTo>
                    <a:lnTo>
                      <a:pt x="414" y="57"/>
                    </a:lnTo>
                    <a:lnTo>
                      <a:pt x="395" y="81"/>
                    </a:lnTo>
                    <a:lnTo>
                      <a:pt x="373" y="114"/>
                    </a:lnTo>
                    <a:lnTo>
                      <a:pt x="350" y="154"/>
                    </a:lnTo>
                    <a:lnTo>
                      <a:pt x="325" y="203"/>
                    </a:lnTo>
                    <a:lnTo>
                      <a:pt x="300" y="259"/>
                    </a:lnTo>
                    <a:lnTo>
                      <a:pt x="281" y="312"/>
                    </a:lnTo>
                    <a:lnTo>
                      <a:pt x="269" y="347"/>
                    </a:lnTo>
                    <a:lnTo>
                      <a:pt x="261" y="370"/>
                    </a:lnTo>
                    <a:lnTo>
                      <a:pt x="257" y="386"/>
                    </a:lnTo>
                    <a:lnTo>
                      <a:pt x="252" y="398"/>
                    </a:lnTo>
                    <a:lnTo>
                      <a:pt x="245" y="409"/>
                    </a:lnTo>
                    <a:lnTo>
                      <a:pt x="233" y="425"/>
                    </a:lnTo>
                    <a:lnTo>
                      <a:pt x="212" y="448"/>
                    </a:lnTo>
                    <a:lnTo>
                      <a:pt x="188" y="477"/>
                    </a:lnTo>
                    <a:lnTo>
                      <a:pt x="167" y="505"/>
                    </a:lnTo>
                    <a:lnTo>
                      <a:pt x="148" y="531"/>
                    </a:lnTo>
                    <a:lnTo>
                      <a:pt x="131" y="555"/>
                    </a:lnTo>
                    <a:lnTo>
                      <a:pt x="116" y="576"/>
                    </a:lnTo>
                    <a:lnTo>
                      <a:pt x="103" y="596"/>
                    </a:lnTo>
                    <a:lnTo>
                      <a:pt x="92" y="611"/>
                    </a:lnTo>
                    <a:lnTo>
                      <a:pt x="80" y="623"/>
                    </a:lnTo>
                    <a:lnTo>
                      <a:pt x="71" y="633"/>
                    </a:lnTo>
                    <a:lnTo>
                      <a:pt x="64" y="643"/>
                    </a:lnTo>
                    <a:lnTo>
                      <a:pt x="59" y="652"/>
                    </a:lnTo>
                    <a:lnTo>
                      <a:pt x="54" y="660"/>
                    </a:lnTo>
                    <a:lnTo>
                      <a:pt x="49" y="667"/>
                    </a:lnTo>
                    <a:lnTo>
                      <a:pt x="44" y="671"/>
                    </a:lnTo>
                    <a:lnTo>
                      <a:pt x="39" y="675"/>
                    </a:lnTo>
                    <a:lnTo>
                      <a:pt x="33" y="675"/>
                    </a:lnTo>
                    <a:lnTo>
                      <a:pt x="27" y="673"/>
                    </a:lnTo>
                    <a:lnTo>
                      <a:pt x="21" y="668"/>
                    </a:lnTo>
                    <a:lnTo>
                      <a:pt x="16" y="663"/>
                    </a:lnTo>
                    <a:lnTo>
                      <a:pt x="11" y="657"/>
                    </a:lnTo>
                    <a:lnTo>
                      <a:pt x="8" y="651"/>
                    </a:lnTo>
                    <a:lnTo>
                      <a:pt x="5" y="644"/>
                    </a:lnTo>
                    <a:lnTo>
                      <a:pt x="3" y="637"/>
                    </a:lnTo>
                    <a:lnTo>
                      <a:pt x="1" y="632"/>
                    </a:lnTo>
                    <a:lnTo>
                      <a:pt x="0" y="622"/>
                    </a:lnTo>
                    <a:lnTo>
                      <a:pt x="1" y="614"/>
                    </a:lnTo>
                    <a:lnTo>
                      <a:pt x="3" y="608"/>
                    </a:lnTo>
                    <a:lnTo>
                      <a:pt x="4" y="607"/>
                    </a:lnTo>
                    <a:close/>
                  </a:path>
                </a:pathLst>
              </a:custGeom>
              <a:solidFill>
                <a:srgbClr val="E8FF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Freeform 171"/>
              <p:cNvSpPr>
                <a:spLocks/>
              </p:cNvSpPr>
              <p:nvPr/>
            </p:nvSpPr>
            <p:spPr bwMode="auto">
              <a:xfrm>
                <a:off x="2581671" y="6392683"/>
                <a:ext cx="59838" cy="59417"/>
              </a:xfrm>
              <a:custGeom>
                <a:avLst/>
                <a:gdLst>
                  <a:gd name="T0" fmla="*/ 43 w 232"/>
                  <a:gd name="T1" fmla="*/ 5 h 277"/>
                  <a:gd name="T2" fmla="*/ 53 w 232"/>
                  <a:gd name="T3" fmla="*/ 36 h 277"/>
                  <a:gd name="T4" fmla="*/ 78 w 232"/>
                  <a:gd name="T5" fmla="*/ 56 h 277"/>
                  <a:gd name="T6" fmla="*/ 92 w 232"/>
                  <a:gd name="T7" fmla="*/ 63 h 277"/>
                  <a:gd name="T8" fmla="*/ 100 w 232"/>
                  <a:gd name="T9" fmla="*/ 68 h 277"/>
                  <a:gd name="T10" fmla="*/ 104 w 232"/>
                  <a:gd name="T11" fmla="*/ 69 h 277"/>
                  <a:gd name="T12" fmla="*/ 104 w 232"/>
                  <a:gd name="T13" fmla="*/ 71 h 277"/>
                  <a:gd name="T14" fmla="*/ 102 w 232"/>
                  <a:gd name="T15" fmla="*/ 85 h 277"/>
                  <a:gd name="T16" fmla="*/ 104 w 232"/>
                  <a:gd name="T17" fmla="*/ 107 h 277"/>
                  <a:gd name="T18" fmla="*/ 115 w 232"/>
                  <a:gd name="T19" fmla="*/ 131 h 277"/>
                  <a:gd name="T20" fmla="*/ 139 w 232"/>
                  <a:gd name="T21" fmla="*/ 150 h 277"/>
                  <a:gd name="T22" fmla="*/ 166 w 232"/>
                  <a:gd name="T23" fmla="*/ 163 h 277"/>
                  <a:gd name="T24" fmla="*/ 188 w 232"/>
                  <a:gd name="T25" fmla="*/ 170 h 277"/>
                  <a:gd name="T26" fmla="*/ 202 w 232"/>
                  <a:gd name="T27" fmla="*/ 172 h 277"/>
                  <a:gd name="T28" fmla="*/ 206 w 232"/>
                  <a:gd name="T29" fmla="*/ 175 h 277"/>
                  <a:gd name="T30" fmla="*/ 215 w 232"/>
                  <a:gd name="T31" fmla="*/ 198 h 277"/>
                  <a:gd name="T32" fmla="*/ 225 w 232"/>
                  <a:gd name="T33" fmla="*/ 235 h 277"/>
                  <a:gd name="T34" fmla="*/ 231 w 232"/>
                  <a:gd name="T35" fmla="*/ 266 h 277"/>
                  <a:gd name="T36" fmla="*/ 229 w 232"/>
                  <a:gd name="T37" fmla="*/ 271 h 277"/>
                  <a:gd name="T38" fmla="*/ 212 w 232"/>
                  <a:gd name="T39" fmla="*/ 275 h 277"/>
                  <a:gd name="T40" fmla="*/ 183 w 232"/>
                  <a:gd name="T41" fmla="*/ 276 h 277"/>
                  <a:gd name="T42" fmla="*/ 154 w 232"/>
                  <a:gd name="T43" fmla="*/ 267 h 277"/>
                  <a:gd name="T44" fmla="*/ 132 w 232"/>
                  <a:gd name="T45" fmla="*/ 242 h 277"/>
                  <a:gd name="T46" fmla="*/ 116 w 232"/>
                  <a:gd name="T47" fmla="*/ 209 h 277"/>
                  <a:gd name="T48" fmla="*/ 103 w 232"/>
                  <a:gd name="T49" fmla="*/ 174 h 277"/>
                  <a:gd name="T50" fmla="*/ 87 w 232"/>
                  <a:gd name="T51" fmla="*/ 140 h 277"/>
                  <a:gd name="T52" fmla="*/ 68 w 232"/>
                  <a:gd name="T53" fmla="*/ 111 h 277"/>
                  <a:gd name="T54" fmla="*/ 48 w 232"/>
                  <a:gd name="T55" fmla="*/ 91 h 277"/>
                  <a:gd name="T56" fmla="*/ 30 w 232"/>
                  <a:gd name="T57" fmla="*/ 78 h 277"/>
                  <a:gd name="T58" fmla="*/ 15 w 232"/>
                  <a:gd name="T59" fmla="*/ 65 h 277"/>
                  <a:gd name="T60" fmla="*/ 3 w 232"/>
                  <a:gd name="T61" fmla="*/ 43 h 277"/>
                  <a:gd name="T62" fmla="*/ 0 w 232"/>
                  <a:gd name="T63" fmla="*/ 30 h 277"/>
                  <a:gd name="T64" fmla="*/ 1 w 232"/>
                  <a:gd name="T65" fmla="*/ 28 h 277"/>
                  <a:gd name="T66" fmla="*/ 7 w 232"/>
                  <a:gd name="T67" fmla="*/ 18 h 277"/>
                  <a:gd name="T68" fmla="*/ 23 w 232"/>
                  <a:gd name="T69" fmla="*/ 5 h 277"/>
                  <a:gd name="T70" fmla="*/ 39 w 232"/>
                  <a:gd name="T71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2" h="277">
                    <a:moveTo>
                      <a:pt x="42" y="0"/>
                    </a:moveTo>
                    <a:lnTo>
                      <a:pt x="43" y="5"/>
                    </a:lnTo>
                    <a:lnTo>
                      <a:pt x="46" y="20"/>
                    </a:lnTo>
                    <a:lnTo>
                      <a:pt x="53" y="36"/>
                    </a:lnTo>
                    <a:lnTo>
                      <a:pt x="69" y="51"/>
                    </a:lnTo>
                    <a:lnTo>
                      <a:pt x="78" y="56"/>
                    </a:lnTo>
                    <a:lnTo>
                      <a:pt x="85" y="60"/>
                    </a:lnTo>
                    <a:lnTo>
                      <a:pt x="92" y="63"/>
                    </a:lnTo>
                    <a:lnTo>
                      <a:pt x="96" y="65"/>
                    </a:lnTo>
                    <a:lnTo>
                      <a:pt x="100" y="68"/>
                    </a:lnTo>
                    <a:lnTo>
                      <a:pt x="102" y="68"/>
                    </a:lnTo>
                    <a:lnTo>
                      <a:pt x="104" y="69"/>
                    </a:lnTo>
                    <a:lnTo>
                      <a:pt x="104" y="69"/>
                    </a:lnTo>
                    <a:lnTo>
                      <a:pt x="104" y="71"/>
                    </a:lnTo>
                    <a:lnTo>
                      <a:pt x="103" y="77"/>
                    </a:lnTo>
                    <a:lnTo>
                      <a:pt x="102" y="85"/>
                    </a:lnTo>
                    <a:lnTo>
                      <a:pt x="102" y="95"/>
                    </a:lnTo>
                    <a:lnTo>
                      <a:pt x="104" y="107"/>
                    </a:lnTo>
                    <a:lnTo>
                      <a:pt x="108" y="119"/>
                    </a:lnTo>
                    <a:lnTo>
                      <a:pt x="115" y="131"/>
                    </a:lnTo>
                    <a:lnTo>
                      <a:pt x="125" y="141"/>
                    </a:lnTo>
                    <a:lnTo>
                      <a:pt x="139" y="150"/>
                    </a:lnTo>
                    <a:lnTo>
                      <a:pt x="152" y="157"/>
                    </a:lnTo>
                    <a:lnTo>
                      <a:pt x="166" y="163"/>
                    </a:lnTo>
                    <a:lnTo>
                      <a:pt x="178" y="166"/>
                    </a:lnTo>
                    <a:lnTo>
                      <a:pt x="188" y="170"/>
                    </a:lnTo>
                    <a:lnTo>
                      <a:pt x="196" y="171"/>
                    </a:lnTo>
                    <a:lnTo>
                      <a:pt x="202" y="172"/>
                    </a:lnTo>
                    <a:lnTo>
                      <a:pt x="204" y="172"/>
                    </a:lnTo>
                    <a:lnTo>
                      <a:pt x="206" y="175"/>
                    </a:lnTo>
                    <a:lnTo>
                      <a:pt x="209" y="184"/>
                    </a:lnTo>
                    <a:lnTo>
                      <a:pt x="215" y="198"/>
                    </a:lnTo>
                    <a:lnTo>
                      <a:pt x="220" y="216"/>
                    </a:lnTo>
                    <a:lnTo>
                      <a:pt x="225" y="235"/>
                    </a:lnTo>
                    <a:lnTo>
                      <a:pt x="229" y="253"/>
                    </a:lnTo>
                    <a:lnTo>
                      <a:pt x="231" y="266"/>
                    </a:lnTo>
                    <a:lnTo>
                      <a:pt x="232" y="270"/>
                    </a:lnTo>
                    <a:lnTo>
                      <a:pt x="229" y="271"/>
                    </a:lnTo>
                    <a:lnTo>
                      <a:pt x="222" y="273"/>
                    </a:lnTo>
                    <a:lnTo>
                      <a:pt x="212" y="275"/>
                    </a:lnTo>
                    <a:lnTo>
                      <a:pt x="198" y="277"/>
                    </a:lnTo>
                    <a:lnTo>
                      <a:pt x="183" y="276"/>
                    </a:lnTo>
                    <a:lnTo>
                      <a:pt x="169" y="274"/>
                    </a:lnTo>
                    <a:lnTo>
                      <a:pt x="154" y="267"/>
                    </a:lnTo>
                    <a:lnTo>
                      <a:pt x="142" y="257"/>
                    </a:lnTo>
                    <a:lnTo>
                      <a:pt x="132" y="242"/>
                    </a:lnTo>
                    <a:lnTo>
                      <a:pt x="123" y="226"/>
                    </a:lnTo>
                    <a:lnTo>
                      <a:pt x="116" y="209"/>
                    </a:lnTo>
                    <a:lnTo>
                      <a:pt x="109" y="192"/>
                    </a:lnTo>
                    <a:lnTo>
                      <a:pt x="103" y="174"/>
                    </a:lnTo>
                    <a:lnTo>
                      <a:pt x="96" y="156"/>
                    </a:lnTo>
                    <a:lnTo>
                      <a:pt x="87" y="140"/>
                    </a:lnTo>
                    <a:lnTo>
                      <a:pt x="78" y="124"/>
                    </a:lnTo>
                    <a:lnTo>
                      <a:pt x="68" y="111"/>
                    </a:lnTo>
                    <a:lnTo>
                      <a:pt x="58" y="101"/>
                    </a:lnTo>
                    <a:lnTo>
                      <a:pt x="48" y="91"/>
                    </a:lnTo>
                    <a:lnTo>
                      <a:pt x="38" y="85"/>
                    </a:lnTo>
                    <a:lnTo>
                      <a:pt x="30" y="78"/>
                    </a:lnTo>
                    <a:lnTo>
                      <a:pt x="22" y="72"/>
                    </a:lnTo>
                    <a:lnTo>
                      <a:pt x="15" y="65"/>
                    </a:lnTo>
                    <a:lnTo>
                      <a:pt x="10" y="58"/>
                    </a:lnTo>
                    <a:lnTo>
                      <a:pt x="3" y="43"/>
                    </a:lnTo>
                    <a:lnTo>
                      <a:pt x="1" y="35"/>
                    </a:lnTo>
                    <a:lnTo>
                      <a:pt x="0" y="30"/>
                    </a:lnTo>
                    <a:lnTo>
                      <a:pt x="0" y="29"/>
                    </a:lnTo>
                    <a:lnTo>
                      <a:pt x="1" y="28"/>
                    </a:lnTo>
                    <a:lnTo>
                      <a:pt x="3" y="24"/>
                    </a:lnTo>
                    <a:lnTo>
                      <a:pt x="7" y="18"/>
                    </a:lnTo>
                    <a:lnTo>
                      <a:pt x="13" y="11"/>
                    </a:lnTo>
                    <a:lnTo>
                      <a:pt x="23" y="5"/>
                    </a:lnTo>
                    <a:lnTo>
                      <a:pt x="32" y="2"/>
                    </a:lnTo>
                    <a:lnTo>
                      <a:pt x="39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BF9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Freeform 173"/>
              <p:cNvSpPr>
                <a:spLocks/>
              </p:cNvSpPr>
              <p:nvPr/>
            </p:nvSpPr>
            <p:spPr bwMode="auto">
              <a:xfrm>
                <a:off x="2943794" y="6075793"/>
                <a:ext cx="31982" cy="48222"/>
              </a:xfrm>
              <a:custGeom>
                <a:avLst/>
                <a:gdLst>
                  <a:gd name="T0" fmla="*/ 0 w 125"/>
                  <a:gd name="T1" fmla="*/ 175 h 222"/>
                  <a:gd name="T2" fmla="*/ 3 w 125"/>
                  <a:gd name="T3" fmla="*/ 139 h 222"/>
                  <a:gd name="T4" fmla="*/ 19 w 125"/>
                  <a:gd name="T5" fmla="*/ 107 h 222"/>
                  <a:gd name="T6" fmla="*/ 29 w 125"/>
                  <a:gd name="T7" fmla="*/ 96 h 222"/>
                  <a:gd name="T8" fmla="*/ 67 w 125"/>
                  <a:gd name="T9" fmla="*/ 109 h 222"/>
                  <a:gd name="T10" fmla="*/ 63 w 125"/>
                  <a:gd name="T11" fmla="*/ 119 h 222"/>
                  <a:gd name="T12" fmla="*/ 63 w 125"/>
                  <a:gd name="T13" fmla="*/ 143 h 222"/>
                  <a:gd name="T14" fmla="*/ 71 w 125"/>
                  <a:gd name="T15" fmla="*/ 156 h 222"/>
                  <a:gd name="T16" fmla="*/ 74 w 125"/>
                  <a:gd name="T17" fmla="*/ 156 h 222"/>
                  <a:gd name="T18" fmla="*/ 71 w 125"/>
                  <a:gd name="T19" fmla="*/ 146 h 222"/>
                  <a:gd name="T20" fmla="*/ 73 w 125"/>
                  <a:gd name="T21" fmla="*/ 124 h 222"/>
                  <a:gd name="T22" fmla="*/ 79 w 125"/>
                  <a:gd name="T23" fmla="*/ 107 h 222"/>
                  <a:gd name="T24" fmla="*/ 81 w 125"/>
                  <a:gd name="T25" fmla="*/ 103 h 222"/>
                  <a:gd name="T26" fmla="*/ 59 w 125"/>
                  <a:gd name="T27" fmla="*/ 73 h 222"/>
                  <a:gd name="T28" fmla="*/ 74 w 125"/>
                  <a:gd name="T29" fmla="*/ 44 h 222"/>
                  <a:gd name="T30" fmla="*/ 94 w 125"/>
                  <a:gd name="T31" fmla="*/ 14 h 222"/>
                  <a:gd name="T32" fmla="*/ 109 w 125"/>
                  <a:gd name="T33" fmla="*/ 0 h 222"/>
                  <a:gd name="T34" fmla="*/ 112 w 125"/>
                  <a:gd name="T35" fmla="*/ 7 h 222"/>
                  <a:gd name="T36" fmla="*/ 110 w 125"/>
                  <a:gd name="T37" fmla="*/ 27 h 222"/>
                  <a:gd name="T38" fmla="*/ 106 w 125"/>
                  <a:gd name="T39" fmla="*/ 52 h 222"/>
                  <a:gd name="T40" fmla="*/ 104 w 125"/>
                  <a:gd name="T41" fmla="*/ 69 h 222"/>
                  <a:gd name="T42" fmla="*/ 111 w 125"/>
                  <a:gd name="T43" fmla="*/ 90 h 222"/>
                  <a:gd name="T44" fmla="*/ 113 w 125"/>
                  <a:gd name="T45" fmla="*/ 104 h 222"/>
                  <a:gd name="T46" fmla="*/ 115 w 125"/>
                  <a:gd name="T47" fmla="*/ 124 h 222"/>
                  <a:gd name="T48" fmla="*/ 120 w 125"/>
                  <a:gd name="T49" fmla="*/ 136 h 222"/>
                  <a:gd name="T50" fmla="*/ 125 w 125"/>
                  <a:gd name="T51" fmla="*/ 140 h 222"/>
                  <a:gd name="T52" fmla="*/ 122 w 125"/>
                  <a:gd name="T53" fmla="*/ 148 h 222"/>
                  <a:gd name="T54" fmla="*/ 114 w 125"/>
                  <a:gd name="T55" fmla="*/ 166 h 222"/>
                  <a:gd name="T56" fmla="*/ 104 w 125"/>
                  <a:gd name="T57" fmla="*/ 187 h 222"/>
                  <a:gd name="T58" fmla="*/ 94 w 125"/>
                  <a:gd name="T59" fmla="*/ 201 h 222"/>
                  <a:gd name="T60" fmla="*/ 86 w 125"/>
                  <a:gd name="T61" fmla="*/ 209 h 222"/>
                  <a:gd name="T62" fmla="*/ 77 w 125"/>
                  <a:gd name="T63" fmla="*/ 216 h 222"/>
                  <a:gd name="T64" fmla="*/ 69 w 125"/>
                  <a:gd name="T65" fmla="*/ 221 h 222"/>
                  <a:gd name="T66" fmla="*/ 64 w 125"/>
                  <a:gd name="T67" fmla="*/ 222 h 222"/>
                  <a:gd name="T68" fmla="*/ 57 w 125"/>
                  <a:gd name="T69" fmla="*/ 221 h 222"/>
                  <a:gd name="T70" fmla="*/ 54 w 125"/>
                  <a:gd name="T71" fmla="*/ 221 h 222"/>
                  <a:gd name="T72" fmla="*/ 49 w 125"/>
                  <a:gd name="T73" fmla="*/ 207 h 222"/>
                  <a:gd name="T74" fmla="*/ 51 w 125"/>
                  <a:gd name="T75" fmla="*/ 192 h 222"/>
                  <a:gd name="T76" fmla="*/ 49 w 125"/>
                  <a:gd name="T77" fmla="*/ 169 h 222"/>
                  <a:gd name="T78" fmla="*/ 45 w 125"/>
                  <a:gd name="T79" fmla="*/ 150 h 222"/>
                  <a:gd name="T80" fmla="*/ 44 w 125"/>
                  <a:gd name="T81" fmla="*/ 149 h 222"/>
                  <a:gd name="T82" fmla="*/ 46 w 125"/>
                  <a:gd name="T83" fmla="*/ 166 h 222"/>
                  <a:gd name="T84" fmla="*/ 42 w 125"/>
                  <a:gd name="T85" fmla="*/ 188 h 222"/>
                  <a:gd name="T86" fmla="*/ 37 w 125"/>
                  <a:gd name="T87" fmla="*/ 200 h 222"/>
                  <a:gd name="T88" fmla="*/ 33 w 125"/>
                  <a:gd name="T89" fmla="*/ 200 h 222"/>
                  <a:gd name="T90" fmla="*/ 15 w 125"/>
                  <a:gd name="T91" fmla="*/ 192 h 222"/>
                  <a:gd name="T92" fmla="*/ 6 w 125"/>
                  <a:gd name="T93" fmla="*/ 188 h 222"/>
                  <a:gd name="T94" fmla="*/ 1 w 125"/>
                  <a:gd name="T95" fmla="*/ 18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5" h="222">
                    <a:moveTo>
                      <a:pt x="0" y="182"/>
                    </a:moveTo>
                    <a:lnTo>
                      <a:pt x="0" y="175"/>
                    </a:lnTo>
                    <a:lnTo>
                      <a:pt x="0" y="159"/>
                    </a:lnTo>
                    <a:lnTo>
                      <a:pt x="3" y="139"/>
                    </a:lnTo>
                    <a:lnTo>
                      <a:pt x="10" y="120"/>
                    </a:lnTo>
                    <a:lnTo>
                      <a:pt x="19" y="107"/>
                    </a:lnTo>
                    <a:lnTo>
                      <a:pt x="26" y="100"/>
                    </a:lnTo>
                    <a:lnTo>
                      <a:pt x="29" y="96"/>
                    </a:lnTo>
                    <a:lnTo>
                      <a:pt x="30" y="95"/>
                    </a:lnTo>
                    <a:lnTo>
                      <a:pt x="67" y="109"/>
                    </a:lnTo>
                    <a:lnTo>
                      <a:pt x="66" y="112"/>
                    </a:lnTo>
                    <a:lnTo>
                      <a:pt x="63" y="119"/>
                    </a:lnTo>
                    <a:lnTo>
                      <a:pt x="60" y="130"/>
                    </a:lnTo>
                    <a:lnTo>
                      <a:pt x="63" y="143"/>
                    </a:lnTo>
                    <a:lnTo>
                      <a:pt x="67" y="153"/>
                    </a:lnTo>
                    <a:lnTo>
                      <a:pt x="71" y="156"/>
                    </a:lnTo>
                    <a:lnTo>
                      <a:pt x="73" y="156"/>
                    </a:lnTo>
                    <a:lnTo>
                      <a:pt x="74" y="156"/>
                    </a:lnTo>
                    <a:lnTo>
                      <a:pt x="73" y="154"/>
                    </a:lnTo>
                    <a:lnTo>
                      <a:pt x="71" y="146"/>
                    </a:lnTo>
                    <a:lnTo>
                      <a:pt x="71" y="136"/>
                    </a:lnTo>
                    <a:lnTo>
                      <a:pt x="73" y="124"/>
                    </a:lnTo>
                    <a:lnTo>
                      <a:pt x="77" y="114"/>
                    </a:lnTo>
                    <a:lnTo>
                      <a:pt x="79" y="107"/>
                    </a:lnTo>
                    <a:lnTo>
                      <a:pt x="81" y="104"/>
                    </a:lnTo>
                    <a:lnTo>
                      <a:pt x="81" y="103"/>
                    </a:lnTo>
                    <a:lnTo>
                      <a:pt x="57" y="79"/>
                    </a:lnTo>
                    <a:lnTo>
                      <a:pt x="59" y="73"/>
                    </a:lnTo>
                    <a:lnTo>
                      <a:pt x="66" y="61"/>
                    </a:lnTo>
                    <a:lnTo>
                      <a:pt x="74" y="44"/>
                    </a:lnTo>
                    <a:lnTo>
                      <a:pt x="84" y="27"/>
                    </a:lnTo>
                    <a:lnTo>
                      <a:pt x="94" y="14"/>
                    </a:lnTo>
                    <a:lnTo>
                      <a:pt x="103" y="4"/>
                    </a:lnTo>
                    <a:lnTo>
                      <a:pt x="109" y="0"/>
                    </a:lnTo>
                    <a:lnTo>
                      <a:pt x="112" y="1"/>
                    </a:lnTo>
                    <a:lnTo>
                      <a:pt x="112" y="7"/>
                    </a:lnTo>
                    <a:lnTo>
                      <a:pt x="112" y="16"/>
                    </a:lnTo>
                    <a:lnTo>
                      <a:pt x="110" y="27"/>
                    </a:lnTo>
                    <a:lnTo>
                      <a:pt x="108" y="40"/>
                    </a:lnTo>
                    <a:lnTo>
                      <a:pt x="106" y="52"/>
                    </a:lnTo>
                    <a:lnTo>
                      <a:pt x="105" y="62"/>
                    </a:lnTo>
                    <a:lnTo>
                      <a:pt x="104" y="69"/>
                    </a:lnTo>
                    <a:lnTo>
                      <a:pt x="103" y="71"/>
                    </a:lnTo>
                    <a:lnTo>
                      <a:pt x="111" y="90"/>
                    </a:lnTo>
                    <a:lnTo>
                      <a:pt x="111" y="95"/>
                    </a:lnTo>
                    <a:lnTo>
                      <a:pt x="113" y="104"/>
                    </a:lnTo>
                    <a:lnTo>
                      <a:pt x="114" y="115"/>
                    </a:lnTo>
                    <a:lnTo>
                      <a:pt x="115" y="124"/>
                    </a:lnTo>
                    <a:lnTo>
                      <a:pt x="117" y="130"/>
                    </a:lnTo>
                    <a:lnTo>
                      <a:pt x="120" y="136"/>
                    </a:lnTo>
                    <a:lnTo>
                      <a:pt x="123" y="139"/>
                    </a:lnTo>
                    <a:lnTo>
                      <a:pt x="125" y="140"/>
                    </a:lnTo>
                    <a:lnTo>
                      <a:pt x="124" y="143"/>
                    </a:lnTo>
                    <a:lnTo>
                      <a:pt x="122" y="148"/>
                    </a:lnTo>
                    <a:lnTo>
                      <a:pt x="118" y="156"/>
                    </a:lnTo>
                    <a:lnTo>
                      <a:pt x="114" y="166"/>
                    </a:lnTo>
                    <a:lnTo>
                      <a:pt x="109" y="178"/>
                    </a:lnTo>
                    <a:lnTo>
                      <a:pt x="104" y="187"/>
                    </a:lnTo>
                    <a:lnTo>
                      <a:pt x="99" y="196"/>
                    </a:lnTo>
                    <a:lnTo>
                      <a:pt x="94" y="201"/>
                    </a:lnTo>
                    <a:lnTo>
                      <a:pt x="90" y="206"/>
                    </a:lnTo>
                    <a:lnTo>
                      <a:pt x="86" y="209"/>
                    </a:lnTo>
                    <a:lnTo>
                      <a:pt x="81" y="213"/>
                    </a:lnTo>
                    <a:lnTo>
                      <a:pt x="77" y="216"/>
                    </a:lnTo>
                    <a:lnTo>
                      <a:pt x="73" y="218"/>
                    </a:lnTo>
                    <a:lnTo>
                      <a:pt x="69" y="221"/>
                    </a:lnTo>
                    <a:lnTo>
                      <a:pt x="66" y="222"/>
                    </a:lnTo>
                    <a:lnTo>
                      <a:pt x="64" y="222"/>
                    </a:lnTo>
                    <a:lnTo>
                      <a:pt x="60" y="222"/>
                    </a:lnTo>
                    <a:lnTo>
                      <a:pt x="57" y="221"/>
                    </a:lnTo>
                    <a:lnTo>
                      <a:pt x="55" y="221"/>
                    </a:lnTo>
                    <a:lnTo>
                      <a:pt x="54" y="221"/>
                    </a:lnTo>
                    <a:lnTo>
                      <a:pt x="48" y="209"/>
                    </a:lnTo>
                    <a:lnTo>
                      <a:pt x="49" y="207"/>
                    </a:lnTo>
                    <a:lnTo>
                      <a:pt x="50" y="201"/>
                    </a:lnTo>
                    <a:lnTo>
                      <a:pt x="51" y="192"/>
                    </a:lnTo>
                    <a:lnTo>
                      <a:pt x="51" y="181"/>
                    </a:lnTo>
                    <a:lnTo>
                      <a:pt x="49" y="169"/>
                    </a:lnTo>
                    <a:lnTo>
                      <a:pt x="47" y="158"/>
                    </a:lnTo>
                    <a:lnTo>
                      <a:pt x="45" y="150"/>
                    </a:lnTo>
                    <a:lnTo>
                      <a:pt x="44" y="147"/>
                    </a:lnTo>
                    <a:lnTo>
                      <a:pt x="44" y="149"/>
                    </a:lnTo>
                    <a:lnTo>
                      <a:pt x="45" y="156"/>
                    </a:lnTo>
                    <a:lnTo>
                      <a:pt x="46" y="166"/>
                    </a:lnTo>
                    <a:lnTo>
                      <a:pt x="45" y="178"/>
                    </a:lnTo>
                    <a:lnTo>
                      <a:pt x="42" y="188"/>
                    </a:lnTo>
                    <a:lnTo>
                      <a:pt x="39" y="196"/>
                    </a:lnTo>
                    <a:lnTo>
                      <a:pt x="37" y="200"/>
                    </a:lnTo>
                    <a:lnTo>
                      <a:pt x="36" y="201"/>
                    </a:lnTo>
                    <a:lnTo>
                      <a:pt x="33" y="200"/>
                    </a:lnTo>
                    <a:lnTo>
                      <a:pt x="24" y="197"/>
                    </a:lnTo>
                    <a:lnTo>
                      <a:pt x="15" y="192"/>
                    </a:lnTo>
                    <a:lnTo>
                      <a:pt x="9" y="190"/>
                    </a:lnTo>
                    <a:lnTo>
                      <a:pt x="6" y="188"/>
                    </a:lnTo>
                    <a:lnTo>
                      <a:pt x="3" y="186"/>
                    </a:lnTo>
                    <a:lnTo>
                      <a:pt x="1" y="183"/>
                    </a:lnTo>
                    <a:lnTo>
                      <a:pt x="0" y="182"/>
                    </a:lnTo>
                    <a:close/>
                  </a:path>
                </a:pathLst>
              </a:custGeom>
              <a:solidFill>
                <a:srgbClr val="E0A0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Freeform 174"/>
              <p:cNvSpPr>
                <a:spLocks/>
              </p:cNvSpPr>
              <p:nvPr/>
            </p:nvSpPr>
            <p:spPr bwMode="auto">
              <a:xfrm>
                <a:off x="2872607" y="6414210"/>
                <a:ext cx="86662" cy="25833"/>
              </a:xfrm>
              <a:custGeom>
                <a:avLst/>
                <a:gdLst>
                  <a:gd name="T0" fmla="*/ 13 w 336"/>
                  <a:gd name="T1" fmla="*/ 31 h 119"/>
                  <a:gd name="T2" fmla="*/ 23 w 336"/>
                  <a:gd name="T3" fmla="*/ 31 h 119"/>
                  <a:gd name="T4" fmla="*/ 39 w 336"/>
                  <a:gd name="T5" fmla="*/ 30 h 119"/>
                  <a:gd name="T6" fmla="*/ 55 w 336"/>
                  <a:gd name="T7" fmla="*/ 27 h 119"/>
                  <a:gd name="T8" fmla="*/ 68 w 336"/>
                  <a:gd name="T9" fmla="*/ 17 h 119"/>
                  <a:gd name="T10" fmla="*/ 75 w 336"/>
                  <a:gd name="T11" fmla="*/ 9 h 119"/>
                  <a:gd name="T12" fmla="*/ 75 w 336"/>
                  <a:gd name="T13" fmla="*/ 9 h 119"/>
                  <a:gd name="T14" fmla="*/ 77 w 336"/>
                  <a:gd name="T15" fmla="*/ 12 h 119"/>
                  <a:gd name="T16" fmla="*/ 83 w 336"/>
                  <a:gd name="T17" fmla="*/ 17 h 119"/>
                  <a:gd name="T18" fmla="*/ 98 w 336"/>
                  <a:gd name="T19" fmla="*/ 20 h 119"/>
                  <a:gd name="T20" fmla="*/ 119 w 336"/>
                  <a:gd name="T21" fmla="*/ 19 h 119"/>
                  <a:gd name="T22" fmla="*/ 132 w 336"/>
                  <a:gd name="T23" fmla="*/ 17 h 119"/>
                  <a:gd name="T24" fmla="*/ 141 w 336"/>
                  <a:gd name="T25" fmla="*/ 14 h 119"/>
                  <a:gd name="T26" fmla="*/ 153 w 336"/>
                  <a:gd name="T27" fmla="*/ 10 h 119"/>
                  <a:gd name="T28" fmla="*/ 175 w 336"/>
                  <a:gd name="T29" fmla="*/ 5 h 119"/>
                  <a:gd name="T30" fmla="*/ 191 w 336"/>
                  <a:gd name="T31" fmla="*/ 2 h 119"/>
                  <a:gd name="T32" fmla="*/ 202 w 336"/>
                  <a:gd name="T33" fmla="*/ 0 h 119"/>
                  <a:gd name="T34" fmla="*/ 207 w 336"/>
                  <a:gd name="T35" fmla="*/ 0 h 119"/>
                  <a:gd name="T36" fmla="*/ 208 w 336"/>
                  <a:gd name="T37" fmla="*/ 1 h 119"/>
                  <a:gd name="T38" fmla="*/ 214 w 336"/>
                  <a:gd name="T39" fmla="*/ 9 h 119"/>
                  <a:gd name="T40" fmla="*/ 227 w 336"/>
                  <a:gd name="T41" fmla="*/ 21 h 119"/>
                  <a:gd name="T42" fmla="*/ 248 w 336"/>
                  <a:gd name="T43" fmla="*/ 35 h 119"/>
                  <a:gd name="T44" fmla="*/ 276 w 336"/>
                  <a:gd name="T45" fmla="*/ 45 h 119"/>
                  <a:gd name="T46" fmla="*/ 303 w 336"/>
                  <a:gd name="T47" fmla="*/ 52 h 119"/>
                  <a:gd name="T48" fmla="*/ 323 w 336"/>
                  <a:gd name="T49" fmla="*/ 54 h 119"/>
                  <a:gd name="T50" fmla="*/ 334 w 336"/>
                  <a:gd name="T51" fmla="*/ 55 h 119"/>
                  <a:gd name="T52" fmla="*/ 336 w 336"/>
                  <a:gd name="T53" fmla="*/ 57 h 119"/>
                  <a:gd name="T54" fmla="*/ 332 w 336"/>
                  <a:gd name="T55" fmla="*/ 71 h 119"/>
                  <a:gd name="T56" fmla="*/ 317 w 336"/>
                  <a:gd name="T57" fmla="*/ 90 h 119"/>
                  <a:gd name="T58" fmla="*/ 286 w 336"/>
                  <a:gd name="T59" fmla="*/ 106 h 119"/>
                  <a:gd name="T60" fmla="*/ 236 w 336"/>
                  <a:gd name="T61" fmla="*/ 111 h 119"/>
                  <a:gd name="T62" fmla="*/ 196 w 336"/>
                  <a:gd name="T63" fmla="*/ 106 h 119"/>
                  <a:gd name="T64" fmla="*/ 164 w 336"/>
                  <a:gd name="T65" fmla="*/ 99 h 119"/>
                  <a:gd name="T66" fmla="*/ 139 w 336"/>
                  <a:gd name="T67" fmla="*/ 95 h 119"/>
                  <a:gd name="T68" fmla="*/ 119 w 336"/>
                  <a:gd name="T69" fmla="*/ 97 h 119"/>
                  <a:gd name="T70" fmla="*/ 109 w 336"/>
                  <a:gd name="T71" fmla="*/ 99 h 119"/>
                  <a:gd name="T72" fmla="*/ 103 w 336"/>
                  <a:gd name="T73" fmla="*/ 103 h 119"/>
                  <a:gd name="T74" fmla="*/ 95 w 336"/>
                  <a:gd name="T75" fmla="*/ 107 h 119"/>
                  <a:gd name="T76" fmla="*/ 78 w 336"/>
                  <a:gd name="T77" fmla="*/ 114 h 119"/>
                  <a:gd name="T78" fmla="*/ 63 w 336"/>
                  <a:gd name="T79" fmla="*/ 117 h 119"/>
                  <a:gd name="T80" fmla="*/ 50 w 336"/>
                  <a:gd name="T81" fmla="*/ 119 h 119"/>
                  <a:gd name="T82" fmla="*/ 37 w 336"/>
                  <a:gd name="T83" fmla="*/ 116 h 119"/>
                  <a:gd name="T84" fmla="*/ 18 w 336"/>
                  <a:gd name="T85" fmla="*/ 113 h 119"/>
                  <a:gd name="T86" fmla="*/ 6 w 336"/>
                  <a:gd name="T87" fmla="*/ 112 h 119"/>
                  <a:gd name="T88" fmla="*/ 4 w 336"/>
                  <a:gd name="T89" fmla="*/ 107 h 119"/>
                  <a:gd name="T90" fmla="*/ 0 w 336"/>
                  <a:gd name="T91" fmla="*/ 78 h 119"/>
                  <a:gd name="T92" fmla="*/ 2 w 336"/>
                  <a:gd name="T93" fmla="*/ 48 h 119"/>
                  <a:gd name="T94" fmla="*/ 9 w 336"/>
                  <a:gd name="T95" fmla="*/ 3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36" h="119">
                    <a:moveTo>
                      <a:pt x="10" y="31"/>
                    </a:moveTo>
                    <a:lnTo>
                      <a:pt x="13" y="31"/>
                    </a:lnTo>
                    <a:lnTo>
                      <a:pt x="17" y="31"/>
                    </a:lnTo>
                    <a:lnTo>
                      <a:pt x="23" y="31"/>
                    </a:lnTo>
                    <a:lnTo>
                      <a:pt x="31" y="30"/>
                    </a:lnTo>
                    <a:lnTo>
                      <a:pt x="39" y="30"/>
                    </a:lnTo>
                    <a:lnTo>
                      <a:pt x="47" y="28"/>
                    </a:lnTo>
                    <a:lnTo>
                      <a:pt x="55" y="27"/>
                    </a:lnTo>
                    <a:lnTo>
                      <a:pt x="61" y="24"/>
                    </a:lnTo>
                    <a:lnTo>
                      <a:pt x="68" y="17"/>
                    </a:lnTo>
                    <a:lnTo>
                      <a:pt x="73" y="12"/>
                    </a:lnTo>
                    <a:lnTo>
                      <a:pt x="75" y="9"/>
                    </a:lnTo>
                    <a:lnTo>
                      <a:pt x="75" y="8"/>
                    </a:lnTo>
                    <a:lnTo>
                      <a:pt x="75" y="9"/>
                    </a:lnTo>
                    <a:lnTo>
                      <a:pt x="76" y="10"/>
                    </a:lnTo>
                    <a:lnTo>
                      <a:pt x="77" y="12"/>
                    </a:lnTo>
                    <a:lnTo>
                      <a:pt x="80" y="14"/>
                    </a:lnTo>
                    <a:lnTo>
                      <a:pt x="83" y="17"/>
                    </a:lnTo>
                    <a:lnTo>
                      <a:pt x="90" y="19"/>
                    </a:lnTo>
                    <a:lnTo>
                      <a:pt x="98" y="20"/>
                    </a:lnTo>
                    <a:lnTo>
                      <a:pt x="109" y="20"/>
                    </a:lnTo>
                    <a:lnTo>
                      <a:pt x="119" y="19"/>
                    </a:lnTo>
                    <a:lnTo>
                      <a:pt x="127" y="18"/>
                    </a:lnTo>
                    <a:lnTo>
                      <a:pt x="132" y="17"/>
                    </a:lnTo>
                    <a:lnTo>
                      <a:pt x="137" y="16"/>
                    </a:lnTo>
                    <a:lnTo>
                      <a:pt x="141" y="14"/>
                    </a:lnTo>
                    <a:lnTo>
                      <a:pt x="146" y="12"/>
                    </a:lnTo>
                    <a:lnTo>
                      <a:pt x="153" y="10"/>
                    </a:lnTo>
                    <a:lnTo>
                      <a:pt x="164" y="8"/>
                    </a:lnTo>
                    <a:lnTo>
                      <a:pt x="175" y="5"/>
                    </a:lnTo>
                    <a:lnTo>
                      <a:pt x="184" y="3"/>
                    </a:lnTo>
                    <a:lnTo>
                      <a:pt x="191" y="2"/>
                    </a:lnTo>
                    <a:lnTo>
                      <a:pt x="198" y="1"/>
                    </a:lnTo>
                    <a:lnTo>
                      <a:pt x="202" y="0"/>
                    </a:lnTo>
                    <a:lnTo>
                      <a:pt x="205" y="0"/>
                    </a:lnTo>
                    <a:lnTo>
                      <a:pt x="207" y="0"/>
                    </a:lnTo>
                    <a:lnTo>
                      <a:pt x="207" y="0"/>
                    </a:lnTo>
                    <a:lnTo>
                      <a:pt x="208" y="1"/>
                    </a:lnTo>
                    <a:lnTo>
                      <a:pt x="210" y="4"/>
                    </a:lnTo>
                    <a:lnTo>
                      <a:pt x="214" y="9"/>
                    </a:lnTo>
                    <a:lnTo>
                      <a:pt x="219" y="14"/>
                    </a:lnTo>
                    <a:lnTo>
                      <a:pt x="227" y="21"/>
                    </a:lnTo>
                    <a:lnTo>
                      <a:pt x="237" y="28"/>
                    </a:lnTo>
                    <a:lnTo>
                      <a:pt x="248" y="35"/>
                    </a:lnTo>
                    <a:lnTo>
                      <a:pt x="261" y="41"/>
                    </a:lnTo>
                    <a:lnTo>
                      <a:pt x="276" y="45"/>
                    </a:lnTo>
                    <a:lnTo>
                      <a:pt x="290" y="50"/>
                    </a:lnTo>
                    <a:lnTo>
                      <a:pt x="303" y="52"/>
                    </a:lnTo>
                    <a:lnTo>
                      <a:pt x="314" y="53"/>
                    </a:lnTo>
                    <a:lnTo>
                      <a:pt x="323" y="54"/>
                    </a:lnTo>
                    <a:lnTo>
                      <a:pt x="330" y="55"/>
                    </a:lnTo>
                    <a:lnTo>
                      <a:pt x="334" y="55"/>
                    </a:lnTo>
                    <a:lnTo>
                      <a:pt x="336" y="55"/>
                    </a:lnTo>
                    <a:lnTo>
                      <a:pt x="336" y="57"/>
                    </a:lnTo>
                    <a:lnTo>
                      <a:pt x="335" y="63"/>
                    </a:lnTo>
                    <a:lnTo>
                      <a:pt x="332" y="71"/>
                    </a:lnTo>
                    <a:lnTo>
                      <a:pt x="326" y="81"/>
                    </a:lnTo>
                    <a:lnTo>
                      <a:pt x="317" y="90"/>
                    </a:lnTo>
                    <a:lnTo>
                      <a:pt x="304" y="99"/>
                    </a:lnTo>
                    <a:lnTo>
                      <a:pt x="286" y="106"/>
                    </a:lnTo>
                    <a:lnTo>
                      <a:pt x="261" y="111"/>
                    </a:lnTo>
                    <a:lnTo>
                      <a:pt x="236" y="111"/>
                    </a:lnTo>
                    <a:lnTo>
                      <a:pt x="214" y="110"/>
                    </a:lnTo>
                    <a:lnTo>
                      <a:pt x="196" y="106"/>
                    </a:lnTo>
                    <a:lnTo>
                      <a:pt x="178" y="103"/>
                    </a:lnTo>
                    <a:lnTo>
                      <a:pt x="164" y="99"/>
                    </a:lnTo>
                    <a:lnTo>
                      <a:pt x="151" y="96"/>
                    </a:lnTo>
                    <a:lnTo>
                      <a:pt x="139" y="95"/>
                    </a:lnTo>
                    <a:lnTo>
                      <a:pt x="129" y="96"/>
                    </a:lnTo>
                    <a:lnTo>
                      <a:pt x="119" y="97"/>
                    </a:lnTo>
                    <a:lnTo>
                      <a:pt x="114" y="98"/>
                    </a:lnTo>
                    <a:lnTo>
                      <a:pt x="109" y="99"/>
                    </a:lnTo>
                    <a:lnTo>
                      <a:pt x="106" y="102"/>
                    </a:lnTo>
                    <a:lnTo>
                      <a:pt x="103" y="103"/>
                    </a:lnTo>
                    <a:lnTo>
                      <a:pt x="100" y="105"/>
                    </a:lnTo>
                    <a:lnTo>
                      <a:pt x="95" y="107"/>
                    </a:lnTo>
                    <a:lnTo>
                      <a:pt x="87" y="111"/>
                    </a:lnTo>
                    <a:lnTo>
                      <a:pt x="78" y="114"/>
                    </a:lnTo>
                    <a:lnTo>
                      <a:pt x="70" y="116"/>
                    </a:lnTo>
                    <a:lnTo>
                      <a:pt x="63" y="117"/>
                    </a:lnTo>
                    <a:lnTo>
                      <a:pt x="57" y="117"/>
                    </a:lnTo>
                    <a:lnTo>
                      <a:pt x="50" y="119"/>
                    </a:lnTo>
                    <a:lnTo>
                      <a:pt x="43" y="117"/>
                    </a:lnTo>
                    <a:lnTo>
                      <a:pt x="37" y="116"/>
                    </a:lnTo>
                    <a:lnTo>
                      <a:pt x="30" y="115"/>
                    </a:lnTo>
                    <a:lnTo>
                      <a:pt x="18" y="113"/>
                    </a:lnTo>
                    <a:lnTo>
                      <a:pt x="10" y="112"/>
                    </a:lnTo>
                    <a:lnTo>
                      <a:pt x="6" y="112"/>
                    </a:lnTo>
                    <a:lnTo>
                      <a:pt x="5" y="112"/>
                    </a:lnTo>
                    <a:lnTo>
                      <a:pt x="4" y="107"/>
                    </a:lnTo>
                    <a:lnTo>
                      <a:pt x="2" y="95"/>
                    </a:lnTo>
                    <a:lnTo>
                      <a:pt x="0" y="78"/>
                    </a:lnTo>
                    <a:lnTo>
                      <a:pt x="0" y="62"/>
                    </a:lnTo>
                    <a:lnTo>
                      <a:pt x="2" y="48"/>
                    </a:lnTo>
                    <a:lnTo>
                      <a:pt x="6" y="39"/>
                    </a:lnTo>
                    <a:lnTo>
                      <a:pt x="9" y="34"/>
                    </a:lnTo>
                    <a:lnTo>
                      <a:pt x="10" y="31"/>
                    </a:lnTo>
                    <a:close/>
                  </a:path>
                </a:pathLst>
              </a:custGeom>
              <a:solidFill>
                <a:srgbClr val="BF9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Freeform 175"/>
              <p:cNvSpPr>
                <a:spLocks/>
              </p:cNvSpPr>
              <p:nvPr/>
            </p:nvSpPr>
            <p:spPr bwMode="auto">
              <a:xfrm>
                <a:off x="2615717" y="6399571"/>
                <a:ext cx="4127" cy="3444"/>
              </a:xfrm>
              <a:custGeom>
                <a:avLst/>
                <a:gdLst>
                  <a:gd name="T0" fmla="*/ 0 w 14"/>
                  <a:gd name="T1" fmla="*/ 8 h 16"/>
                  <a:gd name="T2" fmla="*/ 1 w 14"/>
                  <a:gd name="T3" fmla="*/ 11 h 16"/>
                  <a:gd name="T4" fmla="*/ 2 w 14"/>
                  <a:gd name="T5" fmla="*/ 13 h 16"/>
                  <a:gd name="T6" fmla="*/ 4 w 14"/>
                  <a:gd name="T7" fmla="*/ 15 h 16"/>
                  <a:gd name="T8" fmla="*/ 7 w 14"/>
                  <a:gd name="T9" fmla="*/ 16 h 16"/>
                  <a:gd name="T10" fmla="*/ 10 w 14"/>
                  <a:gd name="T11" fmla="*/ 15 h 16"/>
                  <a:gd name="T12" fmla="*/ 12 w 14"/>
                  <a:gd name="T13" fmla="*/ 13 h 16"/>
                  <a:gd name="T14" fmla="*/ 13 w 14"/>
                  <a:gd name="T15" fmla="*/ 11 h 16"/>
                  <a:gd name="T16" fmla="*/ 14 w 14"/>
                  <a:gd name="T17" fmla="*/ 8 h 16"/>
                  <a:gd name="T18" fmla="*/ 13 w 14"/>
                  <a:gd name="T19" fmla="*/ 4 h 16"/>
                  <a:gd name="T20" fmla="*/ 12 w 14"/>
                  <a:gd name="T21" fmla="*/ 2 h 16"/>
                  <a:gd name="T22" fmla="*/ 10 w 14"/>
                  <a:gd name="T23" fmla="*/ 1 h 16"/>
                  <a:gd name="T24" fmla="*/ 7 w 14"/>
                  <a:gd name="T25" fmla="*/ 0 h 16"/>
                  <a:gd name="T26" fmla="*/ 4 w 14"/>
                  <a:gd name="T27" fmla="*/ 1 h 16"/>
                  <a:gd name="T28" fmla="*/ 2 w 14"/>
                  <a:gd name="T29" fmla="*/ 2 h 16"/>
                  <a:gd name="T30" fmla="*/ 1 w 14"/>
                  <a:gd name="T31" fmla="*/ 4 h 16"/>
                  <a:gd name="T32" fmla="*/ 0 w 14"/>
                  <a:gd name="T33" fmla="*/ 8 h 16"/>
                  <a:gd name="T34" fmla="*/ 0 w 14"/>
                  <a:gd name="T35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" h="16">
                    <a:moveTo>
                      <a:pt x="0" y="8"/>
                    </a:moveTo>
                    <a:lnTo>
                      <a:pt x="1" y="11"/>
                    </a:lnTo>
                    <a:lnTo>
                      <a:pt x="2" y="13"/>
                    </a:lnTo>
                    <a:lnTo>
                      <a:pt x="4" y="15"/>
                    </a:lnTo>
                    <a:lnTo>
                      <a:pt x="7" y="16"/>
                    </a:lnTo>
                    <a:lnTo>
                      <a:pt x="10" y="15"/>
                    </a:lnTo>
                    <a:lnTo>
                      <a:pt x="12" y="13"/>
                    </a:lnTo>
                    <a:lnTo>
                      <a:pt x="13" y="11"/>
                    </a:lnTo>
                    <a:lnTo>
                      <a:pt x="14" y="8"/>
                    </a:lnTo>
                    <a:lnTo>
                      <a:pt x="13" y="4"/>
                    </a:lnTo>
                    <a:lnTo>
                      <a:pt x="12" y="2"/>
                    </a:lnTo>
                    <a:lnTo>
                      <a:pt x="10" y="1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A5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Freeform 176"/>
              <p:cNvSpPr>
                <a:spLocks/>
              </p:cNvSpPr>
              <p:nvPr/>
            </p:nvSpPr>
            <p:spPr bwMode="auto">
              <a:xfrm>
                <a:off x="2621907" y="6393544"/>
                <a:ext cx="3095" cy="3444"/>
              </a:xfrm>
              <a:custGeom>
                <a:avLst/>
                <a:gdLst>
                  <a:gd name="T0" fmla="*/ 0 w 15"/>
                  <a:gd name="T1" fmla="*/ 6 h 14"/>
                  <a:gd name="T2" fmla="*/ 1 w 15"/>
                  <a:gd name="T3" fmla="*/ 10 h 14"/>
                  <a:gd name="T4" fmla="*/ 2 w 15"/>
                  <a:gd name="T5" fmla="*/ 12 h 14"/>
                  <a:gd name="T6" fmla="*/ 5 w 15"/>
                  <a:gd name="T7" fmla="*/ 13 h 14"/>
                  <a:gd name="T8" fmla="*/ 7 w 15"/>
                  <a:gd name="T9" fmla="*/ 14 h 14"/>
                  <a:gd name="T10" fmla="*/ 11 w 15"/>
                  <a:gd name="T11" fmla="*/ 13 h 14"/>
                  <a:gd name="T12" fmla="*/ 13 w 15"/>
                  <a:gd name="T13" fmla="*/ 12 h 14"/>
                  <a:gd name="T14" fmla="*/ 14 w 15"/>
                  <a:gd name="T15" fmla="*/ 10 h 14"/>
                  <a:gd name="T16" fmla="*/ 15 w 15"/>
                  <a:gd name="T17" fmla="*/ 6 h 14"/>
                  <a:gd name="T18" fmla="*/ 14 w 15"/>
                  <a:gd name="T19" fmla="*/ 4 h 14"/>
                  <a:gd name="T20" fmla="*/ 13 w 15"/>
                  <a:gd name="T21" fmla="*/ 2 h 14"/>
                  <a:gd name="T22" fmla="*/ 11 w 15"/>
                  <a:gd name="T23" fmla="*/ 1 h 14"/>
                  <a:gd name="T24" fmla="*/ 7 w 15"/>
                  <a:gd name="T25" fmla="*/ 0 h 14"/>
                  <a:gd name="T26" fmla="*/ 5 w 15"/>
                  <a:gd name="T27" fmla="*/ 1 h 14"/>
                  <a:gd name="T28" fmla="*/ 2 w 15"/>
                  <a:gd name="T29" fmla="*/ 2 h 14"/>
                  <a:gd name="T30" fmla="*/ 1 w 15"/>
                  <a:gd name="T31" fmla="*/ 4 h 14"/>
                  <a:gd name="T32" fmla="*/ 0 w 15"/>
                  <a:gd name="T33" fmla="*/ 6 h 14"/>
                  <a:gd name="T34" fmla="*/ 0 w 15"/>
                  <a:gd name="T3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14">
                    <a:moveTo>
                      <a:pt x="0" y="6"/>
                    </a:moveTo>
                    <a:lnTo>
                      <a:pt x="1" y="10"/>
                    </a:lnTo>
                    <a:lnTo>
                      <a:pt x="2" y="12"/>
                    </a:lnTo>
                    <a:lnTo>
                      <a:pt x="5" y="13"/>
                    </a:lnTo>
                    <a:lnTo>
                      <a:pt x="7" y="14"/>
                    </a:lnTo>
                    <a:lnTo>
                      <a:pt x="11" y="13"/>
                    </a:lnTo>
                    <a:lnTo>
                      <a:pt x="13" y="12"/>
                    </a:lnTo>
                    <a:lnTo>
                      <a:pt x="14" y="10"/>
                    </a:lnTo>
                    <a:lnTo>
                      <a:pt x="15" y="6"/>
                    </a:lnTo>
                    <a:lnTo>
                      <a:pt x="14" y="4"/>
                    </a:lnTo>
                    <a:lnTo>
                      <a:pt x="13" y="2"/>
                    </a:lnTo>
                    <a:lnTo>
                      <a:pt x="11" y="1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2" y="2"/>
                    </a:lnTo>
                    <a:lnTo>
                      <a:pt x="1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A5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0" name="Freeform 177"/>
              <p:cNvSpPr>
                <a:spLocks/>
              </p:cNvSpPr>
              <p:nvPr/>
            </p:nvSpPr>
            <p:spPr bwMode="auto">
              <a:xfrm>
                <a:off x="2629129" y="6387516"/>
                <a:ext cx="4127" cy="3444"/>
              </a:xfrm>
              <a:custGeom>
                <a:avLst/>
                <a:gdLst>
                  <a:gd name="T0" fmla="*/ 0 w 14"/>
                  <a:gd name="T1" fmla="*/ 8 h 16"/>
                  <a:gd name="T2" fmla="*/ 1 w 14"/>
                  <a:gd name="T3" fmla="*/ 12 h 16"/>
                  <a:gd name="T4" fmla="*/ 2 w 14"/>
                  <a:gd name="T5" fmla="*/ 14 h 16"/>
                  <a:gd name="T6" fmla="*/ 4 w 14"/>
                  <a:gd name="T7" fmla="*/ 15 h 16"/>
                  <a:gd name="T8" fmla="*/ 7 w 14"/>
                  <a:gd name="T9" fmla="*/ 16 h 16"/>
                  <a:gd name="T10" fmla="*/ 10 w 14"/>
                  <a:gd name="T11" fmla="*/ 15 h 16"/>
                  <a:gd name="T12" fmla="*/ 12 w 14"/>
                  <a:gd name="T13" fmla="*/ 14 h 16"/>
                  <a:gd name="T14" fmla="*/ 13 w 14"/>
                  <a:gd name="T15" fmla="*/ 12 h 16"/>
                  <a:gd name="T16" fmla="*/ 14 w 14"/>
                  <a:gd name="T17" fmla="*/ 8 h 16"/>
                  <a:gd name="T18" fmla="*/ 13 w 14"/>
                  <a:gd name="T19" fmla="*/ 5 h 16"/>
                  <a:gd name="T20" fmla="*/ 12 w 14"/>
                  <a:gd name="T21" fmla="*/ 3 h 16"/>
                  <a:gd name="T22" fmla="*/ 10 w 14"/>
                  <a:gd name="T23" fmla="*/ 1 h 16"/>
                  <a:gd name="T24" fmla="*/ 7 w 14"/>
                  <a:gd name="T25" fmla="*/ 0 h 16"/>
                  <a:gd name="T26" fmla="*/ 4 w 14"/>
                  <a:gd name="T27" fmla="*/ 1 h 16"/>
                  <a:gd name="T28" fmla="*/ 2 w 14"/>
                  <a:gd name="T29" fmla="*/ 3 h 16"/>
                  <a:gd name="T30" fmla="*/ 1 w 14"/>
                  <a:gd name="T31" fmla="*/ 5 h 16"/>
                  <a:gd name="T32" fmla="*/ 0 w 14"/>
                  <a:gd name="T33" fmla="*/ 8 h 16"/>
                  <a:gd name="T34" fmla="*/ 0 w 14"/>
                  <a:gd name="T35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" h="16">
                    <a:moveTo>
                      <a:pt x="0" y="8"/>
                    </a:moveTo>
                    <a:lnTo>
                      <a:pt x="1" y="12"/>
                    </a:lnTo>
                    <a:lnTo>
                      <a:pt x="2" y="14"/>
                    </a:lnTo>
                    <a:lnTo>
                      <a:pt x="4" y="15"/>
                    </a:lnTo>
                    <a:lnTo>
                      <a:pt x="7" y="16"/>
                    </a:lnTo>
                    <a:lnTo>
                      <a:pt x="10" y="15"/>
                    </a:lnTo>
                    <a:lnTo>
                      <a:pt x="12" y="14"/>
                    </a:lnTo>
                    <a:lnTo>
                      <a:pt x="13" y="12"/>
                    </a:lnTo>
                    <a:lnTo>
                      <a:pt x="14" y="8"/>
                    </a:lnTo>
                    <a:lnTo>
                      <a:pt x="13" y="5"/>
                    </a:lnTo>
                    <a:lnTo>
                      <a:pt x="12" y="3"/>
                    </a:lnTo>
                    <a:lnTo>
                      <a:pt x="10" y="1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A5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" name="Freeform 178"/>
              <p:cNvSpPr>
                <a:spLocks/>
              </p:cNvSpPr>
              <p:nvPr/>
            </p:nvSpPr>
            <p:spPr bwMode="auto">
              <a:xfrm>
                <a:off x="2634287" y="6382349"/>
                <a:ext cx="4127" cy="3444"/>
              </a:xfrm>
              <a:custGeom>
                <a:avLst/>
                <a:gdLst>
                  <a:gd name="T0" fmla="*/ 0 w 14"/>
                  <a:gd name="T1" fmla="*/ 8 h 16"/>
                  <a:gd name="T2" fmla="*/ 1 w 14"/>
                  <a:gd name="T3" fmla="*/ 12 h 16"/>
                  <a:gd name="T4" fmla="*/ 2 w 14"/>
                  <a:gd name="T5" fmla="*/ 14 h 16"/>
                  <a:gd name="T6" fmla="*/ 4 w 14"/>
                  <a:gd name="T7" fmla="*/ 15 h 16"/>
                  <a:gd name="T8" fmla="*/ 7 w 14"/>
                  <a:gd name="T9" fmla="*/ 16 h 16"/>
                  <a:gd name="T10" fmla="*/ 10 w 14"/>
                  <a:gd name="T11" fmla="*/ 15 h 16"/>
                  <a:gd name="T12" fmla="*/ 12 w 14"/>
                  <a:gd name="T13" fmla="*/ 14 h 16"/>
                  <a:gd name="T14" fmla="*/ 13 w 14"/>
                  <a:gd name="T15" fmla="*/ 12 h 16"/>
                  <a:gd name="T16" fmla="*/ 14 w 14"/>
                  <a:gd name="T17" fmla="*/ 8 h 16"/>
                  <a:gd name="T18" fmla="*/ 13 w 14"/>
                  <a:gd name="T19" fmla="*/ 5 h 16"/>
                  <a:gd name="T20" fmla="*/ 12 w 14"/>
                  <a:gd name="T21" fmla="*/ 3 h 16"/>
                  <a:gd name="T22" fmla="*/ 10 w 14"/>
                  <a:gd name="T23" fmla="*/ 2 h 16"/>
                  <a:gd name="T24" fmla="*/ 7 w 14"/>
                  <a:gd name="T25" fmla="*/ 0 h 16"/>
                  <a:gd name="T26" fmla="*/ 4 w 14"/>
                  <a:gd name="T27" fmla="*/ 2 h 16"/>
                  <a:gd name="T28" fmla="*/ 2 w 14"/>
                  <a:gd name="T29" fmla="*/ 3 h 16"/>
                  <a:gd name="T30" fmla="*/ 1 w 14"/>
                  <a:gd name="T31" fmla="*/ 5 h 16"/>
                  <a:gd name="T32" fmla="*/ 0 w 14"/>
                  <a:gd name="T33" fmla="*/ 8 h 16"/>
                  <a:gd name="T34" fmla="*/ 0 w 14"/>
                  <a:gd name="T35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" h="16">
                    <a:moveTo>
                      <a:pt x="0" y="8"/>
                    </a:moveTo>
                    <a:lnTo>
                      <a:pt x="1" y="12"/>
                    </a:lnTo>
                    <a:lnTo>
                      <a:pt x="2" y="14"/>
                    </a:lnTo>
                    <a:lnTo>
                      <a:pt x="4" y="15"/>
                    </a:lnTo>
                    <a:lnTo>
                      <a:pt x="7" y="16"/>
                    </a:lnTo>
                    <a:lnTo>
                      <a:pt x="10" y="15"/>
                    </a:lnTo>
                    <a:lnTo>
                      <a:pt x="12" y="14"/>
                    </a:lnTo>
                    <a:lnTo>
                      <a:pt x="13" y="12"/>
                    </a:lnTo>
                    <a:lnTo>
                      <a:pt x="14" y="8"/>
                    </a:lnTo>
                    <a:lnTo>
                      <a:pt x="13" y="5"/>
                    </a:lnTo>
                    <a:lnTo>
                      <a:pt x="12" y="3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A5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Freeform 179"/>
              <p:cNvSpPr>
                <a:spLocks/>
              </p:cNvSpPr>
              <p:nvPr/>
            </p:nvSpPr>
            <p:spPr bwMode="auto">
              <a:xfrm>
                <a:off x="2639446" y="6377183"/>
                <a:ext cx="4127" cy="3444"/>
              </a:xfrm>
              <a:custGeom>
                <a:avLst/>
                <a:gdLst>
                  <a:gd name="T0" fmla="*/ 0 w 14"/>
                  <a:gd name="T1" fmla="*/ 7 h 15"/>
                  <a:gd name="T2" fmla="*/ 1 w 14"/>
                  <a:gd name="T3" fmla="*/ 11 h 15"/>
                  <a:gd name="T4" fmla="*/ 2 w 14"/>
                  <a:gd name="T5" fmla="*/ 13 h 15"/>
                  <a:gd name="T6" fmla="*/ 4 w 14"/>
                  <a:gd name="T7" fmla="*/ 14 h 15"/>
                  <a:gd name="T8" fmla="*/ 7 w 14"/>
                  <a:gd name="T9" fmla="*/ 15 h 15"/>
                  <a:gd name="T10" fmla="*/ 9 w 14"/>
                  <a:gd name="T11" fmla="*/ 14 h 15"/>
                  <a:gd name="T12" fmla="*/ 12 w 14"/>
                  <a:gd name="T13" fmla="*/ 13 h 15"/>
                  <a:gd name="T14" fmla="*/ 13 w 14"/>
                  <a:gd name="T15" fmla="*/ 11 h 15"/>
                  <a:gd name="T16" fmla="*/ 14 w 14"/>
                  <a:gd name="T17" fmla="*/ 7 h 15"/>
                  <a:gd name="T18" fmla="*/ 13 w 14"/>
                  <a:gd name="T19" fmla="*/ 4 h 15"/>
                  <a:gd name="T20" fmla="*/ 12 w 14"/>
                  <a:gd name="T21" fmla="*/ 2 h 15"/>
                  <a:gd name="T22" fmla="*/ 9 w 14"/>
                  <a:gd name="T23" fmla="*/ 1 h 15"/>
                  <a:gd name="T24" fmla="*/ 7 w 14"/>
                  <a:gd name="T25" fmla="*/ 0 h 15"/>
                  <a:gd name="T26" fmla="*/ 4 w 14"/>
                  <a:gd name="T27" fmla="*/ 1 h 15"/>
                  <a:gd name="T28" fmla="*/ 2 w 14"/>
                  <a:gd name="T29" fmla="*/ 2 h 15"/>
                  <a:gd name="T30" fmla="*/ 1 w 14"/>
                  <a:gd name="T31" fmla="*/ 4 h 15"/>
                  <a:gd name="T32" fmla="*/ 0 w 14"/>
                  <a:gd name="T33" fmla="*/ 7 h 15"/>
                  <a:gd name="T34" fmla="*/ 0 w 14"/>
                  <a:gd name="T35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" h="15">
                    <a:moveTo>
                      <a:pt x="0" y="7"/>
                    </a:moveTo>
                    <a:lnTo>
                      <a:pt x="1" y="11"/>
                    </a:lnTo>
                    <a:lnTo>
                      <a:pt x="2" y="13"/>
                    </a:lnTo>
                    <a:lnTo>
                      <a:pt x="4" y="14"/>
                    </a:lnTo>
                    <a:lnTo>
                      <a:pt x="7" y="15"/>
                    </a:lnTo>
                    <a:lnTo>
                      <a:pt x="9" y="14"/>
                    </a:lnTo>
                    <a:lnTo>
                      <a:pt x="12" y="13"/>
                    </a:lnTo>
                    <a:lnTo>
                      <a:pt x="13" y="11"/>
                    </a:lnTo>
                    <a:lnTo>
                      <a:pt x="14" y="7"/>
                    </a:lnTo>
                    <a:lnTo>
                      <a:pt x="13" y="4"/>
                    </a:lnTo>
                    <a:lnTo>
                      <a:pt x="12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A5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3" name="Freeform 180"/>
              <p:cNvSpPr>
                <a:spLocks/>
              </p:cNvSpPr>
              <p:nvPr/>
            </p:nvSpPr>
            <p:spPr bwMode="auto">
              <a:xfrm>
                <a:off x="2644604" y="6371155"/>
                <a:ext cx="4127" cy="3444"/>
              </a:xfrm>
              <a:custGeom>
                <a:avLst/>
                <a:gdLst>
                  <a:gd name="T0" fmla="*/ 0 w 14"/>
                  <a:gd name="T1" fmla="*/ 8 h 16"/>
                  <a:gd name="T2" fmla="*/ 1 w 14"/>
                  <a:gd name="T3" fmla="*/ 12 h 16"/>
                  <a:gd name="T4" fmla="*/ 2 w 14"/>
                  <a:gd name="T5" fmla="*/ 14 h 16"/>
                  <a:gd name="T6" fmla="*/ 5 w 14"/>
                  <a:gd name="T7" fmla="*/ 15 h 16"/>
                  <a:gd name="T8" fmla="*/ 7 w 14"/>
                  <a:gd name="T9" fmla="*/ 16 h 16"/>
                  <a:gd name="T10" fmla="*/ 10 w 14"/>
                  <a:gd name="T11" fmla="*/ 15 h 16"/>
                  <a:gd name="T12" fmla="*/ 12 w 14"/>
                  <a:gd name="T13" fmla="*/ 14 h 16"/>
                  <a:gd name="T14" fmla="*/ 13 w 14"/>
                  <a:gd name="T15" fmla="*/ 12 h 16"/>
                  <a:gd name="T16" fmla="*/ 14 w 14"/>
                  <a:gd name="T17" fmla="*/ 8 h 16"/>
                  <a:gd name="T18" fmla="*/ 13 w 14"/>
                  <a:gd name="T19" fmla="*/ 5 h 16"/>
                  <a:gd name="T20" fmla="*/ 12 w 14"/>
                  <a:gd name="T21" fmla="*/ 3 h 16"/>
                  <a:gd name="T22" fmla="*/ 10 w 14"/>
                  <a:gd name="T23" fmla="*/ 1 h 16"/>
                  <a:gd name="T24" fmla="*/ 7 w 14"/>
                  <a:gd name="T25" fmla="*/ 0 h 16"/>
                  <a:gd name="T26" fmla="*/ 5 w 14"/>
                  <a:gd name="T27" fmla="*/ 1 h 16"/>
                  <a:gd name="T28" fmla="*/ 2 w 14"/>
                  <a:gd name="T29" fmla="*/ 3 h 16"/>
                  <a:gd name="T30" fmla="*/ 1 w 14"/>
                  <a:gd name="T31" fmla="*/ 5 h 16"/>
                  <a:gd name="T32" fmla="*/ 0 w 14"/>
                  <a:gd name="T33" fmla="*/ 8 h 16"/>
                  <a:gd name="T34" fmla="*/ 0 w 14"/>
                  <a:gd name="T35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" h="16">
                    <a:moveTo>
                      <a:pt x="0" y="8"/>
                    </a:moveTo>
                    <a:lnTo>
                      <a:pt x="1" y="12"/>
                    </a:lnTo>
                    <a:lnTo>
                      <a:pt x="2" y="14"/>
                    </a:lnTo>
                    <a:lnTo>
                      <a:pt x="5" y="15"/>
                    </a:lnTo>
                    <a:lnTo>
                      <a:pt x="7" y="16"/>
                    </a:lnTo>
                    <a:lnTo>
                      <a:pt x="10" y="15"/>
                    </a:lnTo>
                    <a:lnTo>
                      <a:pt x="12" y="14"/>
                    </a:lnTo>
                    <a:lnTo>
                      <a:pt x="13" y="12"/>
                    </a:lnTo>
                    <a:lnTo>
                      <a:pt x="14" y="8"/>
                    </a:lnTo>
                    <a:lnTo>
                      <a:pt x="13" y="5"/>
                    </a:lnTo>
                    <a:lnTo>
                      <a:pt x="12" y="3"/>
                    </a:lnTo>
                    <a:lnTo>
                      <a:pt x="10" y="1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A5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4" name="Freeform 181"/>
              <p:cNvSpPr>
                <a:spLocks/>
              </p:cNvSpPr>
              <p:nvPr/>
            </p:nvSpPr>
            <p:spPr bwMode="auto">
              <a:xfrm>
                <a:off x="2651826" y="6364266"/>
                <a:ext cx="3095" cy="3444"/>
              </a:xfrm>
              <a:custGeom>
                <a:avLst/>
                <a:gdLst>
                  <a:gd name="T0" fmla="*/ 0 w 15"/>
                  <a:gd name="T1" fmla="*/ 8 h 16"/>
                  <a:gd name="T2" fmla="*/ 2 w 15"/>
                  <a:gd name="T3" fmla="*/ 11 h 16"/>
                  <a:gd name="T4" fmla="*/ 3 w 15"/>
                  <a:gd name="T5" fmla="*/ 13 h 16"/>
                  <a:gd name="T6" fmla="*/ 5 w 15"/>
                  <a:gd name="T7" fmla="*/ 15 h 16"/>
                  <a:gd name="T8" fmla="*/ 8 w 15"/>
                  <a:gd name="T9" fmla="*/ 16 h 16"/>
                  <a:gd name="T10" fmla="*/ 10 w 15"/>
                  <a:gd name="T11" fmla="*/ 15 h 16"/>
                  <a:gd name="T12" fmla="*/ 13 w 15"/>
                  <a:gd name="T13" fmla="*/ 13 h 16"/>
                  <a:gd name="T14" fmla="*/ 14 w 15"/>
                  <a:gd name="T15" fmla="*/ 11 h 16"/>
                  <a:gd name="T16" fmla="*/ 15 w 15"/>
                  <a:gd name="T17" fmla="*/ 8 h 16"/>
                  <a:gd name="T18" fmla="*/ 14 w 15"/>
                  <a:gd name="T19" fmla="*/ 4 h 16"/>
                  <a:gd name="T20" fmla="*/ 13 w 15"/>
                  <a:gd name="T21" fmla="*/ 2 h 16"/>
                  <a:gd name="T22" fmla="*/ 10 w 15"/>
                  <a:gd name="T23" fmla="*/ 1 h 16"/>
                  <a:gd name="T24" fmla="*/ 8 w 15"/>
                  <a:gd name="T25" fmla="*/ 0 h 16"/>
                  <a:gd name="T26" fmla="*/ 5 w 15"/>
                  <a:gd name="T27" fmla="*/ 1 h 16"/>
                  <a:gd name="T28" fmla="*/ 3 w 15"/>
                  <a:gd name="T29" fmla="*/ 2 h 16"/>
                  <a:gd name="T30" fmla="*/ 2 w 15"/>
                  <a:gd name="T31" fmla="*/ 4 h 16"/>
                  <a:gd name="T32" fmla="*/ 0 w 15"/>
                  <a:gd name="T33" fmla="*/ 8 h 16"/>
                  <a:gd name="T34" fmla="*/ 0 w 15"/>
                  <a:gd name="T35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16">
                    <a:moveTo>
                      <a:pt x="0" y="8"/>
                    </a:moveTo>
                    <a:lnTo>
                      <a:pt x="2" y="11"/>
                    </a:lnTo>
                    <a:lnTo>
                      <a:pt x="3" y="13"/>
                    </a:lnTo>
                    <a:lnTo>
                      <a:pt x="5" y="15"/>
                    </a:lnTo>
                    <a:lnTo>
                      <a:pt x="8" y="16"/>
                    </a:lnTo>
                    <a:lnTo>
                      <a:pt x="10" y="15"/>
                    </a:lnTo>
                    <a:lnTo>
                      <a:pt x="13" y="13"/>
                    </a:lnTo>
                    <a:lnTo>
                      <a:pt x="14" y="11"/>
                    </a:lnTo>
                    <a:lnTo>
                      <a:pt x="15" y="8"/>
                    </a:lnTo>
                    <a:lnTo>
                      <a:pt x="14" y="4"/>
                    </a:lnTo>
                    <a:lnTo>
                      <a:pt x="13" y="2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A5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" name="Freeform 182"/>
              <p:cNvSpPr>
                <a:spLocks/>
              </p:cNvSpPr>
              <p:nvPr/>
            </p:nvSpPr>
            <p:spPr bwMode="auto">
              <a:xfrm>
                <a:off x="2658016" y="6358238"/>
                <a:ext cx="3095" cy="3444"/>
              </a:xfrm>
              <a:custGeom>
                <a:avLst/>
                <a:gdLst>
                  <a:gd name="T0" fmla="*/ 0 w 15"/>
                  <a:gd name="T1" fmla="*/ 7 h 15"/>
                  <a:gd name="T2" fmla="*/ 1 w 15"/>
                  <a:gd name="T3" fmla="*/ 11 h 15"/>
                  <a:gd name="T4" fmla="*/ 2 w 15"/>
                  <a:gd name="T5" fmla="*/ 13 h 15"/>
                  <a:gd name="T6" fmla="*/ 4 w 15"/>
                  <a:gd name="T7" fmla="*/ 14 h 15"/>
                  <a:gd name="T8" fmla="*/ 7 w 15"/>
                  <a:gd name="T9" fmla="*/ 15 h 15"/>
                  <a:gd name="T10" fmla="*/ 9 w 15"/>
                  <a:gd name="T11" fmla="*/ 14 h 15"/>
                  <a:gd name="T12" fmla="*/ 12 w 15"/>
                  <a:gd name="T13" fmla="*/ 13 h 15"/>
                  <a:gd name="T14" fmla="*/ 13 w 15"/>
                  <a:gd name="T15" fmla="*/ 11 h 15"/>
                  <a:gd name="T16" fmla="*/ 15 w 15"/>
                  <a:gd name="T17" fmla="*/ 7 h 15"/>
                  <a:gd name="T18" fmla="*/ 13 w 15"/>
                  <a:gd name="T19" fmla="*/ 4 h 15"/>
                  <a:gd name="T20" fmla="*/ 12 w 15"/>
                  <a:gd name="T21" fmla="*/ 2 h 15"/>
                  <a:gd name="T22" fmla="*/ 9 w 15"/>
                  <a:gd name="T23" fmla="*/ 1 h 15"/>
                  <a:gd name="T24" fmla="*/ 7 w 15"/>
                  <a:gd name="T25" fmla="*/ 0 h 15"/>
                  <a:gd name="T26" fmla="*/ 4 w 15"/>
                  <a:gd name="T27" fmla="*/ 1 h 15"/>
                  <a:gd name="T28" fmla="*/ 2 w 15"/>
                  <a:gd name="T29" fmla="*/ 2 h 15"/>
                  <a:gd name="T30" fmla="*/ 1 w 15"/>
                  <a:gd name="T31" fmla="*/ 4 h 15"/>
                  <a:gd name="T32" fmla="*/ 0 w 15"/>
                  <a:gd name="T33" fmla="*/ 7 h 15"/>
                  <a:gd name="T34" fmla="*/ 0 w 15"/>
                  <a:gd name="T35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15">
                    <a:moveTo>
                      <a:pt x="0" y="7"/>
                    </a:moveTo>
                    <a:lnTo>
                      <a:pt x="1" y="11"/>
                    </a:lnTo>
                    <a:lnTo>
                      <a:pt x="2" y="13"/>
                    </a:lnTo>
                    <a:lnTo>
                      <a:pt x="4" y="14"/>
                    </a:lnTo>
                    <a:lnTo>
                      <a:pt x="7" y="15"/>
                    </a:lnTo>
                    <a:lnTo>
                      <a:pt x="9" y="14"/>
                    </a:lnTo>
                    <a:lnTo>
                      <a:pt x="12" y="13"/>
                    </a:lnTo>
                    <a:lnTo>
                      <a:pt x="13" y="11"/>
                    </a:lnTo>
                    <a:lnTo>
                      <a:pt x="15" y="7"/>
                    </a:lnTo>
                    <a:lnTo>
                      <a:pt x="13" y="4"/>
                    </a:lnTo>
                    <a:lnTo>
                      <a:pt x="12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A5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6" name="Freeform 183"/>
              <p:cNvSpPr>
                <a:spLocks/>
              </p:cNvSpPr>
              <p:nvPr/>
            </p:nvSpPr>
            <p:spPr bwMode="auto">
              <a:xfrm>
                <a:off x="2664206" y="6352210"/>
                <a:ext cx="3095" cy="3444"/>
              </a:xfrm>
              <a:custGeom>
                <a:avLst/>
                <a:gdLst>
                  <a:gd name="T0" fmla="*/ 0 w 14"/>
                  <a:gd name="T1" fmla="*/ 8 h 16"/>
                  <a:gd name="T2" fmla="*/ 1 w 14"/>
                  <a:gd name="T3" fmla="*/ 11 h 16"/>
                  <a:gd name="T4" fmla="*/ 2 w 14"/>
                  <a:gd name="T5" fmla="*/ 14 h 16"/>
                  <a:gd name="T6" fmla="*/ 4 w 14"/>
                  <a:gd name="T7" fmla="*/ 15 h 16"/>
                  <a:gd name="T8" fmla="*/ 7 w 14"/>
                  <a:gd name="T9" fmla="*/ 16 h 16"/>
                  <a:gd name="T10" fmla="*/ 10 w 14"/>
                  <a:gd name="T11" fmla="*/ 15 h 16"/>
                  <a:gd name="T12" fmla="*/ 12 w 14"/>
                  <a:gd name="T13" fmla="*/ 14 h 16"/>
                  <a:gd name="T14" fmla="*/ 13 w 14"/>
                  <a:gd name="T15" fmla="*/ 11 h 16"/>
                  <a:gd name="T16" fmla="*/ 14 w 14"/>
                  <a:gd name="T17" fmla="*/ 8 h 16"/>
                  <a:gd name="T18" fmla="*/ 13 w 14"/>
                  <a:gd name="T19" fmla="*/ 5 h 16"/>
                  <a:gd name="T20" fmla="*/ 12 w 14"/>
                  <a:gd name="T21" fmla="*/ 2 h 16"/>
                  <a:gd name="T22" fmla="*/ 10 w 14"/>
                  <a:gd name="T23" fmla="*/ 1 h 16"/>
                  <a:gd name="T24" fmla="*/ 7 w 14"/>
                  <a:gd name="T25" fmla="*/ 0 h 16"/>
                  <a:gd name="T26" fmla="*/ 4 w 14"/>
                  <a:gd name="T27" fmla="*/ 1 h 16"/>
                  <a:gd name="T28" fmla="*/ 2 w 14"/>
                  <a:gd name="T29" fmla="*/ 2 h 16"/>
                  <a:gd name="T30" fmla="*/ 1 w 14"/>
                  <a:gd name="T31" fmla="*/ 5 h 16"/>
                  <a:gd name="T32" fmla="*/ 0 w 14"/>
                  <a:gd name="T33" fmla="*/ 8 h 16"/>
                  <a:gd name="T34" fmla="*/ 0 w 14"/>
                  <a:gd name="T35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" h="16">
                    <a:moveTo>
                      <a:pt x="0" y="8"/>
                    </a:moveTo>
                    <a:lnTo>
                      <a:pt x="1" y="11"/>
                    </a:lnTo>
                    <a:lnTo>
                      <a:pt x="2" y="14"/>
                    </a:lnTo>
                    <a:lnTo>
                      <a:pt x="4" y="15"/>
                    </a:lnTo>
                    <a:lnTo>
                      <a:pt x="7" y="16"/>
                    </a:lnTo>
                    <a:lnTo>
                      <a:pt x="10" y="15"/>
                    </a:lnTo>
                    <a:lnTo>
                      <a:pt x="12" y="14"/>
                    </a:lnTo>
                    <a:lnTo>
                      <a:pt x="13" y="11"/>
                    </a:lnTo>
                    <a:lnTo>
                      <a:pt x="14" y="8"/>
                    </a:lnTo>
                    <a:lnTo>
                      <a:pt x="13" y="5"/>
                    </a:lnTo>
                    <a:lnTo>
                      <a:pt x="12" y="2"/>
                    </a:lnTo>
                    <a:lnTo>
                      <a:pt x="10" y="1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A5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7" name="Freeform 184"/>
              <p:cNvSpPr>
                <a:spLocks/>
              </p:cNvSpPr>
              <p:nvPr/>
            </p:nvSpPr>
            <p:spPr bwMode="auto">
              <a:xfrm>
                <a:off x="2668333" y="6347044"/>
                <a:ext cx="3095" cy="3444"/>
              </a:xfrm>
              <a:custGeom>
                <a:avLst/>
                <a:gdLst>
                  <a:gd name="T0" fmla="*/ 0 w 15"/>
                  <a:gd name="T1" fmla="*/ 8 h 16"/>
                  <a:gd name="T2" fmla="*/ 1 w 15"/>
                  <a:gd name="T3" fmla="*/ 12 h 16"/>
                  <a:gd name="T4" fmla="*/ 2 w 15"/>
                  <a:gd name="T5" fmla="*/ 14 h 16"/>
                  <a:gd name="T6" fmla="*/ 4 w 15"/>
                  <a:gd name="T7" fmla="*/ 15 h 16"/>
                  <a:gd name="T8" fmla="*/ 7 w 15"/>
                  <a:gd name="T9" fmla="*/ 16 h 16"/>
                  <a:gd name="T10" fmla="*/ 11 w 15"/>
                  <a:gd name="T11" fmla="*/ 15 h 16"/>
                  <a:gd name="T12" fmla="*/ 13 w 15"/>
                  <a:gd name="T13" fmla="*/ 14 h 16"/>
                  <a:gd name="T14" fmla="*/ 14 w 15"/>
                  <a:gd name="T15" fmla="*/ 12 h 16"/>
                  <a:gd name="T16" fmla="*/ 15 w 15"/>
                  <a:gd name="T17" fmla="*/ 8 h 16"/>
                  <a:gd name="T18" fmla="*/ 14 w 15"/>
                  <a:gd name="T19" fmla="*/ 5 h 16"/>
                  <a:gd name="T20" fmla="*/ 13 w 15"/>
                  <a:gd name="T21" fmla="*/ 2 h 16"/>
                  <a:gd name="T22" fmla="*/ 11 w 15"/>
                  <a:gd name="T23" fmla="*/ 1 h 16"/>
                  <a:gd name="T24" fmla="*/ 7 w 15"/>
                  <a:gd name="T25" fmla="*/ 0 h 16"/>
                  <a:gd name="T26" fmla="*/ 4 w 15"/>
                  <a:gd name="T27" fmla="*/ 1 h 16"/>
                  <a:gd name="T28" fmla="*/ 2 w 15"/>
                  <a:gd name="T29" fmla="*/ 2 h 16"/>
                  <a:gd name="T30" fmla="*/ 1 w 15"/>
                  <a:gd name="T31" fmla="*/ 5 h 16"/>
                  <a:gd name="T32" fmla="*/ 0 w 15"/>
                  <a:gd name="T33" fmla="*/ 8 h 16"/>
                  <a:gd name="T34" fmla="*/ 0 w 15"/>
                  <a:gd name="T35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16">
                    <a:moveTo>
                      <a:pt x="0" y="8"/>
                    </a:moveTo>
                    <a:lnTo>
                      <a:pt x="1" y="12"/>
                    </a:lnTo>
                    <a:lnTo>
                      <a:pt x="2" y="14"/>
                    </a:lnTo>
                    <a:lnTo>
                      <a:pt x="4" y="15"/>
                    </a:lnTo>
                    <a:lnTo>
                      <a:pt x="7" y="16"/>
                    </a:lnTo>
                    <a:lnTo>
                      <a:pt x="11" y="15"/>
                    </a:lnTo>
                    <a:lnTo>
                      <a:pt x="13" y="14"/>
                    </a:lnTo>
                    <a:lnTo>
                      <a:pt x="14" y="12"/>
                    </a:lnTo>
                    <a:lnTo>
                      <a:pt x="15" y="8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11" y="1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A5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8" name="Freeform 185"/>
              <p:cNvSpPr>
                <a:spLocks/>
              </p:cNvSpPr>
              <p:nvPr/>
            </p:nvSpPr>
            <p:spPr bwMode="auto">
              <a:xfrm>
                <a:off x="2673491" y="6337571"/>
                <a:ext cx="3095" cy="3444"/>
              </a:xfrm>
              <a:custGeom>
                <a:avLst/>
                <a:gdLst>
                  <a:gd name="T0" fmla="*/ 0 w 14"/>
                  <a:gd name="T1" fmla="*/ 8 h 16"/>
                  <a:gd name="T2" fmla="*/ 1 w 14"/>
                  <a:gd name="T3" fmla="*/ 12 h 16"/>
                  <a:gd name="T4" fmla="*/ 2 w 14"/>
                  <a:gd name="T5" fmla="*/ 14 h 16"/>
                  <a:gd name="T6" fmla="*/ 4 w 14"/>
                  <a:gd name="T7" fmla="*/ 15 h 16"/>
                  <a:gd name="T8" fmla="*/ 7 w 14"/>
                  <a:gd name="T9" fmla="*/ 16 h 16"/>
                  <a:gd name="T10" fmla="*/ 10 w 14"/>
                  <a:gd name="T11" fmla="*/ 15 h 16"/>
                  <a:gd name="T12" fmla="*/ 12 w 14"/>
                  <a:gd name="T13" fmla="*/ 14 h 16"/>
                  <a:gd name="T14" fmla="*/ 13 w 14"/>
                  <a:gd name="T15" fmla="*/ 12 h 16"/>
                  <a:gd name="T16" fmla="*/ 14 w 14"/>
                  <a:gd name="T17" fmla="*/ 8 h 16"/>
                  <a:gd name="T18" fmla="*/ 13 w 14"/>
                  <a:gd name="T19" fmla="*/ 5 h 16"/>
                  <a:gd name="T20" fmla="*/ 12 w 14"/>
                  <a:gd name="T21" fmla="*/ 2 h 16"/>
                  <a:gd name="T22" fmla="*/ 10 w 14"/>
                  <a:gd name="T23" fmla="*/ 1 h 16"/>
                  <a:gd name="T24" fmla="*/ 7 w 14"/>
                  <a:gd name="T25" fmla="*/ 0 h 16"/>
                  <a:gd name="T26" fmla="*/ 4 w 14"/>
                  <a:gd name="T27" fmla="*/ 1 h 16"/>
                  <a:gd name="T28" fmla="*/ 2 w 14"/>
                  <a:gd name="T29" fmla="*/ 2 h 16"/>
                  <a:gd name="T30" fmla="*/ 1 w 14"/>
                  <a:gd name="T31" fmla="*/ 5 h 16"/>
                  <a:gd name="T32" fmla="*/ 0 w 14"/>
                  <a:gd name="T33" fmla="*/ 8 h 16"/>
                  <a:gd name="T34" fmla="*/ 0 w 14"/>
                  <a:gd name="T35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" h="16">
                    <a:moveTo>
                      <a:pt x="0" y="8"/>
                    </a:moveTo>
                    <a:lnTo>
                      <a:pt x="1" y="12"/>
                    </a:lnTo>
                    <a:lnTo>
                      <a:pt x="2" y="14"/>
                    </a:lnTo>
                    <a:lnTo>
                      <a:pt x="4" y="15"/>
                    </a:lnTo>
                    <a:lnTo>
                      <a:pt x="7" y="16"/>
                    </a:lnTo>
                    <a:lnTo>
                      <a:pt x="10" y="15"/>
                    </a:lnTo>
                    <a:lnTo>
                      <a:pt x="12" y="14"/>
                    </a:lnTo>
                    <a:lnTo>
                      <a:pt x="13" y="12"/>
                    </a:lnTo>
                    <a:lnTo>
                      <a:pt x="14" y="8"/>
                    </a:lnTo>
                    <a:lnTo>
                      <a:pt x="13" y="5"/>
                    </a:lnTo>
                    <a:lnTo>
                      <a:pt x="12" y="2"/>
                    </a:lnTo>
                    <a:lnTo>
                      <a:pt x="10" y="1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A5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9" name="Freeform 186"/>
              <p:cNvSpPr>
                <a:spLocks/>
              </p:cNvSpPr>
              <p:nvPr/>
            </p:nvSpPr>
            <p:spPr bwMode="auto">
              <a:xfrm>
                <a:off x="2675555" y="6332405"/>
                <a:ext cx="3095" cy="3444"/>
              </a:xfrm>
              <a:custGeom>
                <a:avLst/>
                <a:gdLst>
                  <a:gd name="T0" fmla="*/ 0 w 14"/>
                  <a:gd name="T1" fmla="*/ 8 h 16"/>
                  <a:gd name="T2" fmla="*/ 1 w 14"/>
                  <a:gd name="T3" fmla="*/ 10 h 16"/>
                  <a:gd name="T4" fmla="*/ 2 w 14"/>
                  <a:gd name="T5" fmla="*/ 14 h 16"/>
                  <a:gd name="T6" fmla="*/ 4 w 14"/>
                  <a:gd name="T7" fmla="*/ 15 h 16"/>
                  <a:gd name="T8" fmla="*/ 7 w 14"/>
                  <a:gd name="T9" fmla="*/ 16 h 16"/>
                  <a:gd name="T10" fmla="*/ 10 w 14"/>
                  <a:gd name="T11" fmla="*/ 15 h 16"/>
                  <a:gd name="T12" fmla="*/ 12 w 14"/>
                  <a:gd name="T13" fmla="*/ 14 h 16"/>
                  <a:gd name="T14" fmla="*/ 13 w 14"/>
                  <a:gd name="T15" fmla="*/ 10 h 16"/>
                  <a:gd name="T16" fmla="*/ 14 w 14"/>
                  <a:gd name="T17" fmla="*/ 8 h 16"/>
                  <a:gd name="T18" fmla="*/ 13 w 14"/>
                  <a:gd name="T19" fmla="*/ 5 h 16"/>
                  <a:gd name="T20" fmla="*/ 12 w 14"/>
                  <a:gd name="T21" fmla="*/ 2 h 16"/>
                  <a:gd name="T22" fmla="*/ 10 w 14"/>
                  <a:gd name="T23" fmla="*/ 1 h 16"/>
                  <a:gd name="T24" fmla="*/ 7 w 14"/>
                  <a:gd name="T25" fmla="*/ 0 h 16"/>
                  <a:gd name="T26" fmla="*/ 4 w 14"/>
                  <a:gd name="T27" fmla="*/ 1 h 16"/>
                  <a:gd name="T28" fmla="*/ 2 w 14"/>
                  <a:gd name="T29" fmla="*/ 2 h 16"/>
                  <a:gd name="T30" fmla="*/ 1 w 14"/>
                  <a:gd name="T31" fmla="*/ 5 h 16"/>
                  <a:gd name="T32" fmla="*/ 0 w 14"/>
                  <a:gd name="T33" fmla="*/ 8 h 16"/>
                  <a:gd name="T34" fmla="*/ 0 w 14"/>
                  <a:gd name="T35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" h="16">
                    <a:moveTo>
                      <a:pt x="0" y="8"/>
                    </a:moveTo>
                    <a:lnTo>
                      <a:pt x="1" y="10"/>
                    </a:lnTo>
                    <a:lnTo>
                      <a:pt x="2" y="14"/>
                    </a:lnTo>
                    <a:lnTo>
                      <a:pt x="4" y="15"/>
                    </a:lnTo>
                    <a:lnTo>
                      <a:pt x="7" y="16"/>
                    </a:lnTo>
                    <a:lnTo>
                      <a:pt x="10" y="15"/>
                    </a:lnTo>
                    <a:lnTo>
                      <a:pt x="12" y="14"/>
                    </a:lnTo>
                    <a:lnTo>
                      <a:pt x="13" y="10"/>
                    </a:lnTo>
                    <a:lnTo>
                      <a:pt x="14" y="8"/>
                    </a:lnTo>
                    <a:lnTo>
                      <a:pt x="13" y="5"/>
                    </a:lnTo>
                    <a:lnTo>
                      <a:pt x="12" y="2"/>
                    </a:lnTo>
                    <a:lnTo>
                      <a:pt x="10" y="1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A5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0" name="Freeform 187"/>
              <p:cNvSpPr>
                <a:spLocks/>
              </p:cNvSpPr>
              <p:nvPr/>
            </p:nvSpPr>
            <p:spPr bwMode="auto">
              <a:xfrm>
                <a:off x="2678650" y="6322932"/>
                <a:ext cx="3095" cy="3444"/>
              </a:xfrm>
              <a:custGeom>
                <a:avLst/>
                <a:gdLst>
                  <a:gd name="T0" fmla="*/ 0 w 14"/>
                  <a:gd name="T1" fmla="*/ 8 h 16"/>
                  <a:gd name="T2" fmla="*/ 1 w 14"/>
                  <a:gd name="T3" fmla="*/ 12 h 16"/>
                  <a:gd name="T4" fmla="*/ 2 w 14"/>
                  <a:gd name="T5" fmla="*/ 14 h 16"/>
                  <a:gd name="T6" fmla="*/ 5 w 14"/>
                  <a:gd name="T7" fmla="*/ 15 h 16"/>
                  <a:gd name="T8" fmla="*/ 8 w 14"/>
                  <a:gd name="T9" fmla="*/ 16 h 16"/>
                  <a:gd name="T10" fmla="*/ 10 w 14"/>
                  <a:gd name="T11" fmla="*/ 15 h 16"/>
                  <a:gd name="T12" fmla="*/ 12 w 14"/>
                  <a:gd name="T13" fmla="*/ 14 h 16"/>
                  <a:gd name="T14" fmla="*/ 13 w 14"/>
                  <a:gd name="T15" fmla="*/ 12 h 16"/>
                  <a:gd name="T16" fmla="*/ 14 w 14"/>
                  <a:gd name="T17" fmla="*/ 8 h 16"/>
                  <a:gd name="T18" fmla="*/ 13 w 14"/>
                  <a:gd name="T19" fmla="*/ 5 h 16"/>
                  <a:gd name="T20" fmla="*/ 12 w 14"/>
                  <a:gd name="T21" fmla="*/ 3 h 16"/>
                  <a:gd name="T22" fmla="*/ 10 w 14"/>
                  <a:gd name="T23" fmla="*/ 2 h 16"/>
                  <a:gd name="T24" fmla="*/ 8 w 14"/>
                  <a:gd name="T25" fmla="*/ 0 h 16"/>
                  <a:gd name="T26" fmla="*/ 5 w 14"/>
                  <a:gd name="T27" fmla="*/ 2 h 16"/>
                  <a:gd name="T28" fmla="*/ 2 w 14"/>
                  <a:gd name="T29" fmla="*/ 3 h 16"/>
                  <a:gd name="T30" fmla="*/ 1 w 14"/>
                  <a:gd name="T31" fmla="*/ 5 h 16"/>
                  <a:gd name="T32" fmla="*/ 0 w 14"/>
                  <a:gd name="T33" fmla="*/ 8 h 16"/>
                  <a:gd name="T34" fmla="*/ 0 w 14"/>
                  <a:gd name="T35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" h="16">
                    <a:moveTo>
                      <a:pt x="0" y="8"/>
                    </a:moveTo>
                    <a:lnTo>
                      <a:pt x="1" y="12"/>
                    </a:lnTo>
                    <a:lnTo>
                      <a:pt x="2" y="14"/>
                    </a:lnTo>
                    <a:lnTo>
                      <a:pt x="5" y="15"/>
                    </a:lnTo>
                    <a:lnTo>
                      <a:pt x="8" y="16"/>
                    </a:lnTo>
                    <a:lnTo>
                      <a:pt x="10" y="15"/>
                    </a:lnTo>
                    <a:lnTo>
                      <a:pt x="12" y="14"/>
                    </a:lnTo>
                    <a:lnTo>
                      <a:pt x="13" y="12"/>
                    </a:lnTo>
                    <a:lnTo>
                      <a:pt x="14" y="8"/>
                    </a:lnTo>
                    <a:lnTo>
                      <a:pt x="13" y="5"/>
                    </a:lnTo>
                    <a:lnTo>
                      <a:pt x="12" y="3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A5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1" name="Freeform 188"/>
              <p:cNvSpPr>
                <a:spLocks/>
              </p:cNvSpPr>
              <p:nvPr/>
            </p:nvSpPr>
            <p:spPr bwMode="auto">
              <a:xfrm>
                <a:off x="2681745" y="6314321"/>
                <a:ext cx="4127" cy="3444"/>
              </a:xfrm>
              <a:custGeom>
                <a:avLst/>
                <a:gdLst>
                  <a:gd name="T0" fmla="*/ 0 w 14"/>
                  <a:gd name="T1" fmla="*/ 8 h 16"/>
                  <a:gd name="T2" fmla="*/ 1 w 14"/>
                  <a:gd name="T3" fmla="*/ 11 h 16"/>
                  <a:gd name="T4" fmla="*/ 2 w 14"/>
                  <a:gd name="T5" fmla="*/ 13 h 16"/>
                  <a:gd name="T6" fmla="*/ 4 w 14"/>
                  <a:gd name="T7" fmla="*/ 14 h 16"/>
                  <a:gd name="T8" fmla="*/ 7 w 14"/>
                  <a:gd name="T9" fmla="*/ 16 h 16"/>
                  <a:gd name="T10" fmla="*/ 10 w 14"/>
                  <a:gd name="T11" fmla="*/ 14 h 16"/>
                  <a:gd name="T12" fmla="*/ 12 w 14"/>
                  <a:gd name="T13" fmla="*/ 13 h 16"/>
                  <a:gd name="T14" fmla="*/ 13 w 14"/>
                  <a:gd name="T15" fmla="*/ 11 h 16"/>
                  <a:gd name="T16" fmla="*/ 14 w 14"/>
                  <a:gd name="T17" fmla="*/ 8 h 16"/>
                  <a:gd name="T18" fmla="*/ 13 w 14"/>
                  <a:gd name="T19" fmla="*/ 4 h 16"/>
                  <a:gd name="T20" fmla="*/ 12 w 14"/>
                  <a:gd name="T21" fmla="*/ 2 h 16"/>
                  <a:gd name="T22" fmla="*/ 10 w 14"/>
                  <a:gd name="T23" fmla="*/ 1 h 16"/>
                  <a:gd name="T24" fmla="*/ 7 w 14"/>
                  <a:gd name="T25" fmla="*/ 0 h 16"/>
                  <a:gd name="T26" fmla="*/ 4 w 14"/>
                  <a:gd name="T27" fmla="*/ 1 h 16"/>
                  <a:gd name="T28" fmla="*/ 2 w 14"/>
                  <a:gd name="T29" fmla="*/ 2 h 16"/>
                  <a:gd name="T30" fmla="*/ 1 w 14"/>
                  <a:gd name="T31" fmla="*/ 4 h 16"/>
                  <a:gd name="T32" fmla="*/ 0 w 14"/>
                  <a:gd name="T33" fmla="*/ 8 h 16"/>
                  <a:gd name="T34" fmla="*/ 0 w 14"/>
                  <a:gd name="T35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" h="16">
                    <a:moveTo>
                      <a:pt x="0" y="8"/>
                    </a:moveTo>
                    <a:lnTo>
                      <a:pt x="1" y="11"/>
                    </a:lnTo>
                    <a:lnTo>
                      <a:pt x="2" y="13"/>
                    </a:lnTo>
                    <a:lnTo>
                      <a:pt x="4" y="14"/>
                    </a:lnTo>
                    <a:lnTo>
                      <a:pt x="7" y="16"/>
                    </a:lnTo>
                    <a:lnTo>
                      <a:pt x="10" y="14"/>
                    </a:lnTo>
                    <a:lnTo>
                      <a:pt x="12" y="13"/>
                    </a:lnTo>
                    <a:lnTo>
                      <a:pt x="13" y="11"/>
                    </a:lnTo>
                    <a:lnTo>
                      <a:pt x="14" y="8"/>
                    </a:lnTo>
                    <a:lnTo>
                      <a:pt x="13" y="4"/>
                    </a:lnTo>
                    <a:lnTo>
                      <a:pt x="12" y="2"/>
                    </a:lnTo>
                    <a:lnTo>
                      <a:pt x="10" y="1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A5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2" name="Freeform 189"/>
              <p:cNvSpPr>
                <a:spLocks/>
              </p:cNvSpPr>
              <p:nvPr/>
            </p:nvSpPr>
            <p:spPr bwMode="auto">
              <a:xfrm>
                <a:off x="2686903" y="6304849"/>
                <a:ext cx="3095" cy="3444"/>
              </a:xfrm>
              <a:custGeom>
                <a:avLst/>
                <a:gdLst>
                  <a:gd name="T0" fmla="*/ 0 w 15"/>
                  <a:gd name="T1" fmla="*/ 8 h 16"/>
                  <a:gd name="T2" fmla="*/ 1 w 15"/>
                  <a:gd name="T3" fmla="*/ 11 h 16"/>
                  <a:gd name="T4" fmla="*/ 2 w 15"/>
                  <a:gd name="T5" fmla="*/ 13 h 16"/>
                  <a:gd name="T6" fmla="*/ 4 w 15"/>
                  <a:gd name="T7" fmla="*/ 14 h 16"/>
                  <a:gd name="T8" fmla="*/ 7 w 15"/>
                  <a:gd name="T9" fmla="*/ 16 h 16"/>
                  <a:gd name="T10" fmla="*/ 10 w 15"/>
                  <a:gd name="T11" fmla="*/ 14 h 16"/>
                  <a:gd name="T12" fmla="*/ 13 w 15"/>
                  <a:gd name="T13" fmla="*/ 13 h 16"/>
                  <a:gd name="T14" fmla="*/ 14 w 15"/>
                  <a:gd name="T15" fmla="*/ 11 h 16"/>
                  <a:gd name="T16" fmla="*/ 15 w 15"/>
                  <a:gd name="T17" fmla="*/ 8 h 16"/>
                  <a:gd name="T18" fmla="*/ 14 w 15"/>
                  <a:gd name="T19" fmla="*/ 4 h 16"/>
                  <a:gd name="T20" fmla="*/ 13 w 15"/>
                  <a:gd name="T21" fmla="*/ 2 h 16"/>
                  <a:gd name="T22" fmla="*/ 10 w 15"/>
                  <a:gd name="T23" fmla="*/ 1 h 16"/>
                  <a:gd name="T24" fmla="*/ 7 w 15"/>
                  <a:gd name="T25" fmla="*/ 0 h 16"/>
                  <a:gd name="T26" fmla="*/ 4 w 15"/>
                  <a:gd name="T27" fmla="*/ 1 h 16"/>
                  <a:gd name="T28" fmla="*/ 2 w 15"/>
                  <a:gd name="T29" fmla="*/ 2 h 16"/>
                  <a:gd name="T30" fmla="*/ 1 w 15"/>
                  <a:gd name="T31" fmla="*/ 4 h 16"/>
                  <a:gd name="T32" fmla="*/ 0 w 15"/>
                  <a:gd name="T33" fmla="*/ 8 h 16"/>
                  <a:gd name="T34" fmla="*/ 0 w 15"/>
                  <a:gd name="T35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16">
                    <a:moveTo>
                      <a:pt x="0" y="8"/>
                    </a:moveTo>
                    <a:lnTo>
                      <a:pt x="1" y="11"/>
                    </a:lnTo>
                    <a:lnTo>
                      <a:pt x="2" y="13"/>
                    </a:lnTo>
                    <a:lnTo>
                      <a:pt x="4" y="14"/>
                    </a:lnTo>
                    <a:lnTo>
                      <a:pt x="7" y="16"/>
                    </a:lnTo>
                    <a:lnTo>
                      <a:pt x="10" y="14"/>
                    </a:lnTo>
                    <a:lnTo>
                      <a:pt x="13" y="13"/>
                    </a:lnTo>
                    <a:lnTo>
                      <a:pt x="14" y="11"/>
                    </a:lnTo>
                    <a:lnTo>
                      <a:pt x="15" y="8"/>
                    </a:lnTo>
                    <a:lnTo>
                      <a:pt x="14" y="4"/>
                    </a:lnTo>
                    <a:lnTo>
                      <a:pt x="13" y="2"/>
                    </a:lnTo>
                    <a:lnTo>
                      <a:pt x="10" y="1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A5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3" name="Freeform 190"/>
              <p:cNvSpPr>
                <a:spLocks/>
              </p:cNvSpPr>
              <p:nvPr/>
            </p:nvSpPr>
            <p:spPr bwMode="auto">
              <a:xfrm>
                <a:off x="2692062" y="6297099"/>
                <a:ext cx="3095" cy="2583"/>
              </a:xfrm>
              <a:custGeom>
                <a:avLst/>
                <a:gdLst>
                  <a:gd name="T0" fmla="*/ 0 w 14"/>
                  <a:gd name="T1" fmla="*/ 8 h 16"/>
                  <a:gd name="T2" fmla="*/ 1 w 14"/>
                  <a:gd name="T3" fmla="*/ 11 h 16"/>
                  <a:gd name="T4" fmla="*/ 2 w 14"/>
                  <a:gd name="T5" fmla="*/ 14 h 16"/>
                  <a:gd name="T6" fmla="*/ 4 w 14"/>
                  <a:gd name="T7" fmla="*/ 15 h 16"/>
                  <a:gd name="T8" fmla="*/ 7 w 14"/>
                  <a:gd name="T9" fmla="*/ 16 h 16"/>
                  <a:gd name="T10" fmla="*/ 10 w 14"/>
                  <a:gd name="T11" fmla="*/ 15 h 16"/>
                  <a:gd name="T12" fmla="*/ 12 w 14"/>
                  <a:gd name="T13" fmla="*/ 14 h 16"/>
                  <a:gd name="T14" fmla="*/ 13 w 14"/>
                  <a:gd name="T15" fmla="*/ 11 h 16"/>
                  <a:gd name="T16" fmla="*/ 14 w 14"/>
                  <a:gd name="T17" fmla="*/ 8 h 16"/>
                  <a:gd name="T18" fmla="*/ 13 w 14"/>
                  <a:gd name="T19" fmla="*/ 5 h 16"/>
                  <a:gd name="T20" fmla="*/ 12 w 14"/>
                  <a:gd name="T21" fmla="*/ 2 h 16"/>
                  <a:gd name="T22" fmla="*/ 10 w 14"/>
                  <a:gd name="T23" fmla="*/ 1 h 16"/>
                  <a:gd name="T24" fmla="*/ 7 w 14"/>
                  <a:gd name="T25" fmla="*/ 0 h 16"/>
                  <a:gd name="T26" fmla="*/ 4 w 14"/>
                  <a:gd name="T27" fmla="*/ 1 h 16"/>
                  <a:gd name="T28" fmla="*/ 2 w 14"/>
                  <a:gd name="T29" fmla="*/ 2 h 16"/>
                  <a:gd name="T30" fmla="*/ 1 w 14"/>
                  <a:gd name="T31" fmla="*/ 5 h 16"/>
                  <a:gd name="T32" fmla="*/ 0 w 14"/>
                  <a:gd name="T33" fmla="*/ 8 h 16"/>
                  <a:gd name="T34" fmla="*/ 0 w 14"/>
                  <a:gd name="T35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" h="16">
                    <a:moveTo>
                      <a:pt x="0" y="8"/>
                    </a:moveTo>
                    <a:lnTo>
                      <a:pt x="1" y="11"/>
                    </a:lnTo>
                    <a:lnTo>
                      <a:pt x="2" y="14"/>
                    </a:lnTo>
                    <a:lnTo>
                      <a:pt x="4" y="15"/>
                    </a:lnTo>
                    <a:lnTo>
                      <a:pt x="7" y="16"/>
                    </a:lnTo>
                    <a:lnTo>
                      <a:pt x="10" y="15"/>
                    </a:lnTo>
                    <a:lnTo>
                      <a:pt x="12" y="14"/>
                    </a:lnTo>
                    <a:lnTo>
                      <a:pt x="13" y="11"/>
                    </a:lnTo>
                    <a:lnTo>
                      <a:pt x="14" y="8"/>
                    </a:lnTo>
                    <a:lnTo>
                      <a:pt x="13" y="5"/>
                    </a:lnTo>
                    <a:lnTo>
                      <a:pt x="12" y="2"/>
                    </a:lnTo>
                    <a:lnTo>
                      <a:pt x="10" y="1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A5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4" name="Freeform 191"/>
              <p:cNvSpPr>
                <a:spLocks/>
              </p:cNvSpPr>
              <p:nvPr/>
            </p:nvSpPr>
            <p:spPr bwMode="auto">
              <a:xfrm>
                <a:off x="2697220" y="6291071"/>
                <a:ext cx="3095" cy="3444"/>
              </a:xfrm>
              <a:custGeom>
                <a:avLst/>
                <a:gdLst>
                  <a:gd name="T0" fmla="*/ 0 w 15"/>
                  <a:gd name="T1" fmla="*/ 8 h 16"/>
                  <a:gd name="T2" fmla="*/ 1 w 15"/>
                  <a:gd name="T3" fmla="*/ 11 h 16"/>
                  <a:gd name="T4" fmla="*/ 2 w 15"/>
                  <a:gd name="T5" fmla="*/ 14 h 16"/>
                  <a:gd name="T6" fmla="*/ 4 w 15"/>
                  <a:gd name="T7" fmla="*/ 15 h 16"/>
                  <a:gd name="T8" fmla="*/ 8 w 15"/>
                  <a:gd name="T9" fmla="*/ 16 h 16"/>
                  <a:gd name="T10" fmla="*/ 11 w 15"/>
                  <a:gd name="T11" fmla="*/ 15 h 16"/>
                  <a:gd name="T12" fmla="*/ 13 w 15"/>
                  <a:gd name="T13" fmla="*/ 14 h 16"/>
                  <a:gd name="T14" fmla="*/ 14 w 15"/>
                  <a:gd name="T15" fmla="*/ 11 h 16"/>
                  <a:gd name="T16" fmla="*/ 15 w 15"/>
                  <a:gd name="T17" fmla="*/ 8 h 16"/>
                  <a:gd name="T18" fmla="*/ 14 w 15"/>
                  <a:gd name="T19" fmla="*/ 4 h 16"/>
                  <a:gd name="T20" fmla="*/ 13 w 15"/>
                  <a:gd name="T21" fmla="*/ 2 h 16"/>
                  <a:gd name="T22" fmla="*/ 11 w 15"/>
                  <a:gd name="T23" fmla="*/ 1 h 16"/>
                  <a:gd name="T24" fmla="*/ 8 w 15"/>
                  <a:gd name="T25" fmla="*/ 0 h 16"/>
                  <a:gd name="T26" fmla="*/ 4 w 15"/>
                  <a:gd name="T27" fmla="*/ 1 h 16"/>
                  <a:gd name="T28" fmla="*/ 2 w 15"/>
                  <a:gd name="T29" fmla="*/ 2 h 16"/>
                  <a:gd name="T30" fmla="*/ 1 w 15"/>
                  <a:gd name="T31" fmla="*/ 4 h 16"/>
                  <a:gd name="T32" fmla="*/ 0 w 15"/>
                  <a:gd name="T33" fmla="*/ 8 h 16"/>
                  <a:gd name="T34" fmla="*/ 0 w 15"/>
                  <a:gd name="T35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16">
                    <a:moveTo>
                      <a:pt x="0" y="8"/>
                    </a:moveTo>
                    <a:lnTo>
                      <a:pt x="1" y="11"/>
                    </a:lnTo>
                    <a:lnTo>
                      <a:pt x="2" y="14"/>
                    </a:lnTo>
                    <a:lnTo>
                      <a:pt x="4" y="15"/>
                    </a:lnTo>
                    <a:lnTo>
                      <a:pt x="8" y="16"/>
                    </a:lnTo>
                    <a:lnTo>
                      <a:pt x="11" y="15"/>
                    </a:lnTo>
                    <a:lnTo>
                      <a:pt x="13" y="14"/>
                    </a:lnTo>
                    <a:lnTo>
                      <a:pt x="14" y="11"/>
                    </a:lnTo>
                    <a:lnTo>
                      <a:pt x="15" y="8"/>
                    </a:lnTo>
                    <a:lnTo>
                      <a:pt x="14" y="4"/>
                    </a:lnTo>
                    <a:lnTo>
                      <a:pt x="13" y="2"/>
                    </a:lnTo>
                    <a:lnTo>
                      <a:pt x="11" y="1"/>
                    </a:lnTo>
                    <a:lnTo>
                      <a:pt x="8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A5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" name="Freeform 192"/>
              <p:cNvSpPr>
                <a:spLocks/>
              </p:cNvSpPr>
              <p:nvPr/>
            </p:nvSpPr>
            <p:spPr bwMode="auto">
              <a:xfrm>
                <a:off x="2701347" y="6283321"/>
                <a:ext cx="4127" cy="3444"/>
              </a:xfrm>
              <a:custGeom>
                <a:avLst/>
                <a:gdLst>
                  <a:gd name="T0" fmla="*/ 0 w 14"/>
                  <a:gd name="T1" fmla="*/ 8 h 16"/>
                  <a:gd name="T2" fmla="*/ 1 w 14"/>
                  <a:gd name="T3" fmla="*/ 10 h 16"/>
                  <a:gd name="T4" fmla="*/ 2 w 14"/>
                  <a:gd name="T5" fmla="*/ 13 h 16"/>
                  <a:gd name="T6" fmla="*/ 4 w 14"/>
                  <a:gd name="T7" fmla="*/ 14 h 16"/>
                  <a:gd name="T8" fmla="*/ 7 w 14"/>
                  <a:gd name="T9" fmla="*/ 16 h 16"/>
                  <a:gd name="T10" fmla="*/ 10 w 14"/>
                  <a:gd name="T11" fmla="*/ 14 h 16"/>
                  <a:gd name="T12" fmla="*/ 12 w 14"/>
                  <a:gd name="T13" fmla="*/ 13 h 16"/>
                  <a:gd name="T14" fmla="*/ 13 w 14"/>
                  <a:gd name="T15" fmla="*/ 10 h 16"/>
                  <a:gd name="T16" fmla="*/ 14 w 14"/>
                  <a:gd name="T17" fmla="*/ 8 h 16"/>
                  <a:gd name="T18" fmla="*/ 13 w 14"/>
                  <a:gd name="T19" fmla="*/ 4 h 16"/>
                  <a:gd name="T20" fmla="*/ 12 w 14"/>
                  <a:gd name="T21" fmla="*/ 2 h 16"/>
                  <a:gd name="T22" fmla="*/ 10 w 14"/>
                  <a:gd name="T23" fmla="*/ 1 h 16"/>
                  <a:gd name="T24" fmla="*/ 7 w 14"/>
                  <a:gd name="T25" fmla="*/ 0 h 16"/>
                  <a:gd name="T26" fmla="*/ 4 w 14"/>
                  <a:gd name="T27" fmla="*/ 1 h 16"/>
                  <a:gd name="T28" fmla="*/ 2 w 14"/>
                  <a:gd name="T29" fmla="*/ 2 h 16"/>
                  <a:gd name="T30" fmla="*/ 1 w 14"/>
                  <a:gd name="T31" fmla="*/ 4 h 16"/>
                  <a:gd name="T32" fmla="*/ 0 w 14"/>
                  <a:gd name="T33" fmla="*/ 8 h 16"/>
                  <a:gd name="T34" fmla="*/ 0 w 14"/>
                  <a:gd name="T35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" h="16">
                    <a:moveTo>
                      <a:pt x="0" y="8"/>
                    </a:moveTo>
                    <a:lnTo>
                      <a:pt x="1" y="10"/>
                    </a:lnTo>
                    <a:lnTo>
                      <a:pt x="2" y="13"/>
                    </a:lnTo>
                    <a:lnTo>
                      <a:pt x="4" y="14"/>
                    </a:lnTo>
                    <a:lnTo>
                      <a:pt x="7" y="16"/>
                    </a:lnTo>
                    <a:lnTo>
                      <a:pt x="10" y="14"/>
                    </a:lnTo>
                    <a:lnTo>
                      <a:pt x="12" y="13"/>
                    </a:lnTo>
                    <a:lnTo>
                      <a:pt x="13" y="10"/>
                    </a:lnTo>
                    <a:lnTo>
                      <a:pt x="14" y="8"/>
                    </a:lnTo>
                    <a:lnTo>
                      <a:pt x="13" y="4"/>
                    </a:lnTo>
                    <a:lnTo>
                      <a:pt x="12" y="2"/>
                    </a:lnTo>
                    <a:lnTo>
                      <a:pt x="10" y="1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A5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6" name="Freeform 193"/>
              <p:cNvSpPr>
                <a:spLocks/>
              </p:cNvSpPr>
              <p:nvPr/>
            </p:nvSpPr>
            <p:spPr bwMode="auto">
              <a:xfrm>
                <a:off x="2706505" y="6276432"/>
                <a:ext cx="3095" cy="3444"/>
              </a:xfrm>
              <a:custGeom>
                <a:avLst/>
                <a:gdLst>
                  <a:gd name="T0" fmla="*/ 0 w 15"/>
                  <a:gd name="T1" fmla="*/ 8 h 16"/>
                  <a:gd name="T2" fmla="*/ 1 w 15"/>
                  <a:gd name="T3" fmla="*/ 12 h 16"/>
                  <a:gd name="T4" fmla="*/ 2 w 15"/>
                  <a:gd name="T5" fmla="*/ 14 h 16"/>
                  <a:gd name="T6" fmla="*/ 4 w 15"/>
                  <a:gd name="T7" fmla="*/ 15 h 16"/>
                  <a:gd name="T8" fmla="*/ 8 w 15"/>
                  <a:gd name="T9" fmla="*/ 16 h 16"/>
                  <a:gd name="T10" fmla="*/ 11 w 15"/>
                  <a:gd name="T11" fmla="*/ 15 h 16"/>
                  <a:gd name="T12" fmla="*/ 13 w 15"/>
                  <a:gd name="T13" fmla="*/ 14 h 16"/>
                  <a:gd name="T14" fmla="*/ 14 w 15"/>
                  <a:gd name="T15" fmla="*/ 12 h 16"/>
                  <a:gd name="T16" fmla="*/ 15 w 15"/>
                  <a:gd name="T17" fmla="*/ 8 h 16"/>
                  <a:gd name="T18" fmla="*/ 14 w 15"/>
                  <a:gd name="T19" fmla="*/ 5 h 16"/>
                  <a:gd name="T20" fmla="*/ 13 w 15"/>
                  <a:gd name="T21" fmla="*/ 2 h 16"/>
                  <a:gd name="T22" fmla="*/ 11 w 15"/>
                  <a:gd name="T23" fmla="*/ 1 h 16"/>
                  <a:gd name="T24" fmla="*/ 8 w 15"/>
                  <a:gd name="T25" fmla="*/ 0 h 16"/>
                  <a:gd name="T26" fmla="*/ 4 w 15"/>
                  <a:gd name="T27" fmla="*/ 1 h 16"/>
                  <a:gd name="T28" fmla="*/ 2 w 15"/>
                  <a:gd name="T29" fmla="*/ 2 h 16"/>
                  <a:gd name="T30" fmla="*/ 1 w 15"/>
                  <a:gd name="T31" fmla="*/ 5 h 16"/>
                  <a:gd name="T32" fmla="*/ 0 w 15"/>
                  <a:gd name="T33" fmla="*/ 8 h 16"/>
                  <a:gd name="T34" fmla="*/ 0 w 15"/>
                  <a:gd name="T35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16">
                    <a:moveTo>
                      <a:pt x="0" y="8"/>
                    </a:moveTo>
                    <a:lnTo>
                      <a:pt x="1" y="12"/>
                    </a:lnTo>
                    <a:lnTo>
                      <a:pt x="2" y="14"/>
                    </a:lnTo>
                    <a:lnTo>
                      <a:pt x="4" y="15"/>
                    </a:lnTo>
                    <a:lnTo>
                      <a:pt x="8" y="16"/>
                    </a:lnTo>
                    <a:lnTo>
                      <a:pt x="11" y="15"/>
                    </a:lnTo>
                    <a:lnTo>
                      <a:pt x="13" y="14"/>
                    </a:lnTo>
                    <a:lnTo>
                      <a:pt x="14" y="12"/>
                    </a:lnTo>
                    <a:lnTo>
                      <a:pt x="15" y="8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11" y="1"/>
                    </a:lnTo>
                    <a:lnTo>
                      <a:pt x="8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A5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7" name="Freeform 194"/>
              <p:cNvSpPr>
                <a:spLocks/>
              </p:cNvSpPr>
              <p:nvPr/>
            </p:nvSpPr>
            <p:spPr bwMode="auto">
              <a:xfrm>
                <a:off x="2711664" y="6271266"/>
                <a:ext cx="3095" cy="3444"/>
              </a:xfrm>
              <a:custGeom>
                <a:avLst/>
                <a:gdLst>
                  <a:gd name="T0" fmla="*/ 0 w 14"/>
                  <a:gd name="T1" fmla="*/ 8 h 16"/>
                  <a:gd name="T2" fmla="*/ 1 w 14"/>
                  <a:gd name="T3" fmla="*/ 11 h 16"/>
                  <a:gd name="T4" fmla="*/ 2 w 14"/>
                  <a:gd name="T5" fmla="*/ 14 h 16"/>
                  <a:gd name="T6" fmla="*/ 5 w 14"/>
                  <a:gd name="T7" fmla="*/ 15 h 16"/>
                  <a:gd name="T8" fmla="*/ 7 w 14"/>
                  <a:gd name="T9" fmla="*/ 16 h 16"/>
                  <a:gd name="T10" fmla="*/ 10 w 14"/>
                  <a:gd name="T11" fmla="*/ 15 h 16"/>
                  <a:gd name="T12" fmla="*/ 12 w 14"/>
                  <a:gd name="T13" fmla="*/ 14 h 16"/>
                  <a:gd name="T14" fmla="*/ 13 w 14"/>
                  <a:gd name="T15" fmla="*/ 11 h 16"/>
                  <a:gd name="T16" fmla="*/ 14 w 14"/>
                  <a:gd name="T17" fmla="*/ 8 h 16"/>
                  <a:gd name="T18" fmla="*/ 13 w 14"/>
                  <a:gd name="T19" fmla="*/ 5 h 16"/>
                  <a:gd name="T20" fmla="*/ 12 w 14"/>
                  <a:gd name="T21" fmla="*/ 2 h 16"/>
                  <a:gd name="T22" fmla="*/ 10 w 14"/>
                  <a:gd name="T23" fmla="*/ 1 h 16"/>
                  <a:gd name="T24" fmla="*/ 7 w 14"/>
                  <a:gd name="T25" fmla="*/ 0 h 16"/>
                  <a:gd name="T26" fmla="*/ 5 w 14"/>
                  <a:gd name="T27" fmla="*/ 1 h 16"/>
                  <a:gd name="T28" fmla="*/ 2 w 14"/>
                  <a:gd name="T29" fmla="*/ 2 h 16"/>
                  <a:gd name="T30" fmla="*/ 1 w 14"/>
                  <a:gd name="T31" fmla="*/ 5 h 16"/>
                  <a:gd name="T32" fmla="*/ 0 w 14"/>
                  <a:gd name="T33" fmla="*/ 8 h 16"/>
                  <a:gd name="T34" fmla="*/ 0 w 14"/>
                  <a:gd name="T35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" h="16">
                    <a:moveTo>
                      <a:pt x="0" y="8"/>
                    </a:moveTo>
                    <a:lnTo>
                      <a:pt x="1" y="11"/>
                    </a:lnTo>
                    <a:lnTo>
                      <a:pt x="2" y="14"/>
                    </a:lnTo>
                    <a:lnTo>
                      <a:pt x="5" y="15"/>
                    </a:lnTo>
                    <a:lnTo>
                      <a:pt x="7" y="16"/>
                    </a:lnTo>
                    <a:lnTo>
                      <a:pt x="10" y="15"/>
                    </a:lnTo>
                    <a:lnTo>
                      <a:pt x="12" y="14"/>
                    </a:lnTo>
                    <a:lnTo>
                      <a:pt x="13" y="11"/>
                    </a:lnTo>
                    <a:lnTo>
                      <a:pt x="14" y="8"/>
                    </a:lnTo>
                    <a:lnTo>
                      <a:pt x="13" y="5"/>
                    </a:lnTo>
                    <a:lnTo>
                      <a:pt x="12" y="2"/>
                    </a:lnTo>
                    <a:lnTo>
                      <a:pt x="10" y="1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2" y="2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A5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8" name="Freeform 195"/>
              <p:cNvSpPr>
                <a:spLocks/>
              </p:cNvSpPr>
              <p:nvPr/>
            </p:nvSpPr>
            <p:spPr bwMode="auto">
              <a:xfrm>
                <a:off x="2716822" y="6266099"/>
                <a:ext cx="3095" cy="3444"/>
              </a:xfrm>
              <a:custGeom>
                <a:avLst/>
                <a:gdLst>
                  <a:gd name="T0" fmla="*/ 0 w 15"/>
                  <a:gd name="T1" fmla="*/ 8 h 16"/>
                  <a:gd name="T2" fmla="*/ 1 w 15"/>
                  <a:gd name="T3" fmla="*/ 11 h 16"/>
                  <a:gd name="T4" fmla="*/ 2 w 15"/>
                  <a:gd name="T5" fmla="*/ 13 h 16"/>
                  <a:gd name="T6" fmla="*/ 5 w 15"/>
                  <a:gd name="T7" fmla="*/ 14 h 16"/>
                  <a:gd name="T8" fmla="*/ 8 w 15"/>
                  <a:gd name="T9" fmla="*/ 16 h 16"/>
                  <a:gd name="T10" fmla="*/ 11 w 15"/>
                  <a:gd name="T11" fmla="*/ 14 h 16"/>
                  <a:gd name="T12" fmla="*/ 13 w 15"/>
                  <a:gd name="T13" fmla="*/ 13 h 16"/>
                  <a:gd name="T14" fmla="*/ 14 w 15"/>
                  <a:gd name="T15" fmla="*/ 11 h 16"/>
                  <a:gd name="T16" fmla="*/ 15 w 15"/>
                  <a:gd name="T17" fmla="*/ 8 h 16"/>
                  <a:gd name="T18" fmla="*/ 14 w 15"/>
                  <a:gd name="T19" fmla="*/ 4 h 16"/>
                  <a:gd name="T20" fmla="*/ 13 w 15"/>
                  <a:gd name="T21" fmla="*/ 2 h 16"/>
                  <a:gd name="T22" fmla="*/ 11 w 15"/>
                  <a:gd name="T23" fmla="*/ 1 h 16"/>
                  <a:gd name="T24" fmla="*/ 8 w 15"/>
                  <a:gd name="T25" fmla="*/ 0 h 16"/>
                  <a:gd name="T26" fmla="*/ 5 w 15"/>
                  <a:gd name="T27" fmla="*/ 1 h 16"/>
                  <a:gd name="T28" fmla="*/ 2 w 15"/>
                  <a:gd name="T29" fmla="*/ 2 h 16"/>
                  <a:gd name="T30" fmla="*/ 1 w 15"/>
                  <a:gd name="T31" fmla="*/ 4 h 16"/>
                  <a:gd name="T32" fmla="*/ 0 w 15"/>
                  <a:gd name="T33" fmla="*/ 8 h 16"/>
                  <a:gd name="T34" fmla="*/ 0 w 15"/>
                  <a:gd name="T35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16">
                    <a:moveTo>
                      <a:pt x="0" y="8"/>
                    </a:moveTo>
                    <a:lnTo>
                      <a:pt x="1" y="11"/>
                    </a:lnTo>
                    <a:lnTo>
                      <a:pt x="2" y="13"/>
                    </a:lnTo>
                    <a:lnTo>
                      <a:pt x="5" y="14"/>
                    </a:lnTo>
                    <a:lnTo>
                      <a:pt x="8" y="16"/>
                    </a:lnTo>
                    <a:lnTo>
                      <a:pt x="11" y="14"/>
                    </a:lnTo>
                    <a:lnTo>
                      <a:pt x="13" y="13"/>
                    </a:lnTo>
                    <a:lnTo>
                      <a:pt x="14" y="11"/>
                    </a:lnTo>
                    <a:lnTo>
                      <a:pt x="15" y="8"/>
                    </a:lnTo>
                    <a:lnTo>
                      <a:pt x="14" y="4"/>
                    </a:lnTo>
                    <a:lnTo>
                      <a:pt x="13" y="2"/>
                    </a:lnTo>
                    <a:lnTo>
                      <a:pt x="11" y="1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2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A5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9" name="Freeform 196"/>
              <p:cNvSpPr>
                <a:spLocks/>
              </p:cNvSpPr>
              <p:nvPr/>
            </p:nvSpPr>
            <p:spPr bwMode="auto">
              <a:xfrm>
                <a:off x="2718886" y="6263516"/>
                <a:ext cx="4127" cy="3444"/>
              </a:xfrm>
              <a:custGeom>
                <a:avLst/>
                <a:gdLst>
                  <a:gd name="T0" fmla="*/ 0 w 14"/>
                  <a:gd name="T1" fmla="*/ 8 h 16"/>
                  <a:gd name="T2" fmla="*/ 1 w 14"/>
                  <a:gd name="T3" fmla="*/ 10 h 16"/>
                  <a:gd name="T4" fmla="*/ 2 w 14"/>
                  <a:gd name="T5" fmla="*/ 14 h 16"/>
                  <a:gd name="T6" fmla="*/ 5 w 14"/>
                  <a:gd name="T7" fmla="*/ 15 h 16"/>
                  <a:gd name="T8" fmla="*/ 7 w 14"/>
                  <a:gd name="T9" fmla="*/ 16 h 16"/>
                  <a:gd name="T10" fmla="*/ 10 w 14"/>
                  <a:gd name="T11" fmla="*/ 15 h 16"/>
                  <a:gd name="T12" fmla="*/ 12 w 14"/>
                  <a:gd name="T13" fmla="*/ 14 h 16"/>
                  <a:gd name="T14" fmla="*/ 13 w 14"/>
                  <a:gd name="T15" fmla="*/ 10 h 16"/>
                  <a:gd name="T16" fmla="*/ 14 w 14"/>
                  <a:gd name="T17" fmla="*/ 8 h 16"/>
                  <a:gd name="T18" fmla="*/ 13 w 14"/>
                  <a:gd name="T19" fmla="*/ 5 h 16"/>
                  <a:gd name="T20" fmla="*/ 12 w 14"/>
                  <a:gd name="T21" fmla="*/ 2 h 16"/>
                  <a:gd name="T22" fmla="*/ 10 w 14"/>
                  <a:gd name="T23" fmla="*/ 1 h 16"/>
                  <a:gd name="T24" fmla="*/ 7 w 14"/>
                  <a:gd name="T25" fmla="*/ 0 h 16"/>
                  <a:gd name="T26" fmla="*/ 5 w 14"/>
                  <a:gd name="T27" fmla="*/ 1 h 16"/>
                  <a:gd name="T28" fmla="*/ 2 w 14"/>
                  <a:gd name="T29" fmla="*/ 2 h 16"/>
                  <a:gd name="T30" fmla="*/ 1 w 14"/>
                  <a:gd name="T31" fmla="*/ 5 h 16"/>
                  <a:gd name="T32" fmla="*/ 0 w 14"/>
                  <a:gd name="T33" fmla="*/ 8 h 16"/>
                  <a:gd name="T34" fmla="*/ 0 w 14"/>
                  <a:gd name="T35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" h="16">
                    <a:moveTo>
                      <a:pt x="0" y="8"/>
                    </a:moveTo>
                    <a:lnTo>
                      <a:pt x="1" y="10"/>
                    </a:lnTo>
                    <a:lnTo>
                      <a:pt x="2" y="14"/>
                    </a:lnTo>
                    <a:lnTo>
                      <a:pt x="5" y="15"/>
                    </a:lnTo>
                    <a:lnTo>
                      <a:pt x="7" y="16"/>
                    </a:lnTo>
                    <a:lnTo>
                      <a:pt x="10" y="15"/>
                    </a:lnTo>
                    <a:lnTo>
                      <a:pt x="12" y="14"/>
                    </a:lnTo>
                    <a:lnTo>
                      <a:pt x="13" y="10"/>
                    </a:lnTo>
                    <a:lnTo>
                      <a:pt x="14" y="8"/>
                    </a:lnTo>
                    <a:lnTo>
                      <a:pt x="13" y="5"/>
                    </a:lnTo>
                    <a:lnTo>
                      <a:pt x="12" y="2"/>
                    </a:lnTo>
                    <a:lnTo>
                      <a:pt x="10" y="1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2" y="2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A5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0" name="Freeform 197"/>
              <p:cNvSpPr>
                <a:spLocks/>
              </p:cNvSpPr>
              <p:nvPr/>
            </p:nvSpPr>
            <p:spPr bwMode="auto">
              <a:xfrm>
                <a:off x="2724044" y="6260071"/>
                <a:ext cx="6190" cy="1722"/>
              </a:xfrm>
              <a:custGeom>
                <a:avLst/>
                <a:gdLst>
                  <a:gd name="T0" fmla="*/ 1 w 25"/>
                  <a:gd name="T1" fmla="*/ 1 h 8"/>
                  <a:gd name="T2" fmla="*/ 0 w 25"/>
                  <a:gd name="T3" fmla="*/ 3 h 8"/>
                  <a:gd name="T4" fmla="*/ 0 w 25"/>
                  <a:gd name="T5" fmla="*/ 5 h 8"/>
                  <a:gd name="T6" fmla="*/ 2 w 25"/>
                  <a:gd name="T7" fmla="*/ 7 h 8"/>
                  <a:gd name="T8" fmla="*/ 8 w 25"/>
                  <a:gd name="T9" fmla="*/ 8 h 8"/>
                  <a:gd name="T10" fmla="*/ 17 w 25"/>
                  <a:gd name="T11" fmla="*/ 6 h 8"/>
                  <a:gd name="T12" fmla="*/ 22 w 25"/>
                  <a:gd name="T13" fmla="*/ 4 h 8"/>
                  <a:gd name="T14" fmla="*/ 24 w 25"/>
                  <a:gd name="T15" fmla="*/ 1 h 8"/>
                  <a:gd name="T16" fmla="*/ 25 w 25"/>
                  <a:gd name="T17" fmla="*/ 0 h 8"/>
                  <a:gd name="T18" fmla="*/ 1 w 25"/>
                  <a:gd name="T1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8">
                    <a:moveTo>
                      <a:pt x="1" y="1"/>
                    </a:moveTo>
                    <a:lnTo>
                      <a:pt x="0" y="3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8" y="8"/>
                    </a:lnTo>
                    <a:lnTo>
                      <a:pt x="17" y="6"/>
                    </a:lnTo>
                    <a:lnTo>
                      <a:pt x="22" y="4"/>
                    </a:lnTo>
                    <a:lnTo>
                      <a:pt x="24" y="1"/>
                    </a:lnTo>
                    <a:lnTo>
                      <a:pt x="25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5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Freeform 198"/>
              <p:cNvSpPr>
                <a:spLocks/>
              </p:cNvSpPr>
              <p:nvPr/>
            </p:nvSpPr>
            <p:spPr bwMode="auto">
              <a:xfrm>
                <a:off x="2775629" y="6205821"/>
                <a:ext cx="1032" cy="0"/>
              </a:xfrm>
              <a:custGeom>
                <a:avLst/>
                <a:gdLst>
                  <a:gd name="T0" fmla="*/ 0 w 4"/>
                  <a:gd name="T1" fmla="*/ 1 h 1"/>
                  <a:gd name="T2" fmla="*/ 1 w 4"/>
                  <a:gd name="T3" fmla="*/ 1 h 1"/>
                  <a:gd name="T4" fmla="*/ 2 w 4"/>
                  <a:gd name="T5" fmla="*/ 1 h 1"/>
                  <a:gd name="T6" fmla="*/ 3 w 4"/>
                  <a:gd name="T7" fmla="*/ 1 h 1"/>
                  <a:gd name="T8" fmla="*/ 4 w 4"/>
                  <a:gd name="T9" fmla="*/ 1 h 1"/>
                  <a:gd name="T10" fmla="*/ 3 w 4"/>
                  <a:gd name="T11" fmla="*/ 1 h 1"/>
                  <a:gd name="T12" fmla="*/ 3 w 4"/>
                  <a:gd name="T13" fmla="*/ 0 h 1"/>
                  <a:gd name="T14" fmla="*/ 2 w 4"/>
                  <a:gd name="T15" fmla="*/ 0 h 1"/>
                  <a:gd name="T16" fmla="*/ 2 w 4"/>
                  <a:gd name="T17" fmla="*/ 0 h 1"/>
                  <a:gd name="T18" fmla="*/ 1 w 4"/>
                  <a:gd name="T19" fmla="*/ 0 h 1"/>
                  <a:gd name="T20" fmla="*/ 1 w 4"/>
                  <a:gd name="T21" fmla="*/ 0 h 1"/>
                  <a:gd name="T22" fmla="*/ 1 w 4"/>
                  <a:gd name="T23" fmla="*/ 0 h 1"/>
                  <a:gd name="T24" fmla="*/ 0 w 4"/>
                  <a:gd name="T2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lnTo>
                      <a:pt x="1" y="1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6C1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2" name="Freeform 199"/>
              <p:cNvSpPr>
                <a:spLocks/>
              </p:cNvSpPr>
              <p:nvPr/>
            </p:nvSpPr>
            <p:spPr bwMode="auto">
              <a:xfrm>
                <a:off x="2757058" y="6196349"/>
                <a:ext cx="16507" cy="10333"/>
              </a:xfrm>
              <a:custGeom>
                <a:avLst/>
                <a:gdLst>
                  <a:gd name="T0" fmla="*/ 10 w 65"/>
                  <a:gd name="T1" fmla="*/ 6 h 50"/>
                  <a:gd name="T2" fmla="*/ 8 w 65"/>
                  <a:gd name="T3" fmla="*/ 3 h 50"/>
                  <a:gd name="T4" fmla="*/ 5 w 65"/>
                  <a:gd name="T5" fmla="*/ 2 h 50"/>
                  <a:gd name="T6" fmla="*/ 3 w 65"/>
                  <a:gd name="T7" fmla="*/ 1 h 50"/>
                  <a:gd name="T8" fmla="*/ 0 w 65"/>
                  <a:gd name="T9" fmla="*/ 0 h 50"/>
                  <a:gd name="T10" fmla="*/ 0 w 65"/>
                  <a:gd name="T11" fmla="*/ 2 h 50"/>
                  <a:gd name="T12" fmla="*/ 0 w 65"/>
                  <a:gd name="T13" fmla="*/ 4 h 50"/>
                  <a:gd name="T14" fmla="*/ 0 w 65"/>
                  <a:gd name="T15" fmla="*/ 7 h 50"/>
                  <a:gd name="T16" fmla="*/ 0 w 65"/>
                  <a:gd name="T17" fmla="*/ 9 h 50"/>
                  <a:gd name="T18" fmla="*/ 4 w 65"/>
                  <a:gd name="T19" fmla="*/ 11 h 50"/>
                  <a:gd name="T20" fmla="*/ 8 w 65"/>
                  <a:gd name="T21" fmla="*/ 15 h 50"/>
                  <a:gd name="T22" fmla="*/ 12 w 65"/>
                  <a:gd name="T23" fmla="*/ 18 h 50"/>
                  <a:gd name="T24" fmla="*/ 16 w 65"/>
                  <a:gd name="T25" fmla="*/ 21 h 50"/>
                  <a:gd name="T26" fmla="*/ 19 w 65"/>
                  <a:gd name="T27" fmla="*/ 25 h 50"/>
                  <a:gd name="T28" fmla="*/ 23 w 65"/>
                  <a:gd name="T29" fmla="*/ 28 h 50"/>
                  <a:gd name="T30" fmla="*/ 28 w 65"/>
                  <a:gd name="T31" fmla="*/ 33 h 50"/>
                  <a:gd name="T32" fmla="*/ 31 w 65"/>
                  <a:gd name="T33" fmla="*/ 36 h 50"/>
                  <a:gd name="T34" fmla="*/ 37 w 65"/>
                  <a:gd name="T35" fmla="*/ 42 h 50"/>
                  <a:gd name="T36" fmla="*/ 44 w 65"/>
                  <a:gd name="T37" fmla="*/ 46 h 50"/>
                  <a:gd name="T38" fmla="*/ 50 w 65"/>
                  <a:gd name="T39" fmla="*/ 49 h 50"/>
                  <a:gd name="T40" fmla="*/ 57 w 65"/>
                  <a:gd name="T41" fmla="*/ 50 h 50"/>
                  <a:gd name="T42" fmla="*/ 59 w 65"/>
                  <a:gd name="T43" fmla="*/ 50 h 50"/>
                  <a:gd name="T44" fmla="*/ 61 w 65"/>
                  <a:gd name="T45" fmla="*/ 50 h 50"/>
                  <a:gd name="T46" fmla="*/ 62 w 65"/>
                  <a:gd name="T47" fmla="*/ 50 h 50"/>
                  <a:gd name="T48" fmla="*/ 65 w 65"/>
                  <a:gd name="T49" fmla="*/ 49 h 50"/>
                  <a:gd name="T50" fmla="*/ 57 w 65"/>
                  <a:gd name="T51" fmla="*/ 44 h 50"/>
                  <a:gd name="T52" fmla="*/ 50 w 65"/>
                  <a:gd name="T53" fmla="*/ 40 h 50"/>
                  <a:gd name="T54" fmla="*/ 44 w 65"/>
                  <a:gd name="T55" fmla="*/ 34 h 50"/>
                  <a:gd name="T56" fmla="*/ 38 w 65"/>
                  <a:gd name="T57" fmla="*/ 28 h 50"/>
                  <a:gd name="T58" fmla="*/ 31 w 65"/>
                  <a:gd name="T59" fmla="*/ 23 h 50"/>
                  <a:gd name="T60" fmla="*/ 24 w 65"/>
                  <a:gd name="T61" fmla="*/ 17 h 50"/>
                  <a:gd name="T62" fmla="*/ 17 w 65"/>
                  <a:gd name="T63" fmla="*/ 11 h 50"/>
                  <a:gd name="T64" fmla="*/ 10 w 65"/>
                  <a:gd name="T65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5" h="50">
                    <a:moveTo>
                      <a:pt x="10" y="6"/>
                    </a:moveTo>
                    <a:lnTo>
                      <a:pt x="8" y="3"/>
                    </a:lnTo>
                    <a:lnTo>
                      <a:pt x="5" y="2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4" y="11"/>
                    </a:lnTo>
                    <a:lnTo>
                      <a:pt x="8" y="15"/>
                    </a:lnTo>
                    <a:lnTo>
                      <a:pt x="12" y="18"/>
                    </a:lnTo>
                    <a:lnTo>
                      <a:pt x="16" y="21"/>
                    </a:lnTo>
                    <a:lnTo>
                      <a:pt x="19" y="25"/>
                    </a:lnTo>
                    <a:lnTo>
                      <a:pt x="23" y="28"/>
                    </a:lnTo>
                    <a:lnTo>
                      <a:pt x="28" y="33"/>
                    </a:lnTo>
                    <a:lnTo>
                      <a:pt x="31" y="36"/>
                    </a:lnTo>
                    <a:lnTo>
                      <a:pt x="37" y="42"/>
                    </a:lnTo>
                    <a:lnTo>
                      <a:pt x="44" y="46"/>
                    </a:lnTo>
                    <a:lnTo>
                      <a:pt x="50" y="49"/>
                    </a:lnTo>
                    <a:lnTo>
                      <a:pt x="57" y="50"/>
                    </a:lnTo>
                    <a:lnTo>
                      <a:pt x="59" y="50"/>
                    </a:lnTo>
                    <a:lnTo>
                      <a:pt x="61" y="50"/>
                    </a:lnTo>
                    <a:lnTo>
                      <a:pt x="62" y="50"/>
                    </a:lnTo>
                    <a:lnTo>
                      <a:pt x="65" y="49"/>
                    </a:lnTo>
                    <a:lnTo>
                      <a:pt x="57" y="44"/>
                    </a:lnTo>
                    <a:lnTo>
                      <a:pt x="50" y="40"/>
                    </a:lnTo>
                    <a:lnTo>
                      <a:pt x="44" y="34"/>
                    </a:lnTo>
                    <a:lnTo>
                      <a:pt x="38" y="28"/>
                    </a:lnTo>
                    <a:lnTo>
                      <a:pt x="31" y="23"/>
                    </a:lnTo>
                    <a:lnTo>
                      <a:pt x="24" y="17"/>
                    </a:lnTo>
                    <a:lnTo>
                      <a:pt x="17" y="11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D6C1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3" name="Freeform 200"/>
              <p:cNvSpPr>
                <a:spLocks/>
              </p:cNvSpPr>
              <p:nvPr/>
            </p:nvSpPr>
            <p:spPr bwMode="auto">
              <a:xfrm>
                <a:off x="2770470" y="6206682"/>
                <a:ext cx="2063" cy="0"/>
              </a:xfrm>
              <a:custGeom>
                <a:avLst/>
                <a:gdLst>
                  <a:gd name="T0" fmla="*/ 0 w 8"/>
                  <a:gd name="T1" fmla="*/ 2 w 8"/>
                  <a:gd name="T2" fmla="*/ 4 w 8"/>
                  <a:gd name="T3" fmla="*/ 6 w 8"/>
                  <a:gd name="T4" fmla="*/ 8 w 8"/>
                  <a:gd name="T5" fmla="*/ 7 w 8"/>
                  <a:gd name="T6" fmla="*/ 6 w 8"/>
                  <a:gd name="T7" fmla="*/ 5 w 8"/>
                  <a:gd name="T8" fmla="*/ 4 w 8"/>
                  <a:gd name="T9" fmla="*/ 3 w 8"/>
                  <a:gd name="T10" fmla="*/ 2 w 8"/>
                  <a:gd name="T11" fmla="*/ 1 w 8"/>
                  <a:gd name="T12" fmla="*/ 0 w 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C1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4" name="Freeform 201"/>
              <p:cNvSpPr>
                <a:spLocks/>
              </p:cNvSpPr>
              <p:nvPr/>
            </p:nvSpPr>
            <p:spPr bwMode="auto">
              <a:xfrm>
                <a:off x="2756027" y="6208404"/>
                <a:ext cx="8254" cy="1722"/>
              </a:xfrm>
              <a:custGeom>
                <a:avLst/>
                <a:gdLst>
                  <a:gd name="T0" fmla="*/ 0 w 34"/>
                  <a:gd name="T1" fmla="*/ 0 h 8"/>
                  <a:gd name="T2" fmla="*/ 0 w 34"/>
                  <a:gd name="T3" fmla="*/ 1 h 8"/>
                  <a:gd name="T4" fmla="*/ 0 w 34"/>
                  <a:gd name="T5" fmla="*/ 1 h 8"/>
                  <a:gd name="T6" fmla="*/ 0 w 34"/>
                  <a:gd name="T7" fmla="*/ 3 h 8"/>
                  <a:gd name="T8" fmla="*/ 0 w 34"/>
                  <a:gd name="T9" fmla="*/ 4 h 8"/>
                  <a:gd name="T10" fmla="*/ 7 w 34"/>
                  <a:gd name="T11" fmla="*/ 5 h 8"/>
                  <a:gd name="T12" fmla="*/ 15 w 34"/>
                  <a:gd name="T13" fmla="*/ 6 h 8"/>
                  <a:gd name="T14" fmla="*/ 22 w 34"/>
                  <a:gd name="T15" fmla="*/ 7 h 8"/>
                  <a:gd name="T16" fmla="*/ 29 w 34"/>
                  <a:gd name="T17" fmla="*/ 8 h 8"/>
                  <a:gd name="T18" fmla="*/ 30 w 34"/>
                  <a:gd name="T19" fmla="*/ 8 h 8"/>
                  <a:gd name="T20" fmla="*/ 32 w 34"/>
                  <a:gd name="T21" fmla="*/ 8 h 8"/>
                  <a:gd name="T22" fmla="*/ 33 w 34"/>
                  <a:gd name="T23" fmla="*/ 8 h 8"/>
                  <a:gd name="T24" fmla="*/ 34 w 34"/>
                  <a:gd name="T25" fmla="*/ 8 h 8"/>
                  <a:gd name="T26" fmla="*/ 29 w 34"/>
                  <a:gd name="T27" fmla="*/ 7 h 8"/>
                  <a:gd name="T28" fmla="*/ 25 w 34"/>
                  <a:gd name="T29" fmla="*/ 6 h 8"/>
                  <a:gd name="T30" fmla="*/ 21 w 34"/>
                  <a:gd name="T31" fmla="*/ 5 h 8"/>
                  <a:gd name="T32" fmla="*/ 17 w 34"/>
                  <a:gd name="T33" fmla="*/ 4 h 8"/>
                  <a:gd name="T34" fmla="*/ 13 w 34"/>
                  <a:gd name="T35" fmla="*/ 4 h 8"/>
                  <a:gd name="T36" fmla="*/ 9 w 34"/>
                  <a:gd name="T37" fmla="*/ 3 h 8"/>
                  <a:gd name="T38" fmla="*/ 4 w 34"/>
                  <a:gd name="T39" fmla="*/ 1 h 8"/>
                  <a:gd name="T40" fmla="*/ 0 w 34"/>
                  <a:gd name="T4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8">
                    <a:moveTo>
                      <a:pt x="0" y="0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7" y="5"/>
                    </a:lnTo>
                    <a:lnTo>
                      <a:pt x="15" y="6"/>
                    </a:lnTo>
                    <a:lnTo>
                      <a:pt x="22" y="7"/>
                    </a:lnTo>
                    <a:lnTo>
                      <a:pt x="29" y="8"/>
                    </a:lnTo>
                    <a:lnTo>
                      <a:pt x="30" y="8"/>
                    </a:lnTo>
                    <a:lnTo>
                      <a:pt x="32" y="8"/>
                    </a:lnTo>
                    <a:lnTo>
                      <a:pt x="33" y="8"/>
                    </a:lnTo>
                    <a:lnTo>
                      <a:pt x="34" y="8"/>
                    </a:lnTo>
                    <a:lnTo>
                      <a:pt x="29" y="7"/>
                    </a:lnTo>
                    <a:lnTo>
                      <a:pt x="25" y="6"/>
                    </a:lnTo>
                    <a:lnTo>
                      <a:pt x="21" y="5"/>
                    </a:lnTo>
                    <a:lnTo>
                      <a:pt x="17" y="4"/>
                    </a:lnTo>
                    <a:lnTo>
                      <a:pt x="13" y="4"/>
                    </a:lnTo>
                    <a:lnTo>
                      <a:pt x="9" y="3"/>
                    </a:lnTo>
                    <a:lnTo>
                      <a:pt x="4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C1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5" name="Freeform 202"/>
              <p:cNvSpPr>
                <a:spLocks/>
              </p:cNvSpPr>
              <p:nvPr/>
            </p:nvSpPr>
            <p:spPr bwMode="auto">
              <a:xfrm>
                <a:off x="2762217" y="6210126"/>
                <a:ext cx="2063" cy="0"/>
              </a:xfrm>
              <a:custGeom>
                <a:avLst/>
                <a:gdLst>
                  <a:gd name="T0" fmla="*/ 0 w 7"/>
                  <a:gd name="T1" fmla="*/ 1 h 1"/>
                  <a:gd name="T2" fmla="*/ 2 w 7"/>
                  <a:gd name="T3" fmla="*/ 1 h 1"/>
                  <a:gd name="T4" fmla="*/ 3 w 7"/>
                  <a:gd name="T5" fmla="*/ 0 h 1"/>
                  <a:gd name="T6" fmla="*/ 6 w 7"/>
                  <a:gd name="T7" fmla="*/ 0 h 1"/>
                  <a:gd name="T8" fmla="*/ 7 w 7"/>
                  <a:gd name="T9" fmla="*/ 0 h 1"/>
                  <a:gd name="T10" fmla="*/ 6 w 7"/>
                  <a:gd name="T11" fmla="*/ 0 h 1"/>
                  <a:gd name="T12" fmla="*/ 6 w 7"/>
                  <a:gd name="T13" fmla="*/ 0 h 1"/>
                  <a:gd name="T14" fmla="*/ 4 w 7"/>
                  <a:gd name="T15" fmla="*/ 0 h 1"/>
                  <a:gd name="T16" fmla="*/ 3 w 7"/>
                  <a:gd name="T17" fmla="*/ 0 h 1"/>
                  <a:gd name="T18" fmla="*/ 2 w 7"/>
                  <a:gd name="T19" fmla="*/ 0 h 1"/>
                  <a:gd name="T20" fmla="*/ 2 w 7"/>
                  <a:gd name="T21" fmla="*/ 0 h 1"/>
                  <a:gd name="T22" fmla="*/ 1 w 7"/>
                  <a:gd name="T23" fmla="*/ 0 h 1"/>
                  <a:gd name="T24" fmla="*/ 0 w 7"/>
                  <a:gd name="T2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" h="1">
                    <a:moveTo>
                      <a:pt x="0" y="1"/>
                    </a:moveTo>
                    <a:lnTo>
                      <a:pt x="2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6C1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6" name="Freeform 203"/>
              <p:cNvSpPr>
                <a:spLocks/>
              </p:cNvSpPr>
              <p:nvPr/>
            </p:nvSpPr>
            <p:spPr bwMode="auto">
              <a:xfrm>
                <a:off x="2757058" y="6174821"/>
                <a:ext cx="46426" cy="64584"/>
              </a:xfrm>
              <a:custGeom>
                <a:avLst/>
                <a:gdLst>
                  <a:gd name="T0" fmla="*/ 161 w 178"/>
                  <a:gd name="T1" fmla="*/ 75 h 299"/>
                  <a:gd name="T2" fmla="*/ 178 w 178"/>
                  <a:gd name="T3" fmla="*/ 41 h 299"/>
                  <a:gd name="T4" fmla="*/ 142 w 178"/>
                  <a:gd name="T5" fmla="*/ 83 h 299"/>
                  <a:gd name="T6" fmla="*/ 114 w 178"/>
                  <a:gd name="T7" fmla="*/ 132 h 299"/>
                  <a:gd name="T8" fmla="*/ 89 w 178"/>
                  <a:gd name="T9" fmla="*/ 145 h 299"/>
                  <a:gd name="T10" fmla="*/ 108 w 178"/>
                  <a:gd name="T11" fmla="*/ 132 h 299"/>
                  <a:gd name="T12" fmla="*/ 144 w 178"/>
                  <a:gd name="T13" fmla="*/ 41 h 299"/>
                  <a:gd name="T14" fmla="*/ 114 w 178"/>
                  <a:gd name="T15" fmla="*/ 80 h 299"/>
                  <a:gd name="T16" fmla="*/ 86 w 178"/>
                  <a:gd name="T17" fmla="*/ 138 h 299"/>
                  <a:gd name="T18" fmla="*/ 66 w 178"/>
                  <a:gd name="T19" fmla="*/ 38 h 299"/>
                  <a:gd name="T20" fmla="*/ 67 w 178"/>
                  <a:gd name="T21" fmla="*/ 127 h 299"/>
                  <a:gd name="T22" fmla="*/ 51 w 178"/>
                  <a:gd name="T23" fmla="*/ 92 h 299"/>
                  <a:gd name="T24" fmla="*/ 17 w 178"/>
                  <a:gd name="T25" fmla="*/ 13 h 299"/>
                  <a:gd name="T26" fmla="*/ 5 w 178"/>
                  <a:gd name="T27" fmla="*/ 3 h 299"/>
                  <a:gd name="T28" fmla="*/ 1 w 178"/>
                  <a:gd name="T29" fmla="*/ 11 h 299"/>
                  <a:gd name="T30" fmla="*/ 37 w 178"/>
                  <a:gd name="T31" fmla="*/ 91 h 299"/>
                  <a:gd name="T32" fmla="*/ 73 w 178"/>
                  <a:gd name="T33" fmla="*/ 144 h 299"/>
                  <a:gd name="T34" fmla="*/ 75 w 178"/>
                  <a:gd name="T35" fmla="*/ 144 h 299"/>
                  <a:gd name="T36" fmla="*/ 75 w 178"/>
                  <a:gd name="T37" fmla="*/ 145 h 299"/>
                  <a:gd name="T38" fmla="*/ 75 w 178"/>
                  <a:gd name="T39" fmla="*/ 146 h 299"/>
                  <a:gd name="T40" fmla="*/ 64 w 178"/>
                  <a:gd name="T41" fmla="*/ 149 h 299"/>
                  <a:gd name="T42" fmla="*/ 59 w 178"/>
                  <a:gd name="T43" fmla="*/ 150 h 299"/>
                  <a:gd name="T44" fmla="*/ 57 w 178"/>
                  <a:gd name="T45" fmla="*/ 154 h 299"/>
                  <a:gd name="T46" fmla="*/ 27 w 178"/>
                  <a:gd name="T47" fmla="*/ 162 h 299"/>
                  <a:gd name="T48" fmla="*/ 38 w 178"/>
                  <a:gd name="T49" fmla="*/ 180 h 299"/>
                  <a:gd name="T50" fmla="*/ 3 w 178"/>
                  <a:gd name="T51" fmla="*/ 238 h 299"/>
                  <a:gd name="T52" fmla="*/ 5 w 178"/>
                  <a:gd name="T53" fmla="*/ 244 h 299"/>
                  <a:gd name="T54" fmla="*/ 17 w 178"/>
                  <a:gd name="T55" fmla="*/ 238 h 299"/>
                  <a:gd name="T56" fmla="*/ 54 w 178"/>
                  <a:gd name="T57" fmla="*/ 177 h 299"/>
                  <a:gd name="T58" fmla="*/ 69 w 178"/>
                  <a:gd name="T59" fmla="*/ 158 h 299"/>
                  <a:gd name="T60" fmla="*/ 36 w 178"/>
                  <a:gd name="T61" fmla="*/ 253 h 299"/>
                  <a:gd name="T62" fmla="*/ 41 w 178"/>
                  <a:gd name="T63" fmla="*/ 289 h 299"/>
                  <a:gd name="T64" fmla="*/ 49 w 178"/>
                  <a:gd name="T65" fmla="*/ 259 h 299"/>
                  <a:gd name="T66" fmla="*/ 75 w 178"/>
                  <a:gd name="T67" fmla="*/ 175 h 299"/>
                  <a:gd name="T68" fmla="*/ 75 w 178"/>
                  <a:gd name="T69" fmla="*/ 297 h 299"/>
                  <a:gd name="T70" fmla="*/ 88 w 178"/>
                  <a:gd name="T71" fmla="*/ 299 h 299"/>
                  <a:gd name="T72" fmla="*/ 103 w 178"/>
                  <a:gd name="T73" fmla="*/ 205 h 299"/>
                  <a:gd name="T74" fmla="*/ 126 w 178"/>
                  <a:gd name="T75" fmla="*/ 299 h 299"/>
                  <a:gd name="T76" fmla="*/ 127 w 178"/>
                  <a:gd name="T77" fmla="*/ 244 h 299"/>
                  <a:gd name="T78" fmla="*/ 132 w 178"/>
                  <a:gd name="T79" fmla="*/ 226 h 299"/>
                  <a:gd name="T80" fmla="*/ 161 w 178"/>
                  <a:gd name="T81" fmla="*/ 246 h 299"/>
                  <a:gd name="T82" fmla="*/ 155 w 178"/>
                  <a:gd name="T83" fmla="*/ 237 h 299"/>
                  <a:gd name="T84" fmla="*/ 118 w 178"/>
                  <a:gd name="T85" fmla="*/ 178 h 299"/>
                  <a:gd name="T86" fmla="*/ 120 w 178"/>
                  <a:gd name="T87" fmla="*/ 167 h 299"/>
                  <a:gd name="T88" fmla="*/ 135 w 178"/>
                  <a:gd name="T89" fmla="*/ 169 h 299"/>
                  <a:gd name="T90" fmla="*/ 138 w 178"/>
                  <a:gd name="T91" fmla="*/ 169 h 299"/>
                  <a:gd name="T92" fmla="*/ 165 w 178"/>
                  <a:gd name="T93" fmla="*/ 164 h 299"/>
                  <a:gd name="T94" fmla="*/ 140 w 178"/>
                  <a:gd name="T95" fmla="*/ 168 h 299"/>
                  <a:gd name="T96" fmla="*/ 108 w 178"/>
                  <a:gd name="T97" fmla="*/ 157 h 299"/>
                  <a:gd name="T98" fmla="*/ 95 w 178"/>
                  <a:gd name="T99" fmla="*/ 150 h 299"/>
                  <a:gd name="T100" fmla="*/ 142 w 178"/>
                  <a:gd name="T101" fmla="*/ 145 h 299"/>
                  <a:gd name="T102" fmla="*/ 168 w 178"/>
                  <a:gd name="T103" fmla="*/ 124 h 299"/>
                  <a:gd name="T104" fmla="*/ 135 w 178"/>
                  <a:gd name="T105" fmla="*/ 144 h 299"/>
                  <a:gd name="T106" fmla="*/ 106 w 178"/>
                  <a:gd name="T107" fmla="*/ 150 h 299"/>
                  <a:gd name="T108" fmla="*/ 89 w 178"/>
                  <a:gd name="T109" fmla="*/ 149 h 299"/>
                  <a:gd name="T110" fmla="*/ 123 w 178"/>
                  <a:gd name="T111" fmla="*/ 135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78" h="299">
                    <a:moveTo>
                      <a:pt x="139" y="117"/>
                    </a:moveTo>
                    <a:lnTo>
                      <a:pt x="143" y="108"/>
                    </a:lnTo>
                    <a:lnTo>
                      <a:pt x="147" y="100"/>
                    </a:lnTo>
                    <a:lnTo>
                      <a:pt x="152" y="91"/>
                    </a:lnTo>
                    <a:lnTo>
                      <a:pt x="156" y="83"/>
                    </a:lnTo>
                    <a:lnTo>
                      <a:pt x="161" y="75"/>
                    </a:lnTo>
                    <a:lnTo>
                      <a:pt x="165" y="67"/>
                    </a:lnTo>
                    <a:lnTo>
                      <a:pt x="172" y="59"/>
                    </a:lnTo>
                    <a:lnTo>
                      <a:pt x="177" y="52"/>
                    </a:lnTo>
                    <a:lnTo>
                      <a:pt x="177" y="48"/>
                    </a:lnTo>
                    <a:lnTo>
                      <a:pt x="178" y="44"/>
                    </a:lnTo>
                    <a:lnTo>
                      <a:pt x="178" y="41"/>
                    </a:lnTo>
                    <a:lnTo>
                      <a:pt x="178" y="38"/>
                    </a:lnTo>
                    <a:lnTo>
                      <a:pt x="168" y="44"/>
                    </a:lnTo>
                    <a:lnTo>
                      <a:pt x="161" y="54"/>
                    </a:lnTo>
                    <a:lnTo>
                      <a:pt x="154" y="63"/>
                    </a:lnTo>
                    <a:lnTo>
                      <a:pt x="148" y="73"/>
                    </a:lnTo>
                    <a:lnTo>
                      <a:pt x="142" y="83"/>
                    </a:lnTo>
                    <a:lnTo>
                      <a:pt x="136" y="94"/>
                    </a:lnTo>
                    <a:lnTo>
                      <a:pt x="130" y="104"/>
                    </a:lnTo>
                    <a:lnTo>
                      <a:pt x="124" y="116"/>
                    </a:lnTo>
                    <a:lnTo>
                      <a:pt x="121" y="121"/>
                    </a:lnTo>
                    <a:lnTo>
                      <a:pt x="117" y="127"/>
                    </a:lnTo>
                    <a:lnTo>
                      <a:pt x="114" y="132"/>
                    </a:lnTo>
                    <a:lnTo>
                      <a:pt x="110" y="136"/>
                    </a:lnTo>
                    <a:lnTo>
                      <a:pt x="105" y="140"/>
                    </a:lnTo>
                    <a:lnTo>
                      <a:pt x="101" y="142"/>
                    </a:lnTo>
                    <a:lnTo>
                      <a:pt x="94" y="145"/>
                    </a:lnTo>
                    <a:lnTo>
                      <a:pt x="89" y="146"/>
                    </a:lnTo>
                    <a:lnTo>
                      <a:pt x="89" y="145"/>
                    </a:lnTo>
                    <a:lnTo>
                      <a:pt x="89" y="144"/>
                    </a:lnTo>
                    <a:lnTo>
                      <a:pt x="89" y="144"/>
                    </a:lnTo>
                    <a:lnTo>
                      <a:pt x="89" y="143"/>
                    </a:lnTo>
                    <a:lnTo>
                      <a:pt x="92" y="143"/>
                    </a:lnTo>
                    <a:lnTo>
                      <a:pt x="101" y="138"/>
                    </a:lnTo>
                    <a:lnTo>
                      <a:pt x="108" y="132"/>
                    </a:lnTo>
                    <a:lnTo>
                      <a:pt x="113" y="125"/>
                    </a:lnTo>
                    <a:lnTo>
                      <a:pt x="117" y="117"/>
                    </a:lnTo>
                    <a:lnTo>
                      <a:pt x="123" y="98"/>
                    </a:lnTo>
                    <a:lnTo>
                      <a:pt x="128" y="77"/>
                    </a:lnTo>
                    <a:lnTo>
                      <a:pt x="135" y="58"/>
                    </a:lnTo>
                    <a:lnTo>
                      <a:pt x="144" y="41"/>
                    </a:lnTo>
                    <a:lnTo>
                      <a:pt x="140" y="42"/>
                    </a:lnTo>
                    <a:lnTo>
                      <a:pt x="136" y="43"/>
                    </a:lnTo>
                    <a:lnTo>
                      <a:pt x="131" y="44"/>
                    </a:lnTo>
                    <a:lnTo>
                      <a:pt x="127" y="46"/>
                    </a:lnTo>
                    <a:lnTo>
                      <a:pt x="119" y="61"/>
                    </a:lnTo>
                    <a:lnTo>
                      <a:pt x="114" y="80"/>
                    </a:lnTo>
                    <a:lnTo>
                      <a:pt x="109" y="99"/>
                    </a:lnTo>
                    <a:lnTo>
                      <a:pt x="103" y="117"/>
                    </a:lnTo>
                    <a:lnTo>
                      <a:pt x="100" y="124"/>
                    </a:lnTo>
                    <a:lnTo>
                      <a:pt x="96" y="129"/>
                    </a:lnTo>
                    <a:lnTo>
                      <a:pt x="91" y="134"/>
                    </a:lnTo>
                    <a:lnTo>
                      <a:pt x="86" y="138"/>
                    </a:lnTo>
                    <a:lnTo>
                      <a:pt x="77" y="114"/>
                    </a:lnTo>
                    <a:lnTo>
                      <a:pt x="74" y="89"/>
                    </a:lnTo>
                    <a:lnTo>
                      <a:pt x="73" y="64"/>
                    </a:lnTo>
                    <a:lnTo>
                      <a:pt x="73" y="40"/>
                    </a:lnTo>
                    <a:lnTo>
                      <a:pt x="69" y="39"/>
                    </a:lnTo>
                    <a:lnTo>
                      <a:pt x="66" y="38"/>
                    </a:lnTo>
                    <a:lnTo>
                      <a:pt x="62" y="37"/>
                    </a:lnTo>
                    <a:lnTo>
                      <a:pt x="58" y="35"/>
                    </a:lnTo>
                    <a:lnTo>
                      <a:pt x="58" y="57"/>
                    </a:lnTo>
                    <a:lnTo>
                      <a:pt x="58" y="80"/>
                    </a:lnTo>
                    <a:lnTo>
                      <a:pt x="60" y="103"/>
                    </a:lnTo>
                    <a:lnTo>
                      <a:pt x="67" y="127"/>
                    </a:lnTo>
                    <a:lnTo>
                      <a:pt x="66" y="125"/>
                    </a:lnTo>
                    <a:lnTo>
                      <a:pt x="65" y="123"/>
                    </a:lnTo>
                    <a:lnTo>
                      <a:pt x="63" y="120"/>
                    </a:lnTo>
                    <a:lnTo>
                      <a:pt x="62" y="118"/>
                    </a:lnTo>
                    <a:lnTo>
                      <a:pt x="56" y="106"/>
                    </a:lnTo>
                    <a:lnTo>
                      <a:pt x="51" y="92"/>
                    </a:lnTo>
                    <a:lnTo>
                      <a:pt x="47" y="77"/>
                    </a:lnTo>
                    <a:lnTo>
                      <a:pt x="43" y="64"/>
                    </a:lnTo>
                    <a:lnTo>
                      <a:pt x="38" y="49"/>
                    </a:lnTo>
                    <a:lnTo>
                      <a:pt x="32" y="35"/>
                    </a:lnTo>
                    <a:lnTo>
                      <a:pt x="26" y="23"/>
                    </a:lnTo>
                    <a:lnTo>
                      <a:pt x="17" y="13"/>
                    </a:lnTo>
                    <a:lnTo>
                      <a:pt x="15" y="12"/>
                    </a:lnTo>
                    <a:lnTo>
                      <a:pt x="13" y="9"/>
                    </a:lnTo>
                    <a:lnTo>
                      <a:pt x="12" y="8"/>
                    </a:lnTo>
                    <a:lnTo>
                      <a:pt x="10" y="7"/>
                    </a:lnTo>
                    <a:lnTo>
                      <a:pt x="8" y="5"/>
                    </a:lnTo>
                    <a:lnTo>
                      <a:pt x="5" y="3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1" y="7"/>
                    </a:lnTo>
                    <a:lnTo>
                      <a:pt x="1" y="11"/>
                    </a:lnTo>
                    <a:lnTo>
                      <a:pt x="9" y="21"/>
                    </a:lnTo>
                    <a:lnTo>
                      <a:pt x="16" y="33"/>
                    </a:lnTo>
                    <a:lnTo>
                      <a:pt x="22" y="47"/>
                    </a:lnTo>
                    <a:lnTo>
                      <a:pt x="28" y="61"/>
                    </a:lnTo>
                    <a:lnTo>
                      <a:pt x="32" y="76"/>
                    </a:lnTo>
                    <a:lnTo>
                      <a:pt x="37" y="91"/>
                    </a:lnTo>
                    <a:lnTo>
                      <a:pt x="42" y="104"/>
                    </a:lnTo>
                    <a:lnTo>
                      <a:pt x="47" y="118"/>
                    </a:lnTo>
                    <a:lnTo>
                      <a:pt x="52" y="126"/>
                    </a:lnTo>
                    <a:lnTo>
                      <a:pt x="57" y="134"/>
                    </a:lnTo>
                    <a:lnTo>
                      <a:pt x="65" y="141"/>
                    </a:lnTo>
                    <a:lnTo>
                      <a:pt x="73" y="144"/>
                    </a:lnTo>
                    <a:lnTo>
                      <a:pt x="74" y="144"/>
                    </a:lnTo>
                    <a:lnTo>
                      <a:pt x="74" y="143"/>
                    </a:lnTo>
                    <a:lnTo>
                      <a:pt x="74" y="143"/>
                    </a:lnTo>
                    <a:lnTo>
                      <a:pt x="75" y="143"/>
                    </a:lnTo>
                    <a:lnTo>
                      <a:pt x="75" y="144"/>
                    </a:lnTo>
                    <a:lnTo>
                      <a:pt x="75" y="144"/>
                    </a:lnTo>
                    <a:lnTo>
                      <a:pt x="75" y="144"/>
                    </a:lnTo>
                    <a:lnTo>
                      <a:pt x="75" y="145"/>
                    </a:lnTo>
                    <a:lnTo>
                      <a:pt x="75" y="145"/>
                    </a:lnTo>
                    <a:lnTo>
                      <a:pt x="75" y="145"/>
                    </a:lnTo>
                    <a:lnTo>
                      <a:pt x="75" y="145"/>
                    </a:lnTo>
                    <a:lnTo>
                      <a:pt x="75" y="145"/>
                    </a:lnTo>
                    <a:lnTo>
                      <a:pt x="75" y="145"/>
                    </a:lnTo>
                    <a:lnTo>
                      <a:pt x="75" y="145"/>
                    </a:lnTo>
                    <a:lnTo>
                      <a:pt x="75" y="145"/>
                    </a:lnTo>
                    <a:lnTo>
                      <a:pt x="75" y="145"/>
                    </a:lnTo>
                    <a:lnTo>
                      <a:pt x="75" y="145"/>
                    </a:lnTo>
                    <a:lnTo>
                      <a:pt x="75" y="146"/>
                    </a:lnTo>
                    <a:lnTo>
                      <a:pt x="75" y="146"/>
                    </a:lnTo>
                    <a:lnTo>
                      <a:pt x="75" y="147"/>
                    </a:lnTo>
                    <a:lnTo>
                      <a:pt x="75" y="147"/>
                    </a:lnTo>
                    <a:lnTo>
                      <a:pt x="65" y="147"/>
                    </a:lnTo>
                    <a:lnTo>
                      <a:pt x="64" y="149"/>
                    </a:lnTo>
                    <a:lnTo>
                      <a:pt x="64" y="149"/>
                    </a:lnTo>
                    <a:lnTo>
                      <a:pt x="63" y="150"/>
                    </a:lnTo>
                    <a:lnTo>
                      <a:pt x="63" y="150"/>
                    </a:lnTo>
                    <a:lnTo>
                      <a:pt x="62" y="150"/>
                    </a:lnTo>
                    <a:lnTo>
                      <a:pt x="62" y="150"/>
                    </a:lnTo>
                    <a:lnTo>
                      <a:pt x="60" y="150"/>
                    </a:lnTo>
                    <a:lnTo>
                      <a:pt x="59" y="150"/>
                    </a:lnTo>
                    <a:lnTo>
                      <a:pt x="59" y="150"/>
                    </a:lnTo>
                    <a:lnTo>
                      <a:pt x="60" y="150"/>
                    </a:lnTo>
                    <a:lnTo>
                      <a:pt x="60" y="150"/>
                    </a:lnTo>
                    <a:lnTo>
                      <a:pt x="62" y="151"/>
                    </a:lnTo>
                    <a:lnTo>
                      <a:pt x="59" y="153"/>
                    </a:lnTo>
                    <a:lnTo>
                      <a:pt x="57" y="154"/>
                    </a:lnTo>
                    <a:lnTo>
                      <a:pt x="55" y="157"/>
                    </a:lnTo>
                    <a:lnTo>
                      <a:pt x="53" y="159"/>
                    </a:lnTo>
                    <a:lnTo>
                      <a:pt x="47" y="160"/>
                    </a:lnTo>
                    <a:lnTo>
                      <a:pt x="40" y="161"/>
                    </a:lnTo>
                    <a:lnTo>
                      <a:pt x="34" y="162"/>
                    </a:lnTo>
                    <a:lnTo>
                      <a:pt x="27" y="162"/>
                    </a:lnTo>
                    <a:lnTo>
                      <a:pt x="33" y="163"/>
                    </a:lnTo>
                    <a:lnTo>
                      <a:pt x="39" y="163"/>
                    </a:lnTo>
                    <a:lnTo>
                      <a:pt x="45" y="163"/>
                    </a:lnTo>
                    <a:lnTo>
                      <a:pt x="50" y="162"/>
                    </a:lnTo>
                    <a:lnTo>
                      <a:pt x="44" y="171"/>
                    </a:lnTo>
                    <a:lnTo>
                      <a:pt x="38" y="180"/>
                    </a:lnTo>
                    <a:lnTo>
                      <a:pt x="32" y="189"/>
                    </a:lnTo>
                    <a:lnTo>
                      <a:pt x="27" y="200"/>
                    </a:lnTo>
                    <a:lnTo>
                      <a:pt x="21" y="210"/>
                    </a:lnTo>
                    <a:lnTo>
                      <a:pt x="15" y="219"/>
                    </a:lnTo>
                    <a:lnTo>
                      <a:pt x="9" y="229"/>
                    </a:lnTo>
                    <a:lnTo>
                      <a:pt x="3" y="238"/>
                    </a:lnTo>
                    <a:lnTo>
                      <a:pt x="2" y="239"/>
                    </a:lnTo>
                    <a:lnTo>
                      <a:pt x="2" y="239"/>
                    </a:lnTo>
                    <a:lnTo>
                      <a:pt x="1" y="240"/>
                    </a:lnTo>
                    <a:lnTo>
                      <a:pt x="0" y="241"/>
                    </a:lnTo>
                    <a:lnTo>
                      <a:pt x="2" y="243"/>
                    </a:lnTo>
                    <a:lnTo>
                      <a:pt x="5" y="244"/>
                    </a:lnTo>
                    <a:lnTo>
                      <a:pt x="7" y="245"/>
                    </a:lnTo>
                    <a:lnTo>
                      <a:pt x="9" y="246"/>
                    </a:lnTo>
                    <a:lnTo>
                      <a:pt x="11" y="244"/>
                    </a:lnTo>
                    <a:lnTo>
                      <a:pt x="13" y="243"/>
                    </a:lnTo>
                    <a:lnTo>
                      <a:pt x="15" y="240"/>
                    </a:lnTo>
                    <a:lnTo>
                      <a:pt x="17" y="238"/>
                    </a:lnTo>
                    <a:lnTo>
                      <a:pt x="24" y="228"/>
                    </a:lnTo>
                    <a:lnTo>
                      <a:pt x="31" y="218"/>
                    </a:lnTo>
                    <a:lnTo>
                      <a:pt x="37" y="207"/>
                    </a:lnTo>
                    <a:lnTo>
                      <a:pt x="42" y="197"/>
                    </a:lnTo>
                    <a:lnTo>
                      <a:pt x="48" y="187"/>
                    </a:lnTo>
                    <a:lnTo>
                      <a:pt x="54" y="177"/>
                    </a:lnTo>
                    <a:lnTo>
                      <a:pt x="60" y="168"/>
                    </a:lnTo>
                    <a:lnTo>
                      <a:pt x="68" y="159"/>
                    </a:lnTo>
                    <a:lnTo>
                      <a:pt x="69" y="159"/>
                    </a:lnTo>
                    <a:lnTo>
                      <a:pt x="69" y="158"/>
                    </a:lnTo>
                    <a:lnTo>
                      <a:pt x="69" y="158"/>
                    </a:lnTo>
                    <a:lnTo>
                      <a:pt x="69" y="158"/>
                    </a:lnTo>
                    <a:lnTo>
                      <a:pt x="60" y="172"/>
                    </a:lnTo>
                    <a:lnTo>
                      <a:pt x="54" y="188"/>
                    </a:lnTo>
                    <a:lnTo>
                      <a:pt x="49" y="203"/>
                    </a:lnTo>
                    <a:lnTo>
                      <a:pt x="44" y="220"/>
                    </a:lnTo>
                    <a:lnTo>
                      <a:pt x="40" y="236"/>
                    </a:lnTo>
                    <a:lnTo>
                      <a:pt x="36" y="253"/>
                    </a:lnTo>
                    <a:lnTo>
                      <a:pt x="32" y="269"/>
                    </a:lnTo>
                    <a:lnTo>
                      <a:pt x="28" y="286"/>
                    </a:lnTo>
                    <a:lnTo>
                      <a:pt x="31" y="287"/>
                    </a:lnTo>
                    <a:lnTo>
                      <a:pt x="34" y="287"/>
                    </a:lnTo>
                    <a:lnTo>
                      <a:pt x="37" y="288"/>
                    </a:lnTo>
                    <a:lnTo>
                      <a:pt x="41" y="289"/>
                    </a:lnTo>
                    <a:lnTo>
                      <a:pt x="41" y="289"/>
                    </a:lnTo>
                    <a:lnTo>
                      <a:pt x="41" y="289"/>
                    </a:lnTo>
                    <a:lnTo>
                      <a:pt x="41" y="289"/>
                    </a:lnTo>
                    <a:lnTo>
                      <a:pt x="41" y="289"/>
                    </a:lnTo>
                    <a:lnTo>
                      <a:pt x="45" y="274"/>
                    </a:lnTo>
                    <a:lnTo>
                      <a:pt x="49" y="259"/>
                    </a:lnTo>
                    <a:lnTo>
                      <a:pt x="52" y="245"/>
                    </a:lnTo>
                    <a:lnTo>
                      <a:pt x="56" y="230"/>
                    </a:lnTo>
                    <a:lnTo>
                      <a:pt x="59" y="216"/>
                    </a:lnTo>
                    <a:lnTo>
                      <a:pt x="65" y="202"/>
                    </a:lnTo>
                    <a:lnTo>
                      <a:pt x="69" y="188"/>
                    </a:lnTo>
                    <a:lnTo>
                      <a:pt x="75" y="175"/>
                    </a:lnTo>
                    <a:lnTo>
                      <a:pt x="74" y="213"/>
                    </a:lnTo>
                    <a:lnTo>
                      <a:pt x="73" y="246"/>
                    </a:lnTo>
                    <a:lnTo>
                      <a:pt x="72" y="272"/>
                    </a:lnTo>
                    <a:lnTo>
                      <a:pt x="74" y="297"/>
                    </a:lnTo>
                    <a:lnTo>
                      <a:pt x="74" y="297"/>
                    </a:lnTo>
                    <a:lnTo>
                      <a:pt x="75" y="297"/>
                    </a:lnTo>
                    <a:lnTo>
                      <a:pt x="75" y="297"/>
                    </a:lnTo>
                    <a:lnTo>
                      <a:pt x="75" y="297"/>
                    </a:lnTo>
                    <a:lnTo>
                      <a:pt x="78" y="298"/>
                    </a:lnTo>
                    <a:lnTo>
                      <a:pt x="81" y="298"/>
                    </a:lnTo>
                    <a:lnTo>
                      <a:pt x="84" y="298"/>
                    </a:lnTo>
                    <a:lnTo>
                      <a:pt x="88" y="299"/>
                    </a:lnTo>
                    <a:lnTo>
                      <a:pt x="86" y="274"/>
                    </a:lnTo>
                    <a:lnTo>
                      <a:pt x="87" y="247"/>
                    </a:lnTo>
                    <a:lnTo>
                      <a:pt x="88" y="214"/>
                    </a:lnTo>
                    <a:lnTo>
                      <a:pt x="89" y="176"/>
                    </a:lnTo>
                    <a:lnTo>
                      <a:pt x="96" y="190"/>
                    </a:lnTo>
                    <a:lnTo>
                      <a:pt x="103" y="205"/>
                    </a:lnTo>
                    <a:lnTo>
                      <a:pt x="108" y="221"/>
                    </a:lnTo>
                    <a:lnTo>
                      <a:pt x="112" y="236"/>
                    </a:lnTo>
                    <a:lnTo>
                      <a:pt x="115" y="252"/>
                    </a:lnTo>
                    <a:lnTo>
                      <a:pt x="119" y="267"/>
                    </a:lnTo>
                    <a:lnTo>
                      <a:pt x="122" y="283"/>
                    </a:lnTo>
                    <a:lnTo>
                      <a:pt x="126" y="299"/>
                    </a:lnTo>
                    <a:lnTo>
                      <a:pt x="130" y="299"/>
                    </a:lnTo>
                    <a:lnTo>
                      <a:pt x="134" y="299"/>
                    </a:lnTo>
                    <a:lnTo>
                      <a:pt x="137" y="299"/>
                    </a:lnTo>
                    <a:lnTo>
                      <a:pt x="140" y="299"/>
                    </a:lnTo>
                    <a:lnTo>
                      <a:pt x="134" y="271"/>
                    </a:lnTo>
                    <a:lnTo>
                      <a:pt x="127" y="244"/>
                    </a:lnTo>
                    <a:lnTo>
                      <a:pt x="120" y="216"/>
                    </a:lnTo>
                    <a:lnTo>
                      <a:pt x="111" y="189"/>
                    </a:lnTo>
                    <a:lnTo>
                      <a:pt x="116" y="198"/>
                    </a:lnTo>
                    <a:lnTo>
                      <a:pt x="121" y="207"/>
                    </a:lnTo>
                    <a:lnTo>
                      <a:pt x="126" y="216"/>
                    </a:lnTo>
                    <a:lnTo>
                      <a:pt x="132" y="226"/>
                    </a:lnTo>
                    <a:lnTo>
                      <a:pt x="139" y="233"/>
                    </a:lnTo>
                    <a:lnTo>
                      <a:pt x="146" y="239"/>
                    </a:lnTo>
                    <a:lnTo>
                      <a:pt x="153" y="245"/>
                    </a:lnTo>
                    <a:lnTo>
                      <a:pt x="161" y="249"/>
                    </a:lnTo>
                    <a:lnTo>
                      <a:pt x="161" y="247"/>
                    </a:lnTo>
                    <a:lnTo>
                      <a:pt x="161" y="246"/>
                    </a:lnTo>
                    <a:lnTo>
                      <a:pt x="161" y="244"/>
                    </a:lnTo>
                    <a:lnTo>
                      <a:pt x="162" y="241"/>
                    </a:lnTo>
                    <a:lnTo>
                      <a:pt x="160" y="240"/>
                    </a:lnTo>
                    <a:lnTo>
                      <a:pt x="158" y="239"/>
                    </a:lnTo>
                    <a:lnTo>
                      <a:pt x="157" y="238"/>
                    </a:lnTo>
                    <a:lnTo>
                      <a:pt x="155" y="237"/>
                    </a:lnTo>
                    <a:lnTo>
                      <a:pt x="148" y="228"/>
                    </a:lnTo>
                    <a:lnTo>
                      <a:pt x="142" y="218"/>
                    </a:lnTo>
                    <a:lnTo>
                      <a:pt x="136" y="207"/>
                    </a:lnTo>
                    <a:lnTo>
                      <a:pt x="130" y="197"/>
                    </a:lnTo>
                    <a:lnTo>
                      <a:pt x="124" y="187"/>
                    </a:lnTo>
                    <a:lnTo>
                      <a:pt x="118" y="178"/>
                    </a:lnTo>
                    <a:lnTo>
                      <a:pt x="111" y="169"/>
                    </a:lnTo>
                    <a:lnTo>
                      <a:pt x="103" y="161"/>
                    </a:lnTo>
                    <a:lnTo>
                      <a:pt x="107" y="162"/>
                    </a:lnTo>
                    <a:lnTo>
                      <a:pt x="111" y="164"/>
                    </a:lnTo>
                    <a:lnTo>
                      <a:pt x="115" y="166"/>
                    </a:lnTo>
                    <a:lnTo>
                      <a:pt x="120" y="167"/>
                    </a:lnTo>
                    <a:lnTo>
                      <a:pt x="124" y="167"/>
                    </a:lnTo>
                    <a:lnTo>
                      <a:pt x="128" y="168"/>
                    </a:lnTo>
                    <a:lnTo>
                      <a:pt x="132" y="169"/>
                    </a:lnTo>
                    <a:lnTo>
                      <a:pt x="137" y="169"/>
                    </a:lnTo>
                    <a:lnTo>
                      <a:pt x="136" y="169"/>
                    </a:lnTo>
                    <a:lnTo>
                      <a:pt x="135" y="169"/>
                    </a:lnTo>
                    <a:lnTo>
                      <a:pt x="134" y="169"/>
                    </a:lnTo>
                    <a:lnTo>
                      <a:pt x="132" y="169"/>
                    </a:lnTo>
                    <a:lnTo>
                      <a:pt x="134" y="169"/>
                    </a:lnTo>
                    <a:lnTo>
                      <a:pt x="136" y="169"/>
                    </a:lnTo>
                    <a:lnTo>
                      <a:pt x="137" y="169"/>
                    </a:lnTo>
                    <a:lnTo>
                      <a:pt x="138" y="169"/>
                    </a:lnTo>
                    <a:lnTo>
                      <a:pt x="145" y="169"/>
                    </a:lnTo>
                    <a:lnTo>
                      <a:pt x="152" y="169"/>
                    </a:lnTo>
                    <a:lnTo>
                      <a:pt x="158" y="168"/>
                    </a:lnTo>
                    <a:lnTo>
                      <a:pt x="165" y="167"/>
                    </a:lnTo>
                    <a:lnTo>
                      <a:pt x="165" y="166"/>
                    </a:lnTo>
                    <a:lnTo>
                      <a:pt x="165" y="164"/>
                    </a:lnTo>
                    <a:lnTo>
                      <a:pt x="165" y="164"/>
                    </a:lnTo>
                    <a:lnTo>
                      <a:pt x="165" y="163"/>
                    </a:lnTo>
                    <a:lnTo>
                      <a:pt x="159" y="166"/>
                    </a:lnTo>
                    <a:lnTo>
                      <a:pt x="153" y="167"/>
                    </a:lnTo>
                    <a:lnTo>
                      <a:pt x="146" y="167"/>
                    </a:lnTo>
                    <a:lnTo>
                      <a:pt x="140" y="168"/>
                    </a:lnTo>
                    <a:lnTo>
                      <a:pt x="135" y="167"/>
                    </a:lnTo>
                    <a:lnTo>
                      <a:pt x="129" y="164"/>
                    </a:lnTo>
                    <a:lnTo>
                      <a:pt x="123" y="163"/>
                    </a:lnTo>
                    <a:lnTo>
                      <a:pt x="118" y="161"/>
                    </a:lnTo>
                    <a:lnTo>
                      <a:pt x="113" y="159"/>
                    </a:lnTo>
                    <a:lnTo>
                      <a:pt x="108" y="157"/>
                    </a:lnTo>
                    <a:lnTo>
                      <a:pt x="103" y="154"/>
                    </a:lnTo>
                    <a:lnTo>
                      <a:pt x="98" y="151"/>
                    </a:lnTo>
                    <a:lnTo>
                      <a:pt x="95" y="151"/>
                    </a:lnTo>
                    <a:lnTo>
                      <a:pt x="95" y="151"/>
                    </a:lnTo>
                    <a:lnTo>
                      <a:pt x="95" y="150"/>
                    </a:lnTo>
                    <a:lnTo>
                      <a:pt x="95" y="150"/>
                    </a:lnTo>
                    <a:lnTo>
                      <a:pt x="95" y="150"/>
                    </a:lnTo>
                    <a:lnTo>
                      <a:pt x="105" y="151"/>
                    </a:lnTo>
                    <a:lnTo>
                      <a:pt x="115" y="151"/>
                    </a:lnTo>
                    <a:lnTo>
                      <a:pt x="124" y="150"/>
                    </a:lnTo>
                    <a:lnTo>
                      <a:pt x="134" y="149"/>
                    </a:lnTo>
                    <a:lnTo>
                      <a:pt x="142" y="145"/>
                    </a:lnTo>
                    <a:lnTo>
                      <a:pt x="151" y="143"/>
                    </a:lnTo>
                    <a:lnTo>
                      <a:pt x="159" y="138"/>
                    </a:lnTo>
                    <a:lnTo>
                      <a:pt x="167" y="134"/>
                    </a:lnTo>
                    <a:lnTo>
                      <a:pt x="168" y="130"/>
                    </a:lnTo>
                    <a:lnTo>
                      <a:pt x="168" y="127"/>
                    </a:lnTo>
                    <a:lnTo>
                      <a:pt x="168" y="124"/>
                    </a:lnTo>
                    <a:lnTo>
                      <a:pt x="168" y="121"/>
                    </a:lnTo>
                    <a:lnTo>
                      <a:pt x="162" y="127"/>
                    </a:lnTo>
                    <a:lnTo>
                      <a:pt x="156" y="133"/>
                    </a:lnTo>
                    <a:lnTo>
                      <a:pt x="149" y="137"/>
                    </a:lnTo>
                    <a:lnTo>
                      <a:pt x="142" y="141"/>
                    </a:lnTo>
                    <a:lnTo>
                      <a:pt x="135" y="144"/>
                    </a:lnTo>
                    <a:lnTo>
                      <a:pt x="127" y="147"/>
                    </a:lnTo>
                    <a:lnTo>
                      <a:pt x="119" y="149"/>
                    </a:lnTo>
                    <a:lnTo>
                      <a:pt x="111" y="150"/>
                    </a:lnTo>
                    <a:lnTo>
                      <a:pt x="109" y="150"/>
                    </a:lnTo>
                    <a:lnTo>
                      <a:pt x="108" y="150"/>
                    </a:lnTo>
                    <a:lnTo>
                      <a:pt x="106" y="150"/>
                    </a:lnTo>
                    <a:lnTo>
                      <a:pt x="104" y="149"/>
                    </a:lnTo>
                    <a:lnTo>
                      <a:pt x="95" y="149"/>
                    </a:lnTo>
                    <a:lnTo>
                      <a:pt x="89" y="149"/>
                    </a:lnTo>
                    <a:lnTo>
                      <a:pt x="89" y="149"/>
                    </a:lnTo>
                    <a:lnTo>
                      <a:pt x="89" y="149"/>
                    </a:lnTo>
                    <a:lnTo>
                      <a:pt x="89" y="149"/>
                    </a:lnTo>
                    <a:lnTo>
                      <a:pt x="89" y="149"/>
                    </a:lnTo>
                    <a:lnTo>
                      <a:pt x="96" y="147"/>
                    </a:lnTo>
                    <a:lnTo>
                      <a:pt x="104" y="146"/>
                    </a:lnTo>
                    <a:lnTo>
                      <a:pt x="111" y="143"/>
                    </a:lnTo>
                    <a:lnTo>
                      <a:pt x="117" y="140"/>
                    </a:lnTo>
                    <a:lnTo>
                      <a:pt x="123" y="135"/>
                    </a:lnTo>
                    <a:lnTo>
                      <a:pt x="129" y="129"/>
                    </a:lnTo>
                    <a:lnTo>
                      <a:pt x="135" y="124"/>
                    </a:lnTo>
                    <a:lnTo>
                      <a:pt x="139" y="117"/>
                    </a:lnTo>
                    <a:close/>
                  </a:path>
                </a:pathLst>
              </a:custGeom>
              <a:solidFill>
                <a:srgbClr val="D6C1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7" name="Freeform 204"/>
              <p:cNvSpPr>
                <a:spLocks/>
              </p:cNvSpPr>
              <p:nvPr/>
            </p:nvSpPr>
            <p:spPr bwMode="auto">
              <a:xfrm>
                <a:off x="2721981" y="6169654"/>
                <a:ext cx="21665" cy="27556"/>
              </a:xfrm>
              <a:custGeom>
                <a:avLst/>
                <a:gdLst>
                  <a:gd name="T0" fmla="*/ 0 w 83"/>
                  <a:gd name="T1" fmla="*/ 0 h 125"/>
                  <a:gd name="T2" fmla="*/ 6 w 83"/>
                  <a:gd name="T3" fmla="*/ 2 h 125"/>
                  <a:gd name="T4" fmla="*/ 12 w 83"/>
                  <a:gd name="T5" fmla="*/ 5 h 125"/>
                  <a:gd name="T6" fmla="*/ 18 w 83"/>
                  <a:gd name="T7" fmla="*/ 9 h 125"/>
                  <a:gd name="T8" fmla="*/ 23 w 83"/>
                  <a:gd name="T9" fmla="*/ 13 h 125"/>
                  <a:gd name="T10" fmla="*/ 27 w 83"/>
                  <a:gd name="T11" fmla="*/ 18 h 125"/>
                  <a:gd name="T12" fmla="*/ 31 w 83"/>
                  <a:gd name="T13" fmla="*/ 23 h 125"/>
                  <a:gd name="T14" fmla="*/ 34 w 83"/>
                  <a:gd name="T15" fmla="*/ 29 h 125"/>
                  <a:gd name="T16" fmla="*/ 37 w 83"/>
                  <a:gd name="T17" fmla="*/ 35 h 125"/>
                  <a:gd name="T18" fmla="*/ 43 w 83"/>
                  <a:gd name="T19" fmla="*/ 55 h 125"/>
                  <a:gd name="T20" fmla="*/ 46 w 83"/>
                  <a:gd name="T21" fmla="*/ 77 h 125"/>
                  <a:gd name="T22" fmla="*/ 50 w 83"/>
                  <a:gd name="T23" fmla="*/ 97 h 125"/>
                  <a:gd name="T24" fmla="*/ 58 w 83"/>
                  <a:gd name="T25" fmla="*/ 117 h 125"/>
                  <a:gd name="T26" fmla="*/ 60 w 83"/>
                  <a:gd name="T27" fmla="*/ 121 h 125"/>
                  <a:gd name="T28" fmla="*/ 62 w 83"/>
                  <a:gd name="T29" fmla="*/ 123 h 125"/>
                  <a:gd name="T30" fmla="*/ 65 w 83"/>
                  <a:gd name="T31" fmla="*/ 124 h 125"/>
                  <a:gd name="T32" fmla="*/ 69 w 83"/>
                  <a:gd name="T33" fmla="*/ 125 h 125"/>
                  <a:gd name="T34" fmla="*/ 83 w 83"/>
                  <a:gd name="T35" fmla="*/ 125 h 125"/>
                  <a:gd name="T36" fmla="*/ 79 w 83"/>
                  <a:gd name="T37" fmla="*/ 125 h 125"/>
                  <a:gd name="T38" fmla="*/ 76 w 83"/>
                  <a:gd name="T39" fmla="*/ 123 h 125"/>
                  <a:gd name="T40" fmla="*/ 74 w 83"/>
                  <a:gd name="T41" fmla="*/ 121 h 125"/>
                  <a:gd name="T42" fmla="*/ 72 w 83"/>
                  <a:gd name="T43" fmla="*/ 117 h 125"/>
                  <a:gd name="T44" fmla="*/ 65 w 83"/>
                  <a:gd name="T45" fmla="*/ 97 h 125"/>
                  <a:gd name="T46" fmla="*/ 61 w 83"/>
                  <a:gd name="T47" fmla="*/ 77 h 125"/>
                  <a:gd name="T48" fmla="*/ 58 w 83"/>
                  <a:gd name="T49" fmla="*/ 55 h 125"/>
                  <a:gd name="T50" fmla="*/ 51 w 83"/>
                  <a:gd name="T51" fmla="*/ 35 h 125"/>
                  <a:gd name="T52" fmla="*/ 48 w 83"/>
                  <a:gd name="T53" fmla="*/ 29 h 125"/>
                  <a:gd name="T54" fmla="*/ 45 w 83"/>
                  <a:gd name="T55" fmla="*/ 23 h 125"/>
                  <a:gd name="T56" fmla="*/ 41 w 83"/>
                  <a:gd name="T57" fmla="*/ 18 h 125"/>
                  <a:gd name="T58" fmla="*/ 36 w 83"/>
                  <a:gd name="T59" fmla="*/ 13 h 125"/>
                  <a:gd name="T60" fmla="*/ 31 w 83"/>
                  <a:gd name="T61" fmla="*/ 9 h 125"/>
                  <a:gd name="T62" fmla="*/ 26 w 83"/>
                  <a:gd name="T63" fmla="*/ 5 h 125"/>
                  <a:gd name="T64" fmla="*/ 21 w 83"/>
                  <a:gd name="T65" fmla="*/ 2 h 125"/>
                  <a:gd name="T66" fmla="*/ 14 w 83"/>
                  <a:gd name="T67" fmla="*/ 0 h 125"/>
                  <a:gd name="T68" fmla="*/ 0 w 83"/>
                  <a:gd name="T69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3" h="125">
                    <a:moveTo>
                      <a:pt x="0" y="0"/>
                    </a:moveTo>
                    <a:lnTo>
                      <a:pt x="6" y="2"/>
                    </a:lnTo>
                    <a:lnTo>
                      <a:pt x="12" y="5"/>
                    </a:lnTo>
                    <a:lnTo>
                      <a:pt x="18" y="9"/>
                    </a:lnTo>
                    <a:lnTo>
                      <a:pt x="23" y="13"/>
                    </a:lnTo>
                    <a:lnTo>
                      <a:pt x="27" y="18"/>
                    </a:lnTo>
                    <a:lnTo>
                      <a:pt x="31" y="23"/>
                    </a:lnTo>
                    <a:lnTo>
                      <a:pt x="34" y="29"/>
                    </a:lnTo>
                    <a:lnTo>
                      <a:pt x="37" y="35"/>
                    </a:lnTo>
                    <a:lnTo>
                      <a:pt x="43" y="55"/>
                    </a:lnTo>
                    <a:lnTo>
                      <a:pt x="46" y="77"/>
                    </a:lnTo>
                    <a:lnTo>
                      <a:pt x="50" y="97"/>
                    </a:lnTo>
                    <a:lnTo>
                      <a:pt x="58" y="117"/>
                    </a:lnTo>
                    <a:lnTo>
                      <a:pt x="60" y="121"/>
                    </a:lnTo>
                    <a:lnTo>
                      <a:pt x="62" y="123"/>
                    </a:lnTo>
                    <a:lnTo>
                      <a:pt x="65" y="124"/>
                    </a:lnTo>
                    <a:lnTo>
                      <a:pt x="69" y="125"/>
                    </a:lnTo>
                    <a:lnTo>
                      <a:pt x="83" y="125"/>
                    </a:lnTo>
                    <a:lnTo>
                      <a:pt x="79" y="125"/>
                    </a:lnTo>
                    <a:lnTo>
                      <a:pt x="76" y="123"/>
                    </a:lnTo>
                    <a:lnTo>
                      <a:pt x="74" y="121"/>
                    </a:lnTo>
                    <a:lnTo>
                      <a:pt x="72" y="117"/>
                    </a:lnTo>
                    <a:lnTo>
                      <a:pt x="65" y="97"/>
                    </a:lnTo>
                    <a:lnTo>
                      <a:pt x="61" y="77"/>
                    </a:lnTo>
                    <a:lnTo>
                      <a:pt x="58" y="55"/>
                    </a:lnTo>
                    <a:lnTo>
                      <a:pt x="51" y="35"/>
                    </a:lnTo>
                    <a:lnTo>
                      <a:pt x="48" y="29"/>
                    </a:lnTo>
                    <a:lnTo>
                      <a:pt x="45" y="23"/>
                    </a:lnTo>
                    <a:lnTo>
                      <a:pt x="41" y="18"/>
                    </a:lnTo>
                    <a:lnTo>
                      <a:pt x="36" y="13"/>
                    </a:lnTo>
                    <a:lnTo>
                      <a:pt x="31" y="9"/>
                    </a:lnTo>
                    <a:lnTo>
                      <a:pt x="26" y="5"/>
                    </a:lnTo>
                    <a:lnTo>
                      <a:pt x="21" y="2"/>
                    </a:lnTo>
                    <a:lnTo>
                      <a:pt x="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5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8" name="Freeform 205"/>
              <p:cNvSpPr>
                <a:spLocks/>
              </p:cNvSpPr>
              <p:nvPr/>
            </p:nvSpPr>
            <p:spPr bwMode="auto">
              <a:xfrm>
                <a:off x="2716822" y="6192043"/>
                <a:ext cx="28887" cy="10333"/>
              </a:xfrm>
              <a:custGeom>
                <a:avLst/>
                <a:gdLst>
                  <a:gd name="T0" fmla="*/ 96 w 111"/>
                  <a:gd name="T1" fmla="*/ 48 h 48"/>
                  <a:gd name="T2" fmla="*/ 95 w 111"/>
                  <a:gd name="T3" fmla="*/ 48 h 48"/>
                  <a:gd name="T4" fmla="*/ 95 w 111"/>
                  <a:gd name="T5" fmla="*/ 48 h 48"/>
                  <a:gd name="T6" fmla="*/ 94 w 111"/>
                  <a:gd name="T7" fmla="*/ 48 h 48"/>
                  <a:gd name="T8" fmla="*/ 93 w 111"/>
                  <a:gd name="T9" fmla="*/ 48 h 48"/>
                  <a:gd name="T10" fmla="*/ 96 w 111"/>
                  <a:gd name="T11" fmla="*/ 47 h 48"/>
                  <a:gd name="T12" fmla="*/ 99 w 111"/>
                  <a:gd name="T13" fmla="*/ 47 h 48"/>
                  <a:gd name="T14" fmla="*/ 101 w 111"/>
                  <a:gd name="T15" fmla="*/ 47 h 48"/>
                  <a:gd name="T16" fmla="*/ 104 w 111"/>
                  <a:gd name="T17" fmla="*/ 47 h 48"/>
                  <a:gd name="T18" fmla="*/ 95 w 111"/>
                  <a:gd name="T19" fmla="*/ 46 h 48"/>
                  <a:gd name="T20" fmla="*/ 87 w 111"/>
                  <a:gd name="T21" fmla="*/ 43 h 48"/>
                  <a:gd name="T22" fmla="*/ 79 w 111"/>
                  <a:gd name="T23" fmla="*/ 39 h 48"/>
                  <a:gd name="T24" fmla="*/ 70 w 111"/>
                  <a:gd name="T25" fmla="*/ 35 h 48"/>
                  <a:gd name="T26" fmla="*/ 63 w 111"/>
                  <a:gd name="T27" fmla="*/ 29 h 48"/>
                  <a:gd name="T28" fmla="*/ 57 w 111"/>
                  <a:gd name="T29" fmla="*/ 22 h 48"/>
                  <a:gd name="T30" fmla="*/ 51 w 111"/>
                  <a:gd name="T31" fmla="*/ 14 h 48"/>
                  <a:gd name="T32" fmla="*/ 45 w 111"/>
                  <a:gd name="T33" fmla="*/ 6 h 48"/>
                  <a:gd name="T34" fmla="*/ 40 w 111"/>
                  <a:gd name="T35" fmla="*/ 3 h 48"/>
                  <a:gd name="T36" fmla="*/ 33 w 111"/>
                  <a:gd name="T37" fmla="*/ 1 h 48"/>
                  <a:gd name="T38" fmla="*/ 27 w 111"/>
                  <a:gd name="T39" fmla="*/ 0 h 48"/>
                  <a:gd name="T40" fmla="*/ 21 w 111"/>
                  <a:gd name="T41" fmla="*/ 0 h 48"/>
                  <a:gd name="T42" fmla="*/ 15 w 111"/>
                  <a:gd name="T43" fmla="*/ 1 h 48"/>
                  <a:gd name="T44" fmla="*/ 10 w 111"/>
                  <a:gd name="T45" fmla="*/ 3 h 48"/>
                  <a:gd name="T46" fmla="*/ 5 w 111"/>
                  <a:gd name="T47" fmla="*/ 6 h 48"/>
                  <a:gd name="T48" fmla="*/ 0 w 111"/>
                  <a:gd name="T49" fmla="*/ 11 h 48"/>
                  <a:gd name="T50" fmla="*/ 14 w 111"/>
                  <a:gd name="T51" fmla="*/ 11 h 48"/>
                  <a:gd name="T52" fmla="*/ 18 w 111"/>
                  <a:gd name="T53" fmla="*/ 6 h 48"/>
                  <a:gd name="T54" fmla="*/ 22 w 111"/>
                  <a:gd name="T55" fmla="*/ 3 h 48"/>
                  <a:gd name="T56" fmla="*/ 27 w 111"/>
                  <a:gd name="T57" fmla="*/ 1 h 48"/>
                  <a:gd name="T58" fmla="*/ 32 w 111"/>
                  <a:gd name="T59" fmla="*/ 0 h 48"/>
                  <a:gd name="T60" fmla="*/ 29 w 111"/>
                  <a:gd name="T61" fmla="*/ 0 h 48"/>
                  <a:gd name="T62" fmla="*/ 26 w 111"/>
                  <a:gd name="T63" fmla="*/ 0 h 48"/>
                  <a:gd name="T64" fmla="*/ 23 w 111"/>
                  <a:gd name="T65" fmla="*/ 1 h 48"/>
                  <a:gd name="T66" fmla="*/ 21 w 111"/>
                  <a:gd name="T67" fmla="*/ 1 h 48"/>
                  <a:gd name="T68" fmla="*/ 23 w 111"/>
                  <a:gd name="T69" fmla="*/ 2 h 48"/>
                  <a:gd name="T70" fmla="*/ 26 w 111"/>
                  <a:gd name="T71" fmla="*/ 3 h 48"/>
                  <a:gd name="T72" fmla="*/ 28 w 111"/>
                  <a:gd name="T73" fmla="*/ 5 h 48"/>
                  <a:gd name="T74" fmla="*/ 30 w 111"/>
                  <a:gd name="T75" fmla="*/ 7 h 48"/>
                  <a:gd name="T76" fmla="*/ 39 w 111"/>
                  <a:gd name="T77" fmla="*/ 18 h 48"/>
                  <a:gd name="T78" fmla="*/ 47 w 111"/>
                  <a:gd name="T79" fmla="*/ 26 h 48"/>
                  <a:gd name="T80" fmla="*/ 56 w 111"/>
                  <a:gd name="T81" fmla="*/ 34 h 48"/>
                  <a:gd name="T82" fmla="*/ 66 w 111"/>
                  <a:gd name="T83" fmla="*/ 39 h 48"/>
                  <a:gd name="T84" fmla="*/ 77 w 111"/>
                  <a:gd name="T85" fmla="*/ 44 h 48"/>
                  <a:gd name="T86" fmla="*/ 87 w 111"/>
                  <a:gd name="T87" fmla="*/ 47 h 48"/>
                  <a:gd name="T88" fmla="*/ 99 w 111"/>
                  <a:gd name="T89" fmla="*/ 48 h 48"/>
                  <a:gd name="T90" fmla="*/ 111 w 111"/>
                  <a:gd name="T91" fmla="*/ 48 h 48"/>
                  <a:gd name="T92" fmla="*/ 96 w 111"/>
                  <a:gd name="T9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11" h="48">
                    <a:moveTo>
                      <a:pt x="96" y="48"/>
                    </a:moveTo>
                    <a:lnTo>
                      <a:pt x="95" y="48"/>
                    </a:lnTo>
                    <a:lnTo>
                      <a:pt x="95" y="48"/>
                    </a:lnTo>
                    <a:lnTo>
                      <a:pt x="94" y="48"/>
                    </a:lnTo>
                    <a:lnTo>
                      <a:pt x="93" y="48"/>
                    </a:lnTo>
                    <a:lnTo>
                      <a:pt x="96" y="47"/>
                    </a:lnTo>
                    <a:lnTo>
                      <a:pt x="99" y="47"/>
                    </a:lnTo>
                    <a:lnTo>
                      <a:pt x="101" y="47"/>
                    </a:lnTo>
                    <a:lnTo>
                      <a:pt x="104" y="47"/>
                    </a:lnTo>
                    <a:lnTo>
                      <a:pt x="95" y="46"/>
                    </a:lnTo>
                    <a:lnTo>
                      <a:pt x="87" y="43"/>
                    </a:lnTo>
                    <a:lnTo>
                      <a:pt x="79" y="39"/>
                    </a:lnTo>
                    <a:lnTo>
                      <a:pt x="70" y="35"/>
                    </a:lnTo>
                    <a:lnTo>
                      <a:pt x="63" y="29"/>
                    </a:lnTo>
                    <a:lnTo>
                      <a:pt x="57" y="22"/>
                    </a:lnTo>
                    <a:lnTo>
                      <a:pt x="51" y="14"/>
                    </a:lnTo>
                    <a:lnTo>
                      <a:pt x="45" y="6"/>
                    </a:lnTo>
                    <a:lnTo>
                      <a:pt x="40" y="3"/>
                    </a:lnTo>
                    <a:lnTo>
                      <a:pt x="33" y="1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5" y="1"/>
                    </a:lnTo>
                    <a:lnTo>
                      <a:pt x="10" y="3"/>
                    </a:lnTo>
                    <a:lnTo>
                      <a:pt x="5" y="6"/>
                    </a:lnTo>
                    <a:lnTo>
                      <a:pt x="0" y="11"/>
                    </a:lnTo>
                    <a:lnTo>
                      <a:pt x="14" y="11"/>
                    </a:lnTo>
                    <a:lnTo>
                      <a:pt x="18" y="6"/>
                    </a:lnTo>
                    <a:lnTo>
                      <a:pt x="22" y="3"/>
                    </a:lnTo>
                    <a:lnTo>
                      <a:pt x="27" y="1"/>
                    </a:lnTo>
                    <a:lnTo>
                      <a:pt x="32" y="0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23" y="1"/>
                    </a:lnTo>
                    <a:lnTo>
                      <a:pt x="21" y="1"/>
                    </a:lnTo>
                    <a:lnTo>
                      <a:pt x="23" y="2"/>
                    </a:lnTo>
                    <a:lnTo>
                      <a:pt x="26" y="3"/>
                    </a:lnTo>
                    <a:lnTo>
                      <a:pt x="28" y="5"/>
                    </a:lnTo>
                    <a:lnTo>
                      <a:pt x="30" y="7"/>
                    </a:lnTo>
                    <a:lnTo>
                      <a:pt x="39" y="18"/>
                    </a:lnTo>
                    <a:lnTo>
                      <a:pt x="47" y="26"/>
                    </a:lnTo>
                    <a:lnTo>
                      <a:pt x="56" y="34"/>
                    </a:lnTo>
                    <a:lnTo>
                      <a:pt x="66" y="39"/>
                    </a:lnTo>
                    <a:lnTo>
                      <a:pt x="77" y="44"/>
                    </a:lnTo>
                    <a:lnTo>
                      <a:pt x="87" y="47"/>
                    </a:lnTo>
                    <a:lnTo>
                      <a:pt x="99" y="48"/>
                    </a:lnTo>
                    <a:lnTo>
                      <a:pt x="111" y="48"/>
                    </a:lnTo>
                    <a:lnTo>
                      <a:pt x="96" y="48"/>
                    </a:lnTo>
                    <a:close/>
                  </a:path>
                </a:pathLst>
              </a:custGeom>
              <a:solidFill>
                <a:srgbClr val="FFB5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9" name="Freeform 206"/>
              <p:cNvSpPr>
                <a:spLocks/>
              </p:cNvSpPr>
              <p:nvPr/>
            </p:nvSpPr>
            <p:spPr bwMode="auto">
              <a:xfrm>
                <a:off x="2728171" y="6204960"/>
                <a:ext cx="16507" cy="1722"/>
              </a:xfrm>
              <a:custGeom>
                <a:avLst/>
                <a:gdLst>
                  <a:gd name="T0" fmla="*/ 49 w 63"/>
                  <a:gd name="T1" fmla="*/ 5 h 7"/>
                  <a:gd name="T2" fmla="*/ 48 w 63"/>
                  <a:gd name="T3" fmla="*/ 5 h 7"/>
                  <a:gd name="T4" fmla="*/ 47 w 63"/>
                  <a:gd name="T5" fmla="*/ 5 h 7"/>
                  <a:gd name="T6" fmla="*/ 46 w 63"/>
                  <a:gd name="T7" fmla="*/ 5 h 7"/>
                  <a:gd name="T8" fmla="*/ 45 w 63"/>
                  <a:gd name="T9" fmla="*/ 5 h 7"/>
                  <a:gd name="T10" fmla="*/ 48 w 63"/>
                  <a:gd name="T11" fmla="*/ 5 h 7"/>
                  <a:gd name="T12" fmla="*/ 51 w 63"/>
                  <a:gd name="T13" fmla="*/ 5 h 7"/>
                  <a:gd name="T14" fmla="*/ 54 w 63"/>
                  <a:gd name="T15" fmla="*/ 5 h 7"/>
                  <a:gd name="T16" fmla="*/ 57 w 63"/>
                  <a:gd name="T17" fmla="*/ 4 h 7"/>
                  <a:gd name="T18" fmla="*/ 50 w 63"/>
                  <a:gd name="T19" fmla="*/ 3 h 7"/>
                  <a:gd name="T20" fmla="*/ 43 w 63"/>
                  <a:gd name="T21" fmla="*/ 1 h 7"/>
                  <a:gd name="T22" fmla="*/ 36 w 63"/>
                  <a:gd name="T23" fmla="*/ 0 h 7"/>
                  <a:gd name="T24" fmla="*/ 27 w 63"/>
                  <a:gd name="T25" fmla="*/ 0 h 7"/>
                  <a:gd name="T26" fmla="*/ 20 w 63"/>
                  <a:gd name="T27" fmla="*/ 0 h 7"/>
                  <a:gd name="T28" fmla="*/ 13 w 63"/>
                  <a:gd name="T29" fmla="*/ 1 h 7"/>
                  <a:gd name="T30" fmla="*/ 6 w 63"/>
                  <a:gd name="T31" fmla="*/ 3 h 7"/>
                  <a:gd name="T32" fmla="*/ 0 w 63"/>
                  <a:gd name="T33" fmla="*/ 7 h 7"/>
                  <a:gd name="T34" fmla="*/ 14 w 63"/>
                  <a:gd name="T35" fmla="*/ 7 h 7"/>
                  <a:gd name="T36" fmla="*/ 17 w 63"/>
                  <a:gd name="T37" fmla="*/ 4 h 7"/>
                  <a:gd name="T38" fmla="*/ 20 w 63"/>
                  <a:gd name="T39" fmla="*/ 3 h 7"/>
                  <a:gd name="T40" fmla="*/ 23 w 63"/>
                  <a:gd name="T41" fmla="*/ 1 h 7"/>
                  <a:gd name="T42" fmla="*/ 26 w 63"/>
                  <a:gd name="T43" fmla="*/ 0 h 7"/>
                  <a:gd name="T44" fmla="*/ 23 w 63"/>
                  <a:gd name="T45" fmla="*/ 0 h 7"/>
                  <a:gd name="T46" fmla="*/ 21 w 63"/>
                  <a:gd name="T47" fmla="*/ 0 h 7"/>
                  <a:gd name="T48" fmla="*/ 18 w 63"/>
                  <a:gd name="T49" fmla="*/ 0 h 7"/>
                  <a:gd name="T50" fmla="*/ 15 w 63"/>
                  <a:gd name="T51" fmla="*/ 0 h 7"/>
                  <a:gd name="T52" fmla="*/ 21 w 63"/>
                  <a:gd name="T53" fmla="*/ 0 h 7"/>
                  <a:gd name="T54" fmla="*/ 27 w 63"/>
                  <a:gd name="T55" fmla="*/ 1 h 7"/>
                  <a:gd name="T56" fmla="*/ 34 w 63"/>
                  <a:gd name="T57" fmla="*/ 2 h 7"/>
                  <a:gd name="T58" fmla="*/ 40 w 63"/>
                  <a:gd name="T59" fmla="*/ 4 h 7"/>
                  <a:gd name="T60" fmla="*/ 45 w 63"/>
                  <a:gd name="T61" fmla="*/ 5 h 7"/>
                  <a:gd name="T62" fmla="*/ 51 w 63"/>
                  <a:gd name="T63" fmla="*/ 5 h 7"/>
                  <a:gd name="T64" fmla="*/ 57 w 63"/>
                  <a:gd name="T65" fmla="*/ 7 h 7"/>
                  <a:gd name="T66" fmla="*/ 63 w 63"/>
                  <a:gd name="T67" fmla="*/ 5 h 7"/>
                  <a:gd name="T68" fmla="*/ 49 w 63"/>
                  <a:gd name="T6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" h="7">
                    <a:moveTo>
                      <a:pt x="49" y="5"/>
                    </a:moveTo>
                    <a:lnTo>
                      <a:pt x="48" y="5"/>
                    </a:lnTo>
                    <a:lnTo>
                      <a:pt x="47" y="5"/>
                    </a:lnTo>
                    <a:lnTo>
                      <a:pt x="46" y="5"/>
                    </a:lnTo>
                    <a:lnTo>
                      <a:pt x="45" y="5"/>
                    </a:lnTo>
                    <a:lnTo>
                      <a:pt x="48" y="5"/>
                    </a:lnTo>
                    <a:lnTo>
                      <a:pt x="51" y="5"/>
                    </a:lnTo>
                    <a:lnTo>
                      <a:pt x="54" y="5"/>
                    </a:lnTo>
                    <a:lnTo>
                      <a:pt x="57" y="4"/>
                    </a:lnTo>
                    <a:lnTo>
                      <a:pt x="50" y="3"/>
                    </a:lnTo>
                    <a:lnTo>
                      <a:pt x="43" y="1"/>
                    </a:lnTo>
                    <a:lnTo>
                      <a:pt x="36" y="0"/>
                    </a:lnTo>
                    <a:lnTo>
                      <a:pt x="27" y="0"/>
                    </a:lnTo>
                    <a:lnTo>
                      <a:pt x="20" y="0"/>
                    </a:lnTo>
                    <a:lnTo>
                      <a:pt x="13" y="1"/>
                    </a:lnTo>
                    <a:lnTo>
                      <a:pt x="6" y="3"/>
                    </a:lnTo>
                    <a:lnTo>
                      <a:pt x="0" y="7"/>
                    </a:lnTo>
                    <a:lnTo>
                      <a:pt x="14" y="7"/>
                    </a:lnTo>
                    <a:lnTo>
                      <a:pt x="17" y="4"/>
                    </a:lnTo>
                    <a:lnTo>
                      <a:pt x="20" y="3"/>
                    </a:lnTo>
                    <a:lnTo>
                      <a:pt x="23" y="1"/>
                    </a:lnTo>
                    <a:lnTo>
                      <a:pt x="26" y="0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7" y="1"/>
                    </a:lnTo>
                    <a:lnTo>
                      <a:pt x="34" y="2"/>
                    </a:lnTo>
                    <a:lnTo>
                      <a:pt x="40" y="4"/>
                    </a:lnTo>
                    <a:lnTo>
                      <a:pt x="45" y="5"/>
                    </a:lnTo>
                    <a:lnTo>
                      <a:pt x="51" y="5"/>
                    </a:lnTo>
                    <a:lnTo>
                      <a:pt x="57" y="7"/>
                    </a:lnTo>
                    <a:lnTo>
                      <a:pt x="63" y="5"/>
                    </a:lnTo>
                    <a:lnTo>
                      <a:pt x="49" y="5"/>
                    </a:lnTo>
                    <a:close/>
                  </a:path>
                </a:pathLst>
              </a:custGeom>
              <a:solidFill>
                <a:srgbClr val="FFB5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0" name="Freeform 207"/>
              <p:cNvSpPr>
                <a:spLocks/>
              </p:cNvSpPr>
              <p:nvPr/>
            </p:nvSpPr>
            <p:spPr bwMode="auto">
              <a:xfrm>
                <a:off x="2815864" y="6179126"/>
                <a:ext cx="18570" cy="23250"/>
              </a:xfrm>
              <a:custGeom>
                <a:avLst/>
                <a:gdLst>
                  <a:gd name="T0" fmla="*/ 0 w 73"/>
                  <a:gd name="T1" fmla="*/ 107 h 107"/>
                  <a:gd name="T2" fmla="*/ 8 w 73"/>
                  <a:gd name="T3" fmla="*/ 103 h 107"/>
                  <a:gd name="T4" fmla="*/ 14 w 73"/>
                  <a:gd name="T5" fmla="*/ 97 h 107"/>
                  <a:gd name="T6" fmla="*/ 20 w 73"/>
                  <a:gd name="T7" fmla="*/ 89 h 107"/>
                  <a:gd name="T8" fmla="*/ 23 w 73"/>
                  <a:gd name="T9" fmla="*/ 80 h 107"/>
                  <a:gd name="T10" fmla="*/ 26 w 73"/>
                  <a:gd name="T11" fmla="*/ 70 h 107"/>
                  <a:gd name="T12" fmla="*/ 28 w 73"/>
                  <a:gd name="T13" fmla="*/ 61 h 107"/>
                  <a:gd name="T14" fmla="*/ 29 w 73"/>
                  <a:gd name="T15" fmla="*/ 51 h 107"/>
                  <a:gd name="T16" fmla="*/ 31 w 73"/>
                  <a:gd name="T17" fmla="*/ 42 h 107"/>
                  <a:gd name="T18" fmla="*/ 35 w 73"/>
                  <a:gd name="T19" fmla="*/ 29 h 107"/>
                  <a:gd name="T20" fmla="*/ 42 w 73"/>
                  <a:gd name="T21" fmla="*/ 18 h 107"/>
                  <a:gd name="T22" fmla="*/ 49 w 73"/>
                  <a:gd name="T23" fmla="*/ 9 h 107"/>
                  <a:gd name="T24" fmla="*/ 59 w 73"/>
                  <a:gd name="T25" fmla="*/ 0 h 107"/>
                  <a:gd name="T26" fmla="*/ 73 w 73"/>
                  <a:gd name="T27" fmla="*/ 0 h 107"/>
                  <a:gd name="T28" fmla="*/ 64 w 73"/>
                  <a:gd name="T29" fmla="*/ 9 h 107"/>
                  <a:gd name="T30" fmla="*/ 57 w 73"/>
                  <a:gd name="T31" fmla="*/ 18 h 107"/>
                  <a:gd name="T32" fmla="*/ 49 w 73"/>
                  <a:gd name="T33" fmla="*/ 29 h 107"/>
                  <a:gd name="T34" fmla="*/ 45 w 73"/>
                  <a:gd name="T35" fmla="*/ 42 h 107"/>
                  <a:gd name="T36" fmla="*/ 43 w 73"/>
                  <a:gd name="T37" fmla="*/ 51 h 107"/>
                  <a:gd name="T38" fmla="*/ 42 w 73"/>
                  <a:gd name="T39" fmla="*/ 61 h 107"/>
                  <a:gd name="T40" fmla="*/ 40 w 73"/>
                  <a:gd name="T41" fmla="*/ 70 h 107"/>
                  <a:gd name="T42" fmla="*/ 37 w 73"/>
                  <a:gd name="T43" fmla="*/ 80 h 107"/>
                  <a:gd name="T44" fmla="*/ 34 w 73"/>
                  <a:gd name="T45" fmla="*/ 89 h 107"/>
                  <a:gd name="T46" fmla="*/ 29 w 73"/>
                  <a:gd name="T47" fmla="*/ 97 h 107"/>
                  <a:gd name="T48" fmla="*/ 23 w 73"/>
                  <a:gd name="T49" fmla="*/ 103 h 107"/>
                  <a:gd name="T50" fmla="*/ 14 w 73"/>
                  <a:gd name="T51" fmla="*/ 107 h 107"/>
                  <a:gd name="T52" fmla="*/ 0 w 73"/>
                  <a:gd name="T53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107">
                    <a:moveTo>
                      <a:pt x="0" y="107"/>
                    </a:moveTo>
                    <a:lnTo>
                      <a:pt x="8" y="103"/>
                    </a:lnTo>
                    <a:lnTo>
                      <a:pt x="14" y="97"/>
                    </a:lnTo>
                    <a:lnTo>
                      <a:pt x="20" y="89"/>
                    </a:lnTo>
                    <a:lnTo>
                      <a:pt x="23" y="80"/>
                    </a:lnTo>
                    <a:lnTo>
                      <a:pt x="26" y="70"/>
                    </a:lnTo>
                    <a:lnTo>
                      <a:pt x="28" y="61"/>
                    </a:lnTo>
                    <a:lnTo>
                      <a:pt x="29" y="51"/>
                    </a:lnTo>
                    <a:lnTo>
                      <a:pt x="31" y="42"/>
                    </a:lnTo>
                    <a:lnTo>
                      <a:pt x="35" y="29"/>
                    </a:lnTo>
                    <a:lnTo>
                      <a:pt x="42" y="18"/>
                    </a:lnTo>
                    <a:lnTo>
                      <a:pt x="49" y="9"/>
                    </a:lnTo>
                    <a:lnTo>
                      <a:pt x="59" y="0"/>
                    </a:lnTo>
                    <a:lnTo>
                      <a:pt x="73" y="0"/>
                    </a:lnTo>
                    <a:lnTo>
                      <a:pt x="64" y="9"/>
                    </a:lnTo>
                    <a:lnTo>
                      <a:pt x="57" y="18"/>
                    </a:lnTo>
                    <a:lnTo>
                      <a:pt x="49" y="29"/>
                    </a:lnTo>
                    <a:lnTo>
                      <a:pt x="45" y="42"/>
                    </a:lnTo>
                    <a:lnTo>
                      <a:pt x="43" y="51"/>
                    </a:lnTo>
                    <a:lnTo>
                      <a:pt x="42" y="61"/>
                    </a:lnTo>
                    <a:lnTo>
                      <a:pt x="40" y="70"/>
                    </a:lnTo>
                    <a:lnTo>
                      <a:pt x="37" y="80"/>
                    </a:lnTo>
                    <a:lnTo>
                      <a:pt x="34" y="89"/>
                    </a:lnTo>
                    <a:lnTo>
                      <a:pt x="29" y="97"/>
                    </a:lnTo>
                    <a:lnTo>
                      <a:pt x="23" y="103"/>
                    </a:lnTo>
                    <a:lnTo>
                      <a:pt x="14" y="107"/>
                    </a:lnTo>
                    <a:lnTo>
                      <a:pt x="0" y="107"/>
                    </a:lnTo>
                    <a:close/>
                  </a:path>
                </a:pathLst>
              </a:custGeom>
              <a:solidFill>
                <a:srgbClr val="FFB5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1" name="Freeform 208"/>
              <p:cNvSpPr>
                <a:spLocks/>
              </p:cNvSpPr>
              <p:nvPr/>
            </p:nvSpPr>
            <p:spPr bwMode="auto">
              <a:xfrm>
                <a:off x="2813801" y="6201515"/>
                <a:ext cx="17539" cy="6028"/>
              </a:xfrm>
              <a:custGeom>
                <a:avLst/>
                <a:gdLst>
                  <a:gd name="T0" fmla="*/ 0 w 68"/>
                  <a:gd name="T1" fmla="*/ 28 h 28"/>
                  <a:gd name="T2" fmla="*/ 7 w 68"/>
                  <a:gd name="T3" fmla="*/ 27 h 28"/>
                  <a:gd name="T4" fmla="*/ 15 w 68"/>
                  <a:gd name="T5" fmla="*/ 24 h 28"/>
                  <a:gd name="T6" fmla="*/ 22 w 68"/>
                  <a:gd name="T7" fmla="*/ 23 h 28"/>
                  <a:gd name="T8" fmla="*/ 30 w 68"/>
                  <a:gd name="T9" fmla="*/ 20 h 28"/>
                  <a:gd name="T10" fmla="*/ 37 w 68"/>
                  <a:gd name="T11" fmla="*/ 17 h 28"/>
                  <a:gd name="T12" fmla="*/ 43 w 68"/>
                  <a:gd name="T13" fmla="*/ 12 h 28"/>
                  <a:gd name="T14" fmla="*/ 49 w 68"/>
                  <a:gd name="T15" fmla="*/ 6 h 28"/>
                  <a:gd name="T16" fmla="*/ 53 w 68"/>
                  <a:gd name="T17" fmla="*/ 0 h 28"/>
                  <a:gd name="T18" fmla="*/ 68 w 68"/>
                  <a:gd name="T19" fmla="*/ 0 h 28"/>
                  <a:gd name="T20" fmla="*/ 64 w 68"/>
                  <a:gd name="T21" fmla="*/ 6 h 28"/>
                  <a:gd name="T22" fmla="*/ 57 w 68"/>
                  <a:gd name="T23" fmla="*/ 12 h 28"/>
                  <a:gd name="T24" fmla="*/ 51 w 68"/>
                  <a:gd name="T25" fmla="*/ 17 h 28"/>
                  <a:gd name="T26" fmla="*/ 44 w 68"/>
                  <a:gd name="T27" fmla="*/ 20 h 28"/>
                  <a:gd name="T28" fmla="*/ 37 w 68"/>
                  <a:gd name="T29" fmla="*/ 23 h 28"/>
                  <a:gd name="T30" fmla="*/ 30 w 68"/>
                  <a:gd name="T31" fmla="*/ 24 h 28"/>
                  <a:gd name="T32" fmla="*/ 21 w 68"/>
                  <a:gd name="T33" fmla="*/ 27 h 28"/>
                  <a:gd name="T34" fmla="*/ 14 w 68"/>
                  <a:gd name="T35" fmla="*/ 28 h 28"/>
                  <a:gd name="T36" fmla="*/ 0 w 68"/>
                  <a:gd name="T3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8" h="28">
                    <a:moveTo>
                      <a:pt x="0" y="28"/>
                    </a:moveTo>
                    <a:lnTo>
                      <a:pt x="7" y="27"/>
                    </a:lnTo>
                    <a:lnTo>
                      <a:pt x="15" y="24"/>
                    </a:lnTo>
                    <a:lnTo>
                      <a:pt x="22" y="23"/>
                    </a:lnTo>
                    <a:lnTo>
                      <a:pt x="30" y="20"/>
                    </a:lnTo>
                    <a:lnTo>
                      <a:pt x="37" y="17"/>
                    </a:lnTo>
                    <a:lnTo>
                      <a:pt x="43" y="12"/>
                    </a:lnTo>
                    <a:lnTo>
                      <a:pt x="49" y="6"/>
                    </a:lnTo>
                    <a:lnTo>
                      <a:pt x="53" y="0"/>
                    </a:lnTo>
                    <a:lnTo>
                      <a:pt x="68" y="0"/>
                    </a:lnTo>
                    <a:lnTo>
                      <a:pt x="64" y="6"/>
                    </a:lnTo>
                    <a:lnTo>
                      <a:pt x="57" y="12"/>
                    </a:lnTo>
                    <a:lnTo>
                      <a:pt x="51" y="17"/>
                    </a:lnTo>
                    <a:lnTo>
                      <a:pt x="44" y="20"/>
                    </a:lnTo>
                    <a:lnTo>
                      <a:pt x="37" y="23"/>
                    </a:lnTo>
                    <a:lnTo>
                      <a:pt x="30" y="24"/>
                    </a:lnTo>
                    <a:lnTo>
                      <a:pt x="21" y="27"/>
                    </a:lnTo>
                    <a:lnTo>
                      <a:pt x="14" y="28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B5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Freeform 209"/>
              <p:cNvSpPr>
                <a:spLocks/>
              </p:cNvSpPr>
              <p:nvPr/>
            </p:nvSpPr>
            <p:spPr bwMode="auto">
              <a:xfrm>
                <a:off x="2815864" y="6211849"/>
                <a:ext cx="10317" cy="1722"/>
              </a:xfrm>
              <a:custGeom>
                <a:avLst/>
                <a:gdLst>
                  <a:gd name="T0" fmla="*/ 0 w 42"/>
                  <a:gd name="T1" fmla="*/ 0 h 7"/>
                  <a:gd name="T2" fmla="*/ 7 w 42"/>
                  <a:gd name="T3" fmla="*/ 1 h 7"/>
                  <a:gd name="T4" fmla="*/ 14 w 42"/>
                  <a:gd name="T5" fmla="*/ 2 h 7"/>
                  <a:gd name="T6" fmla="*/ 22 w 42"/>
                  <a:gd name="T7" fmla="*/ 5 h 7"/>
                  <a:gd name="T8" fmla="*/ 28 w 42"/>
                  <a:gd name="T9" fmla="*/ 7 h 7"/>
                  <a:gd name="T10" fmla="*/ 42 w 42"/>
                  <a:gd name="T11" fmla="*/ 7 h 7"/>
                  <a:gd name="T12" fmla="*/ 35 w 42"/>
                  <a:gd name="T13" fmla="*/ 5 h 7"/>
                  <a:gd name="T14" fmla="*/ 29 w 42"/>
                  <a:gd name="T15" fmla="*/ 2 h 7"/>
                  <a:gd name="T16" fmla="*/ 22 w 42"/>
                  <a:gd name="T17" fmla="*/ 1 h 7"/>
                  <a:gd name="T18" fmla="*/ 14 w 42"/>
                  <a:gd name="T19" fmla="*/ 0 h 7"/>
                  <a:gd name="T20" fmla="*/ 0 w 42"/>
                  <a:gd name="T2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7">
                    <a:moveTo>
                      <a:pt x="0" y="0"/>
                    </a:moveTo>
                    <a:lnTo>
                      <a:pt x="7" y="1"/>
                    </a:lnTo>
                    <a:lnTo>
                      <a:pt x="14" y="2"/>
                    </a:lnTo>
                    <a:lnTo>
                      <a:pt x="22" y="5"/>
                    </a:lnTo>
                    <a:lnTo>
                      <a:pt x="28" y="7"/>
                    </a:lnTo>
                    <a:lnTo>
                      <a:pt x="42" y="7"/>
                    </a:lnTo>
                    <a:lnTo>
                      <a:pt x="35" y="5"/>
                    </a:lnTo>
                    <a:lnTo>
                      <a:pt x="29" y="2"/>
                    </a:lnTo>
                    <a:lnTo>
                      <a:pt x="22" y="1"/>
                    </a:lnTo>
                    <a:lnTo>
                      <a:pt x="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5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3" name="Freeform 210"/>
              <p:cNvSpPr>
                <a:spLocks/>
              </p:cNvSpPr>
              <p:nvPr/>
            </p:nvSpPr>
            <p:spPr bwMode="auto">
              <a:xfrm>
                <a:off x="2695157" y="6217015"/>
                <a:ext cx="13412" cy="19806"/>
              </a:xfrm>
              <a:custGeom>
                <a:avLst/>
                <a:gdLst>
                  <a:gd name="T0" fmla="*/ 10 w 54"/>
                  <a:gd name="T1" fmla="*/ 84 h 92"/>
                  <a:gd name="T2" fmla="*/ 10 w 54"/>
                  <a:gd name="T3" fmla="*/ 81 h 92"/>
                  <a:gd name="T4" fmla="*/ 9 w 54"/>
                  <a:gd name="T5" fmla="*/ 78 h 92"/>
                  <a:gd name="T6" fmla="*/ 8 w 54"/>
                  <a:gd name="T7" fmla="*/ 76 h 92"/>
                  <a:gd name="T8" fmla="*/ 8 w 54"/>
                  <a:gd name="T9" fmla="*/ 72 h 92"/>
                  <a:gd name="T10" fmla="*/ 9 w 54"/>
                  <a:gd name="T11" fmla="*/ 68 h 92"/>
                  <a:gd name="T12" fmla="*/ 12 w 54"/>
                  <a:gd name="T13" fmla="*/ 64 h 92"/>
                  <a:gd name="T14" fmla="*/ 16 w 54"/>
                  <a:gd name="T15" fmla="*/ 60 h 92"/>
                  <a:gd name="T16" fmla="*/ 19 w 54"/>
                  <a:gd name="T17" fmla="*/ 57 h 92"/>
                  <a:gd name="T18" fmla="*/ 18 w 54"/>
                  <a:gd name="T19" fmla="*/ 50 h 92"/>
                  <a:gd name="T20" fmla="*/ 21 w 54"/>
                  <a:gd name="T21" fmla="*/ 44 h 92"/>
                  <a:gd name="T22" fmla="*/ 26 w 54"/>
                  <a:gd name="T23" fmla="*/ 40 h 92"/>
                  <a:gd name="T24" fmla="*/ 31 w 54"/>
                  <a:gd name="T25" fmla="*/ 35 h 92"/>
                  <a:gd name="T26" fmla="*/ 31 w 54"/>
                  <a:gd name="T27" fmla="*/ 31 h 92"/>
                  <a:gd name="T28" fmla="*/ 33 w 54"/>
                  <a:gd name="T29" fmla="*/ 26 h 92"/>
                  <a:gd name="T30" fmla="*/ 36 w 54"/>
                  <a:gd name="T31" fmla="*/ 23 h 92"/>
                  <a:gd name="T32" fmla="*/ 40 w 54"/>
                  <a:gd name="T33" fmla="*/ 20 h 92"/>
                  <a:gd name="T34" fmla="*/ 41 w 54"/>
                  <a:gd name="T35" fmla="*/ 20 h 92"/>
                  <a:gd name="T36" fmla="*/ 41 w 54"/>
                  <a:gd name="T37" fmla="*/ 19 h 92"/>
                  <a:gd name="T38" fmla="*/ 42 w 54"/>
                  <a:gd name="T39" fmla="*/ 19 h 92"/>
                  <a:gd name="T40" fmla="*/ 42 w 54"/>
                  <a:gd name="T41" fmla="*/ 18 h 92"/>
                  <a:gd name="T42" fmla="*/ 43 w 54"/>
                  <a:gd name="T43" fmla="*/ 12 h 92"/>
                  <a:gd name="T44" fmla="*/ 45 w 54"/>
                  <a:gd name="T45" fmla="*/ 9 h 92"/>
                  <a:gd name="T46" fmla="*/ 49 w 54"/>
                  <a:gd name="T47" fmla="*/ 7 h 92"/>
                  <a:gd name="T48" fmla="*/ 54 w 54"/>
                  <a:gd name="T49" fmla="*/ 6 h 92"/>
                  <a:gd name="T50" fmla="*/ 46 w 54"/>
                  <a:gd name="T51" fmla="*/ 0 h 92"/>
                  <a:gd name="T52" fmla="*/ 44 w 54"/>
                  <a:gd name="T53" fmla="*/ 1 h 92"/>
                  <a:gd name="T54" fmla="*/ 38 w 54"/>
                  <a:gd name="T55" fmla="*/ 5 h 92"/>
                  <a:gd name="T56" fmla="*/ 29 w 54"/>
                  <a:gd name="T57" fmla="*/ 12 h 92"/>
                  <a:gd name="T58" fmla="*/ 18 w 54"/>
                  <a:gd name="T59" fmla="*/ 26 h 92"/>
                  <a:gd name="T60" fmla="*/ 8 w 54"/>
                  <a:gd name="T61" fmla="*/ 44 h 92"/>
                  <a:gd name="T62" fmla="*/ 3 w 54"/>
                  <a:gd name="T63" fmla="*/ 62 h 92"/>
                  <a:gd name="T64" fmla="*/ 1 w 54"/>
                  <a:gd name="T65" fmla="*/ 76 h 92"/>
                  <a:gd name="T66" fmla="*/ 0 w 54"/>
                  <a:gd name="T67" fmla="*/ 81 h 92"/>
                  <a:gd name="T68" fmla="*/ 9 w 54"/>
                  <a:gd name="T69" fmla="*/ 92 h 92"/>
                  <a:gd name="T70" fmla="*/ 10 w 54"/>
                  <a:gd name="T71" fmla="*/ 89 h 92"/>
                  <a:gd name="T72" fmla="*/ 10 w 54"/>
                  <a:gd name="T73" fmla="*/ 88 h 92"/>
                  <a:gd name="T74" fmla="*/ 10 w 54"/>
                  <a:gd name="T75" fmla="*/ 86 h 92"/>
                  <a:gd name="T76" fmla="*/ 10 w 54"/>
                  <a:gd name="T77" fmla="*/ 8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4" h="92">
                    <a:moveTo>
                      <a:pt x="10" y="84"/>
                    </a:moveTo>
                    <a:lnTo>
                      <a:pt x="10" y="81"/>
                    </a:lnTo>
                    <a:lnTo>
                      <a:pt x="9" y="78"/>
                    </a:lnTo>
                    <a:lnTo>
                      <a:pt x="8" y="76"/>
                    </a:lnTo>
                    <a:lnTo>
                      <a:pt x="8" y="72"/>
                    </a:lnTo>
                    <a:lnTo>
                      <a:pt x="9" y="68"/>
                    </a:lnTo>
                    <a:lnTo>
                      <a:pt x="12" y="64"/>
                    </a:lnTo>
                    <a:lnTo>
                      <a:pt x="16" y="60"/>
                    </a:lnTo>
                    <a:lnTo>
                      <a:pt x="19" y="57"/>
                    </a:lnTo>
                    <a:lnTo>
                      <a:pt x="18" y="50"/>
                    </a:lnTo>
                    <a:lnTo>
                      <a:pt x="21" y="44"/>
                    </a:lnTo>
                    <a:lnTo>
                      <a:pt x="26" y="40"/>
                    </a:lnTo>
                    <a:lnTo>
                      <a:pt x="31" y="35"/>
                    </a:lnTo>
                    <a:lnTo>
                      <a:pt x="31" y="31"/>
                    </a:lnTo>
                    <a:lnTo>
                      <a:pt x="33" y="26"/>
                    </a:lnTo>
                    <a:lnTo>
                      <a:pt x="36" y="23"/>
                    </a:lnTo>
                    <a:lnTo>
                      <a:pt x="40" y="20"/>
                    </a:lnTo>
                    <a:lnTo>
                      <a:pt x="41" y="20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42" y="18"/>
                    </a:lnTo>
                    <a:lnTo>
                      <a:pt x="43" y="12"/>
                    </a:lnTo>
                    <a:lnTo>
                      <a:pt x="45" y="9"/>
                    </a:lnTo>
                    <a:lnTo>
                      <a:pt x="49" y="7"/>
                    </a:lnTo>
                    <a:lnTo>
                      <a:pt x="54" y="6"/>
                    </a:lnTo>
                    <a:lnTo>
                      <a:pt x="46" y="0"/>
                    </a:lnTo>
                    <a:lnTo>
                      <a:pt x="44" y="1"/>
                    </a:lnTo>
                    <a:lnTo>
                      <a:pt x="38" y="5"/>
                    </a:lnTo>
                    <a:lnTo>
                      <a:pt x="29" y="12"/>
                    </a:lnTo>
                    <a:lnTo>
                      <a:pt x="18" y="26"/>
                    </a:lnTo>
                    <a:lnTo>
                      <a:pt x="8" y="44"/>
                    </a:lnTo>
                    <a:lnTo>
                      <a:pt x="3" y="62"/>
                    </a:lnTo>
                    <a:lnTo>
                      <a:pt x="1" y="76"/>
                    </a:lnTo>
                    <a:lnTo>
                      <a:pt x="0" y="81"/>
                    </a:lnTo>
                    <a:lnTo>
                      <a:pt x="9" y="92"/>
                    </a:lnTo>
                    <a:lnTo>
                      <a:pt x="10" y="89"/>
                    </a:lnTo>
                    <a:lnTo>
                      <a:pt x="10" y="88"/>
                    </a:lnTo>
                    <a:lnTo>
                      <a:pt x="10" y="86"/>
                    </a:lnTo>
                    <a:lnTo>
                      <a:pt x="10" y="84"/>
                    </a:lnTo>
                    <a:close/>
                  </a:path>
                </a:pathLst>
              </a:custGeom>
              <a:solidFill>
                <a:srgbClr val="D6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4" name="Freeform 211"/>
              <p:cNvSpPr>
                <a:spLocks/>
              </p:cNvSpPr>
              <p:nvPr/>
            </p:nvSpPr>
            <p:spPr bwMode="auto">
              <a:xfrm>
                <a:off x="2700315" y="6218738"/>
                <a:ext cx="12380" cy="22389"/>
              </a:xfrm>
              <a:custGeom>
                <a:avLst/>
                <a:gdLst>
                  <a:gd name="T0" fmla="*/ 34 w 47"/>
                  <a:gd name="T1" fmla="*/ 8 h 102"/>
                  <a:gd name="T2" fmla="*/ 32 w 47"/>
                  <a:gd name="T3" fmla="*/ 10 h 102"/>
                  <a:gd name="T4" fmla="*/ 30 w 47"/>
                  <a:gd name="T5" fmla="*/ 11 h 102"/>
                  <a:gd name="T6" fmla="*/ 26 w 47"/>
                  <a:gd name="T7" fmla="*/ 13 h 102"/>
                  <a:gd name="T8" fmla="*/ 24 w 47"/>
                  <a:gd name="T9" fmla="*/ 14 h 102"/>
                  <a:gd name="T10" fmla="*/ 23 w 47"/>
                  <a:gd name="T11" fmla="*/ 17 h 102"/>
                  <a:gd name="T12" fmla="*/ 23 w 47"/>
                  <a:gd name="T13" fmla="*/ 19 h 102"/>
                  <a:gd name="T14" fmla="*/ 22 w 47"/>
                  <a:gd name="T15" fmla="*/ 23 h 102"/>
                  <a:gd name="T16" fmla="*/ 21 w 47"/>
                  <a:gd name="T17" fmla="*/ 25 h 102"/>
                  <a:gd name="T18" fmla="*/ 16 w 47"/>
                  <a:gd name="T19" fmla="*/ 30 h 102"/>
                  <a:gd name="T20" fmla="*/ 12 w 47"/>
                  <a:gd name="T21" fmla="*/ 34 h 102"/>
                  <a:gd name="T22" fmla="*/ 8 w 47"/>
                  <a:gd name="T23" fmla="*/ 40 h 102"/>
                  <a:gd name="T24" fmla="*/ 9 w 47"/>
                  <a:gd name="T25" fmla="*/ 47 h 102"/>
                  <a:gd name="T26" fmla="*/ 7 w 47"/>
                  <a:gd name="T27" fmla="*/ 50 h 102"/>
                  <a:gd name="T28" fmla="*/ 4 w 47"/>
                  <a:gd name="T29" fmla="*/ 54 h 102"/>
                  <a:gd name="T30" fmla="*/ 1 w 47"/>
                  <a:gd name="T31" fmla="*/ 58 h 102"/>
                  <a:gd name="T32" fmla="*/ 0 w 47"/>
                  <a:gd name="T33" fmla="*/ 62 h 102"/>
                  <a:gd name="T34" fmla="*/ 0 w 47"/>
                  <a:gd name="T35" fmla="*/ 66 h 102"/>
                  <a:gd name="T36" fmla="*/ 1 w 47"/>
                  <a:gd name="T37" fmla="*/ 68 h 102"/>
                  <a:gd name="T38" fmla="*/ 2 w 47"/>
                  <a:gd name="T39" fmla="*/ 71 h 102"/>
                  <a:gd name="T40" fmla="*/ 2 w 47"/>
                  <a:gd name="T41" fmla="*/ 74 h 102"/>
                  <a:gd name="T42" fmla="*/ 2 w 47"/>
                  <a:gd name="T43" fmla="*/ 78 h 102"/>
                  <a:gd name="T44" fmla="*/ 1 w 47"/>
                  <a:gd name="T45" fmla="*/ 82 h 102"/>
                  <a:gd name="T46" fmla="*/ 1 w 47"/>
                  <a:gd name="T47" fmla="*/ 85 h 102"/>
                  <a:gd name="T48" fmla="*/ 1 w 47"/>
                  <a:gd name="T49" fmla="*/ 90 h 102"/>
                  <a:gd name="T50" fmla="*/ 1 w 47"/>
                  <a:gd name="T51" fmla="*/ 92 h 102"/>
                  <a:gd name="T52" fmla="*/ 3 w 47"/>
                  <a:gd name="T53" fmla="*/ 93 h 102"/>
                  <a:gd name="T54" fmla="*/ 4 w 47"/>
                  <a:gd name="T55" fmla="*/ 95 h 102"/>
                  <a:gd name="T56" fmla="*/ 5 w 47"/>
                  <a:gd name="T57" fmla="*/ 96 h 102"/>
                  <a:gd name="T58" fmla="*/ 2 w 47"/>
                  <a:gd name="T59" fmla="*/ 96 h 102"/>
                  <a:gd name="T60" fmla="*/ 7 w 47"/>
                  <a:gd name="T61" fmla="*/ 102 h 102"/>
                  <a:gd name="T62" fmla="*/ 7 w 47"/>
                  <a:gd name="T63" fmla="*/ 100 h 102"/>
                  <a:gd name="T64" fmla="*/ 8 w 47"/>
                  <a:gd name="T65" fmla="*/ 90 h 102"/>
                  <a:gd name="T66" fmla="*/ 11 w 47"/>
                  <a:gd name="T67" fmla="*/ 74 h 102"/>
                  <a:gd name="T68" fmla="*/ 16 w 47"/>
                  <a:gd name="T69" fmla="*/ 48 h 102"/>
                  <a:gd name="T70" fmla="*/ 20 w 47"/>
                  <a:gd name="T71" fmla="*/ 34 h 102"/>
                  <a:gd name="T72" fmla="*/ 24 w 47"/>
                  <a:gd name="T73" fmla="*/ 25 h 102"/>
                  <a:gd name="T74" fmla="*/ 30 w 47"/>
                  <a:gd name="T75" fmla="*/ 18 h 102"/>
                  <a:gd name="T76" fmla="*/ 35 w 47"/>
                  <a:gd name="T77" fmla="*/ 14 h 102"/>
                  <a:gd name="T78" fmla="*/ 40 w 47"/>
                  <a:gd name="T79" fmla="*/ 11 h 102"/>
                  <a:gd name="T80" fmla="*/ 44 w 47"/>
                  <a:gd name="T81" fmla="*/ 9 h 102"/>
                  <a:gd name="T82" fmla="*/ 46 w 47"/>
                  <a:gd name="T83" fmla="*/ 9 h 102"/>
                  <a:gd name="T84" fmla="*/ 47 w 47"/>
                  <a:gd name="T85" fmla="*/ 9 h 102"/>
                  <a:gd name="T86" fmla="*/ 36 w 47"/>
                  <a:gd name="T87" fmla="*/ 0 h 102"/>
                  <a:gd name="T88" fmla="*/ 35 w 47"/>
                  <a:gd name="T89" fmla="*/ 2 h 102"/>
                  <a:gd name="T90" fmla="*/ 35 w 47"/>
                  <a:gd name="T91" fmla="*/ 4 h 102"/>
                  <a:gd name="T92" fmla="*/ 34 w 47"/>
                  <a:gd name="T93" fmla="*/ 6 h 102"/>
                  <a:gd name="T94" fmla="*/ 34 w 47"/>
                  <a:gd name="T95" fmla="*/ 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7" h="102">
                    <a:moveTo>
                      <a:pt x="34" y="8"/>
                    </a:moveTo>
                    <a:lnTo>
                      <a:pt x="32" y="10"/>
                    </a:lnTo>
                    <a:lnTo>
                      <a:pt x="30" y="11"/>
                    </a:lnTo>
                    <a:lnTo>
                      <a:pt x="26" y="13"/>
                    </a:lnTo>
                    <a:lnTo>
                      <a:pt x="24" y="14"/>
                    </a:lnTo>
                    <a:lnTo>
                      <a:pt x="23" y="17"/>
                    </a:lnTo>
                    <a:lnTo>
                      <a:pt x="23" y="19"/>
                    </a:lnTo>
                    <a:lnTo>
                      <a:pt x="22" y="23"/>
                    </a:lnTo>
                    <a:lnTo>
                      <a:pt x="21" y="25"/>
                    </a:lnTo>
                    <a:lnTo>
                      <a:pt x="16" y="30"/>
                    </a:lnTo>
                    <a:lnTo>
                      <a:pt x="12" y="34"/>
                    </a:lnTo>
                    <a:lnTo>
                      <a:pt x="8" y="40"/>
                    </a:lnTo>
                    <a:lnTo>
                      <a:pt x="9" y="47"/>
                    </a:lnTo>
                    <a:lnTo>
                      <a:pt x="7" y="50"/>
                    </a:lnTo>
                    <a:lnTo>
                      <a:pt x="4" y="54"/>
                    </a:lnTo>
                    <a:lnTo>
                      <a:pt x="1" y="58"/>
                    </a:lnTo>
                    <a:lnTo>
                      <a:pt x="0" y="62"/>
                    </a:lnTo>
                    <a:lnTo>
                      <a:pt x="0" y="66"/>
                    </a:lnTo>
                    <a:lnTo>
                      <a:pt x="1" y="68"/>
                    </a:lnTo>
                    <a:lnTo>
                      <a:pt x="2" y="71"/>
                    </a:lnTo>
                    <a:lnTo>
                      <a:pt x="2" y="74"/>
                    </a:lnTo>
                    <a:lnTo>
                      <a:pt x="2" y="78"/>
                    </a:lnTo>
                    <a:lnTo>
                      <a:pt x="1" y="82"/>
                    </a:lnTo>
                    <a:lnTo>
                      <a:pt x="1" y="85"/>
                    </a:lnTo>
                    <a:lnTo>
                      <a:pt x="1" y="90"/>
                    </a:lnTo>
                    <a:lnTo>
                      <a:pt x="1" y="92"/>
                    </a:lnTo>
                    <a:lnTo>
                      <a:pt x="3" y="93"/>
                    </a:lnTo>
                    <a:lnTo>
                      <a:pt x="4" y="95"/>
                    </a:lnTo>
                    <a:lnTo>
                      <a:pt x="5" y="96"/>
                    </a:lnTo>
                    <a:lnTo>
                      <a:pt x="2" y="96"/>
                    </a:lnTo>
                    <a:lnTo>
                      <a:pt x="7" y="102"/>
                    </a:lnTo>
                    <a:lnTo>
                      <a:pt x="7" y="100"/>
                    </a:lnTo>
                    <a:lnTo>
                      <a:pt x="8" y="90"/>
                    </a:lnTo>
                    <a:lnTo>
                      <a:pt x="11" y="74"/>
                    </a:lnTo>
                    <a:lnTo>
                      <a:pt x="16" y="48"/>
                    </a:lnTo>
                    <a:lnTo>
                      <a:pt x="20" y="34"/>
                    </a:lnTo>
                    <a:lnTo>
                      <a:pt x="24" y="25"/>
                    </a:lnTo>
                    <a:lnTo>
                      <a:pt x="30" y="18"/>
                    </a:lnTo>
                    <a:lnTo>
                      <a:pt x="35" y="14"/>
                    </a:lnTo>
                    <a:lnTo>
                      <a:pt x="40" y="11"/>
                    </a:lnTo>
                    <a:lnTo>
                      <a:pt x="44" y="9"/>
                    </a:lnTo>
                    <a:lnTo>
                      <a:pt x="46" y="9"/>
                    </a:lnTo>
                    <a:lnTo>
                      <a:pt x="47" y="9"/>
                    </a:lnTo>
                    <a:lnTo>
                      <a:pt x="36" y="0"/>
                    </a:lnTo>
                    <a:lnTo>
                      <a:pt x="35" y="2"/>
                    </a:lnTo>
                    <a:lnTo>
                      <a:pt x="35" y="4"/>
                    </a:lnTo>
                    <a:lnTo>
                      <a:pt x="34" y="6"/>
                    </a:lnTo>
                    <a:lnTo>
                      <a:pt x="34" y="8"/>
                    </a:lnTo>
                    <a:close/>
                  </a:path>
                </a:pathLst>
              </a:custGeom>
              <a:solidFill>
                <a:srgbClr val="D6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5" name="Freeform 212"/>
              <p:cNvSpPr>
                <a:spLocks/>
              </p:cNvSpPr>
              <p:nvPr/>
            </p:nvSpPr>
            <p:spPr bwMode="auto">
              <a:xfrm>
                <a:off x="2941730" y="6117987"/>
                <a:ext cx="16507" cy="13778"/>
              </a:xfrm>
              <a:custGeom>
                <a:avLst/>
                <a:gdLst>
                  <a:gd name="T0" fmla="*/ 0 w 63"/>
                  <a:gd name="T1" fmla="*/ 7 h 62"/>
                  <a:gd name="T2" fmla="*/ 4 w 63"/>
                  <a:gd name="T3" fmla="*/ 5 h 62"/>
                  <a:gd name="T4" fmla="*/ 8 w 63"/>
                  <a:gd name="T5" fmla="*/ 7 h 62"/>
                  <a:gd name="T6" fmla="*/ 11 w 63"/>
                  <a:gd name="T7" fmla="*/ 8 h 62"/>
                  <a:gd name="T8" fmla="*/ 13 w 63"/>
                  <a:gd name="T9" fmla="*/ 11 h 62"/>
                  <a:gd name="T10" fmla="*/ 15 w 63"/>
                  <a:gd name="T11" fmla="*/ 12 h 62"/>
                  <a:gd name="T12" fmla="*/ 17 w 63"/>
                  <a:gd name="T13" fmla="*/ 12 h 62"/>
                  <a:gd name="T14" fmla="*/ 19 w 63"/>
                  <a:gd name="T15" fmla="*/ 12 h 62"/>
                  <a:gd name="T16" fmla="*/ 21 w 63"/>
                  <a:gd name="T17" fmla="*/ 12 h 62"/>
                  <a:gd name="T18" fmla="*/ 22 w 63"/>
                  <a:gd name="T19" fmla="*/ 15 h 62"/>
                  <a:gd name="T20" fmla="*/ 23 w 63"/>
                  <a:gd name="T21" fmla="*/ 17 h 62"/>
                  <a:gd name="T22" fmla="*/ 23 w 63"/>
                  <a:gd name="T23" fmla="*/ 19 h 62"/>
                  <a:gd name="T24" fmla="*/ 24 w 63"/>
                  <a:gd name="T25" fmla="*/ 21 h 62"/>
                  <a:gd name="T26" fmla="*/ 26 w 63"/>
                  <a:gd name="T27" fmla="*/ 22 h 62"/>
                  <a:gd name="T28" fmla="*/ 27 w 63"/>
                  <a:gd name="T29" fmla="*/ 22 h 62"/>
                  <a:gd name="T30" fmla="*/ 29 w 63"/>
                  <a:gd name="T31" fmla="*/ 22 h 62"/>
                  <a:gd name="T32" fmla="*/ 30 w 63"/>
                  <a:gd name="T33" fmla="*/ 24 h 62"/>
                  <a:gd name="T34" fmla="*/ 32 w 63"/>
                  <a:gd name="T35" fmla="*/ 25 h 62"/>
                  <a:gd name="T36" fmla="*/ 33 w 63"/>
                  <a:gd name="T37" fmla="*/ 26 h 62"/>
                  <a:gd name="T38" fmla="*/ 33 w 63"/>
                  <a:gd name="T39" fmla="*/ 28 h 62"/>
                  <a:gd name="T40" fmla="*/ 34 w 63"/>
                  <a:gd name="T41" fmla="*/ 29 h 62"/>
                  <a:gd name="T42" fmla="*/ 37 w 63"/>
                  <a:gd name="T43" fmla="*/ 30 h 62"/>
                  <a:gd name="T44" fmla="*/ 40 w 63"/>
                  <a:gd name="T45" fmla="*/ 33 h 62"/>
                  <a:gd name="T46" fmla="*/ 41 w 63"/>
                  <a:gd name="T47" fmla="*/ 36 h 62"/>
                  <a:gd name="T48" fmla="*/ 43 w 63"/>
                  <a:gd name="T49" fmla="*/ 39 h 62"/>
                  <a:gd name="T50" fmla="*/ 45 w 63"/>
                  <a:gd name="T51" fmla="*/ 41 h 62"/>
                  <a:gd name="T52" fmla="*/ 46 w 63"/>
                  <a:gd name="T53" fmla="*/ 42 h 62"/>
                  <a:gd name="T54" fmla="*/ 48 w 63"/>
                  <a:gd name="T55" fmla="*/ 43 h 62"/>
                  <a:gd name="T56" fmla="*/ 49 w 63"/>
                  <a:gd name="T57" fmla="*/ 44 h 62"/>
                  <a:gd name="T58" fmla="*/ 50 w 63"/>
                  <a:gd name="T59" fmla="*/ 46 h 62"/>
                  <a:gd name="T60" fmla="*/ 51 w 63"/>
                  <a:gd name="T61" fmla="*/ 47 h 62"/>
                  <a:gd name="T62" fmla="*/ 51 w 63"/>
                  <a:gd name="T63" fmla="*/ 50 h 62"/>
                  <a:gd name="T64" fmla="*/ 52 w 63"/>
                  <a:gd name="T65" fmla="*/ 52 h 62"/>
                  <a:gd name="T66" fmla="*/ 53 w 63"/>
                  <a:gd name="T67" fmla="*/ 53 h 62"/>
                  <a:gd name="T68" fmla="*/ 55 w 63"/>
                  <a:gd name="T69" fmla="*/ 55 h 62"/>
                  <a:gd name="T70" fmla="*/ 56 w 63"/>
                  <a:gd name="T71" fmla="*/ 56 h 62"/>
                  <a:gd name="T72" fmla="*/ 58 w 63"/>
                  <a:gd name="T73" fmla="*/ 59 h 62"/>
                  <a:gd name="T74" fmla="*/ 58 w 63"/>
                  <a:gd name="T75" fmla="*/ 60 h 62"/>
                  <a:gd name="T76" fmla="*/ 59 w 63"/>
                  <a:gd name="T77" fmla="*/ 60 h 62"/>
                  <a:gd name="T78" fmla="*/ 59 w 63"/>
                  <a:gd name="T79" fmla="*/ 61 h 62"/>
                  <a:gd name="T80" fmla="*/ 59 w 63"/>
                  <a:gd name="T81" fmla="*/ 62 h 62"/>
                  <a:gd name="T82" fmla="*/ 63 w 63"/>
                  <a:gd name="T83" fmla="*/ 58 h 62"/>
                  <a:gd name="T84" fmla="*/ 62 w 63"/>
                  <a:gd name="T85" fmla="*/ 55 h 62"/>
                  <a:gd name="T86" fmla="*/ 58 w 63"/>
                  <a:gd name="T87" fmla="*/ 50 h 62"/>
                  <a:gd name="T88" fmla="*/ 52 w 63"/>
                  <a:gd name="T89" fmla="*/ 41 h 62"/>
                  <a:gd name="T90" fmla="*/ 43 w 63"/>
                  <a:gd name="T91" fmla="*/ 28 h 62"/>
                  <a:gd name="T92" fmla="*/ 37 w 63"/>
                  <a:gd name="T93" fmla="*/ 21 h 62"/>
                  <a:gd name="T94" fmla="*/ 30 w 63"/>
                  <a:gd name="T95" fmla="*/ 15 h 62"/>
                  <a:gd name="T96" fmla="*/ 24 w 63"/>
                  <a:gd name="T97" fmla="*/ 10 h 62"/>
                  <a:gd name="T98" fmla="*/ 18 w 63"/>
                  <a:gd name="T99" fmla="*/ 7 h 62"/>
                  <a:gd name="T100" fmla="*/ 12 w 63"/>
                  <a:gd name="T101" fmla="*/ 3 h 62"/>
                  <a:gd name="T102" fmla="*/ 8 w 63"/>
                  <a:gd name="T103" fmla="*/ 1 h 62"/>
                  <a:gd name="T104" fmla="*/ 5 w 63"/>
                  <a:gd name="T105" fmla="*/ 0 h 62"/>
                  <a:gd name="T106" fmla="*/ 4 w 63"/>
                  <a:gd name="T107" fmla="*/ 0 h 62"/>
                  <a:gd name="T108" fmla="*/ 0 w 63"/>
                  <a:gd name="T109" fmla="*/ 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3" h="62">
                    <a:moveTo>
                      <a:pt x="0" y="7"/>
                    </a:moveTo>
                    <a:lnTo>
                      <a:pt x="4" y="5"/>
                    </a:lnTo>
                    <a:lnTo>
                      <a:pt x="8" y="7"/>
                    </a:lnTo>
                    <a:lnTo>
                      <a:pt x="11" y="8"/>
                    </a:lnTo>
                    <a:lnTo>
                      <a:pt x="13" y="11"/>
                    </a:lnTo>
                    <a:lnTo>
                      <a:pt x="15" y="12"/>
                    </a:lnTo>
                    <a:lnTo>
                      <a:pt x="17" y="12"/>
                    </a:lnTo>
                    <a:lnTo>
                      <a:pt x="19" y="12"/>
                    </a:lnTo>
                    <a:lnTo>
                      <a:pt x="21" y="12"/>
                    </a:lnTo>
                    <a:lnTo>
                      <a:pt x="22" y="15"/>
                    </a:lnTo>
                    <a:lnTo>
                      <a:pt x="23" y="17"/>
                    </a:lnTo>
                    <a:lnTo>
                      <a:pt x="23" y="19"/>
                    </a:lnTo>
                    <a:lnTo>
                      <a:pt x="24" y="21"/>
                    </a:lnTo>
                    <a:lnTo>
                      <a:pt x="26" y="22"/>
                    </a:lnTo>
                    <a:lnTo>
                      <a:pt x="27" y="22"/>
                    </a:lnTo>
                    <a:lnTo>
                      <a:pt x="29" y="22"/>
                    </a:lnTo>
                    <a:lnTo>
                      <a:pt x="30" y="24"/>
                    </a:lnTo>
                    <a:lnTo>
                      <a:pt x="32" y="25"/>
                    </a:lnTo>
                    <a:lnTo>
                      <a:pt x="33" y="26"/>
                    </a:lnTo>
                    <a:lnTo>
                      <a:pt x="33" y="28"/>
                    </a:lnTo>
                    <a:lnTo>
                      <a:pt x="34" y="29"/>
                    </a:lnTo>
                    <a:lnTo>
                      <a:pt x="37" y="30"/>
                    </a:lnTo>
                    <a:lnTo>
                      <a:pt x="40" y="33"/>
                    </a:lnTo>
                    <a:lnTo>
                      <a:pt x="41" y="36"/>
                    </a:lnTo>
                    <a:lnTo>
                      <a:pt x="43" y="39"/>
                    </a:lnTo>
                    <a:lnTo>
                      <a:pt x="45" y="41"/>
                    </a:lnTo>
                    <a:lnTo>
                      <a:pt x="46" y="42"/>
                    </a:lnTo>
                    <a:lnTo>
                      <a:pt x="48" y="43"/>
                    </a:lnTo>
                    <a:lnTo>
                      <a:pt x="49" y="44"/>
                    </a:lnTo>
                    <a:lnTo>
                      <a:pt x="50" y="46"/>
                    </a:lnTo>
                    <a:lnTo>
                      <a:pt x="51" y="47"/>
                    </a:lnTo>
                    <a:lnTo>
                      <a:pt x="51" y="50"/>
                    </a:lnTo>
                    <a:lnTo>
                      <a:pt x="52" y="52"/>
                    </a:lnTo>
                    <a:lnTo>
                      <a:pt x="53" y="53"/>
                    </a:lnTo>
                    <a:lnTo>
                      <a:pt x="55" y="55"/>
                    </a:lnTo>
                    <a:lnTo>
                      <a:pt x="56" y="56"/>
                    </a:lnTo>
                    <a:lnTo>
                      <a:pt x="58" y="59"/>
                    </a:lnTo>
                    <a:lnTo>
                      <a:pt x="58" y="60"/>
                    </a:lnTo>
                    <a:lnTo>
                      <a:pt x="59" y="60"/>
                    </a:lnTo>
                    <a:lnTo>
                      <a:pt x="59" y="61"/>
                    </a:lnTo>
                    <a:lnTo>
                      <a:pt x="59" y="62"/>
                    </a:lnTo>
                    <a:lnTo>
                      <a:pt x="63" y="58"/>
                    </a:lnTo>
                    <a:lnTo>
                      <a:pt x="62" y="55"/>
                    </a:lnTo>
                    <a:lnTo>
                      <a:pt x="58" y="50"/>
                    </a:lnTo>
                    <a:lnTo>
                      <a:pt x="52" y="41"/>
                    </a:lnTo>
                    <a:lnTo>
                      <a:pt x="43" y="28"/>
                    </a:lnTo>
                    <a:lnTo>
                      <a:pt x="37" y="21"/>
                    </a:lnTo>
                    <a:lnTo>
                      <a:pt x="30" y="15"/>
                    </a:lnTo>
                    <a:lnTo>
                      <a:pt x="24" y="10"/>
                    </a:lnTo>
                    <a:lnTo>
                      <a:pt x="18" y="7"/>
                    </a:lnTo>
                    <a:lnTo>
                      <a:pt x="12" y="3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D6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6" name="Freeform 213"/>
              <p:cNvSpPr>
                <a:spLocks/>
              </p:cNvSpPr>
              <p:nvPr/>
            </p:nvSpPr>
            <p:spPr bwMode="auto">
              <a:xfrm>
                <a:off x="2939667" y="6120571"/>
                <a:ext cx="15475" cy="13778"/>
              </a:xfrm>
              <a:custGeom>
                <a:avLst/>
                <a:gdLst>
                  <a:gd name="T0" fmla="*/ 57 w 61"/>
                  <a:gd name="T1" fmla="*/ 52 h 63"/>
                  <a:gd name="T2" fmla="*/ 55 w 61"/>
                  <a:gd name="T3" fmla="*/ 49 h 63"/>
                  <a:gd name="T4" fmla="*/ 52 w 61"/>
                  <a:gd name="T5" fmla="*/ 45 h 63"/>
                  <a:gd name="T6" fmla="*/ 50 w 61"/>
                  <a:gd name="T7" fmla="*/ 42 h 63"/>
                  <a:gd name="T8" fmla="*/ 47 w 61"/>
                  <a:gd name="T9" fmla="*/ 40 h 63"/>
                  <a:gd name="T10" fmla="*/ 46 w 61"/>
                  <a:gd name="T11" fmla="*/ 37 h 63"/>
                  <a:gd name="T12" fmla="*/ 46 w 61"/>
                  <a:gd name="T13" fmla="*/ 35 h 63"/>
                  <a:gd name="T14" fmla="*/ 45 w 61"/>
                  <a:gd name="T15" fmla="*/ 34 h 63"/>
                  <a:gd name="T16" fmla="*/ 44 w 61"/>
                  <a:gd name="T17" fmla="*/ 32 h 63"/>
                  <a:gd name="T18" fmla="*/ 41 w 61"/>
                  <a:gd name="T19" fmla="*/ 31 h 63"/>
                  <a:gd name="T20" fmla="*/ 40 w 61"/>
                  <a:gd name="T21" fmla="*/ 29 h 63"/>
                  <a:gd name="T22" fmla="*/ 38 w 61"/>
                  <a:gd name="T23" fmla="*/ 29 h 63"/>
                  <a:gd name="T24" fmla="*/ 36 w 61"/>
                  <a:gd name="T25" fmla="*/ 28 h 63"/>
                  <a:gd name="T26" fmla="*/ 35 w 61"/>
                  <a:gd name="T27" fmla="*/ 27 h 63"/>
                  <a:gd name="T28" fmla="*/ 35 w 61"/>
                  <a:gd name="T29" fmla="*/ 25 h 63"/>
                  <a:gd name="T30" fmla="*/ 34 w 61"/>
                  <a:gd name="T31" fmla="*/ 24 h 63"/>
                  <a:gd name="T32" fmla="*/ 33 w 61"/>
                  <a:gd name="T33" fmla="*/ 23 h 63"/>
                  <a:gd name="T34" fmla="*/ 31 w 61"/>
                  <a:gd name="T35" fmla="*/ 22 h 63"/>
                  <a:gd name="T36" fmla="*/ 30 w 61"/>
                  <a:gd name="T37" fmla="*/ 20 h 63"/>
                  <a:gd name="T38" fmla="*/ 28 w 61"/>
                  <a:gd name="T39" fmla="*/ 19 h 63"/>
                  <a:gd name="T40" fmla="*/ 26 w 61"/>
                  <a:gd name="T41" fmla="*/ 19 h 63"/>
                  <a:gd name="T42" fmla="*/ 25 w 61"/>
                  <a:gd name="T43" fmla="*/ 18 h 63"/>
                  <a:gd name="T44" fmla="*/ 25 w 61"/>
                  <a:gd name="T45" fmla="*/ 16 h 63"/>
                  <a:gd name="T46" fmla="*/ 24 w 61"/>
                  <a:gd name="T47" fmla="*/ 15 h 63"/>
                  <a:gd name="T48" fmla="*/ 23 w 61"/>
                  <a:gd name="T49" fmla="*/ 14 h 63"/>
                  <a:gd name="T50" fmla="*/ 21 w 61"/>
                  <a:gd name="T51" fmla="*/ 14 h 63"/>
                  <a:gd name="T52" fmla="*/ 20 w 61"/>
                  <a:gd name="T53" fmla="*/ 12 h 63"/>
                  <a:gd name="T54" fmla="*/ 18 w 61"/>
                  <a:gd name="T55" fmla="*/ 12 h 63"/>
                  <a:gd name="T56" fmla="*/ 16 w 61"/>
                  <a:gd name="T57" fmla="*/ 10 h 63"/>
                  <a:gd name="T58" fmla="*/ 15 w 61"/>
                  <a:gd name="T59" fmla="*/ 6 h 63"/>
                  <a:gd name="T60" fmla="*/ 12 w 61"/>
                  <a:gd name="T61" fmla="*/ 3 h 63"/>
                  <a:gd name="T62" fmla="*/ 8 w 61"/>
                  <a:gd name="T63" fmla="*/ 3 h 63"/>
                  <a:gd name="T64" fmla="*/ 4 w 61"/>
                  <a:gd name="T65" fmla="*/ 3 h 63"/>
                  <a:gd name="T66" fmla="*/ 3 w 61"/>
                  <a:gd name="T67" fmla="*/ 2 h 63"/>
                  <a:gd name="T68" fmla="*/ 3 w 61"/>
                  <a:gd name="T69" fmla="*/ 1 h 63"/>
                  <a:gd name="T70" fmla="*/ 3 w 61"/>
                  <a:gd name="T71" fmla="*/ 1 h 63"/>
                  <a:gd name="T72" fmla="*/ 2 w 61"/>
                  <a:gd name="T73" fmla="*/ 0 h 63"/>
                  <a:gd name="T74" fmla="*/ 0 w 61"/>
                  <a:gd name="T75" fmla="*/ 5 h 63"/>
                  <a:gd name="T76" fmla="*/ 2 w 61"/>
                  <a:gd name="T77" fmla="*/ 6 h 63"/>
                  <a:gd name="T78" fmla="*/ 6 w 61"/>
                  <a:gd name="T79" fmla="*/ 8 h 63"/>
                  <a:gd name="T80" fmla="*/ 15 w 61"/>
                  <a:gd name="T81" fmla="*/ 14 h 63"/>
                  <a:gd name="T82" fmla="*/ 27 w 61"/>
                  <a:gd name="T83" fmla="*/ 22 h 63"/>
                  <a:gd name="T84" fmla="*/ 33 w 61"/>
                  <a:gd name="T85" fmla="*/ 27 h 63"/>
                  <a:gd name="T86" fmla="*/ 39 w 61"/>
                  <a:gd name="T87" fmla="*/ 33 h 63"/>
                  <a:gd name="T88" fmla="*/ 45 w 61"/>
                  <a:gd name="T89" fmla="*/ 41 h 63"/>
                  <a:gd name="T90" fmla="*/ 50 w 61"/>
                  <a:gd name="T91" fmla="*/ 48 h 63"/>
                  <a:gd name="T92" fmla="*/ 53 w 61"/>
                  <a:gd name="T93" fmla="*/ 53 h 63"/>
                  <a:gd name="T94" fmla="*/ 56 w 61"/>
                  <a:gd name="T95" fmla="*/ 59 h 63"/>
                  <a:gd name="T96" fmla="*/ 57 w 61"/>
                  <a:gd name="T97" fmla="*/ 62 h 63"/>
                  <a:gd name="T98" fmla="*/ 58 w 61"/>
                  <a:gd name="T99" fmla="*/ 63 h 63"/>
                  <a:gd name="T100" fmla="*/ 61 w 61"/>
                  <a:gd name="T101" fmla="*/ 59 h 63"/>
                  <a:gd name="T102" fmla="*/ 60 w 61"/>
                  <a:gd name="T103" fmla="*/ 57 h 63"/>
                  <a:gd name="T104" fmla="*/ 59 w 61"/>
                  <a:gd name="T105" fmla="*/ 55 h 63"/>
                  <a:gd name="T106" fmla="*/ 58 w 61"/>
                  <a:gd name="T107" fmla="*/ 53 h 63"/>
                  <a:gd name="T108" fmla="*/ 57 w 61"/>
                  <a:gd name="T109" fmla="*/ 5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1" h="63">
                    <a:moveTo>
                      <a:pt x="57" y="52"/>
                    </a:moveTo>
                    <a:lnTo>
                      <a:pt x="55" y="49"/>
                    </a:lnTo>
                    <a:lnTo>
                      <a:pt x="52" y="45"/>
                    </a:lnTo>
                    <a:lnTo>
                      <a:pt x="50" y="42"/>
                    </a:lnTo>
                    <a:lnTo>
                      <a:pt x="47" y="40"/>
                    </a:lnTo>
                    <a:lnTo>
                      <a:pt x="46" y="37"/>
                    </a:lnTo>
                    <a:lnTo>
                      <a:pt x="46" y="35"/>
                    </a:lnTo>
                    <a:lnTo>
                      <a:pt x="45" y="34"/>
                    </a:lnTo>
                    <a:lnTo>
                      <a:pt x="44" y="32"/>
                    </a:lnTo>
                    <a:lnTo>
                      <a:pt x="41" y="31"/>
                    </a:lnTo>
                    <a:lnTo>
                      <a:pt x="40" y="29"/>
                    </a:lnTo>
                    <a:lnTo>
                      <a:pt x="38" y="29"/>
                    </a:lnTo>
                    <a:lnTo>
                      <a:pt x="36" y="28"/>
                    </a:lnTo>
                    <a:lnTo>
                      <a:pt x="35" y="27"/>
                    </a:lnTo>
                    <a:lnTo>
                      <a:pt x="35" y="25"/>
                    </a:lnTo>
                    <a:lnTo>
                      <a:pt x="34" y="24"/>
                    </a:lnTo>
                    <a:lnTo>
                      <a:pt x="33" y="23"/>
                    </a:lnTo>
                    <a:lnTo>
                      <a:pt x="31" y="22"/>
                    </a:lnTo>
                    <a:lnTo>
                      <a:pt x="30" y="20"/>
                    </a:lnTo>
                    <a:lnTo>
                      <a:pt x="28" y="19"/>
                    </a:lnTo>
                    <a:lnTo>
                      <a:pt x="26" y="19"/>
                    </a:lnTo>
                    <a:lnTo>
                      <a:pt x="25" y="18"/>
                    </a:lnTo>
                    <a:lnTo>
                      <a:pt x="25" y="16"/>
                    </a:lnTo>
                    <a:lnTo>
                      <a:pt x="24" y="15"/>
                    </a:lnTo>
                    <a:lnTo>
                      <a:pt x="23" y="14"/>
                    </a:lnTo>
                    <a:lnTo>
                      <a:pt x="21" y="14"/>
                    </a:lnTo>
                    <a:lnTo>
                      <a:pt x="20" y="12"/>
                    </a:lnTo>
                    <a:lnTo>
                      <a:pt x="18" y="12"/>
                    </a:lnTo>
                    <a:lnTo>
                      <a:pt x="16" y="10"/>
                    </a:lnTo>
                    <a:lnTo>
                      <a:pt x="15" y="6"/>
                    </a:lnTo>
                    <a:lnTo>
                      <a:pt x="12" y="3"/>
                    </a:lnTo>
                    <a:lnTo>
                      <a:pt x="8" y="3"/>
                    </a:lnTo>
                    <a:lnTo>
                      <a:pt x="4" y="3"/>
                    </a:lnTo>
                    <a:lnTo>
                      <a:pt x="3" y="2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2" y="0"/>
                    </a:lnTo>
                    <a:lnTo>
                      <a:pt x="0" y="5"/>
                    </a:lnTo>
                    <a:lnTo>
                      <a:pt x="2" y="6"/>
                    </a:lnTo>
                    <a:lnTo>
                      <a:pt x="6" y="8"/>
                    </a:lnTo>
                    <a:lnTo>
                      <a:pt x="15" y="14"/>
                    </a:lnTo>
                    <a:lnTo>
                      <a:pt x="27" y="22"/>
                    </a:lnTo>
                    <a:lnTo>
                      <a:pt x="33" y="27"/>
                    </a:lnTo>
                    <a:lnTo>
                      <a:pt x="39" y="33"/>
                    </a:lnTo>
                    <a:lnTo>
                      <a:pt x="45" y="41"/>
                    </a:lnTo>
                    <a:lnTo>
                      <a:pt x="50" y="48"/>
                    </a:lnTo>
                    <a:lnTo>
                      <a:pt x="53" y="53"/>
                    </a:lnTo>
                    <a:lnTo>
                      <a:pt x="56" y="59"/>
                    </a:lnTo>
                    <a:lnTo>
                      <a:pt x="57" y="62"/>
                    </a:lnTo>
                    <a:lnTo>
                      <a:pt x="58" y="63"/>
                    </a:lnTo>
                    <a:lnTo>
                      <a:pt x="61" y="59"/>
                    </a:lnTo>
                    <a:lnTo>
                      <a:pt x="60" y="57"/>
                    </a:lnTo>
                    <a:lnTo>
                      <a:pt x="59" y="55"/>
                    </a:lnTo>
                    <a:lnTo>
                      <a:pt x="58" y="53"/>
                    </a:lnTo>
                    <a:lnTo>
                      <a:pt x="57" y="52"/>
                    </a:lnTo>
                    <a:close/>
                  </a:path>
                </a:pathLst>
              </a:custGeom>
              <a:solidFill>
                <a:srgbClr val="D6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7" name="Freeform 214"/>
              <p:cNvSpPr>
                <a:spLocks/>
              </p:cNvSpPr>
              <p:nvPr/>
            </p:nvSpPr>
            <p:spPr bwMode="auto">
              <a:xfrm>
                <a:off x="2641509" y="6432294"/>
                <a:ext cx="6190" cy="8611"/>
              </a:xfrm>
              <a:custGeom>
                <a:avLst/>
                <a:gdLst>
                  <a:gd name="T0" fmla="*/ 0 w 26"/>
                  <a:gd name="T1" fmla="*/ 0 h 41"/>
                  <a:gd name="T2" fmla="*/ 5 w 26"/>
                  <a:gd name="T3" fmla="*/ 0 h 41"/>
                  <a:gd name="T4" fmla="*/ 13 w 26"/>
                  <a:gd name="T5" fmla="*/ 0 h 41"/>
                  <a:gd name="T6" fmla="*/ 22 w 26"/>
                  <a:gd name="T7" fmla="*/ 4 h 41"/>
                  <a:gd name="T8" fmla="*/ 26 w 26"/>
                  <a:gd name="T9" fmla="*/ 13 h 41"/>
                  <a:gd name="T10" fmla="*/ 25 w 26"/>
                  <a:gd name="T11" fmla="*/ 23 h 41"/>
                  <a:gd name="T12" fmla="*/ 20 w 26"/>
                  <a:gd name="T13" fmla="*/ 32 h 41"/>
                  <a:gd name="T14" fmla="*/ 15 w 26"/>
                  <a:gd name="T15" fmla="*/ 39 h 41"/>
                  <a:gd name="T16" fmla="*/ 13 w 26"/>
                  <a:gd name="T17" fmla="*/ 41 h 41"/>
                  <a:gd name="T18" fmla="*/ 0 w 26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41">
                    <a:moveTo>
                      <a:pt x="0" y="0"/>
                    </a:moveTo>
                    <a:lnTo>
                      <a:pt x="5" y="0"/>
                    </a:lnTo>
                    <a:lnTo>
                      <a:pt x="13" y="0"/>
                    </a:lnTo>
                    <a:lnTo>
                      <a:pt x="22" y="4"/>
                    </a:lnTo>
                    <a:lnTo>
                      <a:pt x="26" y="13"/>
                    </a:lnTo>
                    <a:lnTo>
                      <a:pt x="25" y="23"/>
                    </a:lnTo>
                    <a:lnTo>
                      <a:pt x="20" y="32"/>
                    </a:lnTo>
                    <a:lnTo>
                      <a:pt x="15" y="39"/>
                    </a:lnTo>
                    <a:lnTo>
                      <a:pt x="13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8" name="Freeform 215"/>
              <p:cNvSpPr>
                <a:spLocks/>
              </p:cNvSpPr>
              <p:nvPr/>
            </p:nvSpPr>
            <p:spPr bwMode="auto">
              <a:xfrm>
                <a:off x="2943794" y="6410766"/>
                <a:ext cx="9285" cy="8611"/>
              </a:xfrm>
              <a:custGeom>
                <a:avLst/>
                <a:gdLst>
                  <a:gd name="T0" fmla="*/ 5 w 35"/>
                  <a:gd name="T1" fmla="*/ 36 h 39"/>
                  <a:gd name="T2" fmla="*/ 4 w 35"/>
                  <a:gd name="T3" fmla="*/ 33 h 39"/>
                  <a:gd name="T4" fmla="*/ 3 w 35"/>
                  <a:gd name="T5" fmla="*/ 29 h 39"/>
                  <a:gd name="T6" fmla="*/ 1 w 35"/>
                  <a:gd name="T7" fmla="*/ 23 h 39"/>
                  <a:gd name="T8" fmla="*/ 0 w 35"/>
                  <a:gd name="T9" fmla="*/ 15 h 39"/>
                  <a:gd name="T10" fmla="*/ 0 w 35"/>
                  <a:gd name="T11" fmla="*/ 9 h 39"/>
                  <a:gd name="T12" fmla="*/ 3 w 35"/>
                  <a:gd name="T13" fmla="*/ 3 h 39"/>
                  <a:gd name="T14" fmla="*/ 9 w 35"/>
                  <a:gd name="T15" fmla="*/ 0 h 39"/>
                  <a:gd name="T16" fmla="*/ 18 w 35"/>
                  <a:gd name="T17" fmla="*/ 0 h 39"/>
                  <a:gd name="T18" fmla="*/ 28 w 35"/>
                  <a:gd name="T19" fmla="*/ 3 h 39"/>
                  <a:gd name="T20" fmla="*/ 33 w 35"/>
                  <a:gd name="T21" fmla="*/ 7 h 39"/>
                  <a:gd name="T22" fmla="*/ 35 w 35"/>
                  <a:gd name="T23" fmla="*/ 14 h 39"/>
                  <a:gd name="T24" fmla="*/ 34 w 35"/>
                  <a:gd name="T25" fmla="*/ 21 h 39"/>
                  <a:gd name="T26" fmla="*/ 32 w 35"/>
                  <a:gd name="T27" fmla="*/ 28 h 39"/>
                  <a:gd name="T28" fmla="*/ 29 w 35"/>
                  <a:gd name="T29" fmla="*/ 33 h 39"/>
                  <a:gd name="T30" fmla="*/ 27 w 35"/>
                  <a:gd name="T31" fmla="*/ 38 h 39"/>
                  <a:gd name="T32" fmla="*/ 26 w 35"/>
                  <a:gd name="T33" fmla="*/ 39 h 39"/>
                  <a:gd name="T34" fmla="*/ 5 w 35"/>
                  <a:gd name="T35" fmla="*/ 3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" h="39">
                    <a:moveTo>
                      <a:pt x="5" y="36"/>
                    </a:moveTo>
                    <a:lnTo>
                      <a:pt x="4" y="33"/>
                    </a:lnTo>
                    <a:lnTo>
                      <a:pt x="3" y="29"/>
                    </a:lnTo>
                    <a:lnTo>
                      <a:pt x="1" y="23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3" y="3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28" y="3"/>
                    </a:lnTo>
                    <a:lnTo>
                      <a:pt x="33" y="7"/>
                    </a:lnTo>
                    <a:lnTo>
                      <a:pt x="35" y="14"/>
                    </a:lnTo>
                    <a:lnTo>
                      <a:pt x="34" y="21"/>
                    </a:lnTo>
                    <a:lnTo>
                      <a:pt x="32" y="28"/>
                    </a:lnTo>
                    <a:lnTo>
                      <a:pt x="29" y="33"/>
                    </a:lnTo>
                    <a:lnTo>
                      <a:pt x="27" y="38"/>
                    </a:lnTo>
                    <a:lnTo>
                      <a:pt x="26" y="39"/>
                    </a:lnTo>
                    <a:lnTo>
                      <a:pt x="5" y="36"/>
                    </a:lnTo>
                    <a:close/>
                  </a:path>
                </a:pathLst>
              </a:custGeom>
              <a:solidFill>
                <a:srgbClr val="A5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15" name="Rectangle 294"/>
            <p:cNvSpPr>
              <a:spLocks noChangeArrowheads="1"/>
            </p:cNvSpPr>
            <p:nvPr/>
          </p:nvSpPr>
          <p:spPr bwMode="auto">
            <a:xfrm>
              <a:off x="2677399" y="5489402"/>
              <a:ext cx="420642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  <a:r>
                <a:rPr lang="en-US" sz="1600" b="1" dirty="0" smtClean="0">
                  <a:solidFill>
                    <a:srgbClr val="000000"/>
                  </a:solidFill>
                  <a:latin typeface="Comic Sans MS" pitchFamily="66" charset="0"/>
                </a:rPr>
                <a:t>MCLK = 1 MHz, CPI = 2, MIPS = 0.5</a:t>
              </a:r>
              <a:endParaRPr lang="en-US" sz="1600" b="1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853" y="1262270"/>
            <a:ext cx="2493324" cy="152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3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3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3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3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3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3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83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83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3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3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2387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MSP430 Microarchitecture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A73B0FC-1702-4935-BF42-BABCE2C36652}" type="slidenum">
              <a:rPr lang="en-US">
                <a:solidFill>
                  <a:srgbClr val="000000"/>
                </a:solidFill>
              </a:rPr>
              <a:pPr/>
              <a:t>66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3.5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08113"/>
            <a:ext cx="8366125" cy="1217612"/>
          </a:xfrm>
        </p:spPr>
        <p:txBody>
          <a:bodyPr/>
          <a:lstStyle/>
          <a:p>
            <a:r>
              <a:rPr lang="en-US" sz="2800" dirty="0" smtClean="0"/>
              <a:t>Given a 1.2 </a:t>
            </a:r>
            <a:r>
              <a:rPr lang="en-US" sz="2800" dirty="0"/>
              <a:t>M</a:t>
            </a:r>
            <a:r>
              <a:rPr lang="en-US" sz="2800" dirty="0" smtClean="0"/>
              <a:t>Hz processor, what value for DELAY would result in a </a:t>
            </a:r>
            <a:r>
              <a:rPr lang="en-US" sz="2800" b="1" dirty="0" smtClean="0">
                <a:sym typeface="Symbol"/>
              </a:rPr>
              <a:t></a:t>
            </a:r>
            <a:r>
              <a:rPr lang="en-US" sz="2800" dirty="0" smtClean="0"/>
              <a:t>1/4 second delay?</a:t>
            </a: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858838" y="2622550"/>
            <a:ext cx="7196137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DELAY     .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</a:rPr>
              <a:t>equ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       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</a:rPr>
              <a:t>mov.w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  #DELAY,r12  ; 2 cycles</a:t>
            </a:r>
          </a:p>
          <a:p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delay1: 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</a:rPr>
              <a:t>mov.w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  #1000,r15   ; 2 cycles</a:t>
            </a:r>
          </a:p>
          <a:p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delay2:  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</a:rPr>
              <a:t>sub.w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   #1,r15      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; 1 cycle 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</a:rPr>
              <a:t>jne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  delay2      ; 2 cycles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        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</a:rPr>
              <a:t>sub.w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   #1,r12      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; 1 cycle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</a:rPr>
              <a:t>jne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  delay1      ; 2 cycles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3260035" y="2523158"/>
            <a:ext cx="1023730" cy="528154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11768" y="2556402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6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7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Disassembling Instructions</a:t>
            </a:r>
            <a:endParaRPr lang="en-US" dirty="0"/>
          </a:p>
        </p:txBody>
      </p:sp>
      <p:sp>
        <p:nvSpPr>
          <p:cNvPr id="301875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2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35781" y="2798215"/>
            <a:ext cx="894302" cy="344487"/>
            <a:chOff x="235781" y="2798215"/>
            <a:chExt cx="894302" cy="344487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235781" y="2798215"/>
              <a:ext cx="681649" cy="344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114300" lvl="1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R0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endParaRPr>
            </a:p>
          </p:txBody>
        </p:sp>
        <p:sp>
          <p:nvSpPr>
            <p:cNvPr id="21" name="Right Arrow 20"/>
            <p:cNvSpPr/>
            <p:nvPr/>
          </p:nvSpPr>
          <p:spPr bwMode="auto">
            <a:xfrm>
              <a:off x="853636" y="2814353"/>
              <a:ext cx="276447" cy="3111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ISA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1C61-8FBE-471D-B58D-2F0CFD446634}" type="slidenum">
              <a:rPr lang="en-US">
                <a:solidFill>
                  <a:srgbClr val="000000"/>
                </a:solidFill>
              </a:rPr>
              <a:pPr/>
              <a:t>68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17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Disassemble MSP430 Code</a:t>
            </a:r>
          </a:p>
        </p:txBody>
      </p:sp>
      <p:sp>
        <p:nvSpPr>
          <p:cNvPr id="3174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4870" y="1408113"/>
            <a:ext cx="7932272" cy="742950"/>
          </a:xfrm>
        </p:spPr>
        <p:txBody>
          <a:bodyPr/>
          <a:lstStyle/>
          <a:p>
            <a:pPr marL="0" indent="0">
              <a:lnSpc>
                <a:spcPct val="90000"/>
              </a:lnSpc>
              <a:buClr>
                <a:schemeClr val="tx1"/>
              </a:buClr>
              <a:buSzTx/>
              <a:buNone/>
            </a:pPr>
            <a:r>
              <a:rPr lang="en-US" sz="2000" dirty="0" smtClean="0"/>
              <a:t>1.  Begin </a:t>
            </a:r>
            <a:r>
              <a:rPr lang="en-US" sz="2000" dirty="0"/>
              <a:t>with a “PC” pointing to the first word in program memory.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SzTx/>
              <a:buNone/>
            </a:pPr>
            <a:r>
              <a:rPr lang="en-US" sz="2000" dirty="0" smtClean="0"/>
              <a:t>2.  Retrieve </a:t>
            </a:r>
            <a:r>
              <a:rPr lang="en-US" sz="2000" dirty="0"/>
              <a:t>instruction word and increment PC by 2.</a:t>
            </a:r>
          </a:p>
        </p:txBody>
      </p:sp>
      <p:sp>
        <p:nvSpPr>
          <p:cNvPr id="3174404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Arial" pitchFamily="34" charset="0"/>
              </a:rPr>
              <a:t>Instruction Disassembly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59685" y="2828551"/>
            <a:ext cx="6727825" cy="337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0xc000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4031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0xc002: 0400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0xc004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40b2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0xc006: 5a80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0xc008: 0120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0xc00a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427f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0xc00c: 12b0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0xc00e: c012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0xc010: 3ffc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0xc012: 831f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0xc014: 23fe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0xc016: 4130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US" sz="1800" b="1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56199" y="277818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0100 0000 0011 0001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1298" y="2664945"/>
            <a:ext cx="930541" cy="765810"/>
            <a:chOff x="231298" y="2664945"/>
            <a:chExt cx="930541" cy="765810"/>
          </a:xfrm>
        </p:grpSpPr>
        <p:sp>
          <p:nvSpPr>
            <p:cNvPr id="4" name="Rectangle 3"/>
            <p:cNvSpPr/>
            <p:nvPr/>
          </p:nvSpPr>
          <p:spPr bwMode="auto">
            <a:xfrm>
              <a:off x="231299" y="2664945"/>
              <a:ext cx="930540" cy="765810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231298" y="3062672"/>
              <a:ext cx="681649" cy="344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114300" lvl="1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R0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>
              <a:off x="849153" y="3078810"/>
              <a:ext cx="276447" cy="3111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676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2960682" y="2782669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0100 0000 0011 0001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326342" y="2157102"/>
            <a:ext cx="6400800" cy="990416"/>
            <a:chOff x="2326342" y="2157102"/>
            <a:chExt cx="6400800" cy="990416"/>
          </a:xfrm>
        </p:grpSpPr>
        <p:grpSp>
          <p:nvGrpSpPr>
            <p:cNvPr id="13" name="Group 12"/>
            <p:cNvGrpSpPr/>
            <p:nvPr/>
          </p:nvGrpSpPr>
          <p:grpSpPr>
            <a:xfrm>
              <a:off x="2326342" y="2157102"/>
              <a:ext cx="6400800" cy="990416"/>
              <a:chOff x="2326342" y="2157102"/>
              <a:chExt cx="6400800" cy="990416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6342" y="2157102"/>
                <a:ext cx="6400800" cy="444020"/>
              </a:xfrm>
              <a:prstGeom prst="rect">
                <a:avLst/>
              </a:prstGeom>
            </p:spPr>
          </p:pic>
          <p:sp>
            <p:nvSpPr>
              <p:cNvPr id="36" name="Rectangle 35"/>
              <p:cNvSpPr/>
              <p:nvPr/>
            </p:nvSpPr>
            <p:spPr>
              <a:xfrm>
                <a:off x="2956199" y="2778186"/>
                <a:ext cx="28039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FF0000"/>
                    </a:solidFill>
                    <a:latin typeface="Courier New" pitchFamily="49" charset="0"/>
                  </a:rPr>
                  <a:t>0100 0000 0011 0001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2956199" y="2778186"/>
              <a:ext cx="307968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FF0000"/>
                  </a:solidFill>
                  <a:latin typeface="Courier New" pitchFamily="49" charset="0"/>
                </a:rPr>
                <a:t>0100 0000 0 0 11 0001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31298" y="2664945"/>
            <a:ext cx="930541" cy="765810"/>
            <a:chOff x="231298" y="2664945"/>
            <a:chExt cx="930541" cy="765810"/>
          </a:xfrm>
        </p:grpSpPr>
        <p:sp>
          <p:nvSpPr>
            <p:cNvPr id="4" name="Rectangle 3"/>
            <p:cNvSpPr/>
            <p:nvPr/>
          </p:nvSpPr>
          <p:spPr bwMode="auto">
            <a:xfrm>
              <a:off x="231299" y="2664945"/>
              <a:ext cx="930540" cy="765810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231298" y="3062672"/>
              <a:ext cx="681649" cy="344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114300" lvl="1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R0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>
              <a:off x="849153" y="3078810"/>
              <a:ext cx="276447" cy="3111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ISA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1C61-8FBE-471D-B58D-2F0CFD446634}" type="slidenum">
              <a:rPr lang="en-US">
                <a:solidFill>
                  <a:srgbClr val="000000"/>
                </a:solidFill>
              </a:rPr>
              <a:pPr/>
              <a:t>69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17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Disassemble MSP430 Code</a:t>
            </a:r>
          </a:p>
        </p:txBody>
      </p:sp>
      <p:sp>
        <p:nvSpPr>
          <p:cNvPr id="3174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4869" y="1408113"/>
            <a:ext cx="8301505" cy="742950"/>
          </a:xfrm>
        </p:spPr>
        <p:txBody>
          <a:bodyPr/>
          <a:lstStyle/>
          <a:p>
            <a:pPr marL="0" indent="0">
              <a:lnSpc>
                <a:spcPct val="90000"/>
              </a:lnSpc>
              <a:buClr>
                <a:schemeClr val="tx1"/>
              </a:buClr>
              <a:buSzTx/>
              <a:buNone/>
            </a:pPr>
            <a:r>
              <a:rPr lang="en-US" sz="2000" dirty="0" smtClean="0"/>
              <a:t>3.  </a:t>
            </a:r>
            <a:r>
              <a:rPr lang="en-US" sz="2000" dirty="0"/>
              <a:t>L</a:t>
            </a:r>
            <a:r>
              <a:rPr lang="en-US" sz="2000" dirty="0" smtClean="0"/>
              <a:t>ist </a:t>
            </a:r>
            <a:r>
              <a:rPr lang="en-US" sz="2000" dirty="0"/>
              <a:t>the </a:t>
            </a:r>
            <a:r>
              <a:rPr lang="en-US" sz="2000" dirty="0" smtClean="0"/>
              <a:t>instruction </a:t>
            </a:r>
            <a:r>
              <a:rPr lang="en-US" sz="2000" dirty="0"/>
              <a:t>mnemonic using </a:t>
            </a:r>
            <a:r>
              <a:rPr lang="en-US" sz="2000" dirty="0" smtClean="0"/>
              <a:t>the </a:t>
            </a:r>
            <a:r>
              <a:rPr lang="en-US" sz="2000" dirty="0" err="1" smtClean="0"/>
              <a:t>opcode</a:t>
            </a:r>
            <a:r>
              <a:rPr lang="en-US" sz="2000" dirty="0" smtClean="0"/>
              <a:t> (bits 12-15).</a:t>
            </a:r>
            <a:endParaRPr lang="en-US" sz="2000" dirty="0"/>
          </a:p>
          <a:p>
            <a:pPr marL="0" indent="0">
              <a:lnSpc>
                <a:spcPct val="90000"/>
              </a:lnSpc>
              <a:buClr>
                <a:schemeClr val="tx1"/>
              </a:buClr>
              <a:buSzTx/>
              <a:buNone/>
            </a:pPr>
            <a:r>
              <a:rPr lang="en-US" sz="2000" dirty="0" smtClean="0"/>
              <a:t>4.  Append </a:t>
            </a:r>
            <a:r>
              <a:rPr lang="en-US" sz="2000" dirty="0"/>
              <a:t>“.b” or “.w” using the b/w bit when appropriate (0=w, 1=b).</a:t>
            </a:r>
          </a:p>
        </p:txBody>
      </p:sp>
      <p:sp>
        <p:nvSpPr>
          <p:cNvPr id="3174404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Arial" pitchFamily="34" charset="0"/>
              </a:rPr>
              <a:t>Instruction Disassembly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59685" y="2828551"/>
            <a:ext cx="6727825" cy="337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0xc000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4031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0xc002: 0400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0xc004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40b2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0xc006: 5a80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0xc008: 0120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0xc00a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427f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0xc00c: 12b0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0xc00e: c012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0xc010: 3ffc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0xc012: 831f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0xc014: 23fe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0xc016: 4130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US" sz="1800" b="1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647540" y="2109151"/>
            <a:ext cx="2055807" cy="1208744"/>
            <a:chOff x="4647540" y="2109151"/>
            <a:chExt cx="2055807" cy="1208744"/>
          </a:xfrm>
        </p:grpSpPr>
        <p:grpSp>
          <p:nvGrpSpPr>
            <p:cNvPr id="30" name="Group 29"/>
            <p:cNvGrpSpPr/>
            <p:nvPr/>
          </p:nvGrpSpPr>
          <p:grpSpPr>
            <a:xfrm>
              <a:off x="4647540" y="2788819"/>
              <a:ext cx="2055807" cy="529076"/>
              <a:chOff x="4967343" y="2452644"/>
              <a:chExt cx="2055807" cy="529076"/>
            </a:xfrm>
          </p:grpSpPr>
          <p:sp>
            <p:nvSpPr>
              <p:cNvPr id="31" name="Oval 6"/>
              <p:cNvSpPr>
                <a:spLocks noChangeArrowheads="1"/>
              </p:cNvSpPr>
              <p:nvPr/>
            </p:nvSpPr>
            <p:spPr bwMode="auto">
              <a:xfrm>
                <a:off x="4967343" y="2452644"/>
                <a:ext cx="229260" cy="335641"/>
              </a:xfrm>
              <a:prstGeom prst="ellipse">
                <a:avLst/>
              </a:prstGeom>
              <a:solidFill>
                <a:srgbClr val="FFFF00">
                  <a:alpha val="25000"/>
                </a:srgbClr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765066" y="2478317"/>
                <a:ext cx="258084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.w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3" name="Freeform 32"/>
              <p:cNvSpPr/>
              <p:nvPr/>
            </p:nvSpPr>
            <p:spPr bwMode="auto">
              <a:xfrm>
                <a:off x="5125167" y="2714627"/>
                <a:ext cx="1732834" cy="267093"/>
              </a:xfrm>
              <a:custGeom>
                <a:avLst/>
                <a:gdLst>
                  <a:gd name="connsiteX0" fmla="*/ 0 w 2400300"/>
                  <a:gd name="connsiteY0" fmla="*/ 47625 h 267093"/>
                  <a:gd name="connsiteX1" fmla="*/ 1162050 w 2400300"/>
                  <a:gd name="connsiteY1" fmla="*/ 266700 h 267093"/>
                  <a:gd name="connsiteX2" fmla="*/ 2400300 w 2400300"/>
                  <a:gd name="connsiteY2" fmla="*/ 0 h 267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00300" h="267093">
                    <a:moveTo>
                      <a:pt x="0" y="47625"/>
                    </a:moveTo>
                    <a:cubicBezTo>
                      <a:pt x="381000" y="161131"/>
                      <a:pt x="762000" y="274638"/>
                      <a:pt x="1162050" y="266700"/>
                    </a:cubicBezTo>
                    <a:cubicBezTo>
                      <a:pt x="1562100" y="258763"/>
                      <a:pt x="1981200" y="129381"/>
                      <a:pt x="2400300" y="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" name="Rounded Rectangle 34"/>
            <p:cNvSpPr/>
            <p:nvPr/>
          </p:nvSpPr>
          <p:spPr bwMode="auto">
            <a:xfrm>
              <a:off x="5890415" y="2109151"/>
              <a:ext cx="463768" cy="519893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321579" y="2109135"/>
            <a:ext cx="6282107" cy="3983352"/>
            <a:chOff x="2321579" y="2109135"/>
            <a:chExt cx="6282107" cy="3983352"/>
          </a:xfrm>
        </p:grpSpPr>
        <p:grpSp>
          <p:nvGrpSpPr>
            <p:cNvPr id="11" name="Group 10"/>
            <p:cNvGrpSpPr/>
            <p:nvPr/>
          </p:nvGrpSpPr>
          <p:grpSpPr>
            <a:xfrm>
              <a:off x="2980421" y="2788819"/>
              <a:ext cx="5623265" cy="3303668"/>
              <a:chOff x="2980421" y="2788819"/>
              <a:chExt cx="5623265" cy="3303668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980421" y="2788819"/>
                <a:ext cx="5623265" cy="3303668"/>
                <a:chOff x="2980421" y="2788819"/>
                <a:chExt cx="5623265" cy="3303668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2980421" y="2788819"/>
                  <a:ext cx="3455507" cy="529076"/>
                  <a:chOff x="3300224" y="2452644"/>
                  <a:chExt cx="3455507" cy="529076"/>
                </a:xfrm>
              </p:grpSpPr>
              <p:sp>
                <p:nvSpPr>
                  <p:cNvPr id="27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3300224" y="2452644"/>
                    <a:ext cx="697618" cy="335641"/>
                  </a:xfrm>
                  <a:prstGeom prst="ellipse">
                    <a:avLst/>
                  </a:prstGeom>
                  <a:solidFill>
                    <a:srgbClr val="FFFF00">
                      <a:alpha val="25000"/>
                    </a:srgbClr>
                  </a:solidFill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6342156" y="2478317"/>
                    <a:ext cx="413575" cy="276999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1800" b="1" dirty="0" err="1" smtClean="0">
                        <a:solidFill>
                          <a:srgbClr val="000000"/>
                        </a:solidFill>
                        <a:latin typeface="Comic Sans MS" pitchFamily="66" charset="0"/>
                      </a:rPr>
                      <a:t>mov</a:t>
                    </a:r>
                    <a:endParaRPr lang="en-US" sz="1800" dirty="0">
                      <a:solidFill>
                        <a:srgbClr val="000000"/>
                      </a:solidFill>
                      <a:latin typeface="Comic Sans MS" pitchFamily="66" charset="0"/>
                    </a:endParaRPr>
                  </a:p>
                </p:txBody>
              </p:sp>
              <p:sp>
                <p:nvSpPr>
                  <p:cNvPr id="29" name="Freeform 28"/>
                  <p:cNvSpPr/>
                  <p:nvPr/>
                </p:nvSpPr>
                <p:spPr bwMode="auto">
                  <a:xfrm>
                    <a:off x="3815478" y="2714627"/>
                    <a:ext cx="2526677" cy="267093"/>
                  </a:xfrm>
                  <a:custGeom>
                    <a:avLst/>
                    <a:gdLst>
                      <a:gd name="connsiteX0" fmla="*/ 0 w 2400300"/>
                      <a:gd name="connsiteY0" fmla="*/ 47625 h 267093"/>
                      <a:gd name="connsiteX1" fmla="*/ 1162050 w 2400300"/>
                      <a:gd name="connsiteY1" fmla="*/ 266700 h 267093"/>
                      <a:gd name="connsiteX2" fmla="*/ 2400300 w 2400300"/>
                      <a:gd name="connsiteY2" fmla="*/ 0 h 2670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400300" h="267093">
                        <a:moveTo>
                          <a:pt x="0" y="47625"/>
                        </a:moveTo>
                        <a:cubicBezTo>
                          <a:pt x="381000" y="161131"/>
                          <a:pt x="762000" y="274638"/>
                          <a:pt x="1162050" y="266700"/>
                        </a:cubicBezTo>
                        <a:cubicBezTo>
                          <a:pt x="1562100" y="258763"/>
                          <a:pt x="1981200" y="129381"/>
                          <a:pt x="2400300" y="0"/>
                        </a:cubicBezTo>
                      </a:path>
                    </a:pathLst>
                  </a:custGeom>
                  <a:noFill/>
                  <a:ln w="38100" cap="flat" cmpd="sng" algn="ctr">
                    <a:solidFill>
                      <a:srgbClr val="FF0000"/>
                    </a:solidFill>
                    <a:prstDash val="solid"/>
                    <a:miter lim="800000"/>
                    <a:headEnd type="none" w="med" len="med"/>
                    <a:tailEnd type="stealth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</p:grpSp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17286" y="3673287"/>
                  <a:ext cx="5486400" cy="2419200"/>
                </a:xfrm>
                <a:prstGeom prst="rect">
                  <a:avLst/>
                </a:prstGeom>
              </p:spPr>
            </p:pic>
          </p:grpSp>
          <p:sp>
            <p:nvSpPr>
              <p:cNvPr id="34" name="Rounded Rectangle 33"/>
              <p:cNvSpPr/>
              <p:nvPr/>
            </p:nvSpPr>
            <p:spPr bwMode="auto">
              <a:xfrm>
                <a:off x="3114395" y="4256746"/>
                <a:ext cx="5486400" cy="184150"/>
              </a:xfrm>
              <a:prstGeom prst="roundRect">
                <a:avLst/>
              </a:prstGeom>
              <a:solidFill>
                <a:srgbClr val="FFFF00">
                  <a:alpha val="25000"/>
                </a:srgbClr>
              </a:solidFill>
              <a:ln w="381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4" name="Rounded Rectangle 43"/>
            <p:cNvSpPr/>
            <p:nvPr/>
          </p:nvSpPr>
          <p:spPr bwMode="auto">
            <a:xfrm>
              <a:off x="2321579" y="2109135"/>
              <a:ext cx="1646325" cy="519893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08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5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C6E2-4B78-4A8E-8BBA-AA0D2639ED24}" type="slidenum">
              <a:rPr lang="en-US"/>
              <a:pPr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432796" y="4043363"/>
            <a:ext cx="1200150" cy="838200"/>
            <a:chOff x="5432796" y="4043363"/>
            <a:chExt cx="1200150" cy="838200"/>
          </a:xfrm>
        </p:grpSpPr>
        <p:sp>
          <p:nvSpPr>
            <p:cNvPr id="2728981" name="Line 21"/>
            <p:cNvSpPr>
              <a:spLocks noChangeShapeType="1"/>
            </p:cNvSpPr>
            <p:nvPr/>
          </p:nvSpPr>
          <p:spPr bwMode="auto">
            <a:xfrm>
              <a:off x="5432796" y="4881563"/>
              <a:ext cx="120015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ot"/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8982" name="Line 22"/>
            <p:cNvSpPr>
              <a:spLocks noChangeShapeType="1"/>
            </p:cNvSpPr>
            <p:nvPr/>
          </p:nvSpPr>
          <p:spPr bwMode="auto">
            <a:xfrm flipV="1">
              <a:off x="6615113" y="4043363"/>
              <a:ext cx="0" cy="838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ot"/>
              <a:round/>
              <a:headEnd type="none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919663" y="1603375"/>
            <a:ext cx="2243137" cy="2439988"/>
            <a:chOff x="4919663" y="1603375"/>
            <a:chExt cx="2243137" cy="2439988"/>
          </a:xfrm>
        </p:grpSpPr>
        <p:sp>
          <p:nvSpPr>
            <p:cNvPr id="2728978" name="Rectangle 18"/>
            <p:cNvSpPr>
              <a:spLocks noChangeArrowheads="1"/>
            </p:cNvSpPr>
            <p:nvPr/>
          </p:nvSpPr>
          <p:spPr bwMode="auto">
            <a:xfrm>
              <a:off x="6019800" y="2138363"/>
              <a:ext cx="1143000" cy="190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sz="1800" u="sng">
                  <a:latin typeface="Arial" charset="0"/>
                </a:rPr>
                <a:t>OUTPUT</a:t>
              </a:r>
              <a:endParaRPr lang="en-US" sz="1800">
                <a:latin typeface="Arial" charset="0"/>
              </a:endParaRPr>
            </a:p>
            <a:p>
              <a:pPr eaLnBrk="0" hangingPunct="0"/>
              <a:r>
                <a:rPr lang="en-US" sz="1400">
                  <a:latin typeface="Arial" charset="0"/>
                </a:rPr>
                <a:t>* monitor</a:t>
              </a:r>
            </a:p>
            <a:p>
              <a:pPr eaLnBrk="0" hangingPunct="0"/>
              <a:r>
                <a:rPr lang="en-US" sz="1400">
                  <a:latin typeface="Arial" charset="0"/>
                </a:rPr>
                <a:t>* printer</a:t>
              </a:r>
            </a:p>
            <a:p>
              <a:pPr eaLnBrk="0" hangingPunct="0"/>
              <a:r>
                <a:rPr lang="en-US" sz="1400">
                  <a:latin typeface="Arial" charset="0"/>
                </a:rPr>
                <a:t>* LEDs</a:t>
              </a:r>
            </a:p>
            <a:p>
              <a:pPr eaLnBrk="0" hangingPunct="0"/>
              <a:r>
                <a:rPr lang="en-US" sz="1400">
                  <a:latin typeface="Arial" charset="0"/>
                </a:rPr>
                <a:t>* D/A</a:t>
              </a:r>
            </a:p>
            <a:p>
              <a:pPr eaLnBrk="0" hangingPunct="0"/>
              <a:r>
                <a:rPr lang="en-US" sz="1400">
                  <a:latin typeface="Arial" charset="0"/>
                </a:rPr>
                <a:t>* disk</a:t>
              </a:r>
            </a:p>
          </p:txBody>
        </p:sp>
        <p:sp>
          <p:nvSpPr>
            <p:cNvPr id="2728979" name="Line 19"/>
            <p:cNvSpPr>
              <a:spLocks noChangeShapeType="1"/>
            </p:cNvSpPr>
            <p:nvPr/>
          </p:nvSpPr>
          <p:spPr bwMode="auto">
            <a:xfrm>
              <a:off x="4919663" y="1622425"/>
              <a:ext cx="16843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8980" name="Line 20"/>
            <p:cNvSpPr>
              <a:spLocks noChangeShapeType="1"/>
            </p:cNvSpPr>
            <p:nvPr/>
          </p:nvSpPr>
          <p:spPr bwMode="auto">
            <a:xfrm>
              <a:off x="6584950" y="1603375"/>
              <a:ext cx="0" cy="5349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29018" name="Group 58"/>
          <p:cNvGrpSpPr>
            <a:grpSpLocks/>
          </p:cNvGrpSpPr>
          <p:nvPr/>
        </p:nvGrpSpPr>
        <p:grpSpPr bwMode="auto">
          <a:xfrm>
            <a:off x="2271713" y="1798638"/>
            <a:ext cx="1169987" cy="2878137"/>
            <a:chOff x="1431" y="1133"/>
            <a:chExt cx="737" cy="1813"/>
          </a:xfrm>
        </p:grpSpPr>
        <p:sp>
          <p:nvSpPr>
            <p:cNvPr id="2728968" name="Line 8"/>
            <p:cNvSpPr>
              <a:spLocks noChangeShapeType="1"/>
            </p:cNvSpPr>
            <p:nvPr/>
          </p:nvSpPr>
          <p:spPr bwMode="auto">
            <a:xfrm>
              <a:off x="1438" y="2938"/>
              <a:ext cx="730" cy="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ot"/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8969" name="Line 9"/>
            <p:cNvSpPr>
              <a:spLocks noChangeShapeType="1"/>
            </p:cNvSpPr>
            <p:nvPr/>
          </p:nvSpPr>
          <p:spPr bwMode="auto">
            <a:xfrm flipV="1">
              <a:off x="1442" y="1133"/>
              <a:ext cx="1" cy="181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ot"/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8970" name="Line 10"/>
            <p:cNvSpPr>
              <a:spLocks noChangeShapeType="1"/>
            </p:cNvSpPr>
            <p:nvPr/>
          </p:nvSpPr>
          <p:spPr bwMode="auto">
            <a:xfrm>
              <a:off x="1431" y="1147"/>
              <a:ext cx="540" cy="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ot"/>
              <a:round/>
              <a:headEnd type="none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25513" y="4062413"/>
            <a:ext cx="2030412" cy="838200"/>
            <a:chOff x="925513" y="4062413"/>
            <a:chExt cx="2030412" cy="838200"/>
          </a:xfrm>
        </p:grpSpPr>
        <p:sp>
          <p:nvSpPr>
            <p:cNvPr id="2728975" name="Line 15"/>
            <p:cNvSpPr>
              <a:spLocks noChangeShapeType="1"/>
            </p:cNvSpPr>
            <p:nvPr/>
          </p:nvSpPr>
          <p:spPr bwMode="auto">
            <a:xfrm flipH="1">
              <a:off x="925513" y="4881563"/>
              <a:ext cx="203041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ot"/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8976" name="Line 16"/>
            <p:cNvSpPr>
              <a:spLocks noChangeShapeType="1"/>
            </p:cNvSpPr>
            <p:nvPr/>
          </p:nvSpPr>
          <p:spPr bwMode="auto">
            <a:xfrm flipV="1">
              <a:off x="958850" y="4062413"/>
              <a:ext cx="0" cy="838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ot"/>
              <a:round/>
              <a:headEnd type="none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85763" y="1617663"/>
            <a:ext cx="2751137" cy="2435225"/>
            <a:chOff x="385763" y="1617663"/>
            <a:chExt cx="2751137" cy="2435225"/>
          </a:xfrm>
        </p:grpSpPr>
        <p:sp>
          <p:nvSpPr>
            <p:cNvPr id="2728972" name="Rectangle 12"/>
            <p:cNvSpPr>
              <a:spLocks noChangeArrowheads="1"/>
            </p:cNvSpPr>
            <p:nvPr/>
          </p:nvSpPr>
          <p:spPr bwMode="auto">
            <a:xfrm>
              <a:off x="385763" y="2147888"/>
              <a:ext cx="1143000" cy="190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sz="1800" u="sng" dirty="0">
                  <a:latin typeface="Arial" charset="0"/>
                </a:rPr>
                <a:t>INPUT</a:t>
              </a:r>
              <a:endParaRPr lang="en-US" sz="1800" dirty="0">
                <a:latin typeface="Arial" charset="0"/>
              </a:endParaRPr>
            </a:p>
            <a:p>
              <a:pPr eaLnBrk="0" hangingPunct="0"/>
              <a:r>
                <a:rPr lang="en-US" sz="1400" dirty="0">
                  <a:latin typeface="Arial" charset="0"/>
                </a:rPr>
                <a:t>* keyboard</a:t>
              </a:r>
            </a:p>
            <a:p>
              <a:pPr eaLnBrk="0" hangingPunct="0"/>
              <a:r>
                <a:rPr lang="en-US" sz="1400" dirty="0">
                  <a:latin typeface="Arial" charset="0"/>
                </a:rPr>
                <a:t>* mouse</a:t>
              </a:r>
            </a:p>
            <a:p>
              <a:pPr eaLnBrk="0" hangingPunct="0"/>
              <a:r>
                <a:rPr lang="en-US" sz="1400" dirty="0">
                  <a:latin typeface="Arial" charset="0"/>
                </a:rPr>
                <a:t>* scanner</a:t>
              </a:r>
            </a:p>
            <a:p>
              <a:pPr eaLnBrk="0" hangingPunct="0"/>
              <a:r>
                <a:rPr lang="en-US" sz="1400" dirty="0">
                  <a:latin typeface="Arial" charset="0"/>
                </a:rPr>
                <a:t>* A/D</a:t>
              </a:r>
            </a:p>
            <a:p>
              <a:pPr eaLnBrk="0" hangingPunct="0"/>
              <a:r>
                <a:rPr lang="en-US" sz="1400" dirty="0">
                  <a:latin typeface="Arial" charset="0"/>
                </a:rPr>
                <a:t>* serial</a:t>
              </a:r>
            </a:p>
            <a:p>
              <a:pPr eaLnBrk="0" hangingPunct="0"/>
              <a:r>
                <a:rPr lang="en-US" sz="1400" dirty="0">
                  <a:latin typeface="Arial" charset="0"/>
                </a:rPr>
                <a:t>* disk</a:t>
              </a:r>
            </a:p>
          </p:txBody>
        </p:sp>
        <p:sp>
          <p:nvSpPr>
            <p:cNvPr id="2728973" name="Line 13"/>
            <p:cNvSpPr>
              <a:spLocks noChangeShapeType="1"/>
            </p:cNvSpPr>
            <p:nvPr/>
          </p:nvSpPr>
          <p:spPr bwMode="auto">
            <a:xfrm flipV="1">
              <a:off x="955675" y="1617663"/>
              <a:ext cx="0" cy="5238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8974" name="Line 14"/>
            <p:cNvSpPr>
              <a:spLocks noChangeShapeType="1"/>
            </p:cNvSpPr>
            <p:nvPr/>
          </p:nvSpPr>
          <p:spPr bwMode="auto">
            <a:xfrm flipV="1">
              <a:off x="938213" y="1622426"/>
              <a:ext cx="2198687" cy="79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28985" name="Rectangle 25"/>
          <p:cNvSpPr>
            <a:spLocks noChangeArrowheads="1"/>
          </p:cNvSpPr>
          <p:nvPr/>
        </p:nvSpPr>
        <p:spPr bwMode="auto">
          <a:xfrm>
            <a:off x="2738438" y="3144838"/>
            <a:ext cx="2916237" cy="2082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sz="1800" b="1">
                <a:latin typeface="Arial" charset="0"/>
              </a:rPr>
              <a:t>PROCESSING UNIT</a:t>
            </a:r>
          </a:p>
          <a:p>
            <a:pPr algn="ctr" eaLnBrk="0" hangingPunct="0"/>
            <a:endParaRPr lang="en-US" sz="1800" b="1">
              <a:latin typeface="Arial" charset="0"/>
            </a:endParaRPr>
          </a:p>
          <a:p>
            <a:pPr algn="ctr" eaLnBrk="0" hangingPunct="0"/>
            <a:endParaRPr lang="en-US" sz="1800" b="1">
              <a:latin typeface="Arial" charset="0"/>
            </a:endParaRPr>
          </a:p>
        </p:txBody>
      </p:sp>
      <p:sp>
        <p:nvSpPr>
          <p:cNvPr id="272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Von Neumann Computer</a:t>
            </a:r>
          </a:p>
        </p:txBody>
      </p:sp>
      <p:grpSp>
        <p:nvGrpSpPr>
          <p:cNvPr id="2729011" name="Group 51"/>
          <p:cNvGrpSpPr>
            <a:grpSpLocks/>
          </p:cNvGrpSpPr>
          <p:nvPr/>
        </p:nvGrpSpPr>
        <p:grpSpPr bwMode="auto">
          <a:xfrm>
            <a:off x="3852863" y="4440238"/>
            <a:ext cx="1644650" cy="581025"/>
            <a:chOff x="2427" y="2797"/>
            <a:chExt cx="1036" cy="366"/>
          </a:xfrm>
        </p:grpSpPr>
        <p:sp>
          <p:nvSpPr>
            <p:cNvPr id="2728966" name="Rectangle 6"/>
            <p:cNvSpPr>
              <a:spLocks noChangeArrowheads="1"/>
            </p:cNvSpPr>
            <p:nvPr/>
          </p:nvSpPr>
          <p:spPr bwMode="auto">
            <a:xfrm>
              <a:off x="2427" y="2797"/>
              <a:ext cx="1036" cy="144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Program Counter</a:t>
              </a:r>
            </a:p>
          </p:txBody>
        </p:sp>
        <p:sp>
          <p:nvSpPr>
            <p:cNvPr id="2728967" name="Rectangle 7"/>
            <p:cNvSpPr>
              <a:spLocks noChangeArrowheads="1"/>
            </p:cNvSpPr>
            <p:nvPr/>
          </p:nvSpPr>
          <p:spPr bwMode="auto">
            <a:xfrm>
              <a:off x="2427" y="3019"/>
              <a:ext cx="1036" cy="144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Instruction Register</a:t>
              </a:r>
            </a:p>
          </p:txBody>
        </p:sp>
      </p:grpSp>
      <p:sp>
        <p:nvSpPr>
          <p:cNvPr id="2728983" name="Rectangle 23"/>
          <p:cNvSpPr>
            <a:spLocks noChangeArrowheads="1"/>
          </p:cNvSpPr>
          <p:nvPr/>
        </p:nvSpPr>
        <p:spPr bwMode="auto">
          <a:xfrm>
            <a:off x="3140075" y="1371600"/>
            <a:ext cx="1779588" cy="6651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 b="1">
                <a:latin typeface="Arial" charset="0"/>
              </a:rPr>
              <a:t>MEMORY</a:t>
            </a:r>
          </a:p>
        </p:txBody>
      </p:sp>
      <p:grpSp>
        <p:nvGrpSpPr>
          <p:cNvPr id="2729010" name="Group 50"/>
          <p:cNvGrpSpPr>
            <a:grpSpLocks/>
          </p:cNvGrpSpPr>
          <p:nvPr/>
        </p:nvGrpSpPr>
        <p:grpSpPr bwMode="auto">
          <a:xfrm>
            <a:off x="2916238" y="3687763"/>
            <a:ext cx="776287" cy="312737"/>
            <a:chOff x="1837" y="2323"/>
            <a:chExt cx="489" cy="197"/>
          </a:xfrm>
        </p:grpSpPr>
        <p:grpSp>
          <p:nvGrpSpPr>
            <p:cNvPr id="2728986" name="Group 26"/>
            <p:cNvGrpSpPr>
              <a:grpSpLocks/>
            </p:cNvGrpSpPr>
            <p:nvPr/>
          </p:nvGrpSpPr>
          <p:grpSpPr bwMode="auto">
            <a:xfrm>
              <a:off x="1837" y="2323"/>
              <a:ext cx="489" cy="190"/>
              <a:chOff x="1824" y="2592"/>
              <a:chExt cx="384" cy="144"/>
            </a:xfrm>
          </p:grpSpPr>
          <p:sp>
            <p:nvSpPr>
              <p:cNvPr id="2728987" name="Line 27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144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8988" name="Line 28"/>
              <p:cNvSpPr>
                <a:spLocks noChangeShapeType="1"/>
              </p:cNvSpPr>
              <p:nvPr/>
            </p:nvSpPr>
            <p:spPr bwMode="auto">
              <a:xfrm>
                <a:off x="2064" y="2592"/>
                <a:ext cx="144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8989" name="Line 29"/>
              <p:cNvSpPr>
                <a:spLocks noChangeShapeType="1"/>
              </p:cNvSpPr>
              <p:nvPr/>
            </p:nvSpPr>
            <p:spPr bwMode="auto">
              <a:xfrm>
                <a:off x="1920" y="2736"/>
                <a:ext cx="1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8990" name="Line 30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96" cy="14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8991" name="Line 31"/>
              <p:cNvSpPr>
                <a:spLocks noChangeShapeType="1"/>
              </p:cNvSpPr>
              <p:nvPr/>
            </p:nvSpPr>
            <p:spPr bwMode="auto">
              <a:xfrm flipH="1">
                <a:off x="2112" y="2592"/>
                <a:ext cx="96" cy="14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8992" name="Line 32"/>
              <p:cNvSpPr>
                <a:spLocks noChangeShapeType="1"/>
              </p:cNvSpPr>
              <p:nvPr/>
            </p:nvSpPr>
            <p:spPr bwMode="auto">
              <a:xfrm>
                <a:off x="1968" y="2592"/>
                <a:ext cx="48" cy="48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8993" name="Line 33"/>
              <p:cNvSpPr>
                <a:spLocks noChangeShapeType="1"/>
              </p:cNvSpPr>
              <p:nvPr/>
            </p:nvSpPr>
            <p:spPr bwMode="auto">
              <a:xfrm flipV="1">
                <a:off x="2016" y="2592"/>
                <a:ext cx="48" cy="48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28994" name="Rectangle 34"/>
            <p:cNvSpPr>
              <a:spLocks noChangeArrowheads="1"/>
            </p:cNvSpPr>
            <p:nvPr/>
          </p:nvSpPr>
          <p:spPr bwMode="auto">
            <a:xfrm>
              <a:off x="1946" y="2366"/>
              <a:ext cx="282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000" b="1">
                  <a:latin typeface="Arial" charset="0"/>
                </a:rPr>
                <a:t>ALU</a:t>
              </a:r>
            </a:p>
          </p:txBody>
        </p:sp>
      </p:grpSp>
      <p:sp>
        <p:nvSpPr>
          <p:cNvPr id="2728995" name="Rectangle 35"/>
          <p:cNvSpPr>
            <a:spLocks noChangeArrowheads="1"/>
          </p:cNvSpPr>
          <p:nvPr/>
        </p:nvSpPr>
        <p:spPr bwMode="auto">
          <a:xfrm>
            <a:off x="3852863" y="3687763"/>
            <a:ext cx="1644650" cy="60166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Arial" charset="0"/>
              </a:rPr>
              <a:t>Registers</a:t>
            </a:r>
          </a:p>
        </p:txBody>
      </p:sp>
      <p:pic>
        <p:nvPicPr>
          <p:cNvPr id="2728996" name="Picture 36" descr="vonNeumann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550" y="1262063"/>
            <a:ext cx="1389063" cy="18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28997" name="Text Box 37"/>
          <p:cNvSpPr txBox="1">
            <a:spLocks noChangeArrowheads="1"/>
          </p:cNvSpPr>
          <p:nvPr/>
        </p:nvSpPr>
        <p:spPr bwMode="auto">
          <a:xfrm>
            <a:off x="7253564" y="4586288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 dirty="0">
                <a:solidFill>
                  <a:srgbClr val="0000FF"/>
                </a:solidFill>
                <a:latin typeface="Arial" charset="0"/>
              </a:rPr>
              <a:t>Control</a:t>
            </a:r>
          </a:p>
        </p:txBody>
      </p:sp>
      <p:sp>
        <p:nvSpPr>
          <p:cNvPr id="2728998" name="Text Box 38"/>
          <p:cNvSpPr txBox="1">
            <a:spLocks noChangeArrowheads="1"/>
          </p:cNvSpPr>
          <p:nvPr/>
        </p:nvSpPr>
        <p:spPr bwMode="auto">
          <a:xfrm>
            <a:off x="7245488" y="4233379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 dirty="0" err="1">
                <a:latin typeface="Arial" charset="0"/>
              </a:rPr>
              <a:t>Datapath</a:t>
            </a:r>
            <a:endParaRPr lang="en-US" sz="1800" b="1" dirty="0">
              <a:latin typeface="Arial" charset="0"/>
            </a:endParaRPr>
          </a:p>
        </p:txBody>
      </p:sp>
      <p:sp>
        <p:nvSpPr>
          <p:cNvPr id="2728999" name="Text Box 39"/>
          <p:cNvSpPr txBox="1">
            <a:spLocks noChangeArrowheads="1"/>
          </p:cNvSpPr>
          <p:nvPr/>
        </p:nvSpPr>
        <p:spPr bwMode="auto">
          <a:xfrm>
            <a:off x="7486650" y="3181350"/>
            <a:ext cx="15240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>
                <a:latin typeface="Arial" charset="0"/>
              </a:rPr>
              <a:t>Von Neumann</a:t>
            </a:r>
            <a:br>
              <a:rPr lang="en-US" sz="1600">
                <a:latin typeface="Arial" charset="0"/>
              </a:rPr>
            </a:br>
            <a:r>
              <a:rPr lang="en-US" sz="1600">
                <a:latin typeface="Arial" charset="0"/>
              </a:rPr>
              <a:t>proposed this model in 1946</a:t>
            </a:r>
          </a:p>
        </p:txBody>
      </p:sp>
      <p:sp>
        <p:nvSpPr>
          <p:cNvPr id="2729000" name="Text Box 40"/>
          <p:cNvSpPr txBox="1">
            <a:spLocks noChangeArrowheads="1"/>
          </p:cNvSpPr>
          <p:nvPr/>
        </p:nvSpPr>
        <p:spPr bwMode="auto">
          <a:xfrm>
            <a:off x="4611688" y="5199063"/>
            <a:ext cx="4329112" cy="1311275"/>
          </a:xfrm>
          <a:prstGeom prst="rect">
            <a:avLst/>
          </a:prstGeom>
          <a:solidFill>
            <a:srgbClr val="99CCFF">
              <a:alpha val="11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 u="sng">
                <a:solidFill>
                  <a:schemeClr val="hlink"/>
                </a:solidFill>
                <a:latin typeface="Arial" charset="0"/>
              </a:rPr>
              <a:t>The Von Neumann model</a:t>
            </a:r>
            <a:r>
              <a:rPr lang="en-US" sz="2000" b="1">
                <a:solidFill>
                  <a:schemeClr val="hlink"/>
                </a:solidFill>
                <a:latin typeface="Arial" charset="0"/>
              </a:rPr>
              <a:t>:</a:t>
            </a:r>
            <a:br>
              <a:rPr lang="en-US" sz="2000" b="1">
                <a:solidFill>
                  <a:schemeClr val="hlink"/>
                </a:solidFill>
                <a:latin typeface="Arial" charset="0"/>
              </a:rPr>
            </a:br>
            <a:r>
              <a:rPr lang="en-US" sz="2000" b="1">
                <a:solidFill>
                  <a:schemeClr val="hlink"/>
                </a:solidFill>
                <a:latin typeface="Arial" charset="0"/>
              </a:rPr>
              <a:t>Program instructions and Data are </a:t>
            </a:r>
            <a:r>
              <a:rPr lang="en-US" sz="2000" b="1" i="1">
                <a:solidFill>
                  <a:schemeClr val="hlink"/>
                </a:solidFill>
                <a:latin typeface="Arial" charset="0"/>
              </a:rPr>
              <a:t>both</a:t>
            </a:r>
            <a:r>
              <a:rPr lang="en-US" sz="2000" b="1">
                <a:solidFill>
                  <a:schemeClr val="hlink"/>
                </a:solidFill>
                <a:latin typeface="Arial" charset="0"/>
              </a:rPr>
              <a:t> stored as sequences</a:t>
            </a:r>
            <a:br>
              <a:rPr lang="en-US" sz="2000" b="1">
                <a:solidFill>
                  <a:schemeClr val="hlink"/>
                </a:solidFill>
                <a:latin typeface="Arial" charset="0"/>
              </a:rPr>
            </a:br>
            <a:r>
              <a:rPr lang="en-US" sz="2000" b="1">
                <a:solidFill>
                  <a:schemeClr val="hlink"/>
                </a:solidFill>
                <a:latin typeface="Arial" charset="0"/>
              </a:rPr>
              <a:t>of bits in computer memory</a:t>
            </a:r>
          </a:p>
        </p:txBody>
      </p:sp>
      <p:grpSp>
        <p:nvGrpSpPr>
          <p:cNvPr id="2729001" name="Group 41"/>
          <p:cNvGrpSpPr>
            <a:grpSpLocks/>
          </p:cNvGrpSpPr>
          <p:nvPr/>
        </p:nvGrpSpPr>
        <p:grpSpPr bwMode="auto">
          <a:xfrm>
            <a:off x="2741613" y="2038350"/>
            <a:ext cx="2455862" cy="1103313"/>
            <a:chOff x="1727" y="1284"/>
            <a:chExt cx="1547" cy="695"/>
          </a:xfrm>
        </p:grpSpPr>
        <p:sp>
          <p:nvSpPr>
            <p:cNvPr id="2729002" name="Line 42"/>
            <p:cNvSpPr>
              <a:spLocks noChangeShapeType="1"/>
            </p:cNvSpPr>
            <p:nvPr/>
          </p:nvSpPr>
          <p:spPr bwMode="auto">
            <a:xfrm>
              <a:off x="2981" y="1284"/>
              <a:ext cx="1" cy="6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003" name="Line 43"/>
            <p:cNvSpPr>
              <a:spLocks noChangeShapeType="1"/>
            </p:cNvSpPr>
            <p:nvPr/>
          </p:nvSpPr>
          <p:spPr bwMode="auto">
            <a:xfrm flipH="1">
              <a:off x="2107" y="1287"/>
              <a:ext cx="1" cy="6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004" name="Rectangle 44"/>
            <p:cNvSpPr>
              <a:spLocks noChangeArrowheads="1"/>
            </p:cNvSpPr>
            <p:nvPr/>
          </p:nvSpPr>
          <p:spPr bwMode="auto">
            <a:xfrm>
              <a:off x="1727" y="1531"/>
              <a:ext cx="762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>
                  <a:latin typeface="Arial Narrow" pitchFamily="34" charset="0"/>
                </a:rPr>
                <a:t>Address Bus</a:t>
              </a:r>
            </a:p>
          </p:txBody>
        </p:sp>
        <p:sp>
          <p:nvSpPr>
            <p:cNvPr id="2729005" name="Rectangle 45"/>
            <p:cNvSpPr>
              <a:spLocks noChangeArrowheads="1"/>
            </p:cNvSpPr>
            <p:nvPr/>
          </p:nvSpPr>
          <p:spPr bwMode="auto">
            <a:xfrm>
              <a:off x="2704" y="1531"/>
              <a:ext cx="570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>
                  <a:latin typeface="Arial Narrow" pitchFamily="34" charset="0"/>
                </a:rPr>
                <a:t>Data Bus</a:t>
              </a:r>
            </a:p>
          </p:txBody>
        </p:sp>
      </p:grpSp>
      <p:sp>
        <p:nvSpPr>
          <p:cNvPr id="2729008" name="Rectangle 48"/>
          <p:cNvSpPr>
            <a:spLocks noChangeArrowheads="1"/>
          </p:cNvSpPr>
          <p:nvPr/>
        </p:nvSpPr>
        <p:spPr bwMode="auto">
          <a:xfrm>
            <a:off x="2936875" y="4148138"/>
            <a:ext cx="730250" cy="3397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Arial" charset="0"/>
              </a:rPr>
              <a:t>Clock</a:t>
            </a:r>
          </a:p>
        </p:txBody>
      </p:sp>
      <p:sp>
        <p:nvSpPr>
          <p:cNvPr id="2729009" name="Rectangle 49"/>
          <p:cNvSpPr>
            <a:spLocks noChangeArrowheads="1"/>
          </p:cNvSpPr>
          <p:nvPr/>
        </p:nvSpPr>
        <p:spPr bwMode="auto">
          <a:xfrm>
            <a:off x="2936875" y="4586288"/>
            <a:ext cx="730250" cy="43973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Arial" charset="0"/>
              </a:rPr>
              <a:t>Control</a:t>
            </a:r>
          </a:p>
          <a:p>
            <a:pPr algn="ctr" eaLnBrk="0" hangingPunct="0"/>
            <a:r>
              <a:rPr lang="en-US" sz="1400">
                <a:latin typeface="Arial" charset="0"/>
              </a:rPr>
              <a:t>Logic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3" name="Text Box 3"/>
          <p:cNvSpPr txBox="1">
            <a:spLocks noChangeArrowheads="1"/>
          </p:cNvSpPr>
          <p:nvPr/>
        </p:nvSpPr>
        <p:spPr bwMode="auto">
          <a:xfrm>
            <a:off x="5705061" y="76200"/>
            <a:ext cx="33913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>
                <a:latin typeface="Arial" charset="0"/>
              </a:rPr>
              <a:t>Von Neumann vs. </a:t>
            </a:r>
            <a:r>
              <a:rPr lang="en-US" sz="1800" b="1" dirty="0" smtClean="0">
                <a:latin typeface="Arial" charset="0"/>
              </a:rPr>
              <a:t>Harvard</a:t>
            </a:r>
            <a:endParaRPr lang="en-US" sz="1800" b="1" dirty="0">
              <a:latin typeface="Arial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6098" y="5218471"/>
            <a:ext cx="15246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Examples: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Cray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PC’s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MSP430</a:t>
            </a:r>
            <a:endParaRPr lang="en-US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729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29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29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8983" grpId="0" animBg="1"/>
      <p:bldP spid="2729000" grpId="0" animBg="1" autoUpdateAnimBg="0"/>
      <p:bldP spid="5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342" y="2157102"/>
            <a:ext cx="6400800" cy="444020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249228" y="2682875"/>
            <a:ext cx="930541" cy="765810"/>
            <a:chOff x="231298" y="2664945"/>
            <a:chExt cx="930541" cy="765810"/>
          </a:xfrm>
        </p:grpSpPr>
        <p:sp>
          <p:nvSpPr>
            <p:cNvPr id="43" name="Rectangle 42"/>
            <p:cNvSpPr/>
            <p:nvPr/>
          </p:nvSpPr>
          <p:spPr bwMode="auto">
            <a:xfrm>
              <a:off x="231299" y="2664945"/>
              <a:ext cx="930540" cy="765810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231298" y="3062672"/>
              <a:ext cx="681649" cy="344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114300" lvl="1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R0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endParaRPr>
            </a:p>
          </p:txBody>
        </p:sp>
        <p:sp>
          <p:nvSpPr>
            <p:cNvPr id="45" name="Right Arrow 44"/>
            <p:cNvSpPr/>
            <p:nvPr/>
          </p:nvSpPr>
          <p:spPr bwMode="auto">
            <a:xfrm>
              <a:off x="849153" y="3078810"/>
              <a:ext cx="276447" cy="3111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31298" y="2933885"/>
            <a:ext cx="930541" cy="765810"/>
            <a:chOff x="231298" y="2664945"/>
            <a:chExt cx="930541" cy="765810"/>
          </a:xfrm>
        </p:grpSpPr>
        <p:sp>
          <p:nvSpPr>
            <p:cNvPr id="4" name="Rectangle 3"/>
            <p:cNvSpPr/>
            <p:nvPr/>
          </p:nvSpPr>
          <p:spPr bwMode="auto">
            <a:xfrm>
              <a:off x="231299" y="2664945"/>
              <a:ext cx="930540" cy="765810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231298" y="3062672"/>
              <a:ext cx="681649" cy="344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114300" lvl="1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R0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>
              <a:off x="849153" y="3078810"/>
              <a:ext cx="276447" cy="3111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ISA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1C61-8FBE-471D-B58D-2F0CFD446634}" type="slidenum">
              <a:rPr lang="en-US">
                <a:solidFill>
                  <a:srgbClr val="000000"/>
                </a:solidFill>
              </a:rPr>
              <a:pPr/>
              <a:t>70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17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Disassemble MSP430 Code</a:t>
            </a:r>
          </a:p>
        </p:txBody>
      </p:sp>
      <p:sp>
        <p:nvSpPr>
          <p:cNvPr id="3174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4869" y="1408113"/>
            <a:ext cx="8301505" cy="742950"/>
          </a:xfrm>
        </p:spPr>
        <p:txBody>
          <a:bodyPr/>
          <a:lstStyle/>
          <a:p>
            <a:pPr marL="0" indent="0">
              <a:lnSpc>
                <a:spcPct val="90000"/>
              </a:lnSpc>
              <a:buClr>
                <a:schemeClr val="tx1"/>
              </a:buClr>
              <a:buSzTx/>
              <a:buNone/>
            </a:pPr>
            <a:r>
              <a:rPr lang="en-US" sz="2000" dirty="0" smtClean="0"/>
              <a:t>5.  If </a:t>
            </a:r>
            <a:r>
              <a:rPr lang="en-US" sz="2000" dirty="0"/>
              <a:t>double operand instruction, decode and list source operand</a:t>
            </a:r>
            <a:r>
              <a:rPr lang="en-US" sz="2000" dirty="0" smtClean="0"/>
              <a:t>.  (If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SzTx/>
              <a:buNone/>
            </a:pPr>
            <a:r>
              <a:rPr lang="en-US" sz="2000" dirty="0" smtClean="0"/>
              <a:t>     necessary, fetch operand from memory and increment PC by 2.)</a:t>
            </a:r>
            <a:endParaRPr lang="en-US" sz="2000" dirty="0"/>
          </a:p>
        </p:txBody>
      </p:sp>
      <p:sp>
        <p:nvSpPr>
          <p:cNvPr id="3174404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Arial" pitchFamily="34" charset="0"/>
              </a:rPr>
              <a:t>Instruction Disassembly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59685" y="2828551"/>
            <a:ext cx="6727825" cy="337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0xc000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4031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0xc002: 0400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0xc004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40b2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0xc006: 5a80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0xc008: 0120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0xc00a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427f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0xc00c: 12b0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0xc00e: c012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0xc010: 3ffc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0xc012: 831f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0xc014: 23fe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0xc016: 4130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US" sz="1800" b="1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56199" y="2778186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0100 0000 0 0 11 0001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45263" y="2814492"/>
            <a:ext cx="258084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.w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22353" y="2814492"/>
            <a:ext cx="413575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err="1" smtClean="0">
                <a:solidFill>
                  <a:srgbClr val="000000"/>
                </a:solidFill>
                <a:latin typeface="Comic Sans MS" pitchFamily="66" charset="0"/>
              </a:rPr>
              <a:t>mov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220438" y="2814492"/>
            <a:ext cx="5750409" cy="912322"/>
            <a:chOff x="2526794" y="2478317"/>
            <a:chExt cx="5750409" cy="912322"/>
          </a:xfrm>
        </p:grpSpPr>
        <p:sp>
          <p:nvSpPr>
            <p:cNvPr id="26" name="Rectangle 25"/>
            <p:cNvSpPr/>
            <p:nvPr/>
          </p:nvSpPr>
          <p:spPr>
            <a:xfrm>
              <a:off x="7435626" y="2478317"/>
              <a:ext cx="841577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0x0400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34" name="Oval 6"/>
            <p:cNvSpPr>
              <a:spLocks noChangeArrowheads="1"/>
            </p:cNvSpPr>
            <p:nvPr/>
          </p:nvSpPr>
          <p:spPr bwMode="auto">
            <a:xfrm>
              <a:off x="2526794" y="2734584"/>
              <a:ext cx="697618" cy="335641"/>
            </a:xfrm>
            <a:prstGeom prst="ellipse">
              <a:avLst/>
            </a:prstGeom>
            <a:solidFill>
              <a:srgbClr val="FFFF00">
                <a:alpha val="25000"/>
              </a:srgbClr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" name="Freeform 34"/>
            <p:cNvSpPr/>
            <p:nvPr/>
          </p:nvSpPr>
          <p:spPr bwMode="auto">
            <a:xfrm rot="21438784">
              <a:off x="3063757" y="2828158"/>
              <a:ext cx="4766995" cy="562481"/>
            </a:xfrm>
            <a:custGeom>
              <a:avLst/>
              <a:gdLst>
                <a:gd name="connsiteX0" fmla="*/ 0 w 2400300"/>
                <a:gd name="connsiteY0" fmla="*/ 47625 h 267093"/>
                <a:gd name="connsiteX1" fmla="*/ 1162050 w 2400300"/>
                <a:gd name="connsiteY1" fmla="*/ 266700 h 267093"/>
                <a:gd name="connsiteX2" fmla="*/ 2400300 w 2400300"/>
                <a:gd name="connsiteY2" fmla="*/ 0 h 267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0300" h="267093">
                  <a:moveTo>
                    <a:pt x="0" y="47625"/>
                  </a:moveTo>
                  <a:cubicBezTo>
                    <a:pt x="381000" y="161131"/>
                    <a:pt x="762000" y="274638"/>
                    <a:pt x="1162050" y="266700"/>
                  </a:cubicBezTo>
                  <a:cubicBezTo>
                    <a:pt x="1562100" y="258763"/>
                    <a:pt x="1981200" y="129381"/>
                    <a:pt x="2400300" y="0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12278" y="2144983"/>
            <a:ext cx="5488517" cy="3854721"/>
            <a:chOff x="3112278" y="2144983"/>
            <a:chExt cx="5488517" cy="3854721"/>
          </a:xfrm>
        </p:grpSpPr>
        <p:grpSp>
          <p:nvGrpSpPr>
            <p:cNvPr id="12" name="Group 11"/>
            <p:cNvGrpSpPr/>
            <p:nvPr/>
          </p:nvGrpSpPr>
          <p:grpSpPr>
            <a:xfrm>
              <a:off x="3112278" y="2788819"/>
              <a:ext cx="5488517" cy="3210885"/>
              <a:chOff x="3112278" y="2788819"/>
              <a:chExt cx="5488517" cy="3210885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3112278" y="2788819"/>
                <a:ext cx="5486400" cy="3210885"/>
                <a:chOff x="3112278" y="2788819"/>
                <a:chExt cx="5486400" cy="3210885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3660618" y="2788819"/>
                  <a:ext cx="3451226" cy="510024"/>
                  <a:chOff x="3966974" y="2452644"/>
                  <a:chExt cx="3451226" cy="510024"/>
                </a:xfrm>
              </p:grpSpPr>
              <p:sp>
                <p:nvSpPr>
                  <p:cNvPr id="37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3966974" y="2452644"/>
                    <a:ext cx="697618" cy="335641"/>
                  </a:xfrm>
                  <a:prstGeom prst="ellipse">
                    <a:avLst/>
                  </a:prstGeom>
                  <a:solidFill>
                    <a:srgbClr val="FFFF00">
                      <a:alpha val="25000"/>
                    </a:srgbClr>
                  </a:solidFill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8" name="Freeform 37"/>
                  <p:cNvSpPr/>
                  <p:nvPr/>
                </p:nvSpPr>
                <p:spPr bwMode="auto">
                  <a:xfrm>
                    <a:off x="4514055" y="2709485"/>
                    <a:ext cx="721489" cy="211273"/>
                  </a:xfrm>
                  <a:custGeom>
                    <a:avLst/>
                    <a:gdLst>
                      <a:gd name="connsiteX0" fmla="*/ 0 w 2400300"/>
                      <a:gd name="connsiteY0" fmla="*/ 47625 h 267093"/>
                      <a:gd name="connsiteX1" fmla="*/ 1162050 w 2400300"/>
                      <a:gd name="connsiteY1" fmla="*/ 266700 h 267093"/>
                      <a:gd name="connsiteX2" fmla="*/ 2400300 w 2400300"/>
                      <a:gd name="connsiteY2" fmla="*/ 0 h 2670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400300" h="267093">
                        <a:moveTo>
                          <a:pt x="0" y="47625"/>
                        </a:moveTo>
                        <a:cubicBezTo>
                          <a:pt x="381000" y="161131"/>
                          <a:pt x="762000" y="274638"/>
                          <a:pt x="1162050" y="266700"/>
                        </a:cubicBezTo>
                        <a:cubicBezTo>
                          <a:pt x="1562100" y="258763"/>
                          <a:pt x="1981200" y="129381"/>
                          <a:pt x="2400300" y="0"/>
                        </a:cubicBezTo>
                      </a:path>
                    </a:pathLst>
                  </a:custGeom>
                  <a:noFill/>
                  <a:ln w="38100" cap="flat" cmpd="sng" algn="ctr">
                    <a:solidFill>
                      <a:srgbClr val="FF0000"/>
                    </a:solidFill>
                    <a:prstDash val="solid"/>
                    <a:miter lim="800000"/>
                    <a:headEnd type="none" w="med" len="med"/>
                    <a:tailEnd type="stealth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9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5177809" y="2452644"/>
                    <a:ext cx="433967" cy="335641"/>
                  </a:xfrm>
                  <a:prstGeom prst="ellipse">
                    <a:avLst/>
                  </a:prstGeom>
                  <a:solidFill>
                    <a:srgbClr val="FFFF00">
                      <a:alpha val="25000"/>
                    </a:srgbClr>
                  </a:solidFill>
                  <a:ln w="28575">
                    <a:solidFill>
                      <a:schemeClr val="hlink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0" name="Freeform 39"/>
                  <p:cNvSpPr/>
                  <p:nvPr/>
                </p:nvSpPr>
                <p:spPr bwMode="auto">
                  <a:xfrm>
                    <a:off x="5522996" y="2695575"/>
                    <a:ext cx="1734260" cy="267093"/>
                  </a:xfrm>
                  <a:custGeom>
                    <a:avLst/>
                    <a:gdLst>
                      <a:gd name="connsiteX0" fmla="*/ 0 w 2400300"/>
                      <a:gd name="connsiteY0" fmla="*/ 47625 h 267093"/>
                      <a:gd name="connsiteX1" fmla="*/ 1162050 w 2400300"/>
                      <a:gd name="connsiteY1" fmla="*/ 266700 h 267093"/>
                      <a:gd name="connsiteX2" fmla="*/ 2400300 w 2400300"/>
                      <a:gd name="connsiteY2" fmla="*/ 0 h 2670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400300" h="267093">
                        <a:moveTo>
                          <a:pt x="0" y="47625"/>
                        </a:moveTo>
                        <a:cubicBezTo>
                          <a:pt x="381000" y="161131"/>
                          <a:pt x="762000" y="274638"/>
                          <a:pt x="1162050" y="266700"/>
                        </a:cubicBezTo>
                        <a:cubicBezTo>
                          <a:pt x="1562100" y="258763"/>
                          <a:pt x="1981200" y="129381"/>
                          <a:pt x="2400300" y="0"/>
                        </a:cubicBezTo>
                      </a:path>
                    </a:pathLst>
                  </a:custGeom>
                  <a:noFill/>
                  <a:ln w="38100" cap="flat" cmpd="sng" algn="ctr">
                    <a:solidFill>
                      <a:srgbClr val="FF0000"/>
                    </a:solidFill>
                    <a:prstDash val="solid"/>
                    <a:miter lim="800000"/>
                    <a:headEnd type="none" w="med" len="med"/>
                    <a:tailEnd type="stealth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7224236" y="2475682"/>
                    <a:ext cx="193964" cy="276999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1800" b="1" dirty="0" smtClean="0">
                        <a:solidFill>
                          <a:srgbClr val="000000"/>
                        </a:solidFill>
                        <a:latin typeface="Comic Sans MS" pitchFamily="66" charset="0"/>
                      </a:rPr>
                      <a:t>#</a:t>
                    </a:r>
                    <a:endParaRPr lang="en-US" sz="1800" dirty="0">
                      <a:solidFill>
                        <a:srgbClr val="000000"/>
                      </a:solidFill>
                      <a:latin typeface="Comic Sans MS" pitchFamily="66" charset="0"/>
                    </a:endParaRPr>
                  </a:p>
                </p:txBody>
              </p:sp>
            </p:grpSp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12278" y="3953599"/>
                  <a:ext cx="5486400" cy="2046105"/>
                </a:xfrm>
                <a:prstGeom prst="rect">
                  <a:avLst/>
                </a:prstGeom>
              </p:spPr>
            </p:pic>
          </p:grpSp>
          <p:sp>
            <p:nvSpPr>
              <p:cNvPr id="53" name="Rounded Rectangle 52"/>
              <p:cNvSpPr/>
              <p:nvPr/>
            </p:nvSpPr>
            <p:spPr bwMode="auto">
              <a:xfrm>
                <a:off x="3114395" y="5359400"/>
                <a:ext cx="5486400" cy="184150"/>
              </a:xfrm>
              <a:prstGeom prst="roundRect">
                <a:avLst/>
              </a:prstGeom>
              <a:solidFill>
                <a:srgbClr val="FFFF00">
                  <a:alpha val="25000"/>
                </a:srgbClr>
              </a:solidFill>
              <a:ln w="381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4" name="Rounded Rectangle 53"/>
            <p:cNvSpPr/>
            <p:nvPr/>
          </p:nvSpPr>
          <p:spPr bwMode="auto">
            <a:xfrm>
              <a:off x="3895699" y="2144983"/>
              <a:ext cx="1662138" cy="47130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5" name="Rounded Rectangle 54"/>
            <p:cNvSpPr/>
            <p:nvPr/>
          </p:nvSpPr>
          <p:spPr bwMode="auto">
            <a:xfrm>
              <a:off x="6281000" y="2144983"/>
              <a:ext cx="853033" cy="47130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659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342" y="2157102"/>
            <a:ext cx="6400800" cy="44402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31298" y="2933885"/>
            <a:ext cx="930541" cy="765810"/>
            <a:chOff x="231298" y="2664945"/>
            <a:chExt cx="930541" cy="765810"/>
          </a:xfrm>
        </p:grpSpPr>
        <p:sp>
          <p:nvSpPr>
            <p:cNvPr id="4" name="Rectangle 3"/>
            <p:cNvSpPr/>
            <p:nvPr/>
          </p:nvSpPr>
          <p:spPr bwMode="auto">
            <a:xfrm>
              <a:off x="231299" y="2664945"/>
              <a:ext cx="930540" cy="765810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231298" y="3062672"/>
              <a:ext cx="681649" cy="344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114300" lvl="1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R0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>
              <a:off x="849153" y="3078810"/>
              <a:ext cx="276447" cy="3111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ISA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1C61-8FBE-471D-B58D-2F0CFD446634}" type="slidenum">
              <a:rPr lang="en-US">
                <a:solidFill>
                  <a:srgbClr val="000000"/>
                </a:solidFill>
              </a:rPr>
              <a:pPr/>
              <a:t>71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17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Disassemble MSP430 Code</a:t>
            </a:r>
          </a:p>
        </p:txBody>
      </p:sp>
      <p:sp>
        <p:nvSpPr>
          <p:cNvPr id="3174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4869" y="1408113"/>
            <a:ext cx="8301505" cy="742950"/>
          </a:xfrm>
        </p:spPr>
        <p:txBody>
          <a:bodyPr/>
          <a:lstStyle/>
          <a:p>
            <a:pPr marL="0" indent="0">
              <a:lnSpc>
                <a:spcPct val="90000"/>
              </a:lnSpc>
              <a:buClr>
                <a:schemeClr val="tx1"/>
              </a:buClr>
              <a:buSzTx/>
              <a:buNone/>
            </a:pPr>
            <a:r>
              <a:rPr lang="en-US" sz="2000" dirty="0" smtClean="0"/>
              <a:t>6.  If </a:t>
            </a:r>
            <a:r>
              <a:rPr lang="en-US" sz="2000" dirty="0"/>
              <a:t>single or double operand instruction, decode and list </a:t>
            </a:r>
            <a:r>
              <a:rPr lang="en-US" sz="2000" dirty="0" smtClean="0"/>
              <a:t>destination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SzTx/>
              <a:buNone/>
            </a:pPr>
            <a:r>
              <a:rPr lang="en-US" sz="2000" dirty="0" smtClean="0"/>
              <a:t>     </a:t>
            </a:r>
            <a:r>
              <a:rPr lang="en-US" sz="2000" dirty="0"/>
              <a:t>operand.</a:t>
            </a:r>
          </a:p>
        </p:txBody>
      </p:sp>
      <p:sp>
        <p:nvSpPr>
          <p:cNvPr id="3174404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Arial" pitchFamily="34" charset="0"/>
              </a:rPr>
              <a:t>Instruction Disassembly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59685" y="2828551"/>
            <a:ext cx="6727825" cy="337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0xc000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4031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0xc002: 0400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0xc004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40b2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0xc006: 5a80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0xc008: 0120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0xc00a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427f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0xc00c: 12b0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0xc00e: c012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0xc010: 3ffc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0xc012: 831f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0xc014: 23fe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0xc016: 4130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US" sz="1800" b="1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56199" y="2778186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0100 0000 0 0 11 0001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45263" y="2810571"/>
            <a:ext cx="258084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.w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22353" y="2810571"/>
            <a:ext cx="413575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err="1" smtClean="0">
                <a:solidFill>
                  <a:srgbClr val="000000"/>
                </a:solidFill>
                <a:latin typeface="Comic Sans MS" pitchFamily="66" charset="0"/>
              </a:rPr>
              <a:t>mov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29270" y="2810571"/>
            <a:ext cx="841577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0x0400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917880" y="2807936"/>
            <a:ext cx="193964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#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114395" y="2150035"/>
            <a:ext cx="5612747" cy="2765460"/>
            <a:chOff x="3114395" y="2150035"/>
            <a:chExt cx="5612747" cy="2765460"/>
          </a:xfrm>
        </p:grpSpPr>
        <p:grpSp>
          <p:nvGrpSpPr>
            <p:cNvPr id="13" name="Group 12"/>
            <p:cNvGrpSpPr/>
            <p:nvPr/>
          </p:nvGrpSpPr>
          <p:grpSpPr>
            <a:xfrm>
              <a:off x="3114395" y="2789661"/>
              <a:ext cx="5486400" cy="2125834"/>
              <a:chOff x="3114395" y="2789661"/>
              <a:chExt cx="5486400" cy="212583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114395" y="2789661"/>
                <a:ext cx="5486400" cy="2125834"/>
                <a:chOff x="3114395" y="2789661"/>
                <a:chExt cx="5486400" cy="2125834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4362687" y="2789661"/>
                  <a:ext cx="3961444" cy="613652"/>
                  <a:chOff x="4682490" y="2466933"/>
                  <a:chExt cx="3961444" cy="613652"/>
                </a:xfrm>
              </p:grpSpPr>
              <p:grpSp>
                <p:nvGrpSpPr>
                  <p:cNvPr id="47" name="Group 46"/>
                  <p:cNvGrpSpPr/>
                  <p:nvPr/>
                </p:nvGrpSpPr>
                <p:grpSpPr>
                  <a:xfrm>
                    <a:off x="4682490" y="2466933"/>
                    <a:ext cx="3654232" cy="613652"/>
                    <a:chOff x="4682490" y="2466933"/>
                    <a:chExt cx="3654232" cy="613652"/>
                  </a:xfrm>
                </p:grpSpPr>
                <p:sp>
                  <p:nvSpPr>
                    <p:cNvPr id="49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14828" y="2466933"/>
                      <a:ext cx="697618" cy="335641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hlink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50" name="Freeform 49"/>
                    <p:cNvSpPr/>
                    <p:nvPr/>
                  </p:nvSpPr>
                  <p:spPr bwMode="auto">
                    <a:xfrm>
                      <a:off x="4848941" y="2738063"/>
                      <a:ext cx="847725" cy="141587"/>
                    </a:xfrm>
                    <a:custGeom>
                      <a:avLst/>
                      <a:gdLst>
                        <a:gd name="connsiteX0" fmla="*/ 0 w 2400300"/>
                        <a:gd name="connsiteY0" fmla="*/ 47625 h 267093"/>
                        <a:gd name="connsiteX1" fmla="*/ 1162050 w 2400300"/>
                        <a:gd name="connsiteY1" fmla="*/ 266700 h 267093"/>
                        <a:gd name="connsiteX2" fmla="*/ 2400300 w 2400300"/>
                        <a:gd name="connsiteY2" fmla="*/ 0 h 2670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400300" h="267093">
                          <a:moveTo>
                            <a:pt x="0" y="47625"/>
                          </a:moveTo>
                          <a:cubicBezTo>
                            <a:pt x="381000" y="161131"/>
                            <a:pt x="762000" y="274638"/>
                            <a:pt x="1162050" y="266700"/>
                          </a:cubicBezTo>
                          <a:cubicBezTo>
                            <a:pt x="1562100" y="258763"/>
                            <a:pt x="1981200" y="129381"/>
                            <a:pt x="2400300" y="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FF0000"/>
                      </a:solidFill>
                      <a:prstDash val="solid"/>
                      <a:miter lim="800000"/>
                      <a:headEnd type="none" w="med" len="med"/>
                      <a:tailEnd type="stealth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non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51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2490" y="2466933"/>
                      <a:ext cx="222886" cy="335641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hlink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52" name="Freeform 51"/>
                    <p:cNvSpPr/>
                    <p:nvPr/>
                  </p:nvSpPr>
                  <p:spPr bwMode="auto">
                    <a:xfrm rot="163646">
                      <a:off x="6237032" y="2726344"/>
                      <a:ext cx="2099690" cy="354241"/>
                    </a:xfrm>
                    <a:custGeom>
                      <a:avLst/>
                      <a:gdLst>
                        <a:gd name="connsiteX0" fmla="*/ 0 w 2400300"/>
                        <a:gd name="connsiteY0" fmla="*/ 47625 h 267093"/>
                        <a:gd name="connsiteX1" fmla="*/ 1162050 w 2400300"/>
                        <a:gd name="connsiteY1" fmla="*/ 266700 h 267093"/>
                        <a:gd name="connsiteX2" fmla="*/ 2400300 w 2400300"/>
                        <a:gd name="connsiteY2" fmla="*/ 0 h 2670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400300" h="267093">
                          <a:moveTo>
                            <a:pt x="0" y="47625"/>
                          </a:moveTo>
                          <a:cubicBezTo>
                            <a:pt x="381000" y="161131"/>
                            <a:pt x="762000" y="274638"/>
                            <a:pt x="1162050" y="266700"/>
                          </a:cubicBezTo>
                          <a:cubicBezTo>
                            <a:pt x="1562100" y="258763"/>
                            <a:pt x="1981200" y="129381"/>
                            <a:pt x="2400300" y="0"/>
                          </a:cubicBezTo>
                        </a:path>
                      </a:pathLst>
                    </a:custGeom>
                    <a:noFill/>
                    <a:ln w="38100" cap="flat" cmpd="sng" algn="ctr">
                      <a:solidFill>
                        <a:srgbClr val="FF0000"/>
                      </a:solidFill>
                      <a:prstDash val="solid"/>
                      <a:miter lim="800000"/>
                      <a:headEnd type="none" w="med" len="med"/>
                      <a:tailEnd type="stealth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non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sp>
                <p:nvSpPr>
                  <p:cNvPr id="48" name="Rectangle 47"/>
                  <p:cNvSpPr/>
                  <p:nvPr/>
                </p:nvSpPr>
                <p:spPr>
                  <a:xfrm>
                    <a:off x="8292876" y="2480827"/>
                    <a:ext cx="351058" cy="276999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1800" b="1" dirty="0" smtClean="0">
                        <a:solidFill>
                          <a:srgbClr val="000000"/>
                        </a:solidFill>
                        <a:latin typeface="Comic Sans MS" pitchFamily="66" charset="0"/>
                      </a:rPr>
                      <a:t>,r1</a:t>
                    </a:r>
                    <a:endParaRPr lang="en-US" sz="1800" b="1" dirty="0">
                      <a:solidFill>
                        <a:srgbClr val="000000"/>
                      </a:solidFill>
                      <a:latin typeface="Comic Sans MS" pitchFamily="66" charset="0"/>
                    </a:endParaRPr>
                  </a:p>
                </p:txBody>
              </p:sp>
            </p:grpSp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14395" y="3858186"/>
                  <a:ext cx="5486400" cy="1057309"/>
                </a:xfrm>
                <a:prstGeom prst="rect">
                  <a:avLst/>
                </a:prstGeom>
              </p:spPr>
            </p:pic>
          </p:grpSp>
          <p:sp>
            <p:nvSpPr>
              <p:cNvPr id="12" name="Rounded Rectangle 11"/>
              <p:cNvSpPr/>
              <p:nvPr/>
            </p:nvSpPr>
            <p:spPr bwMode="auto">
              <a:xfrm>
                <a:off x="3114395" y="4133850"/>
                <a:ext cx="5486400" cy="184150"/>
              </a:xfrm>
              <a:prstGeom prst="roundRect">
                <a:avLst/>
              </a:prstGeom>
              <a:solidFill>
                <a:srgbClr val="FFFF00">
                  <a:alpha val="25000"/>
                </a:srgbClr>
              </a:solidFill>
              <a:ln w="381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3" name="Rounded Rectangle 52"/>
            <p:cNvSpPr/>
            <p:nvPr/>
          </p:nvSpPr>
          <p:spPr bwMode="auto">
            <a:xfrm>
              <a:off x="7069466" y="2150035"/>
              <a:ext cx="1657676" cy="47130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5485374" y="2150035"/>
              <a:ext cx="485680" cy="47130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302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965165" y="3325032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0100 0000 1011 0010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5781" y="3336095"/>
            <a:ext cx="894302" cy="344487"/>
            <a:chOff x="235781" y="2798215"/>
            <a:chExt cx="894302" cy="344487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235781" y="2798215"/>
              <a:ext cx="681649" cy="344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114300" lvl="1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R0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endParaRPr>
            </a:p>
          </p:txBody>
        </p:sp>
        <p:sp>
          <p:nvSpPr>
            <p:cNvPr id="21" name="Right Arrow 20"/>
            <p:cNvSpPr/>
            <p:nvPr/>
          </p:nvSpPr>
          <p:spPr bwMode="auto">
            <a:xfrm>
              <a:off x="853636" y="2814353"/>
              <a:ext cx="276447" cy="3111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ISA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1C61-8FBE-471D-B58D-2F0CFD446634}" type="slidenum">
              <a:rPr lang="en-US">
                <a:solidFill>
                  <a:srgbClr val="000000"/>
                </a:solidFill>
              </a:rPr>
              <a:pPr/>
              <a:t>72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17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Disassemble MSP430 Code</a:t>
            </a:r>
          </a:p>
        </p:txBody>
      </p:sp>
      <p:sp>
        <p:nvSpPr>
          <p:cNvPr id="3174404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Arial" pitchFamily="34" charset="0"/>
              </a:rPr>
              <a:t>Instruction Disassembly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59685" y="2828551"/>
            <a:ext cx="6727825" cy="337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0xc000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4031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0xc002: 0400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0xc004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40b2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0xc006: 5a80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0xc008: 0120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0xc00a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427f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0xc00c: 12b0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0xc00e: c012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0xc010: 3ffc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0xc012: 831f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0xc014: 23fe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0xc016: 4130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US" sz="1800" b="1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56199" y="277818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0100 0000 0011 0001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1298" y="3202825"/>
            <a:ext cx="930541" cy="765810"/>
            <a:chOff x="231298" y="2664945"/>
            <a:chExt cx="930541" cy="765810"/>
          </a:xfrm>
        </p:grpSpPr>
        <p:sp>
          <p:nvSpPr>
            <p:cNvPr id="4" name="Rectangle 3"/>
            <p:cNvSpPr/>
            <p:nvPr/>
          </p:nvSpPr>
          <p:spPr bwMode="auto">
            <a:xfrm>
              <a:off x="231299" y="2664945"/>
              <a:ext cx="930540" cy="765810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231298" y="3062672"/>
              <a:ext cx="681649" cy="344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114300" lvl="1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R0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>
              <a:off x="849153" y="3078810"/>
              <a:ext cx="276447" cy="3111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794870" y="1408113"/>
            <a:ext cx="7932272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SzTx/>
              <a:buFont typeface="Wingdings" pitchFamily="2" charset="2"/>
              <a:buNone/>
            </a:pPr>
            <a:r>
              <a:rPr lang="en-US" sz="2000" kern="0" dirty="0" smtClean="0">
                <a:solidFill>
                  <a:srgbClr val="000000"/>
                </a:solidFill>
              </a:rPr>
              <a:t>…Retrieve instruction word, increment PC by 2, list mnemonic, and operand size.</a:t>
            </a:r>
            <a:endParaRPr lang="en-US" sz="2000" kern="0" dirty="0">
              <a:solidFill>
                <a:srgbClr val="0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022353" y="2814492"/>
            <a:ext cx="2301778" cy="276999"/>
            <a:chOff x="6022353" y="2810571"/>
            <a:chExt cx="2301778" cy="276999"/>
          </a:xfrm>
        </p:grpSpPr>
        <p:sp>
          <p:nvSpPr>
            <p:cNvPr id="26" name="Rectangle 25"/>
            <p:cNvSpPr/>
            <p:nvPr/>
          </p:nvSpPr>
          <p:spPr>
            <a:xfrm>
              <a:off x="7129270" y="2810571"/>
              <a:ext cx="841577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0x0400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022353" y="2810571"/>
              <a:ext cx="413575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err="1" smtClean="0">
                  <a:solidFill>
                    <a:srgbClr val="000000"/>
                  </a:solidFill>
                  <a:latin typeface="Comic Sans MS" pitchFamily="66" charset="0"/>
                </a:rPr>
                <a:t>mov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445263" y="2810571"/>
              <a:ext cx="25808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.w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917880" y="2810571"/>
              <a:ext cx="19396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#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73073" y="2810571"/>
              <a:ext cx="351058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,r1</a:t>
              </a:r>
              <a:endParaRPr lang="en-US" sz="1800" b="1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326342" y="2157102"/>
            <a:ext cx="6400800" cy="1546226"/>
            <a:chOff x="2326342" y="2157102"/>
            <a:chExt cx="6400800" cy="1546226"/>
          </a:xfrm>
        </p:grpSpPr>
        <p:sp>
          <p:nvSpPr>
            <p:cNvPr id="17" name="Rectangle 16"/>
            <p:cNvSpPr/>
            <p:nvPr/>
          </p:nvSpPr>
          <p:spPr>
            <a:xfrm>
              <a:off x="2960682" y="3333996"/>
              <a:ext cx="307968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FF0000"/>
                  </a:solidFill>
                  <a:latin typeface="Courier New" pitchFamily="49" charset="0"/>
                </a:rPr>
                <a:t>0100 0000 1 0 11 0010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6342" y="2157102"/>
              <a:ext cx="6400800" cy="44402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2321579" y="2109135"/>
            <a:ext cx="4114349" cy="1823468"/>
            <a:chOff x="2321579" y="2109135"/>
            <a:chExt cx="4114349" cy="1823468"/>
          </a:xfrm>
        </p:grpSpPr>
        <p:grpSp>
          <p:nvGrpSpPr>
            <p:cNvPr id="31" name="Group 30"/>
            <p:cNvGrpSpPr/>
            <p:nvPr/>
          </p:nvGrpSpPr>
          <p:grpSpPr>
            <a:xfrm>
              <a:off x="2980421" y="3335464"/>
              <a:ext cx="3455507" cy="597139"/>
              <a:chOff x="3300224" y="2452644"/>
              <a:chExt cx="3455507" cy="597139"/>
            </a:xfrm>
          </p:grpSpPr>
          <p:sp>
            <p:nvSpPr>
              <p:cNvPr id="32" name="Oval 6"/>
              <p:cNvSpPr>
                <a:spLocks noChangeArrowheads="1"/>
              </p:cNvSpPr>
              <p:nvPr/>
            </p:nvSpPr>
            <p:spPr bwMode="auto">
              <a:xfrm>
                <a:off x="3300224" y="2452644"/>
                <a:ext cx="697618" cy="335641"/>
              </a:xfrm>
              <a:prstGeom prst="ellipse">
                <a:avLst/>
              </a:prstGeom>
              <a:solidFill>
                <a:srgbClr val="FFFF00">
                  <a:alpha val="25000"/>
                </a:srgbClr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342156" y="2480001"/>
                <a:ext cx="413575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err="1" smtClean="0">
                    <a:solidFill>
                      <a:srgbClr val="000000"/>
                    </a:solidFill>
                    <a:latin typeface="Comic Sans MS" pitchFamily="66" charset="0"/>
                  </a:rPr>
                  <a:t>mov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 bwMode="auto">
              <a:xfrm rot="168659">
                <a:off x="3939312" y="2700338"/>
                <a:ext cx="2488577" cy="349445"/>
              </a:xfrm>
              <a:custGeom>
                <a:avLst/>
                <a:gdLst>
                  <a:gd name="connsiteX0" fmla="*/ 0 w 2400300"/>
                  <a:gd name="connsiteY0" fmla="*/ 47625 h 267093"/>
                  <a:gd name="connsiteX1" fmla="*/ 1162050 w 2400300"/>
                  <a:gd name="connsiteY1" fmla="*/ 266700 h 267093"/>
                  <a:gd name="connsiteX2" fmla="*/ 2400300 w 2400300"/>
                  <a:gd name="connsiteY2" fmla="*/ 0 h 267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00300" h="267093">
                    <a:moveTo>
                      <a:pt x="0" y="47625"/>
                    </a:moveTo>
                    <a:cubicBezTo>
                      <a:pt x="381000" y="161131"/>
                      <a:pt x="762000" y="274638"/>
                      <a:pt x="1162050" y="266700"/>
                    </a:cubicBezTo>
                    <a:cubicBezTo>
                      <a:pt x="1562100" y="258763"/>
                      <a:pt x="1981200" y="129381"/>
                      <a:pt x="2400300" y="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6" name="Rounded Rectangle 45"/>
            <p:cNvSpPr/>
            <p:nvPr/>
          </p:nvSpPr>
          <p:spPr bwMode="auto">
            <a:xfrm>
              <a:off x="2321579" y="2109135"/>
              <a:ext cx="1646325" cy="519893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12251" y="2109151"/>
            <a:ext cx="2091096" cy="1736337"/>
            <a:chOff x="4612251" y="2109151"/>
            <a:chExt cx="2091096" cy="1736337"/>
          </a:xfrm>
        </p:grpSpPr>
        <p:grpSp>
          <p:nvGrpSpPr>
            <p:cNvPr id="35" name="Group 34"/>
            <p:cNvGrpSpPr/>
            <p:nvPr/>
          </p:nvGrpSpPr>
          <p:grpSpPr>
            <a:xfrm>
              <a:off x="4612251" y="3335464"/>
              <a:ext cx="2091096" cy="510024"/>
              <a:chOff x="4932054" y="2452644"/>
              <a:chExt cx="2091096" cy="510024"/>
            </a:xfrm>
          </p:grpSpPr>
          <p:sp>
            <p:nvSpPr>
              <p:cNvPr id="36" name="Oval 6"/>
              <p:cNvSpPr>
                <a:spLocks noChangeArrowheads="1"/>
              </p:cNvSpPr>
              <p:nvPr/>
            </p:nvSpPr>
            <p:spPr bwMode="auto">
              <a:xfrm>
                <a:off x="4932054" y="2452644"/>
                <a:ext cx="283608" cy="335641"/>
              </a:xfrm>
              <a:prstGeom prst="ellipse">
                <a:avLst/>
              </a:prstGeom>
              <a:solidFill>
                <a:srgbClr val="FFFF00">
                  <a:alpha val="25000"/>
                </a:srgbClr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765066" y="2475238"/>
                <a:ext cx="258084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.w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8" name="Freeform 37"/>
              <p:cNvSpPr/>
              <p:nvPr/>
            </p:nvSpPr>
            <p:spPr bwMode="auto">
              <a:xfrm rot="251369">
                <a:off x="5182317" y="2695575"/>
                <a:ext cx="1689972" cy="267093"/>
              </a:xfrm>
              <a:custGeom>
                <a:avLst/>
                <a:gdLst>
                  <a:gd name="connsiteX0" fmla="*/ 0 w 2400300"/>
                  <a:gd name="connsiteY0" fmla="*/ 47625 h 267093"/>
                  <a:gd name="connsiteX1" fmla="*/ 1162050 w 2400300"/>
                  <a:gd name="connsiteY1" fmla="*/ 266700 h 267093"/>
                  <a:gd name="connsiteX2" fmla="*/ 2400300 w 2400300"/>
                  <a:gd name="connsiteY2" fmla="*/ 0 h 267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00300" h="267093">
                    <a:moveTo>
                      <a:pt x="0" y="47625"/>
                    </a:moveTo>
                    <a:cubicBezTo>
                      <a:pt x="381000" y="161131"/>
                      <a:pt x="762000" y="274638"/>
                      <a:pt x="1162050" y="266700"/>
                    </a:cubicBezTo>
                    <a:cubicBezTo>
                      <a:pt x="1562100" y="258763"/>
                      <a:pt x="1981200" y="129381"/>
                      <a:pt x="2400300" y="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7" name="Rounded Rectangle 46"/>
            <p:cNvSpPr/>
            <p:nvPr/>
          </p:nvSpPr>
          <p:spPr bwMode="auto">
            <a:xfrm>
              <a:off x="5890415" y="2109151"/>
              <a:ext cx="463768" cy="519893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825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35781" y="3631929"/>
            <a:ext cx="894302" cy="344487"/>
            <a:chOff x="235781" y="2798215"/>
            <a:chExt cx="894302" cy="344487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235781" y="2798215"/>
              <a:ext cx="681649" cy="344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114300" lvl="1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R0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endParaRPr>
            </a:p>
          </p:txBody>
        </p:sp>
        <p:sp>
          <p:nvSpPr>
            <p:cNvPr id="21" name="Right Arrow 20"/>
            <p:cNvSpPr/>
            <p:nvPr/>
          </p:nvSpPr>
          <p:spPr bwMode="auto">
            <a:xfrm>
              <a:off x="853636" y="2814353"/>
              <a:ext cx="276447" cy="3111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ISA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1C61-8FBE-471D-B58D-2F0CFD446634}" type="slidenum">
              <a:rPr lang="en-US">
                <a:solidFill>
                  <a:srgbClr val="000000"/>
                </a:solidFill>
              </a:rPr>
              <a:pPr/>
              <a:t>73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17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Disassemble MSP430 Code</a:t>
            </a:r>
          </a:p>
        </p:txBody>
      </p:sp>
      <p:sp>
        <p:nvSpPr>
          <p:cNvPr id="3174404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Arial" pitchFamily="34" charset="0"/>
              </a:rPr>
              <a:t>Instruction Disassembly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59685" y="2828551"/>
            <a:ext cx="6727825" cy="337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0xc000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4031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0xc002: 0400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0xc004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40b2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0xc006: 5a80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0xc008: 0120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0xc00a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427f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0xc00c: 12b0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0xc00e: c012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0xc010: 3ffc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0xc012: 831f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0xc014: 23fe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0xc016: 4130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US" sz="1800" b="1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56199" y="277818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0100 0000 0011 0001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1298" y="3498659"/>
            <a:ext cx="930541" cy="765810"/>
            <a:chOff x="231298" y="2664945"/>
            <a:chExt cx="930541" cy="765810"/>
          </a:xfrm>
        </p:grpSpPr>
        <p:sp>
          <p:nvSpPr>
            <p:cNvPr id="4" name="Rectangle 3"/>
            <p:cNvSpPr/>
            <p:nvPr/>
          </p:nvSpPr>
          <p:spPr bwMode="auto">
            <a:xfrm>
              <a:off x="231299" y="2664945"/>
              <a:ext cx="930540" cy="765810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231298" y="3062672"/>
              <a:ext cx="681649" cy="344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114300" lvl="1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R0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>
              <a:off x="849153" y="3078810"/>
              <a:ext cx="276447" cy="3111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2960682" y="3333996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0100 0000 1 0 11 0010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794870" y="1408113"/>
            <a:ext cx="7932272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SzTx/>
              <a:buFont typeface="Wingdings" pitchFamily="2" charset="2"/>
              <a:buNone/>
            </a:pPr>
            <a:r>
              <a:rPr lang="en-US" sz="2000" kern="0" dirty="0" smtClean="0">
                <a:solidFill>
                  <a:srgbClr val="000000"/>
                </a:solidFill>
              </a:rPr>
              <a:t>…Retrieve immediate source operand and increment PC by 2.</a:t>
            </a:r>
            <a:endParaRPr lang="en-US" sz="2000" kern="0" dirty="0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22353" y="3362821"/>
            <a:ext cx="413575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err="1" smtClean="0">
                <a:solidFill>
                  <a:srgbClr val="000000"/>
                </a:solidFill>
                <a:latin typeface="Comic Sans MS" pitchFamily="66" charset="0"/>
              </a:rPr>
              <a:t>mov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445263" y="3358058"/>
            <a:ext cx="258084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.w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206991" y="3359726"/>
            <a:ext cx="5742348" cy="984681"/>
            <a:chOff x="2526794" y="2443581"/>
            <a:chExt cx="5742348" cy="984681"/>
          </a:xfrm>
        </p:grpSpPr>
        <p:sp>
          <p:nvSpPr>
            <p:cNvPr id="51" name="Rectangle 50"/>
            <p:cNvSpPr/>
            <p:nvPr/>
          </p:nvSpPr>
          <p:spPr>
            <a:xfrm>
              <a:off x="7440389" y="2443581"/>
              <a:ext cx="828753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0x5a80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52" name="Oval 6"/>
            <p:cNvSpPr>
              <a:spLocks noChangeArrowheads="1"/>
            </p:cNvSpPr>
            <p:nvPr/>
          </p:nvSpPr>
          <p:spPr bwMode="auto">
            <a:xfrm>
              <a:off x="2526794" y="2706006"/>
              <a:ext cx="697618" cy="335641"/>
            </a:xfrm>
            <a:prstGeom prst="ellipse">
              <a:avLst/>
            </a:prstGeom>
            <a:solidFill>
              <a:srgbClr val="FFFF00">
                <a:alpha val="25000"/>
              </a:srgbClr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3" name="Freeform 52"/>
            <p:cNvSpPr/>
            <p:nvPr/>
          </p:nvSpPr>
          <p:spPr bwMode="auto">
            <a:xfrm>
              <a:off x="3229432" y="2731922"/>
              <a:ext cx="4753233" cy="696340"/>
            </a:xfrm>
            <a:custGeom>
              <a:avLst/>
              <a:gdLst>
                <a:gd name="connsiteX0" fmla="*/ 0 w 2400300"/>
                <a:gd name="connsiteY0" fmla="*/ 47625 h 267093"/>
                <a:gd name="connsiteX1" fmla="*/ 1162050 w 2400300"/>
                <a:gd name="connsiteY1" fmla="*/ 266700 h 267093"/>
                <a:gd name="connsiteX2" fmla="*/ 2400300 w 2400300"/>
                <a:gd name="connsiteY2" fmla="*/ 0 h 267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0300" h="267093">
                  <a:moveTo>
                    <a:pt x="0" y="47625"/>
                  </a:moveTo>
                  <a:cubicBezTo>
                    <a:pt x="381000" y="161131"/>
                    <a:pt x="762000" y="274638"/>
                    <a:pt x="1162050" y="266700"/>
                  </a:cubicBezTo>
                  <a:cubicBezTo>
                    <a:pt x="1562100" y="258763"/>
                    <a:pt x="1981200" y="129381"/>
                    <a:pt x="2400300" y="0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022353" y="2814492"/>
            <a:ext cx="2301778" cy="276999"/>
            <a:chOff x="6022353" y="2810571"/>
            <a:chExt cx="2301778" cy="276999"/>
          </a:xfrm>
        </p:grpSpPr>
        <p:sp>
          <p:nvSpPr>
            <p:cNvPr id="61" name="Rectangle 60"/>
            <p:cNvSpPr/>
            <p:nvPr/>
          </p:nvSpPr>
          <p:spPr>
            <a:xfrm>
              <a:off x="7129270" y="2810571"/>
              <a:ext cx="841577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0x0400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022353" y="2810571"/>
              <a:ext cx="413575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err="1" smtClean="0">
                  <a:solidFill>
                    <a:srgbClr val="000000"/>
                  </a:solidFill>
                  <a:latin typeface="Comic Sans MS" pitchFamily="66" charset="0"/>
                </a:rPr>
                <a:t>mov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445263" y="2810571"/>
              <a:ext cx="25808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.w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917880" y="2810571"/>
              <a:ext cx="19396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#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973073" y="2810571"/>
              <a:ext cx="351058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,r1</a:t>
              </a:r>
              <a:endParaRPr lang="en-US" sz="1800" b="1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342" y="2157102"/>
            <a:ext cx="6400800" cy="44402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647171" y="2144983"/>
            <a:ext cx="3486862" cy="1710015"/>
            <a:chOff x="3647171" y="2144983"/>
            <a:chExt cx="3486862" cy="1710015"/>
          </a:xfrm>
        </p:grpSpPr>
        <p:grpSp>
          <p:nvGrpSpPr>
            <p:cNvPr id="12" name="Group 11"/>
            <p:cNvGrpSpPr/>
            <p:nvPr/>
          </p:nvGrpSpPr>
          <p:grpSpPr>
            <a:xfrm>
              <a:off x="3647171" y="2144983"/>
              <a:ext cx="3451226" cy="1710015"/>
              <a:chOff x="3647171" y="2144983"/>
              <a:chExt cx="3451226" cy="1710015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3647171" y="3344974"/>
                <a:ext cx="3451226" cy="510024"/>
                <a:chOff x="3966974" y="2452644"/>
                <a:chExt cx="3451226" cy="510024"/>
              </a:xfrm>
            </p:grpSpPr>
            <p:sp>
              <p:nvSpPr>
                <p:cNvPr id="55" name="Oval 6"/>
                <p:cNvSpPr>
                  <a:spLocks noChangeArrowheads="1"/>
                </p:cNvSpPr>
                <p:nvPr/>
              </p:nvSpPr>
              <p:spPr bwMode="auto">
                <a:xfrm>
                  <a:off x="3966974" y="2452644"/>
                  <a:ext cx="697618" cy="335641"/>
                </a:xfrm>
                <a:prstGeom prst="ellipse">
                  <a:avLst/>
                </a:prstGeom>
                <a:solidFill>
                  <a:srgbClr val="FFFF00">
                    <a:alpha val="25000"/>
                  </a:srgbClr>
                </a:solidFill>
                <a:ln w="28575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" name="Freeform 55"/>
                <p:cNvSpPr/>
                <p:nvPr/>
              </p:nvSpPr>
              <p:spPr bwMode="auto">
                <a:xfrm>
                  <a:off x="4514055" y="2709485"/>
                  <a:ext cx="744461" cy="211273"/>
                </a:xfrm>
                <a:custGeom>
                  <a:avLst/>
                  <a:gdLst>
                    <a:gd name="connsiteX0" fmla="*/ 0 w 2400300"/>
                    <a:gd name="connsiteY0" fmla="*/ 47625 h 267093"/>
                    <a:gd name="connsiteX1" fmla="*/ 1162050 w 2400300"/>
                    <a:gd name="connsiteY1" fmla="*/ 266700 h 267093"/>
                    <a:gd name="connsiteX2" fmla="*/ 2400300 w 2400300"/>
                    <a:gd name="connsiteY2" fmla="*/ 0 h 267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00300" h="267093">
                      <a:moveTo>
                        <a:pt x="0" y="47625"/>
                      </a:moveTo>
                      <a:cubicBezTo>
                        <a:pt x="381000" y="161131"/>
                        <a:pt x="762000" y="274638"/>
                        <a:pt x="1162050" y="266700"/>
                      </a:cubicBezTo>
                      <a:cubicBezTo>
                        <a:pt x="1562100" y="258763"/>
                        <a:pt x="1981200" y="129381"/>
                        <a:pt x="2400300" y="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stealth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Oval 6"/>
                <p:cNvSpPr>
                  <a:spLocks noChangeArrowheads="1"/>
                </p:cNvSpPr>
                <p:nvPr/>
              </p:nvSpPr>
              <p:spPr bwMode="auto">
                <a:xfrm>
                  <a:off x="5211150" y="2452644"/>
                  <a:ext cx="428365" cy="335641"/>
                </a:xfrm>
                <a:prstGeom prst="ellipse">
                  <a:avLst/>
                </a:prstGeom>
                <a:solidFill>
                  <a:srgbClr val="FFFF00">
                    <a:alpha val="25000"/>
                  </a:srgbClr>
                </a:solidFill>
                <a:ln w="28575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" name="Freeform 57"/>
                <p:cNvSpPr/>
                <p:nvPr/>
              </p:nvSpPr>
              <p:spPr bwMode="auto">
                <a:xfrm rot="193032">
                  <a:off x="5596655" y="2695575"/>
                  <a:ext cx="1674890" cy="267093"/>
                </a:xfrm>
                <a:custGeom>
                  <a:avLst/>
                  <a:gdLst>
                    <a:gd name="connsiteX0" fmla="*/ 0 w 2400300"/>
                    <a:gd name="connsiteY0" fmla="*/ 47625 h 267093"/>
                    <a:gd name="connsiteX1" fmla="*/ 1162050 w 2400300"/>
                    <a:gd name="connsiteY1" fmla="*/ 266700 h 267093"/>
                    <a:gd name="connsiteX2" fmla="*/ 2400300 w 2400300"/>
                    <a:gd name="connsiteY2" fmla="*/ 0 h 267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00300" h="267093">
                      <a:moveTo>
                        <a:pt x="0" y="47625"/>
                      </a:moveTo>
                      <a:cubicBezTo>
                        <a:pt x="381000" y="161131"/>
                        <a:pt x="762000" y="274638"/>
                        <a:pt x="1162050" y="266700"/>
                      </a:cubicBezTo>
                      <a:cubicBezTo>
                        <a:pt x="1562100" y="258763"/>
                        <a:pt x="1981200" y="129381"/>
                        <a:pt x="2400300" y="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stealth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7224236" y="2469524"/>
                  <a:ext cx="193964" cy="276999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800" b="1" dirty="0" smtClean="0">
                      <a:solidFill>
                        <a:srgbClr val="000000"/>
                      </a:solidFill>
                      <a:latin typeface="Comic Sans MS" pitchFamily="66" charset="0"/>
                    </a:rPr>
                    <a:t>#</a:t>
                  </a:r>
                  <a:endParaRPr lang="en-US" sz="1800" dirty="0">
                    <a:solidFill>
                      <a:srgbClr val="000000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45" name="Rounded Rectangle 44"/>
              <p:cNvSpPr/>
              <p:nvPr/>
            </p:nvSpPr>
            <p:spPr bwMode="auto">
              <a:xfrm>
                <a:off x="3895699" y="2144983"/>
                <a:ext cx="1662138" cy="471302"/>
              </a:xfrm>
              <a:prstGeom prst="roundRect">
                <a:avLst/>
              </a:prstGeom>
              <a:solidFill>
                <a:srgbClr val="FFFF00">
                  <a:alpha val="25000"/>
                </a:srgbClr>
              </a:solidFill>
              <a:ln w="381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6" name="Rounded Rectangle 45"/>
            <p:cNvSpPr/>
            <p:nvPr/>
          </p:nvSpPr>
          <p:spPr bwMode="auto">
            <a:xfrm>
              <a:off x="6281000" y="2144983"/>
              <a:ext cx="853033" cy="47130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641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35781" y="3900869"/>
            <a:ext cx="894302" cy="344487"/>
            <a:chOff x="235781" y="2798215"/>
            <a:chExt cx="894302" cy="344487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235781" y="2798215"/>
              <a:ext cx="681649" cy="344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114300" lvl="1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R0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endParaRPr>
            </a:p>
          </p:txBody>
        </p:sp>
        <p:sp>
          <p:nvSpPr>
            <p:cNvPr id="21" name="Right Arrow 20"/>
            <p:cNvSpPr/>
            <p:nvPr/>
          </p:nvSpPr>
          <p:spPr bwMode="auto">
            <a:xfrm>
              <a:off x="853636" y="2814353"/>
              <a:ext cx="276447" cy="3111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ISA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1C61-8FBE-471D-B58D-2F0CFD446634}" type="slidenum">
              <a:rPr lang="en-US">
                <a:solidFill>
                  <a:srgbClr val="000000"/>
                </a:solidFill>
              </a:rPr>
              <a:pPr/>
              <a:t>74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17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Disassemble MSP430 Code</a:t>
            </a:r>
          </a:p>
        </p:txBody>
      </p:sp>
      <p:sp>
        <p:nvSpPr>
          <p:cNvPr id="3174404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Arial" pitchFamily="34" charset="0"/>
              </a:rPr>
              <a:t>Instruction Disassembly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59685" y="2828551"/>
            <a:ext cx="6727825" cy="337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0xc000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4031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0xc002: 0400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0xc004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40b2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0xc006: 5a80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0xc008: 0120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0xc00a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427f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0xc00c: 12b0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0xc00e: c012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0xc010: 3ffc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0xc012: 831f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0xc014: 23fe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0xc016: 4130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US" sz="1800" b="1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56199" y="277818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0100 0000 0011 0001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1298" y="3767599"/>
            <a:ext cx="930541" cy="765810"/>
            <a:chOff x="231298" y="2664945"/>
            <a:chExt cx="930541" cy="765810"/>
          </a:xfrm>
        </p:grpSpPr>
        <p:sp>
          <p:nvSpPr>
            <p:cNvPr id="4" name="Rectangle 3"/>
            <p:cNvSpPr/>
            <p:nvPr/>
          </p:nvSpPr>
          <p:spPr bwMode="auto">
            <a:xfrm>
              <a:off x="231299" y="2664945"/>
              <a:ext cx="930540" cy="765810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231298" y="3062672"/>
              <a:ext cx="681649" cy="344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114300" lvl="1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R0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>
              <a:off x="849153" y="3078810"/>
              <a:ext cx="276447" cy="3111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2956199" y="3324470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0100 0000 1 0 11 0010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794870" y="1408113"/>
            <a:ext cx="7932272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SzTx/>
              <a:buFont typeface="Wingdings" pitchFamily="2" charset="2"/>
              <a:buNone/>
            </a:pPr>
            <a:r>
              <a:rPr lang="en-US" sz="2000" kern="0" dirty="0" smtClean="0">
                <a:solidFill>
                  <a:srgbClr val="000000"/>
                </a:solidFill>
              </a:rPr>
              <a:t>…Retrieve absolute destination operand and increment PC by 2.</a:t>
            </a:r>
            <a:endParaRPr lang="en-US" sz="2000" kern="0" dirty="0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22353" y="3366742"/>
            <a:ext cx="413575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err="1" smtClean="0">
                <a:solidFill>
                  <a:srgbClr val="000000"/>
                </a:solidFill>
                <a:latin typeface="Comic Sans MS" pitchFamily="66" charset="0"/>
              </a:rPr>
              <a:t>mov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445263" y="3361979"/>
            <a:ext cx="258084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.w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233885" y="3357468"/>
            <a:ext cx="6715157" cy="1250226"/>
            <a:chOff x="2526794" y="2175893"/>
            <a:chExt cx="6715157" cy="1134178"/>
          </a:xfrm>
        </p:grpSpPr>
        <p:sp>
          <p:nvSpPr>
            <p:cNvPr id="47" name="Rectangle 46"/>
            <p:cNvSpPr/>
            <p:nvPr/>
          </p:nvSpPr>
          <p:spPr>
            <a:xfrm>
              <a:off x="8541438" y="2175893"/>
              <a:ext cx="700513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0x120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2526794" y="2656811"/>
              <a:ext cx="697618" cy="335641"/>
            </a:xfrm>
            <a:prstGeom prst="ellipse">
              <a:avLst/>
            </a:prstGeom>
            <a:solidFill>
              <a:srgbClr val="FFFF00">
                <a:alpha val="25000"/>
              </a:srgbClr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 bwMode="auto">
            <a:xfrm rot="21384288">
              <a:off x="3220129" y="2563892"/>
              <a:ext cx="5507703" cy="746179"/>
            </a:xfrm>
            <a:custGeom>
              <a:avLst/>
              <a:gdLst>
                <a:gd name="connsiteX0" fmla="*/ 0 w 2400300"/>
                <a:gd name="connsiteY0" fmla="*/ 47625 h 267093"/>
                <a:gd name="connsiteX1" fmla="*/ 1162050 w 2400300"/>
                <a:gd name="connsiteY1" fmla="*/ 266700 h 267093"/>
                <a:gd name="connsiteX2" fmla="*/ 2400300 w 2400300"/>
                <a:gd name="connsiteY2" fmla="*/ 0 h 267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0300" h="267093">
                  <a:moveTo>
                    <a:pt x="0" y="47625"/>
                  </a:moveTo>
                  <a:cubicBezTo>
                    <a:pt x="381000" y="161131"/>
                    <a:pt x="762000" y="274638"/>
                    <a:pt x="1162050" y="266700"/>
                  </a:cubicBezTo>
                  <a:cubicBezTo>
                    <a:pt x="1562100" y="258763"/>
                    <a:pt x="1981200" y="129381"/>
                    <a:pt x="2400300" y="0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7115823" y="3363647"/>
            <a:ext cx="828753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0x5a80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904433" y="3365775"/>
            <a:ext cx="193964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#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6022353" y="2810571"/>
            <a:ext cx="2301778" cy="280920"/>
            <a:chOff x="6022353" y="2806650"/>
            <a:chExt cx="2301778" cy="280920"/>
          </a:xfrm>
        </p:grpSpPr>
        <p:sp>
          <p:nvSpPr>
            <p:cNvPr id="52" name="Rectangle 51"/>
            <p:cNvSpPr/>
            <p:nvPr/>
          </p:nvSpPr>
          <p:spPr>
            <a:xfrm>
              <a:off x="7129270" y="2810571"/>
              <a:ext cx="841577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0x0400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022353" y="2806650"/>
              <a:ext cx="413575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err="1" smtClean="0">
                  <a:solidFill>
                    <a:srgbClr val="000000"/>
                  </a:solidFill>
                  <a:latin typeface="Comic Sans MS" pitchFamily="66" charset="0"/>
                </a:rPr>
                <a:t>mov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445263" y="2810571"/>
              <a:ext cx="25808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.w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917880" y="2810571"/>
              <a:ext cx="19396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#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973073" y="2810571"/>
              <a:ext cx="351058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,r1</a:t>
              </a:r>
              <a:endParaRPr lang="en-US" sz="1800" b="1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342" y="2157102"/>
            <a:ext cx="6400800" cy="44402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362687" y="2144983"/>
            <a:ext cx="4382089" cy="1795839"/>
            <a:chOff x="4362687" y="2144983"/>
            <a:chExt cx="4382089" cy="1795839"/>
          </a:xfrm>
        </p:grpSpPr>
        <p:grpSp>
          <p:nvGrpSpPr>
            <p:cNvPr id="39" name="Group 38"/>
            <p:cNvGrpSpPr/>
            <p:nvPr/>
          </p:nvGrpSpPr>
          <p:grpSpPr>
            <a:xfrm>
              <a:off x="4362687" y="3335464"/>
              <a:ext cx="3860454" cy="605358"/>
              <a:chOff x="4682490" y="2452644"/>
              <a:chExt cx="3860454" cy="605358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4682490" y="2452644"/>
                <a:ext cx="3723326" cy="605358"/>
                <a:chOff x="4682490" y="2452644"/>
                <a:chExt cx="3723326" cy="605358"/>
              </a:xfrm>
            </p:grpSpPr>
            <p:sp>
              <p:nvSpPr>
                <p:cNvPr id="42" name="Oval 6"/>
                <p:cNvSpPr>
                  <a:spLocks noChangeArrowheads="1"/>
                </p:cNvSpPr>
                <p:nvPr/>
              </p:nvSpPr>
              <p:spPr bwMode="auto">
                <a:xfrm>
                  <a:off x="5605302" y="2452644"/>
                  <a:ext cx="697618" cy="335641"/>
                </a:xfrm>
                <a:prstGeom prst="ellipse">
                  <a:avLst/>
                </a:prstGeom>
                <a:solidFill>
                  <a:srgbClr val="FFFF00">
                    <a:alpha val="25000"/>
                  </a:srgbClr>
                </a:solidFill>
                <a:ln w="28575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" name="Freeform 42"/>
                <p:cNvSpPr/>
                <p:nvPr/>
              </p:nvSpPr>
              <p:spPr bwMode="auto">
                <a:xfrm>
                  <a:off x="4876003" y="2709485"/>
                  <a:ext cx="806375" cy="141587"/>
                </a:xfrm>
                <a:custGeom>
                  <a:avLst/>
                  <a:gdLst>
                    <a:gd name="connsiteX0" fmla="*/ 0 w 2400300"/>
                    <a:gd name="connsiteY0" fmla="*/ 47625 h 267093"/>
                    <a:gd name="connsiteX1" fmla="*/ 1162050 w 2400300"/>
                    <a:gd name="connsiteY1" fmla="*/ 266700 h 267093"/>
                    <a:gd name="connsiteX2" fmla="*/ 2400300 w 2400300"/>
                    <a:gd name="connsiteY2" fmla="*/ 0 h 267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00300" h="267093">
                      <a:moveTo>
                        <a:pt x="0" y="47625"/>
                      </a:moveTo>
                      <a:cubicBezTo>
                        <a:pt x="381000" y="161131"/>
                        <a:pt x="762000" y="274638"/>
                        <a:pt x="1162050" y="266700"/>
                      </a:cubicBezTo>
                      <a:cubicBezTo>
                        <a:pt x="1562100" y="258763"/>
                        <a:pt x="1981200" y="129381"/>
                        <a:pt x="2400300" y="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stealth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" name="Oval 6"/>
                <p:cNvSpPr>
                  <a:spLocks noChangeArrowheads="1"/>
                </p:cNvSpPr>
                <p:nvPr/>
              </p:nvSpPr>
              <p:spPr bwMode="auto">
                <a:xfrm>
                  <a:off x="4682490" y="2452644"/>
                  <a:ext cx="222886" cy="335641"/>
                </a:xfrm>
                <a:prstGeom prst="ellipse">
                  <a:avLst/>
                </a:prstGeom>
                <a:solidFill>
                  <a:srgbClr val="FFFF00">
                    <a:alpha val="25000"/>
                  </a:srgbClr>
                </a:solidFill>
                <a:ln w="28575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" name="Freeform 44"/>
                <p:cNvSpPr/>
                <p:nvPr/>
              </p:nvSpPr>
              <p:spPr bwMode="auto">
                <a:xfrm>
                  <a:off x="6079975" y="2719390"/>
                  <a:ext cx="2325841" cy="338612"/>
                </a:xfrm>
                <a:custGeom>
                  <a:avLst/>
                  <a:gdLst>
                    <a:gd name="connsiteX0" fmla="*/ 0 w 2400300"/>
                    <a:gd name="connsiteY0" fmla="*/ 47625 h 267093"/>
                    <a:gd name="connsiteX1" fmla="*/ 1162050 w 2400300"/>
                    <a:gd name="connsiteY1" fmla="*/ 266700 h 267093"/>
                    <a:gd name="connsiteX2" fmla="*/ 2400300 w 2400300"/>
                    <a:gd name="connsiteY2" fmla="*/ 0 h 267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00300" h="267093">
                      <a:moveTo>
                        <a:pt x="0" y="47625"/>
                      </a:moveTo>
                      <a:cubicBezTo>
                        <a:pt x="381000" y="161131"/>
                        <a:pt x="762000" y="274638"/>
                        <a:pt x="1162050" y="266700"/>
                      </a:cubicBezTo>
                      <a:cubicBezTo>
                        <a:pt x="1562100" y="258763"/>
                        <a:pt x="1981200" y="129381"/>
                        <a:pt x="2400300" y="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stealth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1" name="Rectangle 40"/>
              <p:cNvSpPr/>
              <p:nvPr/>
            </p:nvSpPr>
            <p:spPr>
              <a:xfrm>
                <a:off x="8292876" y="2480827"/>
                <a:ext cx="250068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,</a:t>
                </a:r>
                <a:r>
                  <a:rPr lang="en-US" sz="1800" b="1" dirty="0">
                    <a:solidFill>
                      <a:srgbClr val="000000"/>
                    </a:solidFill>
                    <a:latin typeface="Comic Sans MS" pitchFamily="66" charset="0"/>
                  </a:rPr>
                  <a:t>&amp;</a:t>
                </a:r>
              </a:p>
            </p:txBody>
          </p:sp>
        </p:grpSp>
        <p:sp>
          <p:nvSpPr>
            <p:cNvPr id="64" name="Rounded Rectangle 63"/>
            <p:cNvSpPr/>
            <p:nvPr/>
          </p:nvSpPr>
          <p:spPr bwMode="auto">
            <a:xfrm>
              <a:off x="7082638" y="2144983"/>
              <a:ext cx="1662138" cy="47130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5460733" y="2144983"/>
              <a:ext cx="508937" cy="47130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21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956199" y="415874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0100 0010 0111 1111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5781" y="4169809"/>
            <a:ext cx="894302" cy="344487"/>
            <a:chOff x="235781" y="2798215"/>
            <a:chExt cx="894302" cy="344487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235781" y="2798215"/>
              <a:ext cx="681649" cy="344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114300" lvl="1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R0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endParaRPr>
            </a:p>
          </p:txBody>
        </p:sp>
        <p:sp>
          <p:nvSpPr>
            <p:cNvPr id="21" name="Right Arrow 20"/>
            <p:cNvSpPr/>
            <p:nvPr/>
          </p:nvSpPr>
          <p:spPr bwMode="auto">
            <a:xfrm>
              <a:off x="853636" y="2814353"/>
              <a:ext cx="276447" cy="3111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ISA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1C61-8FBE-471D-B58D-2F0CFD446634}" type="slidenum">
              <a:rPr lang="en-US">
                <a:solidFill>
                  <a:srgbClr val="000000"/>
                </a:solidFill>
              </a:rPr>
              <a:pPr/>
              <a:t>75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17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Disassemble MSP430 Code</a:t>
            </a:r>
          </a:p>
        </p:txBody>
      </p:sp>
      <p:sp>
        <p:nvSpPr>
          <p:cNvPr id="3174404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Arial" pitchFamily="34" charset="0"/>
              </a:rPr>
              <a:t>Instruction Disassembly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59685" y="2828551"/>
            <a:ext cx="6727825" cy="337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0xc000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4031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0xc002: 0400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0xc004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40b2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0xc006: 5a80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0xc008: 0120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0xc00a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427f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0xc00c: 12b0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0xc00e: c012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0xc010: 3ffc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0xc012: 831f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0xc014: 23fe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0xc016: 4130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US" sz="1800" b="1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56199" y="277818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0100 0000 0011 0001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1298" y="4036539"/>
            <a:ext cx="930541" cy="765810"/>
            <a:chOff x="231298" y="2664945"/>
            <a:chExt cx="930541" cy="765810"/>
          </a:xfrm>
        </p:grpSpPr>
        <p:sp>
          <p:nvSpPr>
            <p:cNvPr id="4" name="Rectangle 3"/>
            <p:cNvSpPr/>
            <p:nvPr/>
          </p:nvSpPr>
          <p:spPr bwMode="auto">
            <a:xfrm>
              <a:off x="231299" y="2664945"/>
              <a:ext cx="930540" cy="765810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231298" y="3062672"/>
              <a:ext cx="681649" cy="344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114300" lvl="1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R0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>
              <a:off x="849153" y="3078810"/>
              <a:ext cx="276447" cy="3111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2956199" y="333399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0100 0000 1011 0010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794870" y="1408113"/>
            <a:ext cx="7932272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SzTx/>
              <a:buFont typeface="Wingdings" pitchFamily="2" charset="2"/>
              <a:buNone/>
            </a:pPr>
            <a:r>
              <a:rPr lang="en-US" sz="2000" kern="0" dirty="0">
                <a:solidFill>
                  <a:srgbClr val="000000"/>
                </a:solidFill>
              </a:rPr>
              <a:t>…Retrieve instruction word, increment PC by 2, list mnemonic, and operand size.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022353" y="2810571"/>
            <a:ext cx="2926689" cy="830917"/>
            <a:chOff x="6022353" y="2810571"/>
            <a:chExt cx="2926689" cy="830917"/>
          </a:xfrm>
        </p:grpSpPr>
        <p:sp>
          <p:nvSpPr>
            <p:cNvPr id="31" name="Rectangle 30"/>
            <p:cNvSpPr/>
            <p:nvPr/>
          </p:nvSpPr>
          <p:spPr>
            <a:xfrm>
              <a:off x="6022353" y="3364489"/>
              <a:ext cx="413575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err="1" smtClean="0">
                  <a:solidFill>
                    <a:srgbClr val="000000"/>
                  </a:solidFill>
                  <a:latin typeface="Comic Sans MS" pitchFamily="66" charset="0"/>
                </a:rPr>
                <a:t>mov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445263" y="3359726"/>
              <a:ext cx="25808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.w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15823" y="3359726"/>
              <a:ext cx="828753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0x5a80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04433" y="3364489"/>
              <a:ext cx="19396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#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973073" y="3359726"/>
              <a:ext cx="250068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,</a:t>
              </a:r>
              <a:r>
                <a:rPr lang="en-US" sz="1800" b="1" dirty="0">
                  <a:solidFill>
                    <a:srgbClr val="000000"/>
                  </a:solidFill>
                  <a:latin typeface="Comic Sans MS" pitchFamily="66" charset="0"/>
                </a:rPr>
                <a:t>&amp;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48529" y="3359726"/>
              <a:ext cx="700513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0x120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6022353" y="2810571"/>
              <a:ext cx="2301778" cy="281762"/>
              <a:chOff x="6022353" y="2810571"/>
              <a:chExt cx="2301778" cy="28176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7129270" y="2810571"/>
                <a:ext cx="841577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0x0400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022353" y="2815334"/>
                <a:ext cx="413575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err="1" smtClean="0">
                    <a:solidFill>
                      <a:srgbClr val="000000"/>
                    </a:solidFill>
                    <a:latin typeface="Comic Sans MS" pitchFamily="66" charset="0"/>
                  </a:rPr>
                  <a:t>mov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445263" y="2810571"/>
                <a:ext cx="258084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.w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917880" y="2810571"/>
                <a:ext cx="193964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#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973073" y="2810571"/>
                <a:ext cx="351058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,r1</a:t>
                </a:r>
                <a:endParaRPr lang="en-US" sz="1800" b="1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2326342" y="2157102"/>
            <a:ext cx="6400800" cy="2370960"/>
            <a:chOff x="2326342" y="2157102"/>
            <a:chExt cx="6400800" cy="2370960"/>
          </a:xfrm>
        </p:grpSpPr>
        <p:sp>
          <p:nvSpPr>
            <p:cNvPr id="47" name="Rectangle 46"/>
            <p:cNvSpPr/>
            <p:nvPr/>
          </p:nvSpPr>
          <p:spPr>
            <a:xfrm>
              <a:off x="2956183" y="4158730"/>
              <a:ext cx="307968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FF0000"/>
                  </a:solidFill>
                  <a:latin typeface="Courier New" pitchFamily="49" charset="0"/>
                </a:rPr>
                <a:t>0100 0010 0 1 11 1111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6342" y="2157102"/>
              <a:ext cx="6400800" cy="444020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2980421" y="4159652"/>
            <a:ext cx="3455507" cy="597139"/>
            <a:chOff x="3300224" y="2452644"/>
            <a:chExt cx="3455507" cy="597139"/>
          </a:xfrm>
        </p:grpSpPr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3300224" y="2452644"/>
              <a:ext cx="697618" cy="335641"/>
            </a:xfrm>
            <a:prstGeom prst="ellipse">
              <a:avLst/>
            </a:prstGeom>
            <a:solidFill>
              <a:srgbClr val="FFFF00">
                <a:alpha val="25000"/>
              </a:srgbClr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342156" y="2484764"/>
              <a:ext cx="413575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err="1" smtClean="0">
                  <a:solidFill>
                    <a:srgbClr val="000000"/>
                  </a:solidFill>
                  <a:latin typeface="Comic Sans MS" pitchFamily="66" charset="0"/>
                </a:rPr>
                <a:t>mov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58" name="Freeform 57"/>
            <p:cNvSpPr/>
            <p:nvPr/>
          </p:nvSpPr>
          <p:spPr bwMode="auto">
            <a:xfrm rot="168659">
              <a:off x="3939312" y="2700338"/>
              <a:ext cx="2488577" cy="349445"/>
            </a:xfrm>
            <a:custGeom>
              <a:avLst/>
              <a:gdLst>
                <a:gd name="connsiteX0" fmla="*/ 0 w 2400300"/>
                <a:gd name="connsiteY0" fmla="*/ 47625 h 267093"/>
                <a:gd name="connsiteX1" fmla="*/ 1162050 w 2400300"/>
                <a:gd name="connsiteY1" fmla="*/ 266700 h 267093"/>
                <a:gd name="connsiteX2" fmla="*/ 2400300 w 2400300"/>
                <a:gd name="connsiteY2" fmla="*/ 0 h 267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0300" h="267093">
                  <a:moveTo>
                    <a:pt x="0" y="47625"/>
                  </a:moveTo>
                  <a:cubicBezTo>
                    <a:pt x="381000" y="161131"/>
                    <a:pt x="762000" y="274638"/>
                    <a:pt x="1162050" y="266700"/>
                  </a:cubicBezTo>
                  <a:cubicBezTo>
                    <a:pt x="1562100" y="258763"/>
                    <a:pt x="1981200" y="129381"/>
                    <a:pt x="2400300" y="0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612251" y="4165257"/>
            <a:ext cx="2055207" cy="510024"/>
            <a:chOff x="4932054" y="2452644"/>
            <a:chExt cx="2055207" cy="510024"/>
          </a:xfrm>
        </p:grpSpPr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4932054" y="2452644"/>
              <a:ext cx="283608" cy="335641"/>
            </a:xfrm>
            <a:prstGeom prst="ellipse">
              <a:avLst/>
            </a:prstGeom>
            <a:solidFill>
              <a:srgbClr val="FFFF00">
                <a:alpha val="25000"/>
              </a:srgbClr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751619" y="2479159"/>
              <a:ext cx="235642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.b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2" name="Freeform 61"/>
            <p:cNvSpPr/>
            <p:nvPr/>
          </p:nvSpPr>
          <p:spPr bwMode="auto">
            <a:xfrm rot="251369">
              <a:off x="5182317" y="2695575"/>
              <a:ext cx="1689972" cy="267093"/>
            </a:xfrm>
            <a:custGeom>
              <a:avLst/>
              <a:gdLst>
                <a:gd name="connsiteX0" fmla="*/ 0 w 2400300"/>
                <a:gd name="connsiteY0" fmla="*/ 47625 h 267093"/>
                <a:gd name="connsiteX1" fmla="*/ 1162050 w 2400300"/>
                <a:gd name="connsiteY1" fmla="*/ 266700 h 267093"/>
                <a:gd name="connsiteX2" fmla="*/ 2400300 w 2400300"/>
                <a:gd name="connsiteY2" fmla="*/ 0 h 267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0300" h="267093">
                  <a:moveTo>
                    <a:pt x="0" y="47625"/>
                  </a:moveTo>
                  <a:cubicBezTo>
                    <a:pt x="381000" y="161131"/>
                    <a:pt x="762000" y="274638"/>
                    <a:pt x="1162050" y="266700"/>
                  </a:cubicBezTo>
                  <a:cubicBezTo>
                    <a:pt x="1562100" y="258763"/>
                    <a:pt x="1981200" y="129381"/>
                    <a:pt x="2400300" y="0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883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342" y="2157102"/>
            <a:ext cx="6400800" cy="444020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2956183" y="4158730"/>
            <a:ext cx="307968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0100 0010 0 1 11 1111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1298" y="4049986"/>
            <a:ext cx="930541" cy="765810"/>
            <a:chOff x="231298" y="2664945"/>
            <a:chExt cx="930541" cy="765810"/>
          </a:xfrm>
        </p:grpSpPr>
        <p:sp>
          <p:nvSpPr>
            <p:cNvPr id="4" name="Rectangle 3"/>
            <p:cNvSpPr/>
            <p:nvPr/>
          </p:nvSpPr>
          <p:spPr bwMode="auto">
            <a:xfrm>
              <a:off x="231299" y="2664945"/>
              <a:ext cx="930540" cy="765810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231298" y="3062672"/>
              <a:ext cx="681649" cy="344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114300" lvl="1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R0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>
              <a:off x="849153" y="3078810"/>
              <a:ext cx="276447" cy="3111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ISA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1C61-8FBE-471D-B58D-2F0CFD446634}" type="slidenum">
              <a:rPr lang="en-US">
                <a:solidFill>
                  <a:srgbClr val="000000"/>
                </a:solidFill>
              </a:rPr>
              <a:pPr/>
              <a:t>76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17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Disassemble MSP430 Code</a:t>
            </a:r>
          </a:p>
        </p:txBody>
      </p:sp>
      <p:sp>
        <p:nvSpPr>
          <p:cNvPr id="3174404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Arial" pitchFamily="34" charset="0"/>
              </a:rPr>
              <a:t>Instruction Disassembly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59685" y="2828551"/>
            <a:ext cx="6727825" cy="337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0xc000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4031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0xc002: 0400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0xc004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40b2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0xc006: 5a80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0xc008: 0120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0xc00a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427f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0xc00c: 12b0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0xc00e: c012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0xc010: 3ffc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0xc012: 831f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0xc014: 23fe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0xc016: 4130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US" sz="1800" b="1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56199" y="277818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0100 0000 0011 0001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56199" y="333399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0100 0000 1011 0010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794870" y="1408113"/>
            <a:ext cx="7932272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SzTx/>
              <a:buFont typeface="Wingdings" pitchFamily="2" charset="2"/>
              <a:buNone/>
            </a:pPr>
            <a:r>
              <a:rPr lang="en-US" sz="2000" kern="0" dirty="0" smtClean="0">
                <a:solidFill>
                  <a:srgbClr val="000000"/>
                </a:solidFill>
              </a:rPr>
              <a:t>…Use constant generator R2 for source operand.</a:t>
            </a:r>
            <a:endParaRPr lang="en-US" sz="2000" kern="0" dirty="0">
              <a:solidFill>
                <a:srgbClr val="00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114395" y="2069353"/>
            <a:ext cx="5492072" cy="3476898"/>
            <a:chOff x="3114395" y="2069353"/>
            <a:chExt cx="5492072" cy="3476898"/>
          </a:xfrm>
        </p:grpSpPr>
        <p:grpSp>
          <p:nvGrpSpPr>
            <p:cNvPr id="3" name="Group 2"/>
            <p:cNvGrpSpPr/>
            <p:nvPr/>
          </p:nvGrpSpPr>
          <p:grpSpPr>
            <a:xfrm>
              <a:off x="3120067" y="2069353"/>
              <a:ext cx="5486400" cy="3476898"/>
              <a:chOff x="3120067" y="2069353"/>
              <a:chExt cx="5486400" cy="347689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0067" y="4958883"/>
                <a:ext cx="5486400" cy="587368"/>
              </a:xfrm>
              <a:prstGeom prst="rect">
                <a:avLst/>
              </a:prstGeom>
            </p:spPr>
          </p:pic>
          <p:sp>
            <p:nvSpPr>
              <p:cNvPr id="53" name="Rounded Rectangle 52"/>
              <p:cNvSpPr/>
              <p:nvPr/>
            </p:nvSpPr>
            <p:spPr bwMode="auto">
              <a:xfrm>
                <a:off x="3904636" y="2076556"/>
                <a:ext cx="1635553" cy="548640"/>
              </a:xfrm>
              <a:prstGeom prst="roundRect">
                <a:avLst/>
              </a:prstGeom>
              <a:solidFill>
                <a:srgbClr val="FFFF00">
                  <a:alpha val="25000"/>
                </a:srgbClr>
              </a:solidFill>
              <a:ln w="381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 bwMode="auto">
              <a:xfrm>
                <a:off x="6278713" y="2069353"/>
                <a:ext cx="864004" cy="548640"/>
              </a:xfrm>
              <a:prstGeom prst="roundRect">
                <a:avLst/>
              </a:prstGeom>
              <a:solidFill>
                <a:srgbClr val="FFFF00">
                  <a:alpha val="25000"/>
                </a:srgbClr>
              </a:solidFill>
              <a:ln w="381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3647171" y="4169162"/>
                <a:ext cx="3592290" cy="510024"/>
                <a:chOff x="3966974" y="2452644"/>
                <a:chExt cx="3592290" cy="510024"/>
              </a:xfrm>
            </p:grpSpPr>
            <p:sp>
              <p:nvSpPr>
                <p:cNvPr id="47" name="Oval 6"/>
                <p:cNvSpPr>
                  <a:spLocks noChangeArrowheads="1"/>
                </p:cNvSpPr>
                <p:nvPr/>
              </p:nvSpPr>
              <p:spPr bwMode="auto">
                <a:xfrm>
                  <a:off x="3966974" y="2452644"/>
                  <a:ext cx="697618" cy="335641"/>
                </a:xfrm>
                <a:prstGeom prst="ellipse">
                  <a:avLst/>
                </a:prstGeom>
                <a:solidFill>
                  <a:srgbClr val="FFFF00">
                    <a:alpha val="25000"/>
                  </a:srgbClr>
                </a:solidFill>
                <a:ln w="28575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8" name="Freeform 47"/>
                <p:cNvSpPr/>
                <p:nvPr/>
              </p:nvSpPr>
              <p:spPr bwMode="auto">
                <a:xfrm>
                  <a:off x="4514055" y="2709485"/>
                  <a:ext cx="744461" cy="211273"/>
                </a:xfrm>
                <a:custGeom>
                  <a:avLst/>
                  <a:gdLst>
                    <a:gd name="connsiteX0" fmla="*/ 0 w 2400300"/>
                    <a:gd name="connsiteY0" fmla="*/ 47625 h 267093"/>
                    <a:gd name="connsiteX1" fmla="*/ 1162050 w 2400300"/>
                    <a:gd name="connsiteY1" fmla="*/ 266700 h 267093"/>
                    <a:gd name="connsiteX2" fmla="*/ 2400300 w 2400300"/>
                    <a:gd name="connsiteY2" fmla="*/ 0 h 267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00300" h="267093">
                      <a:moveTo>
                        <a:pt x="0" y="47625"/>
                      </a:moveTo>
                      <a:cubicBezTo>
                        <a:pt x="381000" y="161131"/>
                        <a:pt x="762000" y="274638"/>
                        <a:pt x="1162050" y="266700"/>
                      </a:cubicBezTo>
                      <a:cubicBezTo>
                        <a:pt x="1562100" y="258763"/>
                        <a:pt x="1981200" y="129381"/>
                        <a:pt x="2400300" y="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stealth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0" name="Oval 6"/>
                <p:cNvSpPr>
                  <a:spLocks noChangeArrowheads="1"/>
                </p:cNvSpPr>
                <p:nvPr/>
              </p:nvSpPr>
              <p:spPr bwMode="auto">
                <a:xfrm>
                  <a:off x="5211150" y="2452644"/>
                  <a:ext cx="428365" cy="335641"/>
                </a:xfrm>
                <a:prstGeom prst="ellipse">
                  <a:avLst/>
                </a:prstGeom>
                <a:solidFill>
                  <a:srgbClr val="FFFF00">
                    <a:alpha val="25000"/>
                  </a:srgbClr>
                </a:solidFill>
                <a:ln w="28575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2" name="Freeform 51"/>
                <p:cNvSpPr/>
                <p:nvPr/>
              </p:nvSpPr>
              <p:spPr bwMode="auto">
                <a:xfrm rot="193032">
                  <a:off x="5596655" y="2695575"/>
                  <a:ext cx="1674890" cy="267093"/>
                </a:xfrm>
                <a:custGeom>
                  <a:avLst/>
                  <a:gdLst>
                    <a:gd name="connsiteX0" fmla="*/ 0 w 2400300"/>
                    <a:gd name="connsiteY0" fmla="*/ 47625 h 267093"/>
                    <a:gd name="connsiteX1" fmla="*/ 1162050 w 2400300"/>
                    <a:gd name="connsiteY1" fmla="*/ 266700 h 267093"/>
                    <a:gd name="connsiteX2" fmla="*/ 2400300 w 2400300"/>
                    <a:gd name="connsiteY2" fmla="*/ 0 h 267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00300" h="267093">
                      <a:moveTo>
                        <a:pt x="0" y="47625"/>
                      </a:moveTo>
                      <a:cubicBezTo>
                        <a:pt x="381000" y="161131"/>
                        <a:pt x="762000" y="274638"/>
                        <a:pt x="1162050" y="266700"/>
                      </a:cubicBezTo>
                      <a:cubicBezTo>
                        <a:pt x="1562100" y="258763"/>
                        <a:pt x="1981200" y="129381"/>
                        <a:pt x="2400300" y="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stealth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7224236" y="2482971"/>
                  <a:ext cx="335028" cy="276999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800" b="1" dirty="0" smtClean="0">
                      <a:solidFill>
                        <a:srgbClr val="000000"/>
                      </a:solidFill>
                      <a:latin typeface="Comic Sans MS" pitchFamily="66" charset="0"/>
                    </a:rPr>
                    <a:t>#8</a:t>
                  </a:r>
                  <a:endParaRPr lang="en-US" sz="1800" dirty="0">
                    <a:solidFill>
                      <a:srgbClr val="000000"/>
                    </a:solidFill>
                    <a:latin typeface="Comic Sans MS" pitchFamily="66" charset="0"/>
                  </a:endParaRPr>
                </a:p>
              </p:txBody>
            </p:sp>
          </p:grpSp>
        </p:grpSp>
        <p:sp>
          <p:nvSpPr>
            <p:cNvPr id="51" name="Rounded Rectangle 50"/>
            <p:cNvSpPr/>
            <p:nvPr/>
          </p:nvSpPr>
          <p:spPr bwMode="auto">
            <a:xfrm>
              <a:off x="3114395" y="5223057"/>
              <a:ext cx="5486400" cy="18415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022353" y="2810571"/>
            <a:ext cx="2926689" cy="830917"/>
            <a:chOff x="6022353" y="2810571"/>
            <a:chExt cx="2926689" cy="830917"/>
          </a:xfrm>
        </p:grpSpPr>
        <p:sp>
          <p:nvSpPr>
            <p:cNvPr id="64" name="Rectangle 63"/>
            <p:cNvSpPr/>
            <p:nvPr/>
          </p:nvSpPr>
          <p:spPr>
            <a:xfrm>
              <a:off x="6022353" y="3364489"/>
              <a:ext cx="413575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err="1" smtClean="0">
                  <a:solidFill>
                    <a:srgbClr val="000000"/>
                  </a:solidFill>
                  <a:latin typeface="Comic Sans MS" pitchFamily="66" charset="0"/>
                </a:rPr>
                <a:t>mov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445263" y="3359726"/>
              <a:ext cx="25808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.w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115823" y="3359726"/>
              <a:ext cx="828753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0x5a80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04433" y="3364489"/>
              <a:ext cx="19396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#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973073" y="3359726"/>
              <a:ext cx="250068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,</a:t>
              </a:r>
              <a:r>
                <a:rPr lang="en-US" sz="1800" b="1" dirty="0">
                  <a:solidFill>
                    <a:srgbClr val="000000"/>
                  </a:solidFill>
                  <a:latin typeface="Comic Sans MS" pitchFamily="66" charset="0"/>
                </a:rPr>
                <a:t>&amp;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248529" y="3359726"/>
              <a:ext cx="700513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0x120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6022353" y="2810571"/>
              <a:ext cx="2301778" cy="281762"/>
              <a:chOff x="6022353" y="2810571"/>
              <a:chExt cx="2301778" cy="28176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7129270" y="2810571"/>
                <a:ext cx="841577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0x0400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022353" y="2815334"/>
                <a:ext cx="413575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err="1" smtClean="0">
                    <a:solidFill>
                      <a:srgbClr val="000000"/>
                    </a:solidFill>
                    <a:latin typeface="Comic Sans MS" pitchFamily="66" charset="0"/>
                  </a:rPr>
                  <a:t>mov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445263" y="2810571"/>
                <a:ext cx="258084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.w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6917880" y="2810571"/>
                <a:ext cx="193964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#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973073" y="2810571"/>
                <a:ext cx="351058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,r1</a:t>
                </a:r>
                <a:endParaRPr lang="en-US" sz="1800" b="1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76" name="Rectangle 75"/>
          <p:cNvSpPr/>
          <p:nvPr/>
        </p:nvSpPr>
        <p:spPr>
          <a:xfrm>
            <a:off x="6022353" y="4191772"/>
            <a:ext cx="413575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err="1" smtClean="0">
                <a:solidFill>
                  <a:srgbClr val="000000"/>
                </a:solidFill>
                <a:latin typeface="Comic Sans MS" pitchFamily="66" charset="0"/>
              </a:rPr>
              <a:t>mov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431816" y="4191772"/>
            <a:ext cx="235642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.b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23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332" y="2147079"/>
            <a:ext cx="6400800" cy="444020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2956183" y="4158730"/>
            <a:ext cx="307968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0100 0010 0 1 11 1111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022353" y="4191772"/>
            <a:ext cx="413575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err="1" smtClean="0">
                <a:solidFill>
                  <a:srgbClr val="000000"/>
                </a:solidFill>
                <a:latin typeface="Comic Sans MS" pitchFamily="66" charset="0"/>
              </a:rPr>
              <a:t>mov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431816" y="4191772"/>
            <a:ext cx="235642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.b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1298" y="4049986"/>
            <a:ext cx="930541" cy="765810"/>
            <a:chOff x="231298" y="2664945"/>
            <a:chExt cx="930541" cy="765810"/>
          </a:xfrm>
        </p:grpSpPr>
        <p:sp>
          <p:nvSpPr>
            <p:cNvPr id="4" name="Rectangle 3"/>
            <p:cNvSpPr/>
            <p:nvPr/>
          </p:nvSpPr>
          <p:spPr bwMode="auto">
            <a:xfrm>
              <a:off x="231299" y="2664945"/>
              <a:ext cx="930540" cy="765810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231298" y="3062672"/>
              <a:ext cx="681649" cy="344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114300" lvl="1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R0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>
              <a:off x="849153" y="3078810"/>
              <a:ext cx="276447" cy="3111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ISA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1C61-8FBE-471D-B58D-2F0CFD446634}" type="slidenum">
              <a:rPr lang="en-US">
                <a:solidFill>
                  <a:srgbClr val="000000"/>
                </a:solidFill>
              </a:rPr>
              <a:pPr/>
              <a:t>77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17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Disassemble MSP430 Code</a:t>
            </a:r>
          </a:p>
        </p:txBody>
      </p:sp>
      <p:sp>
        <p:nvSpPr>
          <p:cNvPr id="3174404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Arial" pitchFamily="34" charset="0"/>
              </a:rPr>
              <a:t>Instruction Disassembly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59685" y="2828551"/>
            <a:ext cx="6727825" cy="337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0xc000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4031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0xc002: 0400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0xc004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40b2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0xc006: 5a80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0xc008: 0120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0xc00a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427f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0xc00c: 12b0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0xc00e: c012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0xc010: 3ffc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0xc012: 831f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0xc014: 23fe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0xc016: 4130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US" sz="1800" b="1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56199" y="277818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0100 0000 0011 0001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56199" y="333399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0100 0000 1011 0010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794870" y="1408113"/>
            <a:ext cx="7932272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SzTx/>
              <a:buFont typeface="Wingdings" pitchFamily="2" charset="2"/>
              <a:buNone/>
            </a:pPr>
            <a:r>
              <a:rPr lang="en-US" sz="2000" kern="0" dirty="0" smtClean="0">
                <a:solidFill>
                  <a:srgbClr val="000000"/>
                </a:solidFill>
              </a:rPr>
              <a:t>…Use register mode for destination operand.</a:t>
            </a:r>
            <a:endParaRPr lang="en-US" sz="2000" kern="0" dirty="0">
              <a:solidFill>
                <a:srgbClr val="000000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6022353" y="2810571"/>
            <a:ext cx="2926689" cy="830917"/>
            <a:chOff x="6022353" y="2810571"/>
            <a:chExt cx="2926689" cy="830917"/>
          </a:xfrm>
        </p:grpSpPr>
        <p:sp>
          <p:nvSpPr>
            <p:cNvPr id="57" name="Rectangle 56"/>
            <p:cNvSpPr/>
            <p:nvPr/>
          </p:nvSpPr>
          <p:spPr>
            <a:xfrm>
              <a:off x="6022353" y="3364489"/>
              <a:ext cx="413575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err="1" smtClean="0">
                  <a:solidFill>
                    <a:srgbClr val="000000"/>
                  </a:solidFill>
                  <a:latin typeface="Comic Sans MS" pitchFamily="66" charset="0"/>
                </a:rPr>
                <a:t>mov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445263" y="3359726"/>
              <a:ext cx="25808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.w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115823" y="3359726"/>
              <a:ext cx="828753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0x5a80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904433" y="3364489"/>
              <a:ext cx="19396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#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973073" y="3359726"/>
              <a:ext cx="250068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,</a:t>
              </a:r>
              <a:r>
                <a:rPr lang="en-US" sz="1800" b="1" dirty="0">
                  <a:solidFill>
                    <a:srgbClr val="000000"/>
                  </a:solidFill>
                  <a:latin typeface="Comic Sans MS" pitchFamily="66" charset="0"/>
                </a:rPr>
                <a:t>&amp;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248529" y="3359726"/>
              <a:ext cx="700513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0x120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6022353" y="2810571"/>
              <a:ext cx="2301778" cy="281762"/>
              <a:chOff x="6022353" y="2810571"/>
              <a:chExt cx="2301778" cy="281762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7129270" y="2810571"/>
                <a:ext cx="841577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0x0400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022353" y="2815334"/>
                <a:ext cx="413575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err="1" smtClean="0">
                    <a:solidFill>
                      <a:srgbClr val="000000"/>
                    </a:solidFill>
                    <a:latin typeface="Comic Sans MS" pitchFamily="66" charset="0"/>
                  </a:rPr>
                  <a:t>mov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445263" y="2810571"/>
                <a:ext cx="258084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.w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917880" y="2810571"/>
                <a:ext cx="193964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#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973073" y="2810571"/>
                <a:ext cx="351058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,r1</a:t>
                </a:r>
                <a:endParaRPr lang="en-US" sz="1800" b="1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73" name="Rectangle 72"/>
          <p:cNvSpPr/>
          <p:nvPr/>
        </p:nvSpPr>
        <p:spPr>
          <a:xfrm>
            <a:off x="6904433" y="4199489"/>
            <a:ext cx="335028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#8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3114395" y="2069353"/>
            <a:ext cx="5626194" cy="3800879"/>
            <a:chOff x="3114395" y="2069353"/>
            <a:chExt cx="5626194" cy="3800879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395" y="4812923"/>
              <a:ext cx="5486400" cy="1057309"/>
            </a:xfrm>
            <a:prstGeom prst="rect">
              <a:avLst/>
            </a:prstGeom>
          </p:spPr>
        </p:pic>
        <p:sp>
          <p:nvSpPr>
            <p:cNvPr id="89" name="Rounded Rectangle 88"/>
            <p:cNvSpPr/>
            <p:nvPr/>
          </p:nvSpPr>
          <p:spPr bwMode="auto">
            <a:xfrm>
              <a:off x="3114395" y="5088587"/>
              <a:ext cx="5486400" cy="18415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0" name="Rounded Rectangle 89"/>
            <p:cNvSpPr/>
            <p:nvPr/>
          </p:nvSpPr>
          <p:spPr bwMode="auto">
            <a:xfrm>
              <a:off x="7056019" y="2069353"/>
              <a:ext cx="1684570" cy="54864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 bwMode="auto">
            <a:xfrm>
              <a:off x="5476870" y="2082800"/>
              <a:ext cx="479353" cy="54864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4362687" y="4169178"/>
              <a:ext cx="3354717" cy="605358"/>
              <a:chOff x="4682490" y="2452644"/>
              <a:chExt cx="3354717" cy="605358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4682490" y="2452644"/>
                <a:ext cx="3071576" cy="605358"/>
                <a:chOff x="4682490" y="2452644"/>
                <a:chExt cx="3071576" cy="605358"/>
              </a:xfrm>
            </p:grpSpPr>
            <p:sp>
              <p:nvSpPr>
                <p:cNvPr id="95" name="Oval 6"/>
                <p:cNvSpPr>
                  <a:spLocks noChangeArrowheads="1"/>
                </p:cNvSpPr>
                <p:nvPr/>
              </p:nvSpPr>
              <p:spPr bwMode="auto">
                <a:xfrm>
                  <a:off x="5605302" y="2452644"/>
                  <a:ext cx="697618" cy="335641"/>
                </a:xfrm>
                <a:prstGeom prst="ellipse">
                  <a:avLst/>
                </a:prstGeom>
                <a:solidFill>
                  <a:srgbClr val="FFFF00">
                    <a:alpha val="25000"/>
                  </a:srgbClr>
                </a:solidFill>
                <a:ln w="28575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" name="Freeform 95"/>
                <p:cNvSpPr/>
                <p:nvPr/>
              </p:nvSpPr>
              <p:spPr bwMode="auto">
                <a:xfrm>
                  <a:off x="4876003" y="2709485"/>
                  <a:ext cx="806375" cy="141587"/>
                </a:xfrm>
                <a:custGeom>
                  <a:avLst/>
                  <a:gdLst>
                    <a:gd name="connsiteX0" fmla="*/ 0 w 2400300"/>
                    <a:gd name="connsiteY0" fmla="*/ 47625 h 267093"/>
                    <a:gd name="connsiteX1" fmla="*/ 1162050 w 2400300"/>
                    <a:gd name="connsiteY1" fmla="*/ 266700 h 267093"/>
                    <a:gd name="connsiteX2" fmla="*/ 2400300 w 2400300"/>
                    <a:gd name="connsiteY2" fmla="*/ 0 h 267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00300" h="267093">
                      <a:moveTo>
                        <a:pt x="0" y="47625"/>
                      </a:moveTo>
                      <a:cubicBezTo>
                        <a:pt x="381000" y="161131"/>
                        <a:pt x="762000" y="274638"/>
                        <a:pt x="1162050" y="266700"/>
                      </a:cubicBezTo>
                      <a:cubicBezTo>
                        <a:pt x="1562100" y="258763"/>
                        <a:pt x="1981200" y="129381"/>
                        <a:pt x="2400300" y="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stealth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7" name="Oval 6"/>
                <p:cNvSpPr>
                  <a:spLocks noChangeArrowheads="1"/>
                </p:cNvSpPr>
                <p:nvPr/>
              </p:nvSpPr>
              <p:spPr bwMode="auto">
                <a:xfrm>
                  <a:off x="4682490" y="2452644"/>
                  <a:ext cx="222886" cy="335641"/>
                </a:xfrm>
                <a:prstGeom prst="ellipse">
                  <a:avLst/>
                </a:prstGeom>
                <a:solidFill>
                  <a:srgbClr val="FFFF00">
                    <a:alpha val="25000"/>
                  </a:srgbClr>
                </a:solidFill>
                <a:ln w="28575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8" name="Freeform 97"/>
                <p:cNvSpPr/>
                <p:nvPr/>
              </p:nvSpPr>
              <p:spPr bwMode="auto">
                <a:xfrm>
                  <a:off x="6079975" y="2719390"/>
                  <a:ext cx="1674091" cy="338612"/>
                </a:xfrm>
                <a:custGeom>
                  <a:avLst/>
                  <a:gdLst>
                    <a:gd name="connsiteX0" fmla="*/ 0 w 2400300"/>
                    <a:gd name="connsiteY0" fmla="*/ 47625 h 267093"/>
                    <a:gd name="connsiteX1" fmla="*/ 1162050 w 2400300"/>
                    <a:gd name="connsiteY1" fmla="*/ 266700 h 267093"/>
                    <a:gd name="connsiteX2" fmla="*/ 2400300 w 2400300"/>
                    <a:gd name="connsiteY2" fmla="*/ 0 h 267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00300" h="267093">
                      <a:moveTo>
                        <a:pt x="0" y="47625"/>
                      </a:moveTo>
                      <a:cubicBezTo>
                        <a:pt x="381000" y="161131"/>
                        <a:pt x="762000" y="274638"/>
                        <a:pt x="1162050" y="266700"/>
                      </a:cubicBezTo>
                      <a:cubicBezTo>
                        <a:pt x="1562100" y="258763"/>
                        <a:pt x="1981200" y="129381"/>
                        <a:pt x="2400300" y="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stealth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4" name="Rectangle 93"/>
              <p:cNvSpPr/>
              <p:nvPr/>
            </p:nvSpPr>
            <p:spPr>
              <a:xfrm>
                <a:off x="7545085" y="2484764"/>
                <a:ext cx="492122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,r15</a:t>
                </a:r>
                <a:endParaRPr lang="en-US" sz="1800" b="1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346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2956183" y="441870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0001 0010 1011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0000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339295" y="2163636"/>
            <a:ext cx="6400800" cy="2624418"/>
            <a:chOff x="2339295" y="2163636"/>
            <a:chExt cx="6400800" cy="262441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9295" y="2163636"/>
              <a:ext cx="6400800" cy="437858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2956199" y="4418722"/>
              <a:ext cx="280397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FF0000"/>
                  </a:solidFill>
                  <a:latin typeface="Courier New" pitchFamily="49" charset="0"/>
                </a:rPr>
                <a:t>000100101 0 11 0000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35781" y="4438749"/>
            <a:ext cx="894302" cy="344487"/>
            <a:chOff x="235781" y="2798215"/>
            <a:chExt cx="894302" cy="344487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235781" y="2798215"/>
              <a:ext cx="681649" cy="344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114300" lvl="1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R0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endParaRPr>
            </a:p>
          </p:txBody>
        </p:sp>
        <p:sp>
          <p:nvSpPr>
            <p:cNvPr id="21" name="Right Arrow 20"/>
            <p:cNvSpPr/>
            <p:nvPr/>
          </p:nvSpPr>
          <p:spPr bwMode="auto">
            <a:xfrm>
              <a:off x="853636" y="2814353"/>
              <a:ext cx="276447" cy="3111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ISA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1C61-8FBE-471D-B58D-2F0CFD446634}" type="slidenum">
              <a:rPr lang="en-US">
                <a:solidFill>
                  <a:srgbClr val="000000"/>
                </a:solidFill>
              </a:rPr>
              <a:pPr/>
              <a:t>78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17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Disassemble MSP430 Code</a:t>
            </a:r>
          </a:p>
        </p:txBody>
      </p:sp>
      <p:sp>
        <p:nvSpPr>
          <p:cNvPr id="3174404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Arial" pitchFamily="34" charset="0"/>
              </a:rPr>
              <a:t>Instruction Disassembly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59685" y="2828551"/>
            <a:ext cx="6727825" cy="337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0xc000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4031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0xc002: 0400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0xc004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40b2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0xc006: 5a80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0xc008: 0120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0xc00a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427f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0xc00c: 12b0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0xc00e: c012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0xc010: 3ffc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0xc012: 831f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0xc014: 23fe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0xc016: 4130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US" sz="1800" b="1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56199" y="277818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0100 0000 0011 0001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1298" y="4305479"/>
            <a:ext cx="930541" cy="765810"/>
            <a:chOff x="231298" y="2664945"/>
            <a:chExt cx="930541" cy="765810"/>
          </a:xfrm>
        </p:grpSpPr>
        <p:sp>
          <p:nvSpPr>
            <p:cNvPr id="4" name="Rectangle 3"/>
            <p:cNvSpPr/>
            <p:nvPr/>
          </p:nvSpPr>
          <p:spPr bwMode="auto">
            <a:xfrm>
              <a:off x="231299" y="2664945"/>
              <a:ext cx="930540" cy="765810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231298" y="3062672"/>
              <a:ext cx="681649" cy="344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114300" lvl="1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R0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>
              <a:off x="849153" y="3078810"/>
              <a:ext cx="276447" cy="3111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2956199" y="333399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0100 0000 1011 0010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56199" y="415874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0100 0010 0111 1111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794870" y="1408113"/>
            <a:ext cx="7932272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SzTx/>
              <a:buFont typeface="Wingdings" pitchFamily="2" charset="2"/>
              <a:buNone/>
            </a:pPr>
            <a:r>
              <a:rPr lang="en-US" sz="2000" kern="0" dirty="0">
                <a:solidFill>
                  <a:srgbClr val="000000"/>
                </a:solidFill>
              </a:rPr>
              <a:t>…Retrieve instruction word, increment PC by 2, list mnemonic, </a:t>
            </a:r>
            <a:r>
              <a:rPr lang="en-US" sz="2000" kern="0" dirty="0" smtClean="0">
                <a:solidFill>
                  <a:srgbClr val="000000"/>
                </a:solidFill>
              </a:rPr>
              <a:t>(but no operand size is used.)</a:t>
            </a:r>
            <a:endParaRPr lang="en-US" sz="2000" kern="0" dirty="0">
              <a:solidFill>
                <a:srgbClr val="00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886285" y="4437110"/>
            <a:ext cx="5724663" cy="2060443"/>
            <a:chOff x="2886285" y="4437110"/>
            <a:chExt cx="5724663" cy="20604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548" y="4863962"/>
              <a:ext cx="5486400" cy="1633591"/>
            </a:xfrm>
            <a:prstGeom prst="rect">
              <a:avLst/>
            </a:prstGeom>
          </p:spPr>
        </p:pic>
        <p:sp>
          <p:nvSpPr>
            <p:cNvPr id="49" name="Rounded Rectangle 48"/>
            <p:cNvSpPr/>
            <p:nvPr/>
          </p:nvSpPr>
          <p:spPr bwMode="auto">
            <a:xfrm>
              <a:off x="3114395" y="6164347"/>
              <a:ext cx="5486400" cy="18415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2886285" y="4437110"/>
              <a:ext cx="1502023" cy="322835"/>
            </a:xfrm>
            <a:prstGeom prst="ellipse">
              <a:avLst/>
            </a:prstGeom>
            <a:solidFill>
              <a:srgbClr val="FFFF00">
                <a:alpha val="25000"/>
              </a:srgbClr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028972" y="4445611"/>
              <a:ext cx="405438" cy="2664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call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53" name="Freeform 52"/>
            <p:cNvSpPr/>
            <p:nvPr/>
          </p:nvSpPr>
          <p:spPr bwMode="auto">
            <a:xfrm>
              <a:off x="4186125" y="4678235"/>
              <a:ext cx="1842848" cy="196679"/>
            </a:xfrm>
            <a:custGeom>
              <a:avLst/>
              <a:gdLst>
                <a:gd name="connsiteX0" fmla="*/ 0 w 2400300"/>
                <a:gd name="connsiteY0" fmla="*/ 47625 h 267093"/>
                <a:gd name="connsiteX1" fmla="*/ 1162050 w 2400300"/>
                <a:gd name="connsiteY1" fmla="*/ 266700 h 267093"/>
                <a:gd name="connsiteX2" fmla="*/ 2400300 w 2400300"/>
                <a:gd name="connsiteY2" fmla="*/ 0 h 267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0300" h="267093">
                  <a:moveTo>
                    <a:pt x="0" y="47625"/>
                  </a:moveTo>
                  <a:cubicBezTo>
                    <a:pt x="381000" y="161131"/>
                    <a:pt x="762000" y="274638"/>
                    <a:pt x="1162050" y="266700"/>
                  </a:cubicBezTo>
                  <a:cubicBezTo>
                    <a:pt x="1562100" y="258763"/>
                    <a:pt x="1981200" y="129381"/>
                    <a:pt x="2400300" y="0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022353" y="2810571"/>
            <a:ext cx="2926689" cy="830917"/>
            <a:chOff x="6022353" y="2810571"/>
            <a:chExt cx="2926689" cy="830917"/>
          </a:xfrm>
        </p:grpSpPr>
        <p:sp>
          <p:nvSpPr>
            <p:cNvPr id="55" name="Rectangle 54"/>
            <p:cNvSpPr/>
            <p:nvPr/>
          </p:nvSpPr>
          <p:spPr>
            <a:xfrm>
              <a:off x="6022353" y="3364489"/>
              <a:ext cx="413575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err="1" smtClean="0">
                  <a:solidFill>
                    <a:srgbClr val="000000"/>
                  </a:solidFill>
                  <a:latin typeface="Comic Sans MS" pitchFamily="66" charset="0"/>
                </a:rPr>
                <a:t>mov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445263" y="3359726"/>
              <a:ext cx="25808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.w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115823" y="3359726"/>
              <a:ext cx="828753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0x5a80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904433" y="3364489"/>
              <a:ext cx="19396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#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973073" y="3359726"/>
              <a:ext cx="250068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,</a:t>
              </a:r>
              <a:r>
                <a:rPr lang="en-US" sz="1800" b="1" dirty="0">
                  <a:solidFill>
                    <a:srgbClr val="000000"/>
                  </a:solidFill>
                  <a:latin typeface="Comic Sans MS" pitchFamily="66" charset="0"/>
                </a:rPr>
                <a:t>&amp;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248529" y="3359726"/>
              <a:ext cx="700513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0x120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022353" y="2810571"/>
              <a:ext cx="2301778" cy="281762"/>
              <a:chOff x="6022353" y="2810571"/>
              <a:chExt cx="2301778" cy="28176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7129270" y="2810571"/>
                <a:ext cx="841577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0x0400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022353" y="2815334"/>
                <a:ext cx="413575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err="1" smtClean="0">
                    <a:solidFill>
                      <a:srgbClr val="000000"/>
                    </a:solidFill>
                    <a:latin typeface="Comic Sans MS" pitchFamily="66" charset="0"/>
                  </a:rPr>
                  <a:t>mov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445263" y="2810571"/>
                <a:ext cx="258084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.w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917880" y="2810571"/>
                <a:ext cx="193964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#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973073" y="2810571"/>
                <a:ext cx="351058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,r1</a:t>
                </a:r>
                <a:endParaRPr lang="en-US" sz="1800" b="1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022353" y="4191772"/>
            <a:ext cx="1695051" cy="286525"/>
            <a:chOff x="6022353" y="4191772"/>
            <a:chExt cx="1695051" cy="286525"/>
          </a:xfrm>
        </p:grpSpPr>
        <p:sp>
          <p:nvSpPr>
            <p:cNvPr id="67" name="Rectangle 66"/>
            <p:cNvSpPr/>
            <p:nvPr/>
          </p:nvSpPr>
          <p:spPr>
            <a:xfrm>
              <a:off x="6022353" y="4191772"/>
              <a:ext cx="413575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err="1" smtClean="0">
                  <a:solidFill>
                    <a:srgbClr val="000000"/>
                  </a:solidFill>
                  <a:latin typeface="Comic Sans MS" pitchFamily="66" charset="0"/>
                </a:rPr>
                <a:t>mov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431816" y="4191772"/>
              <a:ext cx="235642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.b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904433" y="4199489"/>
              <a:ext cx="335028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#8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225282" y="4201298"/>
              <a:ext cx="492122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,r15</a:t>
              </a:r>
              <a:endParaRPr lang="en-US" sz="1800" b="1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363777" y="4433610"/>
            <a:ext cx="2311167" cy="510024"/>
            <a:chOff x="4932055" y="2452644"/>
            <a:chExt cx="2158589" cy="510024"/>
          </a:xfrm>
        </p:grpSpPr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4932055" y="2452644"/>
              <a:ext cx="243409" cy="335641"/>
            </a:xfrm>
            <a:prstGeom prst="ellipse">
              <a:avLst/>
            </a:prstGeom>
            <a:solidFill>
              <a:srgbClr val="FFFF00">
                <a:alpha val="25000"/>
              </a:srgbClr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849598" y="2462789"/>
              <a:ext cx="241046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.w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2" name="Freeform 71"/>
            <p:cNvSpPr/>
            <p:nvPr/>
          </p:nvSpPr>
          <p:spPr bwMode="auto">
            <a:xfrm rot="251369">
              <a:off x="5182317" y="2695575"/>
              <a:ext cx="1689972" cy="267093"/>
            </a:xfrm>
            <a:custGeom>
              <a:avLst/>
              <a:gdLst>
                <a:gd name="connsiteX0" fmla="*/ 0 w 2400300"/>
                <a:gd name="connsiteY0" fmla="*/ 47625 h 267093"/>
                <a:gd name="connsiteX1" fmla="*/ 1162050 w 2400300"/>
                <a:gd name="connsiteY1" fmla="*/ 266700 h 267093"/>
                <a:gd name="connsiteX2" fmla="*/ 2400300 w 2400300"/>
                <a:gd name="connsiteY2" fmla="*/ 0 h 267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0300" h="267093">
                  <a:moveTo>
                    <a:pt x="0" y="47625"/>
                  </a:moveTo>
                  <a:cubicBezTo>
                    <a:pt x="381000" y="161131"/>
                    <a:pt x="762000" y="274638"/>
                    <a:pt x="1162050" y="266700"/>
                  </a:cubicBezTo>
                  <a:cubicBezTo>
                    <a:pt x="1562100" y="258763"/>
                    <a:pt x="1981200" y="129381"/>
                    <a:pt x="2400300" y="0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030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48" y="2150189"/>
            <a:ext cx="6400800" cy="437858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ISA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1C61-8FBE-471D-B58D-2F0CFD446634}" type="slidenum">
              <a:rPr lang="en-US">
                <a:solidFill>
                  <a:srgbClr val="000000"/>
                </a:solidFill>
              </a:rPr>
              <a:pPr/>
              <a:t>79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17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Disassemble MSP430 Code</a:t>
            </a:r>
          </a:p>
        </p:txBody>
      </p:sp>
      <p:sp>
        <p:nvSpPr>
          <p:cNvPr id="3174404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Arial" pitchFamily="34" charset="0"/>
              </a:rPr>
              <a:t>Instruction Disassembly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59685" y="2828551"/>
            <a:ext cx="6727825" cy="337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0xc000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4031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0xc002: 0400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0xc004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40b2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0xc006: 5a80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0xc008: 0120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0xc00a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427f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0xc00c: 12b0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0xc00e: c012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0xc010: 3ffc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0xc012: 831f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0xc014: 23fe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0xc016: 4130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US" sz="1800" b="1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56199" y="277818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0100 0000 0011 0001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56199" y="333399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0100 0000 1011 0010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56199" y="415874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0100 0010 0111 1111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56199" y="4418722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000100101 0 11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0000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794870" y="1408113"/>
            <a:ext cx="7932272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SzTx/>
              <a:buFont typeface="Wingdings" pitchFamily="2" charset="2"/>
              <a:buNone/>
            </a:pPr>
            <a:r>
              <a:rPr lang="en-US" sz="2000" kern="0" dirty="0">
                <a:solidFill>
                  <a:srgbClr val="000000"/>
                </a:solidFill>
              </a:rPr>
              <a:t>…Retrieve </a:t>
            </a:r>
            <a:r>
              <a:rPr lang="en-US" sz="2000" kern="0" dirty="0" smtClean="0">
                <a:solidFill>
                  <a:srgbClr val="000000"/>
                </a:solidFill>
              </a:rPr>
              <a:t>immediate destination operand from memory and </a:t>
            </a:r>
            <a:r>
              <a:rPr lang="en-US" sz="2000" kern="0" dirty="0">
                <a:solidFill>
                  <a:srgbClr val="000000"/>
                </a:solidFill>
              </a:rPr>
              <a:t>increment PC by </a:t>
            </a:r>
            <a:r>
              <a:rPr lang="en-US" sz="2000" kern="0" dirty="0" smtClean="0">
                <a:solidFill>
                  <a:srgbClr val="000000"/>
                </a:solidFill>
              </a:rPr>
              <a:t>2.</a:t>
            </a:r>
            <a:endParaRPr lang="en-US" sz="2000" kern="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8972" y="4445612"/>
            <a:ext cx="405438" cy="2664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call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2206991" y="4444170"/>
            <a:ext cx="5714520" cy="922539"/>
            <a:chOff x="2526794" y="2438818"/>
            <a:chExt cx="5714520" cy="922539"/>
          </a:xfrm>
        </p:grpSpPr>
        <p:sp>
          <p:nvSpPr>
            <p:cNvPr id="55" name="Rectangle 54"/>
            <p:cNvSpPr/>
            <p:nvPr/>
          </p:nvSpPr>
          <p:spPr>
            <a:xfrm>
              <a:off x="7422179" y="2438818"/>
              <a:ext cx="819135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0xc012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56" name="Oval 6"/>
            <p:cNvSpPr>
              <a:spLocks noChangeArrowheads="1"/>
            </p:cNvSpPr>
            <p:nvPr/>
          </p:nvSpPr>
          <p:spPr bwMode="auto">
            <a:xfrm>
              <a:off x="2526794" y="2715532"/>
              <a:ext cx="697618" cy="335641"/>
            </a:xfrm>
            <a:prstGeom prst="ellipse">
              <a:avLst/>
            </a:prstGeom>
            <a:solidFill>
              <a:srgbClr val="FFFF00">
                <a:alpha val="25000"/>
              </a:srgbClr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7" name="Freeform 56"/>
            <p:cNvSpPr/>
            <p:nvPr/>
          </p:nvSpPr>
          <p:spPr bwMode="auto">
            <a:xfrm rot="21438784">
              <a:off x="3127103" y="2798876"/>
              <a:ext cx="4736973" cy="562481"/>
            </a:xfrm>
            <a:custGeom>
              <a:avLst/>
              <a:gdLst>
                <a:gd name="connsiteX0" fmla="*/ 0 w 2400300"/>
                <a:gd name="connsiteY0" fmla="*/ 47625 h 267093"/>
                <a:gd name="connsiteX1" fmla="*/ 1162050 w 2400300"/>
                <a:gd name="connsiteY1" fmla="*/ 266700 h 267093"/>
                <a:gd name="connsiteX2" fmla="*/ 2400300 w 2400300"/>
                <a:gd name="connsiteY2" fmla="*/ 0 h 267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0300" h="267093">
                  <a:moveTo>
                    <a:pt x="0" y="47625"/>
                  </a:moveTo>
                  <a:cubicBezTo>
                    <a:pt x="381000" y="161131"/>
                    <a:pt x="762000" y="274638"/>
                    <a:pt x="1162050" y="266700"/>
                  </a:cubicBezTo>
                  <a:cubicBezTo>
                    <a:pt x="1562100" y="258763"/>
                    <a:pt x="1981200" y="129381"/>
                    <a:pt x="2400300" y="0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35781" y="4707689"/>
            <a:ext cx="894302" cy="344487"/>
            <a:chOff x="235781" y="2798215"/>
            <a:chExt cx="894302" cy="344487"/>
          </a:xfrm>
        </p:grpSpPr>
        <p:sp>
          <p:nvSpPr>
            <p:cNvPr id="67" name="Rectangle 6"/>
            <p:cNvSpPr>
              <a:spLocks noChangeArrowheads="1"/>
            </p:cNvSpPr>
            <p:nvPr/>
          </p:nvSpPr>
          <p:spPr bwMode="auto">
            <a:xfrm>
              <a:off x="235781" y="2798215"/>
              <a:ext cx="681649" cy="344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114300" lvl="1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R0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endParaRPr>
            </a:p>
          </p:txBody>
        </p:sp>
        <p:sp>
          <p:nvSpPr>
            <p:cNvPr id="68" name="Right Arrow 67"/>
            <p:cNvSpPr/>
            <p:nvPr/>
          </p:nvSpPr>
          <p:spPr bwMode="auto">
            <a:xfrm>
              <a:off x="853636" y="2814353"/>
              <a:ext cx="276447" cy="3111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31298" y="4574419"/>
            <a:ext cx="930541" cy="765810"/>
            <a:chOff x="231298" y="2664945"/>
            <a:chExt cx="930541" cy="765810"/>
          </a:xfrm>
        </p:grpSpPr>
        <p:sp>
          <p:nvSpPr>
            <p:cNvPr id="70" name="Rectangle 69"/>
            <p:cNvSpPr/>
            <p:nvPr/>
          </p:nvSpPr>
          <p:spPr bwMode="auto">
            <a:xfrm>
              <a:off x="231299" y="2664945"/>
              <a:ext cx="930540" cy="765810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231298" y="3062672"/>
              <a:ext cx="681649" cy="344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114300" lvl="1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R0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endParaRPr>
            </a:p>
          </p:txBody>
        </p:sp>
        <p:sp>
          <p:nvSpPr>
            <p:cNvPr id="72" name="Right Arrow 71"/>
            <p:cNvSpPr/>
            <p:nvPr/>
          </p:nvSpPr>
          <p:spPr bwMode="auto">
            <a:xfrm>
              <a:off x="849153" y="3078810"/>
              <a:ext cx="276447" cy="3111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022353" y="2810571"/>
            <a:ext cx="2926689" cy="830917"/>
            <a:chOff x="6022353" y="2810571"/>
            <a:chExt cx="2926689" cy="830917"/>
          </a:xfrm>
        </p:grpSpPr>
        <p:sp>
          <p:nvSpPr>
            <p:cNvPr id="73" name="Rectangle 72"/>
            <p:cNvSpPr/>
            <p:nvPr/>
          </p:nvSpPr>
          <p:spPr>
            <a:xfrm>
              <a:off x="6022353" y="3364489"/>
              <a:ext cx="413575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err="1" smtClean="0">
                  <a:solidFill>
                    <a:srgbClr val="000000"/>
                  </a:solidFill>
                  <a:latin typeface="Comic Sans MS" pitchFamily="66" charset="0"/>
                </a:rPr>
                <a:t>mov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445263" y="3359726"/>
              <a:ext cx="25808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.w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115823" y="3359726"/>
              <a:ext cx="828753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0x5a80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904433" y="3364489"/>
              <a:ext cx="19396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#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973073" y="3359726"/>
              <a:ext cx="250068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,</a:t>
              </a:r>
              <a:r>
                <a:rPr lang="en-US" sz="1800" b="1" dirty="0">
                  <a:solidFill>
                    <a:srgbClr val="000000"/>
                  </a:solidFill>
                  <a:latin typeface="Comic Sans MS" pitchFamily="66" charset="0"/>
                </a:rPr>
                <a:t>&amp;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248529" y="3359726"/>
              <a:ext cx="700513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0x120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6022353" y="2810571"/>
              <a:ext cx="2301778" cy="281762"/>
              <a:chOff x="6022353" y="2810571"/>
              <a:chExt cx="2301778" cy="281762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7129270" y="2810571"/>
                <a:ext cx="841577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0x0400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022353" y="2815334"/>
                <a:ext cx="413575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err="1" smtClean="0">
                    <a:solidFill>
                      <a:srgbClr val="000000"/>
                    </a:solidFill>
                    <a:latin typeface="Comic Sans MS" pitchFamily="66" charset="0"/>
                  </a:rPr>
                  <a:t>mov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445263" y="2810571"/>
                <a:ext cx="258084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.w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917880" y="2810571"/>
                <a:ext cx="193964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#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973073" y="2810571"/>
                <a:ext cx="351058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,r1</a:t>
                </a:r>
                <a:endParaRPr lang="en-US" sz="1800" b="1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6022353" y="4191772"/>
            <a:ext cx="1695051" cy="286525"/>
            <a:chOff x="6022353" y="4191772"/>
            <a:chExt cx="1695051" cy="286525"/>
          </a:xfrm>
        </p:grpSpPr>
        <p:sp>
          <p:nvSpPr>
            <p:cNvPr id="86" name="Rectangle 85"/>
            <p:cNvSpPr/>
            <p:nvPr/>
          </p:nvSpPr>
          <p:spPr>
            <a:xfrm>
              <a:off x="6022353" y="4191772"/>
              <a:ext cx="413575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err="1" smtClean="0">
                  <a:solidFill>
                    <a:srgbClr val="000000"/>
                  </a:solidFill>
                  <a:latin typeface="Comic Sans MS" pitchFamily="66" charset="0"/>
                </a:rPr>
                <a:t>mov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431816" y="4191772"/>
              <a:ext cx="235642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.b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904433" y="4199489"/>
              <a:ext cx="335028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#8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225282" y="4201298"/>
              <a:ext cx="492122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,r15</a:t>
              </a:r>
              <a:endParaRPr lang="en-US" sz="1800" b="1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14395" y="2082800"/>
            <a:ext cx="5612253" cy="3944046"/>
            <a:chOff x="3114395" y="2082800"/>
            <a:chExt cx="5612253" cy="3944046"/>
          </a:xfrm>
        </p:grpSpPr>
        <p:grpSp>
          <p:nvGrpSpPr>
            <p:cNvPr id="5" name="Group 4"/>
            <p:cNvGrpSpPr/>
            <p:nvPr/>
          </p:nvGrpSpPr>
          <p:grpSpPr>
            <a:xfrm>
              <a:off x="4615355" y="2082800"/>
              <a:ext cx="4111293" cy="2838908"/>
              <a:chOff x="4615355" y="2082800"/>
              <a:chExt cx="4111293" cy="2838908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4615355" y="4431102"/>
                <a:ext cx="2483042" cy="490606"/>
                <a:chOff x="4935158" y="2425750"/>
                <a:chExt cx="2483042" cy="490606"/>
              </a:xfrm>
            </p:grpSpPr>
            <p:sp>
              <p:nvSpPr>
                <p:cNvPr id="59" name="Oval 6"/>
                <p:cNvSpPr>
                  <a:spLocks noChangeArrowheads="1"/>
                </p:cNvSpPr>
                <p:nvPr/>
              </p:nvSpPr>
              <p:spPr bwMode="auto">
                <a:xfrm>
                  <a:off x="4935158" y="2425750"/>
                  <a:ext cx="376426" cy="335641"/>
                </a:xfrm>
                <a:prstGeom prst="ellipse">
                  <a:avLst/>
                </a:prstGeom>
                <a:solidFill>
                  <a:srgbClr val="FFFF00">
                    <a:alpha val="25000"/>
                  </a:srgbClr>
                </a:solidFill>
                <a:ln w="28575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0" name="Freeform 59"/>
                <p:cNvSpPr/>
                <p:nvPr/>
              </p:nvSpPr>
              <p:spPr bwMode="auto">
                <a:xfrm rot="391608">
                  <a:off x="5195378" y="2734942"/>
                  <a:ext cx="507525" cy="181414"/>
                </a:xfrm>
                <a:custGeom>
                  <a:avLst/>
                  <a:gdLst>
                    <a:gd name="connsiteX0" fmla="*/ 0 w 2400300"/>
                    <a:gd name="connsiteY0" fmla="*/ 47625 h 267093"/>
                    <a:gd name="connsiteX1" fmla="*/ 1162050 w 2400300"/>
                    <a:gd name="connsiteY1" fmla="*/ 266700 h 267093"/>
                    <a:gd name="connsiteX2" fmla="*/ 2400300 w 2400300"/>
                    <a:gd name="connsiteY2" fmla="*/ 0 h 267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00300" h="267093">
                      <a:moveTo>
                        <a:pt x="0" y="47625"/>
                      </a:moveTo>
                      <a:cubicBezTo>
                        <a:pt x="381000" y="161131"/>
                        <a:pt x="762000" y="274638"/>
                        <a:pt x="1162050" y="266700"/>
                      </a:cubicBezTo>
                      <a:cubicBezTo>
                        <a:pt x="1562100" y="258763"/>
                        <a:pt x="1981200" y="129381"/>
                        <a:pt x="2400300" y="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stealth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1" name="Oval 6"/>
                <p:cNvSpPr>
                  <a:spLocks noChangeArrowheads="1"/>
                </p:cNvSpPr>
                <p:nvPr/>
              </p:nvSpPr>
              <p:spPr bwMode="auto">
                <a:xfrm>
                  <a:off x="5310017" y="2425750"/>
                  <a:ext cx="750652" cy="335641"/>
                </a:xfrm>
                <a:prstGeom prst="ellipse">
                  <a:avLst/>
                </a:prstGeom>
                <a:solidFill>
                  <a:srgbClr val="FFFF00">
                    <a:alpha val="25000"/>
                  </a:srgbClr>
                </a:solidFill>
                <a:ln w="28575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" name="Freeform 61"/>
                <p:cNvSpPr/>
                <p:nvPr/>
              </p:nvSpPr>
              <p:spPr bwMode="auto">
                <a:xfrm>
                  <a:off x="5940675" y="2688154"/>
                  <a:ext cx="1316582" cy="181944"/>
                </a:xfrm>
                <a:custGeom>
                  <a:avLst/>
                  <a:gdLst>
                    <a:gd name="connsiteX0" fmla="*/ 0 w 2400300"/>
                    <a:gd name="connsiteY0" fmla="*/ 47625 h 267093"/>
                    <a:gd name="connsiteX1" fmla="*/ 1162050 w 2400300"/>
                    <a:gd name="connsiteY1" fmla="*/ 266700 h 267093"/>
                    <a:gd name="connsiteX2" fmla="*/ 2400300 w 2400300"/>
                    <a:gd name="connsiteY2" fmla="*/ 0 h 267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00300" h="267093">
                      <a:moveTo>
                        <a:pt x="0" y="47625"/>
                      </a:moveTo>
                      <a:cubicBezTo>
                        <a:pt x="381000" y="161131"/>
                        <a:pt x="762000" y="274638"/>
                        <a:pt x="1162050" y="266700"/>
                      </a:cubicBezTo>
                      <a:cubicBezTo>
                        <a:pt x="1562100" y="258763"/>
                        <a:pt x="1981200" y="129381"/>
                        <a:pt x="2400300" y="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stealth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7224236" y="2436183"/>
                  <a:ext cx="193964" cy="276999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800" b="1" dirty="0" smtClean="0">
                      <a:solidFill>
                        <a:srgbClr val="000000"/>
                      </a:solidFill>
                      <a:latin typeface="Comic Sans MS" pitchFamily="66" charset="0"/>
                    </a:rPr>
                    <a:t>#</a:t>
                  </a:r>
                  <a:endParaRPr lang="en-US" sz="1800" dirty="0">
                    <a:solidFill>
                      <a:srgbClr val="000000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64" name="Rounded Rectangle 63"/>
              <p:cNvSpPr/>
              <p:nvPr/>
            </p:nvSpPr>
            <p:spPr bwMode="auto">
              <a:xfrm>
                <a:off x="6283690" y="2082800"/>
                <a:ext cx="865642" cy="548640"/>
              </a:xfrm>
              <a:prstGeom prst="roundRect">
                <a:avLst/>
              </a:prstGeom>
              <a:solidFill>
                <a:srgbClr val="FFFF00">
                  <a:alpha val="25000"/>
                </a:srgbClr>
              </a:solidFill>
              <a:ln w="381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 bwMode="auto">
              <a:xfrm>
                <a:off x="7136701" y="2082800"/>
                <a:ext cx="1589947" cy="548640"/>
              </a:xfrm>
              <a:prstGeom prst="roundRect">
                <a:avLst/>
              </a:prstGeom>
              <a:solidFill>
                <a:srgbClr val="FFFF00">
                  <a:alpha val="25000"/>
                </a:srgbClr>
              </a:solidFill>
              <a:ln w="381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7563" y="5477432"/>
              <a:ext cx="5486400" cy="549414"/>
            </a:xfrm>
            <a:prstGeom prst="rect">
              <a:avLst/>
            </a:prstGeom>
          </p:spPr>
        </p:pic>
        <p:sp>
          <p:nvSpPr>
            <p:cNvPr id="91" name="Rounded Rectangle 90"/>
            <p:cNvSpPr/>
            <p:nvPr/>
          </p:nvSpPr>
          <p:spPr bwMode="auto">
            <a:xfrm>
              <a:off x="3114395" y="5465103"/>
              <a:ext cx="5486400" cy="18415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90" name="Rectangle 89"/>
          <p:cNvSpPr/>
          <p:nvPr/>
        </p:nvSpPr>
        <p:spPr>
          <a:xfrm>
            <a:off x="6416860" y="4443755"/>
            <a:ext cx="258084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.w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28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AFE2-876A-4BDE-9116-A0E1CCDA01C0}" type="slidenum">
              <a:rPr lang="en-US"/>
              <a:pPr/>
              <a:t>8</a:t>
            </a:fld>
            <a:endParaRPr lang="en-US"/>
          </a:p>
        </p:txBody>
      </p:sp>
      <p:sp>
        <p:nvSpPr>
          <p:cNvPr id="274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 Architecture</a:t>
            </a:r>
          </a:p>
        </p:txBody>
      </p:sp>
      <p:sp>
        <p:nvSpPr>
          <p:cNvPr id="2749444" name="Text Box 4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Von Neumann</a:t>
            </a:r>
          </a:p>
        </p:txBody>
      </p:sp>
      <p:pic>
        <p:nvPicPr>
          <p:cNvPr id="2749445" name="Picture 5" descr="MSP430_bu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052" y="1843398"/>
            <a:ext cx="4378187" cy="413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915725" y="1256989"/>
            <a:ext cx="4910223" cy="2172011"/>
            <a:chOff x="3915725" y="1256989"/>
            <a:chExt cx="4910223" cy="2172011"/>
          </a:xfrm>
        </p:grpSpPr>
        <p:sp>
          <p:nvSpPr>
            <p:cNvPr id="17" name="Oval 16"/>
            <p:cNvSpPr/>
            <p:nvPr/>
          </p:nvSpPr>
          <p:spPr bwMode="auto">
            <a:xfrm>
              <a:off x="3915725" y="1672634"/>
              <a:ext cx="3200693" cy="1756366"/>
            </a:xfrm>
            <a:prstGeom prst="ellipse">
              <a:avLst/>
            </a:prstGeom>
            <a:solidFill>
              <a:srgbClr val="FF0000">
                <a:alpha val="25000"/>
              </a:srgbClr>
            </a:solidFill>
            <a:ln w="50800" cap="flat" cmpd="sng" algn="ctr">
              <a:solidFill>
                <a:srgbClr val="FF0000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" name="Rounded Rectangular Callout 3"/>
            <p:cNvSpPr/>
            <p:nvPr/>
          </p:nvSpPr>
          <p:spPr bwMode="auto">
            <a:xfrm>
              <a:off x="7265504" y="1256989"/>
              <a:ext cx="1560444" cy="701020"/>
            </a:xfrm>
            <a:prstGeom prst="wedgeRoundRectCallout">
              <a:avLst>
                <a:gd name="adj1" fmla="val -96928"/>
                <a:gd name="adj2" fmla="val 32171"/>
                <a:gd name="adj3" fmla="val 16667"/>
              </a:avLst>
            </a:prstGeom>
            <a:solidFill>
              <a:srgbClr val="FF0000">
                <a:alpha val="71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Instructions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latin typeface="Comic Sans MS" pitchFamily="66" charset="0"/>
                </a:rPr>
                <a:t>a</a:t>
              </a:r>
              <a:r>
                <a:rPr lang="en-US" sz="1600" b="1" dirty="0" smtClean="0">
                  <a:latin typeface="Comic Sans MS" pitchFamily="66" charset="0"/>
                </a:rPr>
                <a:t>nd Data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915725" y="4164494"/>
            <a:ext cx="4910223" cy="1909235"/>
            <a:chOff x="3915725" y="1519765"/>
            <a:chExt cx="4910223" cy="1909235"/>
          </a:xfrm>
        </p:grpSpPr>
        <p:sp>
          <p:nvSpPr>
            <p:cNvPr id="22" name="Oval 21"/>
            <p:cNvSpPr/>
            <p:nvPr/>
          </p:nvSpPr>
          <p:spPr bwMode="auto">
            <a:xfrm>
              <a:off x="3915725" y="1672634"/>
              <a:ext cx="3200693" cy="1756366"/>
            </a:xfrm>
            <a:prstGeom prst="ellipse">
              <a:avLst/>
            </a:prstGeom>
            <a:solidFill>
              <a:srgbClr val="FF0000">
                <a:alpha val="25000"/>
              </a:srgbClr>
            </a:solidFill>
            <a:ln w="50800" cap="flat" cmpd="sng" algn="ctr">
              <a:solidFill>
                <a:srgbClr val="FF0000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3" name="Rounded Rectangular Callout 22"/>
            <p:cNvSpPr/>
            <p:nvPr/>
          </p:nvSpPr>
          <p:spPr bwMode="auto">
            <a:xfrm>
              <a:off x="7265504" y="1519765"/>
              <a:ext cx="1560444" cy="367748"/>
            </a:xfrm>
            <a:prstGeom prst="wedgeRoundRectCallout">
              <a:avLst>
                <a:gd name="adj1" fmla="val -72087"/>
                <a:gd name="adj2" fmla="val 64603"/>
                <a:gd name="adj3" fmla="val 16667"/>
              </a:avLst>
            </a:prstGeom>
            <a:solidFill>
              <a:srgbClr val="FF0000">
                <a:alpha val="71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Input / Output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9721" y="2053860"/>
            <a:ext cx="3985593" cy="2733191"/>
            <a:chOff x="2633869" y="760032"/>
            <a:chExt cx="3985593" cy="2733191"/>
          </a:xfrm>
        </p:grpSpPr>
        <p:sp>
          <p:nvSpPr>
            <p:cNvPr id="25" name="Oval 24"/>
            <p:cNvSpPr/>
            <p:nvPr/>
          </p:nvSpPr>
          <p:spPr bwMode="auto">
            <a:xfrm>
              <a:off x="4359966" y="1736857"/>
              <a:ext cx="2259496" cy="1756366"/>
            </a:xfrm>
            <a:prstGeom prst="ellipse">
              <a:avLst/>
            </a:prstGeom>
            <a:solidFill>
              <a:srgbClr val="FF0000">
                <a:alpha val="25000"/>
              </a:srgbClr>
            </a:solidFill>
            <a:ln w="50800" cap="flat" cmpd="sng" algn="ctr">
              <a:solidFill>
                <a:srgbClr val="FF0000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6" name="Rounded Rectangular Callout 25"/>
            <p:cNvSpPr/>
            <p:nvPr/>
          </p:nvSpPr>
          <p:spPr bwMode="auto">
            <a:xfrm>
              <a:off x="2633869" y="760032"/>
              <a:ext cx="1560444" cy="701020"/>
            </a:xfrm>
            <a:prstGeom prst="wedgeRoundRectCallout">
              <a:avLst>
                <a:gd name="adj1" fmla="val 72499"/>
                <a:gd name="adj2" fmla="val 117240"/>
                <a:gd name="adj3" fmla="val 16667"/>
              </a:avLst>
            </a:prstGeom>
            <a:solidFill>
              <a:srgbClr val="FF0000">
                <a:alpha val="71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Processing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atin typeface="Comic Sans MS" pitchFamily="66" charset="0"/>
                </a:rPr>
                <a:t>Unit (CPU)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970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6416860" y="4443755"/>
            <a:ext cx="258084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.w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955919" y="4988541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0011 1111 1111 1100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022353" y="2810571"/>
            <a:ext cx="2926689" cy="830917"/>
            <a:chOff x="6022353" y="2810571"/>
            <a:chExt cx="2926689" cy="830917"/>
          </a:xfrm>
        </p:grpSpPr>
        <p:sp>
          <p:nvSpPr>
            <p:cNvPr id="58" name="Rectangle 57"/>
            <p:cNvSpPr/>
            <p:nvPr/>
          </p:nvSpPr>
          <p:spPr>
            <a:xfrm>
              <a:off x="6022353" y="3364489"/>
              <a:ext cx="413575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err="1" smtClean="0">
                  <a:solidFill>
                    <a:srgbClr val="000000"/>
                  </a:solidFill>
                  <a:latin typeface="Comic Sans MS" pitchFamily="66" charset="0"/>
                </a:rPr>
                <a:t>mov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445263" y="3359726"/>
              <a:ext cx="25808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.w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115823" y="3359726"/>
              <a:ext cx="828753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0x5a80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904433" y="3364489"/>
              <a:ext cx="19396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#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973073" y="3359726"/>
              <a:ext cx="250068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,</a:t>
              </a:r>
              <a:r>
                <a:rPr lang="en-US" sz="1800" b="1" dirty="0">
                  <a:solidFill>
                    <a:srgbClr val="000000"/>
                  </a:solidFill>
                  <a:latin typeface="Comic Sans MS" pitchFamily="66" charset="0"/>
                </a:rPr>
                <a:t>&amp;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248529" y="3359726"/>
              <a:ext cx="700513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0x120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6022353" y="2810571"/>
              <a:ext cx="2301778" cy="281762"/>
              <a:chOff x="6022353" y="2810571"/>
              <a:chExt cx="2301778" cy="281762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7129270" y="2810571"/>
                <a:ext cx="841577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0x0400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022353" y="2815334"/>
                <a:ext cx="413575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err="1" smtClean="0">
                    <a:solidFill>
                      <a:srgbClr val="000000"/>
                    </a:solidFill>
                    <a:latin typeface="Comic Sans MS" pitchFamily="66" charset="0"/>
                  </a:rPr>
                  <a:t>mov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445263" y="2810571"/>
                <a:ext cx="258084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.w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917880" y="2810571"/>
                <a:ext cx="193964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#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973073" y="2810571"/>
                <a:ext cx="351058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,r1</a:t>
                </a:r>
                <a:endParaRPr lang="en-US" sz="1800" b="1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35781" y="5016970"/>
            <a:ext cx="894302" cy="344487"/>
            <a:chOff x="235781" y="2798215"/>
            <a:chExt cx="894302" cy="344487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235781" y="2798215"/>
              <a:ext cx="681649" cy="344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114300" lvl="1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R0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endParaRPr>
            </a:p>
          </p:txBody>
        </p:sp>
        <p:sp>
          <p:nvSpPr>
            <p:cNvPr id="21" name="Right Arrow 20"/>
            <p:cNvSpPr/>
            <p:nvPr/>
          </p:nvSpPr>
          <p:spPr bwMode="auto">
            <a:xfrm>
              <a:off x="853636" y="2814353"/>
              <a:ext cx="276447" cy="3111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ISA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1C61-8FBE-471D-B58D-2F0CFD446634}" type="slidenum">
              <a:rPr lang="en-US">
                <a:solidFill>
                  <a:srgbClr val="000000"/>
                </a:solidFill>
              </a:rPr>
              <a:pPr/>
              <a:t>80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17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Disassemble MSP430 Code</a:t>
            </a:r>
          </a:p>
        </p:txBody>
      </p:sp>
      <p:sp>
        <p:nvSpPr>
          <p:cNvPr id="3174404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Arial" pitchFamily="34" charset="0"/>
              </a:rPr>
              <a:t>Instruction Disassembly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59685" y="2828551"/>
            <a:ext cx="6727825" cy="337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0xc000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4031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0xc002: 0400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0xc004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40b2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0xc006: 5a80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0xc008: 0120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0xc00a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427f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0xc00c: 12b0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0xc00e: c012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0xc010: 3ffc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0xc012: 831f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0xc014: 23fe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0xc016: 4130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US" sz="1800" b="1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56199" y="277818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0100 0000 0011 0001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1298" y="4883700"/>
            <a:ext cx="930541" cy="765810"/>
            <a:chOff x="231298" y="2664945"/>
            <a:chExt cx="930541" cy="765810"/>
          </a:xfrm>
        </p:grpSpPr>
        <p:sp>
          <p:nvSpPr>
            <p:cNvPr id="4" name="Rectangle 3"/>
            <p:cNvSpPr/>
            <p:nvPr/>
          </p:nvSpPr>
          <p:spPr bwMode="auto">
            <a:xfrm>
              <a:off x="231299" y="2664945"/>
              <a:ext cx="930540" cy="765810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231298" y="3062672"/>
              <a:ext cx="681649" cy="344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114300" lvl="1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R0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>
              <a:off x="849153" y="3078810"/>
              <a:ext cx="276447" cy="3111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2956199" y="333399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0100 0000 1011 0010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56199" y="415874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0100 0010 0111 1111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794870" y="1408113"/>
            <a:ext cx="7932272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SzTx/>
              <a:buFont typeface="Wingdings" pitchFamily="2" charset="2"/>
              <a:buNone/>
            </a:pPr>
            <a:r>
              <a:rPr lang="en-US" sz="2000" kern="0" dirty="0">
                <a:solidFill>
                  <a:srgbClr val="000000"/>
                </a:solidFill>
              </a:rPr>
              <a:t>…Retrieve instruction </a:t>
            </a:r>
            <a:r>
              <a:rPr lang="en-US" sz="2000" kern="0" dirty="0" smtClean="0">
                <a:solidFill>
                  <a:srgbClr val="000000"/>
                </a:solidFill>
              </a:rPr>
              <a:t>word, increment </a:t>
            </a:r>
            <a:r>
              <a:rPr lang="en-US" sz="2000" kern="0" dirty="0">
                <a:solidFill>
                  <a:srgbClr val="000000"/>
                </a:solidFill>
              </a:rPr>
              <a:t>PC by 2</a:t>
            </a:r>
            <a:r>
              <a:rPr lang="en-US" sz="2000" kern="0" dirty="0" smtClean="0">
                <a:solidFill>
                  <a:srgbClr val="000000"/>
                </a:solidFill>
              </a:rPr>
              <a:t>, and </a:t>
            </a:r>
            <a:r>
              <a:rPr lang="en-US" sz="2000" kern="0" dirty="0">
                <a:solidFill>
                  <a:srgbClr val="000000"/>
                </a:solidFill>
              </a:rPr>
              <a:t>list </a:t>
            </a:r>
            <a:r>
              <a:rPr lang="en-US" sz="2000" kern="0" dirty="0" smtClean="0">
                <a:solidFill>
                  <a:srgbClr val="000000"/>
                </a:solidFill>
              </a:rPr>
              <a:t>mnemonic.</a:t>
            </a:r>
            <a:endParaRPr lang="en-US" sz="2000" kern="0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022353" y="4191772"/>
            <a:ext cx="1899158" cy="529397"/>
            <a:chOff x="6022353" y="4191772"/>
            <a:chExt cx="1899158" cy="529397"/>
          </a:xfrm>
        </p:grpSpPr>
        <p:sp>
          <p:nvSpPr>
            <p:cNvPr id="70" name="Rectangle 69"/>
            <p:cNvSpPr/>
            <p:nvPr/>
          </p:nvSpPr>
          <p:spPr>
            <a:xfrm>
              <a:off x="6028972" y="4445612"/>
              <a:ext cx="405438" cy="26643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call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904433" y="4441535"/>
              <a:ext cx="19396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#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102376" y="4444170"/>
              <a:ext cx="819135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0xc012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6022353" y="4191772"/>
              <a:ext cx="1695051" cy="286525"/>
              <a:chOff x="6022353" y="4191772"/>
              <a:chExt cx="1695051" cy="286525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6022353" y="4191772"/>
                <a:ext cx="413575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err="1" smtClean="0">
                    <a:solidFill>
                      <a:srgbClr val="000000"/>
                    </a:solidFill>
                    <a:latin typeface="Comic Sans MS" pitchFamily="66" charset="0"/>
                  </a:rPr>
                  <a:t>mov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431816" y="4191772"/>
                <a:ext cx="235642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.b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904433" y="4199489"/>
                <a:ext cx="335028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#8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225282" y="4201298"/>
                <a:ext cx="492122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,r15</a:t>
                </a:r>
                <a:endParaRPr lang="en-US" sz="1800" b="1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78" name="Rectangle 77"/>
          <p:cNvSpPr/>
          <p:nvPr/>
        </p:nvSpPr>
        <p:spPr>
          <a:xfrm>
            <a:off x="2956199" y="4418722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0001 0010 1011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0000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2329749" y="2146925"/>
            <a:ext cx="6400800" cy="3210386"/>
            <a:chOff x="2329749" y="2146925"/>
            <a:chExt cx="6400800" cy="3210386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9749" y="2146925"/>
              <a:ext cx="6400800" cy="426336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2956199" y="4987979"/>
              <a:ext cx="29418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FF0000"/>
                  </a:solidFill>
                  <a:latin typeface="Courier New" pitchFamily="49" charset="0"/>
                </a:rPr>
                <a:t>001111 1111111100   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313653" y="2082800"/>
            <a:ext cx="6230060" cy="3343441"/>
            <a:chOff x="2313653" y="2082800"/>
            <a:chExt cx="6230060" cy="3343441"/>
          </a:xfrm>
        </p:grpSpPr>
        <p:grpSp>
          <p:nvGrpSpPr>
            <p:cNvPr id="81" name="Group 80"/>
            <p:cNvGrpSpPr/>
            <p:nvPr/>
          </p:nvGrpSpPr>
          <p:grpSpPr>
            <a:xfrm>
              <a:off x="2989540" y="2874634"/>
              <a:ext cx="5554173" cy="2551607"/>
              <a:chOff x="2989540" y="2874634"/>
              <a:chExt cx="5554173" cy="2551607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033713" y="2874634"/>
                <a:ext cx="5510000" cy="1781379"/>
                <a:chOff x="3033713" y="2874634"/>
                <a:chExt cx="5510000" cy="1781379"/>
              </a:xfrm>
            </p:grpSpPr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7313" y="2874634"/>
                  <a:ext cx="5486400" cy="1781379"/>
                </a:xfrm>
                <a:prstGeom prst="rect">
                  <a:avLst/>
                </a:prstGeom>
              </p:spPr>
            </p:pic>
            <p:sp>
              <p:nvSpPr>
                <p:cNvPr id="54" name="Rounded Rectangle 53"/>
                <p:cNvSpPr/>
                <p:nvPr/>
              </p:nvSpPr>
              <p:spPr bwMode="auto">
                <a:xfrm>
                  <a:off x="3033713" y="4470025"/>
                  <a:ext cx="5486400" cy="184150"/>
                </a:xfrm>
                <a:prstGeom prst="roundRect">
                  <a:avLst/>
                </a:prstGeom>
                <a:solidFill>
                  <a:srgbClr val="FFFF00">
                    <a:alpha val="25000"/>
                  </a:srgbClr>
                </a:solidFill>
                <a:ln w="381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2989540" y="5010385"/>
                <a:ext cx="3435374" cy="415856"/>
                <a:chOff x="2989540" y="5010385"/>
                <a:chExt cx="3435374" cy="415856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6028972" y="5010385"/>
                  <a:ext cx="395942" cy="276999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800" b="1" dirty="0" err="1" smtClean="0">
                      <a:solidFill>
                        <a:srgbClr val="000000"/>
                      </a:solidFill>
                      <a:latin typeface="Comic Sans MS" pitchFamily="66" charset="0"/>
                    </a:rPr>
                    <a:t>jmp</a:t>
                  </a:r>
                  <a:endParaRPr lang="en-US" sz="1800" dirty="0">
                    <a:solidFill>
                      <a:srgbClr val="000000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57" name="Freeform 56"/>
                <p:cNvSpPr/>
                <p:nvPr/>
              </p:nvSpPr>
              <p:spPr bwMode="auto">
                <a:xfrm>
                  <a:off x="3929063" y="5229562"/>
                  <a:ext cx="2046122" cy="196679"/>
                </a:xfrm>
                <a:custGeom>
                  <a:avLst/>
                  <a:gdLst>
                    <a:gd name="connsiteX0" fmla="*/ 0 w 2400300"/>
                    <a:gd name="connsiteY0" fmla="*/ 47625 h 267093"/>
                    <a:gd name="connsiteX1" fmla="*/ 1162050 w 2400300"/>
                    <a:gd name="connsiteY1" fmla="*/ 266700 h 267093"/>
                    <a:gd name="connsiteX2" fmla="*/ 2400300 w 2400300"/>
                    <a:gd name="connsiteY2" fmla="*/ 0 h 267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00300" h="267093">
                      <a:moveTo>
                        <a:pt x="0" y="47625"/>
                      </a:moveTo>
                      <a:cubicBezTo>
                        <a:pt x="381000" y="161131"/>
                        <a:pt x="762000" y="274638"/>
                        <a:pt x="1162050" y="266700"/>
                      </a:cubicBezTo>
                      <a:cubicBezTo>
                        <a:pt x="1562100" y="258763"/>
                        <a:pt x="1981200" y="129381"/>
                        <a:pt x="2400300" y="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stealth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 bwMode="auto">
                <a:xfrm>
                  <a:off x="2989540" y="5011553"/>
                  <a:ext cx="939523" cy="315118"/>
                </a:xfrm>
                <a:prstGeom prst="roundRect">
                  <a:avLst/>
                </a:prstGeom>
                <a:solidFill>
                  <a:srgbClr val="FFFF00">
                    <a:alpha val="25000"/>
                  </a:srgbClr>
                </a:solidFill>
                <a:ln w="381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88" name="Rounded Rectangle 87"/>
            <p:cNvSpPr/>
            <p:nvPr/>
          </p:nvSpPr>
          <p:spPr bwMode="auto">
            <a:xfrm>
              <a:off x="2313653" y="2082800"/>
              <a:ext cx="2460800" cy="54864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948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49" y="2146925"/>
            <a:ext cx="6400800" cy="42633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31298" y="4883700"/>
            <a:ext cx="930541" cy="765810"/>
            <a:chOff x="231298" y="2664945"/>
            <a:chExt cx="930541" cy="765810"/>
          </a:xfrm>
        </p:grpSpPr>
        <p:sp>
          <p:nvSpPr>
            <p:cNvPr id="4" name="Rectangle 3"/>
            <p:cNvSpPr/>
            <p:nvPr/>
          </p:nvSpPr>
          <p:spPr bwMode="auto">
            <a:xfrm>
              <a:off x="231299" y="2664945"/>
              <a:ext cx="930540" cy="765810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231298" y="3062672"/>
              <a:ext cx="681649" cy="344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114300" lvl="1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R0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>
              <a:off x="849153" y="3078810"/>
              <a:ext cx="276447" cy="3111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ISA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1C61-8FBE-471D-B58D-2F0CFD446634}" type="slidenum">
              <a:rPr lang="en-US">
                <a:solidFill>
                  <a:srgbClr val="000000"/>
                </a:solidFill>
              </a:rPr>
              <a:pPr/>
              <a:t>81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17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Disassemble MSP430 Code</a:t>
            </a:r>
          </a:p>
        </p:txBody>
      </p:sp>
      <p:sp>
        <p:nvSpPr>
          <p:cNvPr id="3174404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Arial" pitchFamily="34" charset="0"/>
              </a:rPr>
              <a:t>Instruction Disassembly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59685" y="2828551"/>
            <a:ext cx="6727825" cy="337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0xc000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4031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0xc002: 0400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0xc004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40b2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0xc006: 5a80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0xc008: 0120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0xc00a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427f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0xc00c: 12b0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0xc00e: c012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0xc010: 3ffc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0xc012: 831f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0xc014: 23fe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0xc016: 4130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US" sz="1800" b="1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56199" y="277818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0100 0000 0011 0001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56199" y="333399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0100 0000 1011 0010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56199" y="415874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0100 0010 0111 1111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56199" y="4987979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001111 1111111100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794870" y="1408113"/>
            <a:ext cx="7932272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SzTx/>
              <a:buFont typeface="Wingdings" pitchFamily="2" charset="2"/>
              <a:buNone/>
            </a:pPr>
            <a:r>
              <a:rPr lang="en-US" sz="2000" kern="0" dirty="0" smtClean="0">
                <a:solidFill>
                  <a:srgbClr val="000000"/>
                </a:solidFill>
              </a:rPr>
              <a:t>…Calculate destination address by sign extending the least significant 10 bits, multiplying by 2, and adding the current PC.</a:t>
            </a:r>
            <a:endParaRPr lang="en-US" sz="2000" kern="0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028972" y="5010385"/>
            <a:ext cx="395942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err="1" smtClean="0">
                <a:solidFill>
                  <a:srgbClr val="000000"/>
                </a:solidFill>
                <a:latin typeface="Comic Sans MS" pitchFamily="66" charset="0"/>
              </a:rPr>
              <a:t>jmp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652442" y="5010380"/>
            <a:ext cx="961517" cy="799869"/>
            <a:chOff x="6652442" y="5010380"/>
            <a:chExt cx="961517" cy="799869"/>
          </a:xfrm>
        </p:grpSpPr>
        <p:cxnSp>
          <p:nvCxnSpPr>
            <p:cNvPr id="58" name="Straight Arrow Connector 57"/>
            <p:cNvCxnSpPr/>
            <p:nvPr/>
          </p:nvCxnSpPr>
          <p:spPr bwMode="auto">
            <a:xfrm flipH="1" flipV="1">
              <a:off x="7014862" y="5297565"/>
              <a:ext cx="599097" cy="51268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" name="Rectangle 58"/>
            <p:cNvSpPr/>
            <p:nvPr/>
          </p:nvSpPr>
          <p:spPr>
            <a:xfrm>
              <a:off x="6652442" y="5010380"/>
              <a:ext cx="806311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0xc00a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022353" y="2810571"/>
            <a:ext cx="2926689" cy="830917"/>
            <a:chOff x="6022353" y="2810571"/>
            <a:chExt cx="2926689" cy="830917"/>
          </a:xfrm>
        </p:grpSpPr>
        <p:sp>
          <p:nvSpPr>
            <p:cNvPr id="57" name="Rectangle 56"/>
            <p:cNvSpPr/>
            <p:nvPr/>
          </p:nvSpPr>
          <p:spPr>
            <a:xfrm>
              <a:off x="6022353" y="3364489"/>
              <a:ext cx="413575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err="1" smtClean="0">
                  <a:solidFill>
                    <a:srgbClr val="000000"/>
                  </a:solidFill>
                  <a:latin typeface="Comic Sans MS" pitchFamily="66" charset="0"/>
                </a:rPr>
                <a:t>mov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445263" y="3359726"/>
              <a:ext cx="25808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.w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115823" y="3359726"/>
              <a:ext cx="828753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0x5a80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904433" y="3364489"/>
              <a:ext cx="19396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#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973073" y="3359726"/>
              <a:ext cx="250068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,</a:t>
              </a:r>
              <a:r>
                <a:rPr lang="en-US" sz="1800" b="1" dirty="0">
                  <a:solidFill>
                    <a:srgbClr val="000000"/>
                  </a:solidFill>
                  <a:latin typeface="Comic Sans MS" pitchFamily="66" charset="0"/>
                </a:rPr>
                <a:t>&amp;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248529" y="3359726"/>
              <a:ext cx="700513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0x120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6022353" y="2810571"/>
              <a:ext cx="2301778" cy="281762"/>
              <a:chOff x="6022353" y="2810571"/>
              <a:chExt cx="2301778" cy="281762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7129270" y="2810571"/>
                <a:ext cx="841577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0x0400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022353" y="2815334"/>
                <a:ext cx="413575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err="1" smtClean="0">
                    <a:solidFill>
                      <a:srgbClr val="000000"/>
                    </a:solidFill>
                    <a:latin typeface="Comic Sans MS" pitchFamily="66" charset="0"/>
                  </a:rPr>
                  <a:t>mov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445263" y="2810571"/>
                <a:ext cx="258084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.w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917880" y="2810571"/>
                <a:ext cx="193964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#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973073" y="2810571"/>
                <a:ext cx="351058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,r1</a:t>
                </a:r>
                <a:endParaRPr lang="en-US" sz="1800" b="1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</p:grpSp>
      <p:grpSp>
        <p:nvGrpSpPr>
          <p:cNvPr id="71" name="Group 70"/>
          <p:cNvGrpSpPr/>
          <p:nvPr/>
        </p:nvGrpSpPr>
        <p:grpSpPr>
          <a:xfrm>
            <a:off x="6022353" y="4191772"/>
            <a:ext cx="1899158" cy="529397"/>
            <a:chOff x="6022353" y="4191772"/>
            <a:chExt cx="1899158" cy="529397"/>
          </a:xfrm>
        </p:grpSpPr>
        <p:sp>
          <p:nvSpPr>
            <p:cNvPr id="72" name="Rectangle 71"/>
            <p:cNvSpPr/>
            <p:nvPr/>
          </p:nvSpPr>
          <p:spPr>
            <a:xfrm>
              <a:off x="6028972" y="4445612"/>
              <a:ext cx="405438" cy="26643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call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904433" y="4441535"/>
              <a:ext cx="19396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#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102376" y="4444170"/>
              <a:ext cx="819135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0xc012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6022353" y="4191772"/>
              <a:ext cx="1695051" cy="286525"/>
              <a:chOff x="6022353" y="4191772"/>
              <a:chExt cx="1695051" cy="286525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6022353" y="4191772"/>
                <a:ext cx="413575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err="1" smtClean="0">
                    <a:solidFill>
                      <a:srgbClr val="000000"/>
                    </a:solidFill>
                    <a:latin typeface="Comic Sans MS" pitchFamily="66" charset="0"/>
                  </a:rPr>
                  <a:t>mov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431816" y="4191772"/>
                <a:ext cx="235642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.b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904433" y="4199489"/>
                <a:ext cx="335028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#8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225282" y="4201298"/>
                <a:ext cx="492122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,r15</a:t>
                </a:r>
                <a:endParaRPr lang="en-US" sz="1800" b="1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80" name="Rectangle 79"/>
          <p:cNvSpPr/>
          <p:nvPr/>
        </p:nvSpPr>
        <p:spPr>
          <a:xfrm>
            <a:off x="2956199" y="4418722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0001 0010 1011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0000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44277" y="2082800"/>
            <a:ext cx="4782372" cy="4099926"/>
            <a:chOff x="3944277" y="2082800"/>
            <a:chExt cx="4782372" cy="4099926"/>
          </a:xfrm>
        </p:grpSpPr>
        <p:grpSp>
          <p:nvGrpSpPr>
            <p:cNvPr id="29" name="Group 28"/>
            <p:cNvGrpSpPr/>
            <p:nvPr/>
          </p:nvGrpSpPr>
          <p:grpSpPr>
            <a:xfrm>
              <a:off x="3944277" y="5011553"/>
              <a:ext cx="4574489" cy="1171173"/>
              <a:chOff x="3944277" y="5011553"/>
              <a:chExt cx="4574489" cy="1171173"/>
            </a:xfrm>
          </p:grpSpPr>
          <p:sp>
            <p:nvSpPr>
              <p:cNvPr id="12" name="Rounded Rectangle 11"/>
              <p:cNvSpPr/>
              <p:nvPr/>
            </p:nvSpPr>
            <p:spPr bwMode="auto">
              <a:xfrm>
                <a:off x="3944277" y="5011553"/>
                <a:ext cx="1473861" cy="315118"/>
              </a:xfrm>
              <a:prstGeom prst="roundRect">
                <a:avLst/>
              </a:prstGeom>
              <a:solidFill>
                <a:srgbClr val="FFFF00">
                  <a:alpha val="25000"/>
                </a:srgbClr>
              </a:solidFill>
              <a:ln w="381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761006" y="5813394"/>
                <a:ext cx="37577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FF0000"/>
                    </a:solidFill>
                    <a:latin typeface="Courier New" pitchFamily="49" charset="0"/>
                  </a:rPr>
                  <a:t>(-4 </a:t>
                </a:r>
                <a:r>
                  <a:rPr lang="en-US" sz="1800" b="1" dirty="0" smtClean="0">
                    <a:solidFill>
                      <a:srgbClr val="FF0000"/>
                    </a:solidFill>
                    <a:latin typeface="Courier New" pitchFamily="49" charset="0"/>
                    <a:sym typeface="Symbol"/>
                  </a:rPr>
                  <a:t> 2) + 0xc012 = 0xc00a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3" name="Straight Arrow Connector 22"/>
              <p:cNvCxnSpPr>
                <a:stCxn id="12" idx="2"/>
              </p:cNvCxnSpPr>
              <p:nvPr/>
            </p:nvCxnSpPr>
            <p:spPr bwMode="auto">
              <a:xfrm>
                <a:off x="4681208" y="5326671"/>
                <a:ext cx="223301" cy="486723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87" name="Rounded Rectangle 86"/>
            <p:cNvSpPr/>
            <p:nvPr/>
          </p:nvSpPr>
          <p:spPr bwMode="auto">
            <a:xfrm>
              <a:off x="4761007" y="2082800"/>
              <a:ext cx="3965642" cy="54864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6416860" y="4443755"/>
            <a:ext cx="258084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.w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08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ISA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1C61-8FBE-471D-B58D-2F0CFD446634}" type="slidenum">
              <a:rPr lang="en-US">
                <a:solidFill>
                  <a:srgbClr val="000000"/>
                </a:solidFill>
              </a:rPr>
              <a:pPr/>
              <a:t>82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17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Disassemble MSP430 Code</a:t>
            </a:r>
          </a:p>
        </p:txBody>
      </p:sp>
      <p:sp>
        <p:nvSpPr>
          <p:cNvPr id="3174404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Arial" pitchFamily="34" charset="0"/>
              </a:rPr>
              <a:t>Instruction Disassembly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59685" y="2828551"/>
            <a:ext cx="6727825" cy="337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0xc000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4031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0xc002: 0400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0xc004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40b2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0xc006: 5a80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0xc008: 0120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0xc00a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427f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0xc00c: 12b0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0xc00e: c012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0xc010: 3ffc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0xc012: 831f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0xc014: 23fe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0xc016: 4130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US" sz="1800" b="1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56199" y="277818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0100 0000 0011 0001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56199" y="333399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0100 0000 1011 0010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56199" y="415874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0100 0010 0111 1111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65165" y="5261402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1000 0011 0001 1111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794870" y="1408113"/>
            <a:ext cx="7932272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SzTx/>
              <a:buFont typeface="Wingdings" pitchFamily="2" charset="2"/>
              <a:buNone/>
            </a:pPr>
            <a:r>
              <a:rPr lang="en-US" sz="2000" kern="0" dirty="0">
                <a:solidFill>
                  <a:srgbClr val="000000"/>
                </a:solidFill>
              </a:rPr>
              <a:t>…Retrieve instruction word, increment PC by 2, list mnemonic, and operand size.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956199" y="4987979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0011 1111 1111 1100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028972" y="4996938"/>
            <a:ext cx="1429781" cy="276999"/>
            <a:chOff x="6028972" y="4996938"/>
            <a:chExt cx="1429781" cy="276999"/>
          </a:xfrm>
        </p:grpSpPr>
        <p:sp>
          <p:nvSpPr>
            <p:cNvPr id="57" name="Rectangle 56"/>
            <p:cNvSpPr/>
            <p:nvPr/>
          </p:nvSpPr>
          <p:spPr>
            <a:xfrm>
              <a:off x="6028972" y="4996938"/>
              <a:ext cx="395942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err="1" smtClean="0">
                  <a:solidFill>
                    <a:srgbClr val="000000"/>
                  </a:solidFill>
                  <a:latin typeface="Comic Sans MS" pitchFamily="66" charset="0"/>
                </a:rPr>
                <a:t>jmp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652442" y="4996938"/>
              <a:ext cx="806311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0xc00a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35781" y="5272463"/>
            <a:ext cx="894302" cy="344487"/>
            <a:chOff x="235781" y="2798215"/>
            <a:chExt cx="894302" cy="344487"/>
          </a:xfrm>
        </p:grpSpPr>
        <p:sp>
          <p:nvSpPr>
            <p:cNvPr id="60" name="Rectangle 6"/>
            <p:cNvSpPr>
              <a:spLocks noChangeArrowheads="1"/>
            </p:cNvSpPr>
            <p:nvPr/>
          </p:nvSpPr>
          <p:spPr bwMode="auto">
            <a:xfrm>
              <a:off x="235781" y="2798215"/>
              <a:ext cx="681649" cy="344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114300" lvl="1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R0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endParaRPr>
            </a:p>
          </p:txBody>
        </p:sp>
        <p:sp>
          <p:nvSpPr>
            <p:cNvPr id="61" name="Right Arrow 60"/>
            <p:cNvSpPr/>
            <p:nvPr/>
          </p:nvSpPr>
          <p:spPr bwMode="auto">
            <a:xfrm>
              <a:off x="853636" y="2814353"/>
              <a:ext cx="276447" cy="3111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31298" y="5139193"/>
            <a:ext cx="930541" cy="765810"/>
            <a:chOff x="231298" y="2664945"/>
            <a:chExt cx="930541" cy="765810"/>
          </a:xfrm>
        </p:grpSpPr>
        <p:sp>
          <p:nvSpPr>
            <p:cNvPr id="63" name="Rectangle 62"/>
            <p:cNvSpPr/>
            <p:nvPr/>
          </p:nvSpPr>
          <p:spPr bwMode="auto">
            <a:xfrm>
              <a:off x="231299" y="2664945"/>
              <a:ext cx="930540" cy="765810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4" name="Rectangle 6"/>
            <p:cNvSpPr>
              <a:spLocks noChangeArrowheads="1"/>
            </p:cNvSpPr>
            <p:nvPr/>
          </p:nvSpPr>
          <p:spPr bwMode="auto">
            <a:xfrm>
              <a:off x="231298" y="3062672"/>
              <a:ext cx="681649" cy="344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114300" lvl="1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R0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endParaRPr>
            </a:p>
          </p:txBody>
        </p:sp>
        <p:sp>
          <p:nvSpPr>
            <p:cNvPr id="65" name="Right Arrow 64"/>
            <p:cNvSpPr/>
            <p:nvPr/>
          </p:nvSpPr>
          <p:spPr bwMode="auto">
            <a:xfrm>
              <a:off x="849153" y="3078810"/>
              <a:ext cx="276447" cy="3111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022353" y="2810571"/>
            <a:ext cx="2926689" cy="830917"/>
            <a:chOff x="6022353" y="2810571"/>
            <a:chExt cx="2926689" cy="830917"/>
          </a:xfrm>
        </p:grpSpPr>
        <p:sp>
          <p:nvSpPr>
            <p:cNvPr id="67" name="Rectangle 66"/>
            <p:cNvSpPr/>
            <p:nvPr/>
          </p:nvSpPr>
          <p:spPr>
            <a:xfrm>
              <a:off x="6022353" y="3364489"/>
              <a:ext cx="413575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err="1" smtClean="0">
                  <a:solidFill>
                    <a:srgbClr val="000000"/>
                  </a:solidFill>
                  <a:latin typeface="Comic Sans MS" pitchFamily="66" charset="0"/>
                </a:rPr>
                <a:t>mov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445263" y="3359726"/>
              <a:ext cx="25808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.w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115823" y="3359726"/>
              <a:ext cx="828753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0x5a80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904433" y="3364489"/>
              <a:ext cx="19396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#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973073" y="3359726"/>
              <a:ext cx="250068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,</a:t>
              </a:r>
              <a:r>
                <a:rPr lang="en-US" sz="1800" b="1" dirty="0">
                  <a:solidFill>
                    <a:srgbClr val="000000"/>
                  </a:solidFill>
                  <a:latin typeface="Comic Sans MS" pitchFamily="66" charset="0"/>
                </a:rPr>
                <a:t>&amp;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248529" y="3359726"/>
              <a:ext cx="700513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0x120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6022353" y="2810571"/>
              <a:ext cx="2301778" cy="281762"/>
              <a:chOff x="6022353" y="2810571"/>
              <a:chExt cx="2301778" cy="281762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7129270" y="2810571"/>
                <a:ext cx="841577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0x0400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022353" y="2815334"/>
                <a:ext cx="413575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err="1" smtClean="0">
                    <a:solidFill>
                      <a:srgbClr val="000000"/>
                    </a:solidFill>
                    <a:latin typeface="Comic Sans MS" pitchFamily="66" charset="0"/>
                  </a:rPr>
                  <a:t>mov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445263" y="2810571"/>
                <a:ext cx="258084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.w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917880" y="2810571"/>
                <a:ext cx="193964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#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973073" y="2810571"/>
                <a:ext cx="351058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,r1</a:t>
                </a:r>
                <a:endParaRPr lang="en-US" sz="1800" b="1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>
            <a:off x="6022353" y="4191772"/>
            <a:ext cx="1899158" cy="529397"/>
            <a:chOff x="6022353" y="4191772"/>
            <a:chExt cx="1899158" cy="529397"/>
          </a:xfrm>
        </p:grpSpPr>
        <p:sp>
          <p:nvSpPr>
            <p:cNvPr id="80" name="Rectangle 79"/>
            <p:cNvSpPr/>
            <p:nvPr/>
          </p:nvSpPr>
          <p:spPr>
            <a:xfrm>
              <a:off x="6028972" y="4445612"/>
              <a:ext cx="405438" cy="26643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call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904433" y="4441535"/>
              <a:ext cx="19396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#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102376" y="4444170"/>
              <a:ext cx="819135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0xc012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6022353" y="4191772"/>
              <a:ext cx="1695051" cy="286525"/>
              <a:chOff x="6022353" y="4191772"/>
              <a:chExt cx="1695051" cy="286525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6022353" y="4191772"/>
                <a:ext cx="413575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err="1" smtClean="0">
                    <a:solidFill>
                      <a:srgbClr val="000000"/>
                    </a:solidFill>
                    <a:latin typeface="Comic Sans MS" pitchFamily="66" charset="0"/>
                  </a:rPr>
                  <a:t>mov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431816" y="4191772"/>
                <a:ext cx="235642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.b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904433" y="4199489"/>
                <a:ext cx="335028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#8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225282" y="4201298"/>
                <a:ext cx="492122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,r15</a:t>
                </a:r>
                <a:endParaRPr lang="en-US" sz="1800" b="1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88" name="Rectangle 87"/>
          <p:cNvSpPr/>
          <p:nvPr/>
        </p:nvSpPr>
        <p:spPr>
          <a:xfrm>
            <a:off x="2956199" y="4418722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0001 0010 1011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0000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2326342" y="2130208"/>
            <a:ext cx="6400800" cy="3500508"/>
            <a:chOff x="2326342" y="1027554"/>
            <a:chExt cx="6400800" cy="3500508"/>
          </a:xfrm>
        </p:grpSpPr>
        <p:sp>
          <p:nvSpPr>
            <p:cNvPr id="116" name="Rectangle 115"/>
            <p:cNvSpPr/>
            <p:nvPr/>
          </p:nvSpPr>
          <p:spPr>
            <a:xfrm>
              <a:off x="2969630" y="4158730"/>
              <a:ext cx="307968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FF0000"/>
                  </a:solidFill>
                  <a:latin typeface="Courier New" pitchFamily="49" charset="0"/>
                </a:rPr>
                <a:t>1000 0011 0 0 01 1111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6342" y="1027554"/>
              <a:ext cx="6400800" cy="444020"/>
            </a:xfrm>
            <a:prstGeom prst="rect">
              <a:avLst/>
            </a:prstGeom>
          </p:spPr>
        </p:pic>
      </p:grpSp>
      <p:grpSp>
        <p:nvGrpSpPr>
          <p:cNvPr id="103" name="Group 102"/>
          <p:cNvGrpSpPr/>
          <p:nvPr/>
        </p:nvGrpSpPr>
        <p:grpSpPr>
          <a:xfrm>
            <a:off x="2321579" y="2068794"/>
            <a:ext cx="4069465" cy="3800177"/>
            <a:chOff x="2321579" y="132426"/>
            <a:chExt cx="4069465" cy="3800177"/>
          </a:xfrm>
        </p:grpSpPr>
        <p:grpSp>
          <p:nvGrpSpPr>
            <p:cNvPr id="104" name="Group 103"/>
            <p:cNvGrpSpPr/>
            <p:nvPr/>
          </p:nvGrpSpPr>
          <p:grpSpPr>
            <a:xfrm>
              <a:off x="2980421" y="3335464"/>
              <a:ext cx="3410623" cy="597139"/>
              <a:chOff x="3300224" y="2452644"/>
              <a:chExt cx="3410623" cy="597139"/>
            </a:xfrm>
          </p:grpSpPr>
          <p:sp>
            <p:nvSpPr>
              <p:cNvPr id="106" name="Oval 6"/>
              <p:cNvSpPr>
                <a:spLocks noChangeArrowheads="1"/>
              </p:cNvSpPr>
              <p:nvPr/>
            </p:nvSpPr>
            <p:spPr bwMode="auto">
              <a:xfrm>
                <a:off x="3300224" y="2452644"/>
                <a:ext cx="697618" cy="335641"/>
              </a:xfrm>
              <a:prstGeom prst="ellipse">
                <a:avLst/>
              </a:prstGeom>
              <a:solidFill>
                <a:srgbClr val="FFFF00">
                  <a:alpha val="25000"/>
                </a:srgbClr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6342156" y="2480001"/>
                <a:ext cx="368691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sub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8" name="Freeform 107"/>
              <p:cNvSpPr/>
              <p:nvPr/>
            </p:nvSpPr>
            <p:spPr bwMode="auto">
              <a:xfrm rot="168659">
                <a:off x="3939312" y="2700338"/>
                <a:ext cx="2488577" cy="349445"/>
              </a:xfrm>
              <a:custGeom>
                <a:avLst/>
                <a:gdLst>
                  <a:gd name="connsiteX0" fmla="*/ 0 w 2400300"/>
                  <a:gd name="connsiteY0" fmla="*/ 47625 h 267093"/>
                  <a:gd name="connsiteX1" fmla="*/ 1162050 w 2400300"/>
                  <a:gd name="connsiteY1" fmla="*/ 266700 h 267093"/>
                  <a:gd name="connsiteX2" fmla="*/ 2400300 w 2400300"/>
                  <a:gd name="connsiteY2" fmla="*/ 0 h 267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00300" h="267093">
                    <a:moveTo>
                      <a:pt x="0" y="47625"/>
                    </a:moveTo>
                    <a:cubicBezTo>
                      <a:pt x="381000" y="161131"/>
                      <a:pt x="762000" y="274638"/>
                      <a:pt x="1162050" y="266700"/>
                    </a:cubicBezTo>
                    <a:cubicBezTo>
                      <a:pt x="1562100" y="258763"/>
                      <a:pt x="1981200" y="129381"/>
                      <a:pt x="2400300" y="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5" name="Rounded Rectangle 104"/>
            <p:cNvSpPr/>
            <p:nvPr/>
          </p:nvSpPr>
          <p:spPr bwMode="auto">
            <a:xfrm>
              <a:off x="2321579" y="132426"/>
              <a:ext cx="1646325" cy="519893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612251" y="2068810"/>
            <a:ext cx="2064202" cy="3713046"/>
            <a:chOff x="4612251" y="132442"/>
            <a:chExt cx="2064202" cy="3713046"/>
          </a:xfrm>
        </p:grpSpPr>
        <p:grpSp>
          <p:nvGrpSpPr>
            <p:cNvPr id="110" name="Group 109"/>
            <p:cNvGrpSpPr/>
            <p:nvPr/>
          </p:nvGrpSpPr>
          <p:grpSpPr>
            <a:xfrm>
              <a:off x="4612251" y="3335464"/>
              <a:ext cx="2064202" cy="510024"/>
              <a:chOff x="4932054" y="2452644"/>
              <a:chExt cx="2064202" cy="510024"/>
            </a:xfrm>
          </p:grpSpPr>
          <p:sp>
            <p:nvSpPr>
              <p:cNvPr id="112" name="Oval 6"/>
              <p:cNvSpPr>
                <a:spLocks noChangeArrowheads="1"/>
              </p:cNvSpPr>
              <p:nvPr/>
            </p:nvSpPr>
            <p:spPr bwMode="auto">
              <a:xfrm>
                <a:off x="4932054" y="2452644"/>
                <a:ext cx="283608" cy="335641"/>
              </a:xfrm>
              <a:prstGeom prst="ellipse">
                <a:avLst/>
              </a:prstGeom>
              <a:solidFill>
                <a:srgbClr val="FFFF00">
                  <a:alpha val="25000"/>
                </a:srgbClr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6738172" y="2475238"/>
                <a:ext cx="258084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.w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14" name="Freeform 113"/>
              <p:cNvSpPr/>
              <p:nvPr/>
            </p:nvSpPr>
            <p:spPr bwMode="auto">
              <a:xfrm rot="251369">
                <a:off x="5182317" y="2695575"/>
                <a:ext cx="1689972" cy="267093"/>
              </a:xfrm>
              <a:custGeom>
                <a:avLst/>
                <a:gdLst>
                  <a:gd name="connsiteX0" fmla="*/ 0 w 2400300"/>
                  <a:gd name="connsiteY0" fmla="*/ 47625 h 267093"/>
                  <a:gd name="connsiteX1" fmla="*/ 1162050 w 2400300"/>
                  <a:gd name="connsiteY1" fmla="*/ 266700 h 267093"/>
                  <a:gd name="connsiteX2" fmla="*/ 2400300 w 2400300"/>
                  <a:gd name="connsiteY2" fmla="*/ 0 h 267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00300" h="267093">
                    <a:moveTo>
                      <a:pt x="0" y="47625"/>
                    </a:moveTo>
                    <a:cubicBezTo>
                      <a:pt x="381000" y="161131"/>
                      <a:pt x="762000" y="274638"/>
                      <a:pt x="1162050" y="266700"/>
                    </a:cubicBezTo>
                    <a:cubicBezTo>
                      <a:pt x="1562100" y="258763"/>
                      <a:pt x="1981200" y="129381"/>
                      <a:pt x="2400300" y="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1" name="Rounded Rectangle 110"/>
            <p:cNvSpPr/>
            <p:nvPr/>
          </p:nvSpPr>
          <p:spPr bwMode="auto">
            <a:xfrm>
              <a:off x="5890415" y="132442"/>
              <a:ext cx="463768" cy="519893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9" name="Rectangle 88"/>
          <p:cNvSpPr/>
          <p:nvPr/>
        </p:nvSpPr>
        <p:spPr>
          <a:xfrm>
            <a:off x="6416860" y="4443755"/>
            <a:ext cx="258084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.w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43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231298" y="5139193"/>
            <a:ext cx="930541" cy="765810"/>
            <a:chOff x="231298" y="2664945"/>
            <a:chExt cx="930541" cy="765810"/>
          </a:xfrm>
        </p:grpSpPr>
        <p:sp>
          <p:nvSpPr>
            <p:cNvPr id="63" name="Rectangle 62"/>
            <p:cNvSpPr/>
            <p:nvPr/>
          </p:nvSpPr>
          <p:spPr bwMode="auto">
            <a:xfrm>
              <a:off x="231299" y="2664945"/>
              <a:ext cx="930540" cy="765810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4" name="Rectangle 6"/>
            <p:cNvSpPr>
              <a:spLocks noChangeArrowheads="1"/>
            </p:cNvSpPr>
            <p:nvPr/>
          </p:nvSpPr>
          <p:spPr bwMode="auto">
            <a:xfrm>
              <a:off x="231298" y="3062672"/>
              <a:ext cx="681649" cy="344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114300" lvl="1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R0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endParaRPr>
            </a:p>
          </p:txBody>
        </p:sp>
        <p:sp>
          <p:nvSpPr>
            <p:cNvPr id="65" name="Right Arrow 64"/>
            <p:cNvSpPr/>
            <p:nvPr/>
          </p:nvSpPr>
          <p:spPr bwMode="auto">
            <a:xfrm>
              <a:off x="849153" y="3078810"/>
              <a:ext cx="276447" cy="3111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ISA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1C61-8FBE-471D-B58D-2F0CFD446634}" type="slidenum">
              <a:rPr lang="en-US">
                <a:solidFill>
                  <a:srgbClr val="000000"/>
                </a:solidFill>
              </a:rPr>
              <a:pPr/>
              <a:t>83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17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Disassemble MSP430 Code</a:t>
            </a:r>
          </a:p>
        </p:txBody>
      </p:sp>
      <p:sp>
        <p:nvSpPr>
          <p:cNvPr id="3174404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Arial" pitchFamily="34" charset="0"/>
              </a:rPr>
              <a:t>Instruction Disassembly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59685" y="2828551"/>
            <a:ext cx="6727825" cy="337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0xc000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4031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0xc002: 0400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0xc004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40b2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0xc006: 5a80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0xc008: 0120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0xc00a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427f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0xc00c: 12b0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0xc00e: c012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0xc010: 3ffc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0xc012: 831f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0xc014: 23fe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0xc016: 4130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US" sz="1800" b="1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56199" y="277818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0100 0000 0011 0001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56199" y="333399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0100 0000 1011 0010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56199" y="415874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0100 0010 0111 1111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65165" y="5261402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1000 0011 0001 1111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794870" y="1408113"/>
            <a:ext cx="7932272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SzTx/>
              <a:buFont typeface="Wingdings" pitchFamily="2" charset="2"/>
              <a:buNone/>
            </a:pPr>
            <a:r>
              <a:rPr lang="en-US" sz="2000" kern="0" dirty="0" smtClean="0">
                <a:solidFill>
                  <a:srgbClr val="000000"/>
                </a:solidFill>
              </a:rPr>
              <a:t>…Use constant generator R3 for immediate source operand.</a:t>
            </a:r>
            <a:endParaRPr lang="en-US" sz="2000" kern="0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56199" y="4987979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0011 1111 1111 1100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028972" y="4996938"/>
            <a:ext cx="1429781" cy="276999"/>
            <a:chOff x="6028972" y="4996938"/>
            <a:chExt cx="1429781" cy="276999"/>
          </a:xfrm>
        </p:grpSpPr>
        <p:sp>
          <p:nvSpPr>
            <p:cNvPr id="57" name="Rectangle 56"/>
            <p:cNvSpPr/>
            <p:nvPr/>
          </p:nvSpPr>
          <p:spPr>
            <a:xfrm>
              <a:off x="6028972" y="4996938"/>
              <a:ext cx="395942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err="1" smtClean="0">
                  <a:solidFill>
                    <a:srgbClr val="000000"/>
                  </a:solidFill>
                  <a:latin typeface="Comic Sans MS" pitchFamily="66" charset="0"/>
                </a:rPr>
                <a:t>jmp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652442" y="4996938"/>
              <a:ext cx="806311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0xc00a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022353" y="2810571"/>
            <a:ext cx="2926689" cy="830917"/>
            <a:chOff x="6022353" y="2810571"/>
            <a:chExt cx="2926689" cy="830917"/>
          </a:xfrm>
        </p:grpSpPr>
        <p:sp>
          <p:nvSpPr>
            <p:cNvPr id="67" name="Rectangle 66"/>
            <p:cNvSpPr/>
            <p:nvPr/>
          </p:nvSpPr>
          <p:spPr>
            <a:xfrm>
              <a:off x="6022353" y="3364489"/>
              <a:ext cx="413575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err="1" smtClean="0">
                  <a:solidFill>
                    <a:srgbClr val="000000"/>
                  </a:solidFill>
                  <a:latin typeface="Comic Sans MS" pitchFamily="66" charset="0"/>
                </a:rPr>
                <a:t>mov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445263" y="3359726"/>
              <a:ext cx="25808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.w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115823" y="3359726"/>
              <a:ext cx="828753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0x5a80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904433" y="3364489"/>
              <a:ext cx="19396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#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973073" y="3359726"/>
              <a:ext cx="250068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,</a:t>
              </a:r>
              <a:r>
                <a:rPr lang="en-US" sz="1800" b="1" dirty="0">
                  <a:solidFill>
                    <a:srgbClr val="000000"/>
                  </a:solidFill>
                  <a:latin typeface="Comic Sans MS" pitchFamily="66" charset="0"/>
                </a:rPr>
                <a:t>&amp;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248529" y="3359726"/>
              <a:ext cx="700513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0x120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6022353" y="2810571"/>
              <a:ext cx="2301778" cy="281762"/>
              <a:chOff x="6022353" y="2810571"/>
              <a:chExt cx="2301778" cy="281762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7129270" y="2810571"/>
                <a:ext cx="841577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0x0400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022353" y="2815334"/>
                <a:ext cx="413575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err="1" smtClean="0">
                    <a:solidFill>
                      <a:srgbClr val="000000"/>
                    </a:solidFill>
                    <a:latin typeface="Comic Sans MS" pitchFamily="66" charset="0"/>
                  </a:rPr>
                  <a:t>mov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445263" y="2810571"/>
                <a:ext cx="258084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.w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917880" y="2810571"/>
                <a:ext cx="193964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#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973073" y="2810571"/>
                <a:ext cx="351058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,r1</a:t>
                </a:r>
                <a:endParaRPr lang="en-US" sz="1800" b="1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>
            <a:off x="6022353" y="4191772"/>
            <a:ext cx="1899158" cy="529397"/>
            <a:chOff x="6022353" y="4191772"/>
            <a:chExt cx="1899158" cy="529397"/>
          </a:xfrm>
        </p:grpSpPr>
        <p:sp>
          <p:nvSpPr>
            <p:cNvPr id="80" name="Rectangle 79"/>
            <p:cNvSpPr/>
            <p:nvPr/>
          </p:nvSpPr>
          <p:spPr>
            <a:xfrm>
              <a:off x="6028972" y="4445612"/>
              <a:ext cx="405438" cy="26643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call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904433" y="4441535"/>
              <a:ext cx="19396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#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102376" y="4444170"/>
              <a:ext cx="819135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0xc012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6022353" y="4191772"/>
              <a:ext cx="1695051" cy="286525"/>
              <a:chOff x="6022353" y="4191772"/>
              <a:chExt cx="1695051" cy="286525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6022353" y="4191772"/>
                <a:ext cx="413575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err="1" smtClean="0">
                    <a:solidFill>
                      <a:srgbClr val="000000"/>
                    </a:solidFill>
                    <a:latin typeface="Comic Sans MS" pitchFamily="66" charset="0"/>
                  </a:rPr>
                  <a:t>mov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431816" y="4191772"/>
                <a:ext cx="235642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.b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904433" y="4199489"/>
                <a:ext cx="335028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#8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225282" y="4201298"/>
                <a:ext cx="492122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,r15</a:t>
                </a:r>
                <a:endParaRPr lang="en-US" sz="1800" b="1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88" name="Rectangle 87"/>
          <p:cNvSpPr/>
          <p:nvPr/>
        </p:nvSpPr>
        <p:spPr>
          <a:xfrm>
            <a:off x="2956199" y="4418722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0001 0010 1011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0000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2326342" y="2130208"/>
            <a:ext cx="6400800" cy="3500508"/>
            <a:chOff x="2326342" y="1027554"/>
            <a:chExt cx="6400800" cy="3500508"/>
          </a:xfrm>
        </p:grpSpPr>
        <p:sp>
          <p:nvSpPr>
            <p:cNvPr id="116" name="Rectangle 115"/>
            <p:cNvSpPr/>
            <p:nvPr/>
          </p:nvSpPr>
          <p:spPr>
            <a:xfrm>
              <a:off x="2969630" y="4158730"/>
              <a:ext cx="307968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FF0000"/>
                  </a:solidFill>
                  <a:latin typeface="Courier New" pitchFamily="49" charset="0"/>
                </a:rPr>
                <a:t>1000 0011 0 0 01 1111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6342" y="1027554"/>
              <a:ext cx="6400800" cy="444020"/>
            </a:xfrm>
            <a:prstGeom prst="rect">
              <a:avLst/>
            </a:prstGeom>
          </p:spPr>
        </p:pic>
      </p:grpSp>
      <p:sp>
        <p:nvSpPr>
          <p:cNvPr id="107" name="Rectangle 106"/>
          <p:cNvSpPr/>
          <p:nvPr/>
        </p:nvSpPr>
        <p:spPr>
          <a:xfrm>
            <a:off x="6022353" y="5299189"/>
            <a:ext cx="368691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sub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418369" y="5294426"/>
            <a:ext cx="258084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.w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3647171" y="2042459"/>
            <a:ext cx="3592290" cy="3752828"/>
            <a:chOff x="3647171" y="926358"/>
            <a:chExt cx="3592290" cy="3752828"/>
          </a:xfrm>
        </p:grpSpPr>
        <p:sp>
          <p:nvSpPr>
            <p:cNvPr id="149" name="Rounded Rectangle 148"/>
            <p:cNvSpPr/>
            <p:nvPr/>
          </p:nvSpPr>
          <p:spPr bwMode="auto">
            <a:xfrm>
              <a:off x="3904636" y="933561"/>
              <a:ext cx="1635553" cy="54864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50" name="Rounded Rectangle 149"/>
            <p:cNvSpPr/>
            <p:nvPr/>
          </p:nvSpPr>
          <p:spPr bwMode="auto">
            <a:xfrm>
              <a:off x="6278713" y="926358"/>
              <a:ext cx="864004" cy="54864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3647171" y="4169162"/>
              <a:ext cx="3592290" cy="510024"/>
              <a:chOff x="3966974" y="2452644"/>
              <a:chExt cx="3592290" cy="510024"/>
            </a:xfrm>
          </p:grpSpPr>
          <p:sp>
            <p:nvSpPr>
              <p:cNvPr id="152" name="Oval 6"/>
              <p:cNvSpPr>
                <a:spLocks noChangeArrowheads="1"/>
              </p:cNvSpPr>
              <p:nvPr/>
            </p:nvSpPr>
            <p:spPr bwMode="auto">
              <a:xfrm>
                <a:off x="3966974" y="2452644"/>
                <a:ext cx="697618" cy="335641"/>
              </a:xfrm>
              <a:prstGeom prst="ellipse">
                <a:avLst/>
              </a:prstGeom>
              <a:solidFill>
                <a:srgbClr val="FFFF00">
                  <a:alpha val="25000"/>
                </a:srgbClr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3" name="Freeform 152"/>
              <p:cNvSpPr/>
              <p:nvPr/>
            </p:nvSpPr>
            <p:spPr bwMode="auto">
              <a:xfrm>
                <a:off x="4514055" y="2709485"/>
                <a:ext cx="744461" cy="211273"/>
              </a:xfrm>
              <a:custGeom>
                <a:avLst/>
                <a:gdLst>
                  <a:gd name="connsiteX0" fmla="*/ 0 w 2400300"/>
                  <a:gd name="connsiteY0" fmla="*/ 47625 h 267093"/>
                  <a:gd name="connsiteX1" fmla="*/ 1162050 w 2400300"/>
                  <a:gd name="connsiteY1" fmla="*/ 266700 h 267093"/>
                  <a:gd name="connsiteX2" fmla="*/ 2400300 w 2400300"/>
                  <a:gd name="connsiteY2" fmla="*/ 0 h 267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00300" h="267093">
                    <a:moveTo>
                      <a:pt x="0" y="47625"/>
                    </a:moveTo>
                    <a:cubicBezTo>
                      <a:pt x="381000" y="161131"/>
                      <a:pt x="762000" y="274638"/>
                      <a:pt x="1162050" y="266700"/>
                    </a:cubicBezTo>
                    <a:cubicBezTo>
                      <a:pt x="1562100" y="258763"/>
                      <a:pt x="1981200" y="129381"/>
                      <a:pt x="2400300" y="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" name="Oval 6"/>
              <p:cNvSpPr>
                <a:spLocks noChangeArrowheads="1"/>
              </p:cNvSpPr>
              <p:nvPr/>
            </p:nvSpPr>
            <p:spPr bwMode="auto">
              <a:xfrm>
                <a:off x="5211150" y="2452644"/>
                <a:ext cx="428365" cy="335641"/>
              </a:xfrm>
              <a:prstGeom prst="ellipse">
                <a:avLst/>
              </a:prstGeom>
              <a:solidFill>
                <a:srgbClr val="FFFF00">
                  <a:alpha val="25000"/>
                </a:srgbClr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5" name="Freeform 154"/>
              <p:cNvSpPr/>
              <p:nvPr/>
            </p:nvSpPr>
            <p:spPr bwMode="auto">
              <a:xfrm rot="193032">
                <a:off x="5596655" y="2695575"/>
                <a:ext cx="1674890" cy="267093"/>
              </a:xfrm>
              <a:custGeom>
                <a:avLst/>
                <a:gdLst>
                  <a:gd name="connsiteX0" fmla="*/ 0 w 2400300"/>
                  <a:gd name="connsiteY0" fmla="*/ 47625 h 267093"/>
                  <a:gd name="connsiteX1" fmla="*/ 1162050 w 2400300"/>
                  <a:gd name="connsiteY1" fmla="*/ 266700 h 267093"/>
                  <a:gd name="connsiteX2" fmla="*/ 2400300 w 2400300"/>
                  <a:gd name="connsiteY2" fmla="*/ 0 h 267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00300" h="267093">
                    <a:moveTo>
                      <a:pt x="0" y="47625"/>
                    </a:moveTo>
                    <a:cubicBezTo>
                      <a:pt x="381000" y="161131"/>
                      <a:pt x="762000" y="274638"/>
                      <a:pt x="1162050" y="266700"/>
                    </a:cubicBezTo>
                    <a:cubicBezTo>
                      <a:pt x="1562100" y="258763"/>
                      <a:pt x="1981200" y="129381"/>
                      <a:pt x="2400300" y="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7224236" y="2473445"/>
                <a:ext cx="335028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#1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59" name="Rectangle 58"/>
          <p:cNvSpPr/>
          <p:nvPr/>
        </p:nvSpPr>
        <p:spPr>
          <a:xfrm>
            <a:off x="6416860" y="4443755"/>
            <a:ext cx="258084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.w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25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ISA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1C61-8FBE-471D-B58D-2F0CFD446634}" type="slidenum">
              <a:rPr lang="en-US">
                <a:solidFill>
                  <a:srgbClr val="000000"/>
                </a:solidFill>
              </a:rPr>
              <a:pPr/>
              <a:t>84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17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Disassemble MSP430 Code</a:t>
            </a:r>
          </a:p>
        </p:txBody>
      </p:sp>
      <p:sp>
        <p:nvSpPr>
          <p:cNvPr id="3174404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Arial" pitchFamily="34" charset="0"/>
              </a:rPr>
              <a:t>Instruction Disassembly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59685" y="2828551"/>
            <a:ext cx="6727825" cy="337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0xc000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4031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0xc002: 0400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0xc004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40b2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0xc006: 5a80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0xc008: 0120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0xc00a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427f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0xc00c: 12b0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0xc00e: c012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0xc010: 3ffc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0xc012: 831f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0xc014: 23fe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0xc016: 4130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US" sz="1800" b="1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56199" y="277818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0100 0000 0011 0001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56199" y="333399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0100 0000 1011 0010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56199" y="415874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0100 0010 0111 1111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65165" y="5261402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1000 0011 0001 1111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794870" y="1408113"/>
            <a:ext cx="7932272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SzTx/>
              <a:buFont typeface="Wingdings" pitchFamily="2" charset="2"/>
              <a:buNone/>
            </a:pPr>
            <a:r>
              <a:rPr lang="en-US" sz="2000" kern="0" dirty="0" smtClean="0">
                <a:solidFill>
                  <a:srgbClr val="000000"/>
                </a:solidFill>
              </a:rPr>
              <a:t>…Use register mode for destination operand.</a:t>
            </a:r>
            <a:endParaRPr lang="en-US" sz="2000" kern="0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56199" y="4987979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0011 1111 1111 1100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028972" y="4996938"/>
            <a:ext cx="1429781" cy="276999"/>
            <a:chOff x="6028972" y="4996938"/>
            <a:chExt cx="1429781" cy="276999"/>
          </a:xfrm>
        </p:grpSpPr>
        <p:sp>
          <p:nvSpPr>
            <p:cNvPr id="57" name="Rectangle 56"/>
            <p:cNvSpPr/>
            <p:nvPr/>
          </p:nvSpPr>
          <p:spPr>
            <a:xfrm>
              <a:off x="6028972" y="4996938"/>
              <a:ext cx="395942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err="1" smtClean="0">
                  <a:solidFill>
                    <a:srgbClr val="000000"/>
                  </a:solidFill>
                  <a:latin typeface="Comic Sans MS" pitchFamily="66" charset="0"/>
                </a:rPr>
                <a:t>jmp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652442" y="4996938"/>
              <a:ext cx="806311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0xc00a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022353" y="2810571"/>
            <a:ext cx="2926689" cy="830917"/>
            <a:chOff x="6022353" y="2810571"/>
            <a:chExt cx="2926689" cy="830917"/>
          </a:xfrm>
        </p:grpSpPr>
        <p:sp>
          <p:nvSpPr>
            <p:cNvPr id="67" name="Rectangle 66"/>
            <p:cNvSpPr/>
            <p:nvPr/>
          </p:nvSpPr>
          <p:spPr>
            <a:xfrm>
              <a:off x="6022353" y="3364489"/>
              <a:ext cx="413575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err="1" smtClean="0">
                  <a:solidFill>
                    <a:srgbClr val="000000"/>
                  </a:solidFill>
                  <a:latin typeface="Comic Sans MS" pitchFamily="66" charset="0"/>
                </a:rPr>
                <a:t>mov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445263" y="3359726"/>
              <a:ext cx="25808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.w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115823" y="3359726"/>
              <a:ext cx="828753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0x5a80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904433" y="3364489"/>
              <a:ext cx="19396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#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973073" y="3359726"/>
              <a:ext cx="250068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,</a:t>
              </a:r>
              <a:r>
                <a:rPr lang="en-US" sz="1800" b="1" dirty="0">
                  <a:solidFill>
                    <a:srgbClr val="000000"/>
                  </a:solidFill>
                  <a:latin typeface="Comic Sans MS" pitchFamily="66" charset="0"/>
                </a:rPr>
                <a:t>&amp;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248529" y="3359726"/>
              <a:ext cx="700513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0x120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6022353" y="2810571"/>
              <a:ext cx="2301778" cy="281762"/>
              <a:chOff x="6022353" y="2810571"/>
              <a:chExt cx="2301778" cy="281762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7129270" y="2810571"/>
                <a:ext cx="841577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0x0400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022353" y="2815334"/>
                <a:ext cx="413575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err="1" smtClean="0">
                    <a:solidFill>
                      <a:srgbClr val="000000"/>
                    </a:solidFill>
                    <a:latin typeface="Comic Sans MS" pitchFamily="66" charset="0"/>
                  </a:rPr>
                  <a:t>mov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445263" y="2810571"/>
                <a:ext cx="258084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.w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917880" y="2810571"/>
                <a:ext cx="193964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#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973073" y="2810571"/>
                <a:ext cx="351058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,r1</a:t>
                </a:r>
                <a:endParaRPr lang="en-US" sz="1800" b="1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>
            <a:off x="6022353" y="4191772"/>
            <a:ext cx="1899158" cy="529397"/>
            <a:chOff x="6022353" y="4191772"/>
            <a:chExt cx="1899158" cy="529397"/>
          </a:xfrm>
        </p:grpSpPr>
        <p:sp>
          <p:nvSpPr>
            <p:cNvPr id="80" name="Rectangle 79"/>
            <p:cNvSpPr/>
            <p:nvPr/>
          </p:nvSpPr>
          <p:spPr>
            <a:xfrm>
              <a:off x="6028972" y="4445612"/>
              <a:ext cx="405438" cy="26643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call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904433" y="4441535"/>
              <a:ext cx="19396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#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102376" y="4444170"/>
              <a:ext cx="819135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0xc012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6022353" y="4191772"/>
              <a:ext cx="1695051" cy="286525"/>
              <a:chOff x="6022353" y="4191772"/>
              <a:chExt cx="1695051" cy="286525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6022353" y="4191772"/>
                <a:ext cx="413575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err="1" smtClean="0">
                    <a:solidFill>
                      <a:srgbClr val="000000"/>
                    </a:solidFill>
                    <a:latin typeface="Comic Sans MS" pitchFamily="66" charset="0"/>
                  </a:rPr>
                  <a:t>mov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431816" y="4191772"/>
                <a:ext cx="235642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.b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904433" y="4199489"/>
                <a:ext cx="335028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#8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225282" y="4201298"/>
                <a:ext cx="492122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,r15</a:t>
                </a:r>
                <a:endParaRPr lang="en-US" sz="1800" b="1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88" name="Rectangle 87"/>
          <p:cNvSpPr/>
          <p:nvPr/>
        </p:nvSpPr>
        <p:spPr>
          <a:xfrm>
            <a:off x="2956199" y="4418722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0001 0010 1011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0000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2326342" y="2130208"/>
            <a:ext cx="6400800" cy="3500508"/>
            <a:chOff x="2326342" y="1027554"/>
            <a:chExt cx="6400800" cy="3500508"/>
          </a:xfrm>
        </p:grpSpPr>
        <p:sp>
          <p:nvSpPr>
            <p:cNvPr id="116" name="Rectangle 115"/>
            <p:cNvSpPr/>
            <p:nvPr/>
          </p:nvSpPr>
          <p:spPr>
            <a:xfrm>
              <a:off x="2969630" y="4158730"/>
              <a:ext cx="307968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FF0000"/>
                  </a:solidFill>
                  <a:latin typeface="Courier New" pitchFamily="49" charset="0"/>
                </a:rPr>
                <a:t>1000 0011 0 0 01 1111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6342" y="1027554"/>
              <a:ext cx="6400800" cy="444020"/>
            </a:xfrm>
            <a:prstGeom prst="rect">
              <a:avLst/>
            </a:prstGeom>
          </p:spPr>
        </p:pic>
      </p:grpSp>
      <p:sp>
        <p:nvSpPr>
          <p:cNvPr id="107" name="Rectangle 106"/>
          <p:cNvSpPr/>
          <p:nvPr/>
        </p:nvSpPr>
        <p:spPr>
          <a:xfrm>
            <a:off x="6022353" y="5299189"/>
            <a:ext cx="368691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sub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418369" y="5294426"/>
            <a:ext cx="258084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.w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376134" y="2123141"/>
            <a:ext cx="4351008" cy="3756914"/>
            <a:chOff x="4376134" y="2123141"/>
            <a:chExt cx="4351008" cy="3756914"/>
          </a:xfrm>
        </p:grpSpPr>
        <p:grpSp>
          <p:nvGrpSpPr>
            <p:cNvPr id="96" name="Group 95"/>
            <p:cNvGrpSpPr/>
            <p:nvPr/>
          </p:nvGrpSpPr>
          <p:grpSpPr>
            <a:xfrm>
              <a:off x="4376134" y="5277356"/>
              <a:ext cx="3349476" cy="602699"/>
              <a:chOff x="4695937" y="2466933"/>
              <a:chExt cx="3349476" cy="602699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4695937" y="2466933"/>
                <a:ext cx="3180678" cy="602699"/>
                <a:chOff x="4695937" y="2466933"/>
                <a:chExt cx="3180678" cy="602699"/>
              </a:xfrm>
            </p:grpSpPr>
            <p:sp>
              <p:nvSpPr>
                <p:cNvPr id="100" name="Oval 6"/>
                <p:cNvSpPr>
                  <a:spLocks noChangeArrowheads="1"/>
                </p:cNvSpPr>
                <p:nvPr/>
              </p:nvSpPr>
              <p:spPr bwMode="auto">
                <a:xfrm>
                  <a:off x="5614828" y="2466933"/>
                  <a:ext cx="697618" cy="335641"/>
                </a:xfrm>
                <a:prstGeom prst="ellipse">
                  <a:avLst/>
                </a:prstGeom>
                <a:solidFill>
                  <a:srgbClr val="FFFF00">
                    <a:alpha val="25000"/>
                  </a:srgbClr>
                </a:solidFill>
                <a:ln w="28575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" name="Freeform 100"/>
                <p:cNvSpPr/>
                <p:nvPr/>
              </p:nvSpPr>
              <p:spPr bwMode="auto">
                <a:xfrm>
                  <a:off x="4848941" y="2738063"/>
                  <a:ext cx="847725" cy="141587"/>
                </a:xfrm>
                <a:custGeom>
                  <a:avLst/>
                  <a:gdLst>
                    <a:gd name="connsiteX0" fmla="*/ 0 w 2400300"/>
                    <a:gd name="connsiteY0" fmla="*/ 47625 h 267093"/>
                    <a:gd name="connsiteX1" fmla="*/ 1162050 w 2400300"/>
                    <a:gd name="connsiteY1" fmla="*/ 266700 h 267093"/>
                    <a:gd name="connsiteX2" fmla="*/ 2400300 w 2400300"/>
                    <a:gd name="connsiteY2" fmla="*/ 0 h 267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00300" h="267093">
                      <a:moveTo>
                        <a:pt x="0" y="47625"/>
                      </a:moveTo>
                      <a:cubicBezTo>
                        <a:pt x="381000" y="161131"/>
                        <a:pt x="762000" y="274638"/>
                        <a:pt x="1162050" y="266700"/>
                      </a:cubicBezTo>
                      <a:cubicBezTo>
                        <a:pt x="1562100" y="258763"/>
                        <a:pt x="1981200" y="129381"/>
                        <a:pt x="2400300" y="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stealth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" name="Oval 6"/>
                <p:cNvSpPr>
                  <a:spLocks noChangeArrowheads="1"/>
                </p:cNvSpPr>
                <p:nvPr/>
              </p:nvSpPr>
              <p:spPr bwMode="auto">
                <a:xfrm>
                  <a:off x="4695937" y="2466933"/>
                  <a:ext cx="222886" cy="335641"/>
                </a:xfrm>
                <a:prstGeom prst="ellipse">
                  <a:avLst/>
                </a:prstGeom>
                <a:solidFill>
                  <a:srgbClr val="FFFF00">
                    <a:alpha val="25000"/>
                  </a:srgbClr>
                </a:solidFill>
                <a:ln w="28575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2" name="Freeform 131"/>
                <p:cNvSpPr/>
                <p:nvPr/>
              </p:nvSpPr>
              <p:spPr bwMode="auto">
                <a:xfrm rot="163646">
                  <a:off x="6237293" y="2715391"/>
                  <a:ext cx="1639322" cy="354241"/>
                </a:xfrm>
                <a:custGeom>
                  <a:avLst/>
                  <a:gdLst>
                    <a:gd name="connsiteX0" fmla="*/ 0 w 2400300"/>
                    <a:gd name="connsiteY0" fmla="*/ 47625 h 267093"/>
                    <a:gd name="connsiteX1" fmla="*/ 1162050 w 2400300"/>
                    <a:gd name="connsiteY1" fmla="*/ 266700 h 267093"/>
                    <a:gd name="connsiteX2" fmla="*/ 2400300 w 2400300"/>
                    <a:gd name="connsiteY2" fmla="*/ 0 h 267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00300" h="267093">
                      <a:moveTo>
                        <a:pt x="0" y="47625"/>
                      </a:moveTo>
                      <a:cubicBezTo>
                        <a:pt x="381000" y="161131"/>
                        <a:pt x="762000" y="274638"/>
                        <a:pt x="1162050" y="266700"/>
                      </a:cubicBezTo>
                      <a:cubicBezTo>
                        <a:pt x="1562100" y="258763"/>
                        <a:pt x="1981200" y="129381"/>
                        <a:pt x="2400300" y="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stealth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9" name="Rectangle 98"/>
              <p:cNvSpPr/>
              <p:nvPr/>
            </p:nvSpPr>
            <p:spPr>
              <a:xfrm>
                <a:off x="7553291" y="2492606"/>
                <a:ext cx="492122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,r15</a:t>
                </a:r>
                <a:endParaRPr lang="en-US" sz="1800" b="1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  <p:sp>
          <p:nvSpPr>
            <p:cNvPr id="92" name="Rounded Rectangle 91"/>
            <p:cNvSpPr/>
            <p:nvPr/>
          </p:nvSpPr>
          <p:spPr bwMode="auto">
            <a:xfrm>
              <a:off x="7069466" y="2123141"/>
              <a:ext cx="1657676" cy="47130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3" name="Rounded Rectangle 92"/>
            <p:cNvSpPr/>
            <p:nvPr/>
          </p:nvSpPr>
          <p:spPr bwMode="auto">
            <a:xfrm>
              <a:off x="5485374" y="2123141"/>
              <a:ext cx="485680" cy="47130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9" name="Rectangle 88"/>
          <p:cNvSpPr/>
          <p:nvPr/>
        </p:nvSpPr>
        <p:spPr>
          <a:xfrm>
            <a:off x="6904433" y="5306064"/>
            <a:ext cx="335028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#1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231298" y="5139193"/>
            <a:ext cx="930541" cy="765810"/>
            <a:chOff x="231298" y="2664945"/>
            <a:chExt cx="930541" cy="765810"/>
          </a:xfrm>
        </p:grpSpPr>
        <p:sp>
          <p:nvSpPr>
            <p:cNvPr id="94" name="Rectangle 93"/>
            <p:cNvSpPr/>
            <p:nvPr/>
          </p:nvSpPr>
          <p:spPr bwMode="auto">
            <a:xfrm>
              <a:off x="231299" y="2664945"/>
              <a:ext cx="930540" cy="765810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5" name="Rectangle 6"/>
            <p:cNvSpPr>
              <a:spLocks noChangeArrowheads="1"/>
            </p:cNvSpPr>
            <p:nvPr/>
          </p:nvSpPr>
          <p:spPr bwMode="auto">
            <a:xfrm>
              <a:off x="231298" y="3062672"/>
              <a:ext cx="681649" cy="344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114300" lvl="1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R0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endParaRPr>
            </a:p>
          </p:txBody>
        </p:sp>
        <p:sp>
          <p:nvSpPr>
            <p:cNvPr id="97" name="Right Arrow 96"/>
            <p:cNvSpPr/>
            <p:nvPr/>
          </p:nvSpPr>
          <p:spPr bwMode="auto">
            <a:xfrm>
              <a:off x="849153" y="3078810"/>
              <a:ext cx="276447" cy="3111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0" name="Rectangle 59"/>
          <p:cNvSpPr/>
          <p:nvPr/>
        </p:nvSpPr>
        <p:spPr>
          <a:xfrm>
            <a:off x="6416860" y="4443755"/>
            <a:ext cx="258084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.w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93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6416860" y="4443755"/>
            <a:ext cx="258084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.w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5781" y="5541403"/>
            <a:ext cx="894302" cy="344487"/>
            <a:chOff x="235781" y="2798215"/>
            <a:chExt cx="894302" cy="344487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235781" y="2798215"/>
              <a:ext cx="681649" cy="344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114300" lvl="1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R0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endParaRPr>
            </a:p>
          </p:txBody>
        </p:sp>
        <p:sp>
          <p:nvSpPr>
            <p:cNvPr id="21" name="Right Arrow 20"/>
            <p:cNvSpPr/>
            <p:nvPr/>
          </p:nvSpPr>
          <p:spPr bwMode="auto">
            <a:xfrm>
              <a:off x="853636" y="2814353"/>
              <a:ext cx="276447" cy="3111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ISA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1C61-8FBE-471D-B58D-2F0CFD446634}" type="slidenum">
              <a:rPr lang="en-US">
                <a:solidFill>
                  <a:srgbClr val="000000"/>
                </a:solidFill>
              </a:rPr>
              <a:pPr/>
              <a:t>85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17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Disassemble MSP430 Code</a:t>
            </a:r>
          </a:p>
        </p:txBody>
      </p:sp>
      <p:sp>
        <p:nvSpPr>
          <p:cNvPr id="3174404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Arial" pitchFamily="34" charset="0"/>
              </a:rPr>
              <a:t>Instruction Disassembly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59685" y="2828551"/>
            <a:ext cx="6727825" cy="337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0xc000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4031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0xc002: 0400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0xc004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40b2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0xc006: 5a80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0xc008: 0120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0xc00a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427f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0xc00c: 12b0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0xc00e: c012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0xc010: 3ffc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0xc012: 831f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0xc014: 23fe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0xc016: 4130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US" sz="1800" b="1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56199" y="277818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0100 0000 0011 0001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1298" y="5408133"/>
            <a:ext cx="930541" cy="765810"/>
            <a:chOff x="231298" y="2664945"/>
            <a:chExt cx="930541" cy="765810"/>
          </a:xfrm>
        </p:grpSpPr>
        <p:sp>
          <p:nvSpPr>
            <p:cNvPr id="4" name="Rectangle 3"/>
            <p:cNvSpPr/>
            <p:nvPr/>
          </p:nvSpPr>
          <p:spPr bwMode="auto">
            <a:xfrm>
              <a:off x="231299" y="2664945"/>
              <a:ext cx="930540" cy="765810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231298" y="3062672"/>
              <a:ext cx="681649" cy="344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114300" lvl="1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R0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>
              <a:off x="849153" y="3078810"/>
              <a:ext cx="276447" cy="3111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2956199" y="333399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0100 0000 1011 0010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56199" y="415874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0100 0010 0111 1111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65165" y="5261402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1000 0011 0001 1111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56201" y="5534825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0010 0011 1111 1110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794870" y="1408113"/>
            <a:ext cx="7932272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SzTx/>
              <a:buFont typeface="Wingdings" pitchFamily="2" charset="2"/>
              <a:buNone/>
            </a:pPr>
            <a:r>
              <a:rPr lang="en-US" sz="2000" kern="0" dirty="0">
                <a:solidFill>
                  <a:srgbClr val="000000"/>
                </a:solidFill>
              </a:rPr>
              <a:t>…Retrieve instruction word, increment PC by 2, and list mnemonic.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6028972" y="4996938"/>
            <a:ext cx="1429781" cy="276999"/>
            <a:chOff x="6028972" y="4996938"/>
            <a:chExt cx="1429781" cy="276999"/>
          </a:xfrm>
        </p:grpSpPr>
        <p:sp>
          <p:nvSpPr>
            <p:cNvPr id="59" name="Rectangle 58"/>
            <p:cNvSpPr/>
            <p:nvPr/>
          </p:nvSpPr>
          <p:spPr>
            <a:xfrm>
              <a:off x="6028972" y="4996938"/>
              <a:ext cx="395942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err="1" smtClean="0">
                  <a:solidFill>
                    <a:srgbClr val="000000"/>
                  </a:solidFill>
                  <a:latin typeface="Comic Sans MS" pitchFamily="66" charset="0"/>
                </a:rPr>
                <a:t>jmp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652442" y="4996938"/>
              <a:ext cx="806311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0xc00a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022353" y="2810571"/>
            <a:ext cx="2926689" cy="830917"/>
            <a:chOff x="6022353" y="2810571"/>
            <a:chExt cx="2926689" cy="830917"/>
          </a:xfrm>
        </p:grpSpPr>
        <p:sp>
          <p:nvSpPr>
            <p:cNvPr id="62" name="Rectangle 61"/>
            <p:cNvSpPr/>
            <p:nvPr/>
          </p:nvSpPr>
          <p:spPr>
            <a:xfrm>
              <a:off x="6022353" y="3364489"/>
              <a:ext cx="413575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err="1" smtClean="0">
                  <a:solidFill>
                    <a:srgbClr val="000000"/>
                  </a:solidFill>
                  <a:latin typeface="Comic Sans MS" pitchFamily="66" charset="0"/>
                </a:rPr>
                <a:t>mov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445263" y="3359726"/>
              <a:ext cx="25808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.w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115823" y="3359726"/>
              <a:ext cx="828753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0x5a80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904433" y="3364489"/>
              <a:ext cx="19396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#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973073" y="3359726"/>
              <a:ext cx="250068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,</a:t>
              </a:r>
              <a:r>
                <a:rPr lang="en-US" sz="1800" b="1" dirty="0">
                  <a:solidFill>
                    <a:srgbClr val="000000"/>
                  </a:solidFill>
                  <a:latin typeface="Comic Sans MS" pitchFamily="66" charset="0"/>
                </a:rPr>
                <a:t>&amp;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248529" y="3359726"/>
              <a:ext cx="700513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0x120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6022353" y="2810571"/>
              <a:ext cx="2301778" cy="281762"/>
              <a:chOff x="6022353" y="2810571"/>
              <a:chExt cx="2301778" cy="281762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7129270" y="2810571"/>
                <a:ext cx="841577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0x0400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022353" y="2815334"/>
                <a:ext cx="413575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err="1" smtClean="0">
                    <a:solidFill>
                      <a:srgbClr val="000000"/>
                    </a:solidFill>
                    <a:latin typeface="Comic Sans MS" pitchFamily="66" charset="0"/>
                  </a:rPr>
                  <a:t>mov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445263" y="2810571"/>
                <a:ext cx="258084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.w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917880" y="2810571"/>
                <a:ext cx="193964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#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973073" y="2810571"/>
                <a:ext cx="351058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,r1</a:t>
                </a:r>
                <a:endParaRPr lang="en-US" sz="1800" b="1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6022353" y="4191772"/>
            <a:ext cx="1899158" cy="529397"/>
            <a:chOff x="6022353" y="4191772"/>
            <a:chExt cx="1899158" cy="529397"/>
          </a:xfrm>
        </p:grpSpPr>
        <p:sp>
          <p:nvSpPr>
            <p:cNvPr id="75" name="Rectangle 74"/>
            <p:cNvSpPr/>
            <p:nvPr/>
          </p:nvSpPr>
          <p:spPr>
            <a:xfrm>
              <a:off x="6028972" y="4445612"/>
              <a:ext cx="405438" cy="26643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call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904433" y="4441535"/>
              <a:ext cx="19396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#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102376" y="4444170"/>
              <a:ext cx="819135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0xc012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6022353" y="4191772"/>
              <a:ext cx="1695051" cy="286525"/>
              <a:chOff x="6022353" y="4191772"/>
              <a:chExt cx="1695051" cy="286525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6022353" y="4191772"/>
                <a:ext cx="413575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err="1" smtClean="0">
                    <a:solidFill>
                      <a:srgbClr val="000000"/>
                    </a:solidFill>
                    <a:latin typeface="Comic Sans MS" pitchFamily="66" charset="0"/>
                  </a:rPr>
                  <a:t>mov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431816" y="4191772"/>
                <a:ext cx="235642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.b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904433" y="4199489"/>
                <a:ext cx="335028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#8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225282" y="4201298"/>
                <a:ext cx="492122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,r15</a:t>
                </a:r>
                <a:endParaRPr lang="en-US" sz="1800" b="1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83" name="Rectangle 82"/>
          <p:cNvSpPr/>
          <p:nvPr/>
        </p:nvSpPr>
        <p:spPr>
          <a:xfrm>
            <a:off x="2956199" y="4418722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0001 0010 1011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0000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956199" y="4987979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0011 1111 1111 1100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022353" y="5299189"/>
            <a:ext cx="368691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sub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904433" y="5306064"/>
            <a:ext cx="335028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#1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233488" y="5303029"/>
            <a:ext cx="492122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,r15</a:t>
            </a:r>
            <a:endParaRPr lang="en-US" sz="1800" b="1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418369" y="5294426"/>
            <a:ext cx="258084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.w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2329749" y="2160372"/>
            <a:ext cx="6400800" cy="3748266"/>
            <a:chOff x="2329749" y="1609045"/>
            <a:chExt cx="6400800" cy="3748266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9749" y="1609045"/>
              <a:ext cx="6400800" cy="426336"/>
            </a:xfrm>
            <a:prstGeom prst="rect">
              <a:avLst/>
            </a:prstGeom>
          </p:spPr>
        </p:pic>
        <p:sp>
          <p:nvSpPr>
            <p:cNvPr id="95" name="Rectangle 94"/>
            <p:cNvSpPr/>
            <p:nvPr/>
          </p:nvSpPr>
          <p:spPr>
            <a:xfrm>
              <a:off x="2956199" y="4987979"/>
              <a:ext cx="29418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FF0000"/>
                  </a:solidFill>
                  <a:latin typeface="Courier New" pitchFamily="49" charset="0"/>
                </a:rPr>
                <a:t>001000 1111111110   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313653" y="2055906"/>
            <a:ext cx="6230060" cy="3921662"/>
            <a:chOff x="2313653" y="1504579"/>
            <a:chExt cx="6230060" cy="3921662"/>
          </a:xfrm>
        </p:grpSpPr>
        <p:grpSp>
          <p:nvGrpSpPr>
            <p:cNvPr id="97" name="Group 96"/>
            <p:cNvGrpSpPr/>
            <p:nvPr/>
          </p:nvGrpSpPr>
          <p:grpSpPr>
            <a:xfrm>
              <a:off x="2989540" y="2834293"/>
              <a:ext cx="5554173" cy="2591948"/>
              <a:chOff x="2989540" y="2834293"/>
              <a:chExt cx="5554173" cy="2591948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3033713" y="2834293"/>
                <a:ext cx="5510000" cy="1781379"/>
                <a:chOff x="3033713" y="2834293"/>
                <a:chExt cx="5510000" cy="1781379"/>
              </a:xfrm>
            </p:grpSpPr>
            <p:pic>
              <p:nvPicPr>
                <p:cNvPr id="104" name="Picture 103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7313" y="2834293"/>
                  <a:ext cx="5486400" cy="1781379"/>
                </a:xfrm>
                <a:prstGeom prst="rect">
                  <a:avLst/>
                </a:prstGeom>
              </p:spPr>
            </p:pic>
            <p:sp>
              <p:nvSpPr>
                <p:cNvPr id="105" name="Rounded Rectangle 104"/>
                <p:cNvSpPr/>
                <p:nvPr/>
              </p:nvSpPr>
              <p:spPr bwMode="auto">
                <a:xfrm>
                  <a:off x="3033713" y="3421159"/>
                  <a:ext cx="5486400" cy="184150"/>
                </a:xfrm>
                <a:prstGeom prst="roundRect">
                  <a:avLst/>
                </a:prstGeom>
                <a:solidFill>
                  <a:srgbClr val="FFFF00">
                    <a:alpha val="25000"/>
                  </a:srgbClr>
                </a:solidFill>
                <a:ln w="381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2989540" y="5010385"/>
                <a:ext cx="3382475" cy="415856"/>
                <a:chOff x="2989540" y="5010385"/>
                <a:chExt cx="3382475" cy="415856"/>
              </a:xfrm>
            </p:grpSpPr>
            <p:sp>
              <p:nvSpPr>
                <p:cNvPr id="101" name="Rectangle 100"/>
                <p:cNvSpPr/>
                <p:nvPr/>
              </p:nvSpPr>
              <p:spPr>
                <a:xfrm>
                  <a:off x="6028972" y="5010385"/>
                  <a:ext cx="343043" cy="276999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800" b="1" dirty="0" err="1" smtClean="0">
                      <a:solidFill>
                        <a:srgbClr val="000000"/>
                      </a:solidFill>
                      <a:latin typeface="Comic Sans MS" pitchFamily="66" charset="0"/>
                    </a:rPr>
                    <a:t>jne</a:t>
                  </a:r>
                  <a:endParaRPr lang="en-US" sz="1800" dirty="0">
                    <a:solidFill>
                      <a:srgbClr val="000000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102" name="Freeform 101"/>
                <p:cNvSpPr/>
                <p:nvPr/>
              </p:nvSpPr>
              <p:spPr bwMode="auto">
                <a:xfrm>
                  <a:off x="3929063" y="5229562"/>
                  <a:ext cx="2046122" cy="196679"/>
                </a:xfrm>
                <a:custGeom>
                  <a:avLst/>
                  <a:gdLst>
                    <a:gd name="connsiteX0" fmla="*/ 0 w 2400300"/>
                    <a:gd name="connsiteY0" fmla="*/ 47625 h 267093"/>
                    <a:gd name="connsiteX1" fmla="*/ 1162050 w 2400300"/>
                    <a:gd name="connsiteY1" fmla="*/ 266700 h 267093"/>
                    <a:gd name="connsiteX2" fmla="*/ 2400300 w 2400300"/>
                    <a:gd name="connsiteY2" fmla="*/ 0 h 267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00300" h="267093">
                      <a:moveTo>
                        <a:pt x="0" y="47625"/>
                      </a:moveTo>
                      <a:cubicBezTo>
                        <a:pt x="381000" y="161131"/>
                        <a:pt x="762000" y="274638"/>
                        <a:pt x="1162050" y="266700"/>
                      </a:cubicBezTo>
                      <a:cubicBezTo>
                        <a:pt x="1562100" y="258763"/>
                        <a:pt x="1981200" y="129381"/>
                        <a:pt x="2400300" y="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stealth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" name="Rounded Rectangle 102"/>
                <p:cNvSpPr/>
                <p:nvPr/>
              </p:nvSpPr>
              <p:spPr bwMode="auto">
                <a:xfrm>
                  <a:off x="2989540" y="5011553"/>
                  <a:ext cx="939523" cy="315118"/>
                </a:xfrm>
                <a:prstGeom prst="roundRect">
                  <a:avLst/>
                </a:prstGeom>
                <a:solidFill>
                  <a:srgbClr val="FFFF00">
                    <a:alpha val="25000"/>
                  </a:srgbClr>
                </a:solidFill>
                <a:ln w="381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98" name="Rounded Rectangle 97"/>
            <p:cNvSpPr/>
            <p:nvPr/>
          </p:nvSpPr>
          <p:spPr bwMode="auto">
            <a:xfrm>
              <a:off x="2313653" y="1504579"/>
              <a:ext cx="2460800" cy="54864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177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2956199" y="5539306"/>
            <a:ext cx="29418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001000 1111111110   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1298" y="5408133"/>
            <a:ext cx="930541" cy="765810"/>
            <a:chOff x="231298" y="2664945"/>
            <a:chExt cx="930541" cy="765810"/>
          </a:xfrm>
        </p:grpSpPr>
        <p:sp>
          <p:nvSpPr>
            <p:cNvPr id="4" name="Rectangle 3"/>
            <p:cNvSpPr/>
            <p:nvPr/>
          </p:nvSpPr>
          <p:spPr bwMode="auto">
            <a:xfrm>
              <a:off x="231299" y="2664945"/>
              <a:ext cx="930540" cy="765810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231298" y="3062672"/>
              <a:ext cx="681649" cy="344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114300" lvl="1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R0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>
              <a:off x="849153" y="3078810"/>
              <a:ext cx="276447" cy="3111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ISA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1C61-8FBE-471D-B58D-2F0CFD446634}" type="slidenum">
              <a:rPr lang="en-US">
                <a:solidFill>
                  <a:srgbClr val="000000"/>
                </a:solidFill>
              </a:rPr>
              <a:pPr/>
              <a:t>86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17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Disassemble MSP430 Code</a:t>
            </a:r>
          </a:p>
        </p:txBody>
      </p:sp>
      <p:sp>
        <p:nvSpPr>
          <p:cNvPr id="3174404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Arial" pitchFamily="34" charset="0"/>
              </a:rPr>
              <a:t>Instruction Disassembly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59685" y="2828551"/>
            <a:ext cx="6727825" cy="337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0xc000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4031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0xc002: 0400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0xc004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40b2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0xc006: 5a80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0xc008: 0120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0xc00a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427f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0xc00c: 12b0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0xc00e: c012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0xc010: 3ffc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0xc012: 831f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0xc014: 23fe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0xc016: 4130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US" sz="1800" b="1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56199" y="277818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0100 0000 0011 0001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56199" y="333399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0100 0000 1011 0010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56199" y="415874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0100 0010 0111 1111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65165" y="5261402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1000 0011 0001 1111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794870" y="1408113"/>
            <a:ext cx="7932272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SzTx/>
              <a:buFont typeface="Wingdings" pitchFamily="2" charset="2"/>
              <a:buNone/>
            </a:pPr>
            <a:r>
              <a:rPr lang="en-US" sz="2000" kern="0" dirty="0">
                <a:solidFill>
                  <a:srgbClr val="000000"/>
                </a:solidFill>
              </a:rPr>
              <a:t>…Calculate destination address by sign extending the least significant 10 bits, multiplying by 2, and adding the current PC.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6028972" y="4996938"/>
            <a:ext cx="1429781" cy="276999"/>
            <a:chOff x="6028972" y="4996938"/>
            <a:chExt cx="1429781" cy="276999"/>
          </a:xfrm>
        </p:grpSpPr>
        <p:sp>
          <p:nvSpPr>
            <p:cNvPr id="59" name="Rectangle 58"/>
            <p:cNvSpPr/>
            <p:nvPr/>
          </p:nvSpPr>
          <p:spPr>
            <a:xfrm>
              <a:off x="6028972" y="4996938"/>
              <a:ext cx="395942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err="1" smtClean="0">
                  <a:solidFill>
                    <a:srgbClr val="000000"/>
                  </a:solidFill>
                  <a:latin typeface="Comic Sans MS" pitchFamily="66" charset="0"/>
                </a:rPr>
                <a:t>jmp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652442" y="4996938"/>
              <a:ext cx="806311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0xc00a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022353" y="2810571"/>
            <a:ext cx="2926689" cy="830917"/>
            <a:chOff x="6022353" y="2810571"/>
            <a:chExt cx="2926689" cy="830917"/>
          </a:xfrm>
        </p:grpSpPr>
        <p:sp>
          <p:nvSpPr>
            <p:cNvPr id="62" name="Rectangle 61"/>
            <p:cNvSpPr/>
            <p:nvPr/>
          </p:nvSpPr>
          <p:spPr>
            <a:xfrm>
              <a:off x="6022353" y="3364489"/>
              <a:ext cx="413575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err="1" smtClean="0">
                  <a:solidFill>
                    <a:srgbClr val="000000"/>
                  </a:solidFill>
                  <a:latin typeface="Comic Sans MS" pitchFamily="66" charset="0"/>
                </a:rPr>
                <a:t>mov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445263" y="3359726"/>
              <a:ext cx="25808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.w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115823" y="3359726"/>
              <a:ext cx="828753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0x5a80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904433" y="3364489"/>
              <a:ext cx="19396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#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973073" y="3359726"/>
              <a:ext cx="250068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,</a:t>
              </a:r>
              <a:r>
                <a:rPr lang="en-US" sz="1800" b="1" dirty="0">
                  <a:solidFill>
                    <a:srgbClr val="000000"/>
                  </a:solidFill>
                  <a:latin typeface="Comic Sans MS" pitchFamily="66" charset="0"/>
                </a:rPr>
                <a:t>&amp;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248529" y="3359726"/>
              <a:ext cx="700513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0x120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6022353" y="2810571"/>
              <a:ext cx="2301778" cy="281762"/>
              <a:chOff x="6022353" y="2810571"/>
              <a:chExt cx="2301778" cy="281762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7129270" y="2810571"/>
                <a:ext cx="841577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0x0400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022353" y="2815334"/>
                <a:ext cx="413575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err="1" smtClean="0">
                    <a:solidFill>
                      <a:srgbClr val="000000"/>
                    </a:solidFill>
                    <a:latin typeface="Comic Sans MS" pitchFamily="66" charset="0"/>
                  </a:rPr>
                  <a:t>mov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445263" y="2810571"/>
                <a:ext cx="258084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.w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917880" y="2810571"/>
                <a:ext cx="193964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#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973073" y="2810571"/>
                <a:ext cx="351058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,r1</a:t>
                </a:r>
                <a:endParaRPr lang="en-US" sz="1800" b="1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6022353" y="4191772"/>
            <a:ext cx="1899158" cy="529397"/>
            <a:chOff x="6022353" y="4191772"/>
            <a:chExt cx="1899158" cy="529397"/>
          </a:xfrm>
        </p:grpSpPr>
        <p:sp>
          <p:nvSpPr>
            <p:cNvPr id="75" name="Rectangle 74"/>
            <p:cNvSpPr/>
            <p:nvPr/>
          </p:nvSpPr>
          <p:spPr>
            <a:xfrm>
              <a:off x="6028972" y="4445612"/>
              <a:ext cx="405438" cy="26643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call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904433" y="4441535"/>
              <a:ext cx="19396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#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102376" y="4444170"/>
              <a:ext cx="819135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0xc012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6022353" y="4191772"/>
              <a:ext cx="1695051" cy="286525"/>
              <a:chOff x="6022353" y="4191772"/>
              <a:chExt cx="1695051" cy="286525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6022353" y="4191772"/>
                <a:ext cx="413575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err="1" smtClean="0">
                    <a:solidFill>
                      <a:srgbClr val="000000"/>
                    </a:solidFill>
                    <a:latin typeface="Comic Sans MS" pitchFamily="66" charset="0"/>
                  </a:rPr>
                  <a:t>mov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431816" y="4191772"/>
                <a:ext cx="235642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.b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904433" y="4199489"/>
                <a:ext cx="335028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#8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225282" y="4201298"/>
                <a:ext cx="492122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,r15</a:t>
                </a:r>
                <a:endParaRPr lang="en-US" sz="1800" b="1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83" name="Rectangle 82"/>
          <p:cNvSpPr/>
          <p:nvPr/>
        </p:nvSpPr>
        <p:spPr>
          <a:xfrm>
            <a:off x="2956199" y="4418722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0001 0010 1011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0000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956199" y="4987979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0011 1111 1111 1100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022353" y="5294426"/>
            <a:ext cx="1703257" cy="288637"/>
            <a:chOff x="6022353" y="5294426"/>
            <a:chExt cx="1703257" cy="288637"/>
          </a:xfrm>
        </p:grpSpPr>
        <p:sp>
          <p:nvSpPr>
            <p:cNvPr id="89" name="Rectangle 88"/>
            <p:cNvSpPr/>
            <p:nvPr/>
          </p:nvSpPr>
          <p:spPr>
            <a:xfrm>
              <a:off x="6022353" y="5299189"/>
              <a:ext cx="368691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sub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904433" y="5306064"/>
              <a:ext cx="335028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#1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233488" y="5303029"/>
              <a:ext cx="492122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,r15</a:t>
              </a:r>
              <a:endParaRPr lang="en-US" sz="1800" b="1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418369" y="5294426"/>
              <a:ext cx="25808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.w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pic>
        <p:nvPicPr>
          <p:cNvPr id="94" name="Picture 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49" y="2160372"/>
            <a:ext cx="6400800" cy="426336"/>
          </a:xfrm>
          <a:prstGeom prst="rect">
            <a:avLst/>
          </a:prstGeom>
        </p:spPr>
      </p:pic>
      <p:sp>
        <p:nvSpPr>
          <p:cNvPr id="85" name="Rectangle 84"/>
          <p:cNvSpPr/>
          <p:nvPr/>
        </p:nvSpPr>
        <p:spPr>
          <a:xfrm>
            <a:off x="6028972" y="5561712"/>
            <a:ext cx="343043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err="1" smtClean="0">
                <a:solidFill>
                  <a:srgbClr val="000000"/>
                </a:solidFill>
                <a:latin typeface="Comic Sans MS" pitchFamily="66" charset="0"/>
              </a:rPr>
              <a:t>jne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6665859" y="5566065"/>
            <a:ext cx="1432248" cy="479549"/>
            <a:chOff x="6271362" y="5140975"/>
            <a:chExt cx="1159660" cy="565955"/>
          </a:xfrm>
        </p:grpSpPr>
        <p:cxnSp>
          <p:nvCxnSpPr>
            <p:cNvPr id="107" name="Straight Arrow Connector 106"/>
            <p:cNvCxnSpPr/>
            <p:nvPr/>
          </p:nvCxnSpPr>
          <p:spPr bwMode="auto">
            <a:xfrm flipH="1" flipV="1">
              <a:off x="6956418" y="5406494"/>
              <a:ext cx="474604" cy="30043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8" name="Rectangle 107"/>
            <p:cNvSpPr/>
            <p:nvPr/>
          </p:nvSpPr>
          <p:spPr>
            <a:xfrm>
              <a:off x="6271362" y="5140975"/>
              <a:ext cx="663236" cy="32690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0xc012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944277" y="2055906"/>
            <a:ext cx="4803088" cy="4355419"/>
            <a:chOff x="3944277" y="1504579"/>
            <a:chExt cx="4803088" cy="4355419"/>
          </a:xfrm>
        </p:grpSpPr>
        <p:grpSp>
          <p:nvGrpSpPr>
            <p:cNvPr id="110" name="Group 109"/>
            <p:cNvGrpSpPr/>
            <p:nvPr/>
          </p:nvGrpSpPr>
          <p:grpSpPr>
            <a:xfrm>
              <a:off x="3944277" y="4998106"/>
              <a:ext cx="4803088" cy="861892"/>
              <a:chOff x="3944277" y="4998106"/>
              <a:chExt cx="4803088" cy="861892"/>
            </a:xfrm>
          </p:grpSpPr>
          <p:sp>
            <p:nvSpPr>
              <p:cNvPr id="112" name="Rounded Rectangle 111"/>
              <p:cNvSpPr/>
              <p:nvPr/>
            </p:nvSpPr>
            <p:spPr bwMode="auto">
              <a:xfrm>
                <a:off x="3944277" y="4998106"/>
                <a:ext cx="1473861" cy="315118"/>
              </a:xfrm>
              <a:prstGeom prst="roundRect">
                <a:avLst/>
              </a:prstGeom>
              <a:solidFill>
                <a:srgbClr val="FFFF00">
                  <a:alpha val="25000"/>
                </a:srgbClr>
              </a:solidFill>
              <a:ln w="381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4989605" y="5490666"/>
                <a:ext cx="37577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FF0000"/>
                    </a:solidFill>
                    <a:latin typeface="Courier New" pitchFamily="49" charset="0"/>
                  </a:rPr>
                  <a:t>(-2 </a:t>
                </a:r>
                <a:r>
                  <a:rPr lang="en-US" sz="1800" b="1" dirty="0" smtClean="0">
                    <a:solidFill>
                      <a:srgbClr val="FF0000"/>
                    </a:solidFill>
                    <a:latin typeface="Courier New" pitchFamily="49" charset="0"/>
                    <a:sym typeface="Symbol"/>
                  </a:rPr>
                  <a:t> 2) + 0xc016 = 0xc012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14" name="Straight Arrow Connector 113"/>
              <p:cNvCxnSpPr>
                <a:stCxn id="112" idx="2"/>
                <a:endCxn id="113" idx="1"/>
              </p:cNvCxnSpPr>
              <p:nvPr/>
            </p:nvCxnSpPr>
            <p:spPr bwMode="auto">
              <a:xfrm>
                <a:off x="4681208" y="5313224"/>
                <a:ext cx="308397" cy="36210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11" name="Rounded Rectangle 110"/>
            <p:cNvSpPr/>
            <p:nvPr/>
          </p:nvSpPr>
          <p:spPr bwMode="auto">
            <a:xfrm>
              <a:off x="4761007" y="1504579"/>
              <a:ext cx="3965642" cy="54864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6" name="Rectangle 85"/>
          <p:cNvSpPr/>
          <p:nvPr/>
        </p:nvSpPr>
        <p:spPr>
          <a:xfrm>
            <a:off x="6416860" y="4443755"/>
            <a:ext cx="258084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.w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87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960684" y="5794801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0100 0001 0011 0000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2312895" y="2157102"/>
            <a:ext cx="6400800" cy="4011494"/>
            <a:chOff x="2326342" y="516568"/>
            <a:chExt cx="6400800" cy="4011494"/>
          </a:xfrm>
        </p:grpSpPr>
        <p:sp>
          <p:nvSpPr>
            <p:cNvPr id="94" name="Rectangle 93"/>
            <p:cNvSpPr/>
            <p:nvPr/>
          </p:nvSpPr>
          <p:spPr>
            <a:xfrm>
              <a:off x="2969630" y="4158730"/>
              <a:ext cx="307968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FF0000"/>
                  </a:solidFill>
                  <a:latin typeface="Courier New" pitchFamily="49" charset="0"/>
                </a:rPr>
                <a:t>0100 0001 0 0 11 0000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6342" y="516568"/>
              <a:ext cx="6400800" cy="444020"/>
            </a:xfrm>
            <a:prstGeom prst="rect">
              <a:avLst/>
            </a:prstGeom>
          </p:spPr>
        </p:pic>
      </p:grp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ISA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1C61-8FBE-471D-B58D-2F0CFD446634}" type="slidenum">
              <a:rPr lang="en-US">
                <a:solidFill>
                  <a:srgbClr val="000000"/>
                </a:solidFill>
              </a:rPr>
              <a:pPr/>
              <a:t>87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17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Disassemble MSP430 Code</a:t>
            </a:r>
          </a:p>
        </p:txBody>
      </p:sp>
      <p:sp>
        <p:nvSpPr>
          <p:cNvPr id="3174404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Arial" pitchFamily="34" charset="0"/>
              </a:rPr>
              <a:t>Instruction Disassembly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59685" y="2828551"/>
            <a:ext cx="6727825" cy="337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0xc000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4031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0xc002: 0400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0xc004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40b2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0xc006: 5a80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0xc008: 0120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0xc00a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427f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0xc00c: 12b0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0xc00e: c012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0xc010: 3ffc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0xc012: 831f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0xc014: 23fe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0xc016: 4130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US" sz="1800" b="1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56199" y="277818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0100 0000 0011 0001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56199" y="333399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0100 0000 1011 0010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56199" y="415874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0100 0010 0111 1111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65165" y="5261402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1000 0011 0001 1111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56201" y="5534825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0010 0011 1111 1110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794870" y="1408113"/>
            <a:ext cx="7932272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SzTx/>
              <a:buFont typeface="Wingdings" pitchFamily="2" charset="2"/>
              <a:buNone/>
            </a:pPr>
            <a:r>
              <a:rPr lang="en-US" sz="2000" kern="0" dirty="0">
                <a:solidFill>
                  <a:srgbClr val="000000"/>
                </a:solidFill>
              </a:rPr>
              <a:t>…Retrieve instruction word, increment PC by 2, and list mnemonic.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956199" y="4418722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0001 0010 1011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0000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956199" y="4987979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0011 1111 1111 1100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028972" y="4996938"/>
            <a:ext cx="1429781" cy="276999"/>
            <a:chOff x="6028972" y="4996938"/>
            <a:chExt cx="1429781" cy="276999"/>
          </a:xfrm>
        </p:grpSpPr>
        <p:sp>
          <p:nvSpPr>
            <p:cNvPr id="60" name="Rectangle 59"/>
            <p:cNvSpPr/>
            <p:nvPr/>
          </p:nvSpPr>
          <p:spPr>
            <a:xfrm>
              <a:off x="6028972" y="4996938"/>
              <a:ext cx="395942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err="1" smtClean="0">
                  <a:solidFill>
                    <a:srgbClr val="000000"/>
                  </a:solidFill>
                  <a:latin typeface="Comic Sans MS" pitchFamily="66" charset="0"/>
                </a:rPr>
                <a:t>jmp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652442" y="4996938"/>
              <a:ext cx="806311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0xc00a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022353" y="2810571"/>
            <a:ext cx="2926689" cy="830917"/>
            <a:chOff x="6022353" y="2810571"/>
            <a:chExt cx="2926689" cy="830917"/>
          </a:xfrm>
        </p:grpSpPr>
        <p:sp>
          <p:nvSpPr>
            <p:cNvPr id="63" name="Rectangle 62"/>
            <p:cNvSpPr/>
            <p:nvPr/>
          </p:nvSpPr>
          <p:spPr>
            <a:xfrm>
              <a:off x="6022353" y="3364489"/>
              <a:ext cx="413575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err="1" smtClean="0">
                  <a:solidFill>
                    <a:srgbClr val="000000"/>
                  </a:solidFill>
                  <a:latin typeface="Comic Sans MS" pitchFamily="66" charset="0"/>
                </a:rPr>
                <a:t>mov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445263" y="3359726"/>
              <a:ext cx="25808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.w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115823" y="3359726"/>
              <a:ext cx="828753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0x5a80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904433" y="3364489"/>
              <a:ext cx="19396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#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973073" y="3359726"/>
              <a:ext cx="250068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,</a:t>
              </a:r>
              <a:r>
                <a:rPr lang="en-US" sz="1800" b="1" dirty="0">
                  <a:solidFill>
                    <a:srgbClr val="000000"/>
                  </a:solidFill>
                  <a:latin typeface="Comic Sans MS" pitchFamily="66" charset="0"/>
                </a:rPr>
                <a:t>&amp;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248529" y="3359726"/>
              <a:ext cx="700513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0x120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6022353" y="2810571"/>
              <a:ext cx="2301778" cy="281762"/>
              <a:chOff x="6022353" y="2810571"/>
              <a:chExt cx="2301778" cy="281762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7129270" y="2810571"/>
                <a:ext cx="841577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0x0400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022353" y="2815334"/>
                <a:ext cx="413575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err="1" smtClean="0">
                    <a:solidFill>
                      <a:srgbClr val="000000"/>
                    </a:solidFill>
                    <a:latin typeface="Comic Sans MS" pitchFamily="66" charset="0"/>
                  </a:rPr>
                  <a:t>mov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445263" y="2810571"/>
                <a:ext cx="258084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.w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917880" y="2810571"/>
                <a:ext cx="193964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#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973073" y="2810571"/>
                <a:ext cx="351058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,r1</a:t>
                </a:r>
                <a:endParaRPr lang="en-US" sz="1800" b="1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6022353" y="4191772"/>
            <a:ext cx="1899158" cy="529397"/>
            <a:chOff x="6022353" y="4191772"/>
            <a:chExt cx="1899158" cy="529397"/>
          </a:xfrm>
        </p:grpSpPr>
        <p:sp>
          <p:nvSpPr>
            <p:cNvPr id="76" name="Rectangle 75"/>
            <p:cNvSpPr/>
            <p:nvPr/>
          </p:nvSpPr>
          <p:spPr>
            <a:xfrm>
              <a:off x="6028972" y="4445612"/>
              <a:ext cx="405438" cy="26643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call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904433" y="4441535"/>
              <a:ext cx="19396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#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102376" y="4444170"/>
              <a:ext cx="819135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0xc012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6022353" y="4191772"/>
              <a:ext cx="1695051" cy="286525"/>
              <a:chOff x="6022353" y="4191772"/>
              <a:chExt cx="1695051" cy="286525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6022353" y="4191772"/>
                <a:ext cx="413575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err="1" smtClean="0">
                    <a:solidFill>
                      <a:srgbClr val="000000"/>
                    </a:solidFill>
                    <a:latin typeface="Comic Sans MS" pitchFamily="66" charset="0"/>
                  </a:rPr>
                  <a:t>mov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431816" y="4191772"/>
                <a:ext cx="235642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.b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904433" y="4199489"/>
                <a:ext cx="335028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#8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225282" y="4201298"/>
                <a:ext cx="492122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,r15</a:t>
                </a:r>
                <a:endParaRPr lang="en-US" sz="1800" b="1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85" name="Rectangle 84"/>
          <p:cNvSpPr/>
          <p:nvPr/>
        </p:nvSpPr>
        <p:spPr>
          <a:xfrm>
            <a:off x="6028972" y="5561712"/>
            <a:ext cx="343043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err="1" smtClean="0">
                <a:solidFill>
                  <a:srgbClr val="000000"/>
                </a:solidFill>
                <a:latin typeface="Comic Sans MS" pitchFamily="66" charset="0"/>
              </a:rPr>
              <a:t>jne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6022353" y="5294426"/>
            <a:ext cx="1703257" cy="288637"/>
            <a:chOff x="6022353" y="5294426"/>
            <a:chExt cx="1703257" cy="288637"/>
          </a:xfrm>
        </p:grpSpPr>
        <p:sp>
          <p:nvSpPr>
            <p:cNvPr id="87" name="Rectangle 86"/>
            <p:cNvSpPr/>
            <p:nvPr/>
          </p:nvSpPr>
          <p:spPr>
            <a:xfrm>
              <a:off x="6022353" y="5299189"/>
              <a:ext cx="368691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sub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904433" y="5306064"/>
              <a:ext cx="335028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#1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233488" y="5303029"/>
              <a:ext cx="492122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,r15</a:t>
              </a:r>
              <a:endParaRPr lang="en-US" sz="1800" b="1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418369" y="5294426"/>
              <a:ext cx="25808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.w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sp>
        <p:nvSpPr>
          <p:cNvPr id="91" name="Rectangle 90"/>
          <p:cNvSpPr/>
          <p:nvPr/>
        </p:nvSpPr>
        <p:spPr>
          <a:xfrm>
            <a:off x="6665859" y="5566055"/>
            <a:ext cx="819135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0xc012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2321579" y="2095688"/>
            <a:ext cx="4114349" cy="4311163"/>
            <a:chOff x="2321579" y="-378560"/>
            <a:chExt cx="4114349" cy="4311163"/>
          </a:xfrm>
        </p:grpSpPr>
        <p:grpSp>
          <p:nvGrpSpPr>
            <p:cNvPr id="97" name="Group 96"/>
            <p:cNvGrpSpPr/>
            <p:nvPr/>
          </p:nvGrpSpPr>
          <p:grpSpPr>
            <a:xfrm>
              <a:off x="2980421" y="3334243"/>
              <a:ext cx="3455507" cy="598360"/>
              <a:chOff x="3300224" y="2451423"/>
              <a:chExt cx="3455507" cy="598360"/>
            </a:xfrm>
          </p:grpSpPr>
          <p:sp>
            <p:nvSpPr>
              <p:cNvPr id="99" name="Oval 6"/>
              <p:cNvSpPr>
                <a:spLocks noChangeArrowheads="1"/>
              </p:cNvSpPr>
              <p:nvPr/>
            </p:nvSpPr>
            <p:spPr bwMode="auto">
              <a:xfrm>
                <a:off x="3300224" y="2452644"/>
                <a:ext cx="697618" cy="335641"/>
              </a:xfrm>
              <a:prstGeom prst="ellipse">
                <a:avLst/>
              </a:prstGeom>
              <a:solidFill>
                <a:srgbClr val="FFFF00">
                  <a:alpha val="25000"/>
                </a:srgbClr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342156" y="2451423"/>
                <a:ext cx="413575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err="1" smtClean="0">
                    <a:solidFill>
                      <a:srgbClr val="000000"/>
                    </a:solidFill>
                    <a:latin typeface="Comic Sans MS" pitchFamily="66" charset="0"/>
                  </a:rPr>
                  <a:t>mov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1" name="Freeform 100"/>
              <p:cNvSpPr/>
              <p:nvPr/>
            </p:nvSpPr>
            <p:spPr bwMode="auto">
              <a:xfrm rot="168659">
                <a:off x="3939312" y="2700338"/>
                <a:ext cx="2488577" cy="349445"/>
              </a:xfrm>
              <a:custGeom>
                <a:avLst/>
                <a:gdLst>
                  <a:gd name="connsiteX0" fmla="*/ 0 w 2400300"/>
                  <a:gd name="connsiteY0" fmla="*/ 47625 h 267093"/>
                  <a:gd name="connsiteX1" fmla="*/ 1162050 w 2400300"/>
                  <a:gd name="connsiteY1" fmla="*/ 266700 h 267093"/>
                  <a:gd name="connsiteX2" fmla="*/ 2400300 w 2400300"/>
                  <a:gd name="connsiteY2" fmla="*/ 0 h 267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00300" h="267093">
                    <a:moveTo>
                      <a:pt x="0" y="47625"/>
                    </a:moveTo>
                    <a:cubicBezTo>
                      <a:pt x="381000" y="161131"/>
                      <a:pt x="762000" y="274638"/>
                      <a:pt x="1162050" y="266700"/>
                    </a:cubicBezTo>
                    <a:cubicBezTo>
                      <a:pt x="1562100" y="258763"/>
                      <a:pt x="1981200" y="129381"/>
                      <a:pt x="2400300" y="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8" name="Rounded Rectangle 97"/>
            <p:cNvSpPr/>
            <p:nvPr/>
          </p:nvSpPr>
          <p:spPr bwMode="auto">
            <a:xfrm>
              <a:off x="2321579" y="-378560"/>
              <a:ext cx="1646325" cy="519893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612251" y="2082257"/>
            <a:ext cx="2064202" cy="4237479"/>
            <a:chOff x="4612251" y="-391991"/>
            <a:chExt cx="2064202" cy="4237479"/>
          </a:xfrm>
        </p:grpSpPr>
        <p:grpSp>
          <p:nvGrpSpPr>
            <p:cNvPr id="103" name="Group 102"/>
            <p:cNvGrpSpPr/>
            <p:nvPr/>
          </p:nvGrpSpPr>
          <p:grpSpPr>
            <a:xfrm>
              <a:off x="4612251" y="3329480"/>
              <a:ext cx="2064202" cy="516008"/>
              <a:chOff x="4932054" y="2446660"/>
              <a:chExt cx="2064202" cy="516008"/>
            </a:xfrm>
          </p:grpSpPr>
          <p:sp>
            <p:nvSpPr>
              <p:cNvPr id="105" name="Oval 6"/>
              <p:cNvSpPr>
                <a:spLocks noChangeArrowheads="1"/>
              </p:cNvSpPr>
              <p:nvPr/>
            </p:nvSpPr>
            <p:spPr bwMode="auto">
              <a:xfrm>
                <a:off x="4932054" y="2452644"/>
                <a:ext cx="283608" cy="335641"/>
              </a:xfrm>
              <a:prstGeom prst="ellipse">
                <a:avLst/>
              </a:prstGeom>
              <a:solidFill>
                <a:srgbClr val="FFFF00">
                  <a:alpha val="25000"/>
                </a:srgbClr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6738172" y="2446660"/>
                <a:ext cx="258084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.w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7" name="Freeform 106"/>
              <p:cNvSpPr/>
              <p:nvPr/>
            </p:nvSpPr>
            <p:spPr bwMode="auto">
              <a:xfrm rot="251369">
                <a:off x="5182317" y="2695575"/>
                <a:ext cx="1689972" cy="267093"/>
              </a:xfrm>
              <a:custGeom>
                <a:avLst/>
                <a:gdLst>
                  <a:gd name="connsiteX0" fmla="*/ 0 w 2400300"/>
                  <a:gd name="connsiteY0" fmla="*/ 47625 h 267093"/>
                  <a:gd name="connsiteX1" fmla="*/ 1162050 w 2400300"/>
                  <a:gd name="connsiteY1" fmla="*/ 266700 h 267093"/>
                  <a:gd name="connsiteX2" fmla="*/ 2400300 w 2400300"/>
                  <a:gd name="connsiteY2" fmla="*/ 0 h 267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00300" h="267093">
                    <a:moveTo>
                      <a:pt x="0" y="47625"/>
                    </a:moveTo>
                    <a:cubicBezTo>
                      <a:pt x="381000" y="161131"/>
                      <a:pt x="762000" y="274638"/>
                      <a:pt x="1162050" y="266700"/>
                    </a:cubicBezTo>
                    <a:cubicBezTo>
                      <a:pt x="1562100" y="258763"/>
                      <a:pt x="1981200" y="129381"/>
                      <a:pt x="2400300" y="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4" name="Rounded Rectangle 103"/>
            <p:cNvSpPr/>
            <p:nvPr/>
          </p:nvSpPr>
          <p:spPr bwMode="auto">
            <a:xfrm>
              <a:off x="5890415" y="-391991"/>
              <a:ext cx="463768" cy="519893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35781" y="5810343"/>
            <a:ext cx="894302" cy="344487"/>
            <a:chOff x="235781" y="2798215"/>
            <a:chExt cx="894302" cy="344487"/>
          </a:xfrm>
        </p:grpSpPr>
        <p:sp>
          <p:nvSpPr>
            <p:cNvPr id="109" name="Rectangle 6"/>
            <p:cNvSpPr>
              <a:spLocks noChangeArrowheads="1"/>
            </p:cNvSpPr>
            <p:nvPr/>
          </p:nvSpPr>
          <p:spPr bwMode="auto">
            <a:xfrm>
              <a:off x="235781" y="2798215"/>
              <a:ext cx="681649" cy="344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114300" lvl="1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R0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endParaRPr>
            </a:p>
          </p:txBody>
        </p:sp>
        <p:sp>
          <p:nvSpPr>
            <p:cNvPr id="110" name="Right Arrow 109"/>
            <p:cNvSpPr/>
            <p:nvPr/>
          </p:nvSpPr>
          <p:spPr bwMode="auto">
            <a:xfrm>
              <a:off x="853636" y="2814353"/>
              <a:ext cx="276447" cy="3111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231298" y="5677073"/>
            <a:ext cx="930541" cy="765810"/>
            <a:chOff x="231298" y="2664945"/>
            <a:chExt cx="930541" cy="765810"/>
          </a:xfrm>
        </p:grpSpPr>
        <p:sp>
          <p:nvSpPr>
            <p:cNvPr id="112" name="Rectangle 111"/>
            <p:cNvSpPr/>
            <p:nvPr/>
          </p:nvSpPr>
          <p:spPr bwMode="auto">
            <a:xfrm>
              <a:off x="231299" y="2664945"/>
              <a:ext cx="930540" cy="765810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3" name="Rectangle 6"/>
            <p:cNvSpPr>
              <a:spLocks noChangeArrowheads="1"/>
            </p:cNvSpPr>
            <p:nvPr/>
          </p:nvSpPr>
          <p:spPr bwMode="auto">
            <a:xfrm>
              <a:off x="231298" y="3062672"/>
              <a:ext cx="681649" cy="344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114300" lvl="1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R0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endParaRPr>
            </a:p>
          </p:txBody>
        </p:sp>
        <p:sp>
          <p:nvSpPr>
            <p:cNvPr id="114" name="Right Arrow 113"/>
            <p:cNvSpPr/>
            <p:nvPr/>
          </p:nvSpPr>
          <p:spPr bwMode="auto">
            <a:xfrm>
              <a:off x="849153" y="3078810"/>
              <a:ext cx="276447" cy="3111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4" name="Rectangle 83"/>
          <p:cNvSpPr/>
          <p:nvPr/>
        </p:nvSpPr>
        <p:spPr>
          <a:xfrm>
            <a:off x="6416860" y="4443755"/>
            <a:ext cx="258084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.w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16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960684" y="5794801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0100 0001 0011 0000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2312895" y="2157102"/>
            <a:ext cx="6400800" cy="4011494"/>
            <a:chOff x="2326342" y="516568"/>
            <a:chExt cx="6400800" cy="4011494"/>
          </a:xfrm>
        </p:grpSpPr>
        <p:sp>
          <p:nvSpPr>
            <p:cNvPr id="94" name="Rectangle 93"/>
            <p:cNvSpPr/>
            <p:nvPr/>
          </p:nvSpPr>
          <p:spPr>
            <a:xfrm>
              <a:off x="2969630" y="4158730"/>
              <a:ext cx="307968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FF0000"/>
                  </a:solidFill>
                  <a:latin typeface="Courier New" pitchFamily="49" charset="0"/>
                </a:rPr>
                <a:t>0100 0001 0 0 11 0000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6342" y="516568"/>
              <a:ext cx="6400800" cy="444020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231298" y="5677073"/>
            <a:ext cx="930541" cy="765810"/>
            <a:chOff x="231298" y="2664945"/>
            <a:chExt cx="930541" cy="765810"/>
          </a:xfrm>
        </p:grpSpPr>
        <p:sp>
          <p:nvSpPr>
            <p:cNvPr id="4" name="Rectangle 3"/>
            <p:cNvSpPr/>
            <p:nvPr/>
          </p:nvSpPr>
          <p:spPr bwMode="auto">
            <a:xfrm>
              <a:off x="231299" y="2664945"/>
              <a:ext cx="930540" cy="765810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231298" y="3062672"/>
              <a:ext cx="681649" cy="344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114300" lvl="1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R0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>
              <a:off x="849153" y="3078810"/>
              <a:ext cx="276447" cy="3111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ISA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1C61-8FBE-471D-B58D-2F0CFD446634}" type="slidenum">
              <a:rPr lang="en-US">
                <a:solidFill>
                  <a:srgbClr val="000000"/>
                </a:solidFill>
              </a:rPr>
              <a:pPr/>
              <a:t>88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17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Disassemble MSP430 Code</a:t>
            </a:r>
          </a:p>
        </p:txBody>
      </p:sp>
      <p:sp>
        <p:nvSpPr>
          <p:cNvPr id="3174404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Arial" pitchFamily="34" charset="0"/>
              </a:rPr>
              <a:t>Instruction Disassembly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59685" y="2828551"/>
            <a:ext cx="6727825" cy="337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0xc000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4031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0xc002: 0400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0xc004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40b2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0xc006: 5a80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0xc008: 0120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0xc00a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427f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0xc00c: 12b0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0xc00e: c012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0xc010: 3ffc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0xc012: 831f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0xc014: 23fe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0xc016: 4130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US" sz="1800" b="1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56199" y="277818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0100 0000 0011 0001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56199" y="333399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0100 0000 1011 0010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56199" y="415874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0100 0010 0111 1111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65165" y="5261402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1000 0011 0001 1111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56201" y="5534825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0010 0011 1111 1110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794870" y="1408113"/>
            <a:ext cx="7932272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SzTx/>
              <a:buFont typeface="Wingdings" pitchFamily="2" charset="2"/>
              <a:buNone/>
            </a:pPr>
            <a:r>
              <a:rPr lang="en-US" sz="2000" kern="0" dirty="0" smtClean="0">
                <a:solidFill>
                  <a:srgbClr val="000000"/>
                </a:solidFill>
              </a:rPr>
              <a:t>…Use indirect register auto-increment mode for source operand.</a:t>
            </a:r>
            <a:endParaRPr lang="en-US" sz="2000" kern="0" dirty="0">
              <a:solidFill>
                <a:srgbClr val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956199" y="4418722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0001 0010 1011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0000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956199" y="4987979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0011 1111 1111 1100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028972" y="4996938"/>
            <a:ext cx="1429781" cy="276999"/>
            <a:chOff x="6028972" y="4996938"/>
            <a:chExt cx="1429781" cy="276999"/>
          </a:xfrm>
        </p:grpSpPr>
        <p:sp>
          <p:nvSpPr>
            <p:cNvPr id="60" name="Rectangle 59"/>
            <p:cNvSpPr/>
            <p:nvPr/>
          </p:nvSpPr>
          <p:spPr>
            <a:xfrm>
              <a:off x="6028972" y="4996938"/>
              <a:ext cx="395942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err="1" smtClean="0">
                  <a:solidFill>
                    <a:srgbClr val="000000"/>
                  </a:solidFill>
                  <a:latin typeface="Comic Sans MS" pitchFamily="66" charset="0"/>
                </a:rPr>
                <a:t>jmp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652442" y="4996938"/>
              <a:ext cx="806311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0xc00a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022353" y="2810571"/>
            <a:ext cx="2926689" cy="830917"/>
            <a:chOff x="6022353" y="2810571"/>
            <a:chExt cx="2926689" cy="830917"/>
          </a:xfrm>
        </p:grpSpPr>
        <p:sp>
          <p:nvSpPr>
            <p:cNvPr id="63" name="Rectangle 62"/>
            <p:cNvSpPr/>
            <p:nvPr/>
          </p:nvSpPr>
          <p:spPr>
            <a:xfrm>
              <a:off x="6022353" y="3364489"/>
              <a:ext cx="413575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err="1" smtClean="0">
                  <a:solidFill>
                    <a:srgbClr val="000000"/>
                  </a:solidFill>
                  <a:latin typeface="Comic Sans MS" pitchFamily="66" charset="0"/>
                </a:rPr>
                <a:t>mov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445263" y="3359726"/>
              <a:ext cx="25808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.w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115823" y="3359726"/>
              <a:ext cx="828753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0x5a80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904433" y="3364489"/>
              <a:ext cx="19396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#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973073" y="3359726"/>
              <a:ext cx="250068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,</a:t>
              </a:r>
              <a:r>
                <a:rPr lang="en-US" sz="1800" b="1" dirty="0">
                  <a:solidFill>
                    <a:srgbClr val="000000"/>
                  </a:solidFill>
                  <a:latin typeface="Comic Sans MS" pitchFamily="66" charset="0"/>
                </a:rPr>
                <a:t>&amp;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248529" y="3359726"/>
              <a:ext cx="700513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0x120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6022353" y="2810571"/>
              <a:ext cx="2301778" cy="281762"/>
              <a:chOff x="6022353" y="2810571"/>
              <a:chExt cx="2301778" cy="281762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7129270" y="2810571"/>
                <a:ext cx="841577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0x0400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022353" y="2815334"/>
                <a:ext cx="413575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err="1" smtClean="0">
                    <a:solidFill>
                      <a:srgbClr val="000000"/>
                    </a:solidFill>
                    <a:latin typeface="Comic Sans MS" pitchFamily="66" charset="0"/>
                  </a:rPr>
                  <a:t>mov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445263" y="2810571"/>
                <a:ext cx="258084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.w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917880" y="2810571"/>
                <a:ext cx="193964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#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973073" y="2810571"/>
                <a:ext cx="351058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,r1</a:t>
                </a:r>
                <a:endParaRPr lang="en-US" sz="1800" b="1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6022353" y="4191772"/>
            <a:ext cx="1899158" cy="529397"/>
            <a:chOff x="6022353" y="4191772"/>
            <a:chExt cx="1899158" cy="529397"/>
          </a:xfrm>
        </p:grpSpPr>
        <p:sp>
          <p:nvSpPr>
            <p:cNvPr id="76" name="Rectangle 75"/>
            <p:cNvSpPr/>
            <p:nvPr/>
          </p:nvSpPr>
          <p:spPr>
            <a:xfrm>
              <a:off x="6028972" y="4445612"/>
              <a:ext cx="405438" cy="26643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call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904433" y="4441535"/>
              <a:ext cx="19396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#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102376" y="4444170"/>
              <a:ext cx="819135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0xc012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6022353" y="4191772"/>
              <a:ext cx="1695051" cy="286525"/>
              <a:chOff x="6022353" y="4191772"/>
              <a:chExt cx="1695051" cy="286525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6022353" y="4191772"/>
                <a:ext cx="413575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err="1" smtClean="0">
                    <a:solidFill>
                      <a:srgbClr val="000000"/>
                    </a:solidFill>
                    <a:latin typeface="Comic Sans MS" pitchFamily="66" charset="0"/>
                  </a:rPr>
                  <a:t>mov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431816" y="4191772"/>
                <a:ext cx="235642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.b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904433" y="4199489"/>
                <a:ext cx="335028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#8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225282" y="4201298"/>
                <a:ext cx="492122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,r15</a:t>
                </a:r>
                <a:endParaRPr lang="en-US" sz="1800" b="1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85" name="Rectangle 84"/>
          <p:cNvSpPr/>
          <p:nvPr/>
        </p:nvSpPr>
        <p:spPr>
          <a:xfrm>
            <a:off x="6028972" y="5561712"/>
            <a:ext cx="343043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err="1" smtClean="0">
                <a:solidFill>
                  <a:srgbClr val="000000"/>
                </a:solidFill>
                <a:latin typeface="Comic Sans MS" pitchFamily="66" charset="0"/>
              </a:rPr>
              <a:t>jne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6022353" y="5294426"/>
            <a:ext cx="1703257" cy="288637"/>
            <a:chOff x="6022353" y="5294426"/>
            <a:chExt cx="1703257" cy="288637"/>
          </a:xfrm>
        </p:grpSpPr>
        <p:sp>
          <p:nvSpPr>
            <p:cNvPr id="87" name="Rectangle 86"/>
            <p:cNvSpPr/>
            <p:nvPr/>
          </p:nvSpPr>
          <p:spPr>
            <a:xfrm>
              <a:off x="6022353" y="5299189"/>
              <a:ext cx="368691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sub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904433" y="5306064"/>
              <a:ext cx="335028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#1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233488" y="5303029"/>
              <a:ext cx="492122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,r15</a:t>
              </a:r>
              <a:endParaRPr lang="en-US" sz="1800" b="1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418369" y="5294426"/>
              <a:ext cx="25808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.w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sp>
        <p:nvSpPr>
          <p:cNvPr id="91" name="Rectangle 90"/>
          <p:cNvSpPr/>
          <p:nvPr/>
        </p:nvSpPr>
        <p:spPr>
          <a:xfrm>
            <a:off x="6665859" y="5566055"/>
            <a:ext cx="819135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0xc012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022353" y="5808491"/>
            <a:ext cx="413575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err="1" smtClean="0">
                <a:solidFill>
                  <a:srgbClr val="000000"/>
                </a:solidFill>
                <a:latin typeface="Comic Sans MS" pitchFamily="66" charset="0"/>
              </a:rPr>
              <a:t>mov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418369" y="5803728"/>
            <a:ext cx="258084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.w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3647171" y="2055906"/>
            <a:ext cx="3864801" cy="4263814"/>
            <a:chOff x="3647171" y="415372"/>
            <a:chExt cx="3864801" cy="4263814"/>
          </a:xfrm>
        </p:grpSpPr>
        <p:sp>
          <p:nvSpPr>
            <p:cNvPr id="110" name="Rounded Rectangle 109"/>
            <p:cNvSpPr/>
            <p:nvPr/>
          </p:nvSpPr>
          <p:spPr bwMode="auto">
            <a:xfrm>
              <a:off x="3904636" y="422575"/>
              <a:ext cx="1635553" cy="54864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1" name="Rounded Rectangle 110"/>
            <p:cNvSpPr/>
            <p:nvPr/>
          </p:nvSpPr>
          <p:spPr bwMode="auto">
            <a:xfrm>
              <a:off x="6278713" y="415372"/>
              <a:ext cx="864004" cy="54864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3647171" y="4169162"/>
              <a:ext cx="3864801" cy="510024"/>
              <a:chOff x="3966974" y="2452644"/>
              <a:chExt cx="3864801" cy="510024"/>
            </a:xfrm>
          </p:grpSpPr>
          <p:sp>
            <p:nvSpPr>
              <p:cNvPr id="113" name="Oval 6"/>
              <p:cNvSpPr>
                <a:spLocks noChangeArrowheads="1"/>
              </p:cNvSpPr>
              <p:nvPr/>
            </p:nvSpPr>
            <p:spPr bwMode="auto">
              <a:xfrm>
                <a:off x="3966974" y="2452644"/>
                <a:ext cx="697618" cy="335641"/>
              </a:xfrm>
              <a:prstGeom prst="ellipse">
                <a:avLst/>
              </a:prstGeom>
              <a:solidFill>
                <a:srgbClr val="FFFF00">
                  <a:alpha val="25000"/>
                </a:srgbClr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Freeform 113"/>
              <p:cNvSpPr/>
              <p:nvPr/>
            </p:nvSpPr>
            <p:spPr bwMode="auto">
              <a:xfrm>
                <a:off x="4514055" y="2709485"/>
                <a:ext cx="744461" cy="211273"/>
              </a:xfrm>
              <a:custGeom>
                <a:avLst/>
                <a:gdLst>
                  <a:gd name="connsiteX0" fmla="*/ 0 w 2400300"/>
                  <a:gd name="connsiteY0" fmla="*/ 47625 h 267093"/>
                  <a:gd name="connsiteX1" fmla="*/ 1162050 w 2400300"/>
                  <a:gd name="connsiteY1" fmla="*/ 266700 h 267093"/>
                  <a:gd name="connsiteX2" fmla="*/ 2400300 w 2400300"/>
                  <a:gd name="connsiteY2" fmla="*/ 0 h 267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00300" h="267093">
                    <a:moveTo>
                      <a:pt x="0" y="47625"/>
                    </a:moveTo>
                    <a:cubicBezTo>
                      <a:pt x="381000" y="161131"/>
                      <a:pt x="762000" y="274638"/>
                      <a:pt x="1162050" y="266700"/>
                    </a:cubicBezTo>
                    <a:cubicBezTo>
                      <a:pt x="1562100" y="258763"/>
                      <a:pt x="1981200" y="129381"/>
                      <a:pt x="2400300" y="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Oval 6"/>
              <p:cNvSpPr>
                <a:spLocks noChangeArrowheads="1"/>
              </p:cNvSpPr>
              <p:nvPr/>
            </p:nvSpPr>
            <p:spPr bwMode="auto">
              <a:xfrm>
                <a:off x="5211150" y="2452644"/>
                <a:ext cx="428365" cy="335641"/>
              </a:xfrm>
              <a:prstGeom prst="ellipse">
                <a:avLst/>
              </a:prstGeom>
              <a:solidFill>
                <a:srgbClr val="FFFF00">
                  <a:alpha val="25000"/>
                </a:srgbClr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Freeform 115"/>
              <p:cNvSpPr/>
              <p:nvPr/>
            </p:nvSpPr>
            <p:spPr bwMode="auto">
              <a:xfrm rot="193032">
                <a:off x="5596655" y="2695575"/>
                <a:ext cx="1674890" cy="267093"/>
              </a:xfrm>
              <a:custGeom>
                <a:avLst/>
                <a:gdLst>
                  <a:gd name="connsiteX0" fmla="*/ 0 w 2400300"/>
                  <a:gd name="connsiteY0" fmla="*/ 47625 h 267093"/>
                  <a:gd name="connsiteX1" fmla="*/ 1162050 w 2400300"/>
                  <a:gd name="connsiteY1" fmla="*/ 266700 h 267093"/>
                  <a:gd name="connsiteX2" fmla="*/ 2400300 w 2400300"/>
                  <a:gd name="connsiteY2" fmla="*/ 0 h 267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00300" h="267093">
                    <a:moveTo>
                      <a:pt x="0" y="47625"/>
                    </a:moveTo>
                    <a:cubicBezTo>
                      <a:pt x="381000" y="161131"/>
                      <a:pt x="762000" y="274638"/>
                      <a:pt x="1162050" y="266700"/>
                    </a:cubicBezTo>
                    <a:cubicBezTo>
                      <a:pt x="1562100" y="258763"/>
                      <a:pt x="1981200" y="129381"/>
                      <a:pt x="2400300" y="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224236" y="2459156"/>
                <a:ext cx="607539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@r1+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84" name="Rectangle 83"/>
          <p:cNvSpPr/>
          <p:nvPr/>
        </p:nvSpPr>
        <p:spPr>
          <a:xfrm>
            <a:off x="6416860" y="4443755"/>
            <a:ext cx="258084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.w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99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960684" y="5794801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0100 0001 0011 0000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2312895" y="2157102"/>
            <a:ext cx="6400800" cy="4011494"/>
            <a:chOff x="2326342" y="516568"/>
            <a:chExt cx="6400800" cy="4011494"/>
          </a:xfrm>
        </p:grpSpPr>
        <p:sp>
          <p:nvSpPr>
            <p:cNvPr id="94" name="Rectangle 93"/>
            <p:cNvSpPr/>
            <p:nvPr/>
          </p:nvSpPr>
          <p:spPr>
            <a:xfrm>
              <a:off x="2969630" y="4158730"/>
              <a:ext cx="307968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FF0000"/>
                  </a:solidFill>
                  <a:latin typeface="Courier New" pitchFamily="49" charset="0"/>
                </a:rPr>
                <a:t>0100 0001 0 0 11 0000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6342" y="516568"/>
              <a:ext cx="6400800" cy="444020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231298" y="5677073"/>
            <a:ext cx="930541" cy="765810"/>
            <a:chOff x="231298" y="2664945"/>
            <a:chExt cx="930541" cy="765810"/>
          </a:xfrm>
        </p:grpSpPr>
        <p:sp>
          <p:nvSpPr>
            <p:cNvPr id="4" name="Rectangle 3"/>
            <p:cNvSpPr/>
            <p:nvPr/>
          </p:nvSpPr>
          <p:spPr bwMode="auto">
            <a:xfrm>
              <a:off x="231299" y="2664945"/>
              <a:ext cx="930540" cy="765810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231298" y="3062672"/>
              <a:ext cx="681649" cy="344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114300" lvl="1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R0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>
              <a:off x="849153" y="3078810"/>
              <a:ext cx="276447" cy="3111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ISA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1C61-8FBE-471D-B58D-2F0CFD446634}" type="slidenum">
              <a:rPr lang="en-US">
                <a:solidFill>
                  <a:srgbClr val="000000"/>
                </a:solidFill>
              </a:rPr>
              <a:pPr/>
              <a:t>89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17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Disassemble MSP430 Code</a:t>
            </a:r>
          </a:p>
        </p:txBody>
      </p:sp>
      <p:sp>
        <p:nvSpPr>
          <p:cNvPr id="3174404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Arial" pitchFamily="34" charset="0"/>
              </a:rPr>
              <a:t>Instruction Disassembly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59685" y="2828551"/>
            <a:ext cx="6727825" cy="337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0xc000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4031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0xc002: 0400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0xc004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40b2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0xc006: 5a80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0xc008: 0120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0xc00a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427f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0xc00c: 12b0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0xc00e: c012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0xc010: 3ffc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0xc012: 831f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0xc014: 23fe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0xc016: 4130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US" sz="1800" b="1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56199" y="277818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0100 0000 0011 0001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56199" y="333399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0100 0000 1011 0010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56199" y="415874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0100 0010 0111 1111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65165" y="5261402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1000 0011 0001 1111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56201" y="5534825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0010 0011 1111 1110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794870" y="1408113"/>
            <a:ext cx="7932272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SzTx/>
              <a:buFont typeface="Wingdings" pitchFamily="2" charset="2"/>
              <a:buNone/>
            </a:pPr>
            <a:r>
              <a:rPr lang="en-US" sz="2000" kern="0" dirty="0" smtClean="0">
                <a:solidFill>
                  <a:srgbClr val="000000"/>
                </a:solidFill>
              </a:rPr>
              <a:t>…Use register mode for destination operand.  (Pop the stack into the PC – “ret” instruction.)</a:t>
            </a:r>
            <a:endParaRPr lang="en-US" sz="2000" kern="0" dirty="0">
              <a:solidFill>
                <a:srgbClr val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956199" y="4418722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0001 0010 1011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0000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956199" y="4987979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0011 1111 1111 1100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028972" y="4996938"/>
            <a:ext cx="1429781" cy="276999"/>
            <a:chOff x="6028972" y="4996938"/>
            <a:chExt cx="1429781" cy="276999"/>
          </a:xfrm>
        </p:grpSpPr>
        <p:sp>
          <p:nvSpPr>
            <p:cNvPr id="60" name="Rectangle 59"/>
            <p:cNvSpPr/>
            <p:nvPr/>
          </p:nvSpPr>
          <p:spPr>
            <a:xfrm>
              <a:off x="6028972" y="4996938"/>
              <a:ext cx="395942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err="1" smtClean="0">
                  <a:solidFill>
                    <a:srgbClr val="000000"/>
                  </a:solidFill>
                  <a:latin typeface="Comic Sans MS" pitchFamily="66" charset="0"/>
                </a:rPr>
                <a:t>jmp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652442" y="4996938"/>
              <a:ext cx="806311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0xc00a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022353" y="2810571"/>
            <a:ext cx="2926689" cy="830917"/>
            <a:chOff x="6022353" y="2810571"/>
            <a:chExt cx="2926689" cy="830917"/>
          </a:xfrm>
        </p:grpSpPr>
        <p:sp>
          <p:nvSpPr>
            <p:cNvPr id="63" name="Rectangle 62"/>
            <p:cNvSpPr/>
            <p:nvPr/>
          </p:nvSpPr>
          <p:spPr>
            <a:xfrm>
              <a:off x="6022353" y="3364489"/>
              <a:ext cx="413575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err="1" smtClean="0">
                  <a:solidFill>
                    <a:srgbClr val="000000"/>
                  </a:solidFill>
                  <a:latin typeface="Comic Sans MS" pitchFamily="66" charset="0"/>
                </a:rPr>
                <a:t>mov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445263" y="3359726"/>
              <a:ext cx="25808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.w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115823" y="3359726"/>
              <a:ext cx="828753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0x5a80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904433" y="3364489"/>
              <a:ext cx="19396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#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973073" y="3359726"/>
              <a:ext cx="250068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,</a:t>
              </a:r>
              <a:r>
                <a:rPr lang="en-US" sz="1800" b="1" dirty="0">
                  <a:solidFill>
                    <a:srgbClr val="000000"/>
                  </a:solidFill>
                  <a:latin typeface="Comic Sans MS" pitchFamily="66" charset="0"/>
                </a:rPr>
                <a:t>&amp;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248529" y="3359726"/>
              <a:ext cx="700513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0x120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6022353" y="2810571"/>
              <a:ext cx="2301778" cy="281762"/>
              <a:chOff x="6022353" y="2810571"/>
              <a:chExt cx="2301778" cy="281762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7129270" y="2810571"/>
                <a:ext cx="841577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0x0400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022353" y="2815334"/>
                <a:ext cx="413575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err="1" smtClean="0">
                    <a:solidFill>
                      <a:srgbClr val="000000"/>
                    </a:solidFill>
                    <a:latin typeface="Comic Sans MS" pitchFamily="66" charset="0"/>
                  </a:rPr>
                  <a:t>mov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445263" y="2810571"/>
                <a:ext cx="258084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.w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917880" y="2810571"/>
                <a:ext cx="193964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#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973073" y="2810571"/>
                <a:ext cx="351058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,r1</a:t>
                </a:r>
                <a:endParaRPr lang="en-US" sz="1800" b="1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6022353" y="4191772"/>
            <a:ext cx="1899158" cy="529397"/>
            <a:chOff x="6022353" y="4191772"/>
            <a:chExt cx="1899158" cy="529397"/>
          </a:xfrm>
        </p:grpSpPr>
        <p:sp>
          <p:nvSpPr>
            <p:cNvPr id="76" name="Rectangle 75"/>
            <p:cNvSpPr/>
            <p:nvPr/>
          </p:nvSpPr>
          <p:spPr>
            <a:xfrm>
              <a:off x="6028972" y="4445612"/>
              <a:ext cx="405438" cy="26643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call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904433" y="4441535"/>
              <a:ext cx="19396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#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102376" y="4444170"/>
              <a:ext cx="819135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0xc012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6022353" y="4191772"/>
              <a:ext cx="1695051" cy="286525"/>
              <a:chOff x="6022353" y="4191772"/>
              <a:chExt cx="1695051" cy="286525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6022353" y="4191772"/>
                <a:ext cx="413575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err="1" smtClean="0">
                    <a:solidFill>
                      <a:srgbClr val="000000"/>
                    </a:solidFill>
                    <a:latin typeface="Comic Sans MS" pitchFamily="66" charset="0"/>
                  </a:rPr>
                  <a:t>mov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431816" y="4191772"/>
                <a:ext cx="235642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.b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904433" y="4199489"/>
                <a:ext cx="335028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#8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225282" y="4201298"/>
                <a:ext cx="492122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,r15</a:t>
                </a:r>
                <a:endParaRPr lang="en-US" sz="1800" b="1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85" name="Rectangle 84"/>
          <p:cNvSpPr/>
          <p:nvPr/>
        </p:nvSpPr>
        <p:spPr>
          <a:xfrm>
            <a:off x="6028972" y="5561712"/>
            <a:ext cx="343043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err="1" smtClean="0">
                <a:solidFill>
                  <a:srgbClr val="000000"/>
                </a:solidFill>
                <a:latin typeface="Comic Sans MS" pitchFamily="66" charset="0"/>
              </a:rPr>
              <a:t>jne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6022353" y="5294426"/>
            <a:ext cx="1703257" cy="288637"/>
            <a:chOff x="6022353" y="5294426"/>
            <a:chExt cx="1703257" cy="288637"/>
          </a:xfrm>
        </p:grpSpPr>
        <p:sp>
          <p:nvSpPr>
            <p:cNvPr id="87" name="Rectangle 86"/>
            <p:cNvSpPr/>
            <p:nvPr/>
          </p:nvSpPr>
          <p:spPr>
            <a:xfrm>
              <a:off x="6022353" y="5299189"/>
              <a:ext cx="368691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sub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904433" y="5306064"/>
              <a:ext cx="335028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#1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233488" y="5303029"/>
              <a:ext cx="492122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,r15</a:t>
              </a:r>
              <a:endParaRPr lang="en-US" sz="1800" b="1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418369" y="5294426"/>
              <a:ext cx="25808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.w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sp>
        <p:nvSpPr>
          <p:cNvPr id="91" name="Rectangle 90"/>
          <p:cNvSpPr/>
          <p:nvPr/>
        </p:nvSpPr>
        <p:spPr>
          <a:xfrm>
            <a:off x="6665859" y="5566055"/>
            <a:ext cx="819135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0xc012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022353" y="5808491"/>
            <a:ext cx="413575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err="1" smtClean="0">
                <a:solidFill>
                  <a:srgbClr val="000000"/>
                </a:solidFill>
                <a:latin typeface="Comic Sans MS" pitchFamily="66" charset="0"/>
              </a:rPr>
              <a:t>mov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418369" y="5803728"/>
            <a:ext cx="258084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.w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904433" y="5816208"/>
            <a:ext cx="607539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@r1+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4376134" y="2136588"/>
            <a:ext cx="4351008" cy="4281347"/>
            <a:chOff x="4376134" y="1598708"/>
            <a:chExt cx="4351008" cy="4281347"/>
          </a:xfrm>
        </p:grpSpPr>
        <p:grpSp>
          <p:nvGrpSpPr>
            <p:cNvPr id="98" name="Group 97"/>
            <p:cNvGrpSpPr/>
            <p:nvPr/>
          </p:nvGrpSpPr>
          <p:grpSpPr>
            <a:xfrm>
              <a:off x="4376134" y="5264925"/>
              <a:ext cx="3463905" cy="615130"/>
              <a:chOff x="4695937" y="2454502"/>
              <a:chExt cx="3463905" cy="61513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4695937" y="2466933"/>
                <a:ext cx="3180678" cy="602699"/>
                <a:chOff x="4695937" y="2466933"/>
                <a:chExt cx="3180678" cy="602699"/>
              </a:xfrm>
            </p:grpSpPr>
            <p:sp>
              <p:nvSpPr>
                <p:cNvPr id="104" name="Oval 6"/>
                <p:cNvSpPr>
                  <a:spLocks noChangeArrowheads="1"/>
                </p:cNvSpPr>
                <p:nvPr/>
              </p:nvSpPr>
              <p:spPr bwMode="auto">
                <a:xfrm>
                  <a:off x="5614828" y="2466933"/>
                  <a:ext cx="697618" cy="335641"/>
                </a:xfrm>
                <a:prstGeom prst="ellipse">
                  <a:avLst/>
                </a:prstGeom>
                <a:solidFill>
                  <a:srgbClr val="FFFF00">
                    <a:alpha val="25000"/>
                  </a:srgbClr>
                </a:solidFill>
                <a:ln w="28575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" name="Freeform 104"/>
                <p:cNvSpPr/>
                <p:nvPr/>
              </p:nvSpPr>
              <p:spPr bwMode="auto">
                <a:xfrm>
                  <a:off x="4848941" y="2738063"/>
                  <a:ext cx="847725" cy="141587"/>
                </a:xfrm>
                <a:custGeom>
                  <a:avLst/>
                  <a:gdLst>
                    <a:gd name="connsiteX0" fmla="*/ 0 w 2400300"/>
                    <a:gd name="connsiteY0" fmla="*/ 47625 h 267093"/>
                    <a:gd name="connsiteX1" fmla="*/ 1162050 w 2400300"/>
                    <a:gd name="connsiteY1" fmla="*/ 266700 h 267093"/>
                    <a:gd name="connsiteX2" fmla="*/ 2400300 w 2400300"/>
                    <a:gd name="connsiteY2" fmla="*/ 0 h 267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00300" h="267093">
                      <a:moveTo>
                        <a:pt x="0" y="47625"/>
                      </a:moveTo>
                      <a:cubicBezTo>
                        <a:pt x="381000" y="161131"/>
                        <a:pt x="762000" y="274638"/>
                        <a:pt x="1162050" y="266700"/>
                      </a:cubicBezTo>
                      <a:cubicBezTo>
                        <a:pt x="1562100" y="258763"/>
                        <a:pt x="1981200" y="129381"/>
                        <a:pt x="2400300" y="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stealth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" name="Oval 6"/>
                <p:cNvSpPr>
                  <a:spLocks noChangeArrowheads="1"/>
                </p:cNvSpPr>
                <p:nvPr/>
              </p:nvSpPr>
              <p:spPr bwMode="auto">
                <a:xfrm>
                  <a:off x="4695937" y="2466933"/>
                  <a:ext cx="222886" cy="335641"/>
                </a:xfrm>
                <a:prstGeom prst="ellipse">
                  <a:avLst/>
                </a:prstGeom>
                <a:solidFill>
                  <a:srgbClr val="FFFF00">
                    <a:alpha val="25000"/>
                  </a:srgbClr>
                </a:solidFill>
                <a:ln w="28575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" name="Freeform 106"/>
                <p:cNvSpPr/>
                <p:nvPr/>
              </p:nvSpPr>
              <p:spPr bwMode="auto">
                <a:xfrm rot="163646">
                  <a:off x="6237293" y="2715391"/>
                  <a:ext cx="1639322" cy="354241"/>
                </a:xfrm>
                <a:custGeom>
                  <a:avLst/>
                  <a:gdLst>
                    <a:gd name="connsiteX0" fmla="*/ 0 w 2400300"/>
                    <a:gd name="connsiteY0" fmla="*/ 47625 h 267093"/>
                    <a:gd name="connsiteX1" fmla="*/ 1162050 w 2400300"/>
                    <a:gd name="connsiteY1" fmla="*/ 266700 h 267093"/>
                    <a:gd name="connsiteX2" fmla="*/ 2400300 w 2400300"/>
                    <a:gd name="connsiteY2" fmla="*/ 0 h 267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00300" h="267093">
                      <a:moveTo>
                        <a:pt x="0" y="47625"/>
                      </a:moveTo>
                      <a:cubicBezTo>
                        <a:pt x="381000" y="161131"/>
                        <a:pt x="762000" y="274638"/>
                        <a:pt x="1162050" y="266700"/>
                      </a:cubicBezTo>
                      <a:cubicBezTo>
                        <a:pt x="1562100" y="258763"/>
                        <a:pt x="1981200" y="129381"/>
                        <a:pt x="2400300" y="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stealth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03" name="Rectangle 102"/>
              <p:cNvSpPr/>
              <p:nvPr/>
            </p:nvSpPr>
            <p:spPr>
              <a:xfrm>
                <a:off x="7808784" y="2454502"/>
                <a:ext cx="351058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,r0</a:t>
                </a:r>
                <a:endParaRPr lang="en-US" sz="1800" b="1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  <p:sp>
          <p:nvSpPr>
            <p:cNvPr id="99" name="Rounded Rectangle 98"/>
            <p:cNvSpPr/>
            <p:nvPr/>
          </p:nvSpPr>
          <p:spPr bwMode="auto">
            <a:xfrm>
              <a:off x="7069466" y="1598708"/>
              <a:ext cx="1657676" cy="47130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1" name="Rounded Rectangle 100"/>
            <p:cNvSpPr/>
            <p:nvPr/>
          </p:nvSpPr>
          <p:spPr bwMode="auto">
            <a:xfrm>
              <a:off x="5485374" y="1598708"/>
              <a:ext cx="485680" cy="47130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4" name="Rectangle 83"/>
          <p:cNvSpPr/>
          <p:nvPr/>
        </p:nvSpPr>
        <p:spPr>
          <a:xfrm>
            <a:off x="6416860" y="4443755"/>
            <a:ext cx="258084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.w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2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929B-45A2-4AB0-9A08-128EC407A164}" type="slidenum">
              <a:rPr lang="en-US"/>
              <a:pPr/>
              <a:t>9</a:t>
            </a:fld>
            <a:endParaRPr lang="en-US"/>
          </a:p>
        </p:txBody>
      </p:sp>
      <p:sp>
        <p:nvSpPr>
          <p:cNvPr id="273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RISC / CISC Architecture</a:t>
            </a:r>
          </a:p>
        </p:txBody>
      </p:sp>
      <p:sp>
        <p:nvSpPr>
          <p:cNvPr id="2732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4500" y="2060575"/>
            <a:ext cx="4102100" cy="4297363"/>
          </a:xfrm>
        </p:spPr>
        <p:txBody>
          <a:bodyPr/>
          <a:lstStyle/>
          <a:p>
            <a:r>
              <a:rPr lang="en-US" sz="2000" dirty="0" smtClean="0"/>
              <a:t>Single-clock</a:t>
            </a:r>
            <a:endParaRPr lang="en-US" sz="2000" dirty="0"/>
          </a:p>
          <a:p>
            <a:r>
              <a:rPr lang="en-US" sz="2000" dirty="0"/>
              <a:t>Reduced instructions</a:t>
            </a:r>
          </a:p>
          <a:p>
            <a:r>
              <a:rPr lang="en-US" sz="2000" dirty="0" smtClean="0"/>
              <a:t>No microcode</a:t>
            </a:r>
          </a:p>
          <a:p>
            <a:r>
              <a:rPr lang="en-US" sz="2000" dirty="0" smtClean="0"/>
              <a:t>Data explicitly accessed</a:t>
            </a:r>
          </a:p>
          <a:p>
            <a:r>
              <a:rPr lang="en-US" sz="2000" dirty="0" smtClean="0"/>
              <a:t>Easier to validate</a:t>
            </a:r>
          </a:p>
          <a:p>
            <a:r>
              <a:rPr lang="en-US" sz="2000" dirty="0" smtClean="0"/>
              <a:t>Larger </a:t>
            </a:r>
            <a:r>
              <a:rPr lang="en-US" sz="2000" dirty="0"/>
              <a:t>code </a:t>
            </a:r>
            <a:r>
              <a:rPr lang="en-US" sz="2000" dirty="0" smtClean="0"/>
              <a:t>sizes (~30%)</a:t>
            </a:r>
            <a:endParaRPr lang="en-US" sz="2000" dirty="0"/>
          </a:p>
          <a:p>
            <a:r>
              <a:rPr lang="en-US" sz="2000" dirty="0" smtClean="0"/>
              <a:t>Low </a:t>
            </a:r>
            <a:r>
              <a:rPr lang="en-US" sz="2000" dirty="0"/>
              <a:t>cycles/second</a:t>
            </a:r>
          </a:p>
          <a:p>
            <a:r>
              <a:rPr lang="en-US" sz="2000" dirty="0" smtClean="0"/>
              <a:t>More </a:t>
            </a:r>
            <a:r>
              <a:rPr lang="en-US" sz="2000" dirty="0"/>
              <a:t>transistors on memory registers</a:t>
            </a:r>
          </a:p>
          <a:p>
            <a:r>
              <a:rPr lang="en-US" sz="2000" dirty="0" smtClean="0"/>
              <a:t>Pipelining friendly</a:t>
            </a:r>
          </a:p>
          <a:p>
            <a:r>
              <a:rPr lang="en-US" sz="2000" dirty="0"/>
              <a:t>Emphasis on </a:t>
            </a:r>
            <a:r>
              <a:rPr lang="en-US" sz="2000" dirty="0" smtClean="0"/>
              <a:t>software</a:t>
            </a:r>
            <a:endParaRPr lang="en-US" sz="2000" dirty="0"/>
          </a:p>
        </p:txBody>
      </p:sp>
      <p:sp>
        <p:nvSpPr>
          <p:cNvPr id="27320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99000" y="2060575"/>
            <a:ext cx="4279900" cy="4310063"/>
          </a:xfrm>
        </p:spPr>
        <p:txBody>
          <a:bodyPr/>
          <a:lstStyle/>
          <a:p>
            <a:r>
              <a:rPr lang="en-US" sz="2000" dirty="0" smtClean="0"/>
              <a:t>Multi-clock</a:t>
            </a:r>
            <a:endParaRPr lang="en-US" sz="2000" dirty="0"/>
          </a:p>
          <a:p>
            <a:r>
              <a:rPr lang="en-US" sz="2000" dirty="0"/>
              <a:t>Complex instructions</a:t>
            </a:r>
          </a:p>
          <a:p>
            <a:r>
              <a:rPr lang="en-US" sz="2000" dirty="0" smtClean="0"/>
              <a:t>Complicated microcode</a:t>
            </a:r>
          </a:p>
          <a:p>
            <a:r>
              <a:rPr lang="en-US" sz="2000" dirty="0" smtClean="0"/>
              <a:t>Memory to memory operations</a:t>
            </a:r>
          </a:p>
          <a:p>
            <a:r>
              <a:rPr lang="en-US" sz="2000" dirty="0" smtClean="0"/>
              <a:t>Difficult to validate</a:t>
            </a:r>
          </a:p>
          <a:p>
            <a:r>
              <a:rPr lang="en-US" sz="2000" dirty="0" smtClean="0"/>
              <a:t>Smaller </a:t>
            </a:r>
            <a:r>
              <a:rPr lang="en-US" sz="2000" dirty="0"/>
              <a:t>code sizes</a:t>
            </a:r>
          </a:p>
          <a:p>
            <a:r>
              <a:rPr lang="en-US" sz="2000" dirty="0" smtClean="0"/>
              <a:t>High </a:t>
            </a:r>
            <a:r>
              <a:rPr lang="en-US" sz="2000" dirty="0"/>
              <a:t>cycles/second</a:t>
            </a:r>
          </a:p>
          <a:p>
            <a:r>
              <a:rPr lang="en-US" sz="2000" dirty="0" smtClean="0"/>
              <a:t>More </a:t>
            </a:r>
            <a:r>
              <a:rPr lang="en-US" sz="2000" dirty="0"/>
              <a:t>transistors for complex instructions</a:t>
            </a:r>
          </a:p>
          <a:p>
            <a:r>
              <a:rPr lang="en-US" sz="2000" dirty="0"/>
              <a:t>Compiler </a:t>
            </a:r>
            <a:r>
              <a:rPr lang="en-US" sz="2000" dirty="0" smtClean="0"/>
              <a:t>friendly</a:t>
            </a:r>
          </a:p>
          <a:p>
            <a:r>
              <a:rPr lang="en-US" sz="2000" dirty="0"/>
              <a:t>Emphasis on </a:t>
            </a:r>
            <a:r>
              <a:rPr lang="en-US" sz="2000" dirty="0" smtClean="0"/>
              <a:t>hardware</a:t>
            </a:r>
            <a:endParaRPr lang="en-US" sz="2000" dirty="0"/>
          </a:p>
        </p:txBody>
      </p:sp>
      <p:sp>
        <p:nvSpPr>
          <p:cNvPr id="2732037" name="Rectangle 5"/>
          <p:cNvSpPr>
            <a:spLocks noChangeArrowheads="1"/>
          </p:cNvSpPr>
          <p:nvPr/>
        </p:nvSpPr>
        <p:spPr bwMode="auto">
          <a:xfrm>
            <a:off x="5005388" y="1350963"/>
            <a:ext cx="1276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600" b="1" i="1">
                <a:solidFill>
                  <a:schemeClr val="tx2"/>
                </a:solidFill>
                <a:latin typeface="Arial" charset="0"/>
              </a:rPr>
              <a:t>CISC</a:t>
            </a:r>
          </a:p>
        </p:txBody>
      </p:sp>
      <p:sp>
        <p:nvSpPr>
          <p:cNvPr id="2732038" name="Rectangle 6"/>
          <p:cNvSpPr>
            <a:spLocks noChangeArrowheads="1"/>
          </p:cNvSpPr>
          <p:nvPr/>
        </p:nvSpPr>
        <p:spPr bwMode="auto">
          <a:xfrm>
            <a:off x="777875" y="1338263"/>
            <a:ext cx="1276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600" b="1" i="1">
                <a:solidFill>
                  <a:schemeClr val="tx2"/>
                </a:solidFill>
                <a:latin typeface="Arial" charset="0"/>
              </a:rPr>
              <a:t>RISC</a:t>
            </a:r>
          </a:p>
        </p:txBody>
      </p:sp>
      <p:sp>
        <p:nvSpPr>
          <p:cNvPr id="2732039" name="Text Box 7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>
                <a:latin typeface="Arial" charset="0"/>
              </a:rPr>
              <a:t>RISC </a:t>
            </a:r>
            <a:r>
              <a:rPr lang="en-US" sz="1800" b="1" dirty="0" smtClean="0">
                <a:latin typeface="Arial" charset="0"/>
              </a:rPr>
              <a:t>vs. </a:t>
            </a:r>
            <a:r>
              <a:rPr lang="en-US" sz="1800" b="1" dirty="0">
                <a:latin typeface="Arial" charset="0"/>
              </a:rPr>
              <a:t>CISC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3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3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3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2035" grpId="0"/>
      <p:bldP spid="273203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960684" y="5794801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0100 0001 0011 0000</a:t>
            </a: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95" y="2157102"/>
            <a:ext cx="6400800" cy="44402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31298" y="5677073"/>
            <a:ext cx="930541" cy="765810"/>
            <a:chOff x="231298" y="2664945"/>
            <a:chExt cx="930541" cy="765810"/>
          </a:xfrm>
        </p:grpSpPr>
        <p:sp>
          <p:nvSpPr>
            <p:cNvPr id="4" name="Rectangle 3"/>
            <p:cNvSpPr/>
            <p:nvPr/>
          </p:nvSpPr>
          <p:spPr bwMode="auto">
            <a:xfrm>
              <a:off x="231299" y="2664945"/>
              <a:ext cx="930540" cy="765810"/>
            </a:xfrm>
            <a:prstGeom prst="rect">
              <a:avLst/>
            </a:prstGeom>
            <a:solidFill>
              <a:schemeClr val="bg1"/>
            </a:solidFill>
            <a:ln w="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231298" y="3062672"/>
              <a:ext cx="681649" cy="344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114300" lvl="1">
                <a:lnSpc>
                  <a:spcPct val="80000"/>
                </a:lnSpc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R0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>
              <a:off x="849153" y="3078810"/>
              <a:ext cx="276447" cy="31115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ISA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1C61-8FBE-471D-B58D-2F0CFD446634}" type="slidenum">
              <a:rPr lang="en-US">
                <a:solidFill>
                  <a:srgbClr val="000000"/>
                </a:solidFill>
              </a:rPr>
              <a:pPr/>
              <a:t>90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17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Disassemble MSP430 Code</a:t>
            </a:r>
          </a:p>
        </p:txBody>
      </p:sp>
      <p:sp>
        <p:nvSpPr>
          <p:cNvPr id="3174404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Arial" pitchFamily="34" charset="0"/>
              </a:rPr>
              <a:t>Instruction Disassembly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59685" y="2828551"/>
            <a:ext cx="6727825" cy="337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0xc000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4031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0xc002: 0400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0xc004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40b2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0xc006: 5a80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0xc008: 0120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0xc00a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427f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0xc00c: 12b0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0xc00e: c012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0xc010: 3ffc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0xc012: 831f</a:t>
            </a:r>
            <a:endParaRPr 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0xc014: 23fe</a:t>
            </a:r>
          </a:p>
          <a:p>
            <a:pPr marL="838200" lvl="1" indent="-38100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0xc016: 4130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US" sz="1800" b="1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56199" y="277818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0100 0000 0011 0001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56199" y="333399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0100 0000 1011 0010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56199" y="415874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0100 0010 0111 1111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65165" y="5261402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1000 0011 0001 1111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56201" y="5534825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0010 0011 1111 1110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794870" y="1408113"/>
            <a:ext cx="7932272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000000"/>
              </a:buClr>
              <a:buSzTx/>
              <a:buFont typeface="Wingdings" pitchFamily="2" charset="2"/>
              <a:buNone/>
            </a:pPr>
            <a:r>
              <a:rPr lang="en-US" sz="2000" kern="0" dirty="0" smtClean="0">
                <a:solidFill>
                  <a:srgbClr val="000000"/>
                </a:solidFill>
              </a:rPr>
              <a:t>…Continue the disassembly process.</a:t>
            </a:r>
            <a:endParaRPr lang="en-US" sz="2000" kern="0" dirty="0">
              <a:solidFill>
                <a:srgbClr val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956199" y="4418722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0001 0010 1011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0000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956199" y="4987979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0011 1111 1111 1100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028972" y="4996938"/>
            <a:ext cx="1429781" cy="276999"/>
            <a:chOff x="6028972" y="4996938"/>
            <a:chExt cx="1429781" cy="276999"/>
          </a:xfrm>
        </p:grpSpPr>
        <p:sp>
          <p:nvSpPr>
            <p:cNvPr id="60" name="Rectangle 59"/>
            <p:cNvSpPr/>
            <p:nvPr/>
          </p:nvSpPr>
          <p:spPr>
            <a:xfrm>
              <a:off x="6028972" y="4996938"/>
              <a:ext cx="395942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err="1" smtClean="0">
                  <a:solidFill>
                    <a:srgbClr val="000000"/>
                  </a:solidFill>
                  <a:latin typeface="Comic Sans MS" pitchFamily="66" charset="0"/>
                </a:rPr>
                <a:t>jmp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652442" y="4996938"/>
              <a:ext cx="806311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0xc00a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022353" y="2810571"/>
            <a:ext cx="2926689" cy="830917"/>
            <a:chOff x="6022353" y="2810571"/>
            <a:chExt cx="2926689" cy="830917"/>
          </a:xfrm>
        </p:grpSpPr>
        <p:sp>
          <p:nvSpPr>
            <p:cNvPr id="63" name="Rectangle 62"/>
            <p:cNvSpPr/>
            <p:nvPr/>
          </p:nvSpPr>
          <p:spPr>
            <a:xfrm>
              <a:off x="6022353" y="3364489"/>
              <a:ext cx="413575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err="1" smtClean="0">
                  <a:solidFill>
                    <a:srgbClr val="000000"/>
                  </a:solidFill>
                  <a:latin typeface="Comic Sans MS" pitchFamily="66" charset="0"/>
                </a:rPr>
                <a:t>mov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445263" y="3359726"/>
              <a:ext cx="25808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.w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115823" y="3359726"/>
              <a:ext cx="828753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0x5a80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904433" y="3364489"/>
              <a:ext cx="19396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#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973073" y="3359726"/>
              <a:ext cx="250068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,</a:t>
              </a:r>
              <a:r>
                <a:rPr lang="en-US" sz="1800" b="1" dirty="0">
                  <a:solidFill>
                    <a:srgbClr val="000000"/>
                  </a:solidFill>
                  <a:latin typeface="Comic Sans MS" pitchFamily="66" charset="0"/>
                </a:rPr>
                <a:t>&amp;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248529" y="3359726"/>
              <a:ext cx="700513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0x120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6022353" y="2810571"/>
              <a:ext cx="2301778" cy="281762"/>
              <a:chOff x="6022353" y="2810571"/>
              <a:chExt cx="2301778" cy="281762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7129270" y="2810571"/>
                <a:ext cx="841577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0x0400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022353" y="2815334"/>
                <a:ext cx="413575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err="1" smtClean="0">
                    <a:solidFill>
                      <a:srgbClr val="000000"/>
                    </a:solidFill>
                    <a:latin typeface="Comic Sans MS" pitchFamily="66" charset="0"/>
                  </a:rPr>
                  <a:t>mov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445263" y="2810571"/>
                <a:ext cx="258084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.w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917880" y="2810571"/>
                <a:ext cx="193964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#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973073" y="2810571"/>
                <a:ext cx="351058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,r1</a:t>
                </a:r>
                <a:endParaRPr lang="en-US" sz="1800" b="1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6022353" y="4191772"/>
            <a:ext cx="1899158" cy="529397"/>
            <a:chOff x="6022353" y="4191772"/>
            <a:chExt cx="1899158" cy="529397"/>
          </a:xfrm>
        </p:grpSpPr>
        <p:sp>
          <p:nvSpPr>
            <p:cNvPr id="76" name="Rectangle 75"/>
            <p:cNvSpPr/>
            <p:nvPr/>
          </p:nvSpPr>
          <p:spPr>
            <a:xfrm>
              <a:off x="6028972" y="4445612"/>
              <a:ext cx="405438" cy="26643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call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904433" y="4441535"/>
              <a:ext cx="19396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#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102376" y="4444170"/>
              <a:ext cx="819135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0xc012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6022353" y="4191772"/>
              <a:ext cx="1695051" cy="286525"/>
              <a:chOff x="6022353" y="4191772"/>
              <a:chExt cx="1695051" cy="286525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6022353" y="4191772"/>
                <a:ext cx="413575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err="1" smtClean="0">
                    <a:solidFill>
                      <a:srgbClr val="000000"/>
                    </a:solidFill>
                    <a:latin typeface="Comic Sans MS" pitchFamily="66" charset="0"/>
                  </a:rPr>
                  <a:t>mov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431816" y="4191772"/>
                <a:ext cx="235642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.b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904433" y="4199489"/>
                <a:ext cx="335028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#8</a:t>
                </a:r>
                <a:endParaRPr lang="en-U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225282" y="4201298"/>
                <a:ext cx="492122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000000"/>
                    </a:solidFill>
                    <a:latin typeface="Comic Sans MS" pitchFamily="66" charset="0"/>
                  </a:rPr>
                  <a:t>,r15</a:t>
                </a:r>
                <a:endParaRPr lang="en-US" sz="1800" b="1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85" name="Rectangle 84"/>
          <p:cNvSpPr/>
          <p:nvPr/>
        </p:nvSpPr>
        <p:spPr>
          <a:xfrm>
            <a:off x="6028972" y="5561712"/>
            <a:ext cx="343043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err="1" smtClean="0">
                <a:solidFill>
                  <a:srgbClr val="000000"/>
                </a:solidFill>
                <a:latin typeface="Comic Sans MS" pitchFamily="66" charset="0"/>
              </a:rPr>
              <a:t>jne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6022353" y="5294426"/>
            <a:ext cx="1703257" cy="288637"/>
            <a:chOff x="6022353" y="5294426"/>
            <a:chExt cx="1703257" cy="288637"/>
          </a:xfrm>
        </p:grpSpPr>
        <p:sp>
          <p:nvSpPr>
            <p:cNvPr id="87" name="Rectangle 86"/>
            <p:cNvSpPr/>
            <p:nvPr/>
          </p:nvSpPr>
          <p:spPr>
            <a:xfrm>
              <a:off x="6022353" y="5299189"/>
              <a:ext cx="368691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sub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904433" y="5306064"/>
              <a:ext cx="335028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#1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233488" y="5303029"/>
              <a:ext cx="492122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,r15</a:t>
              </a:r>
              <a:endParaRPr lang="en-US" sz="1800" b="1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418369" y="5294426"/>
              <a:ext cx="258084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smtClean="0">
                  <a:solidFill>
                    <a:srgbClr val="000000"/>
                  </a:solidFill>
                  <a:latin typeface="Comic Sans MS" pitchFamily="66" charset="0"/>
                </a:rPr>
                <a:t>.w</a:t>
              </a:r>
              <a:endParaRPr lang="en-US" sz="18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sp>
        <p:nvSpPr>
          <p:cNvPr id="91" name="Rectangle 90"/>
          <p:cNvSpPr/>
          <p:nvPr/>
        </p:nvSpPr>
        <p:spPr>
          <a:xfrm>
            <a:off x="6665859" y="5566055"/>
            <a:ext cx="819135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0xc012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022353" y="5808491"/>
            <a:ext cx="413575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err="1" smtClean="0">
                <a:solidFill>
                  <a:srgbClr val="000000"/>
                </a:solidFill>
                <a:latin typeface="Comic Sans MS" pitchFamily="66" charset="0"/>
              </a:rPr>
              <a:t>mov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418369" y="5803728"/>
            <a:ext cx="258084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.w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904433" y="5816208"/>
            <a:ext cx="607539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@r1+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488981" y="5802805"/>
            <a:ext cx="351058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,r0</a:t>
            </a:r>
            <a:endParaRPr lang="en-US" sz="1800" b="1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416860" y="4443755"/>
            <a:ext cx="258084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.w</a:t>
            </a:r>
            <a:endParaRPr lang="en-US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226951" y="5806546"/>
            <a:ext cx="519373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mic Sans MS" pitchFamily="66" charset="0"/>
              </a:rPr>
              <a:t>(ret)</a:t>
            </a:r>
            <a:endParaRPr lang="en-US" sz="1800" b="1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1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6463-09F2-4070-8DE4-32492BB692A0}" type="slidenum">
              <a:rPr lang="en-US"/>
              <a:pPr/>
              <a:t>91</a:t>
            </a:fld>
            <a:endParaRPr lang="en-US"/>
          </a:p>
        </p:txBody>
      </p:sp>
      <p:sp>
        <p:nvSpPr>
          <p:cNvPr id="314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Disassemble MSP430 Code</a:t>
            </a:r>
          </a:p>
        </p:txBody>
      </p:sp>
      <p:sp>
        <p:nvSpPr>
          <p:cNvPr id="314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sz="2400" dirty="0"/>
              <a:t>Begin with a “PC” pointing to the first word in program memory.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sz="2400" dirty="0"/>
              <a:t>Retrieve instruction word and increment PC by 2.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sz="2400" dirty="0"/>
              <a:t>Find and list the corresponding instruction mnemonic using the </a:t>
            </a:r>
            <a:r>
              <a:rPr lang="en-US" sz="2400" dirty="0" err="1"/>
              <a:t>opcode</a:t>
            </a:r>
            <a:r>
              <a:rPr lang="en-US" sz="2400" dirty="0"/>
              <a:t> (most significant 4-9 bits).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sz="2400" dirty="0"/>
              <a:t>Append “.b” or “.w” using the b/w bit </a:t>
            </a:r>
            <a:r>
              <a:rPr lang="en-US" sz="2400" dirty="0" smtClean="0"/>
              <a:t>(0=word, 1=byte).</a:t>
            </a:r>
            <a:endParaRPr lang="en-US" sz="2400" dirty="0"/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sz="2400" dirty="0"/>
              <a:t>If double operand instruction, decode and list source operand (Table 5).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sz="2400" dirty="0"/>
              <a:t>If single or double operand instruction, decode and list destination operand (Tables 3 and 5).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sz="2400" dirty="0"/>
              <a:t>If jump instruction, sign extend the 10-bit PC offset, multiply by 2, and add to the current PC.  List that address.</a:t>
            </a:r>
          </a:p>
          <a:p>
            <a:pPr marL="457200" indent="-457200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3146756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pitchFamily="34" charset="0"/>
              </a:rPr>
              <a:t>Review</a:t>
            </a:r>
            <a:endParaRPr lang="en-US" sz="1800" b="1" dirty="0">
              <a:latin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3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4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4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46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46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46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46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46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6755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7478-A6BD-4F61-BD0A-D31C86ECDEC2}" type="slidenum">
              <a:rPr lang="en-US"/>
              <a:pPr/>
              <a:t>92</a:t>
            </a:fld>
            <a:endParaRPr lang="en-US"/>
          </a:p>
        </p:txBody>
      </p:sp>
      <p:sp>
        <p:nvSpPr>
          <p:cNvPr id="294707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Quiz 3.6</a:t>
            </a:r>
            <a:endParaRPr lang="en-US" dirty="0"/>
          </a:p>
        </p:txBody>
      </p:sp>
      <p:sp>
        <p:nvSpPr>
          <p:cNvPr id="29470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1408113"/>
            <a:ext cx="8164513" cy="557212"/>
          </a:xfrm>
        </p:spPr>
        <p:txBody>
          <a:bodyPr/>
          <a:lstStyle/>
          <a:p>
            <a:r>
              <a:rPr lang="en-US" sz="2400"/>
              <a:t>Disassemble the following MSP430 instructions:</a:t>
            </a:r>
          </a:p>
        </p:txBody>
      </p:sp>
      <p:sp>
        <p:nvSpPr>
          <p:cNvPr id="2947079" name="Text Box 4"/>
          <p:cNvSpPr txBox="1">
            <a:spLocks noChangeArrowheads="1"/>
          </p:cNvSpPr>
          <p:nvPr/>
        </p:nvSpPr>
        <p:spPr bwMode="auto">
          <a:xfrm>
            <a:off x="827088" y="1784350"/>
            <a:ext cx="3865562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2557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12557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12557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12557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12557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57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57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57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57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1" u="sng">
                <a:latin typeface="Tahoma" pitchFamily="34" charset="0"/>
              </a:rPr>
              <a:t>Address</a:t>
            </a:r>
            <a:r>
              <a:rPr lang="en-US" sz="1800" b="1">
                <a:latin typeface="Tahoma" pitchFamily="34" charset="0"/>
              </a:rPr>
              <a:t>	</a:t>
            </a:r>
            <a:r>
              <a:rPr lang="en-US" sz="1800" b="1" u="sng">
                <a:latin typeface="Tahoma" pitchFamily="34" charset="0"/>
              </a:rPr>
              <a:t>Data</a:t>
            </a:r>
          </a:p>
          <a:p>
            <a:pPr eaLnBrk="1" hangingPunct="1"/>
            <a:r>
              <a:rPr lang="en-US" sz="1800" b="1">
                <a:latin typeface="Tahoma" pitchFamily="34" charset="0"/>
              </a:rPr>
              <a:t>0x8010:	4031</a:t>
            </a:r>
          </a:p>
          <a:p>
            <a:pPr eaLnBrk="1" hangingPunct="1"/>
            <a:r>
              <a:rPr lang="en-US" sz="1800" b="1">
                <a:latin typeface="Tahoma" pitchFamily="34" charset="0"/>
              </a:rPr>
              <a:t>0x8012:	0600</a:t>
            </a:r>
          </a:p>
          <a:p>
            <a:pPr eaLnBrk="1" hangingPunct="1"/>
            <a:r>
              <a:rPr lang="en-US" sz="1800" b="1">
                <a:latin typeface="Tahoma" pitchFamily="34" charset="0"/>
              </a:rPr>
              <a:t>0x8014:	40B2</a:t>
            </a:r>
          </a:p>
          <a:p>
            <a:pPr eaLnBrk="1" hangingPunct="1"/>
            <a:r>
              <a:rPr lang="en-US" sz="1800" b="1">
                <a:latin typeface="Tahoma" pitchFamily="34" charset="0"/>
              </a:rPr>
              <a:t>0x8016:	5A1E</a:t>
            </a:r>
          </a:p>
          <a:p>
            <a:pPr eaLnBrk="1" hangingPunct="1"/>
            <a:r>
              <a:rPr lang="en-US" sz="1800" b="1">
                <a:latin typeface="Tahoma" pitchFamily="34" charset="0"/>
              </a:rPr>
              <a:t>0x8018:	0120</a:t>
            </a:r>
          </a:p>
          <a:p>
            <a:pPr eaLnBrk="1" hangingPunct="1"/>
            <a:r>
              <a:rPr lang="en-US" sz="1800" b="1">
                <a:latin typeface="Tahoma" pitchFamily="34" charset="0"/>
              </a:rPr>
              <a:t>0x801a:	430E</a:t>
            </a:r>
          </a:p>
          <a:p>
            <a:pPr eaLnBrk="1" hangingPunct="1"/>
            <a:r>
              <a:rPr lang="en-US" sz="1800" b="1">
                <a:latin typeface="Tahoma" pitchFamily="34" charset="0"/>
              </a:rPr>
              <a:t>0x801c:	535E</a:t>
            </a:r>
          </a:p>
          <a:p>
            <a:pPr eaLnBrk="1" hangingPunct="1"/>
            <a:r>
              <a:rPr lang="en-US" sz="1800" b="1">
                <a:latin typeface="Tahoma" pitchFamily="34" charset="0"/>
              </a:rPr>
              <a:t>0x801e:	F07E</a:t>
            </a:r>
          </a:p>
          <a:p>
            <a:pPr eaLnBrk="1" hangingPunct="1"/>
            <a:r>
              <a:rPr lang="en-US" sz="1800" b="1">
                <a:latin typeface="Tahoma" pitchFamily="34" charset="0"/>
              </a:rPr>
              <a:t>0x8020:	000F</a:t>
            </a:r>
          </a:p>
          <a:p>
            <a:pPr eaLnBrk="1" hangingPunct="1"/>
            <a:r>
              <a:rPr lang="en-US" sz="1800" b="1">
                <a:latin typeface="Tahoma" pitchFamily="34" charset="0"/>
              </a:rPr>
              <a:t>0x8022:	1230</a:t>
            </a:r>
          </a:p>
          <a:p>
            <a:pPr eaLnBrk="1" hangingPunct="1"/>
            <a:r>
              <a:rPr lang="en-US" sz="1800" b="1">
                <a:latin typeface="Tahoma" pitchFamily="34" charset="0"/>
              </a:rPr>
              <a:t>0x8024:	000E</a:t>
            </a:r>
          </a:p>
          <a:p>
            <a:pPr eaLnBrk="1" hangingPunct="1"/>
            <a:r>
              <a:rPr lang="en-US" sz="1800" b="1">
                <a:latin typeface="Tahoma" pitchFamily="34" charset="0"/>
              </a:rPr>
              <a:t>0x8026:	8391</a:t>
            </a:r>
          </a:p>
          <a:p>
            <a:pPr eaLnBrk="1" hangingPunct="1"/>
            <a:r>
              <a:rPr lang="en-US" sz="1800" b="1">
                <a:latin typeface="Tahoma" pitchFamily="34" charset="0"/>
              </a:rPr>
              <a:t>0x8028:	0000</a:t>
            </a:r>
          </a:p>
          <a:p>
            <a:pPr eaLnBrk="1" hangingPunct="1"/>
            <a:r>
              <a:rPr lang="en-US" sz="1800" b="1">
                <a:latin typeface="Tahoma" pitchFamily="34" charset="0"/>
              </a:rPr>
              <a:t>0x802a:	23FD</a:t>
            </a:r>
          </a:p>
          <a:p>
            <a:pPr eaLnBrk="1" hangingPunct="1"/>
            <a:r>
              <a:rPr lang="en-US" sz="1800" b="1">
                <a:latin typeface="Tahoma" pitchFamily="34" charset="0"/>
              </a:rPr>
              <a:t>0x802c:	413F</a:t>
            </a:r>
          </a:p>
          <a:p>
            <a:pPr eaLnBrk="1" hangingPunct="1"/>
            <a:r>
              <a:rPr lang="en-US" sz="1800" b="1">
                <a:latin typeface="Tahoma" pitchFamily="34" charset="0"/>
              </a:rPr>
              <a:t>0x802e:	3FF6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9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smtClean="0"/>
              <a:t>ISA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04B1676-C785-4C3B-8C24-30F0F89F98AF}" type="slidenum">
              <a:rPr lang="en-US"/>
              <a:pPr/>
              <a:t>93</a:t>
            </a:fld>
            <a:endParaRPr lang="en-US"/>
          </a:p>
        </p:txBody>
      </p:sp>
      <p:pic>
        <p:nvPicPr>
          <p:cNvPr id="41989" name="Picture 2" descr="monkey programm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75"/>
            <a:ext cx="9144000" cy="601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4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4D4D4D"/>
      </a:hlink>
      <a:folHlink>
        <a:srgbClr val="EAEA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11474</TotalTime>
  <Words>8212</Words>
  <Application>Microsoft Office PowerPoint</Application>
  <PresentationFormat>On-screen Show (4:3)</PresentationFormat>
  <Paragraphs>2972</Paragraphs>
  <Slides>93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5" baseType="lpstr">
      <vt:lpstr>Blends</vt:lpstr>
      <vt:lpstr>Equation</vt:lpstr>
      <vt:lpstr>S03: Instruction Set Architecture</vt:lpstr>
      <vt:lpstr>CS 224</vt:lpstr>
      <vt:lpstr>Learning Outcomes…</vt:lpstr>
      <vt:lpstr>Topics to Cover…</vt:lpstr>
      <vt:lpstr>Instruction Set Architecture</vt:lpstr>
      <vt:lpstr>Harvard Architecture</vt:lpstr>
      <vt:lpstr>The Von Neumann Computer</vt:lpstr>
      <vt:lpstr>MSP430 Architecture</vt:lpstr>
      <vt:lpstr>RISC / CISC Architecture</vt:lpstr>
      <vt:lpstr>RISC/CISC Instruction Set</vt:lpstr>
      <vt:lpstr>Quiz 3.1</vt:lpstr>
      <vt:lpstr>Computer Instructions</vt:lpstr>
      <vt:lpstr>Computer Instructions</vt:lpstr>
      <vt:lpstr>Machine vs Assembly Code</vt:lpstr>
      <vt:lpstr>Anatomy of Machine Instruction</vt:lpstr>
      <vt:lpstr>Instruction Addressing Modes</vt:lpstr>
      <vt:lpstr>Today’s Microcontrollers…</vt:lpstr>
      <vt:lpstr>LaunchPad vs Arduino</vt:lpstr>
      <vt:lpstr>MSP430 ISA</vt:lpstr>
      <vt:lpstr>MSP430 ISA</vt:lpstr>
      <vt:lpstr>MSP430 Bus Architecture</vt:lpstr>
      <vt:lpstr>MSP430 Memory Architecture</vt:lpstr>
      <vt:lpstr>MSP430 ALU Architecture</vt:lpstr>
      <vt:lpstr>MSP430 ALU</vt:lpstr>
      <vt:lpstr>MSP430 Registers</vt:lpstr>
      <vt:lpstr>MSP430 Control Architecture</vt:lpstr>
      <vt:lpstr>MSP430 Ports</vt:lpstr>
      <vt:lpstr>Quiz 3.2</vt:lpstr>
      <vt:lpstr>Assembly Primer</vt:lpstr>
      <vt:lpstr>MSP430 Assembler</vt:lpstr>
      <vt:lpstr>MSP430 Assembler</vt:lpstr>
      <vt:lpstr>Assembler Coding Style</vt:lpstr>
      <vt:lpstr>MSP430 Instructions</vt:lpstr>
      <vt:lpstr>MSP430 Instructions</vt:lpstr>
      <vt:lpstr>MSP430 Instructions</vt:lpstr>
      <vt:lpstr>MPS430 Instruction Formats</vt:lpstr>
      <vt:lpstr>Format I: Double Operand</vt:lpstr>
      <vt:lpstr>Example: Double Operand</vt:lpstr>
      <vt:lpstr>Format II: Single Operand</vt:lpstr>
      <vt:lpstr>Example: Single Operand</vt:lpstr>
      <vt:lpstr>Jump Instruction Format</vt:lpstr>
      <vt:lpstr>Jump Instruction Format</vt:lpstr>
      <vt:lpstr>Example: Jump Format</vt:lpstr>
      <vt:lpstr>Quiz 3.3</vt:lpstr>
      <vt:lpstr>MSP430 Addressing Modes</vt:lpstr>
      <vt:lpstr>Addressing Modes</vt:lpstr>
      <vt:lpstr>Addressing Modes (C, C++)</vt:lpstr>
      <vt:lpstr>Source Addressing Modes</vt:lpstr>
      <vt:lpstr>Destination Addressing Modes</vt:lpstr>
      <vt:lpstr>Instruction Operand Access</vt:lpstr>
      <vt:lpstr>00 = Register Mode</vt:lpstr>
      <vt:lpstr>01 = Indexed Mode</vt:lpstr>
      <vt:lpstr>10 = Indirect Register Mode</vt:lpstr>
      <vt:lpstr>PowerPoint Presentation</vt:lpstr>
      <vt:lpstr>Addressing Mode Variations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Instruction Length and Cycles</vt:lpstr>
      <vt:lpstr>Instruction Length</vt:lpstr>
      <vt:lpstr>Instruction Clock Cycles</vt:lpstr>
      <vt:lpstr>Quiz 3.4</vt:lpstr>
      <vt:lpstr>Processor Speed</vt:lpstr>
      <vt:lpstr>Quiz 3.5</vt:lpstr>
      <vt:lpstr>Disassembling Instructions</vt:lpstr>
      <vt:lpstr>How to Disassemble MSP430 Code</vt:lpstr>
      <vt:lpstr>How to Disassemble MSP430 Code</vt:lpstr>
      <vt:lpstr>How to Disassemble MSP430 Code</vt:lpstr>
      <vt:lpstr>How to Disassemble MSP430 Code</vt:lpstr>
      <vt:lpstr>How to Disassemble MSP430 Code</vt:lpstr>
      <vt:lpstr>How to Disassemble MSP430 Code</vt:lpstr>
      <vt:lpstr>How to Disassemble MSP430 Code</vt:lpstr>
      <vt:lpstr>How to Disassemble MSP430 Code</vt:lpstr>
      <vt:lpstr>How to Disassemble MSP430 Code</vt:lpstr>
      <vt:lpstr>How to Disassemble MSP430 Code</vt:lpstr>
      <vt:lpstr>How to Disassemble MSP430 Code</vt:lpstr>
      <vt:lpstr>How to Disassemble MSP430 Code</vt:lpstr>
      <vt:lpstr>How to Disassemble MSP430 Code</vt:lpstr>
      <vt:lpstr>How to Disassemble MSP430 Code</vt:lpstr>
      <vt:lpstr>How to Disassemble MSP430 Code</vt:lpstr>
      <vt:lpstr>How to Disassemble MSP430 Code</vt:lpstr>
      <vt:lpstr>How to Disassemble MSP430 Code</vt:lpstr>
      <vt:lpstr>How to Disassemble MSP430 Code</vt:lpstr>
      <vt:lpstr>How to Disassemble MSP430 Code</vt:lpstr>
      <vt:lpstr>How to Disassemble MSP430 Code</vt:lpstr>
      <vt:lpstr>How to Disassemble MSP430 Code</vt:lpstr>
      <vt:lpstr>How to Disassemble MSP430 Code</vt:lpstr>
      <vt:lpstr>How to Disassemble MSP430 Code</vt:lpstr>
      <vt:lpstr>How to Disassemble MSP430 Code</vt:lpstr>
      <vt:lpstr>Quiz 3.6</vt:lpstr>
      <vt:lpstr>PowerPoint Presentation</vt:lpstr>
    </vt:vector>
  </TitlesOfParts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3 - ISA</dc:title>
  <dc:creator>Paul Roper</dc:creator>
  <cp:lastModifiedBy>proper</cp:lastModifiedBy>
  <cp:revision>611</cp:revision>
  <cp:lastPrinted>2014-10-01T18:04:51Z</cp:lastPrinted>
  <dcterms:created xsi:type="dcterms:W3CDTF">2000-08-22T23:43:45Z</dcterms:created>
  <dcterms:modified xsi:type="dcterms:W3CDTF">2015-04-15T17:05:23Z</dcterms:modified>
</cp:coreProperties>
</file>