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84" r:id="rId2"/>
    <p:sldMasterId id="2147483698" r:id="rId3"/>
  </p:sldMasterIdLst>
  <p:notesMasterIdLst>
    <p:notesMasterId r:id="rId55"/>
  </p:notesMasterIdLst>
  <p:handoutMasterIdLst>
    <p:handoutMasterId r:id="rId56"/>
  </p:handoutMasterIdLst>
  <p:sldIdLst>
    <p:sldId id="1562" r:id="rId4"/>
    <p:sldId id="1904" r:id="rId5"/>
    <p:sldId id="1894" r:id="rId6"/>
    <p:sldId id="1926" r:id="rId7"/>
    <p:sldId id="1873" r:id="rId8"/>
    <p:sldId id="1853" r:id="rId9"/>
    <p:sldId id="1854" r:id="rId10"/>
    <p:sldId id="1918" r:id="rId11"/>
    <p:sldId id="1856" r:id="rId12"/>
    <p:sldId id="1920" r:id="rId13"/>
    <p:sldId id="1896" r:id="rId14"/>
    <p:sldId id="1733" r:id="rId15"/>
    <p:sldId id="1709" r:id="rId16"/>
    <p:sldId id="1897" r:id="rId17"/>
    <p:sldId id="1899" r:id="rId18"/>
    <p:sldId id="1900" r:id="rId19"/>
    <p:sldId id="1846" r:id="rId20"/>
    <p:sldId id="1891" r:id="rId21"/>
    <p:sldId id="1758" r:id="rId22"/>
    <p:sldId id="1588" r:id="rId23"/>
    <p:sldId id="1892" r:id="rId24"/>
    <p:sldId id="1805" r:id="rId25"/>
    <p:sldId id="1815" r:id="rId26"/>
    <p:sldId id="1872" r:id="rId27"/>
    <p:sldId id="1766" r:id="rId28"/>
    <p:sldId id="1591" r:id="rId29"/>
    <p:sldId id="1767" r:id="rId30"/>
    <p:sldId id="1594" r:id="rId31"/>
    <p:sldId id="1770" r:id="rId32"/>
    <p:sldId id="1600" r:id="rId33"/>
    <p:sldId id="1771" r:id="rId34"/>
    <p:sldId id="1664" r:id="rId35"/>
    <p:sldId id="1768" r:id="rId36"/>
    <p:sldId id="1596" r:id="rId37"/>
    <p:sldId id="1812" r:id="rId38"/>
    <p:sldId id="1769" r:id="rId39"/>
    <p:sldId id="1663" r:id="rId40"/>
    <p:sldId id="1772" r:id="rId41"/>
    <p:sldId id="1604" r:id="rId42"/>
    <p:sldId id="1656" r:id="rId43"/>
    <p:sldId id="1773" r:id="rId44"/>
    <p:sldId id="1657" r:id="rId45"/>
    <p:sldId id="1799" r:id="rId46"/>
    <p:sldId id="1655" r:id="rId47"/>
    <p:sldId id="1757" r:id="rId48"/>
    <p:sldId id="1671" r:id="rId49"/>
    <p:sldId id="1885" r:id="rId50"/>
    <p:sldId id="1606" r:id="rId51"/>
    <p:sldId id="1607" r:id="rId52"/>
    <p:sldId id="1608" r:id="rId53"/>
    <p:sldId id="1835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4945" autoAdjust="0"/>
  </p:normalViewPr>
  <p:slideViewPr>
    <p:cSldViewPr snapToGrid="0">
      <p:cViewPr varScale="1">
        <p:scale>
          <a:sx n="75" d="100"/>
          <a:sy n="75" d="100"/>
        </p:scale>
        <p:origin x="-15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8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Paul Roper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B2CD6462-4467-49B2-99DF-3E2D4A20F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Paul Roper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5D0D987B-F49D-4FFD-ADE4-D4493982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92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7417071-FC8D-41E3-A040-D640677BFA98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noFill/>
        </p:spPr>
        <p:txBody>
          <a:bodyPr lIns="99010" tIns="50344" rIns="99010" bIns="5034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31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Paul Roper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0DF1C-EC09-415C-8EB1-917C6CEFE9D1}" type="slidenum">
              <a:rPr lang="en-US"/>
              <a:pPr/>
              <a:t>3</a:t>
            </a:fld>
            <a:endParaRPr lang="en-US"/>
          </a:p>
        </p:txBody>
      </p:sp>
      <p:sp>
        <p:nvSpPr>
          <p:cNvPr id="278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64B174-6E8F-421E-B91D-A0834A3A764C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99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2150"/>
            <a:ext cx="4654550" cy="3490913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3251"/>
            <a:ext cx="5144206" cy="41878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41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2150"/>
            <a:ext cx="4654550" cy="349091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3251"/>
            <a:ext cx="5144206" cy="41878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6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62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7F72F-DA4E-4770-A5BF-FFBC6C1E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A3C86-F6E1-40FF-81DB-8B8A53CEB7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9463" y="1408113"/>
            <a:ext cx="4006850" cy="257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9463" y="4130675"/>
            <a:ext cx="4006850" cy="257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F9E0F-F220-40A1-AEC6-C3D648268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8FBC9-1D8F-4B2C-9EBD-2CA366783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F793C-6BBD-4310-9E1B-85DD0197D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21002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2550" y="6305550"/>
            <a:ext cx="484505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4188" y="6305550"/>
            <a:ext cx="765175" cy="476250"/>
          </a:xfrm>
        </p:spPr>
        <p:txBody>
          <a:bodyPr/>
          <a:lstStyle>
            <a:lvl1pPr>
              <a:defRPr/>
            </a:lvl1pPr>
          </a:lstStyle>
          <a:p>
            <a:fld id="{15982D09-34B2-4618-BA1A-9407615A81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BYU CS 224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MSP430 Microarchitecture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04275B-EA97-42B6-B9E5-6A87EAE7B9A9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67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D69D4-AB86-49CA-BFA4-81DEBDAD23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36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002CB-0EEA-4B00-9AA0-07433A8B66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46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41AA0-DA66-4732-9720-51D491537D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782A3-EE1B-40B5-A6F3-EEC2FE77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3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4E38-9157-49B0-9D08-6FC79A820F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80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3ADD-558E-4733-BD42-7542405FA6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3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13A93-9A4E-4CA7-B983-A4442DF388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88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737D4-E783-4020-8DAA-E8A732CC3C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6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5618F-72C9-4974-8E1A-0E9DF77128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9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7B0-51A9-4221-AD0F-A0A670D7B72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7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9BF97-DB65-441B-AD48-91C7DA3552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92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8FBC9-1D8F-4B2C-9EBD-2CA3667833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94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D08102-216B-408A-99D2-420877F0C7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10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BYU CS 224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MSP430 Microarchitecture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04275B-EA97-42B6-B9E5-6A87EAE7B9A9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2D971-E602-41FF-AEC0-E3B826252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1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D69D4-AB86-49CA-BFA4-81DEBDAD23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90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002CB-0EEA-4B00-9AA0-07433A8B66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6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41AA0-DA66-4732-9720-51D491537D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1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4E38-9157-49B0-9D08-6FC79A820F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7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3ADD-558E-4733-BD42-7542405FA6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64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13A93-9A4E-4CA7-B983-A4442DF388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845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737D4-E783-4020-8DAA-E8A732CC3C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63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5618F-72C9-4974-8E1A-0E9DF77128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27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7B0-51A9-4221-AD0F-A0A670D7B72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17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9BF97-DB65-441B-AD48-91C7DA3552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3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A4E9B-5B5D-487E-9994-8F6096A6E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88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8FBC9-1D8F-4B2C-9EBD-2CA3667833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5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D08102-216B-408A-99D2-420877F0C7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FCF11-B798-4CCE-AD2B-2C4E24D890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7E467-258E-4490-A6AC-BE261A32B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0F9AC-706B-430A-B094-A5544B685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6A20D-F28E-463E-B1C7-072344EF1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CCC4-3E95-413D-85C2-6F388C650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366125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2550" y="6305550"/>
            <a:ext cx="4845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4188" y="6305550"/>
            <a:ext cx="765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D829F5F2-0622-47FC-9107-819E2D0789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D46762-7C75-42AC-B57C-8724D05EEA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6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D46762-7C75-42AC-B57C-8724D05EEA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Three-state_logic" TargetMode="External"/><Relationship Id="rId5" Type="http://schemas.openxmlformats.org/officeDocument/2006/relationships/hyperlink" Target="http://en.wikipedia.org/wiki/Addressing_mode" TargetMode="External"/><Relationship Id="rId4" Type="http://schemas.openxmlformats.org/officeDocument/2006/relationships/hyperlink" Target="http://en.wikipedia.org/wiki/Microarchit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0" y="1697038"/>
            <a:ext cx="7207250" cy="14890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600" dirty="0" smtClean="0"/>
              <a:t>S04: MSP430 Microarchitecture</a:t>
            </a:r>
          </a:p>
        </p:txBody>
      </p:sp>
      <p:pic>
        <p:nvPicPr>
          <p:cNvPr id="3075" name="Picture 3" descr="DE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69" y="496550"/>
            <a:ext cx="2548722" cy="189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351" y="3760342"/>
            <a:ext cx="6996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Required</a:t>
            </a:r>
            <a:r>
              <a:rPr lang="en-US" dirty="0" smtClean="0"/>
              <a:t>:		PM</a:t>
            </a:r>
            <a:r>
              <a:rPr lang="en-US" dirty="0"/>
              <a:t>: </a:t>
            </a:r>
            <a:r>
              <a:rPr lang="en-US" dirty="0" err="1"/>
              <a:t>Ch</a:t>
            </a:r>
            <a:r>
              <a:rPr lang="en-US" dirty="0"/>
              <a:t> 8.1-3, </a:t>
            </a:r>
            <a:r>
              <a:rPr lang="en-US" dirty="0" err="1"/>
              <a:t>pgs</a:t>
            </a:r>
            <a:r>
              <a:rPr lang="en-US" dirty="0"/>
              <a:t> 109-114</a:t>
            </a:r>
            <a:br>
              <a:rPr lang="en-US" dirty="0"/>
            </a:br>
            <a:r>
              <a:rPr lang="en-US" dirty="0" smtClean="0"/>
              <a:t>			Code: </a:t>
            </a:r>
            <a:r>
              <a:rPr lang="en-US" dirty="0" err="1" smtClean="0"/>
              <a:t>Ch</a:t>
            </a:r>
            <a:r>
              <a:rPr lang="en-US" dirty="0" smtClean="0"/>
              <a:t> 17, </a:t>
            </a:r>
            <a:r>
              <a:rPr lang="en-US" dirty="0" err="1" smtClean="0"/>
              <a:t>pgs</a:t>
            </a:r>
            <a:r>
              <a:rPr lang="en-US" dirty="0" smtClean="0"/>
              <a:t> 206-237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Recommended</a:t>
            </a:r>
            <a:r>
              <a:rPr lang="en-US" dirty="0" smtClean="0"/>
              <a:t>:	</a:t>
            </a:r>
            <a:r>
              <a:rPr lang="en-US" dirty="0" smtClean="0">
                <a:hlinkClick r:id="rId4"/>
              </a:rPr>
              <a:t>Wiki</a:t>
            </a:r>
            <a:r>
              <a:rPr lang="en-US" dirty="0">
                <a:hlinkClick r:id="rId4"/>
              </a:rPr>
              <a:t>: Microarchitecture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smtClean="0">
                <a:hlinkClick r:id="rId5"/>
              </a:rPr>
              <a:t>Wiki</a:t>
            </a:r>
            <a:r>
              <a:rPr lang="en-US" dirty="0">
                <a:hlinkClick r:id="rId5"/>
              </a:rPr>
              <a:t>: </a:t>
            </a:r>
            <a:r>
              <a:rPr lang="en-US" dirty="0" err="1">
                <a:hlinkClick r:id="rId5"/>
              </a:rPr>
              <a:t>Addressing_mode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smtClean="0">
                <a:hlinkClick r:id="rId6"/>
              </a:rPr>
              <a:t>Wiki</a:t>
            </a:r>
            <a:r>
              <a:rPr lang="en-US" dirty="0">
                <a:hlinkClick r:id="rId6"/>
              </a:rPr>
              <a:t>: Three-state </a:t>
            </a:r>
            <a:r>
              <a:rPr lang="en-US" dirty="0" smtClean="0">
                <a:hlinkClick r:id="rId6"/>
              </a:rPr>
              <a:t>logic</a:t>
            </a:r>
            <a:endParaRPr lang="en-US" dirty="0" smtClean="0"/>
          </a:p>
          <a:p>
            <a:r>
              <a:rPr lang="en-US" u="sng" dirty="0" smtClean="0"/>
              <a:t>Lab</a:t>
            </a:r>
            <a:r>
              <a:rPr lang="en-US" dirty="0" smtClean="0"/>
              <a:t>:		</a:t>
            </a:r>
            <a:r>
              <a:rPr lang="en-US" dirty="0"/>
              <a:t>	</a:t>
            </a:r>
            <a:r>
              <a:rPr lang="en-US" dirty="0" err="1" smtClean="0"/>
              <a:t>Microarch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31812" y="1363007"/>
            <a:ext cx="7688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Four LEDs are attached to Port 4, bits 0 thru 3.  Indicate which LEDs are ON/OFF after each instruction is executed.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4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4E9B-5B5D-487E-9994-8F6096A6E12F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90039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mov.b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#0x0f,&amp;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P4DIR</a:t>
            </a:r>
          </a:p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and.b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#0xf0,&amp;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P4OUT</a:t>
            </a:r>
          </a:p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bis.b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0x09,&amp;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P4OUT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xor.b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0x0f,&amp;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P4OUT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bic.b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0x06,&amp;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P4OUT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5715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add.b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0x03,&amp;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P4OUT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00868" y="2176506"/>
            <a:ext cx="3013021" cy="3985260"/>
            <a:chOff x="5600868" y="2176506"/>
            <a:chExt cx="3013021" cy="3985260"/>
          </a:xfrm>
        </p:grpSpPr>
        <p:sp>
          <p:nvSpPr>
            <p:cNvPr id="13" name="TextBox 12"/>
            <p:cNvSpPr txBox="1"/>
            <p:nvPr/>
          </p:nvSpPr>
          <p:spPr>
            <a:xfrm rot="17255939">
              <a:off x="5424338" y="2442478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P4.7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7255939">
              <a:off x="5810928" y="2442478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P4.6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7255939">
              <a:off x="6178438" y="2442478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P4.5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7255939">
              <a:off x="6545948" y="2442478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P4.4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600868" y="30604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968378" y="30604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335888" y="30604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703398" y="30604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00868" y="36197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968378" y="36197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335888" y="36197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03398" y="36197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00868" y="41790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968378" y="41790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335888" y="41790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703398" y="41790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600868" y="473834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968378" y="473834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335888" y="473834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703398" y="473834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00868" y="529765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968378" y="529765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335888" y="529765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703398" y="529765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60086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96837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33588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70339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7255939">
              <a:off x="6913458" y="2435854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P4.3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7255939">
              <a:off x="7280968" y="2435854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P4.2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7255939">
              <a:off x="7648478" y="2435854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P4.1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7255939">
              <a:off x="8015987" y="2435854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  <a:cs typeface="Microsoft Sans Serif" panose="020B0604020202020204" pitchFamily="34" charset="0"/>
                </a:rPr>
                <a:t>P4.0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Microsoft Sans Serif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070908" y="305379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438418" y="305379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05928" y="305379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8173437" y="305379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070908" y="361310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7438418" y="361310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805928" y="361310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173437" y="3613102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070908" y="417241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7438418" y="417241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805928" y="417241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8173437" y="4172410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070908" y="47317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438418" y="47317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805928" y="47317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8173437" y="4731718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070908" y="52910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438418" y="52910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805928" y="52910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8173437" y="5291026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07090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43841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805928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8173437" y="5850334"/>
              <a:ext cx="320040" cy="31143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1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4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24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48BCAAD-B416-4B96-A159-A35D0BFDF36F}" type="slidenum">
              <a:rPr lang="en-US"/>
              <a:pPr/>
              <a:t>12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Microarchitecture Journey</a:t>
            </a:r>
          </a:p>
        </p:txBody>
      </p:sp>
      <p:sp>
        <p:nvSpPr>
          <p:cNvPr id="184323" name="Line 3"/>
          <p:cNvSpPr>
            <a:spLocks noChangeShapeType="1"/>
          </p:cNvSpPr>
          <p:nvPr/>
        </p:nvSpPr>
        <p:spPr bwMode="auto">
          <a:xfrm flipV="1">
            <a:off x="452438" y="1182688"/>
            <a:ext cx="6334125" cy="4086225"/>
          </a:xfrm>
          <a:prstGeom prst="line">
            <a:avLst/>
          </a:prstGeom>
          <a:noFill/>
          <a:ln w="63500">
            <a:solidFill>
              <a:schemeClr val="hlink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377825" y="5526088"/>
            <a:ext cx="2476500" cy="863600"/>
            <a:chOff x="238" y="3481"/>
            <a:chExt cx="1560" cy="544"/>
          </a:xfrm>
        </p:grpSpPr>
        <p:pic>
          <p:nvPicPr>
            <p:cNvPr id="184325" name="Picture 4" descr="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3481"/>
              <a:ext cx="66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26" name="Text Box 6"/>
            <p:cNvSpPr txBox="1">
              <a:spLocks noChangeArrowheads="1"/>
            </p:cNvSpPr>
            <p:nvPr/>
          </p:nvSpPr>
          <p:spPr bwMode="auto">
            <a:xfrm>
              <a:off x="245" y="3833"/>
              <a:ext cx="15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Transistor</a:t>
              </a:r>
            </a:p>
          </p:txBody>
        </p:sp>
      </p:grpSp>
      <p:grpSp>
        <p:nvGrpSpPr>
          <p:cNvPr id="184327" name="Group 7"/>
          <p:cNvGrpSpPr>
            <a:grpSpLocks/>
          </p:cNvGrpSpPr>
          <p:nvPr/>
        </p:nvGrpSpPr>
        <p:grpSpPr bwMode="auto">
          <a:xfrm>
            <a:off x="1382713" y="4819650"/>
            <a:ext cx="2716212" cy="1092200"/>
            <a:chOff x="871" y="3036"/>
            <a:chExt cx="1711" cy="688"/>
          </a:xfrm>
        </p:grpSpPr>
        <p:grpSp>
          <p:nvGrpSpPr>
            <p:cNvPr id="184328" name="Group 8"/>
            <p:cNvGrpSpPr>
              <a:grpSpLocks/>
            </p:cNvGrpSpPr>
            <p:nvPr/>
          </p:nvGrpSpPr>
          <p:grpSpPr bwMode="auto">
            <a:xfrm>
              <a:off x="871" y="3036"/>
              <a:ext cx="717" cy="485"/>
              <a:chOff x="1276" y="1259"/>
              <a:chExt cx="717" cy="485"/>
            </a:xfrm>
          </p:grpSpPr>
          <p:grpSp>
            <p:nvGrpSpPr>
              <p:cNvPr id="184329" name="Group 128"/>
              <p:cNvGrpSpPr>
                <a:grpSpLocks/>
              </p:cNvGrpSpPr>
              <p:nvPr/>
            </p:nvGrpSpPr>
            <p:grpSpPr bwMode="auto">
              <a:xfrm>
                <a:off x="1652" y="1274"/>
                <a:ext cx="63" cy="15"/>
                <a:chOff x="2803" y="2736"/>
                <a:chExt cx="291" cy="64"/>
              </a:xfrm>
            </p:grpSpPr>
            <p:sp>
              <p:nvSpPr>
                <p:cNvPr id="184330" name="Line 129"/>
                <p:cNvSpPr>
                  <a:spLocks noChangeShapeType="1"/>
                </p:cNvSpPr>
                <p:nvPr/>
              </p:nvSpPr>
              <p:spPr bwMode="auto">
                <a:xfrm>
                  <a:off x="2803" y="2736"/>
                  <a:ext cx="29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1" name="Line 130"/>
                <p:cNvSpPr>
                  <a:spLocks noChangeShapeType="1"/>
                </p:cNvSpPr>
                <p:nvPr/>
              </p:nvSpPr>
              <p:spPr bwMode="auto">
                <a:xfrm>
                  <a:off x="2948" y="2736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32" name="Group 131"/>
              <p:cNvGrpSpPr>
                <a:grpSpLocks/>
              </p:cNvGrpSpPr>
              <p:nvPr/>
            </p:nvGrpSpPr>
            <p:grpSpPr bwMode="auto">
              <a:xfrm>
                <a:off x="1402" y="1587"/>
                <a:ext cx="94" cy="126"/>
                <a:chOff x="1640" y="4016"/>
                <a:chExt cx="437" cy="513"/>
              </a:xfrm>
            </p:grpSpPr>
            <p:sp>
              <p:nvSpPr>
                <p:cNvPr id="184333" name="Line 132"/>
                <p:cNvSpPr>
                  <a:spLocks noChangeShapeType="1"/>
                </p:cNvSpPr>
                <p:nvPr/>
              </p:nvSpPr>
              <p:spPr bwMode="auto">
                <a:xfrm>
                  <a:off x="1640" y="4272"/>
                  <a:ext cx="21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4" name="Line 133"/>
                <p:cNvSpPr>
                  <a:spLocks noChangeShapeType="1"/>
                </p:cNvSpPr>
                <p:nvPr/>
              </p:nvSpPr>
              <p:spPr bwMode="auto">
                <a:xfrm>
                  <a:off x="1858" y="4144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35" name="Freeform 134"/>
                <p:cNvSpPr>
                  <a:spLocks/>
                </p:cNvSpPr>
                <p:nvPr/>
              </p:nvSpPr>
              <p:spPr bwMode="auto">
                <a:xfrm>
                  <a:off x="1930" y="4016"/>
                  <a:ext cx="147" cy="513"/>
                </a:xfrm>
                <a:custGeom>
                  <a:avLst/>
                  <a:gdLst>
                    <a:gd name="T0" fmla="*/ 146 w 147"/>
                    <a:gd name="T1" fmla="*/ 0 h 513"/>
                    <a:gd name="T2" fmla="*/ 146 w 147"/>
                    <a:gd name="T3" fmla="*/ 128 h 513"/>
                    <a:gd name="T4" fmla="*/ 0 w 147"/>
                    <a:gd name="T5" fmla="*/ 128 h 513"/>
                    <a:gd name="T6" fmla="*/ 0 w 147"/>
                    <a:gd name="T7" fmla="*/ 384 h 513"/>
                    <a:gd name="T8" fmla="*/ 146 w 147"/>
                    <a:gd name="T9" fmla="*/ 384 h 513"/>
                    <a:gd name="T10" fmla="*/ 146 w 14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7"/>
                    <a:gd name="T19" fmla="*/ 0 h 513"/>
                    <a:gd name="T20" fmla="*/ 147 w 14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7" h="513">
                      <a:moveTo>
                        <a:pt x="146" y="0"/>
                      </a:moveTo>
                      <a:lnTo>
                        <a:pt x="146" y="128"/>
                      </a:lnTo>
                      <a:lnTo>
                        <a:pt x="0" y="128"/>
                      </a:lnTo>
                      <a:lnTo>
                        <a:pt x="0" y="384"/>
                      </a:lnTo>
                      <a:lnTo>
                        <a:pt x="146" y="384"/>
                      </a:lnTo>
                      <a:lnTo>
                        <a:pt x="146" y="51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336" name="Group 135"/>
              <p:cNvGrpSpPr>
                <a:grpSpLocks/>
              </p:cNvGrpSpPr>
              <p:nvPr/>
            </p:nvGrpSpPr>
            <p:grpSpPr bwMode="auto">
              <a:xfrm>
                <a:off x="1652" y="1697"/>
                <a:ext cx="63" cy="47"/>
                <a:chOff x="2803" y="4464"/>
                <a:chExt cx="292" cy="193"/>
              </a:xfrm>
            </p:grpSpPr>
            <p:sp>
              <p:nvSpPr>
                <p:cNvPr id="184337" name="Freeform 136"/>
                <p:cNvSpPr>
                  <a:spLocks/>
                </p:cNvSpPr>
                <p:nvPr/>
              </p:nvSpPr>
              <p:spPr bwMode="auto">
                <a:xfrm>
                  <a:off x="2803" y="4528"/>
                  <a:ext cx="292" cy="129"/>
                </a:xfrm>
                <a:custGeom>
                  <a:avLst/>
                  <a:gdLst>
                    <a:gd name="T0" fmla="*/ 0 w 292"/>
                    <a:gd name="T1" fmla="*/ 0 h 129"/>
                    <a:gd name="T2" fmla="*/ 145 w 292"/>
                    <a:gd name="T3" fmla="*/ 128 h 129"/>
                    <a:gd name="T4" fmla="*/ 291 w 292"/>
                    <a:gd name="T5" fmla="*/ 0 h 129"/>
                    <a:gd name="T6" fmla="*/ 0 w 292"/>
                    <a:gd name="T7" fmla="*/ 0 h 1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2"/>
                    <a:gd name="T13" fmla="*/ 0 h 129"/>
                    <a:gd name="T14" fmla="*/ 292 w 292"/>
                    <a:gd name="T15" fmla="*/ 129 h 1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2" h="129">
                      <a:moveTo>
                        <a:pt x="0" y="0"/>
                      </a:moveTo>
                      <a:lnTo>
                        <a:pt x="145" y="128"/>
                      </a:lnTo>
                      <a:lnTo>
                        <a:pt x="29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38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948" y="4464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39" name="Group 138"/>
              <p:cNvGrpSpPr>
                <a:grpSpLocks/>
              </p:cNvGrpSpPr>
              <p:nvPr/>
            </p:nvGrpSpPr>
            <p:grpSpPr bwMode="auto">
              <a:xfrm>
                <a:off x="1590" y="1289"/>
                <a:ext cx="94" cy="126"/>
                <a:chOff x="2512" y="2800"/>
                <a:chExt cx="437" cy="513"/>
              </a:xfrm>
            </p:grpSpPr>
            <p:sp>
              <p:nvSpPr>
                <p:cNvPr id="184340" name="Line 139"/>
                <p:cNvSpPr>
                  <a:spLocks noChangeShapeType="1"/>
                </p:cNvSpPr>
                <p:nvPr/>
              </p:nvSpPr>
              <p:spPr bwMode="auto">
                <a:xfrm>
                  <a:off x="2512" y="3056"/>
                  <a:ext cx="21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1" name="Line 140"/>
                <p:cNvSpPr>
                  <a:spLocks noChangeShapeType="1"/>
                </p:cNvSpPr>
                <p:nvPr/>
              </p:nvSpPr>
              <p:spPr bwMode="auto">
                <a:xfrm>
                  <a:off x="2730" y="2928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2" name="Freeform 141"/>
                <p:cNvSpPr>
                  <a:spLocks/>
                </p:cNvSpPr>
                <p:nvPr/>
              </p:nvSpPr>
              <p:spPr bwMode="auto">
                <a:xfrm>
                  <a:off x="2803" y="2800"/>
                  <a:ext cx="146" cy="513"/>
                </a:xfrm>
                <a:custGeom>
                  <a:avLst/>
                  <a:gdLst>
                    <a:gd name="T0" fmla="*/ 145 w 146"/>
                    <a:gd name="T1" fmla="*/ 0 h 513"/>
                    <a:gd name="T2" fmla="*/ 145 w 146"/>
                    <a:gd name="T3" fmla="*/ 128 h 513"/>
                    <a:gd name="T4" fmla="*/ 0 w 146"/>
                    <a:gd name="T5" fmla="*/ 128 h 513"/>
                    <a:gd name="T6" fmla="*/ 0 w 146"/>
                    <a:gd name="T7" fmla="*/ 384 h 513"/>
                    <a:gd name="T8" fmla="*/ 145 w 146"/>
                    <a:gd name="T9" fmla="*/ 384 h 513"/>
                    <a:gd name="T10" fmla="*/ 145 w 146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6"/>
                    <a:gd name="T19" fmla="*/ 0 h 513"/>
                    <a:gd name="T20" fmla="*/ 146 w 146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6" h="513">
                      <a:moveTo>
                        <a:pt x="145" y="0"/>
                      </a:moveTo>
                      <a:lnTo>
                        <a:pt x="145" y="128"/>
                      </a:lnTo>
                      <a:lnTo>
                        <a:pt x="0" y="128"/>
                      </a:lnTo>
                      <a:lnTo>
                        <a:pt x="0" y="384"/>
                      </a:lnTo>
                      <a:lnTo>
                        <a:pt x="145" y="384"/>
                      </a:lnTo>
                      <a:lnTo>
                        <a:pt x="145" y="51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43" name="Oval 142"/>
                <p:cNvSpPr>
                  <a:spLocks noChangeArrowheads="1"/>
                </p:cNvSpPr>
                <p:nvPr/>
              </p:nvSpPr>
              <p:spPr bwMode="auto">
                <a:xfrm>
                  <a:off x="2634" y="3016"/>
                  <a:ext cx="92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44" name="Group 143"/>
              <p:cNvGrpSpPr>
                <a:grpSpLocks/>
              </p:cNvGrpSpPr>
              <p:nvPr/>
            </p:nvGrpSpPr>
            <p:grpSpPr bwMode="auto">
              <a:xfrm>
                <a:off x="1590" y="1415"/>
                <a:ext cx="94" cy="125"/>
                <a:chOff x="2512" y="3312"/>
                <a:chExt cx="437" cy="513"/>
              </a:xfrm>
            </p:grpSpPr>
            <p:sp>
              <p:nvSpPr>
                <p:cNvPr id="184345" name="Line 144"/>
                <p:cNvSpPr>
                  <a:spLocks noChangeShapeType="1"/>
                </p:cNvSpPr>
                <p:nvPr/>
              </p:nvSpPr>
              <p:spPr bwMode="auto">
                <a:xfrm>
                  <a:off x="2512" y="3568"/>
                  <a:ext cx="21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6" name="Line 145"/>
                <p:cNvSpPr>
                  <a:spLocks noChangeShapeType="1"/>
                </p:cNvSpPr>
                <p:nvPr/>
              </p:nvSpPr>
              <p:spPr bwMode="auto">
                <a:xfrm>
                  <a:off x="2730" y="3440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47" name="Freeform 146"/>
                <p:cNvSpPr>
                  <a:spLocks/>
                </p:cNvSpPr>
                <p:nvPr/>
              </p:nvSpPr>
              <p:spPr bwMode="auto">
                <a:xfrm>
                  <a:off x="2803" y="3312"/>
                  <a:ext cx="146" cy="513"/>
                </a:xfrm>
                <a:custGeom>
                  <a:avLst/>
                  <a:gdLst>
                    <a:gd name="T0" fmla="*/ 145 w 146"/>
                    <a:gd name="T1" fmla="*/ 0 h 513"/>
                    <a:gd name="T2" fmla="*/ 145 w 146"/>
                    <a:gd name="T3" fmla="*/ 128 h 513"/>
                    <a:gd name="T4" fmla="*/ 0 w 146"/>
                    <a:gd name="T5" fmla="*/ 128 h 513"/>
                    <a:gd name="T6" fmla="*/ 0 w 146"/>
                    <a:gd name="T7" fmla="*/ 384 h 513"/>
                    <a:gd name="T8" fmla="*/ 145 w 146"/>
                    <a:gd name="T9" fmla="*/ 384 h 513"/>
                    <a:gd name="T10" fmla="*/ 145 w 146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6"/>
                    <a:gd name="T19" fmla="*/ 0 h 513"/>
                    <a:gd name="T20" fmla="*/ 146 w 146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6" h="513">
                      <a:moveTo>
                        <a:pt x="145" y="0"/>
                      </a:moveTo>
                      <a:lnTo>
                        <a:pt x="145" y="128"/>
                      </a:lnTo>
                      <a:lnTo>
                        <a:pt x="0" y="128"/>
                      </a:lnTo>
                      <a:lnTo>
                        <a:pt x="0" y="384"/>
                      </a:lnTo>
                      <a:lnTo>
                        <a:pt x="145" y="384"/>
                      </a:lnTo>
                      <a:lnTo>
                        <a:pt x="145" y="51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48" name="Oval 147"/>
                <p:cNvSpPr>
                  <a:spLocks noChangeArrowheads="1"/>
                </p:cNvSpPr>
                <p:nvPr/>
              </p:nvSpPr>
              <p:spPr bwMode="auto">
                <a:xfrm>
                  <a:off x="2634" y="3528"/>
                  <a:ext cx="92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49" name="Group 148"/>
              <p:cNvGrpSpPr>
                <a:grpSpLocks/>
              </p:cNvGrpSpPr>
              <p:nvPr/>
            </p:nvGrpSpPr>
            <p:grpSpPr bwMode="auto">
              <a:xfrm>
                <a:off x="1590" y="1587"/>
                <a:ext cx="94" cy="126"/>
                <a:chOff x="2512" y="4016"/>
                <a:chExt cx="437" cy="513"/>
              </a:xfrm>
            </p:grpSpPr>
            <p:sp>
              <p:nvSpPr>
                <p:cNvPr id="184350" name="Line 149"/>
                <p:cNvSpPr>
                  <a:spLocks noChangeShapeType="1"/>
                </p:cNvSpPr>
                <p:nvPr/>
              </p:nvSpPr>
              <p:spPr bwMode="auto">
                <a:xfrm>
                  <a:off x="2512" y="4272"/>
                  <a:ext cx="21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51" name="Line 150"/>
                <p:cNvSpPr>
                  <a:spLocks noChangeShapeType="1"/>
                </p:cNvSpPr>
                <p:nvPr/>
              </p:nvSpPr>
              <p:spPr bwMode="auto">
                <a:xfrm>
                  <a:off x="2730" y="4144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52" name="Freeform 151"/>
                <p:cNvSpPr>
                  <a:spLocks/>
                </p:cNvSpPr>
                <p:nvPr/>
              </p:nvSpPr>
              <p:spPr bwMode="auto">
                <a:xfrm>
                  <a:off x="2803" y="4016"/>
                  <a:ext cx="146" cy="513"/>
                </a:xfrm>
                <a:custGeom>
                  <a:avLst/>
                  <a:gdLst>
                    <a:gd name="T0" fmla="*/ 145 w 146"/>
                    <a:gd name="T1" fmla="*/ 0 h 513"/>
                    <a:gd name="T2" fmla="*/ 145 w 146"/>
                    <a:gd name="T3" fmla="*/ 128 h 513"/>
                    <a:gd name="T4" fmla="*/ 0 w 146"/>
                    <a:gd name="T5" fmla="*/ 128 h 513"/>
                    <a:gd name="T6" fmla="*/ 0 w 146"/>
                    <a:gd name="T7" fmla="*/ 384 h 513"/>
                    <a:gd name="T8" fmla="*/ 145 w 146"/>
                    <a:gd name="T9" fmla="*/ 384 h 513"/>
                    <a:gd name="T10" fmla="*/ 145 w 146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6"/>
                    <a:gd name="T19" fmla="*/ 0 h 513"/>
                    <a:gd name="T20" fmla="*/ 146 w 146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6" h="513">
                      <a:moveTo>
                        <a:pt x="145" y="0"/>
                      </a:moveTo>
                      <a:lnTo>
                        <a:pt x="145" y="128"/>
                      </a:lnTo>
                      <a:lnTo>
                        <a:pt x="0" y="128"/>
                      </a:lnTo>
                      <a:lnTo>
                        <a:pt x="0" y="384"/>
                      </a:lnTo>
                      <a:lnTo>
                        <a:pt x="145" y="384"/>
                      </a:lnTo>
                      <a:lnTo>
                        <a:pt x="145" y="51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353" name="Group 152"/>
              <p:cNvGrpSpPr>
                <a:grpSpLocks/>
              </p:cNvGrpSpPr>
              <p:nvPr/>
            </p:nvGrpSpPr>
            <p:grpSpPr bwMode="auto">
              <a:xfrm>
                <a:off x="1465" y="1697"/>
                <a:ext cx="62" cy="47"/>
                <a:chOff x="1930" y="4464"/>
                <a:chExt cx="292" cy="193"/>
              </a:xfrm>
            </p:grpSpPr>
            <p:sp>
              <p:nvSpPr>
                <p:cNvPr id="184354" name="Freeform 153"/>
                <p:cNvSpPr>
                  <a:spLocks/>
                </p:cNvSpPr>
                <p:nvPr/>
              </p:nvSpPr>
              <p:spPr bwMode="auto">
                <a:xfrm>
                  <a:off x="1930" y="4528"/>
                  <a:ext cx="292" cy="129"/>
                </a:xfrm>
                <a:custGeom>
                  <a:avLst/>
                  <a:gdLst>
                    <a:gd name="T0" fmla="*/ 0 w 292"/>
                    <a:gd name="T1" fmla="*/ 0 h 129"/>
                    <a:gd name="T2" fmla="*/ 145 w 292"/>
                    <a:gd name="T3" fmla="*/ 128 h 129"/>
                    <a:gd name="T4" fmla="*/ 291 w 292"/>
                    <a:gd name="T5" fmla="*/ 0 h 129"/>
                    <a:gd name="T6" fmla="*/ 0 w 292"/>
                    <a:gd name="T7" fmla="*/ 0 h 1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2"/>
                    <a:gd name="T13" fmla="*/ 0 h 129"/>
                    <a:gd name="T14" fmla="*/ 292 w 292"/>
                    <a:gd name="T15" fmla="*/ 129 h 1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2" h="129">
                      <a:moveTo>
                        <a:pt x="0" y="0"/>
                      </a:moveTo>
                      <a:lnTo>
                        <a:pt x="145" y="128"/>
                      </a:lnTo>
                      <a:lnTo>
                        <a:pt x="29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55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076" y="4464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356" name="Line 155"/>
              <p:cNvSpPr>
                <a:spLocks noChangeShapeType="1"/>
              </p:cNvSpPr>
              <p:nvPr/>
            </p:nvSpPr>
            <p:spPr bwMode="auto">
              <a:xfrm>
                <a:off x="1496" y="1556"/>
                <a:ext cx="2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7" name="Line 156"/>
              <p:cNvSpPr>
                <a:spLocks noChangeShapeType="1"/>
              </p:cNvSpPr>
              <p:nvPr/>
            </p:nvSpPr>
            <p:spPr bwMode="auto">
              <a:xfrm flipH="1">
                <a:off x="1308" y="1352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8" name="Line 157"/>
              <p:cNvSpPr>
                <a:spLocks noChangeShapeType="1"/>
              </p:cNvSpPr>
              <p:nvPr/>
            </p:nvSpPr>
            <p:spPr bwMode="auto">
              <a:xfrm flipH="1">
                <a:off x="1308" y="147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59" name="Freeform 158"/>
              <p:cNvSpPr>
                <a:spLocks/>
              </p:cNvSpPr>
              <p:nvPr/>
            </p:nvSpPr>
            <p:spPr bwMode="auto">
              <a:xfrm>
                <a:off x="1371" y="1478"/>
                <a:ext cx="31" cy="172"/>
              </a:xfrm>
              <a:custGeom>
                <a:avLst/>
                <a:gdLst>
                  <a:gd name="T0" fmla="*/ 0 w 147"/>
                  <a:gd name="T1" fmla="*/ 0 h 705"/>
                  <a:gd name="T2" fmla="*/ 0 w 147"/>
                  <a:gd name="T3" fmla="*/ 704 h 705"/>
                  <a:gd name="T4" fmla="*/ 146 w 147"/>
                  <a:gd name="T5" fmla="*/ 704 h 705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705"/>
                  <a:gd name="T11" fmla="*/ 147 w 147"/>
                  <a:gd name="T12" fmla="*/ 705 h 7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705">
                    <a:moveTo>
                      <a:pt x="0" y="0"/>
                    </a:moveTo>
                    <a:lnTo>
                      <a:pt x="0" y="704"/>
                    </a:lnTo>
                    <a:lnTo>
                      <a:pt x="146" y="70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60" name="Freeform 159"/>
              <p:cNvSpPr>
                <a:spLocks/>
              </p:cNvSpPr>
              <p:nvPr/>
            </p:nvSpPr>
            <p:spPr bwMode="auto">
              <a:xfrm>
                <a:off x="1559" y="1352"/>
                <a:ext cx="31" cy="298"/>
              </a:xfrm>
              <a:custGeom>
                <a:avLst/>
                <a:gdLst>
                  <a:gd name="T0" fmla="*/ 0 w 146"/>
                  <a:gd name="T1" fmla="*/ 0 h 1217"/>
                  <a:gd name="T2" fmla="*/ 0 w 146"/>
                  <a:gd name="T3" fmla="*/ 1216 h 1217"/>
                  <a:gd name="T4" fmla="*/ 145 w 146"/>
                  <a:gd name="T5" fmla="*/ 1216 h 1217"/>
                  <a:gd name="T6" fmla="*/ 0 60000 65536"/>
                  <a:gd name="T7" fmla="*/ 0 60000 65536"/>
                  <a:gd name="T8" fmla="*/ 0 60000 65536"/>
                  <a:gd name="T9" fmla="*/ 0 w 146"/>
                  <a:gd name="T10" fmla="*/ 0 h 1217"/>
                  <a:gd name="T11" fmla="*/ 146 w 146"/>
                  <a:gd name="T12" fmla="*/ 1217 h 1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" h="1217">
                    <a:moveTo>
                      <a:pt x="0" y="0"/>
                    </a:moveTo>
                    <a:lnTo>
                      <a:pt x="0" y="1216"/>
                    </a:lnTo>
                    <a:lnTo>
                      <a:pt x="145" y="121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61" name="Rectangle 160"/>
              <p:cNvSpPr>
                <a:spLocks noChangeArrowheads="1"/>
              </p:cNvSpPr>
              <p:nvPr/>
            </p:nvSpPr>
            <p:spPr bwMode="auto">
              <a:xfrm>
                <a:off x="1277" y="1259"/>
                <a:ext cx="11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000">
                    <a:latin typeface="Arial" charset="0"/>
                  </a:rPr>
                  <a:t>a</a:t>
                </a:r>
              </a:p>
            </p:txBody>
          </p:sp>
          <p:sp>
            <p:nvSpPr>
              <p:cNvPr id="184362" name="Rectangle 161"/>
              <p:cNvSpPr>
                <a:spLocks noChangeArrowheads="1"/>
              </p:cNvSpPr>
              <p:nvPr/>
            </p:nvSpPr>
            <p:spPr bwMode="auto">
              <a:xfrm>
                <a:off x="1276" y="1384"/>
                <a:ext cx="11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000">
                    <a:latin typeface="Arial" charset="0"/>
                  </a:rPr>
                  <a:t>b</a:t>
                </a:r>
              </a:p>
            </p:txBody>
          </p:sp>
          <p:sp>
            <p:nvSpPr>
              <p:cNvPr id="184363" name="Oval 162"/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14" cy="1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4" name="Oval 163"/>
              <p:cNvSpPr>
                <a:spLocks noChangeArrowheads="1"/>
              </p:cNvSpPr>
              <p:nvPr/>
            </p:nvSpPr>
            <p:spPr bwMode="auto">
              <a:xfrm>
                <a:off x="1365" y="1472"/>
                <a:ext cx="14" cy="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5" name="Oval 164"/>
              <p:cNvSpPr>
                <a:spLocks noChangeArrowheads="1"/>
              </p:cNvSpPr>
              <p:nvPr/>
            </p:nvSpPr>
            <p:spPr bwMode="auto">
              <a:xfrm>
                <a:off x="1677" y="1548"/>
                <a:ext cx="14" cy="1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6" name="Line 165"/>
              <p:cNvSpPr>
                <a:spLocks noChangeShapeType="1"/>
              </p:cNvSpPr>
              <p:nvPr/>
            </p:nvSpPr>
            <p:spPr bwMode="auto">
              <a:xfrm flipV="1">
                <a:off x="1496" y="1556"/>
                <a:ext cx="0" cy="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7" name="Line 166"/>
              <p:cNvSpPr>
                <a:spLocks noChangeShapeType="1"/>
              </p:cNvSpPr>
              <p:nvPr/>
            </p:nvSpPr>
            <p:spPr bwMode="auto">
              <a:xfrm flipV="1">
                <a:off x="1683" y="1525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8" name="Rectangle 170"/>
              <p:cNvSpPr>
                <a:spLocks noChangeArrowheads="1"/>
              </p:cNvSpPr>
              <p:nvPr/>
            </p:nvSpPr>
            <p:spPr bwMode="auto">
              <a:xfrm>
                <a:off x="1753" y="1494"/>
                <a:ext cx="24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200" b="1">
                    <a:latin typeface="Arial" charset="0"/>
                  </a:rPr>
                  <a:t>NOR</a:t>
                </a:r>
              </a:p>
            </p:txBody>
          </p:sp>
        </p:grpSp>
        <p:sp>
          <p:nvSpPr>
            <p:cNvPr id="184369" name="Text Box 49"/>
            <p:cNvSpPr txBox="1">
              <a:spLocks noChangeArrowheads="1"/>
            </p:cNvSpPr>
            <p:nvPr/>
          </p:nvSpPr>
          <p:spPr bwMode="auto">
            <a:xfrm>
              <a:off x="1029" y="3532"/>
              <a:ext cx="15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Complementary Logic</a:t>
              </a:r>
            </a:p>
          </p:txBody>
        </p:sp>
      </p:grpSp>
      <p:grpSp>
        <p:nvGrpSpPr>
          <p:cNvPr id="184370" name="Group 50"/>
          <p:cNvGrpSpPr>
            <a:grpSpLocks/>
          </p:cNvGrpSpPr>
          <p:nvPr/>
        </p:nvGrpSpPr>
        <p:grpSpPr bwMode="auto">
          <a:xfrm>
            <a:off x="2355850" y="4100513"/>
            <a:ext cx="2813050" cy="1133475"/>
            <a:chOff x="1484" y="2583"/>
            <a:chExt cx="1772" cy="714"/>
          </a:xfrm>
        </p:grpSpPr>
        <p:grpSp>
          <p:nvGrpSpPr>
            <p:cNvPr id="184371" name="Group 51"/>
            <p:cNvGrpSpPr>
              <a:grpSpLocks/>
            </p:cNvGrpSpPr>
            <p:nvPr/>
          </p:nvGrpSpPr>
          <p:grpSpPr bwMode="auto">
            <a:xfrm>
              <a:off x="1879" y="2583"/>
              <a:ext cx="551" cy="553"/>
              <a:chOff x="1981" y="2523"/>
              <a:chExt cx="551" cy="553"/>
            </a:xfrm>
          </p:grpSpPr>
          <p:pic>
            <p:nvPicPr>
              <p:cNvPr id="184372" name="Picture 68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548"/>
                <a:ext cx="102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373" name="Line 69"/>
              <p:cNvSpPr>
                <a:spLocks noChangeShapeType="1"/>
              </p:cNvSpPr>
              <p:nvPr/>
            </p:nvSpPr>
            <p:spPr bwMode="auto">
              <a:xfrm>
                <a:off x="2406" y="2599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4" name="Line 70"/>
              <p:cNvSpPr>
                <a:spLocks noChangeShapeType="1"/>
              </p:cNvSpPr>
              <p:nvPr/>
            </p:nvSpPr>
            <p:spPr bwMode="auto">
              <a:xfrm>
                <a:off x="2037" y="2573"/>
                <a:ext cx="2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5" name="Line 71"/>
              <p:cNvSpPr>
                <a:spLocks noChangeShapeType="1"/>
              </p:cNvSpPr>
              <p:nvPr/>
            </p:nvSpPr>
            <p:spPr bwMode="auto">
              <a:xfrm>
                <a:off x="2037" y="2623"/>
                <a:ext cx="2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4376" name="Picture 72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691"/>
                <a:ext cx="10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377" name="Line 73"/>
              <p:cNvSpPr>
                <a:spLocks noChangeShapeType="1"/>
              </p:cNvSpPr>
              <p:nvPr/>
            </p:nvSpPr>
            <p:spPr bwMode="auto">
              <a:xfrm>
                <a:off x="2406" y="2742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8" name="Line 74"/>
              <p:cNvSpPr>
                <a:spLocks noChangeShapeType="1"/>
              </p:cNvSpPr>
              <p:nvPr/>
            </p:nvSpPr>
            <p:spPr bwMode="auto">
              <a:xfrm>
                <a:off x="2194" y="2716"/>
                <a:ext cx="1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9" name="Line 75"/>
              <p:cNvSpPr>
                <a:spLocks noChangeShapeType="1"/>
              </p:cNvSpPr>
              <p:nvPr/>
            </p:nvSpPr>
            <p:spPr bwMode="auto">
              <a:xfrm>
                <a:off x="2147" y="2766"/>
                <a:ext cx="1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4380" name="Picture 76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833"/>
                <a:ext cx="10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381" name="Line 77"/>
              <p:cNvSpPr>
                <a:spLocks noChangeShapeType="1"/>
              </p:cNvSpPr>
              <p:nvPr/>
            </p:nvSpPr>
            <p:spPr bwMode="auto">
              <a:xfrm>
                <a:off x="2406" y="2884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4382" name="Picture 78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976"/>
                <a:ext cx="102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383" name="Line 79"/>
              <p:cNvSpPr>
                <a:spLocks noChangeShapeType="1"/>
              </p:cNvSpPr>
              <p:nvPr/>
            </p:nvSpPr>
            <p:spPr bwMode="auto">
              <a:xfrm>
                <a:off x="2406" y="3026"/>
                <a:ext cx="1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4" name="Line 80"/>
              <p:cNvSpPr>
                <a:spLocks noChangeShapeType="1"/>
              </p:cNvSpPr>
              <p:nvPr/>
            </p:nvSpPr>
            <p:spPr bwMode="auto">
              <a:xfrm>
                <a:off x="2194" y="2858"/>
                <a:ext cx="11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5" name="Line 81"/>
              <p:cNvSpPr>
                <a:spLocks noChangeShapeType="1"/>
              </p:cNvSpPr>
              <p:nvPr/>
            </p:nvSpPr>
            <p:spPr bwMode="auto">
              <a:xfrm>
                <a:off x="2147" y="2908"/>
                <a:ext cx="1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6" name="Line 82"/>
              <p:cNvSpPr>
                <a:spLocks noChangeShapeType="1"/>
              </p:cNvSpPr>
              <p:nvPr/>
            </p:nvSpPr>
            <p:spPr bwMode="auto">
              <a:xfrm>
                <a:off x="2194" y="3000"/>
                <a:ext cx="1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7" name="Line 83"/>
              <p:cNvSpPr>
                <a:spLocks noChangeShapeType="1"/>
              </p:cNvSpPr>
              <p:nvPr/>
            </p:nvSpPr>
            <p:spPr bwMode="auto">
              <a:xfrm>
                <a:off x="2147" y="3051"/>
                <a:ext cx="1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8" name="Line 84"/>
              <p:cNvSpPr>
                <a:spLocks noChangeShapeType="1"/>
              </p:cNvSpPr>
              <p:nvPr/>
            </p:nvSpPr>
            <p:spPr bwMode="auto">
              <a:xfrm flipV="1">
                <a:off x="2150" y="2623"/>
                <a:ext cx="0" cy="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89" name="Line 85"/>
              <p:cNvSpPr>
                <a:spLocks noChangeShapeType="1"/>
              </p:cNvSpPr>
              <p:nvPr/>
            </p:nvSpPr>
            <p:spPr bwMode="auto">
              <a:xfrm flipV="1">
                <a:off x="2197" y="2573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90" name="Oval 86"/>
              <p:cNvSpPr>
                <a:spLocks noChangeArrowheads="1"/>
              </p:cNvSpPr>
              <p:nvPr/>
            </p:nvSpPr>
            <p:spPr bwMode="auto">
              <a:xfrm>
                <a:off x="2284" y="2896"/>
                <a:ext cx="23" cy="2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1" name="Oval 87"/>
              <p:cNvSpPr>
                <a:spLocks noChangeArrowheads="1"/>
              </p:cNvSpPr>
              <p:nvPr/>
            </p:nvSpPr>
            <p:spPr bwMode="auto">
              <a:xfrm>
                <a:off x="2284" y="2703"/>
                <a:ext cx="23" cy="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2" name="Oval 88"/>
              <p:cNvSpPr>
                <a:spLocks noChangeArrowheads="1"/>
              </p:cNvSpPr>
              <p:nvPr/>
            </p:nvSpPr>
            <p:spPr bwMode="auto">
              <a:xfrm>
                <a:off x="2284" y="2610"/>
                <a:ext cx="23" cy="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3" name="Oval 89"/>
              <p:cNvSpPr>
                <a:spLocks noChangeArrowheads="1"/>
              </p:cNvSpPr>
              <p:nvPr/>
            </p:nvSpPr>
            <p:spPr bwMode="auto">
              <a:xfrm>
                <a:off x="2284" y="2560"/>
                <a:ext cx="23" cy="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4" name="Oval 90"/>
              <p:cNvSpPr>
                <a:spLocks noChangeArrowheads="1"/>
              </p:cNvSpPr>
              <p:nvPr/>
            </p:nvSpPr>
            <p:spPr bwMode="auto">
              <a:xfrm>
                <a:off x="2142" y="2901"/>
                <a:ext cx="15" cy="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5" name="Oval 91"/>
              <p:cNvSpPr>
                <a:spLocks noChangeArrowheads="1"/>
              </p:cNvSpPr>
              <p:nvPr/>
            </p:nvSpPr>
            <p:spPr bwMode="auto">
              <a:xfrm>
                <a:off x="2190" y="2851"/>
                <a:ext cx="15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6" name="Oval 92"/>
              <p:cNvSpPr>
                <a:spLocks noChangeArrowheads="1"/>
              </p:cNvSpPr>
              <p:nvPr/>
            </p:nvSpPr>
            <p:spPr bwMode="auto">
              <a:xfrm>
                <a:off x="2190" y="2708"/>
                <a:ext cx="15" cy="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7" name="Oval 93"/>
              <p:cNvSpPr>
                <a:spLocks noChangeArrowheads="1"/>
              </p:cNvSpPr>
              <p:nvPr/>
            </p:nvSpPr>
            <p:spPr bwMode="auto">
              <a:xfrm>
                <a:off x="2142" y="2758"/>
                <a:ext cx="15" cy="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8" name="Oval 94"/>
              <p:cNvSpPr>
                <a:spLocks noChangeArrowheads="1"/>
              </p:cNvSpPr>
              <p:nvPr/>
            </p:nvSpPr>
            <p:spPr bwMode="auto">
              <a:xfrm>
                <a:off x="2143" y="2615"/>
                <a:ext cx="14" cy="1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9" name="Oval 95"/>
              <p:cNvSpPr>
                <a:spLocks noChangeArrowheads="1"/>
              </p:cNvSpPr>
              <p:nvPr/>
            </p:nvSpPr>
            <p:spPr bwMode="auto">
              <a:xfrm>
                <a:off x="2189" y="2565"/>
                <a:ext cx="16" cy="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00" name="Text Box 96"/>
              <p:cNvSpPr txBox="1">
                <a:spLocks noChangeArrowheads="1"/>
              </p:cNvSpPr>
              <p:nvPr/>
            </p:nvSpPr>
            <p:spPr bwMode="auto">
              <a:xfrm>
                <a:off x="2474" y="2523"/>
                <a:ext cx="3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W</a:t>
                </a:r>
              </a:p>
            </p:txBody>
          </p:sp>
          <p:sp>
            <p:nvSpPr>
              <p:cNvPr id="184401" name="Text Box 97"/>
              <p:cNvSpPr txBox="1">
                <a:spLocks noChangeArrowheads="1"/>
              </p:cNvSpPr>
              <p:nvPr/>
            </p:nvSpPr>
            <p:spPr bwMode="auto">
              <a:xfrm>
                <a:off x="2474" y="2667"/>
                <a:ext cx="3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X</a:t>
                </a:r>
              </a:p>
            </p:txBody>
          </p:sp>
          <p:sp>
            <p:nvSpPr>
              <p:cNvPr id="184402" name="Text Box 98"/>
              <p:cNvSpPr txBox="1">
                <a:spLocks noChangeArrowheads="1"/>
              </p:cNvSpPr>
              <p:nvPr/>
            </p:nvSpPr>
            <p:spPr bwMode="auto">
              <a:xfrm>
                <a:off x="2474" y="2808"/>
                <a:ext cx="3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Y</a:t>
                </a:r>
              </a:p>
            </p:txBody>
          </p:sp>
          <p:sp>
            <p:nvSpPr>
              <p:cNvPr id="184403" name="Text Box 99"/>
              <p:cNvSpPr txBox="1">
                <a:spLocks noChangeArrowheads="1"/>
              </p:cNvSpPr>
              <p:nvPr/>
            </p:nvSpPr>
            <p:spPr bwMode="auto">
              <a:xfrm>
                <a:off x="2474" y="2951"/>
                <a:ext cx="3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Z</a:t>
                </a:r>
              </a:p>
            </p:txBody>
          </p:sp>
          <p:sp>
            <p:nvSpPr>
              <p:cNvPr id="184404" name="Text Box 100"/>
              <p:cNvSpPr txBox="1">
                <a:spLocks noChangeArrowheads="1"/>
              </p:cNvSpPr>
              <p:nvPr/>
            </p:nvSpPr>
            <p:spPr bwMode="auto">
              <a:xfrm>
                <a:off x="1984" y="2529"/>
                <a:ext cx="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A</a:t>
                </a:r>
              </a:p>
            </p:txBody>
          </p:sp>
          <p:sp>
            <p:nvSpPr>
              <p:cNvPr id="184405" name="Text Box 101"/>
              <p:cNvSpPr txBox="1">
                <a:spLocks noChangeArrowheads="1"/>
              </p:cNvSpPr>
              <p:nvPr/>
            </p:nvSpPr>
            <p:spPr bwMode="auto">
              <a:xfrm>
                <a:off x="1981" y="2592"/>
                <a:ext cx="3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184406" name="Group 86"/>
            <p:cNvGrpSpPr>
              <a:grpSpLocks/>
            </p:cNvGrpSpPr>
            <p:nvPr/>
          </p:nvGrpSpPr>
          <p:grpSpPr bwMode="auto">
            <a:xfrm>
              <a:off x="1484" y="2642"/>
              <a:ext cx="376" cy="519"/>
              <a:chOff x="3890" y="1960"/>
              <a:chExt cx="376" cy="519"/>
            </a:xfrm>
          </p:grpSpPr>
          <p:pic>
            <p:nvPicPr>
              <p:cNvPr id="184407" name="Picture 68" descr="OR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983" y="2288"/>
                <a:ext cx="8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08" name="Picture 69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066" y="2137"/>
                <a:ext cx="8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09" name="Picture 70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904" y="2137"/>
                <a:ext cx="8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10" name="Line 71"/>
              <p:cNvSpPr>
                <a:spLocks noChangeShapeType="1"/>
              </p:cNvSpPr>
              <p:nvPr/>
            </p:nvSpPr>
            <p:spPr bwMode="auto">
              <a:xfrm rot="5400000">
                <a:off x="4106" y="211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1" name="Line 72"/>
              <p:cNvSpPr>
                <a:spLocks noChangeShapeType="1"/>
              </p:cNvSpPr>
              <p:nvPr/>
            </p:nvSpPr>
            <p:spPr bwMode="auto">
              <a:xfrm rot="5400000">
                <a:off x="4032" y="2089"/>
                <a:ext cx="10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2" name="Line 73"/>
              <p:cNvSpPr>
                <a:spLocks noChangeShapeType="1"/>
              </p:cNvSpPr>
              <p:nvPr/>
            </p:nvSpPr>
            <p:spPr bwMode="auto">
              <a:xfrm rot="5400000">
                <a:off x="3943" y="2118"/>
                <a:ext cx="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3" name="Line 74"/>
              <p:cNvSpPr>
                <a:spLocks noChangeShapeType="1"/>
              </p:cNvSpPr>
              <p:nvPr/>
            </p:nvSpPr>
            <p:spPr bwMode="auto">
              <a:xfrm rot="5400000" flipV="1">
                <a:off x="4089" y="1972"/>
                <a:ext cx="0" cy="2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4" name="Oval 75"/>
              <p:cNvSpPr>
                <a:spLocks noChangeArrowheads="1"/>
              </p:cNvSpPr>
              <p:nvPr/>
            </p:nvSpPr>
            <p:spPr bwMode="auto">
              <a:xfrm rot="5400000">
                <a:off x="3961" y="2121"/>
                <a:ext cx="20" cy="2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184415" name="Oval 76"/>
              <p:cNvSpPr>
                <a:spLocks noChangeArrowheads="1"/>
              </p:cNvSpPr>
              <p:nvPr/>
            </p:nvSpPr>
            <p:spPr bwMode="auto">
              <a:xfrm rot="5400000">
                <a:off x="4126" y="2086"/>
                <a:ext cx="13" cy="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184416" name="Line 77"/>
              <p:cNvSpPr>
                <a:spLocks noChangeShapeType="1"/>
              </p:cNvSpPr>
              <p:nvPr/>
            </p:nvSpPr>
            <p:spPr bwMode="auto">
              <a:xfrm rot="-5400000">
                <a:off x="3972" y="2231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7" name="Line 78"/>
              <p:cNvSpPr>
                <a:spLocks noChangeShapeType="1"/>
              </p:cNvSpPr>
              <p:nvPr/>
            </p:nvSpPr>
            <p:spPr bwMode="auto">
              <a:xfrm rot="5400000">
                <a:off x="4091" y="2244"/>
                <a:ext cx="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8" name="Line 79"/>
              <p:cNvSpPr>
                <a:spLocks noChangeShapeType="1"/>
              </p:cNvSpPr>
              <p:nvPr/>
            </p:nvSpPr>
            <p:spPr bwMode="auto">
              <a:xfrm rot="5400000">
                <a:off x="3977" y="2280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9" name="Line 80"/>
              <p:cNvSpPr>
                <a:spLocks noChangeShapeType="1"/>
              </p:cNvSpPr>
              <p:nvPr/>
            </p:nvSpPr>
            <p:spPr bwMode="auto">
              <a:xfrm rot="5400000">
                <a:off x="4035" y="2279"/>
                <a:ext cx="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0" name="Line 81"/>
              <p:cNvSpPr>
                <a:spLocks noChangeShapeType="1"/>
              </p:cNvSpPr>
              <p:nvPr/>
            </p:nvSpPr>
            <p:spPr bwMode="auto">
              <a:xfrm rot="-5400000">
                <a:off x="4083" y="2231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1" name="Line 82"/>
              <p:cNvSpPr>
                <a:spLocks noChangeShapeType="1"/>
              </p:cNvSpPr>
              <p:nvPr/>
            </p:nvSpPr>
            <p:spPr bwMode="auto">
              <a:xfrm rot="5400000">
                <a:off x="4008" y="2388"/>
                <a:ext cx="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2" name="Line 83"/>
              <p:cNvSpPr>
                <a:spLocks noChangeShapeType="1"/>
              </p:cNvSpPr>
              <p:nvPr/>
            </p:nvSpPr>
            <p:spPr bwMode="auto">
              <a:xfrm rot="5400000">
                <a:off x="3927" y="2243"/>
                <a:ext cx="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3" name="Text Box 84"/>
              <p:cNvSpPr txBox="1">
                <a:spLocks noChangeArrowheads="1"/>
              </p:cNvSpPr>
              <p:nvPr/>
            </p:nvSpPr>
            <p:spPr bwMode="auto">
              <a:xfrm>
                <a:off x="3890" y="1960"/>
                <a:ext cx="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A</a:t>
                </a:r>
              </a:p>
            </p:txBody>
          </p:sp>
          <p:sp>
            <p:nvSpPr>
              <p:cNvPr id="184424" name="Text Box 85"/>
              <p:cNvSpPr txBox="1">
                <a:spLocks noChangeArrowheads="1"/>
              </p:cNvSpPr>
              <p:nvPr/>
            </p:nvSpPr>
            <p:spPr bwMode="auto">
              <a:xfrm>
                <a:off x="4054" y="1960"/>
                <a:ext cx="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B</a:t>
                </a:r>
              </a:p>
            </p:txBody>
          </p:sp>
          <p:sp>
            <p:nvSpPr>
              <p:cNvPr id="184425" name="Text Box 86"/>
              <p:cNvSpPr txBox="1">
                <a:spLocks noChangeArrowheads="1"/>
              </p:cNvSpPr>
              <p:nvPr/>
            </p:nvSpPr>
            <p:spPr bwMode="auto">
              <a:xfrm>
                <a:off x="4203" y="2069"/>
                <a:ext cx="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184426" name="Text Box 87"/>
              <p:cNvSpPr txBox="1">
                <a:spLocks noChangeArrowheads="1"/>
              </p:cNvSpPr>
              <p:nvPr/>
            </p:nvSpPr>
            <p:spPr bwMode="auto">
              <a:xfrm>
                <a:off x="3994" y="2402"/>
                <a:ext cx="6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800" b="1" i="1">
                    <a:latin typeface="Arial" charset="0"/>
                  </a:rPr>
                  <a:t>C</a:t>
                </a:r>
              </a:p>
            </p:txBody>
          </p:sp>
          <p:sp>
            <p:nvSpPr>
              <p:cNvPr id="184427" name="Line 88"/>
              <p:cNvSpPr>
                <a:spLocks noChangeShapeType="1"/>
              </p:cNvSpPr>
              <p:nvPr/>
            </p:nvSpPr>
            <p:spPr bwMode="auto">
              <a:xfrm rot="5400000">
                <a:off x="3869" y="2090"/>
                <a:ext cx="1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28" name="Text Box 108"/>
            <p:cNvSpPr txBox="1">
              <a:spLocks noChangeArrowheads="1"/>
            </p:cNvSpPr>
            <p:nvPr/>
          </p:nvSpPr>
          <p:spPr bwMode="auto">
            <a:xfrm>
              <a:off x="1703" y="3105"/>
              <a:ext cx="15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Combinational Logic</a:t>
              </a:r>
            </a:p>
          </p:txBody>
        </p:sp>
      </p:grpSp>
      <p:grpSp>
        <p:nvGrpSpPr>
          <p:cNvPr id="184429" name="Group 109"/>
          <p:cNvGrpSpPr>
            <a:grpSpLocks/>
          </p:cNvGrpSpPr>
          <p:nvPr/>
        </p:nvGrpSpPr>
        <p:grpSpPr bwMode="auto">
          <a:xfrm>
            <a:off x="5113338" y="2312988"/>
            <a:ext cx="2236787" cy="1177925"/>
            <a:chOff x="3241" y="1437"/>
            <a:chExt cx="1409" cy="742"/>
          </a:xfrm>
        </p:grpSpPr>
        <p:grpSp>
          <p:nvGrpSpPr>
            <p:cNvPr id="184430" name="Group 110"/>
            <p:cNvGrpSpPr>
              <a:grpSpLocks/>
            </p:cNvGrpSpPr>
            <p:nvPr/>
          </p:nvGrpSpPr>
          <p:grpSpPr bwMode="auto">
            <a:xfrm>
              <a:off x="3241" y="1437"/>
              <a:ext cx="1128" cy="611"/>
              <a:chOff x="3979" y="2035"/>
              <a:chExt cx="1128" cy="611"/>
            </a:xfrm>
          </p:grpSpPr>
          <p:sp>
            <p:nvSpPr>
              <p:cNvPr id="184431" name="Line 3"/>
              <p:cNvSpPr>
                <a:spLocks noChangeShapeType="1"/>
              </p:cNvSpPr>
              <p:nvPr/>
            </p:nvSpPr>
            <p:spPr bwMode="auto">
              <a:xfrm>
                <a:off x="4679" y="2086"/>
                <a:ext cx="0" cy="31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2" name="Line 4"/>
              <p:cNvSpPr>
                <a:spLocks noChangeShapeType="1"/>
              </p:cNvSpPr>
              <p:nvPr/>
            </p:nvSpPr>
            <p:spPr bwMode="auto">
              <a:xfrm>
                <a:off x="4181" y="2086"/>
                <a:ext cx="0" cy="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3" name="Line 7"/>
              <p:cNvSpPr>
                <a:spLocks noChangeShapeType="1"/>
              </p:cNvSpPr>
              <p:nvPr/>
            </p:nvSpPr>
            <p:spPr bwMode="auto">
              <a:xfrm>
                <a:off x="4011" y="2473"/>
                <a:ext cx="1" cy="1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4" name="Line 8"/>
              <p:cNvSpPr>
                <a:spLocks noChangeShapeType="1"/>
              </p:cNvSpPr>
              <p:nvPr/>
            </p:nvSpPr>
            <p:spPr bwMode="auto">
              <a:xfrm>
                <a:off x="4067" y="2459"/>
                <a:ext cx="0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5" name="Line 11"/>
              <p:cNvSpPr>
                <a:spLocks noChangeShapeType="1"/>
              </p:cNvSpPr>
              <p:nvPr/>
            </p:nvSpPr>
            <p:spPr bwMode="auto">
              <a:xfrm flipV="1">
                <a:off x="4057" y="2459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6" name="Rectangle 16"/>
              <p:cNvSpPr>
                <a:spLocks noChangeArrowheads="1"/>
              </p:cNvSpPr>
              <p:nvPr/>
            </p:nvSpPr>
            <p:spPr bwMode="auto">
              <a:xfrm>
                <a:off x="4305" y="2132"/>
                <a:ext cx="470" cy="7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500">
                    <a:latin typeface="Arial" charset="0"/>
                  </a:rPr>
                  <a:t>Register</a:t>
                </a:r>
              </a:p>
            </p:txBody>
          </p:sp>
          <p:sp>
            <p:nvSpPr>
              <p:cNvPr id="184437" name="Rectangle 17"/>
              <p:cNvSpPr>
                <a:spLocks noChangeArrowheads="1"/>
              </p:cNvSpPr>
              <p:nvPr/>
            </p:nvSpPr>
            <p:spPr bwMode="auto">
              <a:xfrm>
                <a:off x="4305" y="2220"/>
                <a:ext cx="470" cy="7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500">
                    <a:latin typeface="Arial" charset="0"/>
                  </a:rPr>
                  <a:t>Register</a:t>
                </a:r>
              </a:p>
            </p:txBody>
          </p:sp>
          <p:sp>
            <p:nvSpPr>
              <p:cNvPr id="184438" name="Rectangle 18"/>
              <p:cNvSpPr>
                <a:spLocks noChangeArrowheads="1"/>
              </p:cNvSpPr>
              <p:nvPr/>
            </p:nvSpPr>
            <p:spPr bwMode="auto">
              <a:xfrm>
                <a:off x="4305" y="2309"/>
                <a:ext cx="470" cy="7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500">
                    <a:latin typeface="Arial" charset="0"/>
                  </a:rPr>
                  <a:t>Register</a:t>
                </a:r>
              </a:p>
            </p:txBody>
          </p:sp>
          <p:sp>
            <p:nvSpPr>
              <p:cNvPr id="184439" name="Rectangle 19"/>
              <p:cNvSpPr>
                <a:spLocks noChangeArrowheads="1"/>
              </p:cNvSpPr>
              <p:nvPr/>
            </p:nvSpPr>
            <p:spPr bwMode="auto">
              <a:xfrm>
                <a:off x="4305" y="2398"/>
                <a:ext cx="470" cy="7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500">
                    <a:latin typeface="Arial" charset="0"/>
                  </a:rPr>
                  <a:t>Register</a:t>
                </a:r>
              </a:p>
            </p:txBody>
          </p:sp>
          <p:sp>
            <p:nvSpPr>
              <p:cNvPr id="184440" name="Rectangle 20"/>
              <p:cNvSpPr>
                <a:spLocks noChangeArrowheads="1"/>
              </p:cNvSpPr>
              <p:nvPr/>
            </p:nvSpPr>
            <p:spPr bwMode="auto">
              <a:xfrm>
                <a:off x="4298" y="2150"/>
                <a:ext cx="10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we</a:t>
                </a:r>
              </a:p>
            </p:txBody>
          </p:sp>
          <p:sp>
            <p:nvSpPr>
              <p:cNvPr id="184441" name="Rectangle 21"/>
              <p:cNvSpPr>
                <a:spLocks noChangeArrowheads="1"/>
              </p:cNvSpPr>
              <p:nvPr/>
            </p:nvSpPr>
            <p:spPr bwMode="auto">
              <a:xfrm>
                <a:off x="4298" y="2240"/>
                <a:ext cx="10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we</a:t>
                </a:r>
              </a:p>
            </p:txBody>
          </p:sp>
          <p:sp>
            <p:nvSpPr>
              <p:cNvPr id="184442" name="Rectangle 22"/>
              <p:cNvSpPr>
                <a:spLocks noChangeArrowheads="1"/>
              </p:cNvSpPr>
              <p:nvPr/>
            </p:nvSpPr>
            <p:spPr bwMode="auto">
              <a:xfrm>
                <a:off x="4302" y="2329"/>
                <a:ext cx="10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we</a:t>
                </a:r>
              </a:p>
            </p:txBody>
          </p:sp>
          <p:sp>
            <p:nvSpPr>
              <p:cNvPr id="184443" name="Rectangle 23"/>
              <p:cNvSpPr>
                <a:spLocks noChangeArrowheads="1"/>
              </p:cNvSpPr>
              <p:nvPr/>
            </p:nvSpPr>
            <p:spPr bwMode="auto">
              <a:xfrm>
                <a:off x="4304" y="2418"/>
                <a:ext cx="9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we</a:t>
                </a:r>
              </a:p>
            </p:txBody>
          </p:sp>
          <p:sp>
            <p:nvSpPr>
              <p:cNvPr id="184444" name="Rectangle 24"/>
              <p:cNvSpPr>
                <a:spLocks noChangeArrowheads="1"/>
              </p:cNvSpPr>
              <p:nvPr/>
            </p:nvSpPr>
            <p:spPr bwMode="auto">
              <a:xfrm>
                <a:off x="4145" y="2035"/>
                <a:ext cx="71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we</a:t>
                </a:r>
              </a:p>
            </p:txBody>
          </p:sp>
          <p:sp>
            <p:nvSpPr>
              <p:cNvPr id="184445" name="Rectangle 25"/>
              <p:cNvSpPr>
                <a:spLocks noChangeArrowheads="1"/>
              </p:cNvSpPr>
              <p:nvPr/>
            </p:nvSpPr>
            <p:spPr bwMode="auto">
              <a:xfrm>
                <a:off x="4652" y="2035"/>
                <a:ext cx="5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500" i="1">
                    <a:latin typeface="Arial" charset="0"/>
                  </a:rPr>
                  <a:t>d</a:t>
                </a:r>
                <a:endParaRPr lang="en-US" sz="500">
                  <a:latin typeface="Arial" charset="0"/>
                </a:endParaRPr>
              </a:p>
            </p:txBody>
          </p:sp>
          <p:sp>
            <p:nvSpPr>
              <p:cNvPr id="184446" name="Line 26"/>
              <p:cNvSpPr>
                <a:spLocks noChangeShapeType="1"/>
              </p:cNvSpPr>
              <p:nvPr/>
            </p:nvSpPr>
            <p:spPr bwMode="auto">
              <a:xfrm flipV="1">
                <a:off x="4983" y="2309"/>
                <a:ext cx="6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7" name="Line 27"/>
              <p:cNvSpPr>
                <a:spLocks noChangeShapeType="1"/>
              </p:cNvSpPr>
              <p:nvPr/>
            </p:nvSpPr>
            <p:spPr bwMode="auto">
              <a:xfrm flipV="1">
                <a:off x="4775" y="2443"/>
                <a:ext cx="11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8" name="Line 28"/>
              <p:cNvSpPr>
                <a:spLocks noChangeShapeType="1"/>
              </p:cNvSpPr>
              <p:nvPr/>
            </p:nvSpPr>
            <p:spPr bwMode="auto">
              <a:xfrm>
                <a:off x="4065" y="2579"/>
                <a:ext cx="9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9" name="Line 29"/>
              <p:cNvSpPr>
                <a:spLocks noChangeShapeType="1"/>
              </p:cNvSpPr>
              <p:nvPr/>
            </p:nvSpPr>
            <p:spPr bwMode="auto">
              <a:xfrm>
                <a:off x="4007" y="2537"/>
                <a:ext cx="91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0" name="Line 30"/>
              <p:cNvSpPr>
                <a:spLocks noChangeShapeType="1"/>
              </p:cNvSpPr>
              <p:nvPr/>
            </p:nvSpPr>
            <p:spPr bwMode="auto">
              <a:xfrm flipV="1">
                <a:off x="4914" y="2453"/>
                <a:ext cx="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1" name="Line 31"/>
              <p:cNvSpPr>
                <a:spLocks noChangeShapeType="1"/>
              </p:cNvSpPr>
              <p:nvPr/>
            </p:nvSpPr>
            <p:spPr bwMode="auto">
              <a:xfrm flipH="1" flipV="1">
                <a:off x="4969" y="2417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2" name="Rectangle 32"/>
              <p:cNvSpPr>
                <a:spLocks noChangeArrowheads="1"/>
              </p:cNvSpPr>
              <p:nvPr/>
            </p:nvSpPr>
            <p:spPr bwMode="auto">
              <a:xfrm>
                <a:off x="5063" y="2282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500" i="1">
                    <a:latin typeface="Arial" charset="0"/>
                  </a:rPr>
                  <a:t>q</a:t>
                </a:r>
              </a:p>
            </p:txBody>
          </p:sp>
          <p:sp>
            <p:nvSpPr>
              <p:cNvPr id="184453" name="Line 34"/>
              <p:cNvSpPr>
                <a:spLocks noChangeShapeType="1"/>
              </p:cNvSpPr>
              <p:nvPr/>
            </p:nvSpPr>
            <p:spPr bwMode="auto">
              <a:xfrm flipV="1">
                <a:off x="4775" y="2353"/>
                <a:ext cx="11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4" name="Line 35"/>
              <p:cNvSpPr>
                <a:spLocks noChangeShapeType="1"/>
              </p:cNvSpPr>
              <p:nvPr/>
            </p:nvSpPr>
            <p:spPr bwMode="auto">
              <a:xfrm flipV="1">
                <a:off x="4775" y="2264"/>
                <a:ext cx="11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5" name="Line 36"/>
              <p:cNvSpPr>
                <a:spLocks noChangeShapeType="1"/>
              </p:cNvSpPr>
              <p:nvPr/>
            </p:nvSpPr>
            <p:spPr bwMode="auto">
              <a:xfrm flipV="1">
                <a:off x="4775" y="2175"/>
                <a:ext cx="11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6" name="Line 37"/>
              <p:cNvSpPr>
                <a:spLocks noChangeShapeType="1"/>
              </p:cNvSpPr>
              <p:nvPr/>
            </p:nvSpPr>
            <p:spPr bwMode="auto">
              <a:xfrm flipV="1">
                <a:off x="4057" y="2370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7" name="Line 38"/>
              <p:cNvSpPr>
                <a:spLocks noChangeShapeType="1"/>
              </p:cNvSpPr>
              <p:nvPr/>
            </p:nvSpPr>
            <p:spPr bwMode="auto">
              <a:xfrm flipV="1">
                <a:off x="4057" y="2281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8" name="Line 39"/>
              <p:cNvSpPr>
                <a:spLocks noChangeShapeType="1"/>
              </p:cNvSpPr>
              <p:nvPr/>
            </p:nvSpPr>
            <p:spPr bwMode="auto">
              <a:xfrm flipV="1">
                <a:off x="4057" y="2191"/>
                <a:ext cx="1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9" name="Text Box 58"/>
              <p:cNvSpPr txBox="1">
                <a:spLocks noChangeArrowheads="1"/>
              </p:cNvSpPr>
              <p:nvPr/>
            </p:nvSpPr>
            <p:spPr bwMode="auto">
              <a:xfrm>
                <a:off x="3979" y="2598"/>
                <a:ext cx="136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500">
                    <a:latin typeface="Arial" charset="0"/>
                  </a:rPr>
                  <a:t>a</a:t>
                </a:r>
                <a:r>
                  <a:rPr lang="en-US" sz="500" baseline="-25000">
                    <a:latin typeface="Arial" charset="0"/>
                  </a:rPr>
                  <a:t>1</a:t>
                </a:r>
                <a:r>
                  <a:rPr lang="en-US" sz="500">
                    <a:latin typeface="Arial" charset="0"/>
                  </a:rPr>
                  <a:t> a</a:t>
                </a:r>
                <a:r>
                  <a:rPr lang="en-US" sz="500" baseline="-25000">
                    <a:latin typeface="Arial" charset="0"/>
                  </a:rPr>
                  <a:t>0</a:t>
                </a:r>
              </a:p>
            </p:txBody>
          </p:sp>
          <p:grpSp>
            <p:nvGrpSpPr>
              <p:cNvPr id="184460" name="Group 60"/>
              <p:cNvGrpSpPr>
                <a:grpSpLocks/>
              </p:cNvGrpSpPr>
              <p:nvPr/>
            </p:nvGrpSpPr>
            <p:grpSpPr bwMode="auto">
              <a:xfrm>
                <a:off x="4208" y="2145"/>
                <a:ext cx="70" cy="59"/>
                <a:chOff x="4560" y="864"/>
                <a:chExt cx="336" cy="288"/>
              </a:xfrm>
            </p:grpSpPr>
            <p:sp>
              <p:nvSpPr>
                <p:cNvPr id="18446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8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2" name="Line 62"/>
                <p:cNvSpPr>
                  <a:spLocks noChangeShapeType="1"/>
                </p:cNvSpPr>
                <p:nvPr/>
              </p:nvSpPr>
              <p:spPr bwMode="auto">
                <a:xfrm>
                  <a:off x="4560" y="11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3" name="Line 63"/>
                <p:cNvSpPr>
                  <a:spLocks noChangeShapeType="1"/>
                </p:cNvSpPr>
                <p:nvPr/>
              </p:nvSpPr>
              <p:spPr bwMode="auto">
                <a:xfrm>
                  <a:off x="4560" y="8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4" name="Arc 64"/>
                <p:cNvSpPr>
                  <a:spLocks/>
                </p:cNvSpPr>
                <p:nvPr/>
              </p:nvSpPr>
              <p:spPr bwMode="auto">
                <a:xfrm>
                  <a:off x="4752" y="86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5" name="Arc 65"/>
                <p:cNvSpPr>
                  <a:spLocks/>
                </p:cNvSpPr>
                <p:nvPr/>
              </p:nvSpPr>
              <p:spPr bwMode="auto">
                <a:xfrm flipV="1">
                  <a:off x="4752" y="1008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466" name="Group 66"/>
              <p:cNvGrpSpPr>
                <a:grpSpLocks/>
              </p:cNvGrpSpPr>
              <p:nvPr/>
            </p:nvGrpSpPr>
            <p:grpSpPr bwMode="auto">
              <a:xfrm>
                <a:off x="4208" y="2235"/>
                <a:ext cx="70" cy="59"/>
                <a:chOff x="4560" y="864"/>
                <a:chExt cx="336" cy="288"/>
              </a:xfrm>
            </p:grpSpPr>
            <p:sp>
              <p:nvSpPr>
                <p:cNvPr id="18446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560" y="8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8" name="Line 68"/>
                <p:cNvSpPr>
                  <a:spLocks noChangeShapeType="1"/>
                </p:cNvSpPr>
                <p:nvPr/>
              </p:nvSpPr>
              <p:spPr bwMode="auto">
                <a:xfrm>
                  <a:off x="4560" y="11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9" name="Line 69"/>
                <p:cNvSpPr>
                  <a:spLocks noChangeShapeType="1"/>
                </p:cNvSpPr>
                <p:nvPr/>
              </p:nvSpPr>
              <p:spPr bwMode="auto">
                <a:xfrm>
                  <a:off x="4560" y="8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0" name="Arc 70"/>
                <p:cNvSpPr>
                  <a:spLocks/>
                </p:cNvSpPr>
                <p:nvPr/>
              </p:nvSpPr>
              <p:spPr bwMode="auto">
                <a:xfrm>
                  <a:off x="4752" y="86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1" name="Arc 71"/>
                <p:cNvSpPr>
                  <a:spLocks/>
                </p:cNvSpPr>
                <p:nvPr/>
              </p:nvSpPr>
              <p:spPr bwMode="auto">
                <a:xfrm flipV="1">
                  <a:off x="4752" y="1008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472" name="Group 72"/>
              <p:cNvGrpSpPr>
                <a:grpSpLocks/>
              </p:cNvGrpSpPr>
              <p:nvPr/>
            </p:nvGrpSpPr>
            <p:grpSpPr bwMode="auto">
              <a:xfrm>
                <a:off x="4208" y="2324"/>
                <a:ext cx="70" cy="60"/>
                <a:chOff x="4560" y="864"/>
                <a:chExt cx="336" cy="288"/>
              </a:xfrm>
            </p:grpSpPr>
            <p:sp>
              <p:nvSpPr>
                <p:cNvPr id="18447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560" y="8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4" name="Line 74"/>
                <p:cNvSpPr>
                  <a:spLocks noChangeShapeType="1"/>
                </p:cNvSpPr>
                <p:nvPr/>
              </p:nvSpPr>
              <p:spPr bwMode="auto">
                <a:xfrm>
                  <a:off x="4560" y="11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5" name="Line 75"/>
                <p:cNvSpPr>
                  <a:spLocks noChangeShapeType="1"/>
                </p:cNvSpPr>
                <p:nvPr/>
              </p:nvSpPr>
              <p:spPr bwMode="auto">
                <a:xfrm>
                  <a:off x="4560" y="8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6" name="Arc 76"/>
                <p:cNvSpPr>
                  <a:spLocks/>
                </p:cNvSpPr>
                <p:nvPr/>
              </p:nvSpPr>
              <p:spPr bwMode="auto">
                <a:xfrm>
                  <a:off x="4752" y="86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7" name="Arc 77"/>
                <p:cNvSpPr>
                  <a:spLocks/>
                </p:cNvSpPr>
                <p:nvPr/>
              </p:nvSpPr>
              <p:spPr bwMode="auto">
                <a:xfrm flipV="1">
                  <a:off x="4752" y="1008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478" name="Group 78"/>
              <p:cNvGrpSpPr>
                <a:grpSpLocks/>
              </p:cNvGrpSpPr>
              <p:nvPr/>
            </p:nvGrpSpPr>
            <p:grpSpPr bwMode="auto">
              <a:xfrm>
                <a:off x="4208" y="2413"/>
                <a:ext cx="70" cy="60"/>
                <a:chOff x="4560" y="864"/>
                <a:chExt cx="336" cy="288"/>
              </a:xfrm>
            </p:grpSpPr>
            <p:sp>
              <p:nvSpPr>
                <p:cNvPr id="18447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560" y="8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80" name="Line 80"/>
                <p:cNvSpPr>
                  <a:spLocks noChangeShapeType="1"/>
                </p:cNvSpPr>
                <p:nvPr/>
              </p:nvSpPr>
              <p:spPr bwMode="auto">
                <a:xfrm>
                  <a:off x="4560" y="11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81" name="Line 81"/>
                <p:cNvSpPr>
                  <a:spLocks noChangeShapeType="1"/>
                </p:cNvSpPr>
                <p:nvPr/>
              </p:nvSpPr>
              <p:spPr bwMode="auto">
                <a:xfrm>
                  <a:off x="4560" y="8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82" name="Arc 82"/>
                <p:cNvSpPr>
                  <a:spLocks/>
                </p:cNvSpPr>
                <p:nvPr/>
              </p:nvSpPr>
              <p:spPr bwMode="auto">
                <a:xfrm>
                  <a:off x="4752" y="86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83" name="Arc 83"/>
                <p:cNvSpPr>
                  <a:spLocks/>
                </p:cNvSpPr>
                <p:nvPr/>
              </p:nvSpPr>
              <p:spPr bwMode="auto">
                <a:xfrm flipV="1">
                  <a:off x="4752" y="1008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144 w 21600"/>
                    <a:gd name="T3" fmla="*/ 144 h 21600"/>
                    <a:gd name="T4" fmla="*/ 0 w 21600"/>
                    <a:gd name="T5" fmla="*/ 144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484" name="Line 84"/>
              <p:cNvSpPr>
                <a:spLocks noChangeShapeType="1"/>
              </p:cNvSpPr>
              <p:nvPr/>
            </p:nvSpPr>
            <p:spPr bwMode="auto">
              <a:xfrm flipH="1">
                <a:off x="4181" y="2428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5" name="Line 85"/>
              <p:cNvSpPr>
                <a:spLocks noChangeShapeType="1"/>
              </p:cNvSpPr>
              <p:nvPr/>
            </p:nvSpPr>
            <p:spPr bwMode="auto">
              <a:xfrm flipH="1">
                <a:off x="4181" y="2339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6" name="Line 86"/>
              <p:cNvSpPr>
                <a:spLocks noChangeShapeType="1"/>
              </p:cNvSpPr>
              <p:nvPr/>
            </p:nvSpPr>
            <p:spPr bwMode="auto">
              <a:xfrm flipH="1">
                <a:off x="4181" y="2249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7" name="Line 87"/>
              <p:cNvSpPr>
                <a:spLocks noChangeShapeType="1"/>
              </p:cNvSpPr>
              <p:nvPr/>
            </p:nvSpPr>
            <p:spPr bwMode="auto">
              <a:xfrm flipH="1">
                <a:off x="4181" y="2160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8" name="Line 88"/>
              <p:cNvSpPr>
                <a:spLocks noChangeShapeType="1"/>
              </p:cNvSpPr>
              <p:nvPr/>
            </p:nvSpPr>
            <p:spPr bwMode="auto">
              <a:xfrm flipH="1">
                <a:off x="4278" y="2175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489" name="Line 89"/>
              <p:cNvSpPr>
                <a:spLocks noChangeShapeType="1"/>
              </p:cNvSpPr>
              <p:nvPr/>
            </p:nvSpPr>
            <p:spPr bwMode="auto">
              <a:xfrm flipH="1">
                <a:off x="4278" y="2264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490" name="Line 90"/>
              <p:cNvSpPr>
                <a:spLocks noChangeShapeType="1"/>
              </p:cNvSpPr>
              <p:nvPr/>
            </p:nvSpPr>
            <p:spPr bwMode="auto">
              <a:xfrm flipH="1">
                <a:off x="4278" y="2353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491" name="Line 91"/>
              <p:cNvSpPr>
                <a:spLocks noChangeShapeType="1"/>
              </p:cNvSpPr>
              <p:nvPr/>
            </p:nvSpPr>
            <p:spPr bwMode="auto">
              <a:xfrm flipH="1">
                <a:off x="4278" y="2443"/>
                <a:ext cx="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492" name="AutoShape 96"/>
              <p:cNvSpPr>
                <a:spLocks noChangeArrowheads="1"/>
              </p:cNvSpPr>
              <p:nvPr/>
            </p:nvSpPr>
            <p:spPr bwMode="auto">
              <a:xfrm rot="-5400000">
                <a:off x="4764" y="2253"/>
                <a:ext cx="342" cy="97"/>
              </a:xfrm>
              <a:custGeom>
                <a:avLst/>
                <a:gdLst>
                  <a:gd name="T0" fmla="*/ 1584318 w 21600"/>
                  <a:gd name="T1" fmla="*/ 266700 h 21600"/>
                  <a:gd name="T2" fmla="*/ 876300 w 21600"/>
                  <a:gd name="T3" fmla="*/ 533400 h 21600"/>
                  <a:gd name="T4" fmla="*/ 168282 w 21600"/>
                  <a:gd name="T5" fmla="*/ 266700 h 21600"/>
                  <a:gd name="T6" fmla="*/ 87630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874 w 21600"/>
                  <a:gd name="T13" fmla="*/ 3874 h 21600"/>
                  <a:gd name="T14" fmla="*/ 17726 w 21600"/>
                  <a:gd name="T15" fmla="*/ 1772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47" y="21600"/>
                    </a:lnTo>
                    <a:lnTo>
                      <a:pt x="1745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3" name="Rectangle 6"/>
              <p:cNvSpPr>
                <a:spLocks noChangeArrowheads="1"/>
              </p:cNvSpPr>
              <p:nvPr/>
            </p:nvSpPr>
            <p:spPr bwMode="auto">
              <a:xfrm rot="16200000">
                <a:off x="3865" y="2252"/>
                <a:ext cx="347" cy="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500">
                    <a:latin typeface="Arial" charset="0"/>
                  </a:rPr>
                  <a:t>2-to-4</a:t>
                </a:r>
              </a:p>
              <a:p>
                <a:pPr algn="ctr" eaLnBrk="0" hangingPunct="0"/>
                <a:r>
                  <a:rPr lang="en-US" sz="500">
                    <a:latin typeface="Arial" charset="0"/>
                  </a:rPr>
                  <a:t>Decoder</a:t>
                </a:r>
              </a:p>
            </p:txBody>
          </p:sp>
          <p:sp>
            <p:nvSpPr>
              <p:cNvPr id="184494" name="Text Box 174"/>
              <p:cNvSpPr txBox="1">
                <a:spLocks noChangeArrowheads="1"/>
              </p:cNvSpPr>
              <p:nvPr/>
            </p:nvSpPr>
            <p:spPr bwMode="auto">
              <a:xfrm rot="16200000">
                <a:off x="4797" y="2255"/>
                <a:ext cx="269" cy="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500">
                    <a:latin typeface="Arial" charset="0"/>
                  </a:rPr>
                  <a:t>4-to 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500">
                    <a:latin typeface="Arial" charset="0"/>
                  </a:rPr>
                  <a:t>Multiplexor</a:t>
                </a:r>
              </a:p>
            </p:txBody>
          </p:sp>
        </p:grpSp>
        <p:sp>
          <p:nvSpPr>
            <p:cNvPr id="184495" name="Text Box 175"/>
            <p:cNvSpPr txBox="1">
              <a:spLocks noChangeArrowheads="1"/>
            </p:cNvSpPr>
            <p:nvPr/>
          </p:nvSpPr>
          <p:spPr bwMode="auto">
            <a:xfrm>
              <a:off x="3483" y="1987"/>
              <a:ext cx="11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Storage Devices</a:t>
              </a:r>
            </a:p>
          </p:txBody>
        </p:sp>
      </p:grpSp>
      <p:grpSp>
        <p:nvGrpSpPr>
          <p:cNvPr id="184496" name="Group 176"/>
          <p:cNvGrpSpPr>
            <a:grpSpLocks/>
          </p:cNvGrpSpPr>
          <p:nvPr/>
        </p:nvGrpSpPr>
        <p:grpSpPr bwMode="auto">
          <a:xfrm>
            <a:off x="3740150" y="3306763"/>
            <a:ext cx="2401888" cy="869950"/>
            <a:chOff x="2356" y="2083"/>
            <a:chExt cx="1513" cy="548"/>
          </a:xfrm>
        </p:grpSpPr>
        <p:sp>
          <p:nvSpPr>
            <p:cNvPr id="184497" name="Text Box 177"/>
            <p:cNvSpPr txBox="1">
              <a:spLocks noChangeArrowheads="1"/>
            </p:cNvSpPr>
            <p:nvPr/>
          </p:nvSpPr>
          <p:spPr bwMode="auto">
            <a:xfrm>
              <a:off x="2702" y="2439"/>
              <a:ext cx="11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Sequential Logic</a:t>
              </a:r>
            </a:p>
          </p:txBody>
        </p:sp>
        <p:grpSp>
          <p:nvGrpSpPr>
            <p:cNvPr id="184498" name="Group 178"/>
            <p:cNvGrpSpPr>
              <a:grpSpLocks/>
            </p:cNvGrpSpPr>
            <p:nvPr/>
          </p:nvGrpSpPr>
          <p:grpSpPr bwMode="auto">
            <a:xfrm>
              <a:off x="2356" y="2083"/>
              <a:ext cx="807" cy="385"/>
              <a:chOff x="2356" y="2083"/>
              <a:chExt cx="807" cy="385"/>
            </a:xfrm>
          </p:grpSpPr>
          <p:sp>
            <p:nvSpPr>
              <p:cNvPr id="184499" name="Line 24"/>
              <p:cNvSpPr>
                <a:spLocks noChangeShapeType="1"/>
              </p:cNvSpPr>
              <p:nvPr/>
            </p:nvSpPr>
            <p:spPr bwMode="auto">
              <a:xfrm flipH="1">
                <a:off x="2842" y="2394"/>
                <a:ext cx="1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0" name="Line 7"/>
              <p:cNvSpPr>
                <a:spLocks noChangeShapeType="1"/>
              </p:cNvSpPr>
              <p:nvPr/>
            </p:nvSpPr>
            <p:spPr bwMode="auto">
              <a:xfrm flipH="1">
                <a:off x="2839" y="2151"/>
                <a:ext cx="1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1" name="Line 8"/>
              <p:cNvSpPr>
                <a:spLocks noChangeShapeType="1"/>
              </p:cNvSpPr>
              <p:nvPr/>
            </p:nvSpPr>
            <p:spPr bwMode="auto">
              <a:xfrm flipH="1">
                <a:off x="3043" y="2178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2" name="Line 9"/>
              <p:cNvSpPr>
                <a:spLocks noChangeShapeType="1"/>
              </p:cNvSpPr>
              <p:nvPr/>
            </p:nvSpPr>
            <p:spPr bwMode="auto">
              <a:xfrm flipV="1">
                <a:off x="2948" y="2137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3" name="Line 10"/>
              <p:cNvSpPr>
                <a:spLocks noChangeShapeType="1"/>
              </p:cNvSpPr>
              <p:nvPr/>
            </p:nvSpPr>
            <p:spPr bwMode="auto">
              <a:xfrm>
                <a:off x="2948" y="2218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4" name="Line 11"/>
              <p:cNvSpPr>
                <a:spLocks noChangeShapeType="1"/>
              </p:cNvSpPr>
              <p:nvPr/>
            </p:nvSpPr>
            <p:spPr bwMode="auto">
              <a:xfrm>
                <a:off x="2948" y="2137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5" name="Arc 12"/>
              <p:cNvSpPr>
                <a:spLocks/>
              </p:cNvSpPr>
              <p:nvPr/>
            </p:nvSpPr>
            <p:spPr bwMode="auto">
              <a:xfrm>
                <a:off x="2992" y="2137"/>
                <a:ext cx="33" cy="41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6" name="Arc 13"/>
              <p:cNvSpPr>
                <a:spLocks/>
              </p:cNvSpPr>
              <p:nvPr/>
            </p:nvSpPr>
            <p:spPr bwMode="auto">
              <a:xfrm flipV="1">
                <a:off x="2992" y="2178"/>
                <a:ext cx="33" cy="4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7" name="Line 14"/>
              <p:cNvSpPr>
                <a:spLocks noChangeShapeType="1"/>
              </p:cNvSpPr>
              <p:nvPr/>
            </p:nvSpPr>
            <p:spPr bwMode="auto">
              <a:xfrm flipH="1">
                <a:off x="2900" y="2204"/>
                <a:ext cx="4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8" name="Line 17"/>
              <p:cNvSpPr>
                <a:spLocks noChangeShapeType="1"/>
              </p:cNvSpPr>
              <p:nvPr/>
            </p:nvSpPr>
            <p:spPr bwMode="auto">
              <a:xfrm flipH="1">
                <a:off x="2900" y="2340"/>
                <a:ext cx="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9" name="Line 18"/>
              <p:cNvSpPr>
                <a:spLocks noChangeShapeType="1"/>
              </p:cNvSpPr>
              <p:nvPr/>
            </p:nvSpPr>
            <p:spPr bwMode="auto">
              <a:xfrm flipH="1">
                <a:off x="3043" y="2367"/>
                <a:ext cx="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0" name="Line 19"/>
              <p:cNvSpPr>
                <a:spLocks noChangeShapeType="1"/>
              </p:cNvSpPr>
              <p:nvPr/>
            </p:nvSpPr>
            <p:spPr bwMode="auto">
              <a:xfrm flipV="1">
                <a:off x="2948" y="2326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1" name="Line 20"/>
              <p:cNvSpPr>
                <a:spLocks noChangeShapeType="1"/>
              </p:cNvSpPr>
              <p:nvPr/>
            </p:nvSpPr>
            <p:spPr bwMode="auto">
              <a:xfrm>
                <a:off x="2948" y="2407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2" name="Line 21"/>
              <p:cNvSpPr>
                <a:spLocks noChangeShapeType="1"/>
              </p:cNvSpPr>
              <p:nvPr/>
            </p:nvSpPr>
            <p:spPr bwMode="auto">
              <a:xfrm>
                <a:off x="2948" y="2326"/>
                <a:ext cx="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3" name="Arc 22"/>
              <p:cNvSpPr>
                <a:spLocks/>
              </p:cNvSpPr>
              <p:nvPr/>
            </p:nvSpPr>
            <p:spPr bwMode="auto">
              <a:xfrm>
                <a:off x="2992" y="2326"/>
                <a:ext cx="33" cy="41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4" name="Arc 23"/>
              <p:cNvSpPr>
                <a:spLocks/>
              </p:cNvSpPr>
              <p:nvPr/>
            </p:nvSpPr>
            <p:spPr bwMode="auto">
              <a:xfrm flipV="1">
                <a:off x="2992" y="2367"/>
                <a:ext cx="33" cy="4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5" name="Line 25"/>
              <p:cNvSpPr>
                <a:spLocks noChangeShapeType="1"/>
              </p:cNvSpPr>
              <p:nvPr/>
            </p:nvSpPr>
            <p:spPr bwMode="auto">
              <a:xfrm>
                <a:off x="3054" y="2177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84516" name="Line 26"/>
              <p:cNvSpPr>
                <a:spLocks noChangeShapeType="1"/>
              </p:cNvSpPr>
              <p:nvPr/>
            </p:nvSpPr>
            <p:spPr bwMode="auto">
              <a:xfrm>
                <a:off x="3054" y="2299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84517" name="Line 28"/>
              <p:cNvSpPr>
                <a:spLocks noChangeShapeType="1"/>
              </p:cNvSpPr>
              <p:nvPr/>
            </p:nvSpPr>
            <p:spPr bwMode="auto">
              <a:xfrm>
                <a:off x="2900" y="2202"/>
                <a:ext cx="0" cy="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8" name="Line 29"/>
              <p:cNvSpPr>
                <a:spLocks noChangeShapeType="1"/>
              </p:cNvSpPr>
              <p:nvPr/>
            </p:nvSpPr>
            <p:spPr bwMode="auto">
              <a:xfrm flipV="1">
                <a:off x="2900" y="2245"/>
                <a:ext cx="154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9" name="Line 30"/>
              <p:cNvSpPr>
                <a:spLocks noChangeShapeType="1"/>
              </p:cNvSpPr>
              <p:nvPr/>
            </p:nvSpPr>
            <p:spPr bwMode="auto">
              <a:xfrm flipH="1" flipV="1">
                <a:off x="2900" y="2231"/>
                <a:ext cx="154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0" name="Rectangle 33"/>
              <p:cNvSpPr>
                <a:spLocks noChangeArrowheads="1"/>
              </p:cNvSpPr>
              <p:nvPr/>
            </p:nvSpPr>
            <p:spPr bwMode="auto">
              <a:xfrm>
                <a:off x="3072" y="2128"/>
                <a:ext cx="9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800" b="1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84521" name="Rectangle 34"/>
              <p:cNvSpPr>
                <a:spLocks noChangeArrowheads="1"/>
              </p:cNvSpPr>
              <p:nvPr/>
            </p:nvSpPr>
            <p:spPr bwMode="auto">
              <a:xfrm>
                <a:off x="3072" y="2326"/>
                <a:ext cx="9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800" b="1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84522" name="Oval 36"/>
              <p:cNvSpPr>
                <a:spLocks noChangeArrowheads="1"/>
              </p:cNvSpPr>
              <p:nvPr/>
            </p:nvSpPr>
            <p:spPr bwMode="auto">
              <a:xfrm>
                <a:off x="2825" y="2143"/>
                <a:ext cx="17" cy="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3" name="Line 37"/>
              <p:cNvSpPr>
                <a:spLocks noChangeShapeType="1"/>
              </p:cNvSpPr>
              <p:nvPr/>
            </p:nvSpPr>
            <p:spPr bwMode="auto">
              <a:xfrm flipH="1">
                <a:off x="2435" y="2124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4" name="Line 39"/>
              <p:cNvSpPr>
                <a:spLocks noChangeShapeType="1"/>
              </p:cNvSpPr>
              <p:nvPr/>
            </p:nvSpPr>
            <p:spPr bwMode="auto">
              <a:xfrm flipV="1">
                <a:off x="2747" y="2110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5" name="Line 40"/>
              <p:cNvSpPr>
                <a:spLocks noChangeShapeType="1"/>
              </p:cNvSpPr>
              <p:nvPr/>
            </p:nvSpPr>
            <p:spPr bwMode="auto">
              <a:xfrm>
                <a:off x="2747" y="2191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6" name="Line 41"/>
              <p:cNvSpPr>
                <a:spLocks noChangeShapeType="1"/>
              </p:cNvSpPr>
              <p:nvPr/>
            </p:nvSpPr>
            <p:spPr bwMode="auto">
              <a:xfrm>
                <a:off x="2747" y="211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7" name="Arc 42"/>
              <p:cNvSpPr>
                <a:spLocks/>
              </p:cNvSpPr>
              <p:nvPr/>
            </p:nvSpPr>
            <p:spPr bwMode="auto">
              <a:xfrm>
                <a:off x="2792" y="2110"/>
                <a:ext cx="33" cy="41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8" name="Arc 43"/>
              <p:cNvSpPr>
                <a:spLocks/>
              </p:cNvSpPr>
              <p:nvPr/>
            </p:nvSpPr>
            <p:spPr bwMode="auto">
              <a:xfrm flipV="1">
                <a:off x="2792" y="2151"/>
                <a:ext cx="33" cy="4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9" name="Line 44"/>
              <p:cNvSpPr>
                <a:spLocks noChangeShapeType="1"/>
              </p:cNvSpPr>
              <p:nvPr/>
            </p:nvSpPr>
            <p:spPr bwMode="auto">
              <a:xfrm flipH="1">
                <a:off x="2692" y="2178"/>
                <a:ext cx="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0" name="Line 47"/>
              <p:cNvSpPr>
                <a:spLocks noChangeShapeType="1"/>
              </p:cNvSpPr>
              <p:nvPr/>
            </p:nvSpPr>
            <p:spPr bwMode="auto">
              <a:xfrm flipH="1">
                <a:off x="2692" y="2366"/>
                <a:ext cx="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1" name="Line 49"/>
              <p:cNvSpPr>
                <a:spLocks noChangeShapeType="1"/>
              </p:cNvSpPr>
              <p:nvPr/>
            </p:nvSpPr>
            <p:spPr bwMode="auto">
              <a:xfrm flipV="1">
                <a:off x="2747" y="2353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2" name="Line 50"/>
              <p:cNvSpPr>
                <a:spLocks noChangeShapeType="1"/>
              </p:cNvSpPr>
              <p:nvPr/>
            </p:nvSpPr>
            <p:spPr bwMode="auto">
              <a:xfrm>
                <a:off x="2747" y="243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3" name="Line 51"/>
              <p:cNvSpPr>
                <a:spLocks noChangeShapeType="1"/>
              </p:cNvSpPr>
              <p:nvPr/>
            </p:nvSpPr>
            <p:spPr bwMode="auto">
              <a:xfrm>
                <a:off x="2747" y="2353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4" name="Arc 52"/>
              <p:cNvSpPr>
                <a:spLocks/>
              </p:cNvSpPr>
              <p:nvPr/>
            </p:nvSpPr>
            <p:spPr bwMode="auto">
              <a:xfrm>
                <a:off x="2792" y="2353"/>
                <a:ext cx="33" cy="4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5" name="Arc 53"/>
              <p:cNvSpPr>
                <a:spLocks/>
              </p:cNvSpPr>
              <p:nvPr/>
            </p:nvSpPr>
            <p:spPr bwMode="auto">
              <a:xfrm flipV="1">
                <a:off x="2792" y="2393"/>
                <a:ext cx="33" cy="4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6" name="Line 54"/>
              <p:cNvSpPr>
                <a:spLocks noChangeShapeType="1"/>
              </p:cNvSpPr>
              <p:nvPr/>
            </p:nvSpPr>
            <p:spPr bwMode="auto">
              <a:xfrm flipH="1">
                <a:off x="2638" y="2420"/>
                <a:ext cx="1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7" name="Line 57"/>
              <p:cNvSpPr>
                <a:spLocks noChangeShapeType="1"/>
              </p:cNvSpPr>
              <p:nvPr/>
            </p:nvSpPr>
            <p:spPr bwMode="auto">
              <a:xfrm flipH="1">
                <a:off x="2692" y="2175"/>
                <a:ext cx="1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8" name="Line 58"/>
              <p:cNvSpPr>
                <a:spLocks noChangeShapeType="1"/>
              </p:cNvSpPr>
              <p:nvPr/>
            </p:nvSpPr>
            <p:spPr bwMode="auto">
              <a:xfrm flipH="1">
                <a:off x="2631" y="2272"/>
                <a:ext cx="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9" name="Line 60"/>
              <p:cNvSpPr>
                <a:spLocks noChangeShapeType="1"/>
              </p:cNvSpPr>
              <p:nvPr/>
            </p:nvSpPr>
            <p:spPr bwMode="auto">
              <a:xfrm flipH="1">
                <a:off x="2488" y="2124"/>
                <a:ext cx="1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0" name="Rectangle 62"/>
              <p:cNvSpPr>
                <a:spLocks noChangeArrowheads="1"/>
              </p:cNvSpPr>
              <p:nvPr/>
            </p:nvSpPr>
            <p:spPr bwMode="auto">
              <a:xfrm>
                <a:off x="2356" y="2083"/>
                <a:ext cx="91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800" b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4541" name="Rectangle 64"/>
              <p:cNvSpPr>
                <a:spLocks noChangeArrowheads="1"/>
              </p:cNvSpPr>
              <p:nvPr/>
            </p:nvSpPr>
            <p:spPr bwMode="auto">
              <a:xfrm>
                <a:off x="2535" y="2232"/>
                <a:ext cx="92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800" b="1">
                    <a:latin typeface="Times New Roman" pitchFamily="18" charset="0"/>
                  </a:rPr>
                  <a:t>we</a:t>
                </a:r>
              </a:p>
            </p:txBody>
          </p:sp>
          <p:sp>
            <p:nvSpPr>
              <p:cNvPr id="184542" name="AutoShape 66"/>
              <p:cNvSpPr>
                <a:spLocks noChangeArrowheads="1"/>
              </p:cNvSpPr>
              <p:nvPr/>
            </p:nvSpPr>
            <p:spPr bwMode="auto">
              <a:xfrm rot="5400000">
                <a:off x="2532" y="2380"/>
                <a:ext cx="97" cy="79"/>
              </a:xfrm>
              <a:prstGeom prst="triangle">
                <a:avLst>
                  <a:gd name="adj" fmla="val 4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en-US"/>
              </a:p>
            </p:txBody>
          </p:sp>
          <p:sp>
            <p:nvSpPr>
              <p:cNvPr id="184543" name="Line 67"/>
              <p:cNvSpPr>
                <a:spLocks noChangeShapeType="1"/>
              </p:cNvSpPr>
              <p:nvPr/>
            </p:nvSpPr>
            <p:spPr bwMode="auto">
              <a:xfrm>
                <a:off x="2489" y="2420"/>
                <a:ext cx="5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4" name="Line 70"/>
              <p:cNvSpPr>
                <a:spLocks noChangeShapeType="1"/>
              </p:cNvSpPr>
              <p:nvPr/>
            </p:nvSpPr>
            <p:spPr bwMode="auto">
              <a:xfrm>
                <a:off x="3107" y="2346"/>
                <a:ext cx="2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545" name="Line 28"/>
              <p:cNvSpPr>
                <a:spLocks noChangeShapeType="1"/>
              </p:cNvSpPr>
              <p:nvPr/>
            </p:nvSpPr>
            <p:spPr bwMode="auto">
              <a:xfrm>
                <a:off x="2901" y="2312"/>
                <a:ext cx="0" cy="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6" name="Oval 36"/>
              <p:cNvSpPr>
                <a:spLocks noChangeArrowheads="1"/>
              </p:cNvSpPr>
              <p:nvPr/>
            </p:nvSpPr>
            <p:spPr bwMode="auto">
              <a:xfrm>
                <a:off x="3025" y="2169"/>
                <a:ext cx="17" cy="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7" name="Oval 36"/>
              <p:cNvSpPr>
                <a:spLocks noChangeArrowheads="1"/>
              </p:cNvSpPr>
              <p:nvPr/>
            </p:nvSpPr>
            <p:spPr bwMode="auto">
              <a:xfrm>
                <a:off x="3025" y="2358"/>
                <a:ext cx="17" cy="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8" name="Oval 36"/>
              <p:cNvSpPr>
                <a:spLocks noChangeArrowheads="1"/>
              </p:cNvSpPr>
              <p:nvPr/>
            </p:nvSpPr>
            <p:spPr bwMode="auto">
              <a:xfrm>
                <a:off x="2825" y="2385"/>
                <a:ext cx="17" cy="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9" name="Oval 36"/>
              <p:cNvSpPr>
                <a:spLocks noChangeArrowheads="1"/>
              </p:cNvSpPr>
              <p:nvPr/>
            </p:nvSpPr>
            <p:spPr bwMode="auto">
              <a:xfrm>
                <a:off x="2624" y="2411"/>
                <a:ext cx="17" cy="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550" name="Text Box 1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Microarchitecture</a:t>
            </a:r>
            <a:endParaRPr lang="en-US" sz="1800" b="1" dirty="0">
              <a:latin typeface="Arial" charset="0"/>
            </a:endParaRPr>
          </a:p>
        </p:txBody>
      </p:sp>
      <p:grpSp>
        <p:nvGrpSpPr>
          <p:cNvPr id="184551" name="Group 231"/>
          <p:cNvGrpSpPr>
            <a:grpSpLocks/>
          </p:cNvGrpSpPr>
          <p:nvPr/>
        </p:nvGrpSpPr>
        <p:grpSpPr bwMode="auto">
          <a:xfrm>
            <a:off x="6840538" y="1154113"/>
            <a:ext cx="2182812" cy="1524000"/>
            <a:chOff x="4309" y="727"/>
            <a:chExt cx="1375" cy="960"/>
          </a:xfrm>
        </p:grpSpPr>
        <p:sp>
          <p:nvSpPr>
            <p:cNvPr id="184552" name="Text Box 232"/>
            <p:cNvSpPr txBox="1">
              <a:spLocks noChangeArrowheads="1"/>
            </p:cNvSpPr>
            <p:nvPr/>
          </p:nvSpPr>
          <p:spPr bwMode="auto">
            <a:xfrm>
              <a:off x="4453" y="1495"/>
              <a:ext cx="12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Finite State Machine</a:t>
              </a:r>
            </a:p>
          </p:txBody>
        </p:sp>
        <p:pic>
          <p:nvPicPr>
            <p:cNvPr id="184553" name="Picture 233" descr="fsm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" y="727"/>
              <a:ext cx="1274" cy="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88950" y="1217613"/>
            <a:ext cx="6297613" cy="2741612"/>
            <a:chOff x="488950" y="1217613"/>
            <a:chExt cx="6297613" cy="2741612"/>
          </a:xfrm>
        </p:grpSpPr>
        <p:grpSp>
          <p:nvGrpSpPr>
            <p:cNvPr id="184554" name="Group 234"/>
            <p:cNvGrpSpPr>
              <a:grpSpLocks/>
            </p:cNvGrpSpPr>
            <p:nvPr/>
          </p:nvGrpSpPr>
          <p:grpSpPr bwMode="auto">
            <a:xfrm>
              <a:off x="488950" y="1217613"/>
              <a:ext cx="2465388" cy="2741612"/>
              <a:chOff x="308" y="767"/>
              <a:chExt cx="1553" cy="1727"/>
            </a:xfrm>
          </p:grpSpPr>
          <p:pic>
            <p:nvPicPr>
              <p:cNvPr id="184555" name="Picture 235" descr="memory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" y="1798"/>
                <a:ext cx="336" cy="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4556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" y="1000"/>
                <a:ext cx="394" cy="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57" name="Picture 237" descr="ISA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" y="993"/>
                <a:ext cx="1102" cy="1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4558" name="Text Box 238"/>
              <p:cNvSpPr txBox="1">
                <a:spLocks noChangeArrowheads="1"/>
              </p:cNvSpPr>
              <p:nvPr/>
            </p:nvSpPr>
            <p:spPr bwMode="auto">
              <a:xfrm>
                <a:off x="1163" y="767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ISA</a:t>
                </a:r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 bwMode="auto">
            <a:xfrm flipH="1" flipV="1">
              <a:off x="3150704" y="2027583"/>
              <a:ext cx="3635859" cy="993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3017838" y="3338513"/>
            <a:ext cx="5938948" cy="2898775"/>
            <a:chOff x="3017838" y="3338513"/>
            <a:chExt cx="5938948" cy="2898775"/>
          </a:xfrm>
        </p:grpSpPr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431" y="4284664"/>
              <a:ext cx="3347355" cy="1952624"/>
            </a:xfrm>
            <a:prstGeom prst="rect">
              <a:avLst/>
            </a:prstGeom>
          </p:spPr>
        </p:pic>
        <p:sp>
          <p:nvSpPr>
            <p:cNvPr id="184563" name="Rectangle 243"/>
            <p:cNvSpPr>
              <a:spLocks noChangeArrowheads="1"/>
            </p:cNvSpPr>
            <p:nvPr/>
          </p:nvSpPr>
          <p:spPr bwMode="auto">
            <a:xfrm>
              <a:off x="6210301" y="3917950"/>
              <a:ext cx="2101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Microarchitecture</a:t>
              </a:r>
            </a:p>
          </p:txBody>
        </p:sp>
        <p:cxnSp>
          <p:nvCxnSpPr>
            <p:cNvPr id="249" name="Straight Arrow Connector 248"/>
            <p:cNvCxnSpPr/>
            <p:nvPr/>
          </p:nvCxnSpPr>
          <p:spPr bwMode="auto">
            <a:xfrm>
              <a:off x="3017838" y="3338513"/>
              <a:ext cx="2479675" cy="1877326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4C938-437E-4D52-BB1F-6C610485D2DD}" type="slidenum">
              <a:rPr lang="en-US"/>
              <a:pPr/>
              <a:t>13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Microarchitecture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512763" y="1401763"/>
            <a:ext cx="8296275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The Instruction Set Architecture (ISA) defines the processor instruction set, processor registers, address and data formats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processor as seen by an assembly language programmer.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The microarchitecture </a:t>
            </a:r>
            <a:r>
              <a:rPr lang="en-US" u="sng" dirty="0">
                <a:latin typeface="Arial" charset="0"/>
              </a:rPr>
              <a:t>implements</a:t>
            </a:r>
            <a:r>
              <a:rPr lang="en-US" dirty="0">
                <a:latin typeface="Arial" charset="0"/>
              </a:rPr>
              <a:t> the ISA.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Gates, registers, </a:t>
            </a:r>
            <a:r>
              <a:rPr lang="en-US" sz="2000" dirty="0" smtClean="0">
                <a:latin typeface="Arial" charset="0"/>
              </a:rPr>
              <a:t>ALUs, clocks</a:t>
            </a:r>
            <a:endParaRPr lang="en-US" sz="2000" dirty="0">
              <a:latin typeface="Arial" charset="0"/>
            </a:endParaRP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Data and control paths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Microarchitectures differentiate themselves by: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Chip area/cost</a:t>
            </a: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Power consumption</a:t>
            </a: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Logic complexity</a:t>
            </a: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Manufacturability</a:t>
            </a: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Ease of debugging</a:t>
            </a:r>
          </a:p>
          <a:p>
            <a:pPr marL="742950" lvl="1" indent="-285750" eaLnBrk="0" hangingPunct="0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Testability</a:t>
            </a:r>
          </a:p>
        </p:txBody>
      </p:sp>
      <p:sp>
        <p:nvSpPr>
          <p:cNvPr id="153604" name="Text Box 1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Microarchitecture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9967-EA99-4C9B-AA6F-4E9651733071}" type="slidenum">
              <a:rPr lang="en-US"/>
              <a:pPr/>
              <a:t>14</a:t>
            </a:fld>
            <a:endParaRPr lang="en-US"/>
          </a:p>
        </p:txBody>
      </p:sp>
      <p:sp>
        <p:nvSpPr>
          <p:cNvPr id="279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4: </a:t>
            </a:r>
            <a:r>
              <a:rPr lang="en-US" dirty="0"/>
              <a:t>MSP430 Microarchitecture</a:t>
            </a:r>
          </a:p>
        </p:txBody>
      </p:sp>
      <p:sp>
        <p:nvSpPr>
          <p:cNvPr id="279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62963" cy="4887912"/>
          </a:xfrm>
        </p:spPr>
        <p:txBody>
          <a:bodyPr/>
          <a:lstStyle/>
          <a:p>
            <a:r>
              <a:rPr lang="en-US" sz="2000" dirty="0"/>
              <a:t>MSP430 Microarchitecture Simulator:</a:t>
            </a:r>
          </a:p>
          <a:p>
            <a:pPr lvl="1"/>
            <a:r>
              <a:rPr lang="en-US" sz="1800" dirty="0"/>
              <a:t>Use the MSP430 Microarchitecture Simulator to create a machine that implements the Texas Instruments MSP430 ISA.</a:t>
            </a:r>
          </a:p>
          <a:p>
            <a:pPr lvl="1"/>
            <a:r>
              <a:rPr lang="en-US" sz="1800" dirty="0"/>
              <a:t>Generate a Finite State Machine (FSM) for fetch, decode, evaluate source, evaluate destination, execute, and store cycles of MSP430 instructions.</a:t>
            </a:r>
          </a:p>
          <a:p>
            <a:pPr lvl="1"/>
            <a:r>
              <a:rPr lang="en-US" sz="1800" dirty="0"/>
              <a:t>Execute a program that displays an incrementing counter in the simulator LEDs.</a:t>
            </a:r>
          </a:p>
          <a:p>
            <a:r>
              <a:rPr lang="en-US" sz="2000" dirty="0"/>
              <a:t>Learning Objectives:</a:t>
            </a:r>
          </a:p>
          <a:p>
            <a:pPr lvl="1"/>
            <a:r>
              <a:rPr lang="en-US" sz="1800" dirty="0"/>
              <a:t>Learn how a microarchitecture executes computer instructions. </a:t>
            </a:r>
          </a:p>
          <a:p>
            <a:pPr lvl="1"/>
            <a:r>
              <a:rPr lang="en-US" sz="1800" dirty="0"/>
              <a:t>Learn about multiplexor, decoder, driver, ALU, and register circuitry. </a:t>
            </a:r>
          </a:p>
          <a:p>
            <a:pPr lvl="1"/>
            <a:r>
              <a:rPr lang="en-US" sz="1800" dirty="0"/>
              <a:t>Learn about program counter, stack pointer, and condition code registers. </a:t>
            </a:r>
          </a:p>
          <a:p>
            <a:pPr lvl="1"/>
            <a:r>
              <a:rPr lang="en-US" sz="1800" dirty="0"/>
              <a:t>Understand better the difference between clock cycles and instruction steps.</a:t>
            </a:r>
          </a:p>
        </p:txBody>
      </p:sp>
      <p:sp>
        <p:nvSpPr>
          <p:cNvPr id="2791430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MSP430 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60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A56-0FE3-41A9-96FB-C51EB8D27712}" type="slidenum">
              <a:rPr lang="en-US"/>
              <a:pPr/>
              <a:t>15</a:t>
            </a:fld>
            <a:endParaRPr lang="en-US"/>
          </a:p>
        </p:txBody>
      </p:sp>
      <p:sp>
        <p:nvSpPr>
          <p:cNvPr id="282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MSP430 Machine Code</a:t>
            </a:r>
          </a:p>
        </p:txBody>
      </p:sp>
      <p:sp>
        <p:nvSpPr>
          <p:cNvPr id="2825219" name="Text Box 3"/>
          <p:cNvSpPr txBox="1">
            <a:spLocks noChangeArrowheads="1"/>
          </p:cNvSpPr>
          <p:nvPr/>
        </p:nvSpPr>
        <p:spPr bwMode="auto">
          <a:xfrm>
            <a:off x="549722" y="1345968"/>
            <a:ext cx="8279953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</a:t>
            </a:r>
            <a:r>
              <a:rPr lang="en-US" sz="1300" b="1" dirty="0" smtClean="0">
                <a:latin typeface="Courier New" pitchFamily="49" charset="0"/>
              </a:rPr>
              <a:t>;***********************************************************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;   MSP430 Micro-Architecture Simulator Code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;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;   Description: Display an incrementing counter in LEDs</a:t>
            </a:r>
            <a:r>
              <a:rPr lang="en-US" sz="1300" b="1" dirty="0" smtClean="0">
                <a:latin typeface="Courier New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300" b="1" dirty="0" smtClean="0">
                <a:latin typeface="Courier New" pitchFamily="49" charset="0"/>
              </a:rPr>
              <a:t>                     ;***********************************************************</a:t>
            </a:r>
          </a:p>
          <a:p>
            <a:pPr>
              <a:lnSpc>
                <a:spcPct val="90000"/>
              </a:lnSpc>
            </a:pPr>
            <a:r>
              <a:rPr lang="en-US" sz="1300" b="1" dirty="0" smtClean="0">
                <a:latin typeface="Courier New" pitchFamily="49" charset="0"/>
              </a:rPr>
              <a:t>                            </a:t>
            </a:r>
            <a:r>
              <a:rPr lang="en-US" sz="1300" b="1" dirty="0">
                <a:latin typeface="Courier New" pitchFamily="49" charset="0"/>
              </a:rPr>
              <a:t>.</a:t>
            </a:r>
            <a:r>
              <a:rPr lang="en-US" sz="1300" b="1" dirty="0" err="1">
                <a:latin typeface="Courier New" pitchFamily="49" charset="0"/>
              </a:rPr>
              <a:t>cdecls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C,"msp430.h</a:t>
            </a:r>
            <a:r>
              <a:rPr lang="en-US" sz="1300" b="1" dirty="0">
                <a:latin typeface="Courier New" pitchFamily="49" charset="0"/>
              </a:rPr>
              <a:t>"                        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       .text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8000: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4031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0600      </a:t>
            </a:r>
            <a:r>
              <a:rPr lang="en-US" sz="1300" b="1" dirty="0">
                <a:latin typeface="Courier New" pitchFamily="49" charset="0"/>
              </a:rPr>
              <a:t>RESET: mov.w   #</a:t>
            </a:r>
            <a:r>
              <a:rPr lang="en-US" sz="1300" b="1" dirty="0" smtClean="0">
                <a:latin typeface="Courier New" pitchFamily="49" charset="0"/>
              </a:rPr>
              <a:t>0x0600,r1         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 err="1" smtClean="0">
                <a:latin typeface="Courier New" pitchFamily="49" charset="0"/>
              </a:rPr>
              <a:t>nit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stack pointer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8004: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40b2 5a80 0120        </a:t>
            </a:r>
            <a:r>
              <a:rPr lang="en-US" sz="1300" b="1" dirty="0" err="1">
                <a:latin typeface="Courier New" pitchFamily="49" charset="0"/>
              </a:rPr>
              <a:t>mov.w</a:t>
            </a:r>
            <a:r>
              <a:rPr lang="en-US" sz="1300" b="1" dirty="0">
                <a:latin typeface="Courier New" pitchFamily="49" charset="0"/>
              </a:rPr>
              <a:t>   </a:t>
            </a:r>
            <a:r>
              <a:rPr lang="en-US" sz="1300" b="1" dirty="0" smtClean="0">
                <a:latin typeface="Courier New" pitchFamily="49" charset="0"/>
              </a:rPr>
              <a:t>#0x5A80,&amp;WDTCTL    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smtClean="0">
                <a:latin typeface="Courier New" pitchFamily="49" charset="0"/>
              </a:rPr>
              <a:t>stop </a:t>
            </a:r>
            <a:r>
              <a:rPr lang="en-US" sz="1300" b="1" dirty="0">
                <a:latin typeface="Courier New" pitchFamily="49" charset="0"/>
              </a:rPr>
              <a:t>WDT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800a: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d0f2 000f 0022        </a:t>
            </a:r>
            <a:r>
              <a:rPr lang="en-US" sz="1300" b="1" dirty="0" err="1" smtClean="0">
                <a:latin typeface="Courier New" pitchFamily="49" charset="0"/>
              </a:rPr>
              <a:t>bis.b</a:t>
            </a:r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#0x0f,&amp;P1DIR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smtClean="0">
                <a:latin typeface="Courier New" pitchFamily="49" charset="0"/>
              </a:rPr>
              <a:t>set </a:t>
            </a:r>
            <a:r>
              <a:rPr lang="en-US" sz="1300" b="1" dirty="0">
                <a:latin typeface="Courier New" pitchFamily="49" charset="0"/>
              </a:rPr>
              <a:t>P1.0-3 output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8010: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430e</a:t>
            </a:r>
            <a:r>
              <a:rPr lang="en-US" sz="1300" b="1" dirty="0">
                <a:latin typeface="Courier New" pitchFamily="49" charset="0"/>
              </a:rPr>
              <a:t>                  </a:t>
            </a:r>
            <a:r>
              <a:rPr lang="en-US" sz="1300" b="1" dirty="0" err="1">
                <a:latin typeface="Courier New" pitchFamily="49" charset="0"/>
              </a:rPr>
              <a:t>mov.w</a:t>
            </a:r>
            <a:r>
              <a:rPr lang="en-US" sz="1300" b="1" dirty="0">
                <a:latin typeface="Courier New" pitchFamily="49" charset="0"/>
              </a:rPr>
              <a:t>   #0,r14</a:t>
            </a:r>
          </a:p>
          <a:p>
            <a:pPr>
              <a:lnSpc>
                <a:spcPct val="90000"/>
              </a:lnSpc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8012: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4ec2 0021      </a:t>
            </a:r>
            <a:r>
              <a:rPr lang="en-US" sz="1300" b="1" dirty="0">
                <a:latin typeface="Courier New" pitchFamily="49" charset="0"/>
              </a:rPr>
              <a:t>loop:  </a:t>
            </a:r>
            <a:r>
              <a:rPr lang="en-US" sz="1300" b="1" dirty="0" err="1">
                <a:latin typeface="Courier New" pitchFamily="49" charset="0"/>
              </a:rPr>
              <a:t>mov.b</a:t>
            </a:r>
            <a:r>
              <a:rPr lang="en-US" sz="1300" b="1" dirty="0">
                <a:latin typeface="Courier New" pitchFamily="49" charset="0"/>
              </a:rPr>
              <a:t>   r14,&amp;P1OUT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output P1.0-3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8016: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531e </a:t>
            </a:r>
            <a:r>
              <a:rPr lang="en-US" sz="1300" b="1" dirty="0">
                <a:latin typeface="Courier New" pitchFamily="49" charset="0"/>
              </a:rPr>
              <a:t>                 </a:t>
            </a:r>
            <a:r>
              <a:rPr lang="en-US" sz="1300" b="1" dirty="0" err="1" smtClean="0">
                <a:latin typeface="Courier New" pitchFamily="49" charset="0"/>
              </a:rPr>
              <a:t>add.w</a:t>
            </a:r>
            <a:r>
              <a:rPr lang="en-US" sz="1300" b="1" dirty="0" smtClean="0">
                <a:latin typeface="Courier New" pitchFamily="49" charset="0"/>
              </a:rPr>
              <a:t>   #1,r14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8018: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f03e 000f             </a:t>
            </a:r>
            <a:r>
              <a:rPr lang="en-US" sz="1300" b="1" dirty="0" err="1">
                <a:latin typeface="Courier New" pitchFamily="49" charset="0"/>
              </a:rPr>
              <a:t>and.w</a:t>
            </a:r>
            <a:r>
              <a:rPr lang="en-US" sz="1300" b="1" dirty="0">
                <a:latin typeface="Courier New" pitchFamily="49" charset="0"/>
              </a:rPr>
              <a:t>   #0x000f,r14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mask counter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801c: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401f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000e             </a:t>
            </a:r>
            <a:r>
              <a:rPr lang="en-US" sz="1300" b="1" dirty="0">
                <a:latin typeface="Courier New" pitchFamily="49" charset="0"/>
              </a:rPr>
              <a:t>mov.w   delay,r15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smtClean="0">
                <a:latin typeface="Courier New" pitchFamily="49" charset="0"/>
              </a:rPr>
              <a:t>r15 = delay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8020: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120f      </a:t>
            </a:r>
            <a:r>
              <a:rPr lang="en-US" sz="1300" b="1" dirty="0">
                <a:latin typeface="Courier New" pitchFamily="49" charset="0"/>
              </a:rPr>
              <a:t>            push    </a:t>
            </a:r>
            <a:r>
              <a:rPr lang="en-US" sz="1300" b="1" dirty="0" smtClean="0">
                <a:latin typeface="Courier New" pitchFamily="49" charset="0"/>
              </a:rPr>
              <a:t>r15                  ; push delay on stack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8022: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8391 0000      </a:t>
            </a:r>
            <a:r>
              <a:rPr lang="en-US" sz="1300" b="1" dirty="0">
                <a:latin typeface="Courier New" pitchFamily="49" charset="0"/>
              </a:rPr>
              <a:t>wait:  </a:t>
            </a:r>
            <a:r>
              <a:rPr lang="en-US" sz="1300" b="1" dirty="0" err="1" smtClean="0">
                <a:latin typeface="Courier New" pitchFamily="49" charset="0"/>
              </a:rPr>
              <a:t>sub.w</a:t>
            </a:r>
            <a:r>
              <a:rPr lang="en-US" sz="1300" b="1" dirty="0" smtClean="0">
                <a:latin typeface="Courier New" pitchFamily="49" charset="0"/>
              </a:rPr>
              <a:t>   #1,0(</a:t>
            </a:r>
            <a:r>
              <a:rPr lang="en-US" sz="1300" b="1" dirty="0" err="1" smtClean="0">
                <a:latin typeface="Courier New" pitchFamily="49" charset="0"/>
              </a:rPr>
              <a:t>sp</a:t>
            </a:r>
            <a:r>
              <a:rPr lang="en-US" sz="1300" b="1" dirty="0">
                <a:latin typeface="Courier New" pitchFamily="49" charset="0"/>
              </a:rPr>
              <a:t>)           </a:t>
            </a:r>
            <a:r>
              <a:rPr lang="en-US" sz="1300" b="1" dirty="0" smtClean="0">
                <a:latin typeface="Courier New" pitchFamily="49" charset="0"/>
              </a:rPr>
              <a:t>  ; </a:t>
            </a:r>
            <a:r>
              <a:rPr lang="en-US" sz="1300" b="1" dirty="0">
                <a:latin typeface="Courier New" pitchFamily="49" charset="0"/>
              </a:rPr>
              <a:t>decrement delay </a:t>
            </a:r>
            <a:r>
              <a:rPr lang="en-US" sz="1300" b="1" dirty="0" smtClean="0">
                <a:latin typeface="Courier New" pitchFamily="49" charset="0"/>
              </a:rPr>
              <a:t>count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8026: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23fd</a:t>
            </a:r>
            <a:r>
              <a:rPr lang="en-US" sz="1300" b="1" dirty="0">
                <a:latin typeface="Courier New" pitchFamily="49" charset="0"/>
              </a:rPr>
              <a:t>                    </a:t>
            </a:r>
            <a:r>
              <a:rPr lang="en-US" sz="1300" b="1" dirty="0" err="1" smtClean="0">
                <a:latin typeface="Courier New" pitchFamily="49" charset="0"/>
              </a:rPr>
              <a:t>jne</a:t>
            </a:r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wait     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delay over?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8028: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41ef</a:t>
            </a:r>
            <a:r>
              <a:rPr lang="en-US" sz="1300" b="1" dirty="0">
                <a:latin typeface="Courier New" pitchFamily="49" charset="0"/>
              </a:rPr>
              <a:t>                  </a:t>
            </a:r>
            <a:r>
              <a:rPr lang="en-US" sz="1300" b="1" dirty="0" err="1">
                <a:latin typeface="Courier New" pitchFamily="49" charset="0"/>
              </a:rPr>
              <a:t>mov.w</a:t>
            </a:r>
            <a:r>
              <a:rPr lang="en-US" sz="1300" b="1" dirty="0">
                <a:latin typeface="Courier New" pitchFamily="49" charset="0"/>
              </a:rPr>
              <a:t>   @sp+,r15 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smtClean="0">
                <a:latin typeface="Courier New" pitchFamily="49" charset="0"/>
              </a:rPr>
              <a:t>y, restore r15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802a: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3ff3</a:t>
            </a:r>
            <a:r>
              <a:rPr lang="en-US" sz="1300" b="1" dirty="0">
                <a:latin typeface="Courier New" pitchFamily="49" charset="0"/>
              </a:rPr>
              <a:t>                  </a:t>
            </a:r>
            <a:r>
              <a:rPr lang="en-US" sz="1300" b="1" dirty="0" err="1">
                <a:latin typeface="Courier New" pitchFamily="49" charset="0"/>
              </a:rPr>
              <a:t>jmp</a:t>
            </a:r>
            <a:r>
              <a:rPr lang="en-US" sz="1300" b="1" dirty="0">
                <a:latin typeface="Courier New" pitchFamily="49" charset="0"/>
              </a:rPr>
              <a:t>     loop     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repeat</a:t>
            </a:r>
          </a:p>
          <a:p>
            <a:pPr>
              <a:lnSpc>
                <a:spcPct val="90000"/>
              </a:lnSpc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802c: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0002</a:t>
            </a:r>
            <a:r>
              <a:rPr lang="en-US" sz="1300" b="1" dirty="0">
                <a:latin typeface="Courier New" pitchFamily="49" charset="0"/>
              </a:rPr>
              <a:t>           delay: .word   </a:t>
            </a:r>
            <a:r>
              <a:rPr lang="en-US" sz="1300" b="1" dirty="0" smtClean="0">
                <a:latin typeface="Courier New" pitchFamily="49" charset="0"/>
              </a:rPr>
              <a:t>2                    ; delay count</a:t>
            </a: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3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       .sect   ".reset" 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</a:t>
            </a:r>
            <a:r>
              <a:rPr lang="en-US" sz="1300" b="1" dirty="0" smtClean="0">
                <a:latin typeface="Courier New" pitchFamily="49" charset="0"/>
              </a:rPr>
              <a:t>RESET </a:t>
            </a:r>
            <a:r>
              <a:rPr lang="en-US" sz="1300" b="1" dirty="0">
                <a:latin typeface="Courier New" pitchFamily="49" charset="0"/>
              </a:rPr>
              <a:t>Vector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       .word   RESET             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; NMI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latin typeface="Courier New" pitchFamily="49" charset="0"/>
              </a:rPr>
              <a:t>                            .end</a:t>
            </a:r>
          </a:p>
        </p:txBody>
      </p:sp>
      <p:sp>
        <p:nvSpPr>
          <p:cNvPr id="282522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MSP430 Microarchitecture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90600" y="1347787"/>
            <a:ext cx="1638300" cy="371475"/>
          </a:xfrm>
          <a:prstGeom prst="wedgeRoundRectCallout">
            <a:avLst>
              <a:gd name="adj1" fmla="val -58042"/>
              <a:gd name="adj2" fmla="val 28252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Memory Address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628775" y="1843087"/>
            <a:ext cx="1381125" cy="371475"/>
          </a:xfrm>
          <a:prstGeom prst="wedgeRoundRectCallout">
            <a:avLst>
              <a:gd name="adj1" fmla="val -54406"/>
              <a:gd name="adj2" fmla="val 16457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Memory Data</a:t>
            </a:r>
          </a:p>
        </p:txBody>
      </p:sp>
    </p:spTree>
    <p:extLst>
      <p:ext uri="{BB962C8B-B14F-4D97-AF65-F5344CB8AC3E}">
        <p14:creationId xmlns:p14="http://schemas.microsoft.com/office/powerpoint/2010/main" val="177232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F8C4-F0EC-4397-A21E-227516552D57}" type="slidenum">
              <a:rPr lang="en-US"/>
              <a:pPr/>
              <a:t>16</a:t>
            </a:fld>
            <a:endParaRPr lang="en-US"/>
          </a:p>
        </p:txBody>
      </p:sp>
      <p:sp>
        <p:nvSpPr>
          <p:cNvPr id="281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MSP430 Microarchitecture Simulator</a:t>
            </a:r>
          </a:p>
        </p:txBody>
      </p:sp>
      <p:sp>
        <p:nvSpPr>
          <p:cNvPr id="281702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MSP430 Microarchitecture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8" y="1229299"/>
            <a:ext cx="7601482" cy="52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MSP430 Microarchitecture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66" y="2131636"/>
            <a:ext cx="5066488" cy="3057364"/>
          </a:xfrm>
          <a:prstGeom prst="rect">
            <a:avLst/>
          </a:prstGeom>
        </p:spPr>
      </p:pic>
      <p:sp>
        <p:nvSpPr>
          <p:cNvPr id="8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D57A696-8C94-43CC-A893-A3967C7364D2}" type="slidenum">
              <a:rPr lang="en-US"/>
              <a:pPr/>
              <a:t>18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Microarchitecture</a:t>
            </a:r>
          </a:p>
        </p:txBody>
      </p:sp>
      <p:pic>
        <p:nvPicPr>
          <p:cNvPr id="147459" name="Picture 3" descr="MSP430_b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448015"/>
            <a:ext cx="275272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3" name="Text Box 1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MSP430 Microarchitecture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0944" y="2154982"/>
            <a:ext cx="6636179" cy="4133240"/>
            <a:chOff x="680944" y="2154982"/>
            <a:chExt cx="6636179" cy="4133240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680944" y="3286219"/>
              <a:ext cx="825126" cy="909263"/>
            </a:xfrm>
            <a:prstGeom prst="roundRect">
              <a:avLst/>
            </a:prstGeom>
            <a:solidFill>
              <a:srgbClr val="FFFF00">
                <a:alpha val="23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731866" y="2154982"/>
              <a:ext cx="3585257" cy="2971800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12700">
              <a:solidFill>
                <a:srgbClr val="FFCCCC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495" y="5888112"/>
              <a:ext cx="2035362" cy="4001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MSP430 MPU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 flipV="1">
              <a:off x="1411942" y="4195483"/>
              <a:ext cx="94128" cy="16926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2030412" y="4719914"/>
              <a:ext cx="1835898" cy="1168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4191494" y="2455330"/>
            <a:ext cx="3069731" cy="3852471"/>
            <a:chOff x="2133417" y="2443346"/>
            <a:chExt cx="3069731" cy="3852471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4228423" y="2443346"/>
              <a:ext cx="974725" cy="21907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rgbClr val="FFCCCC"/>
              </a:solidFill>
              <a:miter lim="800000"/>
              <a:headEnd type="none" w="lg" len="lg"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417" y="5895707"/>
              <a:ext cx="2776537" cy="4001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16 16-bit Registers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 bwMode="auto">
            <a:xfrm flipV="1">
              <a:off x="3521686" y="4504765"/>
              <a:ext cx="1134424" cy="13909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3272238" y="4146826"/>
            <a:ext cx="3014262" cy="1583236"/>
            <a:chOff x="3272238" y="4146826"/>
            <a:chExt cx="3014262" cy="1583236"/>
          </a:xfrm>
        </p:grpSpPr>
        <p:sp>
          <p:nvSpPr>
            <p:cNvPr id="29" name="TextBox 28"/>
            <p:cNvSpPr txBox="1"/>
            <p:nvPr/>
          </p:nvSpPr>
          <p:spPr>
            <a:xfrm>
              <a:off x="3272238" y="5329952"/>
              <a:ext cx="919256" cy="4001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ALU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229225" y="4146826"/>
              <a:ext cx="1057275" cy="573088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12700">
              <a:solidFill>
                <a:srgbClr val="FFCCCC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Arrow Connector 31"/>
            <p:cNvCxnSpPr>
              <a:stCxn id="29" idx="0"/>
            </p:cNvCxnSpPr>
            <p:nvPr/>
          </p:nvCxnSpPr>
          <p:spPr bwMode="auto">
            <a:xfrm flipV="1">
              <a:off x="3731866" y="4538726"/>
              <a:ext cx="1847896" cy="7912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2482760" y="1254466"/>
            <a:ext cx="4817312" cy="3691340"/>
            <a:chOff x="2482760" y="1254466"/>
            <a:chExt cx="4817312" cy="3691340"/>
          </a:xfrm>
        </p:grpSpPr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3866310" y="2429618"/>
              <a:ext cx="3433762" cy="2516188"/>
              <a:chOff x="2427" y="946"/>
              <a:chExt cx="2163" cy="1585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2427" y="946"/>
                <a:ext cx="853" cy="1585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CCCC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276" y="946"/>
                <a:ext cx="699" cy="1095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CCCC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276" y="2354"/>
                <a:ext cx="1314" cy="177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FFCCCC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482760" y="1254466"/>
              <a:ext cx="2474261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Control Logic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(Finite State Machine)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 bwMode="auto">
            <a:xfrm>
              <a:off x="3719891" y="1900797"/>
              <a:ext cx="368015" cy="5288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6611702" y="1245767"/>
            <a:ext cx="2021310" cy="3465929"/>
            <a:chOff x="6611702" y="1245767"/>
            <a:chExt cx="2021310" cy="3465929"/>
          </a:xfrm>
        </p:grpSpPr>
        <p:sp>
          <p:nvSpPr>
            <p:cNvPr id="40" name="TextBox 39"/>
            <p:cNvSpPr txBox="1"/>
            <p:nvPr/>
          </p:nvSpPr>
          <p:spPr>
            <a:xfrm>
              <a:off x="6611702" y="1245767"/>
              <a:ext cx="2021310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Memory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(Address Space)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7321550" y="2429617"/>
              <a:ext cx="757238" cy="228207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 bwMode="auto">
            <a:xfrm flipH="1">
              <a:off x="7700169" y="1892099"/>
              <a:ext cx="125634" cy="5375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6800756" y="2429616"/>
            <a:ext cx="2021310" cy="3300446"/>
            <a:chOff x="6800756" y="2429616"/>
            <a:chExt cx="2021310" cy="3300446"/>
          </a:xfrm>
        </p:grpSpPr>
        <p:sp>
          <p:nvSpPr>
            <p:cNvPr id="41" name="TextBox 40"/>
            <p:cNvSpPr txBox="1"/>
            <p:nvPr/>
          </p:nvSpPr>
          <p:spPr>
            <a:xfrm>
              <a:off x="6800756" y="5329952"/>
              <a:ext cx="2021310" cy="4001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latin typeface="Comic Sans MS" panose="030F0702030302020204" pitchFamily="66" charset="0"/>
                </a:rPr>
                <a:t>Input/Output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8066741" y="2429616"/>
              <a:ext cx="658159" cy="2241739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700169" y="4316506"/>
              <a:ext cx="502537" cy="10134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484012" y="1532215"/>
            <a:ext cx="1274182" cy="1089961"/>
            <a:chOff x="484012" y="1532215"/>
            <a:chExt cx="1274182" cy="1089961"/>
          </a:xfrm>
        </p:grpSpPr>
        <p:sp>
          <p:nvSpPr>
            <p:cNvPr id="50" name="TextBox 49"/>
            <p:cNvSpPr txBox="1"/>
            <p:nvPr/>
          </p:nvSpPr>
          <p:spPr>
            <a:xfrm>
              <a:off x="484012" y="1532215"/>
              <a:ext cx="1274182" cy="4001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omic Sans MS" panose="030F0702030302020204" pitchFamily="66" charset="0"/>
                </a:rPr>
                <a:t>Clocks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1121103" y="1926511"/>
              <a:ext cx="0" cy="695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43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1430" y="2310785"/>
            <a:ext cx="3460262" cy="3785214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ALU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Clocks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Control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I/O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Memory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Peripherals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Registers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2" y="2310784"/>
            <a:ext cx="4413861" cy="372659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Address </a:t>
            </a:r>
            <a:r>
              <a:rPr lang="en-US" sz="2800" dirty="0"/>
              <a:t>space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Execution </a:t>
            </a:r>
            <a:r>
              <a:rPr lang="en-US" sz="2800" dirty="0"/>
              <a:t>speed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External </a:t>
            </a:r>
            <a:r>
              <a:rPr lang="en-US" sz="2800" dirty="0"/>
              <a:t>devices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Fast </a:t>
            </a:r>
            <a:r>
              <a:rPr lang="en-US" sz="2800" dirty="0"/>
              <a:t>memory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Finite </a:t>
            </a:r>
            <a:r>
              <a:rPr lang="en-US" sz="2800" dirty="0"/>
              <a:t>State Machine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Memory </a:t>
            </a:r>
            <a:r>
              <a:rPr lang="en-US" sz="2800" dirty="0"/>
              <a:t>mapped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Word </a:t>
            </a:r>
            <a:r>
              <a:rPr lang="en-US" sz="2800" dirty="0"/>
              <a:t>length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BC9-1D8F-4B2C-9EBD-2CA3667833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5925" y="1416050"/>
            <a:ext cx="8356600" cy="68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smtClean="0"/>
              <a:t>Match the following terms:</a:t>
            </a:r>
          </a:p>
        </p:txBody>
      </p:sp>
    </p:spTree>
    <p:extLst>
      <p:ext uri="{BB962C8B-B14F-4D97-AF65-F5344CB8AC3E}">
        <p14:creationId xmlns:p14="http://schemas.microsoft.com/office/powerpoint/2010/main" val="4654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BYU CS 224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MSP430 Microarchitecture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>
                <a:buNone/>
              </a:pPr>
              <a:t>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224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29487"/>
              </p:ext>
            </p:extLst>
          </p:nvPr>
        </p:nvGraphicFramePr>
        <p:xfrm>
          <a:off x="873460" y="1437430"/>
          <a:ext cx="7646425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929"/>
                <a:gridCol w="2497700"/>
                <a:gridCol w="1773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S00: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1: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S01: Data Types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S02: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L01:</a:t>
                      </a:r>
                      <a:r>
                        <a:rPr lang="en-US" b="1" baseline="0" dirty="0" smtClean="0"/>
                        <a:t> Warm-up</a:t>
                      </a:r>
                    </a:p>
                    <a:p>
                      <a:pPr algn="l"/>
                      <a:r>
                        <a:rPr lang="en-US" b="1" baseline="0" dirty="0" smtClean="0"/>
                        <a:t>L02: FSM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HW01</a:t>
                      </a:r>
                    </a:p>
                    <a:p>
                      <a:r>
                        <a:rPr lang="en-US" b="1" dirty="0" smtClean="0"/>
                        <a:t>HW02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2: ISA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S03: ISA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S04: Microarchitecture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S05: Stacks / Interrupts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S06: Assembly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Blinky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L04: </a:t>
                      </a:r>
                      <a:r>
                        <a:rPr lang="en-US" b="1" baseline="0" dirty="0" err="1" smtClean="0"/>
                        <a:t>Microarch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L05b: Traffic Light</a:t>
                      </a:r>
                    </a:p>
                    <a:p>
                      <a:pPr algn="l"/>
                      <a:r>
                        <a:rPr lang="en-US" b="1" baseline="0" dirty="0" smtClean="0"/>
                        <a:t>L06a: Morse 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HW03</a:t>
                      </a:r>
                    </a:p>
                    <a:p>
                      <a:r>
                        <a:rPr lang="en-US" b="1" dirty="0" smtClean="0"/>
                        <a:t>HW04</a:t>
                      </a:r>
                    </a:p>
                    <a:p>
                      <a:r>
                        <a:rPr lang="en-US" b="1" dirty="0" smtClean="0"/>
                        <a:t>HW05</a:t>
                      </a:r>
                    </a:p>
                    <a:p>
                      <a:r>
                        <a:rPr lang="en-US" b="1" dirty="0" smtClean="0"/>
                        <a:t>HW06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3: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S07: C Language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S08: Pointers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S09: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Structs</a:t>
                      </a:r>
                      <a:endParaRPr lang="en-US" b="1" baseline="0" dirty="0" smtClean="0"/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baseline="0" dirty="0" smtClean="0"/>
                        <a:t>	S10: I/O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L07b:</a:t>
                      </a:r>
                      <a:r>
                        <a:rPr lang="en-US" b="1" baseline="0" dirty="0" smtClean="0"/>
                        <a:t> Morse II</a:t>
                      </a:r>
                    </a:p>
                    <a:p>
                      <a:pPr algn="l"/>
                      <a:r>
                        <a:rPr lang="en-US" b="1" baseline="0" dirty="0" smtClean="0"/>
                        <a:t>L08a: Life</a:t>
                      </a:r>
                    </a:p>
                    <a:p>
                      <a:pPr algn="l"/>
                      <a:r>
                        <a:rPr lang="en-US" b="1" baseline="0" dirty="0" smtClean="0"/>
                        <a:t>L09b: Snake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HW07</a:t>
                      </a:r>
                    </a:p>
                    <a:p>
                      <a:r>
                        <a:rPr lang="en-US" b="1" dirty="0" smtClean="0"/>
                        <a:t>HW08</a:t>
                      </a:r>
                    </a:p>
                    <a:p>
                      <a:r>
                        <a:rPr lang="en-US" b="1" dirty="0" smtClean="0"/>
                        <a:t>HW09</a:t>
                      </a:r>
                    </a:p>
                    <a:p>
                      <a:r>
                        <a:rPr lang="en-US" b="1" dirty="0" smtClean="0"/>
                        <a:t>HW10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73105" y="3817035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C559104-9E2E-458A-B62B-B52675A14002}" type="slidenum">
              <a:rPr lang="en-US"/>
              <a:pPr/>
              <a:t>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Instruction Cycle</a:t>
            </a:r>
          </a:p>
        </p:txBody>
      </p:sp>
      <p:sp>
        <p:nvSpPr>
          <p:cNvPr id="267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416050"/>
            <a:ext cx="8356600" cy="48387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INSTRUCTION FETCH</a:t>
            </a:r>
          </a:p>
          <a:p>
            <a:pPr lvl="1" eaLnBrk="1" hangingPunct="1"/>
            <a:r>
              <a:rPr lang="en-US" sz="2000" dirty="0" smtClean="0"/>
              <a:t>Obtain the next instruction from memory</a:t>
            </a:r>
          </a:p>
          <a:p>
            <a:pPr eaLnBrk="1" hangingPunct="1"/>
            <a:r>
              <a:rPr lang="en-US" sz="2400" dirty="0" smtClean="0"/>
              <a:t>DECODE</a:t>
            </a:r>
          </a:p>
          <a:p>
            <a:pPr lvl="1" eaLnBrk="1" hangingPunct="1"/>
            <a:r>
              <a:rPr lang="en-US" sz="2000" dirty="0" smtClean="0"/>
              <a:t>Examine the instruction, and determine how to execute it</a:t>
            </a:r>
          </a:p>
          <a:p>
            <a:pPr eaLnBrk="1" hangingPunct="1"/>
            <a:r>
              <a:rPr lang="en-US" sz="2400" dirty="0" smtClean="0"/>
              <a:t>SOURCE OPERAND FETCH</a:t>
            </a:r>
          </a:p>
          <a:p>
            <a:pPr lvl="1" eaLnBrk="1" hangingPunct="1"/>
            <a:r>
              <a:rPr lang="en-US" sz="2000" dirty="0" smtClean="0"/>
              <a:t>Load source operand</a:t>
            </a:r>
          </a:p>
          <a:p>
            <a:pPr eaLnBrk="1" hangingPunct="1"/>
            <a:r>
              <a:rPr lang="en-US" sz="2400" dirty="0" smtClean="0"/>
              <a:t>DESTINATION OPERAND FETCH</a:t>
            </a:r>
          </a:p>
          <a:p>
            <a:pPr lvl="1" eaLnBrk="1" hangingPunct="1"/>
            <a:r>
              <a:rPr lang="en-US" sz="2000" dirty="0" smtClean="0"/>
              <a:t>Load destination operand</a:t>
            </a:r>
          </a:p>
          <a:p>
            <a:pPr eaLnBrk="1" hangingPunct="1"/>
            <a:r>
              <a:rPr lang="en-US" sz="2400" dirty="0" smtClean="0"/>
              <a:t>EXECUTE</a:t>
            </a:r>
          </a:p>
          <a:p>
            <a:pPr lvl="1" eaLnBrk="1" hangingPunct="1"/>
            <a:r>
              <a:rPr lang="en-US" sz="2000" dirty="0" smtClean="0"/>
              <a:t>Carry out the execution of the instruction</a:t>
            </a:r>
          </a:p>
          <a:p>
            <a:pPr eaLnBrk="1" hangingPunct="1"/>
            <a:r>
              <a:rPr lang="en-US" sz="2400" dirty="0" smtClean="0"/>
              <a:t>STORE RESULT</a:t>
            </a:r>
          </a:p>
          <a:p>
            <a:pPr lvl="1" eaLnBrk="1" hangingPunct="1"/>
            <a:r>
              <a:rPr lang="en-US" sz="2000" dirty="0" smtClean="0"/>
              <a:t>Store the result in the designated destination</a:t>
            </a:r>
          </a:p>
        </p:txBody>
      </p:sp>
      <p:sp>
        <p:nvSpPr>
          <p:cNvPr id="2679812" name="Text Box 4"/>
          <p:cNvSpPr txBox="1">
            <a:spLocks noChangeArrowheads="1"/>
          </p:cNvSpPr>
          <p:nvPr/>
        </p:nvSpPr>
        <p:spPr bwMode="auto">
          <a:xfrm>
            <a:off x="5360988" y="4217988"/>
            <a:ext cx="3503612" cy="8350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0033"/>
                </a:solidFill>
                <a:latin typeface="Comic Sans MS" pitchFamily="66" charset="0"/>
              </a:rPr>
              <a:t>Not all instructions require all six phases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Instruction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7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7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7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7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7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7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7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7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7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9811" grpId="0" build="p" autoUpdateAnimBg="0"/>
      <p:bldP spid="26798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36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3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5CB07ED-ECA7-436E-A594-5E5978134EAA}" type="slidenum">
              <a:rPr lang="en-US"/>
              <a:pPr/>
              <a:t>21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Fetching an Instruction</a:t>
            </a:r>
          </a:p>
        </p:txBody>
      </p:sp>
      <p:grpSp>
        <p:nvGrpSpPr>
          <p:cNvPr id="2748440" name="Group 24"/>
          <p:cNvGrpSpPr>
            <a:grpSpLocks/>
          </p:cNvGrpSpPr>
          <p:nvPr/>
        </p:nvGrpSpPr>
        <p:grpSpPr bwMode="auto">
          <a:xfrm>
            <a:off x="1860550" y="1722438"/>
            <a:ext cx="5570538" cy="4533900"/>
            <a:chOff x="1220" y="929"/>
            <a:chExt cx="3509" cy="2856"/>
          </a:xfrm>
        </p:grpSpPr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 flipH="1" flipV="1">
              <a:off x="1233" y="3341"/>
              <a:ext cx="0" cy="4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6" name="Line 26"/>
            <p:cNvSpPr>
              <a:spLocks noChangeShapeType="1"/>
            </p:cNvSpPr>
            <p:nvPr/>
          </p:nvSpPr>
          <p:spPr bwMode="auto">
            <a:xfrm>
              <a:off x="1220" y="3768"/>
              <a:ext cx="3509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7" name="Line 27"/>
            <p:cNvSpPr>
              <a:spLocks noChangeShapeType="1"/>
            </p:cNvSpPr>
            <p:nvPr/>
          </p:nvSpPr>
          <p:spPr bwMode="auto">
            <a:xfrm flipV="1">
              <a:off x="4728" y="3124"/>
              <a:ext cx="1" cy="6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8" name="Rectangle 28"/>
            <p:cNvSpPr>
              <a:spLocks noChangeArrowheads="1"/>
            </p:cNvSpPr>
            <p:nvPr/>
          </p:nvSpPr>
          <p:spPr bwMode="auto">
            <a:xfrm>
              <a:off x="1225" y="344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  <a:sym typeface="Wingdings" pitchFamily="2" charset="2"/>
                </a:rPr>
                <a:t></a:t>
              </a:r>
            </a:p>
          </p:txBody>
        </p:sp>
        <p:sp>
          <p:nvSpPr>
            <p:cNvPr id="11299" name="Line 29"/>
            <p:cNvSpPr>
              <a:spLocks noChangeShapeType="1"/>
            </p:cNvSpPr>
            <p:nvPr/>
          </p:nvSpPr>
          <p:spPr bwMode="auto">
            <a:xfrm flipH="1" flipV="1">
              <a:off x="1291" y="929"/>
              <a:ext cx="0" cy="23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0" name="Line 30"/>
            <p:cNvSpPr>
              <a:spLocks noChangeShapeType="1"/>
            </p:cNvSpPr>
            <p:nvPr/>
          </p:nvSpPr>
          <p:spPr bwMode="auto">
            <a:xfrm flipV="1">
              <a:off x="1279" y="940"/>
              <a:ext cx="2969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1" name="Line 31"/>
            <p:cNvSpPr>
              <a:spLocks noChangeShapeType="1"/>
            </p:cNvSpPr>
            <p:nvPr/>
          </p:nvSpPr>
          <p:spPr bwMode="auto">
            <a:xfrm flipH="1">
              <a:off x="4236" y="929"/>
              <a:ext cx="1" cy="2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48448" name="Group 32"/>
          <p:cNvGrpSpPr>
            <a:grpSpLocks/>
          </p:cNvGrpSpPr>
          <p:nvPr/>
        </p:nvGrpSpPr>
        <p:grpSpPr bwMode="auto">
          <a:xfrm>
            <a:off x="806450" y="3025775"/>
            <a:ext cx="4611688" cy="3046413"/>
            <a:chOff x="556" y="1750"/>
            <a:chExt cx="2905" cy="1919"/>
          </a:xfrm>
        </p:grpSpPr>
        <p:sp>
          <p:nvSpPr>
            <p:cNvPr id="11284" name="Line 33"/>
            <p:cNvSpPr>
              <a:spLocks noChangeShapeType="1"/>
            </p:cNvSpPr>
            <p:nvPr/>
          </p:nvSpPr>
          <p:spPr bwMode="auto">
            <a:xfrm flipH="1" flipV="1">
              <a:off x="3448" y="3295"/>
              <a:ext cx="0" cy="37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5" name="Line 34"/>
            <p:cNvSpPr>
              <a:spLocks noChangeShapeType="1"/>
            </p:cNvSpPr>
            <p:nvPr/>
          </p:nvSpPr>
          <p:spPr bwMode="auto">
            <a:xfrm>
              <a:off x="556" y="3659"/>
              <a:ext cx="2905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35"/>
            <p:cNvSpPr>
              <a:spLocks noChangeShapeType="1"/>
            </p:cNvSpPr>
            <p:nvPr/>
          </p:nvSpPr>
          <p:spPr bwMode="auto">
            <a:xfrm flipH="1">
              <a:off x="567" y="1846"/>
              <a:ext cx="6" cy="182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7" name="Line 36"/>
            <p:cNvSpPr>
              <a:spLocks noChangeShapeType="1"/>
            </p:cNvSpPr>
            <p:nvPr/>
          </p:nvSpPr>
          <p:spPr bwMode="auto">
            <a:xfrm flipH="1" flipV="1">
              <a:off x="561" y="1851"/>
              <a:ext cx="532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8" name="Line 37"/>
            <p:cNvSpPr>
              <a:spLocks noChangeShapeType="1"/>
            </p:cNvSpPr>
            <p:nvPr/>
          </p:nvSpPr>
          <p:spPr bwMode="auto">
            <a:xfrm flipV="1">
              <a:off x="1488" y="1750"/>
              <a:ext cx="0" cy="47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9" name="Line 38"/>
            <p:cNvSpPr>
              <a:spLocks noChangeShapeType="1"/>
            </p:cNvSpPr>
            <p:nvPr/>
          </p:nvSpPr>
          <p:spPr bwMode="auto">
            <a:xfrm flipH="1" flipV="1">
              <a:off x="1285" y="2178"/>
              <a:ext cx="0" cy="4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0" name="Line 39"/>
            <p:cNvSpPr>
              <a:spLocks noChangeShapeType="1"/>
            </p:cNvSpPr>
            <p:nvPr/>
          </p:nvSpPr>
          <p:spPr bwMode="auto">
            <a:xfrm flipV="1">
              <a:off x="1079" y="1840"/>
              <a:ext cx="3" cy="13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1" name="Line 40"/>
            <p:cNvSpPr>
              <a:spLocks noChangeShapeType="1"/>
            </p:cNvSpPr>
            <p:nvPr/>
          </p:nvSpPr>
          <p:spPr bwMode="auto">
            <a:xfrm flipH="1">
              <a:off x="1273" y="2225"/>
              <a:ext cx="22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2" name="Line 41"/>
            <p:cNvSpPr>
              <a:spLocks noChangeShapeType="1"/>
            </p:cNvSpPr>
            <p:nvPr/>
          </p:nvSpPr>
          <p:spPr bwMode="auto">
            <a:xfrm flipV="1">
              <a:off x="976" y="2180"/>
              <a:ext cx="0" cy="5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3" name="Line 42"/>
            <p:cNvSpPr>
              <a:spLocks noChangeShapeType="1"/>
            </p:cNvSpPr>
            <p:nvPr/>
          </p:nvSpPr>
          <p:spPr bwMode="auto">
            <a:xfrm flipV="1">
              <a:off x="973" y="1973"/>
              <a:ext cx="108" cy="21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4" name="Line 43"/>
            <p:cNvSpPr>
              <a:spLocks noChangeShapeType="1"/>
            </p:cNvSpPr>
            <p:nvPr/>
          </p:nvSpPr>
          <p:spPr bwMode="auto">
            <a:xfrm flipH="1" flipV="1">
              <a:off x="1081" y="1983"/>
              <a:ext cx="207" cy="2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48460" name="Group 44"/>
          <p:cNvGrpSpPr>
            <a:grpSpLocks/>
          </p:cNvGrpSpPr>
          <p:nvPr/>
        </p:nvGrpSpPr>
        <p:grpSpPr bwMode="auto">
          <a:xfrm>
            <a:off x="1974850" y="1922463"/>
            <a:ext cx="3425825" cy="1193800"/>
            <a:chOff x="1292" y="1055"/>
            <a:chExt cx="2158" cy="752"/>
          </a:xfrm>
        </p:grpSpPr>
        <p:sp>
          <p:nvSpPr>
            <p:cNvPr id="11275" name="Line 45"/>
            <p:cNvSpPr>
              <a:spLocks noChangeShapeType="1"/>
            </p:cNvSpPr>
            <p:nvPr/>
          </p:nvSpPr>
          <p:spPr bwMode="auto">
            <a:xfrm flipH="1">
              <a:off x="2688" y="1066"/>
              <a:ext cx="762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46"/>
            <p:cNvSpPr>
              <a:spLocks noChangeShapeType="1"/>
            </p:cNvSpPr>
            <p:nvPr/>
          </p:nvSpPr>
          <p:spPr bwMode="auto">
            <a:xfrm flipH="1">
              <a:off x="2683" y="1055"/>
              <a:ext cx="3" cy="71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47"/>
            <p:cNvSpPr>
              <a:spLocks noChangeShapeType="1"/>
            </p:cNvSpPr>
            <p:nvPr/>
          </p:nvSpPr>
          <p:spPr bwMode="auto">
            <a:xfrm flipV="1">
              <a:off x="1368" y="1758"/>
              <a:ext cx="1323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Line 48"/>
            <p:cNvSpPr>
              <a:spLocks noChangeShapeType="1"/>
            </p:cNvSpPr>
            <p:nvPr/>
          </p:nvSpPr>
          <p:spPr bwMode="auto">
            <a:xfrm flipV="1">
              <a:off x="1370" y="1645"/>
              <a:ext cx="0" cy="11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49"/>
            <p:cNvSpPr>
              <a:spLocks noChangeShapeType="1"/>
            </p:cNvSpPr>
            <p:nvPr/>
          </p:nvSpPr>
          <p:spPr bwMode="auto">
            <a:xfrm flipH="1" flipV="1">
              <a:off x="1292" y="1481"/>
              <a:ext cx="80" cy="17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50"/>
            <p:cNvSpPr>
              <a:spLocks noChangeShapeType="1"/>
            </p:cNvSpPr>
            <p:nvPr/>
          </p:nvSpPr>
          <p:spPr bwMode="auto">
            <a:xfrm flipV="1">
              <a:off x="1292" y="1312"/>
              <a:ext cx="1" cy="17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51"/>
            <p:cNvSpPr>
              <a:spLocks noChangeShapeType="1"/>
            </p:cNvSpPr>
            <p:nvPr/>
          </p:nvSpPr>
          <p:spPr bwMode="auto">
            <a:xfrm>
              <a:off x="3438" y="1071"/>
              <a:ext cx="0" cy="12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Rectangle 52"/>
            <p:cNvSpPr>
              <a:spLocks noChangeArrowheads="1"/>
            </p:cNvSpPr>
            <p:nvPr/>
          </p:nvSpPr>
          <p:spPr bwMode="auto">
            <a:xfrm>
              <a:off x="2419" y="1557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11283" name="Rectangle 53"/>
            <p:cNvSpPr>
              <a:spLocks noChangeArrowheads="1"/>
            </p:cNvSpPr>
            <p:nvPr/>
          </p:nvSpPr>
          <p:spPr bwMode="auto">
            <a:xfrm>
              <a:off x="1946" y="1567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sp>
        <p:nvSpPr>
          <p:cNvPr id="11274" name="Text Box 5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Fetch Cycle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87313" y="1893888"/>
            <a:ext cx="1323975" cy="760412"/>
          </a:xfrm>
          <a:prstGeom prst="wedgeRoundRectCallout">
            <a:avLst>
              <a:gd name="adj1" fmla="val 62708"/>
              <a:gd name="adj2" fmla="val 117014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50" b="1" dirty="0">
                <a:solidFill>
                  <a:schemeClr val="hlink"/>
                </a:solidFill>
                <a:latin typeface="Comic Sans MS" pitchFamily="66" charset="0"/>
              </a:rPr>
              <a:t>PC can be incremented anytime during the Fetch phase</a:t>
            </a:r>
          </a:p>
        </p:txBody>
      </p:sp>
    </p:spTree>
    <p:extLst>
      <p:ext uri="{BB962C8B-B14F-4D97-AF65-F5344CB8AC3E}">
        <p14:creationId xmlns:p14="http://schemas.microsoft.com/office/powerpoint/2010/main" val="2177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4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01B-8B62-4224-89CB-DD2B5ABFA061}" type="slidenum">
              <a:rPr lang="en-US"/>
              <a:pPr/>
              <a:t>22</a:t>
            </a:fld>
            <a:endParaRPr lang="en-US"/>
          </a:p>
        </p:txBody>
      </p:sp>
      <p:sp>
        <p:nvSpPr>
          <p:cNvPr id="3122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  <a:r>
              <a:rPr lang="en-US" dirty="0"/>
              <a:t>Modes</a:t>
            </a:r>
          </a:p>
        </p:txBody>
      </p:sp>
      <p:sp>
        <p:nvSpPr>
          <p:cNvPr id="3057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408113"/>
            <a:ext cx="8164513" cy="5141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MSP430 has four </a:t>
            </a:r>
            <a:r>
              <a:rPr lang="en-US" sz="2800" dirty="0" smtClean="0"/>
              <a:t>basic addressing modes: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00 = </a:t>
            </a:r>
            <a:r>
              <a:rPr lang="en-US" sz="2400" b="1" dirty="0" err="1">
                <a:latin typeface="Arial Narrow" pitchFamily="34" charset="0"/>
              </a:rPr>
              <a:t>Rs</a:t>
            </a:r>
            <a:r>
              <a:rPr lang="en-US" sz="2400" dirty="0"/>
              <a:t> - Register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01 = x(</a:t>
            </a:r>
            <a:r>
              <a:rPr lang="en-US" sz="2400" b="1" dirty="0" err="1">
                <a:latin typeface="Arial Narrow" pitchFamily="34" charset="0"/>
              </a:rPr>
              <a:t>Rs</a:t>
            </a:r>
            <a:r>
              <a:rPr lang="en-US" sz="2400" b="1" dirty="0">
                <a:latin typeface="Arial Narrow" pitchFamily="34" charset="0"/>
              </a:rPr>
              <a:t>)</a:t>
            </a:r>
            <a:r>
              <a:rPr lang="en-US" sz="2400" dirty="0"/>
              <a:t> - Indexed Register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10 = @</a:t>
            </a:r>
            <a:r>
              <a:rPr lang="en-US" sz="2400" b="1" dirty="0" err="1">
                <a:latin typeface="Arial Narrow" pitchFamily="34" charset="0"/>
              </a:rPr>
              <a:t>Rs</a:t>
            </a:r>
            <a:r>
              <a:rPr lang="en-US" sz="2400" dirty="0"/>
              <a:t> - Register Indirect </a:t>
            </a:r>
            <a:r>
              <a:rPr lang="en-US" sz="2400" dirty="0" smtClean="0">
                <a:latin typeface="Arial Narrow" panose="020B0606020202030204" pitchFamily="34" charset="0"/>
              </a:rPr>
              <a:t>(source only)</a:t>
            </a:r>
            <a:endParaRPr lang="en-US" sz="2400" dirty="0">
              <a:latin typeface="Arial Narrow" panose="020B0606020202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11 = @</a:t>
            </a:r>
            <a:r>
              <a:rPr lang="en-US" sz="2400" b="1" dirty="0" err="1">
                <a:latin typeface="Arial Narrow" pitchFamily="34" charset="0"/>
              </a:rPr>
              <a:t>Rs</a:t>
            </a:r>
            <a:r>
              <a:rPr lang="en-US" sz="2400" b="1" dirty="0">
                <a:latin typeface="Arial Narrow" pitchFamily="34" charset="0"/>
              </a:rPr>
              <a:t>+</a:t>
            </a:r>
            <a:r>
              <a:rPr lang="en-US" sz="2400" dirty="0"/>
              <a:t> - Indirect Auto-increment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(source only)</a:t>
            </a:r>
            <a:endParaRPr lang="en-US" sz="2400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When used in </a:t>
            </a:r>
            <a:r>
              <a:rPr lang="en-US" sz="2800" dirty="0"/>
              <a:t>combination with registers R0-R3, three additional source addressing modes are available: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label</a:t>
            </a:r>
            <a:r>
              <a:rPr lang="en-US" sz="2400" dirty="0"/>
              <a:t> - PC Relative, </a:t>
            </a:r>
            <a:r>
              <a:rPr lang="en-US" sz="2400" b="1" dirty="0">
                <a:latin typeface="Arial Narrow" pitchFamily="34" charset="0"/>
              </a:rPr>
              <a:t>x(PC)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&amp;label</a:t>
            </a:r>
            <a:r>
              <a:rPr lang="en-US" sz="2400" dirty="0"/>
              <a:t> – Absolute, </a:t>
            </a:r>
            <a:r>
              <a:rPr lang="en-US" sz="2400" b="1" dirty="0">
                <a:latin typeface="Arial Narrow" pitchFamily="34" charset="0"/>
              </a:rPr>
              <a:t>x(SR)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Arial Narrow" pitchFamily="34" charset="0"/>
              </a:rPr>
              <a:t>#n</a:t>
            </a:r>
            <a:r>
              <a:rPr lang="en-US" sz="2400" dirty="0"/>
              <a:t> – Immediate, </a:t>
            </a:r>
            <a:r>
              <a:rPr lang="en-US" sz="2400" b="1" dirty="0">
                <a:latin typeface="Arial Narrow" pitchFamily="34" charset="0"/>
              </a:rPr>
              <a:t>@PC</a:t>
            </a:r>
            <a:r>
              <a:rPr lang="en-US" sz="2400" b="1" dirty="0" smtClean="0">
                <a:latin typeface="Arial Narrow" pitchFamily="34" charset="0"/>
              </a:rPr>
              <a:t>+ </a:t>
            </a:r>
            <a:r>
              <a:rPr lang="en-US" sz="2400" dirty="0" smtClean="0">
                <a:latin typeface="Arial Narrow" pitchFamily="34" charset="0"/>
              </a:rPr>
              <a:t> (source only)</a:t>
            </a:r>
            <a:endParaRPr lang="en-US" sz="2400" dirty="0"/>
          </a:p>
        </p:txBody>
      </p:sp>
      <p:sp>
        <p:nvSpPr>
          <p:cNvPr id="3122183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4030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5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5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5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5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5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5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5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76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4.3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1430" y="2219345"/>
            <a:ext cx="3460262" cy="3785214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add.w tab(r10),r9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and.w &amp;mask,r12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bis.b #0x08,r6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mov.b cnt,r11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mov.w </a:t>
            </a:r>
            <a:r>
              <a:rPr lang="pt-BR" sz="2800" dirty="0" smtClean="0"/>
              <a:t>r4,r5</a:t>
            </a:r>
            <a:endParaRPr lang="pt-BR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mov.w #</a:t>
            </a:r>
            <a:r>
              <a:rPr lang="pt-BR" sz="2800" dirty="0" smtClean="0"/>
              <a:t>100,r14</a:t>
            </a:r>
            <a:endParaRPr lang="pt-BR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sub.w @r4+,r5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sz="2800" dirty="0"/>
              <a:t>xor.b @r8,r15</a:t>
            </a:r>
            <a:endParaRPr lang="pt-BR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2" y="2219344"/>
            <a:ext cx="4413861" cy="372659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Absolute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 smtClean="0"/>
              <a:t>Constant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I</a:t>
            </a:r>
            <a:r>
              <a:rPr lang="en-US" sz="2800" dirty="0" smtClean="0"/>
              <a:t>mmediate</a:t>
            </a:r>
            <a:endParaRPr lang="en-US" sz="28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Indexed register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Indirect auto-increment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Indirect register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Register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2800" dirty="0"/>
              <a:t>Symbolic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BC9-1D8F-4B2C-9EBD-2CA3667833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5924" y="1416050"/>
            <a:ext cx="8528783" cy="68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smtClean="0"/>
              <a:t>Match the following source operand modes:</a:t>
            </a:r>
          </a:p>
        </p:txBody>
      </p:sp>
    </p:spTree>
    <p:extLst>
      <p:ext uri="{BB962C8B-B14F-4D97-AF65-F5344CB8AC3E}">
        <p14:creationId xmlns:p14="http://schemas.microsoft.com/office/powerpoint/2010/main" val="28906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 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FBC9-1D8F-4B2C-9EBD-2CA3667833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Addressing Modes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4523" y="1480056"/>
            <a:ext cx="5855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r4,r10	; r4 += r10;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6(r4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r10	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r10 +=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M[r4+6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@r4,r10	; r10 += M[r4];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@r4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+,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r10	; r10 += M[r4++];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cnt,r10	; r10 +=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&amp;cnt,r10	; r10 +=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#100,r10	; r10 += 100;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#1,r10	; r10++;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push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 M[--r1]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371600" algn="l"/>
                <a:tab pos="2917825" algn="l"/>
              </a:tabLs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055" y="1480052"/>
            <a:ext cx="3004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000: 540A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541A 0006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8006: 542A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8008: 543A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800a: 501A 81f4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800e: 521A 0200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8012: 503A 0064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8016: 531A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8018: 1210 0004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801c: 3ff1</a:t>
            </a:r>
          </a:p>
        </p:txBody>
      </p:sp>
    </p:spTree>
    <p:extLst>
      <p:ext uri="{BB962C8B-B14F-4D97-AF65-F5344CB8AC3E}">
        <p14:creationId xmlns:p14="http://schemas.microsoft.com/office/powerpoint/2010/main" val="25707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25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 = Register 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29" name="Freeform 28"/>
          <p:cNvSpPr/>
          <p:nvPr/>
        </p:nvSpPr>
        <p:spPr bwMode="auto">
          <a:xfrm>
            <a:off x="5497830" y="3553764"/>
            <a:ext cx="1440180" cy="1624026"/>
          </a:xfrm>
          <a:custGeom>
            <a:avLst/>
            <a:gdLst>
              <a:gd name="connsiteX0" fmla="*/ 1440180 w 1440180"/>
              <a:gd name="connsiteY0" fmla="*/ 966 h 1624026"/>
              <a:gd name="connsiteX1" fmla="*/ 845820 w 1440180"/>
              <a:gd name="connsiteY1" fmla="*/ 92406 h 1624026"/>
              <a:gd name="connsiteX2" fmla="*/ 160020 w 1440180"/>
              <a:gd name="connsiteY2" fmla="*/ 583896 h 1624026"/>
              <a:gd name="connsiteX3" fmla="*/ 0 w 1440180"/>
              <a:gd name="connsiteY3" fmla="*/ 1624026 h 162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0" h="1624026">
                <a:moveTo>
                  <a:pt x="1440180" y="966"/>
                </a:moveTo>
                <a:cubicBezTo>
                  <a:pt x="1249680" y="-1892"/>
                  <a:pt x="1059180" y="-4749"/>
                  <a:pt x="845820" y="92406"/>
                </a:cubicBezTo>
                <a:cubicBezTo>
                  <a:pt x="632460" y="189561"/>
                  <a:pt x="300990" y="328626"/>
                  <a:pt x="160020" y="583896"/>
                </a:cubicBezTo>
                <a:cubicBezTo>
                  <a:pt x="19050" y="839166"/>
                  <a:pt x="9525" y="1231596"/>
                  <a:pt x="0" y="16240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43" name="Trapezoid 42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58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722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r4,r10    ; r10 += r4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3125249" name="Group 3125248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3125248" name="Rectangle 312524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73" name="Rectangle 72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TextBox 37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47" name="TextBox 46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0x540a</a:t>
              </a:r>
              <a:endParaRPr lang="en-US" sz="12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0x540a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53" name="TextBox 52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57" name="TextBox 56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61" name="Arc 6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30" name="Up-Down Arrow 29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5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79F5893-C1D6-4F85-9F36-B6D2E7D9295B}" type="slidenum">
              <a:rPr lang="en-US"/>
              <a:pPr/>
              <a:t>26</a:t>
            </a:fld>
            <a:endParaRPr 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Register Mode </a:t>
            </a:r>
            <a:r>
              <a:rPr lang="en-US" smtClean="0"/>
              <a:t>– </a:t>
            </a:r>
            <a:r>
              <a:rPr lang="en-US" i="1" smtClean="0"/>
              <a:t>Rs</a:t>
            </a:r>
          </a:p>
        </p:txBody>
      </p:sp>
      <p:grpSp>
        <p:nvGrpSpPr>
          <p:cNvPr id="2683908" name="Group 4"/>
          <p:cNvGrpSpPr>
            <a:grpSpLocks/>
          </p:cNvGrpSpPr>
          <p:nvPr/>
        </p:nvGrpSpPr>
        <p:grpSpPr bwMode="auto">
          <a:xfrm>
            <a:off x="3459163" y="1930400"/>
            <a:ext cx="2030412" cy="2408238"/>
            <a:chOff x="2179" y="1060"/>
            <a:chExt cx="1279" cy="1517"/>
          </a:xfrm>
        </p:grpSpPr>
        <p:sp>
          <p:nvSpPr>
            <p:cNvPr id="16393" name="Line 5"/>
            <p:cNvSpPr>
              <a:spLocks noChangeShapeType="1"/>
            </p:cNvSpPr>
            <p:nvPr/>
          </p:nvSpPr>
          <p:spPr bwMode="auto">
            <a:xfrm flipH="1">
              <a:off x="2667" y="1071"/>
              <a:ext cx="79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 flipH="1">
              <a:off x="2675" y="1061"/>
              <a:ext cx="3" cy="71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 flipV="1">
              <a:off x="2268" y="1767"/>
              <a:ext cx="42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6" name="Line 8"/>
            <p:cNvSpPr>
              <a:spLocks noChangeShapeType="1"/>
            </p:cNvSpPr>
            <p:nvPr/>
          </p:nvSpPr>
          <p:spPr bwMode="auto">
            <a:xfrm flipV="1">
              <a:off x="2279" y="1761"/>
              <a:ext cx="1" cy="3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7" name="Line 9"/>
            <p:cNvSpPr>
              <a:spLocks noChangeShapeType="1"/>
            </p:cNvSpPr>
            <p:nvPr/>
          </p:nvSpPr>
          <p:spPr bwMode="auto">
            <a:xfrm flipV="1">
              <a:off x="2179" y="2060"/>
              <a:ext cx="101" cy="17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10"/>
            <p:cNvSpPr>
              <a:spLocks noChangeShapeType="1"/>
            </p:cNvSpPr>
            <p:nvPr/>
          </p:nvSpPr>
          <p:spPr bwMode="auto">
            <a:xfrm>
              <a:off x="2180" y="2223"/>
              <a:ext cx="2" cy="354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11"/>
            <p:cNvSpPr>
              <a:spLocks noChangeShapeType="1"/>
            </p:cNvSpPr>
            <p:nvPr/>
          </p:nvSpPr>
          <p:spPr bwMode="auto">
            <a:xfrm flipH="1">
              <a:off x="3446" y="1060"/>
              <a:ext cx="1" cy="13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2418" y="154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16401" name="Rectangle 13"/>
            <p:cNvSpPr>
              <a:spLocks noChangeArrowheads="1"/>
            </p:cNvSpPr>
            <p:nvPr/>
          </p:nvSpPr>
          <p:spPr bwMode="auto">
            <a:xfrm>
              <a:off x="2443" y="1226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Rs</a:t>
              </a:r>
            </a:p>
          </p:txBody>
        </p:sp>
      </p:grpSp>
      <p:sp>
        <p:nvSpPr>
          <p:cNvPr id="1640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  <p:sp>
        <p:nvSpPr>
          <p:cNvPr id="16407" name="AutoShape 23"/>
          <p:cNvSpPr>
            <a:spLocks noChangeArrowheads="1"/>
          </p:cNvSpPr>
          <p:nvPr/>
        </p:nvSpPr>
        <p:spPr bwMode="auto">
          <a:xfrm>
            <a:off x="5129213" y="1239838"/>
            <a:ext cx="1311275" cy="490537"/>
          </a:xfrm>
          <a:prstGeom prst="wedgeRoundRectCallout">
            <a:avLst>
              <a:gd name="adj1" fmla="val -64769"/>
              <a:gd name="adj2" fmla="val 140616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b="1" dirty="0">
                <a:solidFill>
                  <a:schemeClr val="hlink"/>
                </a:solidFill>
                <a:latin typeface="Comic Sans MS" pitchFamily="66" charset="0"/>
              </a:rPr>
              <a:t>Select the source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92" name="Up-Down Arrow 91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27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01 = Indexed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80125">
            <a:off x="2136694" y="3175519"/>
            <a:ext cx="1732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2089449" y="4374544"/>
            <a:ext cx="176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2" name="Freeform 1"/>
          <p:cNvSpPr/>
          <p:nvPr/>
        </p:nvSpPr>
        <p:spPr bwMode="auto">
          <a:xfrm>
            <a:off x="5040630" y="3341366"/>
            <a:ext cx="1863090" cy="396244"/>
          </a:xfrm>
          <a:custGeom>
            <a:avLst/>
            <a:gdLst>
              <a:gd name="connsiteX0" fmla="*/ 1863090 w 1863090"/>
              <a:gd name="connsiteY0" fmla="*/ 224794 h 396244"/>
              <a:gd name="connsiteX1" fmla="*/ 948690 w 1863090"/>
              <a:gd name="connsiteY1" fmla="*/ 144784 h 396244"/>
              <a:gd name="connsiteX2" fmla="*/ 308610 w 1863090"/>
              <a:gd name="connsiteY2" fmla="*/ 7624 h 396244"/>
              <a:gd name="connsiteX3" fmla="*/ 0 w 1863090"/>
              <a:gd name="connsiteY3" fmla="*/ 396244 h 3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090" h="396244">
                <a:moveTo>
                  <a:pt x="1863090" y="224794"/>
                </a:moveTo>
                <a:cubicBezTo>
                  <a:pt x="1535430" y="202886"/>
                  <a:pt x="1207770" y="180979"/>
                  <a:pt x="948690" y="144784"/>
                </a:cubicBezTo>
                <a:cubicBezTo>
                  <a:pt x="689610" y="108589"/>
                  <a:pt x="466725" y="-34286"/>
                  <a:pt x="308610" y="7624"/>
                </a:cubicBezTo>
                <a:cubicBezTo>
                  <a:pt x="150495" y="49534"/>
                  <a:pt x="75247" y="222889"/>
                  <a:pt x="0" y="396244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6(r4),r10 ; r10 += M[r4+6]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0x0006</a:t>
            </a:r>
            <a:endParaRPr lang="en-US" sz="12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5" name="Rectangle 64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9" name="Rectangle 6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7" name="TextBox 76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0x541a</a:t>
              </a:r>
              <a:endParaRPr lang="en-US" sz="12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0x541a</a:t>
            </a:r>
            <a:endParaRPr lang="en-US" sz="1200" b="1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91" name="Freeform 90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96" name="TextBox 95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1" name="TextBox 80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2" name="Arc 81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80484" y="2774396"/>
            <a:ext cx="687435" cy="507149"/>
            <a:chOff x="7379010" y="2772922"/>
            <a:chExt cx="687435" cy="507149"/>
          </a:xfrm>
        </p:grpSpPr>
        <p:sp>
          <p:nvSpPr>
            <p:cNvPr id="86" name="TextBox 85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7" name="Arc 86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2" grpId="0" animBg="1"/>
      <p:bldP spid="3" grpId="0" animBg="1"/>
      <p:bldP spid="12" grpId="0" animBg="1"/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71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2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3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FD405B-66BB-4136-B402-6DE60ED304B2}" type="slidenum">
              <a:rPr lang="en-US"/>
              <a:pPr/>
              <a:t>28</a:t>
            </a:fld>
            <a:endParaRPr 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Indexed Mode </a:t>
            </a:r>
            <a:r>
              <a:rPr lang="en-US" smtClean="0"/>
              <a:t>– </a:t>
            </a:r>
            <a:r>
              <a:rPr lang="en-US" i="1" smtClean="0">
                <a:latin typeface="Arial Narrow" pitchFamily="34" charset="0"/>
              </a:rPr>
              <a:t>x(Rs)</a:t>
            </a:r>
          </a:p>
        </p:txBody>
      </p:sp>
      <p:grpSp>
        <p:nvGrpSpPr>
          <p:cNvPr id="2688004" name="Group 4"/>
          <p:cNvGrpSpPr>
            <a:grpSpLocks/>
          </p:cNvGrpSpPr>
          <p:nvPr/>
        </p:nvGrpSpPr>
        <p:grpSpPr bwMode="auto">
          <a:xfrm>
            <a:off x="1865313" y="1631950"/>
            <a:ext cx="5192712" cy="4611688"/>
            <a:chOff x="1175" y="878"/>
            <a:chExt cx="3271" cy="2905"/>
          </a:xfrm>
        </p:grpSpPr>
        <p:sp>
          <p:nvSpPr>
            <p:cNvPr id="19517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8" name="Line 6"/>
            <p:cNvSpPr>
              <a:spLocks noChangeShapeType="1"/>
            </p:cNvSpPr>
            <p:nvPr/>
          </p:nvSpPr>
          <p:spPr bwMode="auto">
            <a:xfrm flipH="1" flipV="1">
              <a:off x="1187" y="880"/>
              <a:ext cx="0" cy="28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9" name="Line 7"/>
            <p:cNvSpPr>
              <a:spLocks noChangeShapeType="1"/>
            </p:cNvSpPr>
            <p:nvPr/>
          </p:nvSpPr>
          <p:spPr bwMode="auto">
            <a:xfrm flipV="1">
              <a:off x="1175" y="889"/>
              <a:ext cx="3227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0" name="Line 8"/>
            <p:cNvSpPr>
              <a:spLocks noChangeShapeType="1"/>
            </p:cNvSpPr>
            <p:nvPr/>
          </p:nvSpPr>
          <p:spPr bwMode="auto">
            <a:xfrm flipH="1">
              <a:off x="4392" y="878"/>
              <a:ext cx="1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1" name="Line 9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2" name="Line 10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3" name="Line 11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4" name="Line 12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5" name="Line 13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6" name="Line 14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27" name="Rectangle 15"/>
            <p:cNvSpPr>
              <a:spLocks noChangeArrowheads="1"/>
            </p:cNvSpPr>
            <p:nvPr/>
          </p:nvSpPr>
          <p:spPr bwMode="auto">
            <a:xfrm>
              <a:off x="1750" y="336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SymbolPS" pitchFamily="66" charset="2"/>
                </a:rPr>
                <a:t></a:t>
              </a:r>
            </a:p>
          </p:txBody>
        </p:sp>
      </p:grpSp>
      <p:grpSp>
        <p:nvGrpSpPr>
          <p:cNvPr id="2688016" name="Group 16"/>
          <p:cNvGrpSpPr>
            <a:grpSpLocks/>
          </p:cNvGrpSpPr>
          <p:nvPr/>
        </p:nvGrpSpPr>
        <p:grpSpPr bwMode="auto">
          <a:xfrm>
            <a:off x="1685925" y="1712913"/>
            <a:ext cx="5600700" cy="4621212"/>
            <a:chOff x="1062" y="929"/>
            <a:chExt cx="3528" cy="2911"/>
          </a:xfrm>
        </p:grpSpPr>
        <p:grpSp>
          <p:nvGrpSpPr>
            <p:cNvPr id="19494" name="Group 17"/>
            <p:cNvGrpSpPr>
              <a:grpSpLocks/>
            </p:cNvGrpSpPr>
            <p:nvPr/>
          </p:nvGrpSpPr>
          <p:grpSpPr bwMode="auto">
            <a:xfrm>
              <a:off x="1062" y="929"/>
              <a:ext cx="3528" cy="2911"/>
              <a:chOff x="1062" y="929"/>
              <a:chExt cx="3528" cy="2911"/>
            </a:xfrm>
          </p:grpSpPr>
          <p:sp>
            <p:nvSpPr>
              <p:cNvPr id="19496" name="Line 18"/>
              <p:cNvSpPr>
                <a:spLocks noChangeShapeType="1"/>
              </p:cNvSpPr>
              <p:nvPr/>
            </p:nvSpPr>
            <p:spPr bwMode="auto">
              <a:xfrm flipV="1">
                <a:off x="1178" y="1310"/>
                <a:ext cx="1" cy="6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97" name="Line 19"/>
              <p:cNvSpPr>
                <a:spLocks noChangeShapeType="1"/>
              </p:cNvSpPr>
              <p:nvPr/>
            </p:nvSpPr>
            <p:spPr bwMode="auto">
              <a:xfrm flipV="1">
                <a:off x="4578" y="3020"/>
                <a:ext cx="1" cy="82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98" name="Line 20"/>
              <p:cNvSpPr>
                <a:spLocks noChangeShapeType="1"/>
              </p:cNvSpPr>
              <p:nvPr/>
            </p:nvSpPr>
            <p:spPr bwMode="auto">
              <a:xfrm flipV="1">
                <a:off x="2762" y="1139"/>
                <a:ext cx="1" cy="71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99" name="Line 21"/>
              <p:cNvSpPr>
                <a:spLocks noChangeShapeType="1"/>
              </p:cNvSpPr>
              <p:nvPr/>
            </p:nvSpPr>
            <p:spPr bwMode="auto">
              <a:xfrm flipV="1">
                <a:off x="2753" y="1147"/>
                <a:ext cx="60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0" name="Line 22"/>
              <p:cNvSpPr>
                <a:spLocks noChangeShapeType="1"/>
              </p:cNvSpPr>
              <p:nvPr/>
            </p:nvSpPr>
            <p:spPr bwMode="auto">
              <a:xfrm flipH="1" flipV="1">
                <a:off x="3361" y="1135"/>
                <a:ext cx="1" cy="5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1" name="Line 23"/>
              <p:cNvSpPr>
                <a:spLocks noChangeShapeType="1"/>
              </p:cNvSpPr>
              <p:nvPr/>
            </p:nvSpPr>
            <p:spPr bwMode="auto">
              <a:xfrm>
                <a:off x="1579" y="1844"/>
                <a:ext cx="1191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2" name="Line 24"/>
              <p:cNvSpPr>
                <a:spLocks noChangeShapeType="1"/>
              </p:cNvSpPr>
              <p:nvPr/>
            </p:nvSpPr>
            <p:spPr bwMode="auto">
              <a:xfrm flipV="1">
                <a:off x="1590" y="1831"/>
                <a:ext cx="1" cy="53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3" name="Line 25"/>
              <p:cNvSpPr>
                <a:spLocks noChangeShapeType="1"/>
              </p:cNvSpPr>
              <p:nvPr/>
            </p:nvSpPr>
            <p:spPr bwMode="auto">
              <a:xfrm flipV="1">
                <a:off x="1185" y="2364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4" name="Line 26"/>
              <p:cNvSpPr>
                <a:spLocks noChangeShapeType="1"/>
              </p:cNvSpPr>
              <p:nvPr/>
            </p:nvSpPr>
            <p:spPr bwMode="auto">
              <a:xfrm flipH="1" flipV="1">
                <a:off x="1197" y="2170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5" name="Line 27"/>
              <p:cNvSpPr>
                <a:spLocks noChangeShapeType="1"/>
              </p:cNvSpPr>
              <p:nvPr/>
            </p:nvSpPr>
            <p:spPr bwMode="auto">
              <a:xfrm flipH="1" flipV="1">
                <a:off x="1063" y="2363"/>
                <a:ext cx="183" cy="11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6" name="Line 28"/>
              <p:cNvSpPr>
                <a:spLocks noChangeShapeType="1"/>
              </p:cNvSpPr>
              <p:nvPr/>
            </p:nvSpPr>
            <p:spPr bwMode="auto">
              <a:xfrm flipH="1" flipV="1">
                <a:off x="1065" y="2177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7" name="Line 29"/>
              <p:cNvSpPr>
                <a:spLocks noChangeShapeType="1"/>
              </p:cNvSpPr>
              <p:nvPr/>
            </p:nvSpPr>
            <p:spPr bwMode="auto">
              <a:xfrm flipV="1">
                <a:off x="1062" y="1991"/>
                <a:ext cx="114" cy="19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8" name="Line 30"/>
              <p:cNvSpPr>
                <a:spLocks noChangeShapeType="1"/>
              </p:cNvSpPr>
              <p:nvPr/>
            </p:nvSpPr>
            <p:spPr bwMode="auto">
              <a:xfrm flipH="1" flipV="1">
                <a:off x="1176" y="1991"/>
                <a:ext cx="25" cy="19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09" name="Line 31"/>
              <p:cNvSpPr>
                <a:spLocks noChangeShapeType="1"/>
              </p:cNvSpPr>
              <p:nvPr/>
            </p:nvSpPr>
            <p:spPr bwMode="auto">
              <a:xfrm flipH="1" flipV="1">
                <a:off x="1245" y="2472"/>
                <a:ext cx="1" cy="4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0" name="Line 32"/>
              <p:cNvSpPr>
                <a:spLocks noChangeShapeType="1"/>
              </p:cNvSpPr>
              <p:nvPr/>
            </p:nvSpPr>
            <p:spPr bwMode="auto">
              <a:xfrm flipV="1">
                <a:off x="1236" y="2901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1" name="Line 33"/>
              <p:cNvSpPr>
                <a:spLocks noChangeShapeType="1"/>
              </p:cNvSpPr>
              <p:nvPr/>
            </p:nvSpPr>
            <p:spPr bwMode="auto">
              <a:xfrm flipV="1">
                <a:off x="1649" y="2887"/>
                <a:ext cx="1" cy="95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2" name="Rectangle 34"/>
              <p:cNvSpPr>
                <a:spLocks noChangeArrowheads="1"/>
              </p:cNvSpPr>
              <p:nvPr/>
            </p:nvSpPr>
            <p:spPr bwMode="auto">
              <a:xfrm>
                <a:off x="1408" y="3042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  <a:sym typeface="Wingdings" pitchFamily="2" charset="2"/>
                  </a:rPr>
                  <a:t></a:t>
                </a:r>
              </a:p>
            </p:txBody>
          </p:sp>
          <p:sp>
            <p:nvSpPr>
              <p:cNvPr id="19513" name="Line 35"/>
              <p:cNvSpPr>
                <a:spLocks noChangeShapeType="1"/>
              </p:cNvSpPr>
              <p:nvPr/>
            </p:nvSpPr>
            <p:spPr bwMode="auto">
              <a:xfrm flipH="1" flipV="1">
                <a:off x="1291" y="929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4" name="Line 36"/>
              <p:cNvSpPr>
                <a:spLocks noChangeShapeType="1"/>
              </p:cNvSpPr>
              <p:nvPr/>
            </p:nvSpPr>
            <p:spPr bwMode="auto">
              <a:xfrm flipV="1">
                <a:off x="1279" y="940"/>
                <a:ext cx="2969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5" name="Line 37"/>
              <p:cNvSpPr>
                <a:spLocks noChangeShapeType="1"/>
              </p:cNvSpPr>
              <p:nvPr/>
            </p:nvSpPr>
            <p:spPr bwMode="auto">
              <a:xfrm flipH="1">
                <a:off x="4236" y="929"/>
                <a:ext cx="1" cy="26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16" name="Line 38"/>
              <p:cNvSpPr>
                <a:spLocks noChangeShapeType="1"/>
              </p:cNvSpPr>
              <p:nvPr/>
            </p:nvSpPr>
            <p:spPr bwMode="auto">
              <a:xfrm flipV="1">
                <a:off x="1643" y="3827"/>
                <a:ext cx="294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759" y="1483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accent2"/>
                  </a:solidFill>
                  <a:latin typeface="Arial Narrow" pitchFamily="34" charset="0"/>
                </a:rPr>
                <a:t>Rs</a:t>
              </a:r>
            </a:p>
          </p:txBody>
        </p:sp>
      </p:grpSp>
      <p:grpSp>
        <p:nvGrpSpPr>
          <p:cNvPr id="2688040" name="Group 40"/>
          <p:cNvGrpSpPr>
            <a:grpSpLocks/>
          </p:cNvGrpSpPr>
          <p:nvPr/>
        </p:nvGrpSpPr>
        <p:grpSpPr bwMode="auto">
          <a:xfrm>
            <a:off x="2025650" y="1935163"/>
            <a:ext cx="3455988" cy="1139825"/>
            <a:chOff x="1276" y="1069"/>
            <a:chExt cx="2177" cy="718"/>
          </a:xfrm>
        </p:grpSpPr>
        <p:sp>
          <p:nvSpPr>
            <p:cNvPr id="19485" name="Line 41"/>
            <p:cNvSpPr>
              <a:spLocks noChangeShapeType="1"/>
            </p:cNvSpPr>
            <p:nvPr/>
          </p:nvSpPr>
          <p:spPr bwMode="auto">
            <a:xfrm flipH="1">
              <a:off x="2688" y="1081"/>
              <a:ext cx="765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6" name="Line 42"/>
            <p:cNvSpPr>
              <a:spLocks noChangeShapeType="1"/>
            </p:cNvSpPr>
            <p:nvPr/>
          </p:nvSpPr>
          <p:spPr bwMode="auto">
            <a:xfrm flipH="1">
              <a:off x="2683" y="1069"/>
              <a:ext cx="3" cy="71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7" name="Line 43"/>
            <p:cNvSpPr>
              <a:spLocks noChangeShapeType="1"/>
            </p:cNvSpPr>
            <p:nvPr/>
          </p:nvSpPr>
          <p:spPr bwMode="auto">
            <a:xfrm flipV="1">
              <a:off x="1368" y="1772"/>
              <a:ext cx="1323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8" name="Line 44"/>
            <p:cNvSpPr>
              <a:spLocks noChangeShapeType="1"/>
            </p:cNvSpPr>
            <p:nvPr/>
          </p:nvSpPr>
          <p:spPr bwMode="auto">
            <a:xfrm flipV="1">
              <a:off x="1369" y="1645"/>
              <a:ext cx="1" cy="14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9" name="Line 45"/>
            <p:cNvSpPr>
              <a:spLocks noChangeShapeType="1"/>
            </p:cNvSpPr>
            <p:nvPr/>
          </p:nvSpPr>
          <p:spPr bwMode="auto">
            <a:xfrm flipH="1" flipV="1">
              <a:off x="1283" y="1479"/>
              <a:ext cx="89" cy="17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0" name="Line 46"/>
            <p:cNvSpPr>
              <a:spLocks noChangeShapeType="1"/>
            </p:cNvSpPr>
            <p:nvPr/>
          </p:nvSpPr>
          <p:spPr bwMode="auto">
            <a:xfrm flipV="1">
              <a:off x="1284" y="1310"/>
              <a:ext cx="1" cy="17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1" name="Line 47"/>
            <p:cNvSpPr>
              <a:spLocks noChangeShapeType="1"/>
            </p:cNvSpPr>
            <p:nvPr/>
          </p:nvSpPr>
          <p:spPr bwMode="auto">
            <a:xfrm>
              <a:off x="3443" y="1071"/>
              <a:ext cx="0" cy="12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2" name="Rectangle 48"/>
            <p:cNvSpPr>
              <a:spLocks noChangeArrowheads="1"/>
            </p:cNvSpPr>
            <p:nvPr/>
          </p:nvSpPr>
          <p:spPr bwMode="auto">
            <a:xfrm>
              <a:off x="1276" y="129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19493" name="Rectangle 49"/>
            <p:cNvSpPr>
              <a:spLocks noChangeArrowheads="1"/>
            </p:cNvSpPr>
            <p:nvPr/>
          </p:nvSpPr>
          <p:spPr bwMode="auto">
            <a:xfrm>
              <a:off x="1980" y="1523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grpSp>
        <p:nvGrpSpPr>
          <p:cNvPr id="2688050" name="Group 50"/>
          <p:cNvGrpSpPr>
            <a:grpSpLocks/>
          </p:cNvGrpSpPr>
          <p:nvPr/>
        </p:nvGrpSpPr>
        <p:grpSpPr bwMode="auto">
          <a:xfrm>
            <a:off x="882650" y="1858963"/>
            <a:ext cx="4686300" cy="4203700"/>
            <a:chOff x="556" y="1021"/>
            <a:chExt cx="2952" cy="2648"/>
          </a:xfrm>
        </p:grpSpPr>
        <p:sp>
          <p:nvSpPr>
            <p:cNvPr id="19468" name="Line 51"/>
            <p:cNvSpPr>
              <a:spLocks noChangeShapeType="1"/>
            </p:cNvSpPr>
            <p:nvPr/>
          </p:nvSpPr>
          <p:spPr bwMode="auto">
            <a:xfrm flipH="1" flipV="1">
              <a:off x="3482" y="3242"/>
              <a:ext cx="0" cy="4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52"/>
            <p:cNvSpPr>
              <a:spLocks noChangeShapeType="1"/>
            </p:cNvSpPr>
            <p:nvPr/>
          </p:nvSpPr>
          <p:spPr bwMode="auto">
            <a:xfrm>
              <a:off x="556" y="3659"/>
              <a:ext cx="2938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53"/>
            <p:cNvSpPr>
              <a:spLocks noChangeShapeType="1"/>
            </p:cNvSpPr>
            <p:nvPr/>
          </p:nvSpPr>
          <p:spPr bwMode="auto">
            <a:xfrm flipH="1">
              <a:off x="567" y="1846"/>
              <a:ext cx="6" cy="182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Line 54"/>
            <p:cNvSpPr>
              <a:spLocks noChangeShapeType="1"/>
            </p:cNvSpPr>
            <p:nvPr/>
          </p:nvSpPr>
          <p:spPr bwMode="auto">
            <a:xfrm flipH="1" flipV="1">
              <a:off x="561" y="1851"/>
              <a:ext cx="532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55"/>
            <p:cNvSpPr>
              <a:spLocks noChangeShapeType="1"/>
            </p:cNvSpPr>
            <p:nvPr/>
          </p:nvSpPr>
          <p:spPr bwMode="auto">
            <a:xfrm flipV="1">
              <a:off x="1488" y="1707"/>
              <a:ext cx="0" cy="57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56"/>
            <p:cNvSpPr>
              <a:spLocks noChangeShapeType="1"/>
            </p:cNvSpPr>
            <p:nvPr/>
          </p:nvSpPr>
          <p:spPr bwMode="auto">
            <a:xfrm flipH="1" flipV="1">
              <a:off x="1285" y="2178"/>
              <a:ext cx="0" cy="11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4" name="Line 57"/>
            <p:cNvSpPr>
              <a:spLocks noChangeShapeType="1"/>
            </p:cNvSpPr>
            <p:nvPr/>
          </p:nvSpPr>
          <p:spPr bwMode="auto">
            <a:xfrm flipV="1">
              <a:off x="1079" y="1840"/>
              <a:ext cx="3" cy="1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Line 58"/>
            <p:cNvSpPr>
              <a:spLocks noChangeShapeType="1"/>
            </p:cNvSpPr>
            <p:nvPr/>
          </p:nvSpPr>
          <p:spPr bwMode="auto">
            <a:xfrm flipH="1">
              <a:off x="1273" y="2279"/>
              <a:ext cx="227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Line 59"/>
            <p:cNvSpPr>
              <a:spLocks noChangeShapeType="1"/>
            </p:cNvSpPr>
            <p:nvPr/>
          </p:nvSpPr>
          <p:spPr bwMode="auto">
            <a:xfrm flipV="1">
              <a:off x="976" y="2180"/>
              <a:ext cx="0" cy="5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60"/>
            <p:cNvSpPr>
              <a:spLocks noChangeShapeType="1"/>
            </p:cNvSpPr>
            <p:nvPr/>
          </p:nvSpPr>
          <p:spPr bwMode="auto">
            <a:xfrm flipV="1">
              <a:off x="973" y="1973"/>
              <a:ext cx="108" cy="21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Line 61"/>
            <p:cNvSpPr>
              <a:spLocks noChangeShapeType="1"/>
            </p:cNvSpPr>
            <p:nvPr/>
          </p:nvSpPr>
          <p:spPr bwMode="auto">
            <a:xfrm flipH="1" flipV="1">
              <a:off x="1081" y="1983"/>
              <a:ext cx="207" cy="20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Rectangle 62"/>
            <p:cNvSpPr>
              <a:spLocks noChangeArrowheads="1"/>
            </p:cNvSpPr>
            <p:nvPr/>
          </p:nvSpPr>
          <p:spPr bwMode="auto">
            <a:xfrm>
              <a:off x="574" y="297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FF00"/>
                  </a:solidFill>
                  <a:latin typeface="Times New Roman" pitchFamily="18" charset="0"/>
                  <a:sym typeface="SymbolPS" pitchFamily="66" charset="2"/>
                </a:rPr>
                <a:t></a:t>
              </a:r>
            </a:p>
          </p:txBody>
        </p:sp>
        <p:sp>
          <p:nvSpPr>
            <p:cNvPr id="19480" name="Line 63"/>
            <p:cNvSpPr>
              <a:spLocks noChangeShapeType="1"/>
            </p:cNvSpPr>
            <p:nvPr/>
          </p:nvSpPr>
          <p:spPr bwMode="auto">
            <a:xfrm flipH="1" flipV="1">
              <a:off x="1477" y="1718"/>
              <a:ext cx="1150" cy="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Line 64"/>
            <p:cNvSpPr>
              <a:spLocks noChangeShapeType="1"/>
            </p:cNvSpPr>
            <p:nvPr/>
          </p:nvSpPr>
          <p:spPr bwMode="auto">
            <a:xfrm flipH="1" flipV="1">
              <a:off x="2614" y="1024"/>
              <a:ext cx="1" cy="7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2" name="Line 65"/>
            <p:cNvSpPr>
              <a:spLocks noChangeShapeType="1"/>
            </p:cNvSpPr>
            <p:nvPr/>
          </p:nvSpPr>
          <p:spPr bwMode="auto">
            <a:xfrm flipH="1" flipV="1">
              <a:off x="2602" y="1029"/>
              <a:ext cx="906" cy="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3" name="Line 66"/>
            <p:cNvSpPr>
              <a:spLocks noChangeShapeType="1"/>
            </p:cNvSpPr>
            <p:nvPr/>
          </p:nvSpPr>
          <p:spPr bwMode="auto">
            <a:xfrm flipV="1">
              <a:off x="3497" y="1021"/>
              <a:ext cx="0" cy="16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Rectangle 67"/>
            <p:cNvSpPr>
              <a:spLocks noChangeArrowheads="1"/>
            </p:cNvSpPr>
            <p:nvPr/>
          </p:nvSpPr>
          <p:spPr bwMode="auto">
            <a:xfrm>
              <a:off x="2356" y="1524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33CC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sp>
        <p:nvSpPr>
          <p:cNvPr id="19529" name="AutoShape 73"/>
          <p:cNvSpPr>
            <a:spLocks noChangeArrowheads="1"/>
          </p:cNvSpPr>
          <p:nvPr/>
        </p:nvSpPr>
        <p:spPr bwMode="auto">
          <a:xfrm>
            <a:off x="117475" y="2082800"/>
            <a:ext cx="1350963" cy="444500"/>
          </a:xfrm>
          <a:prstGeom prst="wedgeRoundRectCallout">
            <a:avLst>
              <a:gd name="adj1" fmla="val 63866"/>
              <a:gd name="adj2" fmla="val 193213"/>
              <a:gd name="adj3" fmla="val 16667"/>
            </a:avLst>
          </a:prstGeom>
          <a:solidFill>
            <a:schemeClr val="bg1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b="1" dirty="0">
                <a:solidFill>
                  <a:srgbClr val="00FF00"/>
                </a:solidFill>
                <a:latin typeface="Comic Sans MS" pitchFamily="66" charset="0"/>
              </a:rPr>
              <a:t>PC incremented at end of phase</a:t>
            </a:r>
          </a:p>
        </p:txBody>
      </p:sp>
      <p:sp>
        <p:nvSpPr>
          <p:cNvPr id="1953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  <p:sp>
        <p:nvSpPr>
          <p:cNvPr id="19533" name="AutoShape 77"/>
          <p:cNvSpPr>
            <a:spLocks noChangeArrowheads="1"/>
          </p:cNvSpPr>
          <p:nvPr/>
        </p:nvSpPr>
        <p:spPr bwMode="auto">
          <a:xfrm>
            <a:off x="4559300" y="3354388"/>
            <a:ext cx="1525588" cy="615950"/>
          </a:xfrm>
          <a:prstGeom prst="wedgeRoundRectCallout">
            <a:avLst>
              <a:gd name="adj1" fmla="val -30852"/>
              <a:gd name="adj2" fmla="val -225259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b="1" dirty="0">
                <a:solidFill>
                  <a:schemeClr val="hlink"/>
                </a:solidFill>
                <a:latin typeface="Comic Sans MS" pitchFamily="66" charset="0"/>
              </a:rPr>
              <a:t>Use PC to obtain index, use </a:t>
            </a:r>
            <a:r>
              <a:rPr lang="en-US" sz="1100" b="1" dirty="0" err="1">
                <a:solidFill>
                  <a:schemeClr val="hlink"/>
                </a:solidFill>
                <a:latin typeface="Comic Sans MS" pitchFamily="66" charset="0"/>
              </a:rPr>
              <a:t>Rs</a:t>
            </a:r>
            <a:r>
              <a:rPr lang="en-US" sz="1100" b="1" dirty="0">
                <a:solidFill>
                  <a:schemeClr val="hlink"/>
                </a:solidFill>
                <a:latin typeface="Comic Sans MS" pitchFamily="66" charset="0"/>
              </a:rPr>
              <a:t> for base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8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8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9" grpId="0" animBg="1"/>
      <p:bldP spid="195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79" name="Up-Down Arrow 7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29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Indirect Register 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0928422">
            <a:off x="2314576" y="365126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2060471" y="4352193"/>
            <a:ext cx="174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46" name="Trapezoid 45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863090" y="3525924"/>
            <a:ext cx="5040630" cy="543156"/>
          </a:xfrm>
          <a:custGeom>
            <a:avLst/>
            <a:gdLst>
              <a:gd name="connsiteX0" fmla="*/ 5040630 w 5040630"/>
              <a:gd name="connsiteY0" fmla="*/ 28806 h 543156"/>
              <a:gd name="connsiteX1" fmla="*/ 2503170 w 5040630"/>
              <a:gd name="connsiteY1" fmla="*/ 40236 h 543156"/>
              <a:gd name="connsiteX2" fmla="*/ 1257300 w 5040630"/>
              <a:gd name="connsiteY2" fmla="*/ 417426 h 543156"/>
              <a:gd name="connsiteX3" fmla="*/ 0 w 5040630"/>
              <a:gd name="connsiteY3" fmla="*/ 543156 h 54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630" h="543156">
                <a:moveTo>
                  <a:pt x="5040630" y="28806"/>
                </a:moveTo>
                <a:cubicBezTo>
                  <a:pt x="4087177" y="2136"/>
                  <a:pt x="3133725" y="-24534"/>
                  <a:pt x="2503170" y="40236"/>
                </a:cubicBezTo>
                <a:cubicBezTo>
                  <a:pt x="1872615" y="105006"/>
                  <a:pt x="1674495" y="333606"/>
                  <a:pt x="1257300" y="417426"/>
                </a:cubicBezTo>
                <a:cubicBezTo>
                  <a:pt x="840105" y="501246"/>
                  <a:pt x="420052" y="522201"/>
                  <a:pt x="0" y="54315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@r4,r10   ; r10 = M[r4</a:t>
            </a:r>
            <a:r>
              <a:rPr lang="en-US" sz="2800" b="1" dirty="0">
                <a:latin typeface="Courier New" pitchFamily="49" charset="0"/>
              </a:rPr>
              <a:t>]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59" name="Rectangle 5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68" name="TextBox 6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0x542a</a:t>
              </a:r>
              <a:endParaRPr lang="en-US" sz="12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2" name="TextBox 71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0x542a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4" name="TextBox 7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5" name="Arc 7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6" grpId="0"/>
      <p:bldP spid="1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97E-E758-46E9-8778-716DB0D72752}" type="slidenum">
              <a:rPr lang="en-US"/>
              <a:pPr/>
              <a:t>3</a:t>
            </a:fld>
            <a:endParaRPr lang="en-US"/>
          </a:p>
        </p:txBody>
      </p:sp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Outcomes…</a:t>
            </a:r>
            <a:endParaRPr lang="en-US" dirty="0"/>
          </a:p>
        </p:txBody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503484"/>
            <a:ext cx="8610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After discussing microarchitecture and studying the reading assignments, you should be able to: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Explain what is a computer microarchitecture.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Describe how memory-mapped I/O is implemented.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Program digital </a:t>
            </a:r>
            <a:r>
              <a:rPr lang="en-US" sz="2000" dirty="0"/>
              <a:t>I/O using computer ports.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List the addressing modes of the MSP430.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Identify MSP430 microarchitecture components.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Explain how </a:t>
            </a:r>
            <a:r>
              <a:rPr lang="en-US" sz="2000" dirty="0"/>
              <a:t>a microarchitecture executes computer instructions.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Identify </a:t>
            </a:r>
            <a:r>
              <a:rPr lang="en-US" sz="2000" dirty="0"/>
              <a:t>multiplexor, decoder, driver, ALU, and register circuitry.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Explain </a:t>
            </a:r>
            <a:r>
              <a:rPr lang="en-US" sz="2000" dirty="0"/>
              <a:t>program counter, stack pointer, and condition code registers.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Explain the </a:t>
            </a:r>
            <a:r>
              <a:rPr lang="en-US" sz="2000" dirty="0"/>
              <a:t>difference between clock cycles and instruction steps.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28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9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30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3DE77B1-D2B3-4AC2-8922-BC1D0B0BDE7F}" type="slidenum">
              <a:rPr lang="en-US"/>
              <a:pPr/>
              <a:t>30</a:t>
            </a:fld>
            <a:endParaRPr 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Indirect Mode</a:t>
            </a:r>
            <a:r>
              <a:rPr lang="en-US" smtClean="0"/>
              <a:t> – </a:t>
            </a:r>
            <a:r>
              <a:rPr lang="en-US" i="1" smtClean="0"/>
              <a:t>@Rs</a:t>
            </a:r>
          </a:p>
        </p:txBody>
      </p:sp>
      <p:grpSp>
        <p:nvGrpSpPr>
          <p:cNvPr id="2697220" name="Group 4"/>
          <p:cNvGrpSpPr>
            <a:grpSpLocks/>
          </p:cNvGrpSpPr>
          <p:nvPr/>
        </p:nvGrpSpPr>
        <p:grpSpPr bwMode="auto">
          <a:xfrm>
            <a:off x="2030413" y="1712913"/>
            <a:ext cx="5027612" cy="4530725"/>
            <a:chOff x="1279" y="929"/>
            <a:chExt cx="3167" cy="2854"/>
          </a:xfrm>
        </p:grpSpPr>
        <p:sp>
          <p:nvSpPr>
            <p:cNvPr id="25620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1" name="Line 6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Line 7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3" name="Line 8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4" name="Line 9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5" name="Line 10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Line 11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7" name="Rectangle 12"/>
            <p:cNvSpPr>
              <a:spLocks noChangeArrowheads="1"/>
            </p:cNvSpPr>
            <p:nvPr/>
          </p:nvSpPr>
          <p:spPr bwMode="auto">
            <a:xfrm>
              <a:off x="1739" y="3331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Wingdings" pitchFamily="2" charset="2"/>
                </a:rPr>
                <a:t></a:t>
              </a:r>
            </a:p>
          </p:txBody>
        </p:sp>
        <p:sp>
          <p:nvSpPr>
            <p:cNvPr id="25628" name="Line 13"/>
            <p:cNvSpPr>
              <a:spLocks noChangeShapeType="1"/>
            </p:cNvSpPr>
            <p:nvPr/>
          </p:nvSpPr>
          <p:spPr bwMode="auto">
            <a:xfrm flipH="1" flipV="1">
              <a:off x="1291" y="929"/>
              <a:ext cx="0" cy="23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9" name="Line 14"/>
            <p:cNvSpPr>
              <a:spLocks noChangeShapeType="1"/>
            </p:cNvSpPr>
            <p:nvPr/>
          </p:nvSpPr>
          <p:spPr bwMode="auto">
            <a:xfrm flipV="1">
              <a:off x="1279" y="940"/>
              <a:ext cx="296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Line 15"/>
            <p:cNvSpPr>
              <a:spLocks noChangeShapeType="1"/>
            </p:cNvSpPr>
            <p:nvPr/>
          </p:nvSpPr>
          <p:spPr bwMode="auto">
            <a:xfrm flipH="1">
              <a:off x="4236" y="929"/>
              <a:ext cx="1" cy="2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97232" name="Group 16"/>
          <p:cNvGrpSpPr>
            <a:grpSpLocks/>
          </p:cNvGrpSpPr>
          <p:nvPr/>
        </p:nvGrpSpPr>
        <p:grpSpPr bwMode="auto">
          <a:xfrm>
            <a:off x="2025650" y="1935163"/>
            <a:ext cx="3455988" cy="1139825"/>
            <a:chOff x="1276" y="1069"/>
            <a:chExt cx="2177" cy="718"/>
          </a:xfrm>
        </p:grpSpPr>
        <p:grpSp>
          <p:nvGrpSpPr>
            <p:cNvPr id="25610" name="Group 17"/>
            <p:cNvGrpSpPr>
              <a:grpSpLocks/>
            </p:cNvGrpSpPr>
            <p:nvPr/>
          </p:nvGrpSpPr>
          <p:grpSpPr bwMode="auto">
            <a:xfrm>
              <a:off x="1276" y="1069"/>
              <a:ext cx="2177" cy="718"/>
              <a:chOff x="1276" y="1069"/>
              <a:chExt cx="2177" cy="718"/>
            </a:xfrm>
          </p:grpSpPr>
          <p:sp>
            <p:nvSpPr>
              <p:cNvPr id="25612" name="Line 18"/>
              <p:cNvSpPr>
                <a:spLocks noChangeShapeType="1"/>
              </p:cNvSpPr>
              <p:nvPr/>
            </p:nvSpPr>
            <p:spPr bwMode="auto">
              <a:xfrm flipH="1">
                <a:off x="2688" y="1081"/>
                <a:ext cx="765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3" name="Line 19"/>
              <p:cNvSpPr>
                <a:spLocks noChangeShapeType="1"/>
              </p:cNvSpPr>
              <p:nvPr/>
            </p:nvSpPr>
            <p:spPr bwMode="auto">
              <a:xfrm flipH="1">
                <a:off x="2683" y="1069"/>
                <a:ext cx="3" cy="715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4" name="Line 20"/>
              <p:cNvSpPr>
                <a:spLocks noChangeShapeType="1"/>
              </p:cNvSpPr>
              <p:nvPr/>
            </p:nvSpPr>
            <p:spPr bwMode="auto">
              <a:xfrm flipV="1">
                <a:off x="1368" y="1772"/>
                <a:ext cx="1323" cy="3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5" name="Line 21"/>
              <p:cNvSpPr>
                <a:spLocks noChangeShapeType="1"/>
              </p:cNvSpPr>
              <p:nvPr/>
            </p:nvSpPr>
            <p:spPr bwMode="auto">
              <a:xfrm flipV="1">
                <a:off x="1369" y="1645"/>
                <a:ext cx="1" cy="14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6" name="Line 22"/>
              <p:cNvSpPr>
                <a:spLocks noChangeShapeType="1"/>
              </p:cNvSpPr>
              <p:nvPr/>
            </p:nvSpPr>
            <p:spPr bwMode="auto">
              <a:xfrm flipH="1" flipV="1">
                <a:off x="1283" y="1479"/>
                <a:ext cx="89" cy="17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7" name="Line 23"/>
              <p:cNvSpPr>
                <a:spLocks noChangeShapeType="1"/>
              </p:cNvSpPr>
              <p:nvPr/>
            </p:nvSpPr>
            <p:spPr bwMode="auto">
              <a:xfrm flipV="1">
                <a:off x="1284" y="1310"/>
                <a:ext cx="1" cy="176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8" name="Line 24"/>
              <p:cNvSpPr>
                <a:spLocks noChangeShapeType="1"/>
              </p:cNvSpPr>
              <p:nvPr/>
            </p:nvSpPr>
            <p:spPr bwMode="auto">
              <a:xfrm>
                <a:off x="3443" y="1071"/>
                <a:ext cx="0" cy="12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9" name="Rectangle 25"/>
              <p:cNvSpPr>
                <a:spLocks noChangeArrowheads="1"/>
              </p:cNvSpPr>
              <p:nvPr/>
            </p:nvSpPr>
            <p:spPr bwMode="auto">
              <a:xfrm>
                <a:off x="1276" y="1299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FF0033"/>
                    </a:solidFill>
                    <a:latin typeface="Times New Roman" pitchFamily="18" charset="0"/>
                    <a:sym typeface="SymbolPS" pitchFamily="66" charset="2"/>
                  </a:rPr>
                  <a:t></a:t>
                </a:r>
              </a:p>
            </p:txBody>
          </p:sp>
        </p:grp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2410" y="1483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Rs</a:t>
              </a:r>
            </a:p>
          </p:txBody>
        </p:sp>
      </p:grpSp>
      <p:sp>
        <p:nvSpPr>
          <p:cNvPr id="2563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9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89" name="Up-Down Arrow 8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31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448422">
            <a:off x="1965878" y="4416661"/>
            <a:ext cx="191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6" name="Trapezoid 55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62" name="Freeform 61"/>
          <p:cNvSpPr/>
          <p:nvPr/>
        </p:nvSpPr>
        <p:spPr bwMode="auto">
          <a:xfrm>
            <a:off x="5040630" y="3341366"/>
            <a:ext cx="1863090" cy="396244"/>
          </a:xfrm>
          <a:custGeom>
            <a:avLst/>
            <a:gdLst>
              <a:gd name="connsiteX0" fmla="*/ 1863090 w 1863090"/>
              <a:gd name="connsiteY0" fmla="*/ 224794 h 396244"/>
              <a:gd name="connsiteX1" fmla="*/ 948690 w 1863090"/>
              <a:gd name="connsiteY1" fmla="*/ 144784 h 396244"/>
              <a:gd name="connsiteX2" fmla="*/ 308610 w 1863090"/>
              <a:gd name="connsiteY2" fmla="*/ 7624 h 396244"/>
              <a:gd name="connsiteX3" fmla="*/ 0 w 1863090"/>
              <a:gd name="connsiteY3" fmla="*/ 396244 h 3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090" h="396244">
                <a:moveTo>
                  <a:pt x="1863090" y="224794"/>
                </a:moveTo>
                <a:cubicBezTo>
                  <a:pt x="1535430" y="202886"/>
                  <a:pt x="1207770" y="180979"/>
                  <a:pt x="948690" y="144784"/>
                </a:cubicBezTo>
                <a:cubicBezTo>
                  <a:pt x="689610" y="108589"/>
                  <a:pt x="466725" y="-34286"/>
                  <a:pt x="308610" y="7624"/>
                </a:cubicBezTo>
                <a:cubicBezTo>
                  <a:pt x="150495" y="49534"/>
                  <a:pt x="75247" y="222889"/>
                  <a:pt x="0" y="396244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4834890" y="3554730"/>
            <a:ext cx="2366010" cy="855715"/>
          </a:xfrm>
          <a:custGeom>
            <a:avLst/>
            <a:gdLst>
              <a:gd name="connsiteX0" fmla="*/ 0 w 2366010"/>
              <a:gd name="connsiteY0" fmla="*/ 525780 h 855715"/>
              <a:gd name="connsiteX1" fmla="*/ 468630 w 2366010"/>
              <a:gd name="connsiteY1" fmla="*/ 834390 h 855715"/>
              <a:gd name="connsiteX2" fmla="*/ 2366010 w 2366010"/>
              <a:gd name="connsiteY2" fmla="*/ 0 h 8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010" h="855715">
                <a:moveTo>
                  <a:pt x="0" y="525780"/>
                </a:moveTo>
                <a:cubicBezTo>
                  <a:pt x="37147" y="723900"/>
                  <a:pt x="74295" y="922020"/>
                  <a:pt x="468630" y="834390"/>
                </a:cubicBezTo>
                <a:cubicBezTo>
                  <a:pt x="862965" y="746760"/>
                  <a:pt x="1614487" y="373380"/>
                  <a:pt x="236601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11 = Indirect Auto-increment Mode</a:t>
            </a:r>
            <a:endParaRPr lang="en-US" dirty="0"/>
          </a:p>
        </p:txBody>
      </p:sp>
      <p:sp>
        <p:nvSpPr>
          <p:cNvPr id="64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@r4+,r10  ; r10 += M[r4++]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71" name="Rectangle 70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TextBox 44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53" name="TextBox 52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0x543a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6" name="TextBox 75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0x543a</a:t>
            </a:r>
            <a:endParaRPr lang="en-US" sz="12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59973" y="3051917"/>
            <a:ext cx="5049982" cy="1021319"/>
            <a:chOff x="1859973" y="3121455"/>
            <a:chExt cx="5049982" cy="951781"/>
          </a:xfrm>
        </p:grpSpPr>
        <p:sp>
          <p:nvSpPr>
            <p:cNvPr id="25" name="TextBox 24"/>
            <p:cNvSpPr txBox="1"/>
            <p:nvPr/>
          </p:nvSpPr>
          <p:spPr>
            <a:xfrm rot="20087144">
              <a:off x="2161201" y="3243328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59973" y="3121455"/>
              <a:ext cx="5049982" cy="951781"/>
            </a:xfrm>
            <a:custGeom>
              <a:avLst/>
              <a:gdLst>
                <a:gd name="connsiteX0" fmla="*/ 0 w 5049982"/>
                <a:gd name="connsiteY0" fmla="*/ 951781 h 951781"/>
                <a:gd name="connsiteX1" fmla="*/ 2244436 w 5049982"/>
                <a:gd name="connsiteY1" fmla="*/ 16600 h 951781"/>
                <a:gd name="connsiteX2" fmla="*/ 5049982 w 5049982"/>
                <a:gd name="connsiteY2" fmla="*/ 442627 h 95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9982" h="951781">
                  <a:moveTo>
                    <a:pt x="0" y="951781"/>
                  </a:moveTo>
                  <a:cubicBezTo>
                    <a:pt x="701386" y="526620"/>
                    <a:pt x="1402773" y="101459"/>
                    <a:pt x="2244436" y="16600"/>
                  </a:cubicBezTo>
                  <a:cubicBezTo>
                    <a:pt x="3086099" y="-68259"/>
                    <a:pt x="4068040" y="187184"/>
                    <a:pt x="5049982" y="442627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stealth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2905" y="3188746"/>
            <a:ext cx="730022" cy="551981"/>
            <a:chOff x="4042905" y="3188746"/>
            <a:chExt cx="730022" cy="551981"/>
          </a:xfrm>
        </p:grpSpPr>
        <p:sp>
          <p:nvSpPr>
            <p:cNvPr id="34" name="Text Box 537"/>
            <p:cNvSpPr txBox="1">
              <a:spLocks noChangeArrowheads="1"/>
            </p:cNvSpPr>
            <p:nvPr/>
          </p:nvSpPr>
          <p:spPr bwMode="auto">
            <a:xfrm>
              <a:off x="4042905" y="3188746"/>
              <a:ext cx="73002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0002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374573" y="3408218"/>
              <a:ext cx="249382" cy="332509"/>
            </a:xfrm>
            <a:custGeom>
              <a:avLst/>
              <a:gdLst>
                <a:gd name="connsiteX0" fmla="*/ 0 w 249382"/>
                <a:gd name="connsiteY0" fmla="*/ 0 h 332509"/>
                <a:gd name="connsiteX1" fmla="*/ 197427 w 249382"/>
                <a:gd name="connsiteY1" fmla="*/ 176646 h 332509"/>
                <a:gd name="connsiteX2" fmla="*/ 249382 w 249382"/>
                <a:gd name="connsiteY2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82" h="332509">
                  <a:moveTo>
                    <a:pt x="0" y="0"/>
                  </a:moveTo>
                  <a:cubicBezTo>
                    <a:pt x="77931" y="60614"/>
                    <a:pt x="155863" y="121228"/>
                    <a:pt x="197427" y="176646"/>
                  </a:cubicBezTo>
                  <a:cubicBezTo>
                    <a:pt x="238991" y="232064"/>
                    <a:pt x="244186" y="282286"/>
                    <a:pt x="249382" y="332509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9" name="TextBox 78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0" name="Arc 79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6" grpId="0"/>
      <p:bldP spid="15" grpId="0" animBg="1"/>
      <p:bldP spid="62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4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4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794D383-34C9-447F-9E22-B80FB45CFBC4}" type="slidenum">
              <a:rPr lang="en-US"/>
              <a:pPr/>
              <a:t>32</a:t>
            </a:fld>
            <a:endParaRPr lang="en-US"/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Indirect Auto Mode </a:t>
            </a:r>
            <a:r>
              <a:rPr lang="en-US" smtClean="0"/>
              <a:t>– </a:t>
            </a:r>
            <a:r>
              <a:rPr lang="en-US" i="1" smtClean="0">
                <a:latin typeface="Arial Narrow" pitchFamily="34" charset="0"/>
              </a:rPr>
              <a:t>@Rs+</a:t>
            </a:r>
          </a:p>
        </p:txBody>
      </p:sp>
      <p:grpSp>
        <p:nvGrpSpPr>
          <p:cNvPr id="2700292" name="Group 4"/>
          <p:cNvGrpSpPr>
            <a:grpSpLocks/>
          </p:cNvGrpSpPr>
          <p:nvPr/>
        </p:nvGrpSpPr>
        <p:grpSpPr bwMode="auto">
          <a:xfrm>
            <a:off x="2030413" y="1722438"/>
            <a:ext cx="5027612" cy="4530725"/>
            <a:chOff x="1279" y="929"/>
            <a:chExt cx="3167" cy="2854"/>
          </a:xfrm>
        </p:grpSpPr>
        <p:sp>
          <p:nvSpPr>
            <p:cNvPr id="78856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7" name="Line 6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8" name="Line 7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9" name="Line 8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0" name="Line 9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1" name="Line 10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2" name="Line 11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3" name="Rectangle 12"/>
            <p:cNvSpPr>
              <a:spLocks noChangeArrowheads="1"/>
            </p:cNvSpPr>
            <p:nvPr/>
          </p:nvSpPr>
          <p:spPr bwMode="auto">
            <a:xfrm>
              <a:off x="1739" y="3331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Wingdings" pitchFamily="2" charset="2"/>
                </a:rPr>
                <a:t></a:t>
              </a:r>
            </a:p>
          </p:txBody>
        </p:sp>
        <p:sp>
          <p:nvSpPr>
            <p:cNvPr id="78864" name="Line 13"/>
            <p:cNvSpPr>
              <a:spLocks noChangeShapeType="1"/>
            </p:cNvSpPr>
            <p:nvPr/>
          </p:nvSpPr>
          <p:spPr bwMode="auto">
            <a:xfrm flipH="1" flipV="1">
              <a:off x="1291" y="929"/>
              <a:ext cx="0" cy="23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5" name="Line 14"/>
            <p:cNvSpPr>
              <a:spLocks noChangeShapeType="1"/>
            </p:cNvSpPr>
            <p:nvPr/>
          </p:nvSpPr>
          <p:spPr bwMode="auto">
            <a:xfrm flipV="1">
              <a:off x="1279" y="940"/>
              <a:ext cx="296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6" name="Line 15"/>
            <p:cNvSpPr>
              <a:spLocks noChangeShapeType="1"/>
            </p:cNvSpPr>
            <p:nvPr/>
          </p:nvSpPr>
          <p:spPr bwMode="auto">
            <a:xfrm flipH="1">
              <a:off x="4236" y="929"/>
              <a:ext cx="1" cy="2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00304" name="Group 16"/>
          <p:cNvGrpSpPr>
            <a:grpSpLocks/>
          </p:cNvGrpSpPr>
          <p:nvPr/>
        </p:nvGrpSpPr>
        <p:grpSpPr bwMode="auto">
          <a:xfrm>
            <a:off x="2025650" y="1944688"/>
            <a:ext cx="3455988" cy="1139825"/>
            <a:chOff x="1276" y="1069"/>
            <a:chExt cx="2177" cy="718"/>
          </a:xfrm>
        </p:grpSpPr>
        <p:grpSp>
          <p:nvGrpSpPr>
            <p:cNvPr id="78868" name="Group 17"/>
            <p:cNvGrpSpPr>
              <a:grpSpLocks/>
            </p:cNvGrpSpPr>
            <p:nvPr/>
          </p:nvGrpSpPr>
          <p:grpSpPr bwMode="auto">
            <a:xfrm>
              <a:off x="1276" y="1069"/>
              <a:ext cx="2177" cy="718"/>
              <a:chOff x="1276" y="1069"/>
              <a:chExt cx="2177" cy="718"/>
            </a:xfrm>
          </p:grpSpPr>
          <p:sp>
            <p:nvSpPr>
              <p:cNvPr id="78869" name="Line 18"/>
              <p:cNvSpPr>
                <a:spLocks noChangeShapeType="1"/>
              </p:cNvSpPr>
              <p:nvPr/>
            </p:nvSpPr>
            <p:spPr bwMode="auto">
              <a:xfrm flipH="1">
                <a:off x="2688" y="1081"/>
                <a:ext cx="765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0" name="Line 19"/>
              <p:cNvSpPr>
                <a:spLocks noChangeShapeType="1"/>
              </p:cNvSpPr>
              <p:nvPr/>
            </p:nvSpPr>
            <p:spPr bwMode="auto">
              <a:xfrm flipH="1">
                <a:off x="2683" y="1069"/>
                <a:ext cx="3" cy="715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1" name="Line 20"/>
              <p:cNvSpPr>
                <a:spLocks noChangeShapeType="1"/>
              </p:cNvSpPr>
              <p:nvPr/>
            </p:nvSpPr>
            <p:spPr bwMode="auto">
              <a:xfrm flipV="1">
                <a:off x="1368" y="1772"/>
                <a:ext cx="1323" cy="3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2" name="Line 21"/>
              <p:cNvSpPr>
                <a:spLocks noChangeShapeType="1"/>
              </p:cNvSpPr>
              <p:nvPr/>
            </p:nvSpPr>
            <p:spPr bwMode="auto">
              <a:xfrm flipV="1">
                <a:off x="1369" y="1645"/>
                <a:ext cx="1" cy="14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3" name="Line 22"/>
              <p:cNvSpPr>
                <a:spLocks noChangeShapeType="1"/>
              </p:cNvSpPr>
              <p:nvPr/>
            </p:nvSpPr>
            <p:spPr bwMode="auto">
              <a:xfrm flipH="1" flipV="1">
                <a:off x="1283" y="1479"/>
                <a:ext cx="89" cy="17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4" name="Line 23"/>
              <p:cNvSpPr>
                <a:spLocks noChangeShapeType="1"/>
              </p:cNvSpPr>
              <p:nvPr/>
            </p:nvSpPr>
            <p:spPr bwMode="auto">
              <a:xfrm flipV="1">
                <a:off x="1284" y="1310"/>
                <a:ext cx="1" cy="176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5" name="Line 24"/>
              <p:cNvSpPr>
                <a:spLocks noChangeShapeType="1"/>
              </p:cNvSpPr>
              <p:nvPr/>
            </p:nvSpPr>
            <p:spPr bwMode="auto">
              <a:xfrm>
                <a:off x="3443" y="1071"/>
                <a:ext cx="0" cy="12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6" name="Rectangle 25"/>
              <p:cNvSpPr>
                <a:spLocks noChangeArrowheads="1"/>
              </p:cNvSpPr>
              <p:nvPr/>
            </p:nvSpPr>
            <p:spPr bwMode="auto">
              <a:xfrm>
                <a:off x="1276" y="1299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FF0033"/>
                    </a:solidFill>
                    <a:latin typeface="Times New Roman" pitchFamily="18" charset="0"/>
                    <a:sym typeface="SymbolPS" pitchFamily="66" charset="2"/>
                  </a:rPr>
                  <a:t></a:t>
                </a:r>
              </a:p>
            </p:txBody>
          </p:sp>
        </p:grpSp>
        <p:sp>
          <p:nvSpPr>
            <p:cNvPr id="78877" name="Text Box 26"/>
            <p:cNvSpPr txBox="1">
              <a:spLocks noChangeArrowheads="1"/>
            </p:cNvSpPr>
            <p:nvPr/>
          </p:nvSpPr>
          <p:spPr bwMode="auto">
            <a:xfrm>
              <a:off x="2410" y="1483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Rs</a:t>
              </a:r>
            </a:p>
          </p:txBody>
        </p:sp>
      </p:grpSp>
      <p:grpSp>
        <p:nvGrpSpPr>
          <p:cNvPr id="78899" name="Group 51"/>
          <p:cNvGrpSpPr>
            <a:grpSpLocks/>
          </p:cNvGrpSpPr>
          <p:nvPr/>
        </p:nvGrpSpPr>
        <p:grpSpPr bwMode="auto">
          <a:xfrm>
            <a:off x="882650" y="3052763"/>
            <a:ext cx="4664075" cy="3019425"/>
            <a:chOff x="556" y="1923"/>
            <a:chExt cx="2938" cy="1902"/>
          </a:xfrm>
        </p:grpSpPr>
        <p:sp>
          <p:nvSpPr>
            <p:cNvPr id="78879" name="Line 28"/>
            <p:cNvSpPr>
              <a:spLocks noChangeShapeType="1"/>
            </p:cNvSpPr>
            <p:nvPr/>
          </p:nvSpPr>
          <p:spPr bwMode="auto">
            <a:xfrm flipH="1" flipV="1">
              <a:off x="3482" y="3398"/>
              <a:ext cx="0" cy="4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0" name="Line 29"/>
            <p:cNvSpPr>
              <a:spLocks noChangeShapeType="1"/>
            </p:cNvSpPr>
            <p:nvPr/>
          </p:nvSpPr>
          <p:spPr bwMode="auto">
            <a:xfrm>
              <a:off x="556" y="3815"/>
              <a:ext cx="2938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1" name="Line 30"/>
            <p:cNvSpPr>
              <a:spLocks noChangeShapeType="1"/>
            </p:cNvSpPr>
            <p:nvPr/>
          </p:nvSpPr>
          <p:spPr bwMode="auto">
            <a:xfrm flipH="1">
              <a:off x="567" y="2002"/>
              <a:ext cx="6" cy="182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2" name="Line 31"/>
            <p:cNvSpPr>
              <a:spLocks noChangeShapeType="1"/>
            </p:cNvSpPr>
            <p:nvPr/>
          </p:nvSpPr>
          <p:spPr bwMode="auto">
            <a:xfrm flipH="1" flipV="1">
              <a:off x="561" y="2007"/>
              <a:ext cx="532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3" name="Line 32"/>
            <p:cNvSpPr>
              <a:spLocks noChangeShapeType="1"/>
            </p:cNvSpPr>
            <p:nvPr/>
          </p:nvSpPr>
          <p:spPr bwMode="auto">
            <a:xfrm flipH="1" flipV="1">
              <a:off x="1485" y="1923"/>
              <a:ext cx="3" cy="5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4" name="Line 33"/>
            <p:cNvSpPr>
              <a:spLocks noChangeShapeType="1"/>
            </p:cNvSpPr>
            <p:nvPr/>
          </p:nvSpPr>
          <p:spPr bwMode="auto">
            <a:xfrm flipH="1" flipV="1">
              <a:off x="1285" y="2334"/>
              <a:ext cx="0" cy="1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5" name="Line 34"/>
            <p:cNvSpPr>
              <a:spLocks noChangeShapeType="1"/>
            </p:cNvSpPr>
            <p:nvPr/>
          </p:nvSpPr>
          <p:spPr bwMode="auto">
            <a:xfrm flipV="1">
              <a:off x="1079" y="1996"/>
              <a:ext cx="3" cy="13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6" name="Line 35"/>
            <p:cNvSpPr>
              <a:spLocks noChangeShapeType="1"/>
            </p:cNvSpPr>
            <p:nvPr/>
          </p:nvSpPr>
          <p:spPr bwMode="auto">
            <a:xfrm flipH="1">
              <a:off x="1273" y="2435"/>
              <a:ext cx="22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7" name="Line 36"/>
            <p:cNvSpPr>
              <a:spLocks noChangeShapeType="1"/>
            </p:cNvSpPr>
            <p:nvPr/>
          </p:nvSpPr>
          <p:spPr bwMode="auto">
            <a:xfrm flipV="1">
              <a:off x="976" y="2336"/>
              <a:ext cx="0" cy="5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8" name="Line 37"/>
            <p:cNvSpPr>
              <a:spLocks noChangeShapeType="1"/>
            </p:cNvSpPr>
            <p:nvPr/>
          </p:nvSpPr>
          <p:spPr bwMode="auto">
            <a:xfrm flipV="1">
              <a:off x="973" y="2129"/>
              <a:ext cx="108" cy="2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89" name="Line 38"/>
            <p:cNvSpPr>
              <a:spLocks noChangeShapeType="1"/>
            </p:cNvSpPr>
            <p:nvPr/>
          </p:nvSpPr>
          <p:spPr bwMode="auto">
            <a:xfrm flipH="1" flipV="1">
              <a:off x="1081" y="2139"/>
              <a:ext cx="207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94" name="Line 43"/>
            <p:cNvSpPr>
              <a:spLocks noChangeShapeType="1"/>
            </p:cNvSpPr>
            <p:nvPr/>
          </p:nvSpPr>
          <p:spPr bwMode="auto">
            <a:xfrm flipV="1">
              <a:off x="860" y="2335"/>
              <a:ext cx="115" cy="28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95" name="Line 44"/>
            <p:cNvSpPr>
              <a:spLocks noChangeShapeType="1"/>
            </p:cNvSpPr>
            <p:nvPr/>
          </p:nvSpPr>
          <p:spPr bwMode="auto">
            <a:xfrm flipV="1">
              <a:off x="863" y="2630"/>
              <a:ext cx="0" cy="23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9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  <p:sp>
        <p:nvSpPr>
          <p:cNvPr id="78900" name="AutoShape 52"/>
          <p:cNvSpPr>
            <a:spLocks noChangeArrowheads="1"/>
          </p:cNvSpPr>
          <p:nvPr/>
        </p:nvSpPr>
        <p:spPr bwMode="auto">
          <a:xfrm>
            <a:off x="259773" y="4916488"/>
            <a:ext cx="1164215" cy="452437"/>
          </a:xfrm>
          <a:prstGeom prst="wedgeRoundRectCallout">
            <a:avLst>
              <a:gd name="adj1" fmla="val 48634"/>
              <a:gd name="adj2" fmla="val -108245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lang="en-US" sz="1100" b="1" dirty="0">
                <a:solidFill>
                  <a:schemeClr val="hlink"/>
                </a:solidFill>
                <a:latin typeface="Comic Sans MS" pitchFamily="66" charset="0"/>
              </a:rPr>
              <a:t>Increment by 1 (.b) or 2 (.w)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0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0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87" name="Up-Down Arrow 86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33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72392">
            <a:off x="2035810" y="3215891"/>
            <a:ext cx="187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39871" y="4382148"/>
            <a:ext cx="190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207963"/>
            <a:ext cx="796448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01 w/R0 = Symbolic Mode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cnt,r10   ; r10 += M[</a:t>
            </a:r>
            <a:r>
              <a:rPr lang="en-US" sz="2800" b="1" dirty="0" err="1" smtClean="0">
                <a:latin typeface="Courier New" pitchFamily="49" charset="0"/>
              </a:rPr>
              <a:t>cnt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0x000c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074920" y="2852718"/>
            <a:ext cx="1874520" cy="873462"/>
            <a:chOff x="5074920" y="2852718"/>
            <a:chExt cx="1874520" cy="873462"/>
          </a:xfrm>
        </p:grpSpPr>
        <p:sp>
          <p:nvSpPr>
            <p:cNvPr id="16" name="Freeform 15"/>
            <p:cNvSpPr/>
            <p:nvPr/>
          </p:nvSpPr>
          <p:spPr bwMode="auto">
            <a:xfrm>
              <a:off x="5074920" y="3074670"/>
              <a:ext cx="1874520" cy="651510"/>
            </a:xfrm>
            <a:custGeom>
              <a:avLst/>
              <a:gdLst>
                <a:gd name="connsiteX0" fmla="*/ 1874520 w 1874520"/>
                <a:gd name="connsiteY0" fmla="*/ 0 h 651510"/>
                <a:gd name="connsiteX1" fmla="*/ 571500 w 1874520"/>
                <a:gd name="connsiteY1" fmla="*/ 125730 h 651510"/>
                <a:gd name="connsiteX2" fmla="*/ 0 w 1874520"/>
                <a:gd name="connsiteY2" fmla="*/ 65151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651510">
                  <a:moveTo>
                    <a:pt x="1874520" y="0"/>
                  </a:moveTo>
                  <a:cubicBezTo>
                    <a:pt x="1379220" y="8572"/>
                    <a:pt x="883920" y="17145"/>
                    <a:pt x="571500" y="125730"/>
                  </a:cubicBezTo>
                  <a:cubicBezTo>
                    <a:pt x="259080" y="234315"/>
                    <a:pt x="129540" y="442912"/>
                    <a:pt x="0" y="65151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1184634">
              <a:off x="5558656" y="2852718"/>
              <a:ext cx="43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5" name="TextBox 74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0x501a</a:t>
              </a:r>
              <a:endParaRPr lang="en-US" sz="12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0x501a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4" name="Freeform 83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9" name="TextBox 88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8" name="TextBox 77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9" name="Arc 78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1" name="TextBox 80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2" name="Arc 81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93198" y="5999620"/>
            <a:ext cx="5977727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*Also called PC Relative address mode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3" grpId="0" animBg="1"/>
      <p:bldP spid="12" grpId="0" animBg="1"/>
      <p:bldP spid="8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71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2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3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7C21359-078A-41C6-BE2C-B13ECC1A8271}" type="slidenum">
              <a:rPr lang="en-US"/>
              <a:pPr/>
              <a:t>34</a:t>
            </a:fld>
            <a:endParaRPr lang="en-US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</a:rPr>
              <a:t>Source: Symbolic Mode</a:t>
            </a:r>
            <a:r>
              <a:rPr lang="en-US" dirty="0" smtClean="0"/>
              <a:t> – </a:t>
            </a:r>
            <a:r>
              <a:rPr lang="en-US" i="1" dirty="0" smtClean="0"/>
              <a:t>label</a:t>
            </a:r>
          </a:p>
        </p:txBody>
      </p:sp>
      <p:grpSp>
        <p:nvGrpSpPr>
          <p:cNvPr id="2691076" name="Group 4"/>
          <p:cNvGrpSpPr>
            <a:grpSpLocks/>
          </p:cNvGrpSpPr>
          <p:nvPr/>
        </p:nvGrpSpPr>
        <p:grpSpPr bwMode="auto">
          <a:xfrm>
            <a:off x="1865313" y="1641475"/>
            <a:ext cx="5192712" cy="4611688"/>
            <a:chOff x="1175" y="878"/>
            <a:chExt cx="3271" cy="2905"/>
          </a:xfrm>
        </p:grpSpPr>
        <p:sp>
          <p:nvSpPr>
            <p:cNvPr id="21565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6" name="Line 6"/>
            <p:cNvSpPr>
              <a:spLocks noChangeShapeType="1"/>
            </p:cNvSpPr>
            <p:nvPr/>
          </p:nvSpPr>
          <p:spPr bwMode="auto">
            <a:xfrm flipH="1" flipV="1">
              <a:off x="1187" y="880"/>
              <a:ext cx="0" cy="28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7" name="Line 7"/>
            <p:cNvSpPr>
              <a:spLocks noChangeShapeType="1"/>
            </p:cNvSpPr>
            <p:nvPr/>
          </p:nvSpPr>
          <p:spPr bwMode="auto">
            <a:xfrm flipV="1">
              <a:off x="1175" y="889"/>
              <a:ext cx="3227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8" name="Line 8"/>
            <p:cNvSpPr>
              <a:spLocks noChangeShapeType="1"/>
            </p:cNvSpPr>
            <p:nvPr/>
          </p:nvSpPr>
          <p:spPr bwMode="auto">
            <a:xfrm flipH="1">
              <a:off x="4392" y="878"/>
              <a:ext cx="1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69" name="Line 9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0" name="Line 10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1" name="Line 11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2" name="Line 12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3" name="Line 13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4" name="Line 14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75" name="Rectangle 15"/>
            <p:cNvSpPr>
              <a:spLocks noChangeArrowheads="1"/>
            </p:cNvSpPr>
            <p:nvPr/>
          </p:nvSpPr>
          <p:spPr bwMode="auto">
            <a:xfrm>
              <a:off x="1750" y="336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SymbolPS" pitchFamily="66" charset="2"/>
                </a:rPr>
                <a:t></a:t>
              </a:r>
            </a:p>
          </p:txBody>
        </p:sp>
      </p:grpSp>
      <p:grpSp>
        <p:nvGrpSpPr>
          <p:cNvPr id="2691088" name="Group 16"/>
          <p:cNvGrpSpPr>
            <a:grpSpLocks/>
          </p:cNvGrpSpPr>
          <p:nvPr/>
        </p:nvGrpSpPr>
        <p:grpSpPr bwMode="auto">
          <a:xfrm>
            <a:off x="1685925" y="1722438"/>
            <a:ext cx="5600700" cy="4621212"/>
            <a:chOff x="1062" y="929"/>
            <a:chExt cx="3528" cy="2911"/>
          </a:xfrm>
        </p:grpSpPr>
        <p:grpSp>
          <p:nvGrpSpPr>
            <p:cNvPr id="21542" name="Group 17"/>
            <p:cNvGrpSpPr>
              <a:grpSpLocks/>
            </p:cNvGrpSpPr>
            <p:nvPr/>
          </p:nvGrpSpPr>
          <p:grpSpPr bwMode="auto">
            <a:xfrm>
              <a:off x="1062" y="929"/>
              <a:ext cx="3528" cy="2911"/>
              <a:chOff x="1062" y="929"/>
              <a:chExt cx="3528" cy="2911"/>
            </a:xfrm>
          </p:grpSpPr>
          <p:sp>
            <p:nvSpPr>
              <p:cNvPr id="21544" name="Line 18"/>
              <p:cNvSpPr>
                <a:spLocks noChangeShapeType="1"/>
              </p:cNvSpPr>
              <p:nvPr/>
            </p:nvSpPr>
            <p:spPr bwMode="auto">
              <a:xfrm flipV="1">
                <a:off x="1178" y="1310"/>
                <a:ext cx="1" cy="6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5" name="Line 19"/>
              <p:cNvSpPr>
                <a:spLocks noChangeShapeType="1"/>
              </p:cNvSpPr>
              <p:nvPr/>
            </p:nvSpPr>
            <p:spPr bwMode="auto">
              <a:xfrm flipV="1">
                <a:off x="4578" y="3020"/>
                <a:ext cx="1" cy="82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6" name="Line 20"/>
              <p:cNvSpPr>
                <a:spLocks noChangeShapeType="1"/>
              </p:cNvSpPr>
              <p:nvPr/>
            </p:nvSpPr>
            <p:spPr bwMode="auto">
              <a:xfrm flipV="1">
                <a:off x="2762" y="1139"/>
                <a:ext cx="1" cy="71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7" name="Line 21"/>
              <p:cNvSpPr>
                <a:spLocks noChangeShapeType="1"/>
              </p:cNvSpPr>
              <p:nvPr/>
            </p:nvSpPr>
            <p:spPr bwMode="auto">
              <a:xfrm flipV="1">
                <a:off x="2753" y="1147"/>
                <a:ext cx="60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8" name="Line 22"/>
              <p:cNvSpPr>
                <a:spLocks noChangeShapeType="1"/>
              </p:cNvSpPr>
              <p:nvPr/>
            </p:nvSpPr>
            <p:spPr bwMode="auto">
              <a:xfrm flipH="1" flipV="1">
                <a:off x="3361" y="1135"/>
                <a:ext cx="1" cy="5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9" name="Line 23"/>
              <p:cNvSpPr>
                <a:spLocks noChangeShapeType="1"/>
              </p:cNvSpPr>
              <p:nvPr/>
            </p:nvSpPr>
            <p:spPr bwMode="auto">
              <a:xfrm>
                <a:off x="1579" y="1844"/>
                <a:ext cx="1191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0" name="Line 24"/>
              <p:cNvSpPr>
                <a:spLocks noChangeShapeType="1"/>
              </p:cNvSpPr>
              <p:nvPr/>
            </p:nvSpPr>
            <p:spPr bwMode="auto">
              <a:xfrm flipV="1">
                <a:off x="1590" y="1831"/>
                <a:ext cx="1" cy="53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1" name="Line 25"/>
              <p:cNvSpPr>
                <a:spLocks noChangeShapeType="1"/>
              </p:cNvSpPr>
              <p:nvPr/>
            </p:nvSpPr>
            <p:spPr bwMode="auto">
              <a:xfrm flipV="1">
                <a:off x="1185" y="2364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2" name="Line 26"/>
              <p:cNvSpPr>
                <a:spLocks noChangeShapeType="1"/>
              </p:cNvSpPr>
              <p:nvPr/>
            </p:nvSpPr>
            <p:spPr bwMode="auto">
              <a:xfrm flipH="1" flipV="1">
                <a:off x="1197" y="2170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3" name="Line 27"/>
              <p:cNvSpPr>
                <a:spLocks noChangeShapeType="1"/>
              </p:cNvSpPr>
              <p:nvPr/>
            </p:nvSpPr>
            <p:spPr bwMode="auto">
              <a:xfrm flipH="1" flipV="1">
                <a:off x="1063" y="2363"/>
                <a:ext cx="183" cy="11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4" name="Line 28"/>
              <p:cNvSpPr>
                <a:spLocks noChangeShapeType="1"/>
              </p:cNvSpPr>
              <p:nvPr/>
            </p:nvSpPr>
            <p:spPr bwMode="auto">
              <a:xfrm flipH="1" flipV="1">
                <a:off x="1065" y="2177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5" name="Line 29"/>
              <p:cNvSpPr>
                <a:spLocks noChangeShapeType="1"/>
              </p:cNvSpPr>
              <p:nvPr/>
            </p:nvSpPr>
            <p:spPr bwMode="auto">
              <a:xfrm flipV="1">
                <a:off x="1062" y="1991"/>
                <a:ext cx="114" cy="19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6" name="Line 30"/>
              <p:cNvSpPr>
                <a:spLocks noChangeShapeType="1"/>
              </p:cNvSpPr>
              <p:nvPr/>
            </p:nvSpPr>
            <p:spPr bwMode="auto">
              <a:xfrm flipH="1" flipV="1">
                <a:off x="1176" y="1991"/>
                <a:ext cx="25" cy="19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7" name="Line 31"/>
              <p:cNvSpPr>
                <a:spLocks noChangeShapeType="1"/>
              </p:cNvSpPr>
              <p:nvPr/>
            </p:nvSpPr>
            <p:spPr bwMode="auto">
              <a:xfrm flipH="1" flipV="1">
                <a:off x="1245" y="2472"/>
                <a:ext cx="1" cy="4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8" name="Line 32"/>
              <p:cNvSpPr>
                <a:spLocks noChangeShapeType="1"/>
              </p:cNvSpPr>
              <p:nvPr/>
            </p:nvSpPr>
            <p:spPr bwMode="auto">
              <a:xfrm flipV="1">
                <a:off x="1236" y="2901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9" name="Line 33"/>
              <p:cNvSpPr>
                <a:spLocks noChangeShapeType="1"/>
              </p:cNvSpPr>
              <p:nvPr/>
            </p:nvSpPr>
            <p:spPr bwMode="auto">
              <a:xfrm flipV="1">
                <a:off x="1649" y="2887"/>
                <a:ext cx="1" cy="95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0" name="Rectangle 34"/>
              <p:cNvSpPr>
                <a:spLocks noChangeArrowheads="1"/>
              </p:cNvSpPr>
              <p:nvPr/>
            </p:nvSpPr>
            <p:spPr bwMode="auto">
              <a:xfrm>
                <a:off x="1408" y="3042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  <a:sym typeface="Wingdings" pitchFamily="2" charset="2"/>
                  </a:rPr>
                  <a:t></a:t>
                </a:r>
              </a:p>
            </p:txBody>
          </p:sp>
          <p:sp>
            <p:nvSpPr>
              <p:cNvPr id="21561" name="Line 35"/>
              <p:cNvSpPr>
                <a:spLocks noChangeShapeType="1"/>
              </p:cNvSpPr>
              <p:nvPr/>
            </p:nvSpPr>
            <p:spPr bwMode="auto">
              <a:xfrm flipH="1" flipV="1">
                <a:off x="1291" y="929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36"/>
              <p:cNvSpPr>
                <a:spLocks noChangeShapeType="1"/>
              </p:cNvSpPr>
              <p:nvPr/>
            </p:nvSpPr>
            <p:spPr bwMode="auto">
              <a:xfrm flipV="1">
                <a:off x="1279" y="940"/>
                <a:ext cx="2969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3" name="Line 37"/>
              <p:cNvSpPr>
                <a:spLocks noChangeShapeType="1"/>
              </p:cNvSpPr>
              <p:nvPr/>
            </p:nvSpPr>
            <p:spPr bwMode="auto">
              <a:xfrm flipH="1">
                <a:off x="4236" y="929"/>
                <a:ext cx="1" cy="26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4" name="Line 38"/>
              <p:cNvSpPr>
                <a:spLocks noChangeShapeType="1"/>
              </p:cNvSpPr>
              <p:nvPr/>
            </p:nvSpPr>
            <p:spPr bwMode="auto">
              <a:xfrm flipV="1">
                <a:off x="1643" y="3827"/>
                <a:ext cx="294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759" y="1483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accent2"/>
                  </a:solidFill>
                  <a:latin typeface="Arial Narrow" pitchFamily="34" charset="0"/>
                </a:rPr>
                <a:t>PC</a:t>
              </a:r>
            </a:p>
          </p:txBody>
        </p:sp>
      </p:grpSp>
      <p:grpSp>
        <p:nvGrpSpPr>
          <p:cNvPr id="2691112" name="Group 40"/>
          <p:cNvGrpSpPr>
            <a:grpSpLocks/>
          </p:cNvGrpSpPr>
          <p:nvPr/>
        </p:nvGrpSpPr>
        <p:grpSpPr bwMode="auto">
          <a:xfrm>
            <a:off x="2025650" y="1944688"/>
            <a:ext cx="3455988" cy="1139825"/>
            <a:chOff x="1276" y="1069"/>
            <a:chExt cx="2177" cy="718"/>
          </a:xfrm>
        </p:grpSpPr>
        <p:sp>
          <p:nvSpPr>
            <p:cNvPr id="21533" name="Line 41"/>
            <p:cNvSpPr>
              <a:spLocks noChangeShapeType="1"/>
            </p:cNvSpPr>
            <p:nvPr/>
          </p:nvSpPr>
          <p:spPr bwMode="auto">
            <a:xfrm flipH="1">
              <a:off x="2688" y="1081"/>
              <a:ext cx="765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4" name="Line 42"/>
            <p:cNvSpPr>
              <a:spLocks noChangeShapeType="1"/>
            </p:cNvSpPr>
            <p:nvPr/>
          </p:nvSpPr>
          <p:spPr bwMode="auto">
            <a:xfrm flipH="1">
              <a:off x="2683" y="1069"/>
              <a:ext cx="3" cy="71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5" name="Line 43"/>
            <p:cNvSpPr>
              <a:spLocks noChangeShapeType="1"/>
            </p:cNvSpPr>
            <p:nvPr/>
          </p:nvSpPr>
          <p:spPr bwMode="auto">
            <a:xfrm flipV="1">
              <a:off x="1368" y="1772"/>
              <a:ext cx="1323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6" name="Line 44"/>
            <p:cNvSpPr>
              <a:spLocks noChangeShapeType="1"/>
            </p:cNvSpPr>
            <p:nvPr/>
          </p:nvSpPr>
          <p:spPr bwMode="auto">
            <a:xfrm flipV="1">
              <a:off x="1369" y="1645"/>
              <a:ext cx="1" cy="14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7" name="Line 45"/>
            <p:cNvSpPr>
              <a:spLocks noChangeShapeType="1"/>
            </p:cNvSpPr>
            <p:nvPr/>
          </p:nvSpPr>
          <p:spPr bwMode="auto">
            <a:xfrm flipH="1" flipV="1">
              <a:off x="1283" y="1479"/>
              <a:ext cx="89" cy="17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8" name="Line 46"/>
            <p:cNvSpPr>
              <a:spLocks noChangeShapeType="1"/>
            </p:cNvSpPr>
            <p:nvPr/>
          </p:nvSpPr>
          <p:spPr bwMode="auto">
            <a:xfrm flipV="1">
              <a:off x="1284" y="1310"/>
              <a:ext cx="1" cy="17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9" name="Line 47"/>
            <p:cNvSpPr>
              <a:spLocks noChangeShapeType="1"/>
            </p:cNvSpPr>
            <p:nvPr/>
          </p:nvSpPr>
          <p:spPr bwMode="auto">
            <a:xfrm>
              <a:off x="3443" y="1071"/>
              <a:ext cx="0" cy="12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0" name="Rectangle 48"/>
            <p:cNvSpPr>
              <a:spLocks noChangeArrowheads="1"/>
            </p:cNvSpPr>
            <p:nvPr/>
          </p:nvSpPr>
          <p:spPr bwMode="auto">
            <a:xfrm>
              <a:off x="1276" y="129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21541" name="Rectangle 49"/>
            <p:cNvSpPr>
              <a:spLocks noChangeArrowheads="1"/>
            </p:cNvSpPr>
            <p:nvPr/>
          </p:nvSpPr>
          <p:spPr bwMode="auto">
            <a:xfrm>
              <a:off x="1980" y="1523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grpSp>
        <p:nvGrpSpPr>
          <p:cNvPr id="2691122" name="Group 50"/>
          <p:cNvGrpSpPr>
            <a:grpSpLocks/>
          </p:cNvGrpSpPr>
          <p:nvPr/>
        </p:nvGrpSpPr>
        <p:grpSpPr bwMode="auto">
          <a:xfrm>
            <a:off x="882650" y="1868488"/>
            <a:ext cx="4686300" cy="4203700"/>
            <a:chOff x="556" y="1021"/>
            <a:chExt cx="2952" cy="2648"/>
          </a:xfrm>
        </p:grpSpPr>
        <p:sp>
          <p:nvSpPr>
            <p:cNvPr id="21516" name="Line 51"/>
            <p:cNvSpPr>
              <a:spLocks noChangeShapeType="1"/>
            </p:cNvSpPr>
            <p:nvPr/>
          </p:nvSpPr>
          <p:spPr bwMode="auto">
            <a:xfrm flipH="1" flipV="1">
              <a:off x="3482" y="3242"/>
              <a:ext cx="0" cy="4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52"/>
            <p:cNvSpPr>
              <a:spLocks noChangeShapeType="1"/>
            </p:cNvSpPr>
            <p:nvPr/>
          </p:nvSpPr>
          <p:spPr bwMode="auto">
            <a:xfrm>
              <a:off x="556" y="3659"/>
              <a:ext cx="2938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53"/>
            <p:cNvSpPr>
              <a:spLocks noChangeShapeType="1"/>
            </p:cNvSpPr>
            <p:nvPr/>
          </p:nvSpPr>
          <p:spPr bwMode="auto">
            <a:xfrm flipH="1">
              <a:off x="567" y="1846"/>
              <a:ext cx="6" cy="182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Line 54"/>
            <p:cNvSpPr>
              <a:spLocks noChangeShapeType="1"/>
            </p:cNvSpPr>
            <p:nvPr/>
          </p:nvSpPr>
          <p:spPr bwMode="auto">
            <a:xfrm flipH="1" flipV="1">
              <a:off x="561" y="1851"/>
              <a:ext cx="532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0" name="Line 55"/>
            <p:cNvSpPr>
              <a:spLocks noChangeShapeType="1"/>
            </p:cNvSpPr>
            <p:nvPr/>
          </p:nvSpPr>
          <p:spPr bwMode="auto">
            <a:xfrm flipV="1">
              <a:off x="1488" y="1707"/>
              <a:ext cx="0" cy="57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1" name="Line 56"/>
            <p:cNvSpPr>
              <a:spLocks noChangeShapeType="1"/>
            </p:cNvSpPr>
            <p:nvPr/>
          </p:nvSpPr>
          <p:spPr bwMode="auto">
            <a:xfrm flipH="1" flipV="1">
              <a:off x="1285" y="2178"/>
              <a:ext cx="0" cy="11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2" name="Line 57"/>
            <p:cNvSpPr>
              <a:spLocks noChangeShapeType="1"/>
            </p:cNvSpPr>
            <p:nvPr/>
          </p:nvSpPr>
          <p:spPr bwMode="auto">
            <a:xfrm flipV="1">
              <a:off x="1079" y="1840"/>
              <a:ext cx="3" cy="13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3" name="Line 58"/>
            <p:cNvSpPr>
              <a:spLocks noChangeShapeType="1"/>
            </p:cNvSpPr>
            <p:nvPr/>
          </p:nvSpPr>
          <p:spPr bwMode="auto">
            <a:xfrm flipH="1">
              <a:off x="1273" y="2279"/>
              <a:ext cx="227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4" name="Line 59"/>
            <p:cNvSpPr>
              <a:spLocks noChangeShapeType="1"/>
            </p:cNvSpPr>
            <p:nvPr/>
          </p:nvSpPr>
          <p:spPr bwMode="auto">
            <a:xfrm flipV="1">
              <a:off x="976" y="2180"/>
              <a:ext cx="0" cy="5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5" name="Line 60"/>
            <p:cNvSpPr>
              <a:spLocks noChangeShapeType="1"/>
            </p:cNvSpPr>
            <p:nvPr/>
          </p:nvSpPr>
          <p:spPr bwMode="auto">
            <a:xfrm flipV="1">
              <a:off x="973" y="1973"/>
              <a:ext cx="108" cy="21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6" name="Line 61"/>
            <p:cNvSpPr>
              <a:spLocks noChangeShapeType="1"/>
            </p:cNvSpPr>
            <p:nvPr/>
          </p:nvSpPr>
          <p:spPr bwMode="auto">
            <a:xfrm flipH="1" flipV="1">
              <a:off x="1081" y="1983"/>
              <a:ext cx="207" cy="20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Rectangle 62"/>
            <p:cNvSpPr>
              <a:spLocks noChangeArrowheads="1"/>
            </p:cNvSpPr>
            <p:nvPr/>
          </p:nvSpPr>
          <p:spPr bwMode="auto">
            <a:xfrm>
              <a:off x="574" y="297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FF00"/>
                  </a:solidFill>
                  <a:latin typeface="Times New Roman" pitchFamily="18" charset="0"/>
                  <a:sym typeface="SymbolPS" pitchFamily="66" charset="2"/>
                </a:rPr>
                <a:t></a:t>
              </a:r>
            </a:p>
          </p:txBody>
        </p:sp>
        <p:sp>
          <p:nvSpPr>
            <p:cNvPr id="21528" name="Line 63"/>
            <p:cNvSpPr>
              <a:spLocks noChangeShapeType="1"/>
            </p:cNvSpPr>
            <p:nvPr/>
          </p:nvSpPr>
          <p:spPr bwMode="auto">
            <a:xfrm flipH="1" flipV="1">
              <a:off x="1477" y="1718"/>
              <a:ext cx="1150" cy="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9" name="Line 64"/>
            <p:cNvSpPr>
              <a:spLocks noChangeShapeType="1"/>
            </p:cNvSpPr>
            <p:nvPr/>
          </p:nvSpPr>
          <p:spPr bwMode="auto">
            <a:xfrm flipH="1" flipV="1">
              <a:off x="2614" y="1024"/>
              <a:ext cx="1" cy="7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Line 65"/>
            <p:cNvSpPr>
              <a:spLocks noChangeShapeType="1"/>
            </p:cNvSpPr>
            <p:nvPr/>
          </p:nvSpPr>
          <p:spPr bwMode="auto">
            <a:xfrm flipH="1" flipV="1">
              <a:off x="2602" y="1029"/>
              <a:ext cx="906" cy="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1" name="Line 66"/>
            <p:cNvSpPr>
              <a:spLocks noChangeShapeType="1"/>
            </p:cNvSpPr>
            <p:nvPr/>
          </p:nvSpPr>
          <p:spPr bwMode="auto">
            <a:xfrm flipV="1">
              <a:off x="3497" y="1021"/>
              <a:ext cx="0" cy="16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2" name="Rectangle 67"/>
            <p:cNvSpPr>
              <a:spLocks noChangeArrowheads="1"/>
            </p:cNvSpPr>
            <p:nvPr/>
          </p:nvSpPr>
          <p:spPr bwMode="auto">
            <a:xfrm>
              <a:off x="2356" y="1524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33CC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sp>
        <p:nvSpPr>
          <p:cNvPr id="21577" name="AutoShape 73"/>
          <p:cNvSpPr>
            <a:spLocks noChangeArrowheads="1"/>
          </p:cNvSpPr>
          <p:nvPr/>
        </p:nvSpPr>
        <p:spPr bwMode="auto">
          <a:xfrm>
            <a:off x="117475" y="2082800"/>
            <a:ext cx="1350963" cy="444500"/>
          </a:xfrm>
          <a:prstGeom prst="wedgeRoundRectCallout">
            <a:avLst>
              <a:gd name="adj1" fmla="val 63866"/>
              <a:gd name="adj2" fmla="val 193213"/>
              <a:gd name="adj3" fmla="val 16667"/>
            </a:avLst>
          </a:prstGeom>
          <a:solidFill>
            <a:schemeClr val="bg1"/>
          </a:solidFill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b="1" dirty="0">
                <a:solidFill>
                  <a:srgbClr val="00FF00"/>
                </a:solidFill>
                <a:latin typeface="Comic Sans MS" pitchFamily="66" charset="0"/>
              </a:rPr>
              <a:t>PC incremented at end of phase</a:t>
            </a:r>
          </a:p>
        </p:txBody>
      </p:sp>
      <p:sp>
        <p:nvSpPr>
          <p:cNvPr id="2158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  <p:sp>
        <p:nvSpPr>
          <p:cNvPr id="21581" name="AutoShape 77"/>
          <p:cNvSpPr>
            <a:spLocks noChangeArrowheads="1"/>
          </p:cNvSpPr>
          <p:nvPr/>
        </p:nvSpPr>
        <p:spPr bwMode="auto">
          <a:xfrm>
            <a:off x="4559300" y="3354388"/>
            <a:ext cx="1525588" cy="623887"/>
          </a:xfrm>
          <a:prstGeom prst="wedgeRoundRectCallout">
            <a:avLst>
              <a:gd name="adj1" fmla="val -30852"/>
              <a:gd name="adj2" fmla="val -223028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100" b="1" dirty="0">
                <a:solidFill>
                  <a:schemeClr val="hlink"/>
                </a:solidFill>
                <a:latin typeface="Comic Sans MS" pitchFamily="66" charset="0"/>
              </a:rPr>
              <a:t>Use PC to obtain relative index and for base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9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9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9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7" grpId="0" animBg="1"/>
      <p:bldP spid="215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9073" y="2872191"/>
            <a:ext cx="616120" cy="847066"/>
            <a:chOff x="119997" y="2521684"/>
            <a:chExt cx="808214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9997" y="2803341"/>
              <a:ext cx="634383" cy="29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50126" y="3059003"/>
            <a:ext cx="549826" cy="847066"/>
            <a:chOff x="155000" y="2521684"/>
            <a:chExt cx="77321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5000" y="2803341"/>
              <a:ext cx="599381" cy="29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10515" y="3256593"/>
            <a:ext cx="583628" cy="847066"/>
            <a:chOff x="162620" y="2521684"/>
            <a:chExt cx="76559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620" y="2803341"/>
              <a:ext cx="591761" cy="29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Group 76"/>
          <p:cNvGrpSpPr/>
          <p:nvPr/>
        </p:nvGrpSpPr>
        <p:grpSpPr>
          <a:xfrm>
            <a:off x="38868" y="3246296"/>
            <a:ext cx="560786" cy="847066"/>
            <a:chOff x="152267" y="2521684"/>
            <a:chExt cx="775944" cy="898341"/>
          </a:xfrm>
        </p:grpSpPr>
        <p:sp>
          <p:nvSpPr>
            <p:cNvPr id="78" name="Rectangle 7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2267" y="2803341"/>
              <a:ext cx="602113" cy="29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35</a:t>
            </a:fld>
            <a:endParaRPr lang="en-US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207963"/>
            <a:ext cx="796448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/>
              <a:t>Quiz </a:t>
            </a:r>
            <a:r>
              <a:rPr lang="en-US" dirty="0" smtClean="0"/>
              <a:t>4.4</a:t>
            </a:r>
            <a:endParaRPr lang="en-US" sz="3200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166629"/>
            <a:ext cx="74840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mic Sans MS" pitchFamily="66" charset="0"/>
                <a:ea typeface="Tahoma" pitchFamily="34" charset="0"/>
                <a:cs typeface="Tahoma" pitchFamily="34" charset="0"/>
              </a:rPr>
              <a:t>Present the destination operand of the following instruction to the ALU:</a:t>
            </a:r>
            <a:endParaRPr lang="en-US" sz="800" b="1" dirty="0" smtClean="0"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add.w</a:t>
            </a:r>
            <a:r>
              <a:rPr lang="en-US" b="1" dirty="0" smtClean="0">
                <a:latin typeface="Courier New" pitchFamily="49" charset="0"/>
              </a:rPr>
              <a:t> r4,cnt   ; M[</a:t>
            </a:r>
            <a:r>
              <a:rPr lang="en-US" b="1" dirty="0" err="1" smtClean="0">
                <a:latin typeface="Courier New" pitchFamily="49" charset="0"/>
              </a:rPr>
              <a:t>cnt</a:t>
            </a:r>
            <a:r>
              <a:rPr lang="en-US" b="1" dirty="0">
                <a:latin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</a:rPr>
              <a:t> += r4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249" y="5241699"/>
            <a:ext cx="6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56" name="Up-Down Arrow 55"/>
          <p:cNvSpPr/>
          <p:nvPr/>
        </p:nvSpPr>
        <p:spPr bwMode="auto">
          <a:xfrm>
            <a:off x="543314" y="2278133"/>
            <a:ext cx="829512" cy="4053887"/>
          </a:xfrm>
          <a:prstGeom prst="upDownArrow">
            <a:avLst>
              <a:gd name="adj1" fmla="val 84802"/>
              <a:gd name="adj2" fmla="val 164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578" y="2596072"/>
            <a:ext cx="93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Memory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902535" y="3307393"/>
            <a:ext cx="662215" cy="172441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7478" y="2973122"/>
            <a:ext cx="93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Registers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902535" y="3309708"/>
            <a:ext cx="662215" cy="159615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78132" y="2529357"/>
            <a:ext cx="3160563" cy="37634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3352" y="2642775"/>
            <a:ext cx="93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CPU</a:t>
            </a:r>
            <a:endParaRPr lang="en-US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70157" y="4011904"/>
            <a:ext cx="613460" cy="315392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00783" y="2880111"/>
              <a:ext cx="469562" cy="130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latin typeface="Arial Narrow" pitchFamily="34" charset="0"/>
                </a:rPr>
                <a:t>ADDER</a:t>
              </a:r>
              <a:endParaRPr lang="en-US" sz="800" b="1" dirty="0">
                <a:latin typeface="Arial Narrow" pitchFamily="34" charset="0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605069" y="5322767"/>
            <a:ext cx="705056" cy="193135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902535" y="3309708"/>
            <a:ext cx="662215" cy="159615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70157" y="3065347"/>
            <a:ext cx="515617" cy="1571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27790" y="3018302"/>
            <a:ext cx="391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IR</a:t>
            </a:r>
            <a:endParaRPr 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095681" y="3285198"/>
            <a:ext cx="391890" cy="24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PC</a:t>
            </a:r>
            <a:endParaRPr lang="en-US" sz="8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3923735" y="5365915"/>
            <a:ext cx="636075" cy="366438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1311" y="5375209"/>
            <a:ext cx="56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ALU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282396" y="3060824"/>
            <a:ext cx="5050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0x5480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4898407" y="3797216"/>
            <a:ext cx="659426" cy="15633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4058362" y="3875708"/>
            <a:ext cx="1103393" cy="1499810"/>
          </a:xfrm>
          <a:custGeom>
            <a:avLst/>
            <a:gdLst>
              <a:gd name="connsiteX0" fmla="*/ 1440180 w 1440180"/>
              <a:gd name="connsiteY0" fmla="*/ 966 h 1624026"/>
              <a:gd name="connsiteX1" fmla="*/ 845820 w 1440180"/>
              <a:gd name="connsiteY1" fmla="*/ 92406 h 1624026"/>
              <a:gd name="connsiteX2" fmla="*/ 160020 w 1440180"/>
              <a:gd name="connsiteY2" fmla="*/ 583896 h 1624026"/>
              <a:gd name="connsiteX3" fmla="*/ 0 w 1440180"/>
              <a:gd name="connsiteY3" fmla="*/ 1624026 h 162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0" h="1624026">
                <a:moveTo>
                  <a:pt x="1440180" y="966"/>
                </a:moveTo>
                <a:cubicBezTo>
                  <a:pt x="1249680" y="-1892"/>
                  <a:pt x="1059180" y="-4749"/>
                  <a:pt x="845820" y="92406"/>
                </a:cubicBezTo>
                <a:cubicBezTo>
                  <a:pt x="632460" y="189561"/>
                  <a:pt x="300990" y="328626"/>
                  <a:pt x="160020" y="583896"/>
                </a:cubicBezTo>
                <a:cubicBezTo>
                  <a:pt x="19050" y="839166"/>
                  <a:pt x="9525" y="1231596"/>
                  <a:pt x="0" y="16240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57165" y="3736629"/>
            <a:ext cx="50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603962" y="3389515"/>
            <a:ext cx="705056" cy="182665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3962" y="3574153"/>
            <a:ext cx="705056" cy="193135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382" y="3595743"/>
            <a:ext cx="5184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0x0218</a:t>
            </a:r>
            <a:endParaRPr 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2562" y="3402768"/>
            <a:ext cx="5050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0x5480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9742" y="2022737"/>
            <a:ext cx="96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mic Sans MS" panose="030F0702030302020204" pitchFamily="66" charset="0"/>
              </a:rPr>
              <a:t>0x0000</a:t>
            </a:r>
            <a:endParaRPr 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362" y="6332020"/>
            <a:ext cx="96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mic Sans MS" panose="030F0702030302020204" pitchFamily="66" charset="0"/>
              </a:rPr>
              <a:t>0xFFFF</a:t>
            </a:r>
            <a:endParaRPr lang="en-US" sz="1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91" name="Up-Down Arrow 90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36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6757">
            <a:off x="1942596" y="3198774"/>
            <a:ext cx="19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22141" y="4355111"/>
            <a:ext cx="19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01 w/R2 = Absolute Mode</a:t>
            </a:r>
            <a:endParaRPr lang="en-US" dirty="0"/>
          </a:p>
        </p:txBody>
      </p:sp>
      <p:sp>
        <p:nvSpPr>
          <p:cNvPr id="46" name="Text Box 537"/>
          <p:cNvSpPr txBox="1">
            <a:spLocks noChangeArrowheads="1"/>
          </p:cNvSpPr>
          <p:nvPr/>
        </p:nvSpPr>
        <p:spPr bwMode="auto">
          <a:xfrm>
            <a:off x="5468064" y="3231845"/>
            <a:ext cx="606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5074920" y="3371850"/>
            <a:ext cx="365760" cy="354330"/>
          </a:xfrm>
          <a:custGeom>
            <a:avLst/>
            <a:gdLst>
              <a:gd name="connsiteX0" fmla="*/ 365760 w 365760"/>
              <a:gd name="connsiteY0" fmla="*/ 0 h 354330"/>
              <a:gd name="connsiteX1" fmla="*/ 125730 w 365760"/>
              <a:gd name="connsiteY1" fmla="*/ 137160 h 354330"/>
              <a:gd name="connsiteX2" fmla="*/ 0 w 365760"/>
              <a:gd name="connsiteY2" fmla="*/ 35433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354330">
                <a:moveTo>
                  <a:pt x="365760" y="0"/>
                </a:moveTo>
                <a:cubicBezTo>
                  <a:pt x="276225" y="39052"/>
                  <a:pt x="186690" y="78105"/>
                  <a:pt x="125730" y="137160"/>
                </a:cubicBezTo>
                <a:cubicBezTo>
                  <a:pt x="64770" y="196215"/>
                  <a:pt x="32385" y="275272"/>
                  <a:pt x="0" y="35433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&amp;cnt,r10  ; r10 += M[</a:t>
            </a:r>
            <a:r>
              <a:rPr lang="en-US" sz="2800" b="1" dirty="0" err="1" smtClean="0">
                <a:latin typeface="Courier New" pitchFamily="49" charset="0"/>
              </a:rPr>
              <a:t>cnt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0xc018</a:t>
            </a:r>
            <a:endParaRPr lang="en-US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6" name="TextBox 75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0x521a</a:t>
              </a:r>
              <a:endParaRPr lang="en-US" sz="12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0x521a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70" name="Freeform 69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6" name="TextBox 85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0" name="TextBox 79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1" name="Arc 8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3" name="TextBox 82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4" name="Arc 83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3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3" grpId="0" animBg="1"/>
      <p:bldP spid="12" grpId="0" animBg="1"/>
      <p:bldP spid="46" grpId="0"/>
      <p:bldP spid="2" grpId="0" animBg="1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6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42A4359-E3CE-4FEB-AA70-AC0F70C535FA}" type="slidenum">
              <a:rPr lang="en-US"/>
              <a:pPr/>
              <a:t>37</a:t>
            </a:fld>
            <a:endParaRPr lang="en-US"/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Absolute Mode</a:t>
            </a:r>
            <a:r>
              <a:rPr lang="en-US" smtClean="0"/>
              <a:t> – </a:t>
            </a:r>
            <a:r>
              <a:rPr lang="en-US" i="1" smtClean="0">
                <a:latin typeface="Arial Narrow" pitchFamily="34" charset="0"/>
              </a:rPr>
              <a:t>&amp;Address</a:t>
            </a:r>
          </a:p>
        </p:txBody>
      </p:sp>
      <p:grpSp>
        <p:nvGrpSpPr>
          <p:cNvPr id="2694148" name="Group 4"/>
          <p:cNvGrpSpPr>
            <a:grpSpLocks/>
          </p:cNvGrpSpPr>
          <p:nvPr/>
        </p:nvGrpSpPr>
        <p:grpSpPr bwMode="auto">
          <a:xfrm>
            <a:off x="1865313" y="1631950"/>
            <a:ext cx="5192712" cy="4611688"/>
            <a:chOff x="1175" y="878"/>
            <a:chExt cx="3271" cy="2905"/>
          </a:xfrm>
        </p:grpSpPr>
        <p:sp>
          <p:nvSpPr>
            <p:cNvPr id="77832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3" name="Line 6"/>
            <p:cNvSpPr>
              <a:spLocks noChangeShapeType="1"/>
            </p:cNvSpPr>
            <p:nvPr/>
          </p:nvSpPr>
          <p:spPr bwMode="auto">
            <a:xfrm flipH="1" flipV="1">
              <a:off x="1187" y="880"/>
              <a:ext cx="0" cy="28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4" name="Line 7"/>
            <p:cNvSpPr>
              <a:spLocks noChangeShapeType="1"/>
            </p:cNvSpPr>
            <p:nvPr/>
          </p:nvSpPr>
          <p:spPr bwMode="auto">
            <a:xfrm flipV="1">
              <a:off x="1175" y="889"/>
              <a:ext cx="3227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5" name="Line 8"/>
            <p:cNvSpPr>
              <a:spLocks noChangeShapeType="1"/>
            </p:cNvSpPr>
            <p:nvPr/>
          </p:nvSpPr>
          <p:spPr bwMode="auto">
            <a:xfrm flipH="1">
              <a:off x="4392" y="878"/>
              <a:ext cx="1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6" name="Line 9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7" name="Line 10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8" name="Line 11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0" name="Line 13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1" name="Line 14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2" name="Rectangle 15"/>
            <p:cNvSpPr>
              <a:spLocks noChangeArrowheads="1"/>
            </p:cNvSpPr>
            <p:nvPr/>
          </p:nvSpPr>
          <p:spPr bwMode="auto">
            <a:xfrm>
              <a:off x="1750" y="3364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SymbolPS" pitchFamily="66" charset="2"/>
                </a:rPr>
                <a:t></a:t>
              </a:r>
            </a:p>
          </p:txBody>
        </p:sp>
      </p:grpSp>
      <p:grpSp>
        <p:nvGrpSpPr>
          <p:cNvPr id="2694160" name="Group 16"/>
          <p:cNvGrpSpPr>
            <a:grpSpLocks/>
          </p:cNvGrpSpPr>
          <p:nvPr/>
        </p:nvGrpSpPr>
        <p:grpSpPr bwMode="auto">
          <a:xfrm>
            <a:off x="1685925" y="1712913"/>
            <a:ext cx="5600700" cy="4621212"/>
            <a:chOff x="1062" y="929"/>
            <a:chExt cx="3528" cy="2911"/>
          </a:xfrm>
        </p:grpSpPr>
        <p:grpSp>
          <p:nvGrpSpPr>
            <p:cNvPr id="77844" name="Group 17"/>
            <p:cNvGrpSpPr>
              <a:grpSpLocks/>
            </p:cNvGrpSpPr>
            <p:nvPr/>
          </p:nvGrpSpPr>
          <p:grpSpPr bwMode="auto">
            <a:xfrm>
              <a:off x="1062" y="929"/>
              <a:ext cx="3528" cy="2911"/>
              <a:chOff x="1062" y="929"/>
              <a:chExt cx="3528" cy="2911"/>
            </a:xfrm>
          </p:grpSpPr>
          <p:sp>
            <p:nvSpPr>
              <p:cNvPr id="77845" name="Line 18"/>
              <p:cNvSpPr>
                <a:spLocks noChangeShapeType="1"/>
              </p:cNvSpPr>
              <p:nvPr/>
            </p:nvSpPr>
            <p:spPr bwMode="auto">
              <a:xfrm flipV="1">
                <a:off x="1178" y="1310"/>
                <a:ext cx="1" cy="6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46" name="Line 19"/>
              <p:cNvSpPr>
                <a:spLocks noChangeShapeType="1"/>
              </p:cNvSpPr>
              <p:nvPr/>
            </p:nvSpPr>
            <p:spPr bwMode="auto">
              <a:xfrm flipV="1">
                <a:off x="4578" y="3020"/>
                <a:ext cx="1" cy="82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47" name="Line 20"/>
              <p:cNvSpPr>
                <a:spLocks noChangeShapeType="1"/>
              </p:cNvSpPr>
              <p:nvPr/>
            </p:nvSpPr>
            <p:spPr bwMode="auto">
              <a:xfrm flipV="1">
                <a:off x="2762" y="1139"/>
                <a:ext cx="1" cy="71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48" name="Line 21"/>
              <p:cNvSpPr>
                <a:spLocks noChangeShapeType="1"/>
              </p:cNvSpPr>
              <p:nvPr/>
            </p:nvSpPr>
            <p:spPr bwMode="auto">
              <a:xfrm flipV="1">
                <a:off x="2753" y="1147"/>
                <a:ext cx="60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49" name="Line 22"/>
              <p:cNvSpPr>
                <a:spLocks noChangeShapeType="1"/>
              </p:cNvSpPr>
              <p:nvPr/>
            </p:nvSpPr>
            <p:spPr bwMode="auto">
              <a:xfrm flipH="1" flipV="1">
                <a:off x="3361" y="1135"/>
                <a:ext cx="1" cy="5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0" name="Line 23"/>
              <p:cNvSpPr>
                <a:spLocks noChangeShapeType="1"/>
              </p:cNvSpPr>
              <p:nvPr/>
            </p:nvSpPr>
            <p:spPr bwMode="auto">
              <a:xfrm>
                <a:off x="1579" y="1844"/>
                <a:ext cx="1191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1" name="Line 24"/>
              <p:cNvSpPr>
                <a:spLocks noChangeShapeType="1"/>
              </p:cNvSpPr>
              <p:nvPr/>
            </p:nvSpPr>
            <p:spPr bwMode="auto">
              <a:xfrm flipV="1">
                <a:off x="1590" y="1831"/>
                <a:ext cx="1" cy="53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2" name="Line 25"/>
              <p:cNvSpPr>
                <a:spLocks noChangeShapeType="1"/>
              </p:cNvSpPr>
              <p:nvPr/>
            </p:nvSpPr>
            <p:spPr bwMode="auto">
              <a:xfrm flipV="1">
                <a:off x="1185" y="2364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3" name="Line 26"/>
              <p:cNvSpPr>
                <a:spLocks noChangeShapeType="1"/>
              </p:cNvSpPr>
              <p:nvPr/>
            </p:nvSpPr>
            <p:spPr bwMode="auto">
              <a:xfrm flipH="1" flipV="1">
                <a:off x="1197" y="2170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4" name="Line 27"/>
              <p:cNvSpPr>
                <a:spLocks noChangeShapeType="1"/>
              </p:cNvSpPr>
              <p:nvPr/>
            </p:nvSpPr>
            <p:spPr bwMode="auto">
              <a:xfrm flipH="1" flipV="1">
                <a:off x="1063" y="2363"/>
                <a:ext cx="183" cy="11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5" name="Line 28"/>
              <p:cNvSpPr>
                <a:spLocks noChangeShapeType="1"/>
              </p:cNvSpPr>
              <p:nvPr/>
            </p:nvSpPr>
            <p:spPr bwMode="auto">
              <a:xfrm flipH="1" flipV="1">
                <a:off x="1065" y="2177"/>
                <a:ext cx="1" cy="19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6" name="Line 29"/>
              <p:cNvSpPr>
                <a:spLocks noChangeShapeType="1"/>
              </p:cNvSpPr>
              <p:nvPr/>
            </p:nvSpPr>
            <p:spPr bwMode="auto">
              <a:xfrm flipV="1">
                <a:off x="1062" y="1991"/>
                <a:ext cx="114" cy="19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7" name="Line 30"/>
              <p:cNvSpPr>
                <a:spLocks noChangeShapeType="1"/>
              </p:cNvSpPr>
              <p:nvPr/>
            </p:nvSpPr>
            <p:spPr bwMode="auto">
              <a:xfrm flipH="1" flipV="1">
                <a:off x="1176" y="1991"/>
                <a:ext cx="25" cy="19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8" name="Line 31"/>
              <p:cNvSpPr>
                <a:spLocks noChangeShapeType="1"/>
              </p:cNvSpPr>
              <p:nvPr/>
            </p:nvSpPr>
            <p:spPr bwMode="auto">
              <a:xfrm flipH="1" flipV="1">
                <a:off x="1245" y="2472"/>
                <a:ext cx="1" cy="4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59" name="Line 32"/>
              <p:cNvSpPr>
                <a:spLocks noChangeShapeType="1"/>
              </p:cNvSpPr>
              <p:nvPr/>
            </p:nvSpPr>
            <p:spPr bwMode="auto">
              <a:xfrm flipV="1">
                <a:off x="1236" y="2901"/>
                <a:ext cx="4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60" name="Line 33"/>
              <p:cNvSpPr>
                <a:spLocks noChangeShapeType="1"/>
              </p:cNvSpPr>
              <p:nvPr/>
            </p:nvSpPr>
            <p:spPr bwMode="auto">
              <a:xfrm flipV="1">
                <a:off x="1649" y="2887"/>
                <a:ext cx="1" cy="95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61" name="Rectangle 34"/>
              <p:cNvSpPr>
                <a:spLocks noChangeArrowheads="1"/>
              </p:cNvSpPr>
              <p:nvPr/>
            </p:nvSpPr>
            <p:spPr bwMode="auto">
              <a:xfrm>
                <a:off x="1408" y="3042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chemeClr val="accent2"/>
                    </a:solidFill>
                    <a:latin typeface="Times New Roman" pitchFamily="18" charset="0"/>
                    <a:sym typeface="Wingdings" pitchFamily="2" charset="2"/>
                  </a:rPr>
                  <a:t></a:t>
                </a:r>
              </a:p>
            </p:txBody>
          </p:sp>
          <p:sp>
            <p:nvSpPr>
              <p:cNvPr id="77862" name="Line 35"/>
              <p:cNvSpPr>
                <a:spLocks noChangeShapeType="1"/>
              </p:cNvSpPr>
              <p:nvPr/>
            </p:nvSpPr>
            <p:spPr bwMode="auto">
              <a:xfrm flipH="1" flipV="1">
                <a:off x="1291" y="929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63" name="Line 36"/>
              <p:cNvSpPr>
                <a:spLocks noChangeShapeType="1"/>
              </p:cNvSpPr>
              <p:nvPr/>
            </p:nvSpPr>
            <p:spPr bwMode="auto">
              <a:xfrm flipV="1">
                <a:off x="1279" y="940"/>
                <a:ext cx="2969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64" name="Line 37"/>
              <p:cNvSpPr>
                <a:spLocks noChangeShapeType="1"/>
              </p:cNvSpPr>
              <p:nvPr/>
            </p:nvSpPr>
            <p:spPr bwMode="auto">
              <a:xfrm flipH="1">
                <a:off x="4236" y="929"/>
                <a:ext cx="1" cy="26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65" name="Line 38"/>
              <p:cNvSpPr>
                <a:spLocks noChangeShapeType="1"/>
              </p:cNvSpPr>
              <p:nvPr/>
            </p:nvSpPr>
            <p:spPr bwMode="auto">
              <a:xfrm flipV="1">
                <a:off x="1643" y="3827"/>
                <a:ext cx="294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866" name="Text Box 39"/>
            <p:cNvSpPr txBox="1">
              <a:spLocks noChangeArrowheads="1"/>
            </p:cNvSpPr>
            <p:nvPr/>
          </p:nvSpPr>
          <p:spPr bwMode="auto">
            <a:xfrm>
              <a:off x="2759" y="148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accent2"/>
                  </a:solidFill>
                  <a:latin typeface="Arial Narrow" pitchFamily="34" charset="0"/>
                </a:rPr>
                <a:t>#0</a:t>
              </a:r>
            </a:p>
          </p:txBody>
        </p:sp>
      </p:grpSp>
      <p:grpSp>
        <p:nvGrpSpPr>
          <p:cNvPr id="2694184" name="Group 40"/>
          <p:cNvGrpSpPr>
            <a:grpSpLocks/>
          </p:cNvGrpSpPr>
          <p:nvPr/>
        </p:nvGrpSpPr>
        <p:grpSpPr bwMode="auto">
          <a:xfrm>
            <a:off x="2025650" y="1935163"/>
            <a:ext cx="3455988" cy="1139825"/>
            <a:chOff x="1276" y="1069"/>
            <a:chExt cx="2177" cy="718"/>
          </a:xfrm>
        </p:grpSpPr>
        <p:sp>
          <p:nvSpPr>
            <p:cNvPr id="77868" name="Line 41"/>
            <p:cNvSpPr>
              <a:spLocks noChangeShapeType="1"/>
            </p:cNvSpPr>
            <p:nvPr/>
          </p:nvSpPr>
          <p:spPr bwMode="auto">
            <a:xfrm flipH="1">
              <a:off x="2688" y="1081"/>
              <a:ext cx="765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69" name="Line 42"/>
            <p:cNvSpPr>
              <a:spLocks noChangeShapeType="1"/>
            </p:cNvSpPr>
            <p:nvPr/>
          </p:nvSpPr>
          <p:spPr bwMode="auto">
            <a:xfrm flipH="1">
              <a:off x="2683" y="1069"/>
              <a:ext cx="3" cy="71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0" name="Line 43"/>
            <p:cNvSpPr>
              <a:spLocks noChangeShapeType="1"/>
            </p:cNvSpPr>
            <p:nvPr/>
          </p:nvSpPr>
          <p:spPr bwMode="auto">
            <a:xfrm flipV="1">
              <a:off x="1368" y="1772"/>
              <a:ext cx="1323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1" name="Line 44"/>
            <p:cNvSpPr>
              <a:spLocks noChangeShapeType="1"/>
            </p:cNvSpPr>
            <p:nvPr/>
          </p:nvSpPr>
          <p:spPr bwMode="auto">
            <a:xfrm flipV="1">
              <a:off x="1369" y="1645"/>
              <a:ext cx="1" cy="14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2" name="Line 45"/>
            <p:cNvSpPr>
              <a:spLocks noChangeShapeType="1"/>
            </p:cNvSpPr>
            <p:nvPr/>
          </p:nvSpPr>
          <p:spPr bwMode="auto">
            <a:xfrm flipH="1" flipV="1">
              <a:off x="1283" y="1479"/>
              <a:ext cx="89" cy="17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3" name="Line 46"/>
            <p:cNvSpPr>
              <a:spLocks noChangeShapeType="1"/>
            </p:cNvSpPr>
            <p:nvPr/>
          </p:nvSpPr>
          <p:spPr bwMode="auto">
            <a:xfrm flipV="1">
              <a:off x="1284" y="1310"/>
              <a:ext cx="1" cy="17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4" name="Line 47"/>
            <p:cNvSpPr>
              <a:spLocks noChangeShapeType="1"/>
            </p:cNvSpPr>
            <p:nvPr/>
          </p:nvSpPr>
          <p:spPr bwMode="auto">
            <a:xfrm>
              <a:off x="3443" y="1071"/>
              <a:ext cx="0" cy="12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75" name="Rectangle 48"/>
            <p:cNvSpPr>
              <a:spLocks noChangeArrowheads="1"/>
            </p:cNvSpPr>
            <p:nvPr/>
          </p:nvSpPr>
          <p:spPr bwMode="auto">
            <a:xfrm>
              <a:off x="1276" y="129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77876" name="Rectangle 49"/>
            <p:cNvSpPr>
              <a:spLocks noChangeArrowheads="1"/>
            </p:cNvSpPr>
            <p:nvPr/>
          </p:nvSpPr>
          <p:spPr bwMode="auto">
            <a:xfrm>
              <a:off x="1980" y="1523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PC</a:t>
              </a:r>
            </a:p>
          </p:txBody>
        </p:sp>
      </p:grpSp>
      <p:sp>
        <p:nvSpPr>
          <p:cNvPr id="7789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  <p:sp>
        <p:nvSpPr>
          <p:cNvPr id="77896" name="AutoShape 72"/>
          <p:cNvSpPr>
            <a:spLocks noChangeArrowheads="1"/>
          </p:cNvSpPr>
          <p:nvPr/>
        </p:nvSpPr>
        <p:spPr bwMode="auto">
          <a:xfrm>
            <a:off x="4383088" y="3354388"/>
            <a:ext cx="1793875" cy="623887"/>
          </a:xfrm>
          <a:prstGeom prst="wedgeRoundRectCallout">
            <a:avLst>
              <a:gd name="adj1" fmla="val -23894"/>
              <a:gd name="adj2" fmla="val -223028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1">
                <a:solidFill>
                  <a:schemeClr val="hlink"/>
                </a:solidFill>
              </a:rPr>
              <a:t>Use PC to obtain absolute address, use #0 for base register</a:t>
            </a:r>
          </a:p>
        </p:txBody>
      </p:sp>
      <p:grpSp>
        <p:nvGrpSpPr>
          <p:cNvPr id="2748448" name="Group 32"/>
          <p:cNvGrpSpPr>
            <a:grpSpLocks/>
          </p:cNvGrpSpPr>
          <p:nvPr/>
        </p:nvGrpSpPr>
        <p:grpSpPr bwMode="auto">
          <a:xfrm>
            <a:off x="884238" y="3063875"/>
            <a:ext cx="4664075" cy="3001963"/>
            <a:chOff x="556" y="1778"/>
            <a:chExt cx="2938" cy="1891"/>
          </a:xfrm>
        </p:grpSpPr>
        <p:sp>
          <p:nvSpPr>
            <p:cNvPr id="77899" name="Line 33"/>
            <p:cNvSpPr>
              <a:spLocks noChangeShapeType="1"/>
            </p:cNvSpPr>
            <p:nvPr/>
          </p:nvSpPr>
          <p:spPr bwMode="auto">
            <a:xfrm flipH="1" flipV="1">
              <a:off x="3482" y="3242"/>
              <a:ext cx="0" cy="4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0" name="Line 34"/>
            <p:cNvSpPr>
              <a:spLocks noChangeShapeType="1"/>
            </p:cNvSpPr>
            <p:nvPr/>
          </p:nvSpPr>
          <p:spPr bwMode="auto">
            <a:xfrm>
              <a:off x="556" y="3659"/>
              <a:ext cx="2938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1" name="Line 35"/>
            <p:cNvSpPr>
              <a:spLocks noChangeShapeType="1"/>
            </p:cNvSpPr>
            <p:nvPr/>
          </p:nvSpPr>
          <p:spPr bwMode="auto">
            <a:xfrm flipH="1">
              <a:off x="567" y="1846"/>
              <a:ext cx="6" cy="182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2" name="Line 36"/>
            <p:cNvSpPr>
              <a:spLocks noChangeShapeType="1"/>
            </p:cNvSpPr>
            <p:nvPr/>
          </p:nvSpPr>
          <p:spPr bwMode="auto">
            <a:xfrm flipH="1" flipV="1">
              <a:off x="561" y="1851"/>
              <a:ext cx="532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3" name="Line 37"/>
            <p:cNvSpPr>
              <a:spLocks noChangeShapeType="1"/>
            </p:cNvSpPr>
            <p:nvPr/>
          </p:nvSpPr>
          <p:spPr bwMode="auto">
            <a:xfrm flipV="1">
              <a:off x="1488" y="1778"/>
              <a:ext cx="0" cy="50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4" name="Line 38"/>
            <p:cNvSpPr>
              <a:spLocks noChangeShapeType="1"/>
            </p:cNvSpPr>
            <p:nvPr/>
          </p:nvSpPr>
          <p:spPr bwMode="auto">
            <a:xfrm flipH="1" flipV="1">
              <a:off x="1285" y="2178"/>
              <a:ext cx="0" cy="11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5" name="Line 39"/>
            <p:cNvSpPr>
              <a:spLocks noChangeShapeType="1"/>
            </p:cNvSpPr>
            <p:nvPr/>
          </p:nvSpPr>
          <p:spPr bwMode="auto">
            <a:xfrm flipV="1">
              <a:off x="1079" y="1840"/>
              <a:ext cx="3" cy="13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6" name="Line 40"/>
            <p:cNvSpPr>
              <a:spLocks noChangeShapeType="1"/>
            </p:cNvSpPr>
            <p:nvPr/>
          </p:nvSpPr>
          <p:spPr bwMode="auto">
            <a:xfrm flipH="1">
              <a:off x="1273" y="2279"/>
              <a:ext cx="22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7" name="Line 41"/>
            <p:cNvSpPr>
              <a:spLocks noChangeShapeType="1"/>
            </p:cNvSpPr>
            <p:nvPr/>
          </p:nvSpPr>
          <p:spPr bwMode="auto">
            <a:xfrm flipV="1">
              <a:off x="976" y="2180"/>
              <a:ext cx="0" cy="5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8" name="Line 42"/>
            <p:cNvSpPr>
              <a:spLocks noChangeShapeType="1"/>
            </p:cNvSpPr>
            <p:nvPr/>
          </p:nvSpPr>
          <p:spPr bwMode="auto">
            <a:xfrm flipV="1">
              <a:off x="973" y="1973"/>
              <a:ext cx="108" cy="21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09" name="Line 43"/>
            <p:cNvSpPr>
              <a:spLocks noChangeShapeType="1"/>
            </p:cNvSpPr>
            <p:nvPr/>
          </p:nvSpPr>
          <p:spPr bwMode="auto">
            <a:xfrm flipH="1" flipV="1">
              <a:off x="1081" y="1983"/>
              <a:ext cx="207" cy="2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7910" name="AutoShape 86"/>
          <p:cNvSpPr>
            <a:spLocks noChangeArrowheads="1"/>
          </p:cNvSpPr>
          <p:nvPr/>
        </p:nvSpPr>
        <p:spPr bwMode="auto">
          <a:xfrm>
            <a:off x="131763" y="2038350"/>
            <a:ext cx="1323975" cy="760413"/>
          </a:xfrm>
          <a:prstGeom prst="wedgeRoundRectCallout">
            <a:avLst>
              <a:gd name="adj1" fmla="val 49519"/>
              <a:gd name="adj2" fmla="val 93843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1">
                <a:solidFill>
                  <a:schemeClr val="hlink"/>
                </a:solidFill>
              </a:rPr>
              <a:t>PC can be incremented anytime during the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9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9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9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6" grpId="0" animBg="1"/>
      <p:bldP spid="779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89" name="Up-Down Arrow 8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38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11 w/R0 = Immediate Mode</a:t>
            </a:r>
            <a:endParaRPr lang="en-US" dirty="0"/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#100,r10  ; r10 += 0x0064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38183" y="3138427"/>
            <a:ext cx="4021584" cy="2028377"/>
            <a:chOff x="1438183" y="3138427"/>
            <a:chExt cx="4021584" cy="2028377"/>
          </a:xfrm>
        </p:grpSpPr>
        <p:sp>
          <p:nvSpPr>
            <p:cNvPr id="35" name="TextBox 34"/>
            <p:cNvSpPr txBox="1"/>
            <p:nvPr/>
          </p:nvSpPr>
          <p:spPr>
            <a:xfrm rot="1373522">
              <a:off x="1940977" y="3598802"/>
              <a:ext cx="1982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438183" y="3138427"/>
              <a:ext cx="4021584" cy="2028377"/>
            </a:xfrm>
            <a:custGeom>
              <a:avLst/>
              <a:gdLst>
                <a:gd name="connsiteX0" fmla="*/ 0 w 4021584"/>
                <a:gd name="connsiteY0" fmla="*/ 13146 h 2028377"/>
                <a:gd name="connsiteX1" fmla="*/ 1083075 w 4021584"/>
                <a:gd name="connsiteY1" fmla="*/ 199577 h 2028377"/>
                <a:gd name="connsiteX2" fmla="*/ 3497801 w 4021584"/>
                <a:gd name="connsiteY2" fmla="*/ 1398062 h 2028377"/>
                <a:gd name="connsiteX3" fmla="*/ 4021584 w 4021584"/>
                <a:gd name="connsiteY3" fmla="*/ 2028377 h 202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584" h="2028377">
                  <a:moveTo>
                    <a:pt x="0" y="13146"/>
                  </a:moveTo>
                  <a:cubicBezTo>
                    <a:pt x="250054" y="-9048"/>
                    <a:pt x="500108" y="-31242"/>
                    <a:pt x="1083075" y="199577"/>
                  </a:cubicBezTo>
                  <a:cubicBezTo>
                    <a:pt x="1666042" y="430396"/>
                    <a:pt x="3008050" y="1093262"/>
                    <a:pt x="3497801" y="1398062"/>
                  </a:cubicBezTo>
                  <a:cubicBezTo>
                    <a:pt x="3987552" y="1702862"/>
                    <a:pt x="4004568" y="1865619"/>
                    <a:pt x="4021584" y="2028377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4" name="TextBox 73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0x503a</a:t>
              </a:r>
              <a:endParaRPr lang="en-US" sz="12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07844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0x503a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0x0064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0" name="Freeform 79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2" name="TextBox 81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8" name="TextBox 77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9" name="Arc 78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4" name="TextBox 8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5" name="Arc 8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8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41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2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43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581B98-264F-4018-A3AB-796295876018}" type="slidenum">
              <a:rPr lang="en-US"/>
              <a:pPr/>
              <a:t>39</a:t>
            </a:fld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Source: Immediate Mode</a:t>
            </a:r>
            <a:r>
              <a:rPr lang="en-US" smtClean="0"/>
              <a:t> – </a:t>
            </a:r>
            <a:r>
              <a:rPr lang="en-US" i="1" smtClean="0">
                <a:latin typeface="Arial Narrow" pitchFamily="34" charset="0"/>
              </a:rPr>
              <a:t>#n</a:t>
            </a:r>
          </a:p>
        </p:txBody>
      </p:sp>
      <p:grpSp>
        <p:nvGrpSpPr>
          <p:cNvPr id="2703364" name="Group 4"/>
          <p:cNvGrpSpPr>
            <a:grpSpLocks/>
          </p:cNvGrpSpPr>
          <p:nvPr/>
        </p:nvGrpSpPr>
        <p:grpSpPr bwMode="auto">
          <a:xfrm>
            <a:off x="2030413" y="1722438"/>
            <a:ext cx="5027612" cy="4530725"/>
            <a:chOff x="1279" y="929"/>
            <a:chExt cx="3167" cy="2854"/>
          </a:xfrm>
        </p:grpSpPr>
        <p:sp>
          <p:nvSpPr>
            <p:cNvPr id="29728" name="Line 5"/>
            <p:cNvSpPr>
              <a:spLocks noChangeShapeType="1"/>
            </p:cNvSpPr>
            <p:nvPr/>
          </p:nvSpPr>
          <p:spPr bwMode="auto">
            <a:xfrm>
              <a:off x="1745" y="3767"/>
              <a:ext cx="2701" cy="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9" name="Line 6"/>
            <p:cNvSpPr>
              <a:spLocks noChangeShapeType="1"/>
            </p:cNvSpPr>
            <p:nvPr/>
          </p:nvSpPr>
          <p:spPr bwMode="auto">
            <a:xfrm flipV="1">
              <a:off x="4434" y="3020"/>
              <a:ext cx="1" cy="7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0" name="Line 7"/>
            <p:cNvSpPr>
              <a:spLocks noChangeShapeType="1"/>
            </p:cNvSpPr>
            <p:nvPr/>
          </p:nvSpPr>
          <p:spPr bwMode="auto">
            <a:xfrm flipV="1">
              <a:off x="1756" y="1978"/>
              <a:ext cx="1" cy="18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1" name="Line 8"/>
            <p:cNvSpPr>
              <a:spLocks noChangeShapeType="1"/>
            </p:cNvSpPr>
            <p:nvPr/>
          </p:nvSpPr>
          <p:spPr bwMode="auto">
            <a:xfrm>
              <a:off x="2049" y="2213"/>
              <a:ext cx="1" cy="36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2" name="Line 9"/>
            <p:cNvSpPr>
              <a:spLocks noChangeShapeType="1"/>
            </p:cNvSpPr>
            <p:nvPr/>
          </p:nvSpPr>
          <p:spPr bwMode="auto">
            <a:xfrm flipV="1">
              <a:off x="1920" y="1968"/>
              <a:ext cx="1" cy="1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3" name="Line 10"/>
            <p:cNvSpPr>
              <a:spLocks noChangeShapeType="1"/>
            </p:cNvSpPr>
            <p:nvPr/>
          </p:nvSpPr>
          <p:spPr bwMode="auto">
            <a:xfrm flipH="1" flipV="1">
              <a:off x="1922" y="2081"/>
              <a:ext cx="126" cy="1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4" name="Line 11"/>
            <p:cNvSpPr>
              <a:spLocks noChangeShapeType="1"/>
            </p:cNvSpPr>
            <p:nvPr/>
          </p:nvSpPr>
          <p:spPr bwMode="auto">
            <a:xfrm>
              <a:off x="1745" y="1974"/>
              <a:ext cx="186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5" name="Rectangle 12"/>
            <p:cNvSpPr>
              <a:spLocks noChangeArrowheads="1"/>
            </p:cNvSpPr>
            <p:nvPr/>
          </p:nvSpPr>
          <p:spPr bwMode="auto">
            <a:xfrm>
              <a:off x="1739" y="3331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33CC"/>
                  </a:solidFill>
                  <a:latin typeface="Times New Roman" pitchFamily="18" charset="0"/>
                  <a:sym typeface="Wingdings" pitchFamily="2" charset="2"/>
                </a:rPr>
                <a:t></a:t>
              </a:r>
            </a:p>
          </p:txBody>
        </p:sp>
        <p:sp>
          <p:nvSpPr>
            <p:cNvPr id="29736" name="Line 13"/>
            <p:cNvSpPr>
              <a:spLocks noChangeShapeType="1"/>
            </p:cNvSpPr>
            <p:nvPr/>
          </p:nvSpPr>
          <p:spPr bwMode="auto">
            <a:xfrm flipH="1" flipV="1">
              <a:off x="1291" y="929"/>
              <a:ext cx="0" cy="23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7" name="Line 14"/>
            <p:cNvSpPr>
              <a:spLocks noChangeShapeType="1"/>
            </p:cNvSpPr>
            <p:nvPr/>
          </p:nvSpPr>
          <p:spPr bwMode="auto">
            <a:xfrm flipV="1">
              <a:off x="1279" y="940"/>
              <a:ext cx="296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8" name="Line 15"/>
            <p:cNvSpPr>
              <a:spLocks noChangeShapeType="1"/>
            </p:cNvSpPr>
            <p:nvPr/>
          </p:nvSpPr>
          <p:spPr bwMode="auto">
            <a:xfrm flipH="1">
              <a:off x="4236" y="929"/>
              <a:ext cx="1" cy="26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03376" name="Group 16"/>
          <p:cNvGrpSpPr>
            <a:grpSpLocks/>
          </p:cNvGrpSpPr>
          <p:nvPr/>
        </p:nvGrpSpPr>
        <p:grpSpPr bwMode="auto">
          <a:xfrm>
            <a:off x="882650" y="1944688"/>
            <a:ext cx="4664075" cy="4127500"/>
            <a:chOff x="556" y="1069"/>
            <a:chExt cx="2938" cy="2600"/>
          </a:xfrm>
        </p:grpSpPr>
        <p:grpSp>
          <p:nvGrpSpPr>
            <p:cNvPr id="29706" name="Group 17"/>
            <p:cNvGrpSpPr>
              <a:grpSpLocks/>
            </p:cNvGrpSpPr>
            <p:nvPr/>
          </p:nvGrpSpPr>
          <p:grpSpPr bwMode="auto">
            <a:xfrm>
              <a:off x="1276" y="1069"/>
              <a:ext cx="2177" cy="718"/>
              <a:chOff x="1276" y="1069"/>
              <a:chExt cx="2177" cy="718"/>
            </a:xfrm>
          </p:grpSpPr>
          <p:grpSp>
            <p:nvGrpSpPr>
              <p:cNvPr id="29718" name="Group 18"/>
              <p:cNvGrpSpPr>
                <a:grpSpLocks/>
              </p:cNvGrpSpPr>
              <p:nvPr/>
            </p:nvGrpSpPr>
            <p:grpSpPr bwMode="auto">
              <a:xfrm>
                <a:off x="1276" y="1069"/>
                <a:ext cx="2177" cy="718"/>
                <a:chOff x="1276" y="1069"/>
                <a:chExt cx="2177" cy="718"/>
              </a:xfrm>
            </p:grpSpPr>
            <p:sp>
              <p:nvSpPr>
                <p:cNvPr id="2972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688" y="1081"/>
                  <a:ext cx="765" cy="0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683" y="1069"/>
                  <a:ext cx="3" cy="715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368" y="1772"/>
                  <a:ext cx="1323" cy="3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369" y="1645"/>
                  <a:ext cx="1" cy="142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4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283" y="1479"/>
                  <a:ext cx="89" cy="172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84" y="1310"/>
                  <a:ext cx="1" cy="176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6" name="Line 25"/>
                <p:cNvSpPr>
                  <a:spLocks noChangeShapeType="1"/>
                </p:cNvSpPr>
                <p:nvPr/>
              </p:nvSpPr>
              <p:spPr bwMode="auto">
                <a:xfrm>
                  <a:off x="3443" y="1071"/>
                  <a:ext cx="0" cy="122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27" name="Rectangle 26"/>
                <p:cNvSpPr>
                  <a:spLocks noChangeArrowheads="1"/>
                </p:cNvSpPr>
                <p:nvPr/>
              </p:nvSpPr>
              <p:spPr bwMode="auto">
                <a:xfrm>
                  <a:off x="1276" y="1299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solidFill>
                        <a:srgbClr val="FF0033"/>
                      </a:solidFill>
                      <a:latin typeface="Times New Roman" pitchFamily="18" charset="0"/>
                      <a:sym typeface="SymbolPS" pitchFamily="66" charset="2"/>
                    </a:rPr>
                    <a:t></a:t>
                  </a:r>
                </a:p>
              </p:txBody>
            </p:sp>
          </p:grpSp>
          <p:sp>
            <p:nvSpPr>
              <p:cNvPr id="29719" name="Text Box 27"/>
              <p:cNvSpPr txBox="1">
                <a:spLocks noChangeArrowheads="1"/>
              </p:cNvSpPr>
              <p:nvPr/>
            </p:nvSpPr>
            <p:spPr bwMode="auto">
              <a:xfrm>
                <a:off x="2410" y="1483"/>
                <a:ext cx="29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33"/>
                    </a:solidFill>
                    <a:latin typeface="Arial Narrow" pitchFamily="34" charset="0"/>
                  </a:rPr>
                  <a:t>PC</a:t>
                </a:r>
              </a:p>
            </p:txBody>
          </p:sp>
        </p:grpSp>
        <p:sp>
          <p:nvSpPr>
            <p:cNvPr id="29707" name="Line 28"/>
            <p:cNvSpPr>
              <a:spLocks noChangeShapeType="1"/>
            </p:cNvSpPr>
            <p:nvPr/>
          </p:nvSpPr>
          <p:spPr bwMode="auto">
            <a:xfrm flipH="1" flipV="1">
              <a:off x="3482" y="3242"/>
              <a:ext cx="0" cy="4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Line 29"/>
            <p:cNvSpPr>
              <a:spLocks noChangeShapeType="1"/>
            </p:cNvSpPr>
            <p:nvPr/>
          </p:nvSpPr>
          <p:spPr bwMode="auto">
            <a:xfrm>
              <a:off x="556" y="3659"/>
              <a:ext cx="2938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9" name="Line 30"/>
            <p:cNvSpPr>
              <a:spLocks noChangeShapeType="1"/>
            </p:cNvSpPr>
            <p:nvPr/>
          </p:nvSpPr>
          <p:spPr bwMode="auto">
            <a:xfrm flipH="1">
              <a:off x="567" y="1846"/>
              <a:ext cx="6" cy="182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 flipH="1" flipV="1">
              <a:off x="561" y="1851"/>
              <a:ext cx="532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 flipV="1">
              <a:off x="1488" y="1784"/>
              <a:ext cx="0" cy="5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 flipH="1" flipV="1">
              <a:off x="1285" y="2178"/>
              <a:ext cx="0" cy="11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 flipV="1">
              <a:off x="1079" y="1840"/>
              <a:ext cx="3" cy="13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 flipH="1">
              <a:off x="1273" y="2279"/>
              <a:ext cx="22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5" name="Line 36"/>
            <p:cNvSpPr>
              <a:spLocks noChangeShapeType="1"/>
            </p:cNvSpPr>
            <p:nvPr/>
          </p:nvSpPr>
          <p:spPr bwMode="auto">
            <a:xfrm flipV="1">
              <a:off x="976" y="2180"/>
              <a:ext cx="0" cy="5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6" name="Line 37"/>
            <p:cNvSpPr>
              <a:spLocks noChangeShapeType="1"/>
            </p:cNvSpPr>
            <p:nvPr/>
          </p:nvSpPr>
          <p:spPr bwMode="auto">
            <a:xfrm flipV="1">
              <a:off x="973" y="1973"/>
              <a:ext cx="108" cy="21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 flipH="1" flipV="1">
              <a:off x="1081" y="1983"/>
              <a:ext cx="207" cy="2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40" name="AutoShape 44"/>
          <p:cNvSpPr>
            <a:spLocks noChangeArrowheads="1"/>
          </p:cNvSpPr>
          <p:nvPr/>
        </p:nvSpPr>
        <p:spPr bwMode="auto">
          <a:xfrm>
            <a:off x="163513" y="1893888"/>
            <a:ext cx="1323975" cy="760412"/>
          </a:xfrm>
          <a:prstGeom prst="wedgeRoundRectCallout">
            <a:avLst>
              <a:gd name="adj1" fmla="val 62708"/>
              <a:gd name="adj2" fmla="val 117014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1">
                <a:solidFill>
                  <a:schemeClr val="hlink"/>
                </a:solidFill>
              </a:rPr>
              <a:t>PC can be incremented anytime during the phase</a:t>
            </a:r>
          </a:p>
        </p:txBody>
      </p:sp>
      <p:sp>
        <p:nvSpPr>
          <p:cNvPr id="2974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0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0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8EE3ED-7513-4FAB-AFE3-79B999CDA81C}" type="slidenum">
              <a:rPr lang="en-US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to Cover…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9700"/>
            <a:ext cx="81661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Memory Mapped I/O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I/O Ports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Microarchitecture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Instruction Cycle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Fetch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Decode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Evaluate operands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Execute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Store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Operand Addressing Modes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Register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Indirect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Symbolic</a:t>
            </a:r>
            <a:endParaRPr lang="en-US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9362233-9F49-473C-9BFD-CC9522B86F40}" type="slidenum">
              <a:rPr lang="en-US"/>
              <a:pPr/>
              <a:t>40</a:t>
            </a:fld>
            <a:endParaRPr lang="en-US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 Source Constants</a:t>
            </a: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improve code efficiency, the MSP430 "hardwires" six register/addressing mode combinations to commonly used source values: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#0</a:t>
            </a:r>
            <a:r>
              <a:rPr lang="en-US" sz="2400" b="1" dirty="0" smtClean="0"/>
              <a:t> - R3 in register mode (00)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#1</a:t>
            </a:r>
            <a:r>
              <a:rPr lang="en-US" sz="2400" b="1" dirty="0" smtClean="0"/>
              <a:t> - R3 in indexed mode (01)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#2</a:t>
            </a:r>
            <a:r>
              <a:rPr lang="en-US" sz="2400" b="1" dirty="0"/>
              <a:t> - R3 in indirect mode </a:t>
            </a:r>
            <a:r>
              <a:rPr lang="en-US" sz="2400" b="1" dirty="0" smtClean="0"/>
              <a:t>(10)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</a:rPr>
              <a:t>#-1</a:t>
            </a:r>
            <a:r>
              <a:rPr lang="en-US" sz="2400" b="1" dirty="0"/>
              <a:t> - R3 in indirect auto-increment </a:t>
            </a:r>
            <a:r>
              <a:rPr lang="en-US" sz="2400" b="1" dirty="0" smtClean="0"/>
              <a:t>mode (11)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#4</a:t>
            </a:r>
            <a:r>
              <a:rPr lang="en-US" sz="2400" b="1" dirty="0" smtClean="0"/>
              <a:t> - R2 in indirect mode (10)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#8</a:t>
            </a:r>
            <a:r>
              <a:rPr lang="en-US" sz="2400" b="1" dirty="0" smtClean="0"/>
              <a:t> - R2 in indirect auto-increment mode (11)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Eliminates the need to use a memory location for the immediate value - commonly reduces code size by 30%.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066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Evaluate Source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1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1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1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1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56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79" name="Up-Down Arrow 7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41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Constant Generator</a:t>
            </a:r>
            <a:endParaRPr lang="en-US" dirty="0"/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#1,r10    ; r10 += 1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450889" y="3006146"/>
            <a:ext cx="791385" cy="2160658"/>
            <a:chOff x="5450889" y="3006146"/>
            <a:chExt cx="791385" cy="2160658"/>
          </a:xfrm>
        </p:grpSpPr>
        <p:sp>
          <p:nvSpPr>
            <p:cNvPr id="60" name="Text Box 537"/>
            <p:cNvSpPr txBox="1">
              <a:spLocks noChangeArrowheads="1"/>
            </p:cNvSpPr>
            <p:nvPr/>
          </p:nvSpPr>
          <p:spPr bwMode="auto">
            <a:xfrm>
              <a:off x="5512252" y="3006146"/>
              <a:ext cx="730022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0000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</a:rPr>
                <a:t>0001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0002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0004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0008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</a:rPr>
                <a:t>ffff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450889" y="4325168"/>
              <a:ext cx="271253" cy="841636"/>
            </a:xfrm>
            <a:custGeom>
              <a:avLst/>
              <a:gdLst>
                <a:gd name="connsiteX0" fmla="*/ 532661 w 532661"/>
                <a:gd name="connsiteY0" fmla="*/ 0 h 1189608"/>
                <a:gd name="connsiteX1" fmla="*/ 88777 w 532661"/>
                <a:gd name="connsiteY1" fmla="*/ 523783 h 1189608"/>
                <a:gd name="connsiteX2" fmla="*/ 0 w 532661"/>
                <a:gd name="connsiteY2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661" h="1189608">
                  <a:moveTo>
                    <a:pt x="532661" y="0"/>
                  </a:moveTo>
                  <a:cubicBezTo>
                    <a:pt x="355107" y="162757"/>
                    <a:pt x="177554" y="325515"/>
                    <a:pt x="88777" y="523783"/>
                  </a:cubicBezTo>
                  <a:cubicBezTo>
                    <a:pt x="0" y="722051"/>
                    <a:pt x="0" y="955829"/>
                    <a:pt x="0" y="1189608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58" name="TextBox 5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0x531a</a:t>
              </a:r>
              <a:endParaRPr lang="en-US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1" name="TextBox 70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0x531a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4" name="TextBox 7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5" name="Arc 7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5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83ED627-C9E1-4FF7-B981-98B3F6067D0F}" type="slidenum">
              <a:rPr lang="en-US"/>
              <a:pPr/>
              <a:t>42</a:t>
            </a:fld>
            <a:endParaRPr lang="en-US"/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207963"/>
            <a:ext cx="7847012" cy="8667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</a:rPr>
              <a:t>Constant Mode </a:t>
            </a:r>
            <a:r>
              <a:rPr lang="en-US" dirty="0" smtClean="0"/>
              <a:t>– </a:t>
            </a:r>
            <a:r>
              <a:rPr lang="en-US" i="1" dirty="0" smtClean="0"/>
              <a:t>#{-1,0,1,2,4,8}</a:t>
            </a:r>
          </a:p>
        </p:txBody>
      </p:sp>
      <p:grpSp>
        <p:nvGrpSpPr>
          <p:cNvPr id="2683908" name="Group 4"/>
          <p:cNvGrpSpPr>
            <a:grpSpLocks/>
          </p:cNvGrpSpPr>
          <p:nvPr/>
        </p:nvGrpSpPr>
        <p:grpSpPr bwMode="auto">
          <a:xfrm>
            <a:off x="3459163" y="1930400"/>
            <a:ext cx="2030412" cy="2408238"/>
            <a:chOff x="2179" y="1060"/>
            <a:chExt cx="1279" cy="1517"/>
          </a:xfrm>
        </p:grpSpPr>
        <p:sp>
          <p:nvSpPr>
            <p:cNvPr id="71688" name="Line 5"/>
            <p:cNvSpPr>
              <a:spLocks noChangeShapeType="1"/>
            </p:cNvSpPr>
            <p:nvPr/>
          </p:nvSpPr>
          <p:spPr bwMode="auto">
            <a:xfrm flipH="1">
              <a:off x="2667" y="1071"/>
              <a:ext cx="79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89" name="Line 6"/>
            <p:cNvSpPr>
              <a:spLocks noChangeShapeType="1"/>
            </p:cNvSpPr>
            <p:nvPr/>
          </p:nvSpPr>
          <p:spPr bwMode="auto">
            <a:xfrm flipH="1">
              <a:off x="2675" y="1061"/>
              <a:ext cx="3" cy="71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0" name="Line 7"/>
            <p:cNvSpPr>
              <a:spLocks noChangeShapeType="1"/>
            </p:cNvSpPr>
            <p:nvPr/>
          </p:nvSpPr>
          <p:spPr bwMode="auto">
            <a:xfrm flipV="1">
              <a:off x="2268" y="1767"/>
              <a:ext cx="42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1" name="Line 8"/>
            <p:cNvSpPr>
              <a:spLocks noChangeShapeType="1"/>
            </p:cNvSpPr>
            <p:nvPr/>
          </p:nvSpPr>
          <p:spPr bwMode="auto">
            <a:xfrm flipV="1">
              <a:off x="2279" y="1761"/>
              <a:ext cx="1" cy="3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2" name="Line 9"/>
            <p:cNvSpPr>
              <a:spLocks noChangeShapeType="1"/>
            </p:cNvSpPr>
            <p:nvPr/>
          </p:nvSpPr>
          <p:spPr bwMode="auto">
            <a:xfrm flipV="1">
              <a:off x="2179" y="2060"/>
              <a:ext cx="101" cy="17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3" name="Line 10"/>
            <p:cNvSpPr>
              <a:spLocks noChangeShapeType="1"/>
            </p:cNvSpPr>
            <p:nvPr/>
          </p:nvSpPr>
          <p:spPr bwMode="auto">
            <a:xfrm>
              <a:off x="2180" y="2223"/>
              <a:ext cx="2" cy="354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4" name="Line 11"/>
            <p:cNvSpPr>
              <a:spLocks noChangeShapeType="1"/>
            </p:cNvSpPr>
            <p:nvPr/>
          </p:nvSpPr>
          <p:spPr bwMode="auto">
            <a:xfrm flipH="1">
              <a:off x="3446" y="1060"/>
              <a:ext cx="1" cy="13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5" name="Rectangle 12"/>
            <p:cNvSpPr>
              <a:spLocks noChangeArrowheads="1"/>
            </p:cNvSpPr>
            <p:nvPr/>
          </p:nvSpPr>
          <p:spPr bwMode="auto">
            <a:xfrm>
              <a:off x="2418" y="154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71696" name="Rectangle 13"/>
            <p:cNvSpPr>
              <a:spLocks noChangeArrowheads="1"/>
            </p:cNvSpPr>
            <p:nvPr/>
          </p:nvSpPr>
          <p:spPr bwMode="auto">
            <a:xfrm>
              <a:off x="2443" y="1226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R3</a:t>
              </a:r>
            </a:p>
          </p:txBody>
        </p:sp>
      </p:grpSp>
      <p:sp>
        <p:nvSpPr>
          <p:cNvPr id="71697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Evaluate Source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107" name="Up-Down Arrow 106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43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83927" y="3101629"/>
            <a:ext cx="187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39871" y="4382148"/>
            <a:ext cx="190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207963"/>
            <a:ext cx="796448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3 Word Instruction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add.w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cnt,var</a:t>
            </a:r>
            <a:r>
              <a:rPr lang="en-US" b="1" dirty="0" smtClean="0">
                <a:latin typeface="Courier New" pitchFamily="49" charset="0"/>
              </a:rPr>
              <a:t>   ; M[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] += M[</a:t>
            </a:r>
            <a:r>
              <a:rPr lang="en-US" b="1" dirty="0" err="1" smtClean="0">
                <a:latin typeface="Courier New" pitchFamily="49" charset="0"/>
              </a:rPr>
              <a:t>cnt</a:t>
            </a:r>
            <a:r>
              <a:rPr lang="en-US" b="1" dirty="0" smtClean="0">
                <a:latin typeface="Courier New" pitchFamily="49" charset="0"/>
              </a:rPr>
              <a:t>]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0x000c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Rectangle 68"/>
          <p:cNvSpPr/>
          <p:nvPr/>
        </p:nvSpPr>
        <p:spPr bwMode="auto">
          <a:xfrm>
            <a:off x="938734" y="3259678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938734" y="512060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4" y="5052569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var</a:t>
            </a:r>
            <a:endParaRPr lang="en-US" sz="16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73188" y="4074850"/>
            <a:ext cx="2956264" cy="1044135"/>
            <a:chOff x="1873188" y="4074850"/>
            <a:chExt cx="2956264" cy="1044135"/>
          </a:xfrm>
        </p:grpSpPr>
        <p:sp>
          <p:nvSpPr>
            <p:cNvPr id="13" name="Freeform 12"/>
            <p:cNvSpPr/>
            <p:nvPr/>
          </p:nvSpPr>
          <p:spPr bwMode="auto">
            <a:xfrm>
              <a:off x="1873188" y="4074850"/>
              <a:ext cx="2956264" cy="1044135"/>
            </a:xfrm>
            <a:custGeom>
              <a:avLst/>
              <a:gdLst>
                <a:gd name="connsiteX0" fmla="*/ 2956264 w 2956264"/>
                <a:gd name="connsiteY0" fmla="*/ 0 h 1044135"/>
                <a:gd name="connsiteX1" fmla="*/ 2308195 w 2956264"/>
                <a:gd name="connsiteY1" fmla="*/ 887767 h 1044135"/>
                <a:gd name="connsiteX2" fmla="*/ 0 w 2956264"/>
                <a:gd name="connsiteY2" fmla="*/ 1038688 h 104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6264" h="1044135">
                  <a:moveTo>
                    <a:pt x="2956264" y="0"/>
                  </a:moveTo>
                  <a:cubicBezTo>
                    <a:pt x="2878585" y="357326"/>
                    <a:pt x="2800906" y="714652"/>
                    <a:pt x="2308195" y="887767"/>
                  </a:cubicBezTo>
                  <a:cubicBezTo>
                    <a:pt x="1815484" y="1060882"/>
                    <a:pt x="907742" y="1049785"/>
                    <a:pt x="0" y="1038688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ysDash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52785" y="4816584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6038" y="4761317"/>
            <a:ext cx="4599797" cy="702684"/>
            <a:chOff x="1376038" y="4703577"/>
            <a:chExt cx="4599797" cy="781206"/>
          </a:xfrm>
        </p:grpSpPr>
        <p:sp>
          <p:nvSpPr>
            <p:cNvPr id="14" name="Freeform 13"/>
            <p:cNvSpPr/>
            <p:nvPr/>
          </p:nvSpPr>
          <p:spPr bwMode="auto">
            <a:xfrm>
              <a:off x="1376038" y="4703577"/>
              <a:ext cx="4599797" cy="525371"/>
            </a:xfrm>
            <a:custGeom>
              <a:avLst/>
              <a:gdLst>
                <a:gd name="connsiteX0" fmla="*/ 0 w 4128116"/>
                <a:gd name="connsiteY0" fmla="*/ 525371 h 525371"/>
                <a:gd name="connsiteX1" fmla="*/ 2752078 w 4128116"/>
                <a:gd name="connsiteY1" fmla="*/ 436594 h 525371"/>
                <a:gd name="connsiteX2" fmla="*/ 3488924 w 4128116"/>
                <a:gd name="connsiteY2" fmla="*/ 37099 h 525371"/>
                <a:gd name="connsiteX3" fmla="*/ 3870664 w 4128116"/>
                <a:gd name="connsiteY3" fmla="*/ 63732 h 525371"/>
                <a:gd name="connsiteX4" fmla="*/ 4128116 w 4128116"/>
                <a:gd name="connsiteY4" fmla="*/ 445472 h 52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116" h="525371">
                  <a:moveTo>
                    <a:pt x="0" y="525371"/>
                  </a:moveTo>
                  <a:cubicBezTo>
                    <a:pt x="1085295" y="521672"/>
                    <a:pt x="2170591" y="517973"/>
                    <a:pt x="2752078" y="436594"/>
                  </a:cubicBezTo>
                  <a:cubicBezTo>
                    <a:pt x="3333565" y="355215"/>
                    <a:pt x="3302493" y="99243"/>
                    <a:pt x="3488924" y="37099"/>
                  </a:cubicBezTo>
                  <a:cubicBezTo>
                    <a:pt x="3675355" y="-25045"/>
                    <a:pt x="3764132" y="-4330"/>
                    <a:pt x="3870664" y="63732"/>
                  </a:cubicBezTo>
                  <a:cubicBezTo>
                    <a:pt x="3977196" y="131794"/>
                    <a:pt x="4052656" y="288633"/>
                    <a:pt x="4128116" y="445472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7242" y="5207784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8082" y="5273336"/>
            <a:ext cx="4172504" cy="772357"/>
            <a:chOff x="1518082" y="5273336"/>
            <a:chExt cx="4172504" cy="772357"/>
          </a:xfrm>
        </p:grpSpPr>
        <p:sp>
          <p:nvSpPr>
            <p:cNvPr id="76" name="TextBox 75"/>
            <p:cNvSpPr txBox="1"/>
            <p:nvPr/>
          </p:nvSpPr>
          <p:spPr>
            <a:xfrm rot="1027572">
              <a:off x="1916668" y="5733060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518082" y="5273336"/>
              <a:ext cx="4172504" cy="772357"/>
            </a:xfrm>
            <a:custGeom>
              <a:avLst/>
              <a:gdLst>
                <a:gd name="connsiteX0" fmla="*/ 4172504 w 4172504"/>
                <a:gd name="connsiteY0" fmla="*/ 292963 h 846069"/>
                <a:gd name="connsiteX1" fmla="*/ 3568823 w 4172504"/>
                <a:gd name="connsiteY1" fmla="*/ 772357 h 846069"/>
                <a:gd name="connsiteX2" fmla="*/ 2254928 w 4172504"/>
                <a:gd name="connsiteY2" fmla="*/ 763480 h 846069"/>
                <a:gd name="connsiteX3" fmla="*/ 0 w 4172504"/>
                <a:gd name="connsiteY3" fmla="*/ 0 h 84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2504" h="846069">
                  <a:moveTo>
                    <a:pt x="4172504" y="292963"/>
                  </a:moveTo>
                  <a:cubicBezTo>
                    <a:pt x="4030461" y="493450"/>
                    <a:pt x="3888419" y="693938"/>
                    <a:pt x="3568823" y="772357"/>
                  </a:cubicBezTo>
                  <a:cubicBezTo>
                    <a:pt x="3249227" y="850776"/>
                    <a:pt x="2849732" y="892206"/>
                    <a:pt x="2254928" y="763480"/>
                  </a:cubicBezTo>
                  <a:cubicBezTo>
                    <a:pt x="1660124" y="634754"/>
                    <a:pt x="830062" y="317377"/>
                    <a:pt x="0" y="0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2292" y="3126144"/>
            <a:ext cx="642461" cy="898341"/>
            <a:chOff x="285750" y="2521684"/>
            <a:chExt cx="642461" cy="898341"/>
          </a:xfrm>
        </p:grpSpPr>
        <p:sp>
          <p:nvSpPr>
            <p:cNvPr id="78" name="Rectangle 7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1395934" y="3353778"/>
            <a:ext cx="3258605" cy="368345"/>
            <a:chOff x="1395934" y="3353778"/>
            <a:chExt cx="3258605" cy="368345"/>
          </a:xfrm>
        </p:grpSpPr>
        <p:sp>
          <p:nvSpPr>
            <p:cNvPr id="73" name="Freeform 72"/>
            <p:cNvSpPr/>
            <p:nvPr/>
          </p:nvSpPr>
          <p:spPr bwMode="auto">
            <a:xfrm>
              <a:off x="1395934" y="3353778"/>
              <a:ext cx="3258605" cy="368345"/>
            </a:xfrm>
            <a:custGeom>
              <a:avLst/>
              <a:gdLst>
                <a:gd name="connsiteX0" fmla="*/ 0 w 3554730"/>
                <a:gd name="connsiteY0" fmla="*/ 1466 h 595826"/>
                <a:gd name="connsiteX1" fmla="*/ 2766060 w 3554730"/>
                <a:gd name="connsiteY1" fmla="*/ 92906 h 595826"/>
                <a:gd name="connsiteX2" fmla="*/ 3554730 w 3554730"/>
                <a:gd name="connsiteY2" fmla="*/ 595826 h 5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4730" h="595826">
                  <a:moveTo>
                    <a:pt x="0" y="1466"/>
                  </a:moveTo>
                  <a:cubicBezTo>
                    <a:pt x="1086802" y="-2344"/>
                    <a:pt x="2173605" y="-6154"/>
                    <a:pt x="2766060" y="92906"/>
                  </a:cubicBezTo>
                  <a:cubicBezTo>
                    <a:pt x="3358515" y="191966"/>
                    <a:pt x="3456622" y="393896"/>
                    <a:pt x="3554730" y="595826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98673" y="3390738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08279" y="3257242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0x0218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65118" y="2634423"/>
            <a:ext cx="3645997" cy="355462"/>
            <a:chOff x="1465118" y="2634423"/>
            <a:chExt cx="3645997" cy="355462"/>
          </a:xfrm>
        </p:grpSpPr>
        <p:sp>
          <p:nvSpPr>
            <p:cNvPr id="88" name="TextBox 8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0121" y="2717064"/>
              <a:ext cx="6109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0x5090</a:t>
              </a:r>
              <a:endParaRPr lang="en-US" sz="12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99503" y="2872249"/>
            <a:ext cx="6459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0x5090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74920" y="2946237"/>
            <a:ext cx="1874520" cy="779943"/>
            <a:chOff x="5074920" y="2946237"/>
            <a:chExt cx="1874520" cy="779943"/>
          </a:xfrm>
        </p:grpSpPr>
        <p:sp>
          <p:nvSpPr>
            <p:cNvPr id="16" name="Freeform 15"/>
            <p:cNvSpPr/>
            <p:nvPr/>
          </p:nvSpPr>
          <p:spPr bwMode="auto">
            <a:xfrm>
              <a:off x="5074920" y="3074670"/>
              <a:ext cx="1874520" cy="651510"/>
            </a:xfrm>
            <a:custGeom>
              <a:avLst/>
              <a:gdLst>
                <a:gd name="connsiteX0" fmla="*/ 1874520 w 1874520"/>
                <a:gd name="connsiteY0" fmla="*/ 0 h 651510"/>
                <a:gd name="connsiteX1" fmla="*/ 571500 w 1874520"/>
                <a:gd name="connsiteY1" fmla="*/ 125730 h 651510"/>
                <a:gd name="connsiteX2" fmla="*/ 0 w 1874520"/>
                <a:gd name="connsiteY2" fmla="*/ 65151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651510">
                  <a:moveTo>
                    <a:pt x="1874520" y="0"/>
                  </a:moveTo>
                  <a:cubicBezTo>
                    <a:pt x="1379220" y="8572"/>
                    <a:pt x="883920" y="17145"/>
                    <a:pt x="571500" y="125730"/>
                  </a:cubicBezTo>
                  <a:cubicBezTo>
                    <a:pt x="259080" y="234315"/>
                    <a:pt x="129540" y="442912"/>
                    <a:pt x="0" y="65151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1184634">
              <a:off x="5388587" y="2946237"/>
              <a:ext cx="43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2" name="Freeform 81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95" name="TextBox 94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97" name="Freeform 96"/>
          <p:cNvSpPr/>
          <p:nvPr/>
        </p:nvSpPr>
        <p:spPr bwMode="auto">
          <a:xfrm>
            <a:off x="1835769" y="2216713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30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92" name="TextBox 91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93" name="Arc 92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00" name="TextBox 99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01" name="Arc 10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03" name="TextBox 102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04" name="Arc 103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 bwMode="auto">
          <a:xfrm>
            <a:off x="5074444" y="3076575"/>
            <a:ext cx="1876425" cy="650081"/>
          </a:xfrm>
          <a:custGeom>
            <a:avLst/>
            <a:gdLst>
              <a:gd name="connsiteX0" fmla="*/ 1876425 w 1876425"/>
              <a:gd name="connsiteY0" fmla="*/ 0 h 650081"/>
              <a:gd name="connsiteX1" fmla="*/ 645319 w 1876425"/>
              <a:gd name="connsiteY1" fmla="*/ 276225 h 650081"/>
              <a:gd name="connsiteX2" fmla="*/ 0 w 1876425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425" h="650081">
                <a:moveTo>
                  <a:pt x="1876425" y="0"/>
                </a:moveTo>
                <a:cubicBezTo>
                  <a:pt x="1417240" y="83939"/>
                  <a:pt x="958056" y="167878"/>
                  <a:pt x="645319" y="276225"/>
                </a:cubicBezTo>
                <a:cubicBezTo>
                  <a:pt x="332581" y="384572"/>
                  <a:pt x="166290" y="517326"/>
                  <a:pt x="0" y="650081"/>
                </a:cubicBezTo>
              </a:path>
            </a:pathLst>
          </a:custGeom>
          <a:noFill/>
          <a:ln w="50800" cap="flat" cmpd="sng" algn="ctr">
            <a:solidFill>
              <a:srgbClr val="7030A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6" grpId="0"/>
      <p:bldP spid="15" grpId="0" animBg="1"/>
      <p:bldP spid="3" grpId="0" animBg="1"/>
      <p:bldP spid="12" grpId="0" animBg="1"/>
      <p:bldP spid="82" grpId="0" animBg="1"/>
      <p:bldP spid="9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829AC11-5BE5-4B9B-B7D5-4BAF29FBDD51}" type="slidenum">
              <a:rPr lang="en-US"/>
              <a:pPr/>
              <a:t>44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Instruction Phases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</a:t>
            </a:r>
          </a:p>
          <a:p>
            <a:pPr lvl="1"/>
            <a:r>
              <a:rPr lang="en-US" smtClean="0"/>
              <a:t>PUSH</a:t>
            </a:r>
          </a:p>
          <a:p>
            <a:pPr lvl="2"/>
            <a:r>
              <a:rPr lang="en-US" smtClean="0"/>
              <a:t>Decrement stack pointer (R1)</a:t>
            </a:r>
          </a:p>
          <a:p>
            <a:pPr lvl="2"/>
            <a:r>
              <a:rPr lang="en-US" smtClean="0"/>
              <a:t>Ready address for store phase</a:t>
            </a:r>
          </a:p>
          <a:p>
            <a:pPr lvl="1"/>
            <a:r>
              <a:rPr lang="en-US" smtClean="0"/>
              <a:t>JUMP</a:t>
            </a:r>
          </a:p>
          <a:p>
            <a:pPr lvl="2"/>
            <a:r>
              <a:rPr lang="en-US" smtClean="0"/>
              <a:t>Compute 10-bit, 2’s complement, sign extended</a:t>
            </a:r>
          </a:p>
          <a:p>
            <a:pPr lvl="2"/>
            <a:r>
              <a:rPr lang="en-US" smtClean="0"/>
              <a:t>Add to program counter (R0)</a:t>
            </a:r>
          </a:p>
          <a:p>
            <a:r>
              <a:rPr lang="en-US" smtClean="0"/>
              <a:t>Store</a:t>
            </a:r>
          </a:p>
          <a:p>
            <a:pPr lvl="1"/>
            <a:r>
              <a:rPr lang="en-US" smtClean="0"/>
              <a:t>Move data from ALU to register, memory, or I/O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120" name="Up-Down Arrow 119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9559" y="5035015"/>
            <a:ext cx="642461" cy="898341"/>
            <a:chOff x="285750" y="2521684"/>
            <a:chExt cx="642461" cy="898341"/>
          </a:xfrm>
        </p:grpSpPr>
        <p:sp>
          <p:nvSpPr>
            <p:cNvPr id="97" name="Rectangle 96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SP</a:t>
              </a:r>
              <a:endParaRPr lang="en-US" sz="1400" b="1" dirty="0"/>
            </a:p>
          </p:txBody>
        </p:sp>
        <p:cxnSp>
          <p:nvCxnSpPr>
            <p:cNvPr id="99" name="Straight Arrow Connector 98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83927" y="3101629"/>
            <a:ext cx="187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2017205" y="4331469"/>
            <a:ext cx="190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396266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94460" y="4057650"/>
            <a:ext cx="4149090" cy="110871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03738"/>
            <a:ext cx="2955145" cy="355652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442913"/>
            <a:ext cx="796448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Push Instruction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389463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push.w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cnt</a:t>
            </a:r>
            <a:r>
              <a:rPr lang="en-US" b="1" dirty="0" smtClean="0">
                <a:latin typeface="Courier New" pitchFamily="49" charset="0"/>
              </a:rPr>
              <a:t>   ;  M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</a:rPr>
              <a:t>--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</a:rPr>
              <a:t> = M[</a:t>
            </a:r>
            <a:r>
              <a:rPr lang="en-US" b="1" dirty="0" err="1" smtClean="0">
                <a:latin typeface="Courier New" pitchFamily="49" charset="0"/>
              </a:rPr>
              <a:t>cnt</a:t>
            </a:r>
            <a:r>
              <a:rPr lang="en-US" b="1" dirty="0">
                <a:latin typeface="Courier New" pitchFamily="49" charset="0"/>
              </a:rPr>
              <a:t>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0x000c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Rectangle 70"/>
          <p:cNvSpPr/>
          <p:nvPr/>
        </p:nvSpPr>
        <p:spPr bwMode="auto">
          <a:xfrm>
            <a:off x="938734" y="512060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65118" y="2634423"/>
            <a:ext cx="3636001" cy="355462"/>
            <a:chOff x="1465118" y="2634423"/>
            <a:chExt cx="3636001" cy="355462"/>
          </a:xfrm>
        </p:grpSpPr>
        <p:sp>
          <p:nvSpPr>
            <p:cNvPr id="88" name="TextBox 8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64236" y="2717064"/>
              <a:ext cx="63688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0x1210</a:t>
              </a:r>
              <a:endParaRPr lang="en-US" sz="12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78906" y="2872249"/>
            <a:ext cx="6462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0x1210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74920" y="2828779"/>
            <a:ext cx="1874520" cy="897401"/>
            <a:chOff x="5074920" y="2828779"/>
            <a:chExt cx="1874520" cy="897401"/>
          </a:xfrm>
        </p:grpSpPr>
        <p:sp>
          <p:nvSpPr>
            <p:cNvPr id="16" name="Freeform 15"/>
            <p:cNvSpPr/>
            <p:nvPr/>
          </p:nvSpPr>
          <p:spPr bwMode="auto">
            <a:xfrm>
              <a:off x="5074920" y="3074670"/>
              <a:ext cx="1874520" cy="651510"/>
            </a:xfrm>
            <a:custGeom>
              <a:avLst/>
              <a:gdLst>
                <a:gd name="connsiteX0" fmla="*/ 1874520 w 1874520"/>
                <a:gd name="connsiteY0" fmla="*/ 0 h 651510"/>
                <a:gd name="connsiteX1" fmla="*/ 571500 w 1874520"/>
                <a:gd name="connsiteY1" fmla="*/ 125730 h 651510"/>
                <a:gd name="connsiteX2" fmla="*/ 0 w 1874520"/>
                <a:gd name="connsiteY2" fmla="*/ 65151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651510">
                  <a:moveTo>
                    <a:pt x="1874520" y="0"/>
                  </a:moveTo>
                  <a:cubicBezTo>
                    <a:pt x="1379220" y="8572"/>
                    <a:pt x="883920" y="17145"/>
                    <a:pt x="571500" y="125730"/>
                  </a:cubicBezTo>
                  <a:cubicBezTo>
                    <a:pt x="259080" y="234315"/>
                    <a:pt x="129540" y="442912"/>
                    <a:pt x="0" y="65151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1184634">
              <a:off x="5758009" y="2828779"/>
              <a:ext cx="43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6576044" y="3152374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76044" y="3152374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5133975" y="3257391"/>
            <a:ext cx="1857375" cy="466884"/>
          </a:xfrm>
          <a:custGeom>
            <a:avLst/>
            <a:gdLst>
              <a:gd name="connsiteX0" fmla="*/ 1857375 w 1857375"/>
              <a:gd name="connsiteY0" fmla="*/ 159 h 466884"/>
              <a:gd name="connsiteX1" fmla="*/ 676275 w 1857375"/>
              <a:gd name="connsiteY1" fmla="*/ 76359 h 466884"/>
              <a:gd name="connsiteX2" fmla="*/ 0 w 1857375"/>
              <a:gd name="connsiteY2" fmla="*/ 466884 h 4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75" h="466884">
                <a:moveTo>
                  <a:pt x="1857375" y="159"/>
                </a:moveTo>
                <a:cubicBezTo>
                  <a:pt x="1421606" y="-635"/>
                  <a:pt x="985837" y="-1429"/>
                  <a:pt x="676275" y="76359"/>
                </a:cubicBezTo>
                <a:cubicBezTo>
                  <a:pt x="366712" y="154147"/>
                  <a:pt x="183356" y="310515"/>
                  <a:pt x="0" y="466884"/>
                </a:cubicBezTo>
              </a:path>
            </a:pathLst>
          </a:custGeom>
          <a:noFill/>
          <a:ln w="50800" cap="flat" cmpd="sng" algn="ctr">
            <a:solidFill>
              <a:srgbClr val="7030A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502921" y="2992386"/>
            <a:ext cx="678392" cy="734040"/>
            <a:chOff x="4502921" y="2992386"/>
            <a:chExt cx="678392" cy="734040"/>
          </a:xfrm>
        </p:grpSpPr>
        <p:sp>
          <p:nvSpPr>
            <p:cNvPr id="18" name="Rectangle 17"/>
            <p:cNvSpPr/>
            <p:nvPr/>
          </p:nvSpPr>
          <p:spPr>
            <a:xfrm>
              <a:off x="4502921" y="2992386"/>
              <a:ext cx="6783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</a:rPr>
                <a:t>fffe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650658" y="3244645"/>
              <a:ext cx="176981" cy="481781"/>
            </a:xfrm>
            <a:custGeom>
              <a:avLst/>
              <a:gdLst>
                <a:gd name="connsiteX0" fmla="*/ 176981 w 176981"/>
                <a:gd name="connsiteY0" fmla="*/ 0 h 481781"/>
                <a:gd name="connsiteX1" fmla="*/ 49161 w 176981"/>
                <a:gd name="connsiteY1" fmla="*/ 226142 h 481781"/>
                <a:gd name="connsiteX2" fmla="*/ 0 w 176981"/>
                <a:gd name="connsiteY2" fmla="*/ 481781 h 48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981" h="481781">
                  <a:moveTo>
                    <a:pt x="176981" y="0"/>
                  </a:moveTo>
                  <a:cubicBezTo>
                    <a:pt x="127819" y="72922"/>
                    <a:pt x="78658" y="145845"/>
                    <a:pt x="49161" y="226142"/>
                  </a:cubicBezTo>
                  <a:cubicBezTo>
                    <a:pt x="19664" y="306439"/>
                    <a:pt x="9832" y="394110"/>
                    <a:pt x="0" y="481781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19943" y="3303639"/>
            <a:ext cx="2160960" cy="993260"/>
            <a:chOff x="4819943" y="3303639"/>
            <a:chExt cx="2160960" cy="993260"/>
          </a:xfrm>
        </p:grpSpPr>
        <p:sp>
          <p:nvSpPr>
            <p:cNvPr id="28" name="Freeform 27"/>
            <p:cNvSpPr/>
            <p:nvPr/>
          </p:nvSpPr>
          <p:spPr bwMode="auto">
            <a:xfrm>
              <a:off x="4819943" y="3303639"/>
              <a:ext cx="2160960" cy="993260"/>
            </a:xfrm>
            <a:custGeom>
              <a:avLst/>
              <a:gdLst>
                <a:gd name="connsiteX0" fmla="*/ 7696 w 2160960"/>
                <a:gd name="connsiteY0" fmla="*/ 747251 h 993260"/>
                <a:gd name="connsiteX1" fmla="*/ 96186 w 2160960"/>
                <a:gd name="connsiteY1" fmla="*/ 963561 h 993260"/>
                <a:gd name="connsiteX2" fmla="*/ 686122 w 2160960"/>
                <a:gd name="connsiteY2" fmla="*/ 884903 h 993260"/>
                <a:gd name="connsiteX3" fmla="*/ 2160960 w 2160960"/>
                <a:gd name="connsiteY3" fmla="*/ 0 h 9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960" h="993260">
                  <a:moveTo>
                    <a:pt x="7696" y="747251"/>
                  </a:moveTo>
                  <a:cubicBezTo>
                    <a:pt x="-4595" y="843935"/>
                    <a:pt x="-16885" y="940619"/>
                    <a:pt x="96186" y="963561"/>
                  </a:cubicBezTo>
                  <a:cubicBezTo>
                    <a:pt x="209257" y="986503"/>
                    <a:pt x="341993" y="1045496"/>
                    <a:pt x="686122" y="884903"/>
                  </a:cubicBezTo>
                  <a:cubicBezTo>
                    <a:pt x="1030251" y="724310"/>
                    <a:pt x="1595605" y="362155"/>
                    <a:pt x="2160960" y="0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ysDash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9922614">
              <a:off x="5309447" y="3603201"/>
              <a:ext cx="11160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</a:rPr>
                <a:t>(+1 cycle)</a:t>
              </a:r>
            </a:p>
          </p:txBody>
        </p:sp>
      </p:grpSp>
      <p:grpSp>
        <p:nvGrpSpPr>
          <p:cNvPr id="3125249" name="Group 3125248"/>
          <p:cNvGrpSpPr/>
          <p:nvPr/>
        </p:nvGrpSpPr>
        <p:grpSpPr>
          <a:xfrm>
            <a:off x="1774530" y="3234813"/>
            <a:ext cx="5235870" cy="1931548"/>
            <a:chOff x="1774530" y="3234813"/>
            <a:chExt cx="5235870" cy="1887793"/>
          </a:xfrm>
        </p:grpSpPr>
        <p:sp>
          <p:nvSpPr>
            <p:cNvPr id="74" name="TextBox 73"/>
            <p:cNvSpPr txBox="1"/>
            <p:nvPr/>
          </p:nvSpPr>
          <p:spPr>
            <a:xfrm rot="21170167">
              <a:off x="1774530" y="4747760"/>
              <a:ext cx="18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3125248" name="Freeform 3125247"/>
            <p:cNvSpPr/>
            <p:nvPr/>
          </p:nvSpPr>
          <p:spPr bwMode="auto">
            <a:xfrm>
              <a:off x="1887794" y="3234813"/>
              <a:ext cx="5122606" cy="1887793"/>
            </a:xfrm>
            <a:custGeom>
              <a:avLst/>
              <a:gdLst>
                <a:gd name="connsiteX0" fmla="*/ 5122606 w 5122606"/>
                <a:gd name="connsiteY0" fmla="*/ 0 h 1887793"/>
                <a:gd name="connsiteX1" fmla="*/ 3578941 w 5122606"/>
                <a:gd name="connsiteY1" fmla="*/ 1337187 h 1887793"/>
                <a:gd name="connsiteX2" fmla="*/ 0 w 5122606"/>
                <a:gd name="connsiteY2" fmla="*/ 1887793 h 188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2606" h="1887793">
                  <a:moveTo>
                    <a:pt x="5122606" y="0"/>
                  </a:moveTo>
                  <a:cubicBezTo>
                    <a:pt x="4777657" y="511277"/>
                    <a:pt x="4432709" y="1022555"/>
                    <a:pt x="3578941" y="1337187"/>
                  </a:cubicBezTo>
                  <a:cubicBezTo>
                    <a:pt x="2725173" y="1651819"/>
                    <a:pt x="1362586" y="1769806"/>
                    <a:pt x="0" y="1887793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7178" y="4780937"/>
            <a:ext cx="642461" cy="898341"/>
            <a:chOff x="285750" y="2521684"/>
            <a:chExt cx="642461" cy="898341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SP</a:t>
              </a:r>
              <a:endParaRPr lang="en-US" sz="1400" b="1" dirty="0"/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TextBox 103"/>
          <p:cNvSpPr txBox="1"/>
          <p:nvPr/>
        </p:nvSpPr>
        <p:spPr>
          <a:xfrm>
            <a:off x="1095915" y="3961978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0xa5a5</a:t>
            </a: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95911" y="5115890"/>
            <a:ext cx="4594675" cy="929803"/>
            <a:chOff x="1095911" y="5115890"/>
            <a:chExt cx="4594675" cy="929803"/>
          </a:xfrm>
        </p:grpSpPr>
        <p:grpSp>
          <p:nvGrpSpPr>
            <p:cNvPr id="20" name="Group 19"/>
            <p:cNvGrpSpPr/>
            <p:nvPr/>
          </p:nvGrpSpPr>
          <p:grpSpPr>
            <a:xfrm>
              <a:off x="1518082" y="5273336"/>
              <a:ext cx="4172504" cy="772357"/>
              <a:chOff x="1518082" y="5273336"/>
              <a:chExt cx="4172504" cy="772357"/>
            </a:xfrm>
          </p:grpSpPr>
          <p:sp>
            <p:nvSpPr>
              <p:cNvPr id="76" name="TextBox 75"/>
              <p:cNvSpPr txBox="1"/>
              <p:nvPr/>
            </p:nvSpPr>
            <p:spPr>
              <a:xfrm rot="1027572">
                <a:off x="1916668" y="5733060"/>
                <a:ext cx="1878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Data Bus (+1 cycle)</a:t>
                </a:r>
                <a:endParaRPr lang="en-US" sz="1200" b="1" dirty="0"/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1518082" y="5273336"/>
                <a:ext cx="4172504" cy="772357"/>
              </a:xfrm>
              <a:custGeom>
                <a:avLst/>
                <a:gdLst>
                  <a:gd name="connsiteX0" fmla="*/ 4172504 w 4172504"/>
                  <a:gd name="connsiteY0" fmla="*/ 292963 h 846069"/>
                  <a:gd name="connsiteX1" fmla="*/ 3568823 w 4172504"/>
                  <a:gd name="connsiteY1" fmla="*/ 772357 h 846069"/>
                  <a:gd name="connsiteX2" fmla="*/ 2254928 w 4172504"/>
                  <a:gd name="connsiteY2" fmla="*/ 763480 h 846069"/>
                  <a:gd name="connsiteX3" fmla="*/ 0 w 4172504"/>
                  <a:gd name="connsiteY3" fmla="*/ 0 h 84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72504" h="846069">
                    <a:moveTo>
                      <a:pt x="4172504" y="292963"/>
                    </a:moveTo>
                    <a:cubicBezTo>
                      <a:pt x="4030461" y="493450"/>
                      <a:pt x="3888419" y="693938"/>
                      <a:pt x="3568823" y="772357"/>
                    </a:cubicBezTo>
                    <a:cubicBezTo>
                      <a:pt x="3249227" y="850776"/>
                      <a:pt x="2849732" y="892206"/>
                      <a:pt x="2254928" y="763480"/>
                    </a:cubicBezTo>
                    <a:cubicBezTo>
                      <a:pt x="1660124" y="634754"/>
                      <a:pt x="830062" y="317377"/>
                      <a:pt x="0" y="0"/>
                    </a:cubicBezTo>
                  </a:path>
                </a:pathLst>
              </a:custGeom>
              <a:noFill/>
              <a:ln w="508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95911" y="5115890"/>
              <a:ext cx="5867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0xa5a5</a:t>
              </a:r>
              <a:endParaRPr lang="en-US" sz="1200" b="1" dirty="0"/>
            </a:p>
          </p:txBody>
        </p:sp>
      </p:grp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820053" y="3090396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SP</a:t>
            </a:r>
            <a:endParaRPr lang="en-US" sz="1200" b="1" dirty="0"/>
          </a:p>
        </p:txBody>
      </p:sp>
      <p:sp>
        <p:nvSpPr>
          <p:cNvPr id="10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Execute Phase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107" name="Freeform 106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109" name="TextBox 108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12" name="TextBox 111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13" name="Arc 112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15" name="TextBox 114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16" name="Arc 115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8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2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6" grpId="0"/>
      <p:bldP spid="15" grpId="0" animBg="1"/>
      <p:bldP spid="3" grpId="0" animBg="1"/>
      <p:bldP spid="12" grpId="0" animBg="1"/>
      <p:bldP spid="17" grpId="0" animBg="1"/>
      <p:bldP spid="10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3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8DD3F2E-F4A0-4D79-BF46-6A6C23B8A3AB}" type="slidenum">
              <a:rPr lang="en-US"/>
              <a:pPr/>
              <a:t>46</a:t>
            </a:fld>
            <a:endParaRPr lang="en-US"/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Execute Phase: </a:t>
            </a:r>
            <a:r>
              <a:rPr lang="en-US" i="1" dirty="0" smtClean="0">
                <a:latin typeface="Arial Narrow" pitchFamily="34" charset="0"/>
              </a:rPr>
              <a:t>PUSH.W</a:t>
            </a:r>
          </a:p>
        </p:txBody>
      </p:sp>
      <p:sp>
        <p:nvSpPr>
          <p:cNvPr id="87047" name="Text Box 3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Execute Cycle</a:t>
            </a:r>
          </a:p>
        </p:txBody>
      </p:sp>
      <p:grpSp>
        <p:nvGrpSpPr>
          <p:cNvPr id="87076" name="Group 36"/>
          <p:cNvGrpSpPr>
            <a:grpSpLocks/>
          </p:cNvGrpSpPr>
          <p:nvPr/>
        </p:nvGrpSpPr>
        <p:grpSpPr bwMode="auto">
          <a:xfrm>
            <a:off x="884238" y="1935163"/>
            <a:ext cx="4664075" cy="4146550"/>
            <a:chOff x="557" y="1219"/>
            <a:chExt cx="2938" cy="2612"/>
          </a:xfrm>
        </p:grpSpPr>
        <p:sp>
          <p:nvSpPr>
            <p:cNvPr id="87048" name="Line 41"/>
            <p:cNvSpPr>
              <a:spLocks noChangeShapeType="1"/>
            </p:cNvSpPr>
            <p:nvPr/>
          </p:nvSpPr>
          <p:spPr bwMode="auto">
            <a:xfrm flipH="1">
              <a:off x="2666" y="1231"/>
              <a:ext cx="78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49" name="Line 42"/>
            <p:cNvSpPr>
              <a:spLocks noChangeShapeType="1"/>
            </p:cNvSpPr>
            <p:nvPr/>
          </p:nvSpPr>
          <p:spPr bwMode="auto">
            <a:xfrm flipH="1">
              <a:off x="2669" y="1219"/>
              <a:ext cx="3" cy="71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0" name="Line 43"/>
            <p:cNvSpPr>
              <a:spLocks noChangeShapeType="1"/>
            </p:cNvSpPr>
            <p:nvPr/>
          </p:nvSpPr>
          <p:spPr bwMode="auto">
            <a:xfrm flipV="1">
              <a:off x="1477" y="1922"/>
              <a:ext cx="1196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1" name="Line 45"/>
            <p:cNvSpPr>
              <a:spLocks noChangeShapeType="1"/>
            </p:cNvSpPr>
            <p:nvPr/>
          </p:nvSpPr>
          <p:spPr bwMode="auto">
            <a:xfrm flipV="1">
              <a:off x="1075" y="1634"/>
              <a:ext cx="97" cy="17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2" name="Line 46"/>
            <p:cNvSpPr>
              <a:spLocks noChangeShapeType="1"/>
            </p:cNvSpPr>
            <p:nvPr/>
          </p:nvSpPr>
          <p:spPr bwMode="auto">
            <a:xfrm flipV="1">
              <a:off x="1170" y="1466"/>
              <a:ext cx="1" cy="17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3" name="Line 47"/>
            <p:cNvSpPr>
              <a:spLocks noChangeShapeType="1"/>
            </p:cNvSpPr>
            <p:nvPr/>
          </p:nvSpPr>
          <p:spPr bwMode="auto">
            <a:xfrm>
              <a:off x="3443" y="1221"/>
              <a:ext cx="0" cy="12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4" name="Rectangle 48"/>
            <p:cNvSpPr>
              <a:spLocks noChangeArrowheads="1"/>
            </p:cNvSpPr>
            <p:nvPr/>
          </p:nvSpPr>
          <p:spPr bwMode="auto">
            <a:xfrm>
              <a:off x="600" y="203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87055" name="Rectangle 49"/>
            <p:cNvSpPr>
              <a:spLocks noChangeArrowheads="1"/>
            </p:cNvSpPr>
            <p:nvPr/>
          </p:nvSpPr>
          <p:spPr bwMode="auto">
            <a:xfrm>
              <a:off x="2395" y="1687"/>
              <a:ext cx="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FF0033"/>
                  </a:solidFill>
                  <a:latin typeface="Arial Narrow" pitchFamily="34" charset="0"/>
                </a:rPr>
                <a:t>SP</a:t>
              </a:r>
            </a:p>
          </p:txBody>
        </p:sp>
        <p:sp>
          <p:nvSpPr>
            <p:cNvPr id="87056" name="Line 33"/>
            <p:cNvSpPr>
              <a:spLocks noChangeShapeType="1"/>
            </p:cNvSpPr>
            <p:nvPr/>
          </p:nvSpPr>
          <p:spPr bwMode="auto">
            <a:xfrm flipH="1" flipV="1">
              <a:off x="3483" y="3404"/>
              <a:ext cx="0" cy="4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7" name="Line 34"/>
            <p:cNvSpPr>
              <a:spLocks noChangeShapeType="1"/>
            </p:cNvSpPr>
            <p:nvPr/>
          </p:nvSpPr>
          <p:spPr bwMode="auto">
            <a:xfrm>
              <a:off x="557" y="3821"/>
              <a:ext cx="2938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8" name="Line 35"/>
            <p:cNvSpPr>
              <a:spLocks noChangeShapeType="1"/>
            </p:cNvSpPr>
            <p:nvPr/>
          </p:nvSpPr>
          <p:spPr bwMode="auto">
            <a:xfrm flipH="1">
              <a:off x="568" y="2008"/>
              <a:ext cx="6" cy="182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59" name="Line 36"/>
            <p:cNvSpPr>
              <a:spLocks noChangeShapeType="1"/>
            </p:cNvSpPr>
            <p:nvPr/>
          </p:nvSpPr>
          <p:spPr bwMode="auto">
            <a:xfrm flipH="1" flipV="1">
              <a:off x="562" y="2013"/>
              <a:ext cx="532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0" name="Line 37"/>
            <p:cNvSpPr>
              <a:spLocks noChangeShapeType="1"/>
            </p:cNvSpPr>
            <p:nvPr/>
          </p:nvSpPr>
          <p:spPr bwMode="auto">
            <a:xfrm flipV="1">
              <a:off x="1489" y="1914"/>
              <a:ext cx="0" cy="53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1" name="Line 38"/>
            <p:cNvSpPr>
              <a:spLocks noChangeShapeType="1"/>
            </p:cNvSpPr>
            <p:nvPr/>
          </p:nvSpPr>
          <p:spPr bwMode="auto">
            <a:xfrm flipH="1" flipV="1">
              <a:off x="1286" y="2340"/>
              <a:ext cx="0" cy="11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2" name="Line 39"/>
            <p:cNvSpPr>
              <a:spLocks noChangeShapeType="1"/>
            </p:cNvSpPr>
            <p:nvPr/>
          </p:nvSpPr>
          <p:spPr bwMode="auto">
            <a:xfrm flipV="1">
              <a:off x="1080" y="1788"/>
              <a:ext cx="1" cy="35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3" name="Line 40"/>
            <p:cNvSpPr>
              <a:spLocks noChangeShapeType="1"/>
            </p:cNvSpPr>
            <p:nvPr/>
          </p:nvSpPr>
          <p:spPr bwMode="auto">
            <a:xfrm flipH="1">
              <a:off x="1274" y="2441"/>
              <a:ext cx="227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4" name="Line 41"/>
            <p:cNvSpPr>
              <a:spLocks noChangeShapeType="1"/>
            </p:cNvSpPr>
            <p:nvPr/>
          </p:nvSpPr>
          <p:spPr bwMode="auto">
            <a:xfrm flipH="1" flipV="1">
              <a:off x="965" y="2557"/>
              <a:ext cx="63" cy="104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5" name="Line 42"/>
            <p:cNvSpPr>
              <a:spLocks noChangeShapeType="1"/>
            </p:cNvSpPr>
            <p:nvPr/>
          </p:nvSpPr>
          <p:spPr bwMode="auto">
            <a:xfrm flipV="1">
              <a:off x="966" y="2135"/>
              <a:ext cx="116" cy="21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6" name="Line 43"/>
            <p:cNvSpPr>
              <a:spLocks noChangeShapeType="1"/>
            </p:cNvSpPr>
            <p:nvPr/>
          </p:nvSpPr>
          <p:spPr bwMode="auto">
            <a:xfrm flipH="1" flipV="1">
              <a:off x="1082" y="2145"/>
              <a:ext cx="207" cy="20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67" name="Rectangle 5"/>
            <p:cNvSpPr>
              <a:spLocks noChangeArrowheads="1"/>
            </p:cNvSpPr>
            <p:nvPr/>
          </p:nvSpPr>
          <p:spPr bwMode="auto">
            <a:xfrm>
              <a:off x="2103" y="344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000">
                <a:solidFill>
                  <a:srgbClr val="00FF00"/>
                </a:solidFill>
                <a:latin typeface="Times New Roman" pitchFamily="18" charset="0"/>
                <a:sym typeface="SymbolPS" pitchFamily="66" charset="2"/>
              </a:endParaRPr>
            </a:p>
          </p:txBody>
        </p:sp>
        <p:sp>
          <p:nvSpPr>
            <p:cNvPr id="87073" name="Line 41"/>
            <p:cNvSpPr>
              <a:spLocks noChangeShapeType="1"/>
            </p:cNvSpPr>
            <p:nvPr/>
          </p:nvSpPr>
          <p:spPr bwMode="auto">
            <a:xfrm flipV="1">
              <a:off x="965" y="2344"/>
              <a:ext cx="3" cy="21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75" name="Line 41"/>
            <p:cNvSpPr>
              <a:spLocks noChangeShapeType="1"/>
            </p:cNvSpPr>
            <p:nvPr/>
          </p:nvSpPr>
          <p:spPr bwMode="auto">
            <a:xfrm flipV="1">
              <a:off x="1024" y="2646"/>
              <a:ext cx="3" cy="219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7077" name="AutoShape 37"/>
          <p:cNvSpPr>
            <a:spLocks noChangeArrowheads="1"/>
          </p:cNvSpPr>
          <p:nvPr/>
        </p:nvSpPr>
        <p:spPr bwMode="auto">
          <a:xfrm>
            <a:off x="614363" y="2376488"/>
            <a:ext cx="925512" cy="268287"/>
          </a:xfrm>
          <a:prstGeom prst="wedgeRoundRectCallout">
            <a:avLst>
              <a:gd name="adj1" fmla="val 59949"/>
              <a:gd name="adj2" fmla="val 219824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lang="en-US" sz="1000" b="1">
                <a:solidFill>
                  <a:schemeClr val="hlink"/>
                </a:solidFill>
                <a:latin typeface="Arial" charset="0"/>
              </a:rPr>
              <a:t>SP = SP - 2</a:t>
            </a:r>
          </a:p>
        </p:txBody>
      </p: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2073275" y="5040313"/>
            <a:ext cx="4346575" cy="1357312"/>
            <a:chOff x="1306" y="3175"/>
            <a:chExt cx="2738" cy="855"/>
          </a:xfrm>
        </p:grpSpPr>
        <p:sp>
          <p:nvSpPr>
            <p:cNvPr id="87069" name="Line 6"/>
            <p:cNvSpPr>
              <a:spLocks noChangeShapeType="1"/>
            </p:cNvSpPr>
            <p:nvPr/>
          </p:nvSpPr>
          <p:spPr bwMode="auto">
            <a:xfrm flipH="1" flipV="1">
              <a:off x="4032" y="3175"/>
              <a:ext cx="0" cy="76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70" name="Line 7"/>
            <p:cNvSpPr>
              <a:spLocks noChangeShapeType="1"/>
            </p:cNvSpPr>
            <p:nvPr/>
          </p:nvSpPr>
          <p:spPr bwMode="auto">
            <a:xfrm>
              <a:off x="2269" y="3933"/>
              <a:ext cx="1775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71" name="Line 8"/>
            <p:cNvSpPr>
              <a:spLocks noChangeShapeType="1"/>
            </p:cNvSpPr>
            <p:nvPr/>
          </p:nvSpPr>
          <p:spPr bwMode="auto">
            <a:xfrm flipH="1">
              <a:off x="2281" y="3443"/>
              <a:ext cx="1" cy="5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1306" y="3772"/>
              <a:ext cx="850" cy="258"/>
            </a:xfrm>
            <a:prstGeom prst="wedgeRoundRectCallout">
              <a:avLst>
                <a:gd name="adj1" fmla="val 58352"/>
                <a:gd name="adj2" fmla="val -92250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00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en-US" sz="1000" b="1">
                  <a:solidFill>
                    <a:srgbClr val="00FF00"/>
                  </a:solidFill>
                  <a:latin typeface="Arial" charset="0"/>
                </a:rPr>
                <a:t>Use Store Phase to push on stack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24242" y="1780830"/>
            <a:ext cx="1791249" cy="4769848"/>
            <a:chOff x="224242" y="1780830"/>
            <a:chExt cx="1791249" cy="4769848"/>
          </a:xfrm>
        </p:grpSpPr>
        <p:sp>
          <p:nvSpPr>
            <p:cNvPr id="82" name="Up-Down Arrow 81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171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1" y="2000253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4242" y="1780830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28625" y="6149340"/>
            <a:ext cx="1905000" cy="632460"/>
          </a:xfrm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47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329864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/>
              <a:t>Execute Phase: </a:t>
            </a:r>
            <a:r>
              <a:rPr lang="en-US" i="1" dirty="0" err="1"/>
              <a:t>j</a:t>
            </a:r>
            <a:r>
              <a:rPr lang="en-US" i="1" dirty="0" err="1" smtClean="0"/>
              <a:t>ne</a:t>
            </a:r>
            <a:r>
              <a:rPr lang="en-US" i="1" dirty="0" smtClean="0"/>
              <a:t> </a:t>
            </a:r>
            <a:r>
              <a:rPr lang="en-US" i="1" dirty="0" err="1" smtClean="0"/>
              <a:t>func</a:t>
            </a:r>
            <a:endParaRPr lang="en-US" i="1" dirty="0"/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jne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func</a:t>
            </a:r>
            <a:r>
              <a:rPr lang="en-US" b="1" dirty="0" smtClean="0">
                <a:latin typeface="Courier New" pitchFamily="49" charset="0"/>
              </a:rPr>
              <a:t>      ; pc += sext(IR[9:0]) &lt;&lt; 1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6811669" y="324653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R2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58" name="TextBox 5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0x3c2a</a:t>
              </a:r>
              <a:endParaRPr lang="en-US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1" name="TextBox 70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0x3c21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4" name="TextBox 7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5" name="Arc 7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 bwMode="auto">
          <a:xfrm>
            <a:off x="5722142" y="3076232"/>
            <a:ext cx="2400420" cy="2002544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61582" y="3206114"/>
            <a:ext cx="803587" cy="2400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SEXT[9:0]&lt;&lt;1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5750" y="4588702"/>
            <a:ext cx="65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func</a:t>
            </a:r>
            <a:endParaRPr lang="en-US" sz="1600" b="1" dirty="0"/>
          </a:p>
        </p:txBody>
      </p:sp>
      <p:sp>
        <p:nvSpPr>
          <p:cNvPr id="8" name="Freeform 7"/>
          <p:cNvSpPr/>
          <p:nvPr/>
        </p:nvSpPr>
        <p:spPr bwMode="auto">
          <a:xfrm flipH="1">
            <a:off x="4776014" y="3312205"/>
            <a:ext cx="736237" cy="1117401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785872" y="2820423"/>
            <a:ext cx="0" cy="47865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Freeform 76"/>
          <p:cNvSpPr/>
          <p:nvPr/>
        </p:nvSpPr>
        <p:spPr bwMode="auto">
          <a:xfrm>
            <a:off x="5898198" y="3048081"/>
            <a:ext cx="1029871" cy="1381525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 rot="5400000" flipH="1">
            <a:off x="5995683" y="3441565"/>
            <a:ext cx="1176712" cy="1091210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81427" y="4393648"/>
            <a:ext cx="1249450" cy="332106"/>
            <a:chOff x="5468716" y="4393648"/>
            <a:chExt cx="1249450" cy="332106"/>
          </a:xfrm>
        </p:grpSpPr>
        <p:grpSp>
          <p:nvGrpSpPr>
            <p:cNvPr id="14" name="Group 13"/>
            <p:cNvGrpSpPr/>
            <p:nvPr/>
          </p:nvGrpSpPr>
          <p:grpSpPr>
            <a:xfrm>
              <a:off x="5468716" y="4429606"/>
              <a:ext cx="1249450" cy="296148"/>
              <a:chOff x="5150994" y="4461831"/>
              <a:chExt cx="1249450" cy="296148"/>
            </a:xfrm>
          </p:grpSpPr>
          <p:sp>
            <p:nvSpPr>
              <p:cNvPr id="12" name="Trapezoid 11"/>
              <p:cNvSpPr/>
              <p:nvPr/>
            </p:nvSpPr>
            <p:spPr bwMode="auto">
              <a:xfrm flipV="1">
                <a:off x="5150994" y="4461831"/>
                <a:ext cx="854867" cy="296148"/>
              </a:xfrm>
              <a:prstGeom prst="trapezoid">
                <a:avLst>
                  <a:gd name="adj" fmla="val 5266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908001" y="4506869"/>
                <a:ext cx="4924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latin typeface="Arial Narrow" panose="020B0606020202030204" pitchFamily="34" charset="0"/>
                  </a:rPr>
                  <a:t>COND</a:t>
                </a:r>
                <a:endParaRPr lang="en-US" sz="1000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488395" y="439364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Arial Narrow" panose="020B0606020202030204" pitchFamily="34" charset="0"/>
                </a:rPr>
                <a:t>Jump    Next</a:t>
              </a:r>
              <a:endParaRPr lang="en-US" sz="10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65" y="2893203"/>
            <a:ext cx="651510" cy="2159474"/>
            <a:chOff x="289065" y="2893203"/>
            <a:chExt cx="651510" cy="215947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292875" y="2893203"/>
              <a:ext cx="640080" cy="2159474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75" y="4435992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>
              <a:off x="695782" y="4607876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289065" y="4582078"/>
              <a:ext cx="65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err="1" smtClean="0"/>
                <a:t>func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90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7" grpId="0" animBg="1"/>
      <p:bldP spid="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28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9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30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72204AC-3A2C-4FB5-80BC-C713CAF36416}" type="slidenum">
              <a:rPr lang="en-US"/>
              <a:pPr/>
              <a:t>48</a:t>
            </a:fld>
            <a:endParaRPr lang="en-US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 Phase: </a:t>
            </a:r>
            <a:r>
              <a:rPr lang="en-US" i="1" smtClean="0">
                <a:latin typeface="Arial Narrow" pitchFamily="34" charset="0"/>
              </a:rPr>
              <a:t>Jump</a:t>
            </a:r>
          </a:p>
        </p:txBody>
      </p:sp>
      <p:sp>
        <p:nvSpPr>
          <p:cNvPr id="31753" name="Text Box 2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Execute Cycle</a:t>
            </a:r>
          </a:p>
        </p:txBody>
      </p:sp>
      <p:grpSp>
        <p:nvGrpSpPr>
          <p:cNvPr id="31776" name="Group 32"/>
          <p:cNvGrpSpPr>
            <a:grpSpLocks/>
          </p:cNvGrpSpPr>
          <p:nvPr/>
        </p:nvGrpSpPr>
        <p:grpSpPr bwMode="auto">
          <a:xfrm>
            <a:off x="922338" y="1900238"/>
            <a:ext cx="4578350" cy="4164012"/>
            <a:chOff x="581" y="1212"/>
            <a:chExt cx="2884" cy="2623"/>
          </a:xfrm>
        </p:grpSpPr>
        <p:grpSp>
          <p:nvGrpSpPr>
            <p:cNvPr id="2705413" name="Group 5"/>
            <p:cNvGrpSpPr>
              <a:grpSpLocks/>
            </p:cNvGrpSpPr>
            <p:nvPr/>
          </p:nvGrpSpPr>
          <p:grpSpPr bwMode="auto">
            <a:xfrm>
              <a:off x="581" y="1212"/>
              <a:ext cx="2884" cy="2623"/>
              <a:chOff x="581" y="1056"/>
              <a:chExt cx="2884" cy="2623"/>
            </a:xfrm>
          </p:grpSpPr>
          <p:sp>
            <p:nvSpPr>
              <p:cNvPr id="31754" name="Rectangle 6"/>
              <p:cNvSpPr>
                <a:spLocks noChangeArrowheads="1"/>
              </p:cNvSpPr>
              <p:nvPr/>
            </p:nvSpPr>
            <p:spPr bwMode="auto">
              <a:xfrm>
                <a:off x="2699" y="3429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FF0033"/>
                    </a:solidFill>
                    <a:latin typeface="Times New Roman" pitchFamily="18" charset="0"/>
                    <a:sym typeface="SymbolPS" pitchFamily="66" charset="2"/>
                  </a:rPr>
                  <a:t></a:t>
                </a:r>
              </a:p>
            </p:txBody>
          </p:sp>
          <p:sp>
            <p:nvSpPr>
              <p:cNvPr id="31755" name="Line 7"/>
              <p:cNvSpPr>
                <a:spLocks noChangeShapeType="1"/>
              </p:cNvSpPr>
              <p:nvPr/>
            </p:nvSpPr>
            <p:spPr bwMode="auto">
              <a:xfrm flipH="1" flipV="1">
                <a:off x="3309" y="3241"/>
                <a:ext cx="0" cy="416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56" name="Line 8"/>
              <p:cNvSpPr>
                <a:spLocks noChangeShapeType="1"/>
              </p:cNvSpPr>
              <p:nvPr/>
            </p:nvSpPr>
            <p:spPr bwMode="auto">
              <a:xfrm>
                <a:off x="587" y="3647"/>
                <a:ext cx="2728" cy="1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57" name="Line 9"/>
              <p:cNvSpPr>
                <a:spLocks noChangeShapeType="1"/>
              </p:cNvSpPr>
              <p:nvPr/>
            </p:nvSpPr>
            <p:spPr bwMode="auto">
              <a:xfrm>
                <a:off x="1220" y="2570"/>
                <a:ext cx="3" cy="767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58" name="Line 10"/>
              <p:cNvSpPr>
                <a:spLocks noChangeShapeType="1"/>
              </p:cNvSpPr>
              <p:nvPr/>
            </p:nvSpPr>
            <p:spPr bwMode="auto">
              <a:xfrm>
                <a:off x="581" y="1862"/>
                <a:ext cx="504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59" name="Line 11"/>
              <p:cNvSpPr>
                <a:spLocks noChangeShapeType="1"/>
              </p:cNvSpPr>
              <p:nvPr/>
            </p:nvSpPr>
            <p:spPr bwMode="auto">
              <a:xfrm>
                <a:off x="1049" y="2409"/>
                <a:ext cx="172" cy="175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>
                <a:off x="1054" y="2174"/>
                <a:ext cx="0" cy="247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1" name="Line 13"/>
              <p:cNvSpPr>
                <a:spLocks noChangeShapeType="1"/>
              </p:cNvSpPr>
              <p:nvPr/>
            </p:nvSpPr>
            <p:spPr bwMode="auto">
              <a:xfrm>
                <a:off x="1073" y="1850"/>
                <a:ext cx="0" cy="171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2" name="Line 14"/>
              <p:cNvSpPr>
                <a:spLocks noChangeShapeType="1"/>
              </p:cNvSpPr>
              <p:nvPr/>
            </p:nvSpPr>
            <p:spPr bwMode="auto">
              <a:xfrm flipH="1">
                <a:off x="1054" y="2017"/>
                <a:ext cx="20" cy="16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3" name="Line 15"/>
              <p:cNvSpPr>
                <a:spLocks noChangeShapeType="1"/>
              </p:cNvSpPr>
              <p:nvPr/>
            </p:nvSpPr>
            <p:spPr bwMode="auto">
              <a:xfrm>
                <a:off x="593" y="1854"/>
                <a:ext cx="3" cy="1801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4" name="Line 16"/>
              <p:cNvSpPr>
                <a:spLocks noChangeShapeType="1"/>
              </p:cNvSpPr>
              <p:nvPr/>
            </p:nvSpPr>
            <p:spPr bwMode="auto">
              <a:xfrm>
                <a:off x="2643" y="1060"/>
                <a:ext cx="822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5" name="Line 17"/>
              <p:cNvSpPr>
                <a:spLocks noChangeShapeType="1"/>
              </p:cNvSpPr>
              <p:nvPr/>
            </p:nvSpPr>
            <p:spPr bwMode="auto">
              <a:xfrm>
                <a:off x="2655" y="1056"/>
                <a:ext cx="0" cy="694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6" name="Line 18"/>
              <p:cNvSpPr>
                <a:spLocks noChangeShapeType="1"/>
              </p:cNvSpPr>
              <p:nvPr/>
            </p:nvSpPr>
            <p:spPr bwMode="auto">
              <a:xfrm>
                <a:off x="1580" y="1748"/>
                <a:ext cx="1084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7" name="Line 19"/>
              <p:cNvSpPr>
                <a:spLocks noChangeShapeType="1"/>
              </p:cNvSpPr>
              <p:nvPr/>
            </p:nvSpPr>
            <p:spPr bwMode="auto">
              <a:xfrm>
                <a:off x="1202" y="2176"/>
                <a:ext cx="0" cy="20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8" name="Line 20"/>
              <p:cNvSpPr>
                <a:spLocks noChangeShapeType="1"/>
              </p:cNvSpPr>
              <p:nvPr/>
            </p:nvSpPr>
            <p:spPr bwMode="auto">
              <a:xfrm>
                <a:off x="1074" y="2026"/>
                <a:ext cx="132" cy="162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9" name="Line 21"/>
              <p:cNvSpPr>
                <a:spLocks noChangeShapeType="1"/>
              </p:cNvSpPr>
              <p:nvPr/>
            </p:nvSpPr>
            <p:spPr bwMode="auto">
              <a:xfrm>
                <a:off x="3454" y="1059"/>
                <a:ext cx="0" cy="126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0" name="Line 22"/>
              <p:cNvSpPr>
                <a:spLocks noChangeShapeType="1"/>
              </p:cNvSpPr>
              <p:nvPr/>
            </p:nvSpPr>
            <p:spPr bwMode="auto">
              <a:xfrm>
                <a:off x="1584" y="1737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1" name="Line 23"/>
              <p:cNvSpPr>
                <a:spLocks noChangeShapeType="1"/>
              </p:cNvSpPr>
              <p:nvPr/>
            </p:nvSpPr>
            <p:spPr bwMode="auto">
              <a:xfrm flipV="1">
                <a:off x="1200" y="2364"/>
                <a:ext cx="394" cy="0"/>
              </a:xfrm>
              <a:prstGeom prst="line">
                <a:avLst/>
              </a:prstGeom>
              <a:noFill/>
              <a:ln w="38100">
                <a:solidFill>
                  <a:srgbClr val="FF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2355" y="1679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</a:rPr>
                <a:t>PC</a:t>
              </a:r>
            </a:p>
          </p:txBody>
        </p:sp>
      </p:grpSp>
      <p:sp>
        <p:nvSpPr>
          <p:cNvPr id="31773" name="AutoShape 29"/>
          <p:cNvSpPr>
            <a:spLocks noChangeArrowheads="1"/>
          </p:cNvSpPr>
          <p:nvPr/>
        </p:nvSpPr>
        <p:spPr bwMode="auto">
          <a:xfrm>
            <a:off x="117475" y="4746625"/>
            <a:ext cx="1366838" cy="452438"/>
          </a:xfrm>
          <a:prstGeom prst="wedgeRoundRectCallout">
            <a:avLst>
              <a:gd name="adj1" fmla="val 70676"/>
              <a:gd name="adj2" fmla="val -132806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1">
                <a:solidFill>
                  <a:schemeClr val="hlink"/>
                </a:solidFill>
                <a:latin typeface="Arial" charset="0"/>
              </a:rPr>
              <a:t>2’s complement, sign-extended</a:t>
            </a: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auto">
          <a:xfrm>
            <a:off x="2733675" y="4637088"/>
            <a:ext cx="1812925" cy="452437"/>
          </a:xfrm>
          <a:prstGeom prst="wedgeRoundRectCallout">
            <a:avLst>
              <a:gd name="adj1" fmla="val 66463"/>
              <a:gd name="adj2" fmla="val 175264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1">
                <a:solidFill>
                  <a:schemeClr val="hlink"/>
                </a:solidFill>
                <a:latin typeface="Arial" charset="0"/>
              </a:rPr>
              <a:t>Select “COND” to conditionally change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3" grpId="0" animBg="1"/>
      <p:bldP spid="317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10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9238167-15EC-46E8-A946-9E4F7D688FFF}" type="slidenum">
              <a:rPr lang="en-US"/>
              <a:pPr/>
              <a:t>49</a:t>
            </a:fld>
            <a:endParaRPr lang="en-US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Phase: </a:t>
            </a:r>
            <a:r>
              <a:rPr lang="en-US" smtClean="0">
                <a:latin typeface="Arial Narrow" pitchFamily="34" charset="0"/>
              </a:rPr>
              <a:t>Rd</a:t>
            </a:r>
          </a:p>
        </p:txBody>
      </p:sp>
      <p:grpSp>
        <p:nvGrpSpPr>
          <p:cNvPr id="2706436" name="Group 4"/>
          <p:cNvGrpSpPr>
            <a:grpSpLocks/>
          </p:cNvGrpSpPr>
          <p:nvPr/>
        </p:nvGrpSpPr>
        <p:grpSpPr bwMode="auto">
          <a:xfrm>
            <a:off x="3602038" y="5383213"/>
            <a:ext cx="1944687" cy="725487"/>
            <a:chOff x="2269" y="3242"/>
            <a:chExt cx="1225" cy="457"/>
          </a:xfrm>
        </p:grpSpPr>
        <p:sp>
          <p:nvSpPr>
            <p:cNvPr id="32777" name="Rectangle 5"/>
            <p:cNvSpPr>
              <a:spLocks noChangeArrowheads="1"/>
            </p:cNvSpPr>
            <p:nvPr/>
          </p:nvSpPr>
          <p:spPr bwMode="auto">
            <a:xfrm>
              <a:off x="2764" y="344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32778" name="Line 6"/>
            <p:cNvSpPr>
              <a:spLocks noChangeShapeType="1"/>
            </p:cNvSpPr>
            <p:nvPr/>
          </p:nvSpPr>
          <p:spPr bwMode="auto">
            <a:xfrm flipH="1" flipV="1">
              <a:off x="3482" y="3242"/>
              <a:ext cx="0" cy="42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>
              <a:off x="2269" y="3659"/>
              <a:ext cx="1225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>
              <a:off x="2280" y="3279"/>
              <a:ext cx="1" cy="39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Store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2113-516E-4311-B3E8-031175D7EEF9}" type="slidenum">
              <a:rPr lang="en-US"/>
              <a:pPr/>
              <a:t>5</a:t>
            </a:fld>
            <a:endParaRPr lang="en-US"/>
          </a:p>
        </p:txBody>
      </p:sp>
      <p:sp>
        <p:nvSpPr>
          <p:cNvPr id="300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r>
              <a:rPr lang="en-US" dirty="0"/>
              <a:t>…</a:t>
            </a:r>
          </a:p>
        </p:txBody>
      </p:sp>
      <p:sp>
        <p:nvSpPr>
          <p:cNvPr id="300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9699"/>
            <a:ext cx="8533039" cy="5089071"/>
          </a:xfrm>
        </p:spPr>
        <p:txBody>
          <a:bodyPr/>
          <a:lstStyle/>
          <a:p>
            <a:r>
              <a:rPr lang="en-US" sz="2000" b="1" u="sng" dirty="0"/>
              <a:t>Absolute Addressing</a:t>
            </a:r>
            <a:r>
              <a:rPr lang="en-US" sz="2000" dirty="0"/>
              <a:t> – direct addressing of memory (immutable).</a:t>
            </a:r>
          </a:p>
          <a:p>
            <a:r>
              <a:rPr lang="en-US" sz="2000" b="1" u="sng" dirty="0" smtClean="0"/>
              <a:t>Address </a:t>
            </a:r>
            <a:r>
              <a:rPr lang="en-US" sz="2000" b="1" u="sng" dirty="0"/>
              <a:t>Space</a:t>
            </a:r>
            <a:r>
              <a:rPr lang="en-US" sz="2000" b="1" dirty="0"/>
              <a:t> </a:t>
            </a:r>
            <a:r>
              <a:rPr lang="en-US" sz="2000" dirty="0"/>
              <a:t>– number of addressable memory locations.</a:t>
            </a:r>
          </a:p>
          <a:p>
            <a:r>
              <a:rPr lang="en-US" sz="2000" b="1" u="sng" dirty="0" smtClean="0"/>
              <a:t>Addressability</a:t>
            </a:r>
            <a:r>
              <a:rPr lang="en-US" sz="2000" dirty="0" smtClean="0"/>
              <a:t> – size of smallest addressable memory location. </a:t>
            </a:r>
            <a:endParaRPr lang="en-US" sz="2000" dirty="0"/>
          </a:p>
          <a:p>
            <a:r>
              <a:rPr lang="en-US" sz="2000" b="1" u="sng" dirty="0"/>
              <a:t>Arithmetic Logic Unit (ALU)</a:t>
            </a:r>
            <a:r>
              <a:rPr lang="en-US" sz="2000" dirty="0"/>
              <a:t> – combinational logic that performs arithmetic and logical operations.</a:t>
            </a:r>
          </a:p>
          <a:p>
            <a:r>
              <a:rPr lang="en-US" sz="2000" b="1" u="sng" dirty="0" smtClean="0"/>
              <a:t>Bus</a:t>
            </a:r>
            <a:r>
              <a:rPr lang="en-US" sz="2000" dirty="0" smtClean="0"/>
              <a:t> </a:t>
            </a:r>
            <a:r>
              <a:rPr lang="en-US" sz="2000" dirty="0"/>
              <a:t>– physical connection shared by multiple hardware components.</a:t>
            </a:r>
          </a:p>
          <a:p>
            <a:r>
              <a:rPr lang="en-US" sz="2000" b="1" u="sng" dirty="0" smtClean="0"/>
              <a:t>Finite State Machine </a:t>
            </a:r>
            <a:r>
              <a:rPr lang="en-US" sz="2000" dirty="0" smtClean="0"/>
              <a:t>– finite set of states than transition from a current to next state by some triggering condition.</a:t>
            </a:r>
            <a:endParaRPr lang="en-US" sz="2000" dirty="0"/>
          </a:p>
          <a:p>
            <a:r>
              <a:rPr lang="en-US" sz="2000" b="1" u="sng" dirty="0"/>
              <a:t>Indexed Addressing</a:t>
            </a:r>
            <a:r>
              <a:rPr lang="en-US" sz="2000" dirty="0"/>
              <a:t> – final address is offset added to base address.</a:t>
            </a:r>
          </a:p>
          <a:p>
            <a:r>
              <a:rPr lang="en-US" sz="2000" b="1" u="sng" dirty="0" smtClean="0"/>
              <a:t>Instruction </a:t>
            </a:r>
            <a:r>
              <a:rPr lang="en-US" sz="2000" b="1" u="sng" dirty="0"/>
              <a:t>Phases</a:t>
            </a:r>
            <a:r>
              <a:rPr lang="en-US" sz="2000" b="1" dirty="0"/>
              <a:t> </a:t>
            </a:r>
            <a:r>
              <a:rPr lang="en-US" sz="2000" dirty="0"/>
              <a:t>– steps used by a FSM to execute an instruction.</a:t>
            </a:r>
          </a:p>
          <a:p>
            <a:r>
              <a:rPr lang="en-US" sz="2000" b="1" u="sng" dirty="0"/>
              <a:t>Memory Mapped I/O</a:t>
            </a:r>
            <a:r>
              <a:rPr lang="en-US" sz="2000" b="1" dirty="0"/>
              <a:t> </a:t>
            </a:r>
            <a:r>
              <a:rPr lang="en-US" sz="2000" dirty="0"/>
              <a:t>– memory locations used to input/output.</a:t>
            </a:r>
          </a:p>
          <a:p>
            <a:r>
              <a:rPr lang="en-US" sz="2000" b="1" u="sng" dirty="0" smtClean="0"/>
              <a:t>Microarchitecture</a:t>
            </a:r>
            <a:r>
              <a:rPr lang="en-US" sz="2000" dirty="0" smtClean="0"/>
              <a:t> – physical implementation of an ISA.</a:t>
            </a:r>
            <a:endParaRPr lang="en-US" sz="2000" dirty="0"/>
          </a:p>
          <a:p>
            <a:r>
              <a:rPr lang="en-US" sz="2000" b="1" u="sng" dirty="0" smtClean="0"/>
              <a:t>Read-Before-Write</a:t>
            </a:r>
            <a:r>
              <a:rPr lang="en-US" sz="2000" dirty="0" smtClean="0"/>
              <a:t> – access memory before changing with write.</a:t>
            </a:r>
            <a:endParaRPr lang="en-US" sz="2000" dirty="0"/>
          </a:p>
          <a:p>
            <a:r>
              <a:rPr lang="en-US" sz="2000" b="1" u="sng" dirty="0" smtClean="0"/>
              <a:t>Relative Addressing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address is relative to current memory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2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4" y="1589864"/>
            <a:ext cx="8494752" cy="4626452"/>
          </a:xfrm>
          <a:prstGeom prst="rect">
            <a:avLst/>
          </a:prstGeom>
        </p:spPr>
      </p:pic>
      <p:sp>
        <p:nvSpPr>
          <p:cNvPr id="1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B05A4FC-9132-4E94-B012-DA2B852FA0EF}" type="slidenum">
              <a:rPr lang="en-US"/>
              <a:pPr/>
              <a:t>50</a:t>
            </a:fld>
            <a:endParaRPr lang="en-US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Phase: </a:t>
            </a:r>
            <a:r>
              <a:rPr lang="en-US" smtClean="0">
                <a:latin typeface="Arial Narrow" pitchFamily="34" charset="0"/>
              </a:rPr>
              <a:t>Other…</a:t>
            </a:r>
          </a:p>
        </p:txBody>
      </p:sp>
      <p:grpSp>
        <p:nvGrpSpPr>
          <p:cNvPr id="2707460" name="Group 4"/>
          <p:cNvGrpSpPr>
            <a:grpSpLocks/>
          </p:cNvGrpSpPr>
          <p:nvPr/>
        </p:nvGrpSpPr>
        <p:grpSpPr bwMode="auto">
          <a:xfrm>
            <a:off x="3602038" y="5040313"/>
            <a:ext cx="4057650" cy="1079500"/>
            <a:chOff x="2269" y="3019"/>
            <a:chExt cx="2556" cy="680"/>
          </a:xfrm>
        </p:grpSpPr>
        <p:sp>
          <p:nvSpPr>
            <p:cNvPr id="33801" name="Rectangle 5"/>
            <p:cNvSpPr>
              <a:spLocks noChangeArrowheads="1"/>
            </p:cNvSpPr>
            <p:nvPr/>
          </p:nvSpPr>
          <p:spPr bwMode="auto">
            <a:xfrm>
              <a:off x="2764" y="3449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FF0033"/>
                  </a:solidFill>
                  <a:latin typeface="Times New Roman" pitchFamily="18" charset="0"/>
                  <a:sym typeface="SymbolPS" pitchFamily="66" charset="2"/>
                </a:rPr>
                <a:t></a:t>
              </a:r>
            </a:p>
          </p:txBody>
        </p:sp>
        <p:sp>
          <p:nvSpPr>
            <p:cNvPr id="33802" name="Line 6"/>
            <p:cNvSpPr>
              <a:spLocks noChangeShapeType="1"/>
            </p:cNvSpPr>
            <p:nvPr/>
          </p:nvSpPr>
          <p:spPr bwMode="auto">
            <a:xfrm flipH="1" flipV="1">
              <a:off x="4032" y="3019"/>
              <a:ext cx="0" cy="64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3" name="Line 7"/>
            <p:cNvSpPr>
              <a:spLocks noChangeShapeType="1"/>
            </p:cNvSpPr>
            <p:nvPr/>
          </p:nvSpPr>
          <p:spPr bwMode="auto">
            <a:xfrm>
              <a:off x="2269" y="3659"/>
              <a:ext cx="1775" cy="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/>
          </p:nvSpPr>
          <p:spPr bwMode="auto">
            <a:xfrm>
              <a:off x="2280" y="3279"/>
              <a:ext cx="1" cy="39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5" name="Line 9"/>
            <p:cNvSpPr>
              <a:spLocks noChangeShapeType="1"/>
            </p:cNvSpPr>
            <p:nvPr/>
          </p:nvSpPr>
          <p:spPr bwMode="auto">
            <a:xfrm flipH="1" flipV="1">
              <a:off x="4813" y="3019"/>
              <a:ext cx="0" cy="64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prstDash val="sysDot"/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>
              <a:off x="4039" y="3660"/>
              <a:ext cx="786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Store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MSP430 Microarchitecture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04B1676-C785-4C3B-8C24-30F0F89F98AF}" type="slidenum">
              <a:rPr lang="en-US"/>
              <a:pPr/>
              <a:t>51</a:t>
            </a:fld>
            <a:endParaRPr lang="en-US"/>
          </a:p>
        </p:txBody>
      </p:sp>
      <p:pic>
        <p:nvPicPr>
          <p:cNvPr id="41989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7492425" y="4432124"/>
            <a:ext cx="1280160" cy="441088"/>
          </a:xfrm>
          <a:prstGeom prst="ellipse">
            <a:avLst/>
          </a:prstGeom>
          <a:solidFill>
            <a:srgbClr val="FFFF00">
              <a:alpha val="26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73D5EE6-A78A-42DC-AB48-9FA5A2C06E43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Mapped I/O</a:t>
            </a:r>
            <a:endParaRPr lang="en-US" sz="2000" smtClean="0"/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8213725" y="1047566"/>
            <a:ext cx="520700" cy="168675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11188" y="1465263"/>
            <a:ext cx="7572375" cy="8556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954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Memory Mapped I/O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197295" y="1656590"/>
            <a:ext cx="452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Memory Address Bus (A[15:0])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56634"/>
              </p:ext>
            </p:extLst>
          </p:nvPr>
        </p:nvGraphicFramePr>
        <p:xfrm>
          <a:off x="911418" y="1592316"/>
          <a:ext cx="609600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06169" y="2142070"/>
            <a:ext cx="3705519" cy="4031718"/>
            <a:chOff x="906169" y="2142070"/>
            <a:chExt cx="3705519" cy="4031718"/>
          </a:xfrm>
        </p:grpSpPr>
        <p:grpSp>
          <p:nvGrpSpPr>
            <p:cNvPr id="149546" name="Group 42"/>
            <p:cNvGrpSpPr>
              <a:grpSpLocks/>
            </p:cNvGrpSpPr>
            <p:nvPr/>
          </p:nvGrpSpPr>
          <p:grpSpPr bwMode="auto">
            <a:xfrm>
              <a:off x="1390650" y="2578100"/>
              <a:ext cx="3221038" cy="3595688"/>
              <a:chOff x="876" y="1624"/>
              <a:chExt cx="2029" cy="2265"/>
            </a:xfrm>
          </p:grpSpPr>
          <p:sp>
            <p:nvSpPr>
              <p:cNvPr id="149513" name="Line 9"/>
              <p:cNvSpPr>
                <a:spLocks noChangeShapeType="1"/>
              </p:cNvSpPr>
              <p:nvPr/>
            </p:nvSpPr>
            <p:spPr bwMode="auto">
              <a:xfrm flipV="1">
                <a:off x="1703" y="3484"/>
                <a:ext cx="120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14" name="Line 10"/>
              <p:cNvSpPr>
                <a:spLocks noChangeShapeType="1"/>
              </p:cNvSpPr>
              <p:nvPr/>
            </p:nvSpPr>
            <p:spPr bwMode="auto">
              <a:xfrm>
                <a:off x="1871" y="3803"/>
                <a:ext cx="10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9545" name="Group 41"/>
              <p:cNvGrpSpPr>
                <a:grpSpLocks/>
              </p:cNvGrpSpPr>
              <p:nvPr/>
            </p:nvGrpSpPr>
            <p:grpSpPr bwMode="auto">
              <a:xfrm>
                <a:off x="876" y="1624"/>
                <a:ext cx="1555" cy="2265"/>
                <a:chOff x="876" y="1624"/>
                <a:chExt cx="1555" cy="2265"/>
              </a:xfrm>
            </p:grpSpPr>
            <p:pic>
              <p:nvPicPr>
                <p:cNvPr id="149506" name="Picture 2" descr="OR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0" y="3302"/>
                  <a:ext cx="410" cy="3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9510" name="Oval 6"/>
                <p:cNvSpPr>
                  <a:spLocks noChangeArrowheads="1"/>
                </p:cNvSpPr>
                <p:nvPr/>
              </p:nvSpPr>
              <p:spPr bwMode="auto">
                <a:xfrm>
                  <a:off x="1622" y="3441"/>
                  <a:ext cx="86" cy="8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1" name="Line 7"/>
                <p:cNvSpPr>
                  <a:spLocks noChangeShapeType="1"/>
                </p:cNvSpPr>
                <p:nvPr/>
              </p:nvSpPr>
              <p:spPr bwMode="auto">
                <a:xfrm>
                  <a:off x="876" y="3479"/>
                  <a:ext cx="435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99" y="1633"/>
                  <a:ext cx="0" cy="1861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5" name="AutoShape 11"/>
                <p:cNvSpPr>
                  <a:spLocks noChangeArrowheads="1"/>
                </p:cNvSpPr>
                <p:nvPr/>
              </p:nvSpPr>
              <p:spPr bwMode="auto">
                <a:xfrm rot="5400000">
                  <a:off x="2171" y="3700"/>
                  <a:ext cx="177" cy="20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6" name="Oval 12"/>
                <p:cNvSpPr>
                  <a:spLocks noChangeArrowheads="1"/>
                </p:cNvSpPr>
                <p:nvPr/>
              </p:nvSpPr>
              <p:spPr bwMode="auto">
                <a:xfrm>
                  <a:off x="2345" y="3760"/>
                  <a:ext cx="86" cy="8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4" y="3485"/>
                  <a:ext cx="0" cy="32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5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81" y="1624"/>
                  <a:ext cx="1177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srgbClr val="FF0000"/>
                      </a:solidFill>
                      <a:latin typeface="Comic Sans MS" panose="030F0702030302020204" pitchFamily="66" charset="0"/>
                    </a:rPr>
                    <a:t>Bits A[15:9]</a:t>
                  </a:r>
                </a:p>
              </p:txBody>
            </p:sp>
          </p:grpSp>
        </p:grpSp>
        <p:sp>
          <p:nvSpPr>
            <p:cNvPr id="4" name="Right Brace 3"/>
            <p:cNvSpPr/>
            <p:nvPr/>
          </p:nvSpPr>
          <p:spPr bwMode="auto">
            <a:xfrm rot="5400000">
              <a:off x="1874592" y="1173647"/>
              <a:ext cx="735209" cy="2672056"/>
            </a:xfrm>
            <a:prstGeom prst="rightBrace">
              <a:avLst>
                <a:gd name="adj1" fmla="val 8333"/>
                <a:gd name="adj2" fmla="val 80271"/>
              </a:avLst>
            </a:prstGeom>
            <a:noFill/>
            <a:ln w="666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41838" y="2912204"/>
            <a:ext cx="4525962" cy="2636109"/>
            <a:chOff x="4541838" y="2912204"/>
            <a:chExt cx="4525962" cy="2636109"/>
          </a:xfrm>
        </p:grpSpPr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5749925" y="4975225"/>
              <a:ext cx="833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30" name="Line 26"/>
            <p:cNvSpPr>
              <a:spLocks noChangeShapeType="1"/>
            </p:cNvSpPr>
            <p:nvPr/>
          </p:nvSpPr>
          <p:spPr bwMode="auto">
            <a:xfrm>
              <a:off x="6272213" y="5133975"/>
              <a:ext cx="360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 flipV="1">
              <a:off x="6261100" y="5133975"/>
              <a:ext cx="0" cy="414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32" name="Line 28"/>
            <p:cNvSpPr>
              <a:spLocks noChangeShapeType="1"/>
            </p:cNvSpPr>
            <p:nvPr/>
          </p:nvSpPr>
          <p:spPr bwMode="auto">
            <a:xfrm flipV="1">
              <a:off x="6261100" y="4718050"/>
              <a:ext cx="0" cy="414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>
              <a:off x="6664325" y="5054600"/>
              <a:ext cx="833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49534" name="Picture 30" descr="A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725" y="4887913"/>
              <a:ext cx="357188" cy="32702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6262687" y="3139440"/>
              <a:ext cx="9525" cy="1577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6513513" y="3422010"/>
              <a:ext cx="245110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...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        512 Peripherals</a:t>
              </a:r>
              <a:endParaRPr lang="en-US" sz="16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7442200" y="4903728"/>
              <a:ext cx="16256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Device </a:t>
              </a:r>
              <a:r>
                <a:rPr lang="en-US" sz="1400" dirty="0" smtClean="0">
                  <a:solidFill>
                    <a:srgbClr val="000000"/>
                  </a:solidFill>
                  <a:latin typeface="Comic Sans MS" panose="030F0702030302020204" pitchFamily="66" charset="0"/>
                </a:rPr>
                <a:t>0x01ff</a:t>
              </a:r>
              <a:endParaRPr lang="en-US" sz="1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46750" y="4475163"/>
              <a:ext cx="3321050" cy="327025"/>
              <a:chOff x="5746750" y="4475163"/>
              <a:chExt cx="3321050" cy="327025"/>
            </a:xfrm>
          </p:grpSpPr>
          <p:sp>
            <p:nvSpPr>
              <p:cNvPr id="149535" name="Line 31"/>
              <p:cNvSpPr>
                <a:spLocks noChangeShapeType="1"/>
              </p:cNvSpPr>
              <p:nvPr/>
            </p:nvSpPr>
            <p:spPr bwMode="auto">
              <a:xfrm>
                <a:off x="5746750" y="4562475"/>
                <a:ext cx="833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36" name="Line 32"/>
              <p:cNvSpPr>
                <a:spLocks noChangeShapeType="1"/>
              </p:cNvSpPr>
              <p:nvPr/>
            </p:nvSpPr>
            <p:spPr bwMode="auto">
              <a:xfrm>
                <a:off x="6269038" y="4721225"/>
                <a:ext cx="3603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37" name="Line 33"/>
              <p:cNvSpPr>
                <a:spLocks noChangeShapeType="1"/>
              </p:cNvSpPr>
              <p:nvPr/>
            </p:nvSpPr>
            <p:spPr bwMode="auto">
              <a:xfrm>
                <a:off x="6661150" y="4641850"/>
                <a:ext cx="833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49538" name="Picture 34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9550" y="4475163"/>
                <a:ext cx="357188" cy="32702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49542" name="Text Box 38"/>
              <p:cNvSpPr txBox="1">
                <a:spLocks noChangeArrowheads="1"/>
              </p:cNvSpPr>
              <p:nvPr/>
            </p:nvSpPr>
            <p:spPr bwMode="auto">
              <a:xfrm>
                <a:off x="7442200" y="4493506"/>
                <a:ext cx="1625600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Device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0x01fe</a:t>
                </a:r>
                <a:endParaRPr lang="en-US" sz="1400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V="1">
              <a:off x="4541838" y="5530850"/>
              <a:ext cx="173196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746750" y="2912204"/>
              <a:ext cx="3321050" cy="327025"/>
              <a:chOff x="5746750" y="4475163"/>
              <a:chExt cx="3321050" cy="327025"/>
            </a:xfrm>
          </p:grpSpPr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>
                <a:off x="5746750" y="4562475"/>
                <a:ext cx="833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32"/>
              <p:cNvSpPr>
                <a:spLocks noChangeShapeType="1"/>
              </p:cNvSpPr>
              <p:nvPr/>
            </p:nvSpPr>
            <p:spPr bwMode="auto">
              <a:xfrm>
                <a:off x="6269038" y="4721225"/>
                <a:ext cx="3603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Line 33"/>
              <p:cNvSpPr>
                <a:spLocks noChangeShapeType="1"/>
              </p:cNvSpPr>
              <p:nvPr/>
            </p:nvSpPr>
            <p:spPr bwMode="auto">
              <a:xfrm>
                <a:off x="6661150" y="4641850"/>
                <a:ext cx="833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4" name="Picture 34" descr="AN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9550" y="4475163"/>
                <a:ext cx="357188" cy="32702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55" name="Text Box 38"/>
              <p:cNvSpPr txBox="1">
                <a:spLocks noChangeArrowheads="1"/>
              </p:cNvSpPr>
              <p:nvPr/>
            </p:nvSpPr>
            <p:spPr bwMode="auto">
              <a:xfrm>
                <a:off x="7442200" y="4493506"/>
                <a:ext cx="1625600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Device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0x0000</a:t>
                </a:r>
                <a:endParaRPr lang="en-US" sz="1400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05081" y="2142070"/>
            <a:ext cx="3381644" cy="3052230"/>
            <a:chOff x="3605081" y="2142070"/>
            <a:chExt cx="3381644" cy="3052230"/>
          </a:xfrm>
        </p:grpSpPr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4686300" y="3994150"/>
              <a:ext cx="5524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21" name="Line 17"/>
            <p:cNvSpPr>
              <a:spLocks noChangeShapeType="1"/>
            </p:cNvSpPr>
            <p:nvPr/>
          </p:nvSpPr>
          <p:spPr bwMode="auto">
            <a:xfrm flipV="1">
              <a:off x="4703763" y="2592344"/>
              <a:ext cx="0" cy="14360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3871199" y="4133497"/>
              <a:ext cx="13843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Bits A[8:0]</a:t>
              </a:r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5226050" y="2803525"/>
              <a:ext cx="522288" cy="2390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 rot="16200000">
              <a:off x="4346575" y="3787775"/>
              <a:ext cx="2228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Arial" charset="0"/>
                </a:rPr>
                <a:t>9 to 512 Decoder</a:t>
              </a:r>
            </a:p>
          </p:txBody>
        </p:sp>
        <p:sp>
          <p:nvSpPr>
            <p:cNvPr id="57" name="Right Brace 56"/>
            <p:cNvSpPr/>
            <p:nvPr/>
          </p:nvSpPr>
          <p:spPr bwMode="auto">
            <a:xfrm rot="5400000">
              <a:off x="4931044" y="816107"/>
              <a:ext cx="729717" cy="3381644"/>
            </a:xfrm>
            <a:prstGeom prst="rightBrace">
              <a:avLst>
                <a:gd name="adj1" fmla="val 8333"/>
                <a:gd name="adj2" fmla="val 67407"/>
              </a:avLst>
            </a:prstGeom>
            <a:noFill/>
            <a:ln w="666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2974974" y="4969553"/>
            <a:ext cx="2251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High (1) if and only if bits 9-15 are low (0).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22800" y="5739170"/>
            <a:ext cx="3851275" cy="523220"/>
            <a:chOff x="4622800" y="5739170"/>
            <a:chExt cx="3851275" cy="523220"/>
          </a:xfrm>
        </p:grpSpPr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4622800" y="5800725"/>
              <a:ext cx="18986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Memory CS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6224187" y="5739170"/>
              <a:ext cx="22498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High (1) if any of bits 9-15 are high (1).</a:t>
              </a:r>
              <a:endParaRPr lang="en-US" sz="1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8797"/>
              </p:ext>
            </p:extLst>
          </p:nvPr>
        </p:nvGraphicFramePr>
        <p:xfrm>
          <a:off x="906168" y="186776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55910"/>
              </p:ext>
            </p:extLst>
          </p:nvPr>
        </p:nvGraphicFramePr>
        <p:xfrm>
          <a:off x="906168" y="186776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3" y="1178149"/>
            <a:ext cx="2637787" cy="3749002"/>
          </a:xfrm>
          <a:prstGeom prst="rect">
            <a:avLst/>
          </a:prstGeom>
        </p:spPr>
      </p:pic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7B54906-5D57-4A50-85B0-485215F9E8CA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 P1/P2 Port Registers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08239"/>
              </p:ext>
            </p:extLst>
          </p:nvPr>
        </p:nvGraphicFramePr>
        <p:xfrm>
          <a:off x="5950226" y="5007500"/>
          <a:ext cx="209203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63"/>
                <a:gridCol w="529937"/>
                <a:gridCol w="872836"/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P1DIR</a:t>
                      </a:r>
                      <a:endParaRPr lang="en-US" sz="8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0x0022</a:t>
                      </a:r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0000 0000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P1OUT</a:t>
                      </a:r>
                      <a:endParaRPr lang="en-US" sz="8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0x0021</a:t>
                      </a:r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0000 0000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P1IN</a:t>
                      </a:r>
                      <a:endParaRPr lang="en-US" sz="8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0x0020</a:t>
                      </a:r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0000 0000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9859" y="5163600"/>
            <a:ext cx="3318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bis.b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#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0x41,&amp;P1DIR</a:t>
            </a:r>
          </a:p>
          <a:p>
            <a:pPr marL="0" lvl="1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bis.b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#0x01,&amp;P1OUT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87811" y="5456301"/>
            <a:ext cx="817684" cy="397725"/>
            <a:chOff x="7187811" y="5384383"/>
            <a:chExt cx="817684" cy="397725"/>
          </a:xfrm>
        </p:grpSpPr>
        <p:sp>
          <p:nvSpPr>
            <p:cNvPr id="3" name="Rectangle 2"/>
            <p:cNvSpPr/>
            <p:nvPr/>
          </p:nvSpPr>
          <p:spPr>
            <a:xfrm>
              <a:off x="7187811" y="5384383"/>
              <a:ext cx="81528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tIns="0" rIns="4572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rgbClr val="FF0000"/>
                  </a:solidFill>
                  <a:latin typeface="Arial"/>
                </a:rPr>
                <a:t>0100 0001</a:t>
              </a:r>
              <a:endParaRPr lang="en-US" sz="1200" b="1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0207" y="5597442"/>
              <a:ext cx="81528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tIns="0" rIns="4572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rgbClr val="FF0000"/>
                  </a:solidFill>
                  <a:latin typeface="Arial"/>
                </a:rPr>
                <a:t>0000 </a:t>
              </a:r>
              <a:r>
                <a:rPr lang="en-US" sz="1200" b="1" dirty="0" smtClean="0">
                  <a:solidFill>
                    <a:srgbClr val="FF0000"/>
                  </a:solidFill>
                  <a:latin typeface="Arial"/>
                </a:rPr>
                <a:t>0001</a:t>
              </a:r>
              <a:endParaRPr lang="en-US" sz="1200" b="1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9" name="Right Brace 8"/>
          <p:cNvSpPr/>
          <p:nvPr/>
        </p:nvSpPr>
        <p:spPr bwMode="auto">
          <a:xfrm flipH="1">
            <a:off x="6027613" y="5397141"/>
            <a:ext cx="234940" cy="686437"/>
          </a:xfrm>
          <a:prstGeom prst="rightBrace">
            <a:avLst>
              <a:gd name="adj1" fmla="val 18196"/>
              <a:gd name="adj2" fmla="val 58380"/>
            </a:avLst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31800" y="1408114"/>
            <a:ext cx="3973532" cy="355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Memory Mapped I/O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Ports connect CPU to external world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Ports are 8 bit memory locations (R/W enabled)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Each </a:t>
            </a:r>
            <a:r>
              <a:rPr lang="en-US" sz="2000" dirty="0">
                <a:solidFill>
                  <a:srgbClr val="000000"/>
                </a:solidFill>
              </a:rPr>
              <a:t>bit independently </a:t>
            </a:r>
            <a:r>
              <a:rPr lang="en-US" sz="2000" dirty="0" smtClean="0">
                <a:solidFill>
                  <a:srgbClr val="000000"/>
                </a:solidFill>
              </a:rPr>
              <a:t>programmable for Input or Output (I/O)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>
                <a:solidFill>
                  <a:srgbClr val="000000"/>
                </a:solidFill>
              </a:rPr>
              <a:t>Edge-selectable input interrupt </a:t>
            </a:r>
            <a:r>
              <a:rPr lang="en-US" sz="2000" dirty="0" smtClean="0">
                <a:solidFill>
                  <a:srgbClr val="000000"/>
                </a:solidFill>
              </a:rPr>
              <a:t>capability (P1/P2)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Memory Mapped I/O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85120" y="2877969"/>
            <a:ext cx="1209682" cy="1841484"/>
            <a:chOff x="6785120" y="2898517"/>
            <a:chExt cx="1209682" cy="1841484"/>
          </a:xfrm>
        </p:grpSpPr>
        <p:sp>
          <p:nvSpPr>
            <p:cNvPr id="46" name="Oval 45"/>
            <p:cNvSpPr/>
            <p:nvPr/>
          </p:nvSpPr>
          <p:spPr bwMode="auto">
            <a:xfrm>
              <a:off x="6785120" y="4176665"/>
              <a:ext cx="426118" cy="563336"/>
            </a:xfrm>
            <a:prstGeom prst="ellipse">
              <a:avLst/>
            </a:prstGeom>
            <a:noFill/>
            <a:ln w="508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12482" y="2898517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2482" y="3032808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12482" y="3167099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2482" y="3301390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2482" y="3435681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12482" y="3569970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24920" y="3435681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24920" y="3569970"/>
              <a:ext cx="1698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8149" y="5768056"/>
            <a:ext cx="331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xor.b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</a:rPr>
              <a:t>#0x41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,&amp;P1OUT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84778" y="5661883"/>
            <a:ext cx="81528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/>
              </a:rPr>
              <a:t>0100 000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7395" y="1359626"/>
            <a:ext cx="1546068" cy="5030460"/>
            <a:chOff x="4397395" y="1359626"/>
            <a:chExt cx="1546068" cy="5030460"/>
          </a:xfrm>
        </p:grpSpPr>
        <p:grpSp>
          <p:nvGrpSpPr>
            <p:cNvPr id="10" name="Group 9"/>
            <p:cNvGrpSpPr/>
            <p:nvPr/>
          </p:nvGrpSpPr>
          <p:grpSpPr>
            <a:xfrm>
              <a:off x="4821909" y="1359626"/>
              <a:ext cx="1112029" cy="4779624"/>
              <a:chOff x="4821909" y="1359626"/>
              <a:chExt cx="1112029" cy="477962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4821909" y="1359626"/>
                <a:ext cx="1112029" cy="1969750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821909" y="5515001"/>
                <a:ext cx="1112029" cy="624249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821909" y="5086748"/>
                <a:ext cx="1112029" cy="428253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4821909" y="1378676"/>
                <a:ext cx="1112029" cy="4760573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4397395" y="6067567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>
                  <a:solidFill>
                    <a:srgbClr val="000000"/>
                  </a:solidFill>
                  <a:latin typeface="Arial" charset="0"/>
                </a:rPr>
                <a:t>0x0000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4405332" y="1378676"/>
              <a:ext cx="416577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>
                  <a:solidFill>
                    <a:srgbClr val="000000"/>
                  </a:solidFill>
                  <a:latin typeface="Arial" charset="0"/>
                </a:rPr>
                <a:t>0xFFFF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397395" y="5408321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 smtClean="0">
                  <a:solidFill>
                    <a:srgbClr val="000000"/>
                  </a:solidFill>
                  <a:latin typeface="Arial" charset="0"/>
                </a:rPr>
                <a:t>0x0200</a:t>
              </a:r>
              <a:endParaRPr lang="en-US" sz="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397395" y="4964829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 smtClean="0">
                  <a:solidFill>
                    <a:srgbClr val="000000"/>
                  </a:solidFill>
                  <a:latin typeface="Arial" charset="0"/>
                </a:rPr>
                <a:t>0x0400</a:t>
              </a:r>
              <a:endParaRPr lang="en-US" sz="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397395" y="3206265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 smtClean="0">
                  <a:solidFill>
                    <a:srgbClr val="000000"/>
                  </a:solidFill>
                  <a:latin typeface="Arial" charset="0"/>
                </a:rPr>
                <a:t>0xF800</a:t>
              </a:r>
              <a:endParaRPr lang="en-US" sz="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4821100" y="6205420"/>
              <a:ext cx="111283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MSPG2553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4397395" y="5515001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 smtClean="0">
                  <a:solidFill>
                    <a:srgbClr val="000000"/>
                  </a:solidFill>
                  <a:latin typeface="Arial" charset="0"/>
                </a:rPr>
                <a:t>0x01FF</a:t>
              </a:r>
              <a:endParaRPr lang="en-US" sz="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4397395" y="5086749"/>
              <a:ext cx="42451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b="1" dirty="0" smtClean="0">
                  <a:solidFill>
                    <a:srgbClr val="000000"/>
                  </a:solidFill>
                  <a:latin typeface="Arial" charset="0"/>
                </a:rPr>
                <a:t>0x03FF</a:t>
              </a:r>
              <a:endParaRPr lang="en-US" sz="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0463" y="1990724"/>
              <a:ext cx="1133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FLASH</a:t>
              </a:r>
            </a:p>
            <a:p>
              <a:pPr algn="ctr"/>
              <a:r>
                <a:rPr lang="en-US" sz="1200" b="1" dirty="0" smtClean="0">
                  <a:latin typeface="Arial Narrow" panose="020B0606020202030204" pitchFamily="34" charset="0"/>
                </a:rPr>
                <a:t>Main Memory</a:t>
              </a:r>
              <a:endParaRPr lang="en-US" sz="1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00463" y="5159700"/>
              <a:ext cx="113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RAM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00463" y="5540700"/>
              <a:ext cx="113347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Peripherals</a:t>
              </a:r>
            </a:p>
            <a:p>
              <a:pPr algn="ctr"/>
              <a:r>
                <a:rPr lang="en-US" sz="1100" b="1" dirty="0" smtClean="0">
                  <a:latin typeface="Arial Narrow" panose="020B0606020202030204" pitchFamily="34" charset="0"/>
                </a:rPr>
                <a:t>Ports</a:t>
              </a:r>
            </a:p>
            <a:p>
              <a:pPr algn="ctr"/>
              <a:r>
                <a:rPr lang="en-US" sz="1100" b="1" dirty="0" smtClean="0">
                  <a:latin typeface="Arial Narrow" panose="020B0606020202030204" pitchFamily="34" charset="0"/>
                </a:rPr>
                <a:t>SFR’s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821909" y="3350267"/>
              <a:ext cx="111202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831434" y="5085722"/>
              <a:ext cx="111202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4821100" y="5516915"/>
              <a:ext cx="111202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4800463" y="1370014"/>
              <a:ext cx="1133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Interrupt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44" grpId="0" build="p" bldLvl="2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7BF5CE6-D9C9-4221-910E-42669A46B332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Port </a:t>
            </a:r>
            <a:r>
              <a:rPr lang="en-US" dirty="0" err="1" smtClean="0"/>
              <a:t>Input/Output</a:t>
            </a:r>
            <a:endParaRPr 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7334885" cy="50276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Direction Register (</a:t>
            </a:r>
            <a:r>
              <a:rPr lang="en-US" sz="2400" b="1" dirty="0" err="1" smtClean="0"/>
              <a:t>PxDIR</a:t>
            </a:r>
            <a:r>
              <a:rPr lang="en-US" sz="2400" dirty="0" smtClean="0"/>
              <a:t>):</a:t>
            </a:r>
          </a:p>
          <a:p>
            <a:pPr lvl="1" eaLnBrk="1" hangingPunct="1"/>
            <a:r>
              <a:rPr lang="en-US" sz="2000" dirty="0" smtClean="0"/>
              <a:t>Bit = 0: the individual port pin is set as an input (default)</a:t>
            </a:r>
          </a:p>
          <a:p>
            <a:pPr lvl="1" eaLnBrk="1" hangingPunct="1"/>
            <a:r>
              <a:rPr lang="en-US" sz="2000" dirty="0" smtClean="0"/>
              <a:t>Bit = 1: the individual port pin is set as an output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Input Register (</a:t>
            </a:r>
            <a:r>
              <a:rPr lang="en-US" sz="2400" b="1" dirty="0" err="1"/>
              <a:t>PxIN</a:t>
            </a:r>
            <a:r>
              <a:rPr lang="en-US" sz="2400" dirty="0"/>
              <a:t>):</a:t>
            </a:r>
          </a:p>
          <a:p>
            <a:pPr lvl="1" eaLnBrk="1" hangingPunct="1"/>
            <a:r>
              <a:rPr lang="en-US" sz="2000" dirty="0" smtClean="0"/>
              <a:t>Bit </a:t>
            </a:r>
            <a:r>
              <a:rPr lang="en-US" sz="2000" dirty="0"/>
              <a:t>= 1: The input </a:t>
            </a:r>
            <a:r>
              <a:rPr lang="en-US" sz="2000" dirty="0" smtClean="0"/>
              <a:t>port pin is </a:t>
            </a:r>
            <a:r>
              <a:rPr lang="en-US" sz="2000" dirty="0"/>
              <a:t>high</a:t>
            </a:r>
          </a:p>
          <a:p>
            <a:pPr lvl="1" eaLnBrk="1" hangingPunct="1"/>
            <a:r>
              <a:rPr lang="en-US" sz="2000" dirty="0"/>
              <a:t>Bit = 0: The input </a:t>
            </a:r>
            <a:r>
              <a:rPr lang="en-US" sz="2000" dirty="0" smtClean="0"/>
              <a:t>port pin is </a:t>
            </a:r>
            <a:r>
              <a:rPr lang="en-US" sz="2000" dirty="0"/>
              <a:t>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Output Register (</a:t>
            </a:r>
            <a:r>
              <a:rPr lang="en-US" sz="2400" b="1" dirty="0" err="1" smtClean="0"/>
              <a:t>PxOUT</a:t>
            </a:r>
            <a:r>
              <a:rPr lang="en-US" sz="2400" dirty="0" smtClean="0"/>
              <a:t>):</a:t>
            </a:r>
          </a:p>
          <a:p>
            <a:pPr lvl="1" eaLnBrk="1" hangingPunct="1"/>
            <a:r>
              <a:rPr lang="en-US" sz="2000" dirty="0" smtClean="0"/>
              <a:t>Bit = 1: The output port pin is set high;</a:t>
            </a:r>
          </a:p>
          <a:p>
            <a:pPr lvl="1" eaLnBrk="1" hangingPunct="1"/>
            <a:r>
              <a:rPr lang="en-US" sz="2000" dirty="0" smtClean="0"/>
              <a:t>Bit = 0: The output port pin is set low.</a:t>
            </a:r>
          </a:p>
          <a:p>
            <a:pPr lvl="1" eaLnBrk="1" hangingPunct="1"/>
            <a:r>
              <a:rPr lang="en-US" sz="2000" dirty="0" smtClean="0"/>
              <a:t>Note: the </a:t>
            </a:r>
            <a:r>
              <a:rPr lang="en-US" sz="2000" dirty="0" err="1" smtClean="0"/>
              <a:t>PxOUT</a:t>
            </a:r>
            <a:r>
              <a:rPr lang="en-US" sz="2000" dirty="0" smtClean="0"/>
              <a:t> is a read-write register which means previously written values can be read, modified, and written back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Memory Mapped I/O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55" y="1540924"/>
            <a:ext cx="1120140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10137</TotalTime>
  <Words>2774</Words>
  <Application>Microsoft Office PowerPoint</Application>
  <PresentationFormat>On-screen Show (4:3)</PresentationFormat>
  <Paragraphs>986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Blends</vt:lpstr>
      <vt:lpstr>1_Blends</vt:lpstr>
      <vt:lpstr>2_Blends</vt:lpstr>
      <vt:lpstr>S04: MSP430 Microarchitecture</vt:lpstr>
      <vt:lpstr>CS 224</vt:lpstr>
      <vt:lpstr>Learning Outcomes…</vt:lpstr>
      <vt:lpstr>Topics to Cover…</vt:lpstr>
      <vt:lpstr>Terms…</vt:lpstr>
      <vt:lpstr>Memory Mapped I/O</vt:lpstr>
      <vt:lpstr>Memory Mapped I/O</vt:lpstr>
      <vt:lpstr>MSP430 P1/P2 Port Registers</vt:lpstr>
      <vt:lpstr>Digital Port Input/Output</vt:lpstr>
      <vt:lpstr>Quiz 4.1</vt:lpstr>
      <vt:lpstr>Microarchitecture</vt:lpstr>
      <vt:lpstr>Microarchitecture Journey</vt:lpstr>
      <vt:lpstr>Microarchitecture</vt:lpstr>
      <vt:lpstr>Lab 4: MSP430 Microarchitecture</vt:lpstr>
      <vt:lpstr>MSP430 Machine Code</vt:lpstr>
      <vt:lpstr>MSP430 Microarchitecture Simulator</vt:lpstr>
      <vt:lpstr>MSP430 Microarchitecture</vt:lpstr>
      <vt:lpstr>MSP430 Microarchitecture</vt:lpstr>
      <vt:lpstr>Quiz 4.2</vt:lpstr>
      <vt:lpstr>The Instruction Cycle</vt:lpstr>
      <vt:lpstr>Fetching an Instruction</vt:lpstr>
      <vt:lpstr>Addressing Modes</vt:lpstr>
      <vt:lpstr>Quiz 4.3</vt:lpstr>
      <vt:lpstr>Addressing Mode Demo</vt:lpstr>
      <vt:lpstr>00 = Register Mode</vt:lpstr>
      <vt:lpstr>Source: Register Mode – Rs</vt:lpstr>
      <vt:lpstr>01 = Indexed Mode</vt:lpstr>
      <vt:lpstr>Source: Indexed Mode – x(Rs)</vt:lpstr>
      <vt:lpstr>10 = Indirect Register Mode</vt:lpstr>
      <vt:lpstr>Source: Indirect Mode – @Rs</vt:lpstr>
      <vt:lpstr>PowerPoint Presentation</vt:lpstr>
      <vt:lpstr>Source: Indirect Auto Mode – @Rs+</vt:lpstr>
      <vt:lpstr>PowerPoint Presentation</vt:lpstr>
      <vt:lpstr>Source: Symbolic Mode – label</vt:lpstr>
      <vt:lpstr>PowerPoint Presentation</vt:lpstr>
      <vt:lpstr>PowerPoint Presentation</vt:lpstr>
      <vt:lpstr>Source: Absolute Mode – &amp;Address</vt:lpstr>
      <vt:lpstr>PowerPoint Presentation</vt:lpstr>
      <vt:lpstr>Source: Immediate Mode – #n</vt:lpstr>
      <vt:lpstr>MSP430 Source Constants</vt:lpstr>
      <vt:lpstr>PowerPoint Presentation</vt:lpstr>
      <vt:lpstr>Constant Mode – #{-1,0,1,2,4,8}</vt:lpstr>
      <vt:lpstr>PowerPoint Presentation</vt:lpstr>
      <vt:lpstr>Final Instruction Phases</vt:lpstr>
      <vt:lpstr>PowerPoint Presentation</vt:lpstr>
      <vt:lpstr>Execute Phase: PUSH.W</vt:lpstr>
      <vt:lpstr>PowerPoint Presentation</vt:lpstr>
      <vt:lpstr>Execute Phase: Jump</vt:lpstr>
      <vt:lpstr>Store Phase: Rd</vt:lpstr>
      <vt:lpstr>Store Phase: Other…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MSP430 Microarchitecture</dc:title>
  <dc:creator>Paul Roper</dc:creator>
  <cp:lastModifiedBy>proper</cp:lastModifiedBy>
  <cp:revision>561</cp:revision>
  <cp:lastPrinted>2014-09-11T16:52:01Z</cp:lastPrinted>
  <dcterms:created xsi:type="dcterms:W3CDTF">2000-08-22T23:43:45Z</dcterms:created>
  <dcterms:modified xsi:type="dcterms:W3CDTF">2015-04-15T17:09:48Z</dcterms:modified>
</cp:coreProperties>
</file>