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33"/>
  </p:notesMasterIdLst>
  <p:handoutMasterIdLst>
    <p:handoutMasterId r:id="rId34"/>
  </p:handoutMasterIdLst>
  <p:sldIdLst>
    <p:sldId id="1870" r:id="rId2"/>
    <p:sldId id="1768" r:id="rId3"/>
    <p:sldId id="1852" r:id="rId4"/>
    <p:sldId id="1769" r:id="rId5"/>
    <p:sldId id="1770" r:id="rId6"/>
    <p:sldId id="1771" r:id="rId7"/>
    <p:sldId id="1772" r:id="rId8"/>
    <p:sldId id="1773" r:id="rId9"/>
    <p:sldId id="1844" r:id="rId10"/>
    <p:sldId id="1775" r:id="rId11"/>
    <p:sldId id="1776" r:id="rId12"/>
    <p:sldId id="1777" r:id="rId13"/>
    <p:sldId id="1828" r:id="rId14"/>
    <p:sldId id="1778" r:id="rId15"/>
    <p:sldId id="1815" r:id="rId16"/>
    <p:sldId id="1780" r:id="rId17"/>
    <p:sldId id="1781" r:id="rId18"/>
    <p:sldId id="1782" r:id="rId19"/>
    <p:sldId id="1783" r:id="rId20"/>
    <p:sldId id="1784" r:id="rId21"/>
    <p:sldId id="1831" r:id="rId22"/>
    <p:sldId id="1785" r:id="rId23"/>
    <p:sldId id="1786" r:id="rId24"/>
    <p:sldId id="1868" r:id="rId25"/>
    <p:sldId id="1791" r:id="rId26"/>
    <p:sldId id="1794" r:id="rId27"/>
    <p:sldId id="1795" r:id="rId28"/>
    <p:sldId id="1792" r:id="rId29"/>
    <p:sldId id="1793" r:id="rId30"/>
    <p:sldId id="1836" r:id="rId31"/>
    <p:sldId id="1796" r:id="rId32"/>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000099"/>
    <a:srgbClr val="00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0528" autoAdjust="0"/>
  </p:normalViewPr>
  <p:slideViewPr>
    <p:cSldViewPr snapToGrid="0">
      <p:cViewPr varScale="1">
        <p:scale>
          <a:sx n="70" d="100"/>
          <a:sy n="70" d="100"/>
        </p:scale>
        <p:origin x="-778" y="-8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78" d="100"/>
          <a:sy n="78" d="100"/>
        </p:scale>
        <p:origin x="-204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7" tIns="46114" rIns="92227" bIns="46114"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7" tIns="46114" rIns="92227" bIns="46114"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7" tIns="46114" rIns="92227" bIns="46114" numCol="1" anchor="b"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3" name="Rectangle 5"/>
          <p:cNvSpPr>
            <a:spLocks noGrp="1" noChangeArrowheads="1"/>
          </p:cNvSpPr>
          <p:nvPr>
            <p:ph type="sldNum" sz="quarter" idx="3"/>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7" tIns="46114" rIns="92227" bIns="46114" numCol="1" anchor="b" anchorCtr="0" compatLnSpc="1">
            <a:prstTxWarp prst="textNoShape">
              <a:avLst/>
            </a:prstTxWarp>
          </a:bodyPr>
          <a:lstStyle>
            <a:lvl1pPr algn="r" defTabSz="922338" eaLnBrk="0" hangingPunct="0">
              <a:defRPr sz="1300">
                <a:latin typeface="Times New Roman" pitchFamily="18" charset="0"/>
              </a:defRPr>
            </a:lvl1pPr>
          </a:lstStyle>
          <a:p>
            <a:fld id="{B24CF47E-EBFF-4CBD-B039-A45A6978622E}" type="slidenum">
              <a:rPr lang="en-US"/>
              <a:pPr/>
              <a:t>‹#›</a:t>
            </a:fld>
            <a:endParaRPr lang="en-US"/>
          </a:p>
        </p:txBody>
      </p:sp>
    </p:spTree>
    <p:extLst>
      <p:ext uri="{BB962C8B-B14F-4D97-AF65-F5344CB8AC3E}">
        <p14:creationId xmlns:p14="http://schemas.microsoft.com/office/powerpoint/2010/main" val="1262910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7" tIns="46114" rIns="92227" bIns="46114"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7" tIns="46114" rIns="92227" bIns="46114"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01725" y="693738"/>
            <a:ext cx="4652963"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2813" y="4414838"/>
            <a:ext cx="5032375"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7" tIns="46114" rIns="92227" bIns="461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7" tIns="46114" rIns="92227" bIns="46114" numCol="1" anchor="b"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7" name="Rectangle 7"/>
          <p:cNvSpPr>
            <a:spLocks noGrp="1" noChangeArrowheads="1"/>
          </p:cNvSpPr>
          <p:nvPr>
            <p:ph type="sldNum" sz="quarter" idx="5"/>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7" tIns="46114" rIns="92227" bIns="46114" numCol="1" anchor="b" anchorCtr="0" compatLnSpc="1">
            <a:prstTxWarp prst="textNoShape">
              <a:avLst/>
            </a:prstTxWarp>
          </a:bodyPr>
          <a:lstStyle>
            <a:lvl1pPr algn="r" defTabSz="922338" eaLnBrk="0" hangingPunct="0">
              <a:defRPr sz="1300">
                <a:latin typeface="Times New Roman" pitchFamily="18" charset="0"/>
              </a:defRPr>
            </a:lvl1pPr>
          </a:lstStyle>
          <a:p>
            <a:fld id="{8CE5F0CC-A678-4286-B8AF-B40DB600AA52}" type="slidenum">
              <a:rPr lang="en-US"/>
              <a:pPr/>
              <a:t>‹#›</a:t>
            </a:fld>
            <a:endParaRPr lang="en-US"/>
          </a:p>
        </p:txBody>
      </p:sp>
    </p:spTree>
    <p:extLst>
      <p:ext uri="{BB962C8B-B14F-4D97-AF65-F5344CB8AC3E}">
        <p14:creationId xmlns:p14="http://schemas.microsoft.com/office/powerpoint/2010/main" val="1494116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en.wikipedia.org/wiki/Coupling_(computer_scienc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40DDCE4-6233-4946-A16D-D266B6E34794}" type="slidenum">
              <a:rPr lang="en-US"/>
              <a:pPr/>
              <a:t>1</a:t>
            </a:fld>
            <a:endParaRPr lang="en-US" dirty="0"/>
          </a:p>
        </p:txBody>
      </p:sp>
      <p:sp>
        <p:nvSpPr>
          <p:cNvPr id="2755586" name="Rectangle 2"/>
          <p:cNvSpPr>
            <a:spLocks noGrp="1" noRot="1" noChangeAspect="1" noChangeArrowheads="1" noTextEdit="1"/>
          </p:cNvSpPr>
          <p:nvPr>
            <p:ph type="sldImg"/>
          </p:nvPr>
        </p:nvSpPr>
        <p:spPr>
          <a:xfrm>
            <a:off x="1125538" y="720725"/>
            <a:ext cx="4608512" cy="3455988"/>
          </a:xfrm>
          <a:ln w="12700" cap="flat">
            <a:solidFill>
              <a:schemeClr val="tx1"/>
            </a:solidFill>
          </a:ln>
          <a:extLst>
            <a:ext uri="{909E8E84-426E-40DD-AFC4-6F175D3DCCD1}">
              <a14:hiddenFill xmlns:a14="http://schemas.microsoft.com/office/drawing/2010/main">
                <a:noFill/>
              </a14:hiddenFill>
            </a:ext>
          </a:extLst>
        </p:spPr>
      </p:sp>
      <p:sp>
        <p:nvSpPr>
          <p:cNvPr id="2755587" name="Rectangle 3"/>
          <p:cNvSpPr>
            <a:spLocks noGrp="1" noChangeArrowheads="1"/>
          </p:cNvSpPr>
          <p:nvPr>
            <p:ph type="body" idx="1"/>
          </p:nvPr>
        </p:nvSpPr>
        <p:spPr>
          <a:xfrm>
            <a:off x="912813" y="4416425"/>
            <a:ext cx="5032375" cy="4183063"/>
          </a:xfrm>
          <a:ln/>
        </p:spPr>
        <p:txBody>
          <a:bodyPr lIns="99010" tIns="50344" rIns="99010" bIns="50344"/>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1239CE4-F1CF-4056-A16D-32A0A6661CF1}" type="slidenum">
              <a:rPr lang="en-US"/>
              <a:pPr/>
              <a:t>9</a:t>
            </a:fld>
            <a:endParaRPr lang="en-US"/>
          </a:p>
        </p:txBody>
      </p:sp>
      <p:sp>
        <p:nvSpPr>
          <p:cNvPr id="2844674" name="Rectangle 5"/>
          <p:cNvSpPr txBox="1">
            <a:spLocks noGrp="1" noChangeArrowheads="1"/>
          </p:cNvSpPr>
          <p:nvPr/>
        </p:nvSpPr>
        <p:spPr bwMode="auto">
          <a:xfrm>
            <a:off x="3884613" y="8831263"/>
            <a:ext cx="29733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nchor="b"/>
          <a:lstStyle>
            <a:lvl1pPr defTabSz="922338" eaLnBrk="0" hangingPunct="0">
              <a:defRPr sz="2400">
                <a:solidFill>
                  <a:schemeClr val="tx1"/>
                </a:solidFill>
                <a:latin typeface="Times New Roman" pitchFamily="18" charset="0"/>
              </a:defRPr>
            </a:lvl1pPr>
            <a:lvl2pPr marL="37926963" indent="-37469763" defTabSz="922338"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marL="51061938" indent="-49690338" defTabSz="922338"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algn="r"/>
            <a:fld id="{7C67CDAB-3F2E-48E6-9098-BC10C0988F21}" type="slidenum">
              <a:rPr lang="en-US" sz="1300">
                <a:ea typeface="ＭＳ Ｐゴシック" pitchFamily="34" charset="-128"/>
              </a:rPr>
              <a:pPr algn="r"/>
              <a:t>9</a:t>
            </a:fld>
            <a:endParaRPr lang="en-US" sz="1300">
              <a:ea typeface="ＭＳ Ｐゴシック" pitchFamily="34" charset="-128"/>
            </a:endParaRPr>
          </a:p>
        </p:txBody>
      </p:sp>
      <p:sp>
        <p:nvSpPr>
          <p:cNvPr id="2844675" name="Rectangle 2"/>
          <p:cNvSpPr>
            <a:spLocks noGrp="1" noRot="1" noChangeAspect="1" noChangeArrowheads="1" noTextEdit="1"/>
          </p:cNvSpPr>
          <p:nvPr>
            <p:ph type="sldImg"/>
          </p:nvPr>
        </p:nvSpPr>
        <p:spPr>
          <a:ln/>
        </p:spPr>
      </p:sp>
      <p:sp>
        <p:nvSpPr>
          <p:cNvPr id="2844676"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49CC207-71F4-4E95-98C4-E8BF705D19BE}" type="slidenum">
              <a:rPr lang="en-US"/>
              <a:pPr/>
              <a:t>10</a:t>
            </a:fld>
            <a:endParaRPr lang="en-US"/>
          </a:p>
        </p:txBody>
      </p:sp>
      <p:sp>
        <p:nvSpPr>
          <p:cNvPr id="2866178" name="Rectangle 2"/>
          <p:cNvSpPr>
            <a:spLocks noGrp="1" noRot="1" noChangeAspect="1" noChangeArrowheads="1" noTextEdit="1"/>
          </p:cNvSpPr>
          <p:nvPr>
            <p:ph type="sldImg"/>
          </p:nvPr>
        </p:nvSpPr>
        <p:spPr>
          <a:ln/>
        </p:spPr>
      </p:sp>
      <p:sp>
        <p:nvSpPr>
          <p:cNvPr id="2866179" name="Rectangle 3"/>
          <p:cNvSpPr>
            <a:spLocks noGrp="1" noChangeArrowheads="1"/>
          </p:cNvSpPr>
          <p:nvPr>
            <p:ph type="body" idx="1"/>
          </p:nvPr>
        </p:nvSpPr>
        <p:spPr/>
        <p:txBody>
          <a:bodyPr/>
          <a:lstStyle/>
          <a:p>
            <a:r>
              <a:rPr lang="en-US" b="1" dirty="0"/>
              <a:t>Here's some old-school software engineering terms for you. Cohesion and coupling. </a:t>
            </a:r>
            <a:r>
              <a:rPr lang="en-US" b="1" dirty="0">
                <a:hlinkClick r:id="rId3"/>
              </a:rPr>
              <a:t>Cohesion</a:t>
            </a:r>
            <a:r>
              <a:rPr lang="en-US" b="1" dirty="0"/>
              <a:t> is how well a subroutine holds together on its own, and </a:t>
            </a:r>
            <a:r>
              <a:rPr lang="en-US" b="1" dirty="0">
                <a:hlinkClick r:id="rId4"/>
              </a:rPr>
              <a:t>coupling</a:t>
            </a:r>
            <a:r>
              <a:rPr lang="en-US" b="1" dirty="0"/>
              <a:t> is how clean the interfaces between your routines are (or how self-sufficient your routines are). </a:t>
            </a:r>
          </a:p>
          <a:p>
            <a:endParaRPr lang="en-US" b="1" dirty="0"/>
          </a:p>
          <a:p>
            <a:r>
              <a:rPr lang="en-US" b="1" dirty="0"/>
              <a:t>With coupling, generally the looser the better. Interfacing only through parameters ("data coupling") is good low coupling, while using global variables ("common coupling") is very high coupling. When you have a high number of parameters, what is usually the case is that someone has tried to hide their common coupling with a thin veneer of data coupling. Its bad design with a paint job.</a:t>
            </a:r>
          </a:p>
          <a:p>
            <a:endParaRPr lang="en-US" b="1" dirty="0"/>
          </a:p>
          <a:p>
            <a:r>
              <a:rPr lang="en-US" b="1" dirty="0"/>
              <a:t>With cohesion, the higher (more cohesive) the better. Any routine that modifies eight different things is also quite </a:t>
            </a:r>
            <a:r>
              <a:rPr lang="en-US" b="1" dirty="0" err="1"/>
              <a:t>likey</a:t>
            </a:r>
            <a:r>
              <a:rPr lang="en-US" b="1" dirty="0"/>
              <a:t> to suffer from low cohesion. I'd have to see the code to see for sure, but I'd be willing to bet that it would be very difficult to clearly explain what that routine does in a short sentence. Sight unseen, I'd guess it is temporally cohesive (just a bunch of stuff that needs to be done at roughly the same time).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0FF8C1-A9AC-4DEE-A13C-7AFBA57D75B5}" type="slidenum">
              <a:rPr lang="en-US"/>
              <a:pPr/>
              <a:t>22</a:t>
            </a:fld>
            <a:endParaRPr lang="en-US"/>
          </a:p>
        </p:txBody>
      </p:sp>
      <p:sp>
        <p:nvSpPr>
          <p:cNvPr id="2765826" name="Rectangle 2"/>
          <p:cNvSpPr>
            <a:spLocks noGrp="1" noRot="1" noChangeAspect="1" noChangeArrowheads="1" noTextEdit="1"/>
          </p:cNvSpPr>
          <p:nvPr>
            <p:ph type="sldImg"/>
          </p:nvPr>
        </p:nvSpPr>
        <p:spPr>
          <a:xfrm>
            <a:off x="1104900" y="696913"/>
            <a:ext cx="4648200" cy="3486150"/>
          </a:xfrm>
          <a:ln/>
        </p:spPr>
      </p:sp>
      <p:sp>
        <p:nvSpPr>
          <p:cNvPr id="2765827" name="Rectangle 3"/>
          <p:cNvSpPr>
            <a:spLocks noGrp="1" noChangeArrowheads="1"/>
          </p:cNvSpPr>
          <p:nvPr>
            <p:ph type="body" idx="1"/>
          </p:nvPr>
        </p:nvSpPr>
        <p:spPr>
          <a:xfrm>
            <a:off x="912813" y="4416425"/>
            <a:ext cx="5032375" cy="4183063"/>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990600" y="1630363"/>
            <a:ext cx="7947025"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820738" y="3624263"/>
            <a:ext cx="7620000" cy="2463800"/>
          </a:xfrm>
        </p:spPr>
        <p:txBody>
          <a:bodyPr/>
          <a:lstStyle>
            <a:lvl1pPr marL="0" indent="0" algn="ctr">
              <a:buFont typeface="Wingdings" pitchFamily="2" charset="2"/>
              <a:buNone/>
              <a:defRPr/>
            </a:lvl1pPr>
          </a:lstStyle>
          <a:p>
            <a:pPr lvl="0"/>
            <a:r>
              <a:rPr lang="en-US"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124</a:t>
            </a:r>
            <a:endParaRPr lang="en-US"/>
          </a:p>
        </p:txBody>
      </p:sp>
      <p:sp>
        <p:nvSpPr>
          <p:cNvPr id="5" name="Footer Placeholder 4"/>
          <p:cNvSpPr>
            <a:spLocks noGrp="1"/>
          </p:cNvSpPr>
          <p:nvPr>
            <p:ph type="ftr" sz="quarter" idx="11"/>
          </p:nvPr>
        </p:nvSpPr>
        <p:spPr/>
        <p:txBody>
          <a:bodyPr/>
          <a:lstStyle>
            <a:lvl1pPr>
              <a:defRPr/>
            </a:lvl1pPr>
          </a:lstStyle>
          <a:p>
            <a:r>
              <a:rPr lang="en-US" smtClean="0"/>
              <a:t>Stacks</a:t>
            </a:r>
            <a:endParaRPr lang="en-US"/>
          </a:p>
        </p:txBody>
      </p:sp>
      <p:sp>
        <p:nvSpPr>
          <p:cNvPr id="6" name="Slide Number Placeholder 5"/>
          <p:cNvSpPr>
            <a:spLocks noGrp="1"/>
          </p:cNvSpPr>
          <p:nvPr>
            <p:ph type="sldNum" sz="quarter" idx="12"/>
          </p:nvPr>
        </p:nvSpPr>
        <p:spPr/>
        <p:txBody>
          <a:bodyPr/>
          <a:lstStyle>
            <a:lvl1pPr>
              <a:defRPr/>
            </a:lvl1pPr>
          </a:lstStyle>
          <a:p>
            <a:fld id="{E2AB0926-398F-485A-BEA7-6E06F1615574}" type="slidenum">
              <a:rPr lang="en-US"/>
              <a:pPr/>
              <a:t>‹#›</a:t>
            </a:fld>
            <a:endParaRPr lang="en-US"/>
          </a:p>
        </p:txBody>
      </p:sp>
    </p:spTree>
    <p:extLst>
      <p:ext uri="{BB962C8B-B14F-4D97-AF65-F5344CB8AC3E}">
        <p14:creationId xmlns:p14="http://schemas.microsoft.com/office/powerpoint/2010/main" val="333414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7363" y="207963"/>
            <a:ext cx="2135187" cy="6492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207963"/>
            <a:ext cx="6253163" cy="6492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124</a:t>
            </a:r>
            <a:endParaRPr lang="en-US"/>
          </a:p>
        </p:txBody>
      </p:sp>
      <p:sp>
        <p:nvSpPr>
          <p:cNvPr id="5" name="Footer Placeholder 4"/>
          <p:cNvSpPr>
            <a:spLocks noGrp="1"/>
          </p:cNvSpPr>
          <p:nvPr>
            <p:ph type="ftr" sz="quarter" idx="11"/>
          </p:nvPr>
        </p:nvSpPr>
        <p:spPr/>
        <p:txBody>
          <a:bodyPr/>
          <a:lstStyle>
            <a:lvl1pPr>
              <a:defRPr/>
            </a:lvl1pPr>
          </a:lstStyle>
          <a:p>
            <a:r>
              <a:rPr lang="en-US" smtClean="0"/>
              <a:t>Stacks</a:t>
            </a:r>
            <a:endParaRPr lang="en-US"/>
          </a:p>
        </p:txBody>
      </p:sp>
      <p:sp>
        <p:nvSpPr>
          <p:cNvPr id="6" name="Slide Number Placeholder 5"/>
          <p:cNvSpPr>
            <a:spLocks noGrp="1"/>
          </p:cNvSpPr>
          <p:nvPr>
            <p:ph type="sldNum" sz="quarter" idx="12"/>
          </p:nvPr>
        </p:nvSpPr>
        <p:spPr/>
        <p:txBody>
          <a:bodyPr/>
          <a:lstStyle>
            <a:lvl1pPr>
              <a:defRPr/>
            </a:lvl1pPr>
          </a:lstStyle>
          <a:p>
            <a:fld id="{78DAC04F-97CB-4D74-B1B5-75617FB6EB37}" type="slidenum">
              <a:rPr lang="en-US"/>
              <a:pPr/>
              <a:t>‹#›</a:t>
            </a:fld>
            <a:endParaRPr lang="en-US"/>
          </a:p>
        </p:txBody>
      </p:sp>
    </p:spTree>
    <p:extLst>
      <p:ext uri="{BB962C8B-B14F-4D97-AF65-F5344CB8AC3E}">
        <p14:creationId xmlns:p14="http://schemas.microsoft.com/office/powerpoint/2010/main" val="289528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124</a:t>
            </a:r>
            <a:endParaRPr lang="en-US"/>
          </a:p>
        </p:txBody>
      </p:sp>
      <p:sp>
        <p:nvSpPr>
          <p:cNvPr id="5" name="Footer Placeholder 4"/>
          <p:cNvSpPr>
            <a:spLocks noGrp="1"/>
          </p:cNvSpPr>
          <p:nvPr>
            <p:ph type="ftr" sz="quarter" idx="11"/>
          </p:nvPr>
        </p:nvSpPr>
        <p:spPr/>
        <p:txBody>
          <a:bodyPr/>
          <a:lstStyle>
            <a:lvl1pPr>
              <a:defRPr/>
            </a:lvl1pPr>
          </a:lstStyle>
          <a:p>
            <a:r>
              <a:rPr lang="en-US" smtClean="0"/>
              <a:t>Stacks</a:t>
            </a:r>
            <a:endParaRPr lang="en-US"/>
          </a:p>
        </p:txBody>
      </p:sp>
      <p:sp>
        <p:nvSpPr>
          <p:cNvPr id="6" name="Slide Number Placeholder 5"/>
          <p:cNvSpPr>
            <a:spLocks noGrp="1"/>
          </p:cNvSpPr>
          <p:nvPr>
            <p:ph type="sldNum" sz="quarter" idx="12"/>
          </p:nvPr>
        </p:nvSpPr>
        <p:spPr/>
        <p:txBody>
          <a:bodyPr/>
          <a:lstStyle>
            <a:lvl1pPr>
              <a:defRPr/>
            </a:lvl1pPr>
          </a:lstStyle>
          <a:p>
            <a:fld id="{B89AE7FC-1EE9-48AD-A622-D9F350D18657}" type="slidenum">
              <a:rPr lang="en-US"/>
              <a:pPr/>
              <a:t>‹#›</a:t>
            </a:fld>
            <a:endParaRPr lang="en-US"/>
          </a:p>
        </p:txBody>
      </p:sp>
    </p:spTree>
    <p:extLst>
      <p:ext uri="{BB962C8B-B14F-4D97-AF65-F5344CB8AC3E}">
        <p14:creationId xmlns:p14="http://schemas.microsoft.com/office/powerpoint/2010/main" val="307277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BYU CS 124</a:t>
            </a:r>
            <a:endParaRPr lang="en-US"/>
          </a:p>
        </p:txBody>
      </p:sp>
      <p:sp>
        <p:nvSpPr>
          <p:cNvPr id="5" name="Footer Placeholder 4"/>
          <p:cNvSpPr>
            <a:spLocks noGrp="1"/>
          </p:cNvSpPr>
          <p:nvPr>
            <p:ph type="ftr" sz="quarter" idx="11"/>
          </p:nvPr>
        </p:nvSpPr>
        <p:spPr/>
        <p:txBody>
          <a:bodyPr/>
          <a:lstStyle>
            <a:lvl1pPr>
              <a:defRPr/>
            </a:lvl1pPr>
          </a:lstStyle>
          <a:p>
            <a:r>
              <a:rPr lang="en-US" smtClean="0"/>
              <a:t>Stacks</a:t>
            </a:r>
            <a:endParaRPr lang="en-US"/>
          </a:p>
        </p:txBody>
      </p:sp>
      <p:sp>
        <p:nvSpPr>
          <p:cNvPr id="6" name="Slide Number Placeholder 5"/>
          <p:cNvSpPr>
            <a:spLocks noGrp="1"/>
          </p:cNvSpPr>
          <p:nvPr>
            <p:ph type="sldNum" sz="quarter" idx="12"/>
          </p:nvPr>
        </p:nvSpPr>
        <p:spPr/>
        <p:txBody>
          <a:bodyPr/>
          <a:lstStyle>
            <a:lvl1pPr>
              <a:defRPr/>
            </a:lvl1pPr>
          </a:lstStyle>
          <a:p>
            <a:fld id="{D7080049-F477-4E60-905A-517425EC63A7}" type="slidenum">
              <a:rPr lang="en-US"/>
              <a:pPr/>
              <a:t>‹#›</a:t>
            </a:fld>
            <a:endParaRPr lang="en-US"/>
          </a:p>
        </p:txBody>
      </p:sp>
    </p:spTree>
    <p:extLst>
      <p:ext uri="{BB962C8B-B14F-4D97-AF65-F5344CB8AC3E}">
        <p14:creationId xmlns:p14="http://schemas.microsoft.com/office/powerpoint/2010/main" val="365086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1800" y="1408113"/>
            <a:ext cx="4005263"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9463" y="1408113"/>
            <a:ext cx="4006850"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BYU CS 124</a:t>
            </a:r>
            <a:endParaRPr lang="en-US"/>
          </a:p>
        </p:txBody>
      </p:sp>
      <p:sp>
        <p:nvSpPr>
          <p:cNvPr id="6" name="Footer Placeholder 5"/>
          <p:cNvSpPr>
            <a:spLocks noGrp="1"/>
          </p:cNvSpPr>
          <p:nvPr>
            <p:ph type="ftr" sz="quarter" idx="11"/>
          </p:nvPr>
        </p:nvSpPr>
        <p:spPr/>
        <p:txBody>
          <a:bodyPr/>
          <a:lstStyle>
            <a:lvl1pPr>
              <a:defRPr/>
            </a:lvl1pPr>
          </a:lstStyle>
          <a:p>
            <a:r>
              <a:rPr lang="en-US" smtClean="0"/>
              <a:t>Stacks</a:t>
            </a:r>
            <a:endParaRPr lang="en-US"/>
          </a:p>
        </p:txBody>
      </p:sp>
      <p:sp>
        <p:nvSpPr>
          <p:cNvPr id="7" name="Slide Number Placeholder 6"/>
          <p:cNvSpPr>
            <a:spLocks noGrp="1"/>
          </p:cNvSpPr>
          <p:nvPr>
            <p:ph type="sldNum" sz="quarter" idx="12"/>
          </p:nvPr>
        </p:nvSpPr>
        <p:spPr/>
        <p:txBody>
          <a:bodyPr/>
          <a:lstStyle>
            <a:lvl1pPr>
              <a:defRPr/>
            </a:lvl1pPr>
          </a:lstStyle>
          <a:p>
            <a:fld id="{B12A3024-01A9-4124-9216-7DDE6BAF0EFB}" type="slidenum">
              <a:rPr lang="en-US"/>
              <a:pPr/>
              <a:t>‹#›</a:t>
            </a:fld>
            <a:endParaRPr lang="en-US"/>
          </a:p>
        </p:txBody>
      </p:sp>
    </p:spTree>
    <p:extLst>
      <p:ext uri="{BB962C8B-B14F-4D97-AF65-F5344CB8AC3E}">
        <p14:creationId xmlns:p14="http://schemas.microsoft.com/office/powerpoint/2010/main" val="46948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BYU CS 124</a:t>
            </a:r>
            <a:endParaRPr lang="en-US"/>
          </a:p>
        </p:txBody>
      </p:sp>
      <p:sp>
        <p:nvSpPr>
          <p:cNvPr id="8" name="Footer Placeholder 7"/>
          <p:cNvSpPr>
            <a:spLocks noGrp="1"/>
          </p:cNvSpPr>
          <p:nvPr>
            <p:ph type="ftr" sz="quarter" idx="11"/>
          </p:nvPr>
        </p:nvSpPr>
        <p:spPr/>
        <p:txBody>
          <a:bodyPr/>
          <a:lstStyle>
            <a:lvl1pPr>
              <a:defRPr/>
            </a:lvl1pPr>
          </a:lstStyle>
          <a:p>
            <a:r>
              <a:rPr lang="en-US" smtClean="0"/>
              <a:t>Stacks</a:t>
            </a:r>
            <a:endParaRPr lang="en-US"/>
          </a:p>
        </p:txBody>
      </p:sp>
      <p:sp>
        <p:nvSpPr>
          <p:cNvPr id="9" name="Slide Number Placeholder 8"/>
          <p:cNvSpPr>
            <a:spLocks noGrp="1"/>
          </p:cNvSpPr>
          <p:nvPr>
            <p:ph type="sldNum" sz="quarter" idx="12"/>
          </p:nvPr>
        </p:nvSpPr>
        <p:spPr/>
        <p:txBody>
          <a:bodyPr/>
          <a:lstStyle>
            <a:lvl1pPr>
              <a:defRPr/>
            </a:lvl1pPr>
          </a:lstStyle>
          <a:p>
            <a:fld id="{6D7295A0-3D68-42C2-B659-A7068EB9382C}" type="slidenum">
              <a:rPr lang="en-US"/>
              <a:pPr/>
              <a:t>‹#›</a:t>
            </a:fld>
            <a:endParaRPr lang="en-US"/>
          </a:p>
        </p:txBody>
      </p:sp>
    </p:spTree>
    <p:extLst>
      <p:ext uri="{BB962C8B-B14F-4D97-AF65-F5344CB8AC3E}">
        <p14:creationId xmlns:p14="http://schemas.microsoft.com/office/powerpoint/2010/main" val="262670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BYU CS 124</a:t>
            </a:r>
            <a:endParaRPr lang="en-US"/>
          </a:p>
        </p:txBody>
      </p:sp>
      <p:sp>
        <p:nvSpPr>
          <p:cNvPr id="4" name="Footer Placeholder 3"/>
          <p:cNvSpPr>
            <a:spLocks noGrp="1"/>
          </p:cNvSpPr>
          <p:nvPr>
            <p:ph type="ftr" sz="quarter" idx="11"/>
          </p:nvPr>
        </p:nvSpPr>
        <p:spPr/>
        <p:txBody>
          <a:bodyPr/>
          <a:lstStyle>
            <a:lvl1pPr>
              <a:defRPr/>
            </a:lvl1pPr>
          </a:lstStyle>
          <a:p>
            <a:r>
              <a:rPr lang="en-US" smtClean="0"/>
              <a:t>Stacks</a:t>
            </a:r>
            <a:endParaRPr lang="en-US"/>
          </a:p>
        </p:txBody>
      </p:sp>
      <p:sp>
        <p:nvSpPr>
          <p:cNvPr id="5" name="Slide Number Placeholder 4"/>
          <p:cNvSpPr>
            <a:spLocks noGrp="1"/>
          </p:cNvSpPr>
          <p:nvPr>
            <p:ph type="sldNum" sz="quarter" idx="12"/>
          </p:nvPr>
        </p:nvSpPr>
        <p:spPr/>
        <p:txBody>
          <a:bodyPr/>
          <a:lstStyle>
            <a:lvl1pPr>
              <a:defRPr/>
            </a:lvl1pPr>
          </a:lstStyle>
          <a:p>
            <a:fld id="{E79B00B8-37CB-428F-ADC3-A1D982162AEF}" type="slidenum">
              <a:rPr lang="en-US"/>
              <a:pPr/>
              <a:t>‹#›</a:t>
            </a:fld>
            <a:endParaRPr lang="en-US"/>
          </a:p>
        </p:txBody>
      </p:sp>
    </p:spTree>
    <p:extLst>
      <p:ext uri="{BB962C8B-B14F-4D97-AF65-F5344CB8AC3E}">
        <p14:creationId xmlns:p14="http://schemas.microsoft.com/office/powerpoint/2010/main" val="240934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BYU CS 124</a:t>
            </a:r>
            <a:endParaRPr lang="en-US"/>
          </a:p>
        </p:txBody>
      </p:sp>
      <p:sp>
        <p:nvSpPr>
          <p:cNvPr id="3" name="Footer Placeholder 2"/>
          <p:cNvSpPr>
            <a:spLocks noGrp="1"/>
          </p:cNvSpPr>
          <p:nvPr>
            <p:ph type="ftr" sz="quarter" idx="11"/>
          </p:nvPr>
        </p:nvSpPr>
        <p:spPr/>
        <p:txBody>
          <a:bodyPr/>
          <a:lstStyle>
            <a:lvl1pPr>
              <a:defRPr/>
            </a:lvl1pPr>
          </a:lstStyle>
          <a:p>
            <a:r>
              <a:rPr lang="en-US" smtClean="0"/>
              <a:t>Stacks</a:t>
            </a:r>
            <a:endParaRPr lang="en-US"/>
          </a:p>
        </p:txBody>
      </p:sp>
      <p:sp>
        <p:nvSpPr>
          <p:cNvPr id="4" name="Slide Number Placeholder 3"/>
          <p:cNvSpPr>
            <a:spLocks noGrp="1"/>
          </p:cNvSpPr>
          <p:nvPr>
            <p:ph type="sldNum" sz="quarter" idx="12"/>
          </p:nvPr>
        </p:nvSpPr>
        <p:spPr/>
        <p:txBody>
          <a:bodyPr/>
          <a:lstStyle>
            <a:lvl1pPr>
              <a:defRPr/>
            </a:lvl1pPr>
          </a:lstStyle>
          <a:p>
            <a:fld id="{3730FC09-6358-48BF-8425-53994FFAD6E3}" type="slidenum">
              <a:rPr lang="en-US"/>
              <a:pPr/>
              <a:t>‹#›</a:t>
            </a:fld>
            <a:endParaRPr lang="en-US"/>
          </a:p>
        </p:txBody>
      </p:sp>
    </p:spTree>
    <p:extLst>
      <p:ext uri="{BB962C8B-B14F-4D97-AF65-F5344CB8AC3E}">
        <p14:creationId xmlns:p14="http://schemas.microsoft.com/office/powerpoint/2010/main" val="36198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124</a:t>
            </a:r>
            <a:endParaRPr lang="en-US"/>
          </a:p>
        </p:txBody>
      </p:sp>
      <p:sp>
        <p:nvSpPr>
          <p:cNvPr id="6" name="Footer Placeholder 5"/>
          <p:cNvSpPr>
            <a:spLocks noGrp="1"/>
          </p:cNvSpPr>
          <p:nvPr>
            <p:ph type="ftr" sz="quarter" idx="11"/>
          </p:nvPr>
        </p:nvSpPr>
        <p:spPr/>
        <p:txBody>
          <a:bodyPr/>
          <a:lstStyle>
            <a:lvl1pPr>
              <a:defRPr/>
            </a:lvl1pPr>
          </a:lstStyle>
          <a:p>
            <a:r>
              <a:rPr lang="en-US" smtClean="0"/>
              <a:t>Stacks</a:t>
            </a:r>
            <a:endParaRPr lang="en-US"/>
          </a:p>
        </p:txBody>
      </p:sp>
      <p:sp>
        <p:nvSpPr>
          <p:cNvPr id="7" name="Slide Number Placeholder 6"/>
          <p:cNvSpPr>
            <a:spLocks noGrp="1"/>
          </p:cNvSpPr>
          <p:nvPr>
            <p:ph type="sldNum" sz="quarter" idx="12"/>
          </p:nvPr>
        </p:nvSpPr>
        <p:spPr/>
        <p:txBody>
          <a:bodyPr/>
          <a:lstStyle>
            <a:lvl1pPr>
              <a:defRPr/>
            </a:lvl1pPr>
          </a:lstStyle>
          <a:p>
            <a:fld id="{08697143-1E7E-49BD-8287-7CDE2F613021}" type="slidenum">
              <a:rPr lang="en-US"/>
              <a:pPr/>
              <a:t>‹#›</a:t>
            </a:fld>
            <a:endParaRPr lang="en-US"/>
          </a:p>
        </p:txBody>
      </p:sp>
    </p:spTree>
    <p:extLst>
      <p:ext uri="{BB962C8B-B14F-4D97-AF65-F5344CB8AC3E}">
        <p14:creationId xmlns:p14="http://schemas.microsoft.com/office/powerpoint/2010/main" val="415414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124</a:t>
            </a:r>
            <a:endParaRPr lang="en-US"/>
          </a:p>
        </p:txBody>
      </p:sp>
      <p:sp>
        <p:nvSpPr>
          <p:cNvPr id="6" name="Footer Placeholder 5"/>
          <p:cNvSpPr>
            <a:spLocks noGrp="1"/>
          </p:cNvSpPr>
          <p:nvPr>
            <p:ph type="ftr" sz="quarter" idx="11"/>
          </p:nvPr>
        </p:nvSpPr>
        <p:spPr/>
        <p:txBody>
          <a:bodyPr/>
          <a:lstStyle>
            <a:lvl1pPr>
              <a:defRPr/>
            </a:lvl1pPr>
          </a:lstStyle>
          <a:p>
            <a:r>
              <a:rPr lang="en-US" smtClean="0"/>
              <a:t>Stacks</a:t>
            </a:r>
            <a:endParaRPr lang="en-US"/>
          </a:p>
        </p:txBody>
      </p:sp>
      <p:sp>
        <p:nvSpPr>
          <p:cNvPr id="7" name="Slide Number Placeholder 6"/>
          <p:cNvSpPr>
            <a:spLocks noGrp="1"/>
          </p:cNvSpPr>
          <p:nvPr>
            <p:ph type="sldNum" sz="quarter" idx="12"/>
          </p:nvPr>
        </p:nvSpPr>
        <p:spPr/>
        <p:txBody>
          <a:bodyPr/>
          <a:lstStyle>
            <a:lvl1pPr>
              <a:defRPr/>
            </a:lvl1pPr>
          </a:lstStyle>
          <a:p>
            <a:fld id="{CF19FA85-B42D-43F6-83C3-600C48B13564}" type="slidenum">
              <a:rPr lang="en-US"/>
              <a:pPr/>
              <a:t>‹#›</a:t>
            </a:fld>
            <a:endParaRPr lang="en-US"/>
          </a:p>
        </p:txBody>
      </p:sp>
    </p:spTree>
    <p:extLst>
      <p:ext uri="{BB962C8B-B14F-4D97-AF65-F5344CB8AC3E}">
        <p14:creationId xmlns:p14="http://schemas.microsoft.com/office/powerpoint/2010/main" val="4844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79513" y="207963"/>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431800" y="1408113"/>
            <a:ext cx="8164513"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71" name="Rectangle 15"/>
          <p:cNvSpPr>
            <a:spLocks noGrp="1" noChangeArrowheads="1"/>
          </p:cNvSpPr>
          <p:nvPr>
            <p:ph type="dt" sz="half" idx="2"/>
          </p:nvPr>
        </p:nvSpPr>
        <p:spPr bwMode="auto">
          <a:xfrm>
            <a:off x="428625"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400"/>
            </a:lvl1pPr>
          </a:lstStyle>
          <a:p>
            <a:r>
              <a:rPr lang="en-US" smtClean="0"/>
              <a:t>BYU CS 124</a:t>
            </a:r>
            <a:endParaRPr lang="en-US"/>
          </a:p>
        </p:txBody>
      </p:sp>
      <p:sp>
        <p:nvSpPr>
          <p:cNvPr id="557072" name="Rectangle 16"/>
          <p:cNvSpPr>
            <a:spLocks noGrp="1" noChangeArrowheads="1"/>
          </p:cNvSpPr>
          <p:nvPr>
            <p:ph type="ftr" sz="quarter" idx="3"/>
          </p:nvPr>
        </p:nvSpPr>
        <p:spPr bwMode="auto">
          <a:xfrm>
            <a:off x="2540000" y="6324600"/>
            <a:ext cx="4691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smtClean="0"/>
              <a:t>Stacks</a:t>
            </a:r>
            <a:endParaRPr lang="en-US"/>
          </a:p>
        </p:txBody>
      </p:sp>
      <p:sp>
        <p:nvSpPr>
          <p:cNvPr id="557073" name="Rectangle 17"/>
          <p:cNvSpPr>
            <a:spLocks noGrp="1" noChangeArrowheads="1"/>
          </p:cNvSpPr>
          <p:nvPr>
            <p:ph type="sldNum" sz="quarter" idx="4"/>
          </p:nvPr>
        </p:nvSpPr>
        <p:spPr bwMode="auto">
          <a:xfrm>
            <a:off x="691515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39CF37E1-9300-423D-982C-319AB239CAB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par>
    </p:tnLst>
  </p:timing>
  <p:hf hdr="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pitchFamily="34" charset="0"/>
        </a:defRPr>
      </a:lvl2pPr>
      <a:lvl3pPr algn="l" rtl="0" fontAlgn="base">
        <a:spcBef>
          <a:spcPct val="0"/>
        </a:spcBef>
        <a:spcAft>
          <a:spcPct val="0"/>
        </a:spcAft>
        <a:defRPr sz="3600" b="1">
          <a:solidFill>
            <a:schemeClr val="tx2"/>
          </a:solidFill>
          <a:latin typeface="Arial" pitchFamily="34" charset="0"/>
        </a:defRPr>
      </a:lvl3pPr>
      <a:lvl4pPr algn="l" rtl="0" fontAlgn="base">
        <a:spcBef>
          <a:spcPct val="0"/>
        </a:spcBef>
        <a:spcAft>
          <a:spcPct val="0"/>
        </a:spcAft>
        <a:defRPr sz="3600" b="1">
          <a:solidFill>
            <a:schemeClr val="tx2"/>
          </a:solidFill>
          <a:latin typeface="Arial" pitchFamily="34" charset="0"/>
        </a:defRPr>
      </a:lvl4pPr>
      <a:lvl5pPr algn="l" rtl="0" fontAlgn="base">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mbedded.com/electronics-blogs/beginner-s-corner/4023833/Introduction-to-Pulse-Width-Modula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hyperlink" Target="file:///C:\Users\proper\Dropbox\BYU\CS%20124\public_html\references\readings\MSP430x2xx%20Family%20User's%20Guide%20-%20Watchdog%20Timer+.pdf"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62" name="Rectangle 2"/>
          <p:cNvSpPr>
            <a:spLocks noGrp="1" noChangeArrowheads="1"/>
          </p:cNvSpPr>
          <p:nvPr>
            <p:ph type="ctrTitle"/>
          </p:nvPr>
        </p:nvSpPr>
        <p:spPr>
          <a:xfrm>
            <a:off x="1060450" y="2024063"/>
            <a:ext cx="7178675" cy="1143000"/>
          </a:xfrm>
          <a:noFill/>
          <a:ln/>
        </p:spPr>
        <p:txBody>
          <a:bodyPr lIns="92075" tIns="46038" rIns="92075" bIns="46038"/>
          <a:lstStyle/>
          <a:p>
            <a:r>
              <a:rPr lang="en-US" dirty="0" smtClean="0"/>
              <a:t>2.4 </a:t>
            </a:r>
            <a:r>
              <a:rPr lang="en-US" dirty="0"/>
              <a:t>Interrupts</a:t>
            </a:r>
          </a:p>
        </p:txBody>
      </p:sp>
      <p:sp>
        <p:nvSpPr>
          <p:cNvPr id="11" name="TextBox 10"/>
          <p:cNvSpPr txBox="1"/>
          <p:nvPr/>
        </p:nvSpPr>
        <p:spPr>
          <a:xfrm>
            <a:off x="1212351" y="3760342"/>
            <a:ext cx="6996701" cy="2677656"/>
          </a:xfrm>
          <a:prstGeom prst="rect">
            <a:avLst/>
          </a:prstGeom>
          <a:noFill/>
        </p:spPr>
        <p:txBody>
          <a:bodyPr wrap="square" rtlCol="0">
            <a:spAutoFit/>
          </a:bodyPr>
          <a:lstStyle/>
          <a:p>
            <a:r>
              <a:rPr lang="en-US" sz="2400" u="sng" dirty="0"/>
              <a:t>Required</a:t>
            </a:r>
            <a:r>
              <a:rPr lang="en-US" sz="2400" dirty="0" smtClean="0"/>
              <a:t>:		PM</a:t>
            </a:r>
            <a:r>
              <a:rPr lang="en-US" sz="2400" dirty="0"/>
              <a:t>: </a:t>
            </a:r>
            <a:r>
              <a:rPr lang="en-US" sz="2400" dirty="0" err="1"/>
              <a:t>Ch</a:t>
            </a:r>
            <a:r>
              <a:rPr lang="en-US" sz="2400" dirty="0"/>
              <a:t> 9.1-7, </a:t>
            </a:r>
            <a:r>
              <a:rPr lang="en-US" sz="2400" dirty="0" err="1"/>
              <a:t>pgs</a:t>
            </a:r>
            <a:r>
              <a:rPr lang="en-US" sz="2400" dirty="0"/>
              <a:t> 129-139</a:t>
            </a:r>
            <a:br>
              <a:rPr lang="en-US" sz="2400" dirty="0"/>
            </a:br>
            <a:r>
              <a:rPr lang="en-US" sz="2400" dirty="0" smtClean="0"/>
              <a:t>			PM</a:t>
            </a:r>
            <a:r>
              <a:rPr lang="en-US" sz="2400" dirty="0"/>
              <a:t>: </a:t>
            </a:r>
            <a:r>
              <a:rPr lang="en-US" sz="2400" dirty="0" err="1"/>
              <a:t>Ch</a:t>
            </a:r>
            <a:r>
              <a:rPr lang="en-US" sz="2400" dirty="0"/>
              <a:t> 10.1-2, </a:t>
            </a:r>
            <a:r>
              <a:rPr lang="en-US" sz="2400" dirty="0" err="1"/>
              <a:t>pgs</a:t>
            </a:r>
            <a:r>
              <a:rPr lang="en-US" sz="2400" dirty="0"/>
              <a:t> 151-156</a:t>
            </a:r>
            <a:br>
              <a:rPr lang="en-US" sz="2400" dirty="0"/>
            </a:br>
            <a:r>
              <a:rPr lang="en-US" sz="2400" dirty="0" smtClean="0"/>
              <a:t>			PM</a:t>
            </a:r>
            <a:r>
              <a:rPr lang="en-US" sz="2400" dirty="0"/>
              <a:t>: </a:t>
            </a:r>
            <a:r>
              <a:rPr lang="en-US" sz="2400" dirty="0" err="1"/>
              <a:t>Ch</a:t>
            </a:r>
            <a:r>
              <a:rPr lang="en-US" sz="2400" dirty="0"/>
              <a:t> 10.4-5, </a:t>
            </a:r>
            <a:r>
              <a:rPr lang="en-US" sz="2400" dirty="0" err="1"/>
              <a:t>pgs</a:t>
            </a:r>
            <a:r>
              <a:rPr lang="en-US" sz="2400" dirty="0"/>
              <a:t> 159-166</a:t>
            </a:r>
            <a:br>
              <a:rPr lang="en-US" sz="2400" dirty="0"/>
            </a:br>
            <a:r>
              <a:rPr lang="en-US" sz="2400" dirty="0" smtClean="0"/>
              <a:t>			PM</a:t>
            </a:r>
            <a:r>
              <a:rPr lang="en-US" sz="2400" dirty="0"/>
              <a:t>: </a:t>
            </a:r>
            <a:r>
              <a:rPr lang="en-US" sz="2400" dirty="0" err="1"/>
              <a:t>Ch</a:t>
            </a:r>
            <a:r>
              <a:rPr lang="en-US" sz="2400" dirty="0"/>
              <a:t> 10.7-8, </a:t>
            </a:r>
            <a:r>
              <a:rPr lang="en-US" sz="2400" dirty="0" err="1"/>
              <a:t>pgs</a:t>
            </a:r>
            <a:r>
              <a:rPr lang="en-US" sz="2400" dirty="0"/>
              <a:t> 169-188</a:t>
            </a:r>
            <a:br>
              <a:rPr lang="en-US" sz="2400" dirty="0"/>
            </a:br>
            <a:r>
              <a:rPr lang="en-US" sz="2400" dirty="0" smtClean="0"/>
              <a:t>			PM</a:t>
            </a:r>
            <a:r>
              <a:rPr lang="en-US" sz="2400" dirty="0"/>
              <a:t>: </a:t>
            </a:r>
            <a:r>
              <a:rPr lang="en-US" sz="2400" dirty="0" err="1"/>
              <a:t>Ch</a:t>
            </a:r>
            <a:r>
              <a:rPr lang="en-US" sz="2400" dirty="0"/>
              <a:t> 11.5, </a:t>
            </a:r>
            <a:r>
              <a:rPr lang="en-US" sz="2400" dirty="0" err="1"/>
              <a:t>pgs</a:t>
            </a:r>
            <a:r>
              <a:rPr lang="en-US" sz="2400" dirty="0"/>
              <a:t> 227-229</a:t>
            </a:r>
            <a:br>
              <a:rPr lang="en-US" sz="2400" dirty="0"/>
            </a:br>
            <a:r>
              <a:rPr lang="en-US" sz="2400" u="sng" dirty="0"/>
              <a:t>Recommended</a:t>
            </a:r>
            <a:r>
              <a:rPr lang="en-US" sz="2400" dirty="0" smtClean="0"/>
              <a:t>:	</a:t>
            </a:r>
            <a:r>
              <a:rPr lang="en-US" sz="2400" dirty="0" smtClean="0">
                <a:hlinkClick r:id="rId3"/>
              </a:rPr>
              <a:t>Intro </a:t>
            </a:r>
            <a:r>
              <a:rPr lang="en-US" sz="2400" dirty="0">
                <a:hlinkClick r:id="rId3"/>
              </a:rPr>
              <a:t>to PWM</a:t>
            </a:r>
            <a:r>
              <a:rPr lang="en-US" sz="2400" dirty="0"/>
              <a:t/>
            </a:r>
            <a:br>
              <a:rPr lang="en-US" sz="2400" dirty="0"/>
            </a:br>
            <a:r>
              <a:rPr lang="en-US" sz="2400" dirty="0" smtClean="0"/>
              <a:t>			</a:t>
            </a:r>
            <a:r>
              <a:rPr lang="en-US" sz="2400" dirty="0" smtClean="0">
                <a:hlinkClick r:id="rId4"/>
              </a:rPr>
              <a:t>FUG</a:t>
            </a:r>
            <a:r>
              <a:rPr lang="en-US" sz="2400" dirty="0">
                <a:hlinkClick r:id="rId4"/>
              </a:rPr>
              <a:t>: Watchdog Timer+</a:t>
            </a:r>
            <a:endParaRPr lang="en-US" sz="2400" dirty="0">
              <a:effectLst/>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3179" y="482315"/>
            <a:ext cx="2928848" cy="1722852"/>
          </a:xfrm>
          <a:prstGeom prst="rect">
            <a:avLst/>
          </a:prstGeom>
        </p:spPr>
      </p:pic>
    </p:spTree>
    <p:extLst>
      <p:ext uri="{BB962C8B-B14F-4D97-AF65-F5344CB8AC3E}">
        <p14:creationId xmlns:p14="http://schemas.microsoft.com/office/powerpoint/2010/main" val="1361759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124</a:t>
            </a:r>
            <a:endParaRPr lang="en-US"/>
          </a:p>
        </p:txBody>
      </p:sp>
      <p:sp>
        <p:nvSpPr>
          <p:cNvPr id="6" name="Footer Placeholder 4"/>
          <p:cNvSpPr>
            <a:spLocks noGrp="1"/>
          </p:cNvSpPr>
          <p:nvPr>
            <p:ph type="ftr" sz="quarter" idx="11"/>
          </p:nvPr>
        </p:nvSpPr>
        <p:spPr/>
        <p:txBody>
          <a:bodyPr/>
          <a:lstStyle/>
          <a:p>
            <a:r>
              <a:rPr lang="en-US" smtClean="0"/>
              <a:t>Stacks</a:t>
            </a:r>
            <a:endParaRPr lang="en-US"/>
          </a:p>
        </p:txBody>
      </p:sp>
      <p:sp>
        <p:nvSpPr>
          <p:cNvPr id="7" name="Slide Number Placeholder 5"/>
          <p:cNvSpPr>
            <a:spLocks noGrp="1"/>
          </p:cNvSpPr>
          <p:nvPr>
            <p:ph type="sldNum" sz="quarter" idx="12"/>
          </p:nvPr>
        </p:nvSpPr>
        <p:spPr/>
        <p:txBody>
          <a:bodyPr/>
          <a:lstStyle/>
          <a:p>
            <a:fld id="{BA429A61-3077-4939-B10A-6ECDA320338F}" type="slidenum">
              <a:rPr lang="en-US"/>
              <a:pPr/>
              <a:t>10</a:t>
            </a:fld>
            <a:endParaRPr lang="en-US"/>
          </a:p>
        </p:txBody>
      </p:sp>
      <p:sp>
        <p:nvSpPr>
          <p:cNvPr id="2757634" name="Rectangle 2"/>
          <p:cNvSpPr>
            <a:spLocks noGrp="1" noChangeArrowheads="1"/>
          </p:cNvSpPr>
          <p:nvPr>
            <p:ph type="title"/>
          </p:nvPr>
        </p:nvSpPr>
        <p:spPr/>
        <p:txBody>
          <a:bodyPr/>
          <a:lstStyle/>
          <a:p>
            <a:r>
              <a:rPr lang="en-US"/>
              <a:t>Subroutines</a:t>
            </a:r>
          </a:p>
        </p:txBody>
      </p:sp>
      <p:sp>
        <p:nvSpPr>
          <p:cNvPr id="2757635" name="Rectangle 3"/>
          <p:cNvSpPr>
            <a:spLocks noGrp="1" noChangeArrowheads="1"/>
          </p:cNvSpPr>
          <p:nvPr>
            <p:ph type="body" idx="1"/>
          </p:nvPr>
        </p:nvSpPr>
        <p:spPr>
          <a:xfrm>
            <a:off x="454025" y="1419225"/>
            <a:ext cx="8356600" cy="4940300"/>
          </a:xfrm>
        </p:spPr>
        <p:txBody>
          <a:bodyPr/>
          <a:lstStyle/>
          <a:p>
            <a:pPr>
              <a:lnSpc>
                <a:spcPct val="90000"/>
              </a:lnSpc>
            </a:pPr>
            <a:r>
              <a:rPr lang="en-US" sz="2800" dirty="0"/>
              <a:t>A subroutine is a program </a:t>
            </a:r>
            <a:r>
              <a:rPr lang="en-US" sz="2800" i="1" dirty="0"/>
              <a:t>fragment </a:t>
            </a:r>
            <a:r>
              <a:rPr lang="en-US" sz="2800" dirty="0"/>
              <a:t>that performs some useful function.</a:t>
            </a:r>
          </a:p>
          <a:p>
            <a:pPr lvl="1">
              <a:lnSpc>
                <a:spcPct val="90000"/>
              </a:lnSpc>
            </a:pPr>
            <a:r>
              <a:rPr lang="en-US" sz="2400" dirty="0"/>
              <a:t>Subroutines help to organize a program.</a:t>
            </a:r>
          </a:p>
          <a:p>
            <a:pPr lvl="1">
              <a:lnSpc>
                <a:spcPct val="90000"/>
              </a:lnSpc>
            </a:pPr>
            <a:r>
              <a:rPr lang="en-US" sz="2400" dirty="0"/>
              <a:t>Subroutines should have strong </a:t>
            </a:r>
            <a:r>
              <a:rPr lang="en-US" sz="2400" dirty="0">
                <a:solidFill>
                  <a:schemeClr val="hlink"/>
                </a:solidFill>
              </a:rPr>
              <a:t>cohesion</a:t>
            </a:r>
            <a:r>
              <a:rPr lang="en-US" sz="2400" dirty="0"/>
              <a:t> – perform only one specific task.</a:t>
            </a:r>
          </a:p>
          <a:p>
            <a:pPr lvl="1">
              <a:lnSpc>
                <a:spcPct val="90000"/>
              </a:lnSpc>
            </a:pPr>
            <a:r>
              <a:rPr lang="en-US" sz="2400" dirty="0"/>
              <a:t>Subroutines should be loosely </a:t>
            </a:r>
            <a:r>
              <a:rPr lang="en-US" sz="2400" dirty="0">
                <a:solidFill>
                  <a:schemeClr val="hlink"/>
                </a:solidFill>
              </a:rPr>
              <a:t>coupled</a:t>
            </a:r>
            <a:r>
              <a:rPr lang="en-US" sz="2400" dirty="0"/>
              <a:t> – interfaced only through parameters (where possible) and be independent of the remaining code.</a:t>
            </a:r>
          </a:p>
          <a:p>
            <a:pPr lvl="1">
              <a:lnSpc>
                <a:spcPct val="90000"/>
              </a:lnSpc>
            </a:pPr>
            <a:r>
              <a:rPr lang="en-US" sz="2400" dirty="0"/>
              <a:t>Subroutines keep the program smaller</a:t>
            </a:r>
          </a:p>
          <a:p>
            <a:pPr lvl="2">
              <a:lnSpc>
                <a:spcPct val="90000"/>
              </a:lnSpc>
            </a:pPr>
            <a:r>
              <a:rPr lang="en-US" sz="2000" dirty="0"/>
              <a:t>Smaller programs are easier to maintain.</a:t>
            </a:r>
          </a:p>
          <a:p>
            <a:pPr lvl="2">
              <a:lnSpc>
                <a:spcPct val="90000"/>
              </a:lnSpc>
            </a:pPr>
            <a:r>
              <a:rPr lang="en-US" sz="2000" dirty="0"/>
              <a:t>Reduces development costs while increasing reliability.</a:t>
            </a:r>
          </a:p>
          <a:p>
            <a:pPr lvl="2">
              <a:lnSpc>
                <a:spcPct val="90000"/>
              </a:lnSpc>
            </a:pPr>
            <a:r>
              <a:rPr lang="en-US" sz="2000" dirty="0"/>
              <a:t>Fewer bugs – copying code repeats bugs.</a:t>
            </a:r>
          </a:p>
          <a:p>
            <a:pPr lvl="1">
              <a:lnSpc>
                <a:spcPct val="90000"/>
              </a:lnSpc>
            </a:pPr>
            <a:r>
              <a:rPr lang="en-US" sz="2400" dirty="0"/>
              <a:t>Subroutines are often collected into libraries.</a:t>
            </a:r>
          </a:p>
          <a:p>
            <a:pPr lvl="1">
              <a:lnSpc>
                <a:spcPct val="90000"/>
              </a:lnSpc>
            </a:pPr>
            <a:endParaRPr lang="en-US" sz="2400" dirty="0"/>
          </a:p>
        </p:txBody>
      </p:sp>
      <p:sp>
        <p:nvSpPr>
          <p:cNvPr id="2757636"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Subroutines</a:t>
            </a:r>
          </a:p>
        </p:txBody>
      </p:sp>
    </p:spTree>
    <p:extLst>
      <p:ext uri="{BB962C8B-B14F-4D97-AF65-F5344CB8AC3E}">
        <p14:creationId xmlns:p14="http://schemas.microsoft.com/office/powerpoint/2010/main" val="3344387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57635">
                                            <p:txEl>
                                              <p:pRg st="0" end="0"/>
                                            </p:txEl>
                                          </p:spTgt>
                                        </p:tgtEl>
                                        <p:attrNameLst>
                                          <p:attrName>style.visibility</p:attrName>
                                        </p:attrNameLst>
                                      </p:cBhvr>
                                      <p:to>
                                        <p:strVal val="visible"/>
                                      </p:to>
                                    </p:set>
                                    <p:animEffect transition="in" filter="dissolve">
                                      <p:cBhvr>
                                        <p:cTn id="7" dur="500"/>
                                        <p:tgtEl>
                                          <p:spTgt spid="2757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57635">
                                            <p:txEl>
                                              <p:pRg st="1" end="1"/>
                                            </p:txEl>
                                          </p:spTgt>
                                        </p:tgtEl>
                                        <p:attrNameLst>
                                          <p:attrName>style.visibility</p:attrName>
                                        </p:attrNameLst>
                                      </p:cBhvr>
                                      <p:to>
                                        <p:strVal val="visible"/>
                                      </p:to>
                                    </p:set>
                                    <p:animEffect transition="in" filter="dissolve">
                                      <p:cBhvr>
                                        <p:cTn id="12" dur="500"/>
                                        <p:tgtEl>
                                          <p:spTgt spid="2757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57635">
                                            <p:txEl>
                                              <p:pRg st="2" end="2"/>
                                            </p:txEl>
                                          </p:spTgt>
                                        </p:tgtEl>
                                        <p:attrNameLst>
                                          <p:attrName>style.visibility</p:attrName>
                                        </p:attrNameLst>
                                      </p:cBhvr>
                                      <p:to>
                                        <p:strVal val="visible"/>
                                      </p:to>
                                    </p:set>
                                    <p:animEffect transition="in" filter="dissolve">
                                      <p:cBhvr>
                                        <p:cTn id="17" dur="500"/>
                                        <p:tgtEl>
                                          <p:spTgt spid="2757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57635">
                                            <p:txEl>
                                              <p:pRg st="3" end="3"/>
                                            </p:txEl>
                                          </p:spTgt>
                                        </p:tgtEl>
                                        <p:attrNameLst>
                                          <p:attrName>style.visibility</p:attrName>
                                        </p:attrNameLst>
                                      </p:cBhvr>
                                      <p:to>
                                        <p:strVal val="visible"/>
                                      </p:to>
                                    </p:set>
                                    <p:animEffect transition="in" filter="dissolve">
                                      <p:cBhvr>
                                        <p:cTn id="22" dur="500"/>
                                        <p:tgtEl>
                                          <p:spTgt spid="2757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57635">
                                            <p:txEl>
                                              <p:pRg st="4" end="4"/>
                                            </p:txEl>
                                          </p:spTgt>
                                        </p:tgtEl>
                                        <p:attrNameLst>
                                          <p:attrName>style.visibility</p:attrName>
                                        </p:attrNameLst>
                                      </p:cBhvr>
                                      <p:to>
                                        <p:strVal val="visible"/>
                                      </p:to>
                                    </p:set>
                                    <p:animEffect transition="in" filter="dissolve">
                                      <p:cBhvr>
                                        <p:cTn id="27" dur="500"/>
                                        <p:tgtEl>
                                          <p:spTgt spid="27576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57635">
                                            <p:txEl>
                                              <p:pRg st="5" end="5"/>
                                            </p:txEl>
                                          </p:spTgt>
                                        </p:tgtEl>
                                        <p:attrNameLst>
                                          <p:attrName>style.visibility</p:attrName>
                                        </p:attrNameLst>
                                      </p:cBhvr>
                                      <p:to>
                                        <p:strVal val="visible"/>
                                      </p:to>
                                    </p:set>
                                    <p:animEffect transition="in" filter="dissolve">
                                      <p:cBhvr>
                                        <p:cTn id="32" dur="500"/>
                                        <p:tgtEl>
                                          <p:spTgt spid="27576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757635">
                                            <p:txEl>
                                              <p:pRg st="6" end="6"/>
                                            </p:txEl>
                                          </p:spTgt>
                                        </p:tgtEl>
                                        <p:attrNameLst>
                                          <p:attrName>style.visibility</p:attrName>
                                        </p:attrNameLst>
                                      </p:cBhvr>
                                      <p:to>
                                        <p:strVal val="visible"/>
                                      </p:to>
                                    </p:set>
                                    <p:animEffect transition="in" filter="dissolve">
                                      <p:cBhvr>
                                        <p:cTn id="37" dur="500"/>
                                        <p:tgtEl>
                                          <p:spTgt spid="27576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757635">
                                            <p:txEl>
                                              <p:pRg st="7" end="7"/>
                                            </p:txEl>
                                          </p:spTgt>
                                        </p:tgtEl>
                                        <p:attrNameLst>
                                          <p:attrName>style.visibility</p:attrName>
                                        </p:attrNameLst>
                                      </p:cBhvr>
                                      <p:to>
                                        <p:strVal val="visible"/>
                                      </p:to>
                                    </p:set>
                                    <p:animEffect transition="in" filter="dissolve">
                                      <p:cBhvr>
                                        <p:cTn id="42" dur="500"/>
                                        <p:tgtEl>
                                          <p:spTgt spid="275763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757635">
                                            <p:txEl>
                                              <p:pRg st="8" end="8"/>
                                            </p:txEl>
                                          </p:spTgt>
                                        </p:tgtEl>
                                        <p:attrNameLst>
                                          <p:attrName>style.visibility</p:attrName>
                                        </p:attrNameLst>
                                      </p:cBhvr>
                                      <p:to>
                                        <p:strVal val="visible"/>
                                      </p:to>
                                    </p:set>
                                    <p:animEffect transition="in" filter="dissolve">
                                      <p:cBhvr>
                                        <p:cTn id="47" dur="500"/>
                                        <p:tgtEl>
                                          <p:spTgt spid="2757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7635"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124</a:t>
            </a:r>
            <a:endParaRPr lang="en-US"/>
          </a:p>
        </p:txBody>
      </p:sp>
      <p:sp>
        <p:nvSpPr>
          <p:cNvPr id="6" name="Footer Placeholder 4"/>
          <p:cNvSpPr>
            <a:spLocks noGrp="1"/>
          </p:cNvSpPr>
          <p:nvPr>
            <p:ph type="ftr" sz="quarter" idx="11"/>
          </p:nvPr>
        </p:nvSpPr>
        <p:spPr/>
        <p:txBody>
          <a:bodyPr/>
          <a:lstStyle/>
          <a:p>
            <a:r>
              <a:rPr lang="en-US" smtClean="0"/>
              <a:t>Stacks</a:t>
            </a:r>
            <a:endParaRPr lang="en-US"/>
          </a:p>
        </p:txBody>
      </p:sp>
      <p:sp>
        <p:nvSpPr>
          <p:cNvPr id="7" name="Slide Number Placeholder 5"/>
          <p:cNvSpPr>
            <a:spLocks noGrp="1"/>
          </p:cNvSpPr>
          <p:nvPr>
            <p:ph type="sldNum" sz="quarter" idx="12"/>
          </p:nvPr>
        </p:nvSpPr>
        <p:spPr/>
        <p:txBody>
          <a:bodyPr/>
          <a:lstStyle/>
          <a:p>
            <a:fld id="{85B3F982-755E-4416-8E8A-59326AC0DBEA}" type="slidenum">
              <a:rPr lang="en-US"/>
              <a:pPr/>
              <a:t>11</a:t>
            </a:fld>
            <a:endParaRPr lang="en-US"/>
          </a:p>
        </p:txBody>
      </p:sp>
      <p:sp>
        <p:nvSpPr>
          <p:cNvPr id="2758658" name="Rectangle 2"/>
          <p:cNvSpPr>
            <a:spLocks noGrp="1" noChangeArrowheads="1"/>
          </p:cNvSpPr>
          <p:nvPr>
            <p:ph type="title"/>
          </p:nvPr>
        </p:nvSpPr>
        <p:spPr/>
        <p:txBody>
          <a:bodyPr/>
          <a:lstStyle/>
          <a:p>
            <a:r>
              <a:rPr lang="en-US"/>
              <a:t>The Call / Return Mechanism</a:t>
            </a:r>
          </a:p>
        </p:txBody>
      </p:sp>
      <p:sp>
        <p:nvSpPr>
          <p:cNvPr id="2758660"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Subroutines</a:t>
            </a:r>
          </a:p>
        </p:txBody>
      </p:sp>
      <p:sp>
        <p:nvSpPr>
          <p:cNvPr id="2" name="TextBox 1"/>
          <p:cNvSpPr txBox="1"/>
          <p:nvPr/>
        </p:nvSpPr>
        <p:spPr>
          <a:xfrm>
            <a:off x="4371522" y="4605055"/>
            <a:ext cx="4010141" cy="1938992"/>
          </a:xfrm>
          <a:prstGeom prst="rect">
            <a:avLst/>
          </a:prstGeom>
          <a:noFill/>
        </p:spPr>
        <p:txBody>
          <a:bodyPr wrap="square" rtlCol="0">
            <a:spAutoFit/>
          </a:bodyPr>
          <a:lstStyle/>
          <a:p>
            <a:r>
              <a:rPr lang="en-US" sz="2000" dirty="0" smtClean="0">
                <a:latin typeface="Comic Sans MS" pitchFamily="66" charset="0"/>
              </a:rPr>
              <a:t>Smaller programs.</a:t>
            </a:r>
          </a:p>
          <a:p>
            <a:r>
              <a:rPr lang="en-US" sz="2000" dirty="0" smtClean="0">
                <a:latin typeface="Comic Sans MS" pitchFamily="66" charset="0"/>
              </a:rPr>
              <a:t>Easier </a:t>
            </a:r>
            <a:r>
              <a:rPr lang="en-US" sz="2000" dirty="0">
                <a:latin typeface="Comic Sans MS" pitchFamily="66" charset="0"/>
              </a:rPr>
              <a:t>to maintain.</a:t>
            </a:r>
          </a:p>
          <a:p>
            <a:r>
              <a:rPr lang="en-US" sz="2000" dirty="0">
                <a:latin typeface="Comic Sans MS" pitchFamily="66" charset="0"/>
              </a:rPr>
              <a:t>Reduces development </a:t>
            </a:r>
            <a:r>
              <a:rPr lang="en-US" sz="2000" dirty="0" smtClean="0">
                <a:latin typeface="Comic Sans MS" pitchFamily="66" charset="0"/>
              </a:rPr>
              <a:t>costs.</a:t>
            </a:r>
          </a:p>
          <a:p>
            <a:r>
              <a:rPr lang="en-US" sz="2000" dirty="0" smtClean="0">
                <a:latin typeface="Comic Sans MS" pitchFamily="66" charset="0"/>
              </a:rPr>
              <a:t>Increased </a:t>
            </a:r>
            <a:r>
              <a:rPr lang="en-US" sz="2000" dirty="0">
                <a:latin typeface="Comic Sans MS" pitchFamily="66" charset="0"/>
              </a:rPr>
              <a:t>reliability.</a:t>
            </a:r>
          </a:p>
          <a:p>
            <a:r>
              <a:rPr lang="en-US" sz="2000" dirty="0">
                <a:latin typeface="Comic Sans MS" pitchFamily="66" charset="0"/>
              </a:rPr>
              <a:t>Fewer </a:t>
            </a:r>
            <a:r>
              <a:rPr lang="en-US" sz="2000" dirty="0" smtClean="0">
                <a:latin typeface="Comic Sans MS" pitchFamily="66" charset="0"/>
              </a:rPr>
              <a:t>bugs do to </a:t>
            </a:r>
            <a:r>
              <a:rPr lang="en-US" sz="2000" dirty="0">
                <a:latin typeface="Comic Sans MS" pitchFamily="66" charset="0"/>
              </a:rPr>
              <a:t>copying </a:t>
            </a:r>
            <a:r>
              <a:rPr lang="en-US" sz="2000" dirty="0" smtClean="0">
                <a:latin typeface="Comic Sans MS" pitchFamily="66" charset="0"/>
              </a:rPr>
              <a:t>code.</a:t>
            </a:r>
          </a:p>
          <a:p>
            <a:r>
              <a:rPr lang="en-US" sz="2000" dirty="0" smtClean="0">
                <a:latin typeface="Comic Sans MS" pitchFamily="66" charset="0"/>
              </a:rPr>
              <a:t>More library friendly.</a:t>
            </a:r>
            <a:endParaRPr lang="en-US" sz="2000" dirty="0">
              <a:latin typeface="Comic Sans MS" pitchFamily="66" charset="0"/>
            </a:endParaRPr>
          </a:p>
        </p:txBody>
      </p:sp>
      <p:sp>
        <p:nvSpPr>
          <p:cNvPr id="9" name="TextBox 8"/>
          <p:cNvSpPr txBox="1"/>
          <p:nvPr/>
        </p:nvSpPr>
        <p:spPr>
          <a:xfrm>
            <a:off x="1296501" y="5109037"/>
            <a:ext cx="2548943" cy="707886"/>
          </a:xfrm>
          <a:prstGeom prst="rect">
            <a:avLst/>
          </a:prstGeom>
          <a:noFill/>
        </p:spPr>
        <p:txBody>
          <a:bodyPr wrap="square" rtlCol="0">
            <a:spAutoFit/>
          </a:bodyPr>
          <a:lstStyle/>
          <a:p>
            <a:r>
              <a:rPr lang="en-US" sz="2000" dirty="0" smtClean="0">
                <a:latin typeface="Comic Sans MS" pitchFamily="66" charset="0"/>
              </a:rPr>
              <a:t>Faster programs.</a:t>
            </a:r>
          </a:p>
          <a:p>
            <a:r>
              <a:rPr lang="en-US" sz="2000" dirty="0" smtClean="0">
                <a:latin typeface="Comic Sans MS" pitchFamily="66" charset="0"/>
              </a:rPr>
              <a:t>Less overhead.</a:t>
            </a:r>
            <a:endParaRPr lang="en-US" sz="2000" dirty="0">
              <a:latin typeface="Comic Sans MS"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01" y="1388393"/>
            <a:ext cx="2063644" cy="359190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717" y="1336258"/>
            <a:ext cx="4016052" cy="3257776"/>
          </a:xfrm>
          <a:prstGeom prst="rect">
            <a:avLst/>
          </a:prstGeom>
        </p:spPr>
      </p:pic>
    </p:spTree>
    <p:extLst>
      <p:ext uri="{BB962C8B-B14F-4D97-AF65-F5344CB8AC3E}">
        <p14:creationId xmlns:p14="http://schemas.microsoft.com/office/powerpoint/2010/main" val="237710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124</a:t>
            </a:r>
            <a:endParaRPr lang="en-US"/>
          </a:p>
        </p:txBody>
      </p:sp>
      <p:sp>
        <p:nvSpPr>
          <p:cNvPr id="6" name="Footer Placeholder 4"/>
          <p:cNvSpPr>
            <a:spLocks noGrp="1"/>
          </p:cNvSpPr>
          <p:nvPr>
            <p:ph type="ftr" sz="quarter" idx="11"/>
          </p:nvPr>
        </p:nvSpPr>
        <p:spPr/>
        <p:txBody>
          <a:bodyPr/>
          <a:lstStyle/>
          <a:p>
            <a:r>
              <a:rPr lang="en-US" smtClean="0"/>
              <a:t>Stacks</a:t>
            </a:r>
            <a:endParaRPr lang="en-US"/>
          </a:p>
        </p:txBody>
      </p:sp>
      <p:sp>
        <p:nvSpPr>
          <p:cNvPr id="7" name="Slide Number Placeholder 5"/>
          <p:cNvSpPr>
            <a:spLocks noGrp="1"/>
          </p:cNvSpPr>
          <p:nvPr>
            <p:ph type="sldNum" sz="quarter" idx="12"/>
          </p:nvPr>
        </p:nvSpPr>
        <p:spPr/>
        <p:txBody>
          <a:bodyPr/>
          <a:lstStyle/>
          <a:p>
            <a:fld id="{9BBBBC1E-DB25-4A74-84B9-28A075AD7A51}" type="slidenum">
              <a:rPr lang="en-US"/>
              <a:pPr/>
              <a:t>12</a:t>
            </a:fld>
            <a:endParaRPr lang="en-US"/>
          </a:p>
        </p:txBody>
      </p:sp>
      <p:sp>
        <p:nvSpPr>
          <p:cNvPr id="2759682" name="Rectangle 2"/>
          <p:cNvSpPr>
            <a:spLocks noGrp="1" noChangeArrowheads="1"/>
          </p:cNvSpPr>
          <p:nvPr>
            <p:ph type="title"/>
          </p:nvPr>
        </p:nvSpPr>
        <p:spPr/>
        <p:txBody>
          <a:bodyPr/>
          <a:lstStyle/>
          <a:p>
            <a:r>
              <a:rPr lang="en-US"/>
              <a:t>Subroutine Linkage</a:t>
            </a:r>
          </a:p>
        </p:txBody>
      </p:sp>
      <p:sp>
        <p:nvSpPr>
          <p:cNvPr id="2759683" name="Rectangle 3"/>
          <p:cNvSpPr>
            <a:spLocks noGrp="1" noChangeArrowheads="1"/>
          </p:cNvSpPr>
          <p:nvPr>
            <p:ph type="body" idx="1"/>
          </p:nvPr>
        </p:nvSpPr>
        <p:spPr>
          <a:xfrm>
            <a:off x="444500" y="1433513"/>
            <a:ext cx="8489950" cy="4848225"/>
          </a:xfrm>
        </p:spPr>
        <p:txBody>
          <a:bodyPr/>
          <a:lstStyle/>
          <a:p>
            <a:r>
              <a:rPr lang="en-US" sz="2400"/>
              <a:t>A subroutine is “called” in assembly using the MSP430 </a:t>
            </a:r>
            <a:r>
              <a:rPr lang="en-US" sz="2400" b="1">
                <a:latin typeface="Arial Narrow" pitchFamily="34" charset="0"/>
              </a:rPr>
              <a:t>CALL</a:t>
            </a:r>
            <a:r>
              <a:rPr lang="en-US" sz="2400"/>
              <a:t> instruction.</a:t>
            </a:r>
          </a:p>
          <a:p>
            <a:r>
              <a:rPr lang="en-US" sz="2400"/>
              <a:t>The address of the </a:t>
            </a:r>
            <a:r>
              <a:rPr lang="en-US" sz="2400" i="1" u="sng"/>
              <a:t>next</a:t>
            </a:r>
            <a:r>
              <a:rPr lang="en-US" sz="2400"/>
              <a:t> instruction after the subroutine call is saved by the processor on the stack.</a:t>
            </a:r>
          </a:p>
          <a:p>
            <a:r>
              <a:rPr lang="en-US" sz="2400"/>
              <a:t>Parameters are passed to the subroutine in registers and/or on the stack.</a:t>
            </a:r>
          </a:p>
          <a:p>
            <a:r>
              <a:rPr lang="en-US" sz="2400"/>
              <a:t>Local variables are created on the stack at the beginning of the subroutine and popped from the stack just before returning from the subroutine.</a:t>
            </a:r>
          </a:p>
          <a:p>
            <a:r>
              <a:rPr lang="en-US" sz="2400"/>
              <a:t>At the end of a subroutine, a RET instruction “pops” the top value from the stack into the program counter.</a:t>
            </a:r>
          </a:p>
        </p:txBody>
      </p:sp>
      <p:sp>
        <p:nvSpPr>
          <p:cNvPr id="2759684"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Subroutine Linkage</a:t>
            </a:r>
          </a:p>
        </p:txBody>
      </p:sp>
    </p:spTree>
    <p:extLst>
      <p:ext uri="{BB962C8B-B14F-4D97-AF65-F5344CB8AC3E}">
        <p14:creationId xmlns:p14="http://schemas.microsoft.com/office/powerpoint/2010/main" val="3001720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59683">
                                            <p:txEl>
                                              <p:pRg st="0" end="0"/>
                                            </p:txEl>
                                          </p:spTgt>
                                        </p:tgtEl>
                                        <p:attrNameLst>
                                          <p:attrName>style.visibility</p:attrName>
                                        </p:attrNameLst>
                                      </p:cBhvr>
                                      <p:to>
                                        <p:strVal val="visible"/>
                                      </p:to>
                                    </p:set>
                                    <p:animEffect transition="in" filter="wipe(left)">
                                      <p:cBhvr>
                                        <p:cTn id="7" dur="500"/>
                                        <p:tgtEl>
                                          <p:spTgt spid="2759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59683">
                                            <p:txEl>
                                              <p:pRg st="1" end="1"/>
                                            </p:txEl>
                                          </p:spTgt>
                                        </p:tgtEl>
                                        <p:attrNameLst>
                                          <p:attrName>style.visibility</p:attrName>
                                        </p:attrNameLst>
                                      </p:cBhvr>
                                      <p:to>
                                        <p:strVal val="visible"/>
                                      </p:to>
                                    </p:set>
                                    <p:animEffect transition="in" filter="wipe(left)">
                                      <p:cBhvr>
                                        <p:cTn id="12" dur="500"/>
                                        <p:tgtEl>
                                          <p:spTgt spid="2759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59683">
                                            <p:txEl>
                                              <p:pRg st="2" end="2"/>
                                            </p:txEl>
                                          </p:spTgt>
                                        </p:tgtEl>
                                        <p:attrNameLst>
                                          <p:attrName>style.visibility</p:attrName>
                                        </p:attrNameLst>
                                      </p:cBhvr>
                                      <p:to>
                                        <p:strVal val="visible"/>
                                      </p:to>
                                    </p:set>
                                    <p:animEffect transition="in" filter="wipe(left)">
                                      <p:cBhvr>
                                        <p:cTn id="17" dur="500"/>
                                        <p:tgtEl>
                                          <p:spTgt spid="2759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59683">
                                            <p:txEl>
                                              <p:pRg st="3" end="3"/>
                                            </p:txEl>
                                          </p:spTgt>
                                        </p:tgtEl>
                                        <p:attrNameLst>
                                          <p:attrName>style.visibility</p:attrName>
                                        </p:attrNameLst>
                                      </p:cBhvr>
                                      <p:to>
                                        <p:strVal val="visible"/>
                                      </p:to>
                                    </p:set>
                                    <p:animEffect transition="in" filter="wipe(left)">
                                      <p:cBhvr>
                                        <p:cTn id="22" dur="500"/>
                                        <p:tgtEl>
                                          <p:spTgt spid="27596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59683">
                                            <p:txEl>
                                              <p:pRg st="4" end="4"/>
                                            </p:txEl>
                                          </p:spTgt>
                                        </p:tgtEl>
                                        <p:attrNameLst>
                                          <p:attrName>style.visibility</p:attrName>
                                        </p:attrNameLst>
                                      </p:cBhvr>
                                      <p:to>
                                        <p:strVal val="visible"/>
                                      </p:to>
                                    </p:set>
                                    <p:animEffect transition="in" filter="wipe(left)">
                                      <p:cBhvr>
                                        <p:cTn id="27" dur="500"/>
                                        <p:tgtEl>
                                          <p:spTgt spid="27596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968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124</a:t>
            </a:r>
            <a:endParaRPr lang="en-US"/>
          </a:p>
        </p:txBody>
      </p:sp>
      <p:sp>
        <p:nvSpPr>
          <p:cNvPr id="7" name="Footer Placeholder 4"/>
          <p:cNvSpPr>
            <a:spLocks noGrp="1"/>
          </p:cNvSpPr>
          <p:nvPr>
            <p:ph type="ftr" sz="quarter" idx="11"/>
          </p:nvPr>
        </p:nvSpPr>
        <p:spPr/>
        <p:txBody>
          <a:bodyPr/>
          <a:lstStyle/>
          <a:p>
            <a:r>
              <a:rPr lang="en-US" smtClean="0"/>
              <a:t>Stacks</a:t>
            </a:r>
            <a:endParaRPr lang="en-US"/>
          </a:p>
        </p:txBody>
      </p:sp>
      <p:sp>
        <p:nvSpPr>
          <p:cNvPr id="8" name="Slide Number Placeholder 5"/>
          <p:cNvSpPr>
            <a:spLocks noGrp="1"/>
          </p:cNvSpPr>
          <p:nvPr>
            <p:ph type="sldNum" sz="quarter" idx="12"/>
          </p:nvPr>
        </p:nvSpPr>
        <p:spPr/>
        <p:txBody>
          <a:bodyPr/>
          <a:lstStyle/>
          <a:p>
            <a:fld id="{3CE83E02-1F74-4ABA-9AB5-E661D69810AD}" type="slidenum">
              <a:rPr lang="en-US"/>
              <a:pPr/>
              <a:t>13</a:t>
            </a:fld>
            <a:endParaRPr lang="en-US"/>
          </a:p>
        </p:txBody>
      </p:sp>
      <p:sp>
        <p:nvSpPr>
          <p:cNvPr id="2881538" name="Rectangle 2"/>
          <p:cNvSpPr>
            <a:spLocks noGrp="1" noChangeArrowheads="1"/>
          </p:cNvSpPr>
          <p:nvPr>
            <p:ph type="title"/>
          </p:nvPr>
        </p:nvSpPr>
        <p:spPr/>
        <p:txBody>
          <a:bodyPr/>
          <a:lstStyle/>
          <a:p>
            <a:r>
              <a:rPr lang="en-US" dirty="0" smtClean="0"/>
              <a:t>Quiz 2.3.2</a:t>
            </a:r>
            <a:endParaRPr lang="en-US" dirty="0"/>
          </a:p>
        </p:txBody>
      </p:sp>
      <p:sp>
        <p:nvSpPr>
          <p:cNvPr id="2881540" name="Text Box 4"/>
          <p:cNvSpPr txBox="1">
            <a:spLocks noChangeArrowheads="1"/>
          </p:cNvSpPr>
          <p:nvPr/>
        </p:nvSpPr>
        <p:spPr bwMode="auto">
          <a:xfrm>
            <a:off x="854075" y="1308912"/>
            <a:ext cx="680885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mj-lt"/>
              <a:buAutoNum type="arabicPeriod"/>
            </a:pPr>
            <a:r>
              <a:rPr lang="en-US" sz="2000" dirty="0" smtClean="0"/>
              <a:t>What is the value of the stack pointer after the second call to delay?</a:t>
            </a:r>
          </a:p>
          <a:p>
            <a:pPr marL="457200" indent="-457200">
              <a:spcBef>
                <a:spcPct val="50000"/>
              </a:spcBef>
              <a:buFont typeface="+mj-lt"/>
              <a:buAutoNum type="arabicPeriod"/>
            </a:pPr>
            <a:r>
              <a:rPr lang="en-US" sz="2000" dirty="0" smtClean="0"/>
              <a:t>Is there a problem with the program?</a:t>
            </a:r>
            <a:endParaRPr lang="en-US" sz="2000" dirty="0"/>
          </a:p>
        </p:txBody>
      </p:sp>
      <p:sp>
        <p:nvSpPr>
          <p:cNvPr id="2881541" name="Text Box 5"/>
          <p:cNvSpPr txBox="1">
            <a:spLocks noChangeArrowheads="1"/>
          </p:cNvSpPr>
          <p:nvPr/>
        </p:nvSpPr>
        <p:spPr bwMode="auto">
          <a:xfrm>
            <a:off x="1127024" y="2710467"/>
            <a:ext cx="7433316" cy="383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795338" algn="l"/>
                <a:tab pos="1425575" algn="l"/>
                <a:tab pos="2576513" algn="l"/>
              </a:tabLst>
              <a:defRPr sz="2400">
                <a:solidFill>
                  <a:schemeClr val="tx1"/>
                </a:solidFill>
                <a:latin typeface="Times New Roman" pitchFamily="18" charset="0"/>
              </a:defRPr>
            </a:lvl1pPr>
            <a:lvl2pPr eaLnBrk="0" hangingPunct="0">
              <a:tabLst>
                <a:tab pos="795338" algn="l"/>
                <a:tab pos="1425575" algn="l"/>
                <a:tab pos="2576513" algn="l"/>
              </a:tabLst>
              <a:defRPr sz="2400">
                <a:solidFill>
                  <a:schemeClr val="tx1"/>
                </a:solidFill>
                <a:latin typeface="Times New Roman" pitchFamily="18" charset="0"/>
              </a:defRPr>
            </a:lvl2pPr>
            <a:lvl3pPr eaLnBrk="0" hangingPunct="0">
              <a:tabLst>
                <a:tab pos="795338" algn="l"/>
                <a:tab pos="1425575" algn="l"/>
                <a:tab pos="2576513" algn="l"/>
              </a:tabLst>
              <a:defRPr sz="2400">
                <a:solidFill>
                  <a:schemeClr val="tx1"/>
                </a:solidFill>
                <a:latin typeface="Times New Roman" pitchFamily="18" charset="0"/>
              </a:defRPr>
            </a:lvl3pPr>
            <a:lvl4pPr eaLnBrk="0" hangingPunct="0">
              <a:tabLst>
                <a:tab pos="795338" algn="l"/>
                <a:tab pos="1425575" algn="l"/>
                <a:tab pos="2576513" algn="l"/>
              </a:tabLst>
              <a:defRPr sz="2400">
                <a:solidFill>
                  <a:schemeClr val="tx1"/>
                </a:solidFill>
                <a:latin typeface="Times New Roman" pitchFamily="18" charset="0"/>
              </a:defRPr>
            </a:lvl4pPr>
            <a:lvl5pPr eaLnBrk="0" hangingPunct="0">
              <a:tabLst>
                <a:tab pos="795338" algn="l"/>
                <a:tab pos="1425575" algn="l"/>
                <a:tab pos="2576513" algn="l"/>
              </a:tabLst>
              <a:defRPr sz="2400">
                <a:solidFill>
                  <a:schemeClr val="tx1"/>
                </a:solidFill>
                <a:latin typeface="Times New Roman" pitchFamily="18" charset="0"/>
              </a:defRPr>
            </a:lvl5pPr>
            <a:lvl6pPr eaLnBrk="0" fontAlgn="base" hangingPunct="0">
              <a:spcBef>
                <a:spcPct val="0"/>
              </a:spcBef>
              <a:spcAft>
                <a:spcPct val="0"/>
              </a:spcAft>
              <a:tabLst>
                <a:tab pos="795338" algn="l"/>
                <a:tab pos="1425575" algn="l"/>
                <a:tab pos="2576513" algn="l"/>
              </a:tabLst>
              <a:defRPr sz="2400">
                <a:solidFill>
                  <a:schemeClr val="tx1"/>
                </a:solidFill>
                <a:latin typeface="Times New Roman" pitchFamily="18" charset="0"/>
              </a:defRPr>
            </a:lvl6pPr>
            <a:lvl7pPr eaLnBrk="0" fontAlgn="base" hangingPunct="0">
              <a:spcBef>
                <a:spcPct val="0"/>
              </a:spcBef>
              <a:spcAft>
                <a:spcPct val="0"/>
              </a:spcAft>
              <a:tabLst>
                <a:tab pos="795338" algn="l"/>
                <a:tab pos="1425575" algn="l"/>
                <a:tab pos="2576513" algn="l"/>
              </a:tabLst>
              <a:defRPr sz="2400">
                <a:solidFill>
                  <a:schemeClr val="tx1"/>
                </a:solidFill>
                <a:latin typeface="Times New Roman" pitchFamily="18" charset="0"/>
              </a:defRPr>
            </a:lvl7pPr>
            <a:lvl8pPr eaLnBrk="0" fontAlgn="base" hangingPunct="0">
              <a:spcBef>
                <a:spcPct val="0"/>
              </a:spcBef>
              <a:spcAft>
                <a:spcPct val="0"/>
              </a:spcAft>
              <a:tabLst>
                <a:tab pos="795338" algn="l"/>
                <a:tab pos="1425575" algn="l"/>
                <a:tab pos="2576513" algn="l"/>
              </a:tabLst>
              <a:defRPr sz="2400">
                <a:solidFill>
                  <a:schemeClr val="tx1"/>
                </a:solidFill>
                <a:latin typeface="Times New Roman" pitchFamily="18" charset="0"/>
              </a:defRPr>
            </a:lvl8pPr>
            <a:lvl9pPr eaLnBrk="0" fontAlgn="base" hangingPunct="0">
              <a:spcBef>
                <a:spcPct val="0"/>
              </a:spcBef>
              <a:spcAft>
                <a:spcPct val="0"/>
              </a:spcAft>
              <a:tabLst>
                <a:tab pos="795338" algn="l"/>
                <a:tab pos="1425575" algn="l"/>
                <a:tab pos="2576513" algn="l"/>
              </a:tabLst>
              <a:defRPr sz="2400">
                <a:solidFill>
                  <a:schemeClr val="tx1"/>
                </a:solidFill>
                <a:latin typeface="Times New Roman" pitchFamily="18" charset="0"/>
              </a:defRPr>
            </a:lvl9pPr>
          </a:lstStyle>
          <a:p>
            <a:pPr eaLnBrk="1" hangingPunct="1">
              <a:lnSpc>
                <a:spcPct val="95000"/>
              </a:lnSpc>
              <a:tabLst>
                <a:tab pos="1312863" algn="l"/>
                <a:tab pos="2286000" algn="l"/>
              </a:tabLst>
            </a:pPr>
            <a:r>
              <a:rPr lang="en-US" sz="1400" b="1" dirty="0" smtClean="0">
                <a:latin typeface="Courier New" pitchFamily="49" charset="0"/>
                <a:cs typeface="Courier New" pitchFamily="49" charset="0"/>
              </a:rPr>
              <a:t>start:	</a:t>
            </a:r>
            <a:r>
              <a:rPr lang="en-US" sz="1400" b="1" dirty="0" err="1" smtClean="0">
                <a:latin typeface="Courier New" pitchFamily="49" charset="0"/>
                <a:cs typeface="Courier New" pitchFamily="49" charset="0"/>
              </a:rPr>
              <a:t>mov.w</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0x0400,SP</a:t>
            </a:r>
            <a:endParaRPr lang="en-US" sz="1400" b="1" dirty="0">
              <a:latin typeface="Courier New" pitchFamily="49" charset="0"/>
              <a:cs typeface="Courier New" pitchFamily="49" charset="0"/>
            </a:endParaRPr>
          </a:p>
          <a:p>
            <a:pPr eaLnBrk="1" hangingPunct="1">
              <a:lnSpc>
                <a:spcPct val="95000"/>
              </a:lnSpc>
              <a:tabLst>
                <a:tab pos="1312863" algn="l"/>
                <a:tab pos="2286000" algn="l"/>
              </a:tabLst>
            </a:pPr>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mov.w</a:t>
            </a:r>
            <a:r>
              <a:rPr lang="en-US" sz="1400" b="1" dirty="0">
                <a:latin typeface="Courier New" pitchFamily="49" charset="0"/>
                <a:cs typeface="Courier New" pitchFamily="49" charset="0"/>
              </a:rPr>
              <a:t>	#WDTPW+WDTHOLD,&amp;WDTCTL</a:t>
            </a:r>
          </a:p>
          <a:p>
            <a:pPr eaLnBrk="1" hangingPunct="1">
              <a:lnSpc>
                <a:spcPct val="95000"/>
              </a:lnSpc>
              <a:tabLst>
                <a:tab pos="1312863" algn="l"/>
                <a:tab pos="2286000" algn="l"/>
              </a:tabLst>
            </a:pPr>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bis.b</a:t>
            </a:r>
            <a:r>
              <a:rPr lang="en-US" sz="1400" b="1" dirty="0">
                <a:latin typeface="Courier New" pitchFamily="49" charset="0"/>
                <a:cs typeface="Courier New" pitchFamily="49" charset="0"/>
              </a:rPr>
              <a:t>	#0x01,&amp;P1DIR	</a:t>
            </a:r>
            <a:r>
              <a:rPr lang="en-US" sz="1400" b="1" dirty="0" smtClean="0">
                <a:latin typeface="Courier New" pitchFamily="49" charset="0"/>
                <a:cs typeface="Courier New" pitchFamily="49" charset="0"/>
              </a:rPr>
              <a:t>	; </a:t>
            </a:r>
            <a:r>
              <a:rPr lang="en-US" sz="1400" b="1" dirty="0">
                <a:latin typeface="Courier New" pitchFamily="49" charset="0"/>
                <a:cs typeface="Courier New" pitchFamily="49" charset="0"/>
              </a:rPr>
              <a:t>P1.0 as output</a:t>
            </a:r>
          </a:p>
          <a:p>
            <a:pPr eaLnBrk="1" hangingPunct="1">
              <a:lnSpc>
                <a:spcPct val="95000"/>
              </a:lnSpc>
              <a:tabLst>
                <a:tab pos="1312863" algn="l"/>
                <a:tab pos="2286000" algn="l"/>
              </a:tabLst>
            </a:pPr>
            <a:endParaRPr lang="en-US" sz="800" b="1" dirty="0">
              <a:latin typeface="Courier New" pitchFamily="49" charset="0"/>
              <a:cs typeface="Courier New" pitchFamily="49" charset="0"/>
            </a:endParaRPr>
          </a:p>
          <a:p>
            <a:pPr eaLnBrk="1" hangingPunct="1">
              <a:lnSpc>
                <a:spcPct val="95000"/>
              </a:lnSpc>
              <a:tabLst>
                <a:tab pos="1312863" algn="l"/>
                <a:tab pos="2286000" algn="l"/>
              </a:tabLst>
            </a:pPr>
            <a:r>
              <a:rPr lang="en-US" sz="1400" b="1" dirty="0" err="1">
                <a:latin typeface="Courier New" pitchFamily="49" charset="0"/>
                <a:cs typeface="Courier New" pitchFamily="49" charset="0"/>
              </a:rPr>
              <a:t>mainloop</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bis.b</a:t>
            </a:r>
            <a:r>
              <a:rPr lang="en-US" sz="1400" b="1" dirty="0">
                <a:latin typeface="Courier New" pitchFamily="49" charset="0"/>
                <a:cs typeface="Courier New" pitchFamily="49" charset="0"/>
              </a:rPr>
              <a:t>	#0x01,&amp;P1OUT	</a:t>
            </a:r>
            <a:r>
              <a:rPr lang="en-US" sz="1400" b="1" dirty="0" smtClean="0">
                <a:latin typeface="Courier New" pitchFamily="49" charset="0"/>
                <a:cs typeface="Courier New" pitchFamily="49" charset="0"/>
              </a:rPr>
              <a:t>	; </a:t>
            </a:r>
            <a:r>
              <a:rPr lang="en-US" sz="1400" b="1" dirty="0">
                <a:latin typeface="Courier New" pitchFamily="49" charset="0"/>
                <a:cs typeface="Courier New" pitchFamily="49" charset="0"/>
              </a:rPr>
              <a:t>turn on </a:t>
            </a:r>
            <a:r>
              <a:rPr lang="en-US" sz="1400" b="1" dirty="0" smtClean="0">
                <a:latin typeface="Courier New" pitchFamily="49" charset="0"/>
                <a:cs typeface="Courier New" pitchFamily="49" charset="0"/>
              </a:rPr>
              <a:t>LED</a:t>
            </a:r>
          </a:p>
          <a:p>
            <a:pPr eaLnBrk="1" hangingPunct="1">
              <a:lnSpc>
                <a:spcPct val="95000"/>
              </a:lnSpc>
              <a:tabLst>
                <a:tab pos="1312863" algn="l"/>
                <a:tab pos="2286000" algn="l"/>
              </a:tabLst>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push	#1000</a:t>
            </a:r>
          </a:p>
          <a:p>
            <a:pPr eaLnBrk="1" hangingPunct="1">
              <a:lnSpc>
                <a:spcPct val="95000"/>
              </a:lnSpc>
              <a:tabLst>
                <a:tab pos="1312863" algn="l"/>
                <a:tab pos="2286000" algn="l"/>
              </a:tabLst>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call	#delay</a:t>
            </a:r>
            <a:endParaRPr lang="en-US" sz="1400" b="1" dirty="0">
              <a:latin typeface="Courier New" pitchFamily="49" charset="0"/>
              <a:cs typeface="Courier New" pitchFamily="49" charset="0"/>
            </a:endParaRPr>
          </a:p>
          <a:p>
            <a:pPr eaLnBrk="1" hangingPunct="1">
              <a:lnSpc>
                <a:spcPct val="95000"/>
              </a:lnSpc>
              <a:tabLst>
                <a:tab pos="1312863" algn="l"/>
                <a:tab pos="2286000" algn="l"/>
              </a:tabLst>
            </a:pPr>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bic.b</a:t>
            </a:r>
            <a:r>
              <a:rPr lang="en-US" sz="1400" b="1" dirty="0">
                <a:latin typeface="Courier New" pitchFamily="49" charset="0"/>
                <a:cs typeface="Courier New" pitchFamily="49" charset="0"/>
              </a:rPr>
              <a:t>	#0x01,&amp;P1OUT	</a:t>
            </a:r>
            <a:r>
              <a:rPr lang="en-US" sz="1400" b="1" dirty="0" smtClean="0">
                <a:latin typeface="Courier New" pitchFamily="49" charset="0"/>
                <a:cs typeface="Courier New" pitchFamily="49" charset="0"/>
              </a:rPr>
              <a:t>	; </a:t>
            </a:r>
            <a:r>
              <a:rPr lang="en-US" sz="1400" b="1" dirty="0">
                <a:latin typeface="Courier New" pitchFamily="49" charset="0"/>
                <a:cs typeface="Courier New" pitchFamily="49" charset="0"/>
              </a:rPr>
              <a:t>turn off </a:t>
            </a:r>
            <a:r>
              <a:rPr lang="en-US" sz="1400" b="1" dirty="0" smtClean="0">
                <a:latin typeface="Courier New" pitchFamily="49" charset="0"/>
                <a:cs typeface="Courier New" pitchFamily="49" charset="0"/>
              </a:rPr>
              <a:t>led</a:t>
            </a:r>
          </a:p>
          <a:p>
            <a:pPr eaLnBrk="1" hangingPunct="1">
              <a:lnSpc>
                <a:spcPct val="95000"/>
              </a:lnSpc>
              <a:tabLst>
                <a:tab pos="1312863" algn="l"/>
                <a:tab pos="2286000" algn="l"/>
              </a:tabLst>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call</a:t>
            </a:r>
            <a:r>
              <a:rPr lang="en-US" sz="1400" b="1" dirty="0">
                <a:latin typeface="Courier New" pitchFamily="49" charset="0"/>
                <a:cs typeface="Courier New" pitchFamily="49" charset="0"/>
              </a:rPr>
              <a:t>	#delay</a:t>
            </a:r>
          </a:p>
          <a:p>
            <a:pPr eaLnBrk="1" hangingPunct="1">
              <a:lnSpc>
                <a:spcPct val="95000"/>
              </a:lnSpc>
              <a:tabLst>
                <a:tab pos="1312863" algn="l"/>
                <a:tab pos="2286000" algn="l"/>
              </a:tabLst>
            </a:pPr>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jmp</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mainloop</a:t>
            </a:r>
            <a:endParaRPr lang="en-US" sz="1400" b="1" dirty="0">
              <a:latin typeface="Courier New" pitchFamily="49" charset="0"/>
              <a:cs typeface="Courier New" pitchFamily="49" charset="0"/>
            </a:endParaRPr>
          </a:p>
          <a:p>
            <a:pPr eaLnBrk="1" hangingPunct="1">
              <a:lnSpc>
                <a:spcPct val="95000"/>
              </a:lnSpc>
              <a:tabLst>
                <a:tab pos="1312863" algn="l"/>
                <a:tab pos="2286000" algn="l"/>
              </a:tabLst>
            </a:pPr>
            <a:endParaRPr lang="en-US" sz="800" b="1" dirty="0" smtClean="0">
              <a:latin typeface="Courier New" pitchFamily="49" charset="0"/>
              <a:cs typeface="Courier New" pitchFamily="49" charset="0"/>
            </a:endParaRPr>
          </a:p>
          <a:p>
            <a:pPr eaLnBrk="1" hangingPunct="1">
              <a:lnSpc>
                <a:spcPct val="95000"/>
              </a:lnSpc>
              <a:tabLst>
                <a:tab pos="1312863" algn="l"/>
                <a:tab pos="2286000" algn="l"/>
              </a:tabLst>
            </a:pPr>
            <a:r>
              <a:rPr lang="en-US" sz="1400" b="1" dirty="0" smtClean="0">
                <a:latin typeface="Courier New" pitchFamily="49" charset="0"/>
                <a:cs typeface="Courier New" pitchFamily="49" charset="0"/>
              </a:rPr>
              <a:t>delay:</a:t>
            </a:r>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mov.w</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2(</a:t>
            </a:r>
            <a:r>
              <a:rPr lang="en-US" sz="1400" b="1" dirty="0" err="1" smtClean="0">
                <a:latin typeface="Courier New" pitchFamily="49" charset="0"/>
                <a:cs typeface="Courier New" pitchFamily="49" charset="0"/>
              </a:rPr>
              <a:t>sp</a:t>
            </a:r>
            <a:r>
              <a:rPr lang="en-US" sz="1400" b="1" dirty="0" smtClean="0">
                <a:latin typeface="Courier New" pitchFamily="49" charset="0"/>
                <a:cs typeface="Courier New" pitchFamily="49" charset="0"/>
              </a:rPr>
              <a:t>),r15</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 get delay </a:t>
            </a:r>
            <a:r>
              <a:rPr lang="en-US" sz="1400" b="1" dirty="0">
                <a:latin typeface="Courier New" pitchFamily="49" charset="0"/>
                <a:cs typeface="Courier New" pitchFamily="49" charset="0"/>
              </a:rPr>
              <a:t>counter</a:t>
            </a:r>
          </a:p>
          <a:p>
            <a:pPr eaLnBrk="1" hangingPunct="1">
              <a:lnSpc>
                <a:spcPct val="95000"/>
              </a:lnSpc>
              <a:tabLst>
                <a:tab pos="1312863" algn="l"/>
                <a:tab pos="2286000" algn="l"/>
              </a:tabLst>
            </a:pPr>
            <a:endParaRPr lang="en-US" sz="800" b="1" dirty="0">
              <a:latin typeface="Courier New" pitchFamily="49" charset="0"/>
              <a:cs typeface="Courier New" pitchFamily="49" charset="0"/>
            </a:endParaRPr>
          </a:p>
          <a:p>
            <a:pPr eaLnBrk="1" hangingPunct="1">
              <a:lnSpc>
                <a:spcPct val="95000"/>
              </a:lnSpc>
              <a:tabLst>
                <a:tab pos="1312863" algn="l"/>
                <a:tab pos="2286000" algn="l"/>
              </a:tabLst>
            </a:pPr>
            <a:r>
              <a:rPr lang="en-US" sz="1400" b="1" dirty="0">
                <a:latin typeface="Courier New" pitchFamily="49" charset="0"/>
                <a:cs typeface="Courier New" pitchFamily="49" charset="0"/>
              </a:rPr>
              <a:t>delaylp2:	</a:t>
            </a:r>
            <a:r>
              <a:rPr lang="en-US" sz="1400" b="1" dirty="0" err="1" smtClean="0">
                <a:latin typeface="Courier New" pitchFamily="49" charset="0"/>
                <a:cs typeface="Courier New" pitchFamily="49" charset="0"/>
              </a:rPr>
              <a:t>sub.w</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#1,r15		; </a:t>
            </a:r>
            <a:r>
              <a:rPr lang="en-US" sz="1400" b="1" dirty="0">
                <a:latin typeface="Courier New" pitchFamily="49" charset="0"/>
                <a:cs typeface="Courier New" pitchFamily="49" charset="0"/>
              </a:rPr>
              <a:t>delay over?</a:t>
            </a:r>
          </a:p>
          <a:p>
            <a:pPr eaLnBrk="1" hangingPunct="1">
              <a:lnSpc>
                <a:spcPct val="95000"/>
              </a:lnSpc>
              <a:tabLst>
                <a:tab pos="1312863" algn="l"/>
                <a:tab pos="2286000" algn="l"/>
              </a:tabLst>
            </a:pPr>
            <a:r>
              <a:rPr lang="en-US" sz="1400" b="1" dirty="0" smtClean="0">
                <a:latin typeface="Courier New" pitchFamily="49" charset="0"/>
                <a:cs typeface="Courier New" pitchFamily="49" charset="0"/>
              </a:rPr>
              <a:t>	  </a:t>
            </a:r>
            <a:r>
              <a:rPr lang="en-US" sz="1400" b="1" dirty="0" err="1">
                <a:latin typeface="Courier New" pitchFamily="49" charset="0"/>
                <a:cs typeface="Courier New" pitchFamily="49" charset="0"/>
              </a:rPr>
              <a:t>jnz</a:t>
            </a:r>
            <a:r>
              <a:rPr lang="en-US" sz="1400" b="1" dirty="0">
                <a:latin typeface="Courier New" pitchFamily="49" charset="0"/>
                <a:cs typeface="Courier New" pitchFamily="49" charset="0"/>
              </a:rPr>
              <a:t>	delaylp2	</a:t>
            </a:r>
            <a:r>
              <a:rPr lang="en-US" sz="1400" b="1" dirty="0" smtClean="0">
                <a:latin typeface="Courier New" pitchFamily="49" charset="0"/>
                <a:cs typeface="Courier New" pitchFamily="49" charset="0"/>
              </a:rPr>
              <a:t>	; </a:t>
            </a:r>
            <a:r>
              <a:rPr lang="en-US" sz="1400" b="1" dirty="0">
                <a:latin typeface="Courier New" pitchFamily="49" charset="0"/>
                <a:cs typeface="Courier New" pitchFamily="49" charset="0"/>
              </a:rPr>
              <a:t>n</a:t>
            </a:r>
          </a:p>
          <a:p>
            <a:pPr eaLnBrk="1" hangingPunct="1">
              <a:lnSpc>
                <a:spcPct val="95000"/>
              </a:lnSpc>
              <a:tabLst>
                <a:tab pos="1312863" algn="l"/>
                <a:tab pos="2286000" algn="l"/>
              </a:tabLst>
            </a:pPr>
            <a:r>
              <a:rPr lang="en-US" sz="1400" b="1" dirty="0" smtClean="0">
                <a:latin typeface="Courier New" pitchFamily="49" charset="0"/>
                <a:cs typeface="Courier New" pitchFamily="49" charset="0"/>
              </a:rPr>
              <a:t>	ret				; y</a:t>
            </a:r>
          </a:p>
          <a:p>
            <a:pPr eaLnBrk="1" hangingPunct="1">
              <a:lnSpc>
                <a:spcPct val="95000"/>
              </a:lnSpc>
              <a:tabLst>
                <a:tab pos="1312863" algn="l"/>
                <a:tab pos="2286000" algn="l"/>
              </a:tabLst>
            </a:pPr>
            <a:endParaRPr lang="en-US" sz="800" b="1" dirty="0">
              <a:latin typeface="Courier New" pitchFamily="49" charset="0"/>
              <a:cs typeface="Courier New" pitchFamily="49" charset="0"/>
            </a:endParaRPr>
          </a:p>
          <a:p>
            <a:pPr eaLnBrk="1" hangingPunct="1">
              <a:lnSpc>
                <a:spcPct val="95000"/>
              </a:lnSpc>
              <a:tabLst>
                <a:tab pos="1312863" algn="l"/>
                <a:tab pos="2286000" algn="l"/>
              </a:tabLst>
            </a:pP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sect	".</a:t>
            </a:r>
            <a:r>
              <a:rPr lang="en-US" sz="1400" b="1" dirty="0" smtClean="0">
                <a:latin typeface="Courier New" pitchFamily="49" charset="0"/>
                <a:cs typeface="Courier New" pitchFamily="49" charset="0"/>
              </a:rPr>
              <a:t>reset"</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 reset Vector</a:t>
            </a:r>
            <a:endParaRPr lang="en-US" sz="1400" b="1" dirty="0">
              <a:latin typeface="Courier New" pitchFamily="49" charset="0"/>
              <a:cs typeface="Courier New" pitchFamily="49" charset="0"/>
            </a:endParaRPr>
          </a:p>
          <a:p>
            <a:pPr eaLnBrk="1" hangingPunct="1">
              <a:lnSpc>
                <a:spcPct val="95000"/>
              </a:lnSpc>
              <a:tabLst>
                <a:tab pos="1312863" algn="l"/>
                <a:tab pos="2286000" algn="l"/>
              </a:tabLst>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a:t>
            </a:r>
            <a:r>
              <a:rPr lang="en-US" sz="1400" b="1" dirty="0">
                <a:latin typeface="Courier New" pitchFamily="49" charset="0"/>
                <a:cs typeface="Courier New" pitchFamily="49" charset="0"/>
              </a:rPr>
              <a:t>word	</a:t>
            </a:r>
            <a:r>
              <a:rPr lang="en-US" sz="1400" b="1" dirty="0" smtClean="0">
                <a:latin typeface="Courier New" pitchFamily="49" charset="0"/>
                <a:cs typeface="Courier New" pitchFamily="49" charset="0"/>
              </a:rPr>
              <a:t>start</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 </a:t>
            </a:r>
            <a:r>
              <a:rPr lang="en-US" sz="1400" b="1" dirty="0">
                <a:latin typeface="Courier New" pitchFamily="49" charset="0"/>
                <a:cs typeface="Courier New" pitchFamily="49" charset="0"/>
              </a:rPr>
              <a:t>start address</a:t>
            </a:r>
          </a:p>
          <a:p>
            <a:pPr eaLnBrk="1" hangingPunct="1">
              <a:lnSpc>
                <a:spcPct val="95000"/>
              </a:lnSpc>
              <a:tabLst>
                <a:tab pos="1312863" algn="l"/>
                <a:tab pos="2286000" algn="l"/>
              </a:tabLst>
            </a:pP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end</a:t>
            </a:r>
          </a:p>
        </p:txBody>
      </p:sp>
      <p:sp>
        <p:nvSpPr>
          <p:cNvPr id="2" name="Right Arrow 1"/>
          <p:cNvSpPr/>
          <p:nvPr/>
        </p:nvSpPr>
        <p:spPr bwMode="auto">
          <a:xfrm>
            <a:off x="1800082" y="4419284"/>
            <a:ext cx="632298" cy="379379"/>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277305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p:cNvSpPr>
            <a:spLocks noGrp="1"/>
          </p:cNvSpPr>
          <p:nvPr>
            <p:ph type="dt" sz="half" idx="10"/>
          </p:nvPr>
        </p:nvSpPr>
        <p:spPr/>
        <p:txBody>
          <a:bodyPr/>
          <a:lstStyle/>
          <a:p>
            <a:r>
              <a:rPr lang="en-US" smtClean="0"/>
              <a:t>BYU CS 124</a:t>
            </a:r>
            <a:endParaRPr lang="en-US"/>
          </a:p>
        </p:txBody>
      </p:sp>
      <p:sp>
        <p:nvSpPr>
          <p:cNvPr id="13" name="Footer Placeholder 2"/>
          <p:cNvSpPr>
            <a:spLocks noGrp="1"/>
          </p:cNvSpPr>
          <p:nvPr>
            <p:ph type="ftr" sz="quarter" idx="11"/>
          </p:nvPr>
        </p:nvSpPr>
        <p:spPr/>
        <p:txBody>
          <a:bodyPr/>
          <a:lstStyle/>
          <a:p>
            <a:r>
              <a:rPr lang="en-US" smtClean="0"/>
              <a:t>Stacks</a:t>
            </a:r>
            <a:endParaRPr lang="en-US"/>
          </a:p>
        </p:txBody>
      </p:sp>
      <p:sp>
        <p:nvSpPr>
          <p:cNvPr id="14" name="Slide Number Placeholder 3"/>
          <p:cNvSpPr>
            <a:spLocks noGrp="1"/>
          </p:cNvSpPr>
          <p:nvPr>
            <p:ph type="sldNum" sz="quarter" idx="12"/>
          </p:nvPr>
        </p:nvSpPr>
        <p:spPr/>
        <p:txBody>
          <a:bodyPr/>
          <a:lstStyle/>
          <a:p>
            <a:fld id="{8D09DC1E-70DC-4C75-B163-D93D44974E62}" type="slidenum">
              <a:rPr lang="en-US"/>
              <a:pPr/>
              <a:t>14</a:t>
            </a:fld>
            <a:endParaRPr lang="en-US"/>
          </a:p>
        </p:txBody>
      </p:sp>
      <p:sp>
        <p:nvSpPr>
          <p:cNvPr id="2760706" name="Rectangle 2"/>
          <p:cNvSpPr>
            <a:spLocks noGrp="1" noChangeArrowheads="1"/>
          </p:cNvSpPr>
          <p:nvPr>
            <p:ph type="title" idx="4294967295"/>
          </p:nvPr>
        </p:nvSpPr>
        <p:spPr/>
        <p:txBody>
          <a:bodyPr/>
          <a:lstStyle/>
          <a:p>
            <a:r>
              <a:rPr lang="en-GB"/>
              <a:t>Stack Operations</a:t>
            </a:r>
            <a:endParaRPr lang="pt-PT"/>
          </a:p>
        </p:txBody>
      </p:sp>
      <p:sp>
        <p:nvSpPr>
          <p:cNvPr id="2760707" name="Rectangle 3"/>
          <p:cNvSpPr>
            <a:spLocks noGrp="1" noChangeArrowheads="1"/>
          </p:cNvSpPr>
          <p:nvPr>
            <p:ph type="body" sz="half" idx="4294967295"/>
          </p:nvPr>
        </p:nvSpPr>
        <p:spPr>
          <a:xfrm>
            <a:off x="436563" y="1420813"/>
            <a:ext cx="7724775" cy="3771900"/>
          </a:xfrm>
        </p:spPr>
        <p:txBody>
          <a:bodyPr/>
          <a:lstStyle/>
          <a:p>
            <a:r>
              <a:rPr lang="en-GB" sz="2400"/>
              <a:t>Single operand instructions:</a:t>
            </a:r>
          </a:p>
          <a:p>
            <a:endParaRPr lang="en-GB" sz="2400"/>
          </a:p>
          <a:p>
            <a:endParaRPr lang="en-GB" sz="2400"/>
          </a:p>
          <a:p>
            <a:endParaRPr lang="en-GB" sz="2400"/>
          </a:p>
          <a:p>
            <a:endParaRPr lang="en-GB" sz="2400"/>
          </a:p>
          <a:p>
            <a:endParaRPr lang="en-GB" sz="2400"/>
          </a:p>
          <a:p>
            <a:r>
              <a:rPr lang="en-GB" sz="2400"/>
              <a:t>Emulated instructions:</a:t>
            </a:r>
          </a:p>
        </p:txBody>
      </p:sp>
      <p:graphicFrame>
        <p:nvGraphicFramePr>
          <p:cNvPr id="2760751" name="Group 47"/>
          <p:cNvGraphicFramePr>
            <a:graphicFrameLocks noGrp="1"/>
          </p:cNvGraphicFramePr>
          <p:nvPr>
            <p:ph sz="quarter" idx="4294967295"/>
          </p:nvPr>
        </p:nvGraphicFramePr>
        <p:xfrm>
          <a:off x="727075" y="2066925"/>
          <a:ext cx="8062913" cy="1676400"/>
        </p:xfrm>
        <a:graphic>
          <a:graphicData uri="http://schemas.openxmlformats.org/drawingml/2006/table">
            <a:tbl>
              <a:tblPr/>
              <a:tblGrid>
                <a:gridCol w="2282825"/>
                <a:gridCol w="2840038"/>
                <a:gridCol w="2940050"/>
              </a:tblGrid>
              <a:tr h="231775">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Mnemonic</a:t>
                      </a:r>
                    </a:p>
                  </a:txBody>
                  <a:tcPr horzOverflow="overflow">
                    <a:lnL>
                      <a:noFill/>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Operation</a:t>
                      </a:r>
                    </a:p>
                  </a:txBody>
                  <a:tcPr horzOverflow="overflow">
                    <a:lnL>
                      <a:noFill/>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Description</a:t>
                      </a:r>
                    </a:p>
                  </a:txBody>
                  <a:tcPr horzOverflow="overflow">
                    <a:lnL>
                      <a:noFill/>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31775">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PUSH(</a:t>
                      </a:r>
                      <a:r>
                        <a:rPr kumimoji="0" lang="en-GB" sz="14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.B or .W</a:t>
                      </a: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src</a:t>
                      </a:r>
                      <a:endParaRPr kumimoji="0" lang="en-GB" sz="1400" b="1" i="0" u="none" strike="noStrike" cap="none" normalizeH="0" baseline="0" smtClean="0">
                        <a:ln>
                          <a:noFill/>
                        </a:ln>
                        <a:solidFill>
                          <a:schemeClr val="tx1"/>
                        </a:solidFill>
                        <a:effectLst/>
                        <a:latin typeface="Arial" pitchFamily="34" charset="0"/>
                        <a:ea typeface="Times New Roman" pitchFamily="18" charset="0"/>
                        <a:cs typeface="Courier New" pitchFamily="49" charset="0"/>
                      </a:endParaRPr>
                    </a:p>
                  </a:txBody>
                  <a:tcPr horzOverflow="overflow">
                    <a:lnL>
                      <a:noFill/>
                    </a:lnL>
                    <a:lnR>
                      <a:noFill/>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SP-2</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SP, src</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@SP</a:t>
                      </a:r>
                      <a:endPar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endParaRPr>
                    </a:p>
                  </a:txBody>
                  <a:tcPr horzOverflow="overflow">
                    <a:lnL>
                      <a:noFill/>
                    </a:lnL>
                    <a:lnR>
                      <a:noFill/>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Push byte/word source on stack</a:t>
                      </a:r>
                    </a:p>
                  </a:txBody>
                  <a:tcPr horzOverflow="overflow">
                    <a:lnL>
                      <a:noFill/>
                    </a:lnL>
                    <a:lnR>
                      <a:noFill/>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3F3F3"/>
                    </a:solidFill>
                  </a:tcPr>
                </a:tc>
              </a:tr>
              <a:tr h="368300">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CALL        dst</a:t>
                      </a:r>
                      <a:endParaRPr kumimoji="0" lang="en-GB" sz="1400" b="1" i="0" u="none" strike="noStrike" cap="none" normalizeH="0" baseline="0" smtClean="0">
                        <a:ln>
                          <a:noFill/>
                        </a:ln>
                        <a:solidFill>
                          <a:schemeClr val="tx1"/>
                        </a:solidFill>
                        <a:effectLst/>
                        <a:latin typeface="Arial" pitchFamily="34" charset="0"/>
                        <a:ea typeface="Times New Roman" pitchFamily="18" charset="0"/>
                        <a:cs typeface="Courier New" pitchFamily="49" charset="0"/>
                      </a:endParaRPr>
                    </a:p>
                  </a:txBody>
                  <a:tcPr horzOverflow="overflow">
                    <a:lnL>
                      <a:noFill/>
                    </a:lnL>
                    <a:lnR>
                      <a:noFill/>
                    </a:lnR>
                    <a:lnT w="0"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F3F3"/>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dst</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tmp</a:t>
                      </a:r>
                      <a:r>
                        <a:rPr kumimoji="0" lang="en-GB" sz="1400" b="1" i="0" u="none" strike="noStrike" cap="none" normalizeH="0" baseline="0" smtClean="0">
                          <a:ln>
                            <a:noFill/>
                          </a:ln>
                          <a:solidFill>
                            <a:schemeClr val="tx1"/>
                          </a:solidFill>
                          <a:effectLst/>
                          <a:latin typeface="Arial" pitchFamily="34" charset="0"/>
                          <a:cs typeface="Times New Roman" pitchFamily="18" charset="0"/>
                        </a:rPr>
                        <a:t> ,SP-2</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SP, </a:t>
                      </a:r>
                      <a:endParaRPr kumimoji="0" lang="pt-PT"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PC</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@SP,</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 tmp</a:t>
                      </a:r>
                      <a:r>
                        <a:rPr kumimoji="0" lang="en-GB" sz="1400" b="1" i="0" u="none" strike="noStrike" cap="none" normalizeH="0" baseline="0" smtClean="0">
                          <a:ln>
                            <a:noFill/>
                          </a:ln>
                          <a:solidFill>
                            <a:schemeClr val="tx1"/>
                          </a:solidFill>
                          <a:effectLst/>
                          <a:latin typeface="Arial" pitchFamily="34" charset="0"/>
                          <a:cs typeface="Times New Roman" pitchFamily="18" charset="0"/>
                        </a:rPr>
                        <a:t>PC</a:t>
                      </a:r>
                    </a:p>
                  </a:txBody>
                  <a:tcPr horzOverflow="overflow">
                    <a:lnL>
                      <a:noFill/>
                    </a:lnL>
                    <a:lnR>
                      <a:noFill/>
                    </a:lnR>
                    <a:lnT w="0"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F3F3"/>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Subroutine call to destination</a:t>
                      </a:r>
                    </a:p>
                  </a:txBody>
                  <a:tcPr horzOverflow="overflow">
                    <a:lnL>
                      <a:noFill/>
                    </a:lnL>
                    <a:lnR>
                      <a:noFill/>
                    </a:lnR>
                    <a:lnT w="0"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F3F3"/>
                    </a:solidFill>
                  </a:tcPr>
                </a:tc>
              </a:tr>
              <a:tr h="369888">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RETI</a:t>
                      </a:r>
                      <a:endParaRPr kumimoji="0" lang="en-GB" sz="1400" b="1" i="0" u="none" strike="noStrike" cap="none" normalizeH="0" baseline="0" smtClean="0">
                        <a:ln>
                          <a:noFill/>
                        </a:ln>
                        <a:solidFill>
                          <a:schemeClr val="tx1"/>
                        </a:solidFill>
                        <a:effectLst/>
                        <a:latin typeface="Arial" pitchFamily="34" charset="0"/>
                        <a:ea typeface="Times New Roman" pitchFamily="18" charset="0"/>
                        <a:cs typeface="Courier New" pitchFamily="49" charset="0"/>
                      </a:endParaRPr>
                    </a:p>
                  </a:txBody>
                  <a:tcPr horzOverflow="overflow">
                    <a:lnL>
                      <a:noFill/>
                    </a:lnL>
                    <a:lnR>
                      <a:noFill/>
                    </a:lnR>
                    <a:lnT w="12700" cap="flat" cmpd="sng" algn="ctr">
                      <a:solidFill>
                        <a:schemeClr val="tx1"/>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TOS</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SR, SP+2</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SP</a:t>
                      </a:r>
                      <a:endParaRPr kumimoji="0" lang="pt-PT"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TOS</a:t>
                      </a:r>
                      <a:r>
                        <a:rPr kumimoji="0" lang="en-GB" sz="1400" b="1" i="0" u="none" strike="noStrike" cap="none" normalizeH="0" baseline="0" smtClean="0">
                          <a:ln>
                            <a:noFill/>
                          </a:ln>
                          <a:solidFill>
                            <a:schemeClr val="tx1"/>
                          </a:solidFill>
                          <a:effectLst/>
                          <a:latin typeface="Arial" pitchFamily="34" charset="0"/>
                          <a:cs typeface="Times New Roman" pitchFamily="18" charset="0"/>
                        </a:rPr>
                        <a:t>PC, SP+2</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SP</a:t>
                      </a:r>
                      <a:endPar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endParaRPr>
                    </a:p>
                  </a:txBody>
                  <a:tcPr horzOverflow="overflow">
                    <a:lnL>
                      <a:noFill/>
                    </a:lnL>
                    <a:lnR>
                      <a:noFill/>
                    </a:lnR>
                    <a:lnT w="12700" cap="flat" cmpd="sng" algn="ctr">
                      <a:solidFill>
                        <a:schemeClr val="tx1"/>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Return from interrupt</a:t>
                      </a:r>
                    </a:p>
                  </a:txBody>
                  <a:tcPr horzOverflow="overflow">
                    <a:lnL>
                      <a:noFill/>
                    </a:lnL>
                    <a:lnR>
                      <a:noFill/>
                    </a:lnR>
                    <a:lnT w="12700" cap="flat" cmpd="sng" algn="ctr">
                      <a:solidFill>
                        <a:schemeClr val="tx1"/>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2760726" name="AutoShape 22"/>
          <p:cNvSpPr>
            <a:spLocks noChangeArrowheads="1"/>
          </p:cNvSpPr>
          <p:nvPr/>
        </p:nvSpPr>
        <p:spPr bwMode="auto">
          <a:xfrm>
            <a:off x="468313" y="2765425"/>
            <a:ext cx="198437" cy="238125"/>
          </a:xfrm>
          <a:prstGeom prst="rightArrow">
            <a:avLst>
              <a:gd name="adj1" fmla="val 50000"/>
              <a:gd name="adj2" fmla="val 25000"/>
            </a:avLst>
          </a:prstGeom>
          <a:solidFill>
            <a:srgbClr val="FF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760754" name="Group 50"/>
          <p:cNvGraphicFramePr>
            <a:graphicFrameLocks noGrp="1"/>
          </p:cNvGraphicFramePr>
          <p:nvPr/>
        </p:nvGraphicFramePr>
        <p:xfrm>
          <a:off x="735013" y="4710113"/>
          <a:ext cx="8067675" cy="1584960"/>
        </p:xfrm>
        <a:graphic>
          <a:graphicData uri="http://schemas.openxmlformats.org/drawingml/2006/table">
            <a:tbl>
              <a:tblPr/>
              <a:tblGrid>
                <a:gridCol w="1698625"/>
                <a:gridCol w="1233487"/>
                <a:gridCol w="2171700"/>
                <a:gridCol w="2963863"/>
              </a:tblGrid>
              <a:tr h="138113">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Mnemonic</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Operation</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Emulation</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Description</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501650">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RET</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3F3F3"/>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@SP</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rPr>
                        <a:t></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PC</a:t>
                      </a:r>
                      <a:endParaRPr kumimoji="0" lang="pt-PT"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rPr>
                        <a:t>SP+2</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SP</a:t>
                      </a:r>
                      <a:endPar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endParaRP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3F3F3"/>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Goudy"/>
                        </a:rPr>
                        <a:t>MOV @SP+,PC</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3F3F3"/>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Goudy"/>
                        </a:rPr>
                        <a:t>Return from subroutine</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3F3F3"/>
                    </a:solidFill>
                  </a:tcPr>
                </a:tc>
              </a:tr>
              <a:tr h="203200">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POP(</a:t>
                      </a:r>
                      <a:r>
                        <a:rPr kumimoji="0" lang="en-GB" sz="14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.B or .W</a:t>
                      </a: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dst</a:t>
                      </a:r>
                    </a:p>
                  </a:txBody>
                  <a:tcPr horzOverflow="overflow">
                    <a:lnL>
                      <a:noFill/>
                    </a:lnL>
                    <a:lnR>
                      <a:noFill/>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@SP</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rPr>
                        <a:t></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temp</a:t>
                      </a:r>
                      <a:endParaRPr kumimoji="0" lang="pt-PT"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rPr>
                        <a:t>SP+2</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SP</a:t>
                      </a:r>
                      <a:endParaRPr kumimoji="0" lang="pt-PT"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rPr>
                        <a:t>temp</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dst</a:t>
                      </a:r>
                      <a:endPar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endParaRPr>
                    </a:p>
                  </a:txBody>
                  <a:tcPr horzOverflow="overflow">
                    <a:lnL>
                      <a:noFill/>
                    </a:lnL>
                    <a:lnR>
                      <a:noFill/>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Goudy"/>
                        </a:rPr>
                        <a:t>MOV(</a:t>
                      </a:r>
                      <a:r>
                        <a:rPr kumimoji="0" lang="en-GB" sz="1400" b="1" i="0" u="none" strike="noStrike" cap="none" normalizeH="0" baseline="0" smtClean="0">
                          <a:ln>
                            <a:noFill/>
                          </a:ln>
                          <a:solidFill>
                            <a:schemeClr val="tx1"/>
                          </a:solidFill>
                          <a:effectLst/>
                          <a:latin typeface="Arial Narrow" pitchFamily="34" charset="0"/>
                          <a:ea typeface="Times New Roman" pitchFamily="18" charset="0"/>
                          <a:cs typeface="Goudy"/>
                        </a:rPr>
                        <a:t>.B or .W</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Goudy"/>
                        </a:rPr>
                        <a:t>) @SP+,dst</a:t>
                      </a:r>
                    </a:p>
                  </a:txBody>
                  <a:tcPr horzOverflow="overflow">
                    <a:lnL>
                      <a:noFill/>
                    </a:lnL>
                    <a:lnR>
                      <a:noFill/>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Goudy"/>
                        </a:rPr>
                        <a:t>Pop byte/word from stack to destination</a:t>
                      </a:r>
                    </a:p>
                  </a:txBody>
                  <a:tcPr horzOverflow="overflow">
                    <a:lnL>
                      <a:noFill/>
                    </a:lnL>
                    <a:lnR>
                      <a:noFill/>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3F3F3"/>
                    </a:solidFill>
                  </a:tcPr>
                </a:tc>
              </a:tr>
            </a:tbl>
          </a:graphicData>
        </a:graphic>
      </p:graphicFrame>
      <p:sp>
        <p:nvSpPr>
          <p:cNvPr id="2760744" name="AutoShape 40"/>
          <p:cNvSpPr>
            <a:spLocks noChangeArrowheads="1"/>
          </p:cNvSpPr>
          <p:nvPr/>
        </p:nvSpPr>
        <p:spPr bwMode="auto">
          <a:xfrm>
            <a:off x="468313" y="5084763"/>
            <a:ext cx="198437" cy="238125"/>
          </a:xfrm>
          <a:prstGeom prst="rightArrow">
            <a:avLst>
              <a:gd name="adj1" fmla="val 50000"/>
              <a:gd name="adj2" fmla="val 25000"/>
            </a:avLst>
          </a:prstGeom>
          <a:solidFill>
            <a:srgbClr val="FF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0747" name="Text Box 4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Subroutine Linkage</a:t>
            </a:r>
          </a:p>
        </p:txBody>
      </p:sp>
    </p:spTree>
    <p:extLst>
      <p:ext uri="{BB962C8B-B14F-4D97-AF65-F5344CB8AC3E}">
        <p14:creationId xmlns:p14="http://schemas.microsoft.com/office/powerpoint/2010/main" val="3182100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0" y="4003491"/>
            <a:ext cx="937260" cy="338554"/>
          </a:xfrm>
          <a:prstGeom prst="rect">
            <a:avLst/>
          </a:prstGeom>
          <a:noFill/>
        </p:spPr>
        <p:txBody>
          <a:bodyPr wrap="square" rtlCol="0">
            <a:spAutoFit/>
          </a:bodyPr>
          <a:lstStyle/>
          <a:p>
            <a:pPr algn="r"/>
            <a:r>
              <a:rPr lang="en-US" sz="1600" b="1" dirty="0" err="1" smtClean="0"/>
              <a:t>func</a:t>
            </a:r>
            <a:endParaRPr lang="en-US" sz="1600" b="1" dirty="0"/>
          </a:p>
        </p:txBody>
      </p:sp>
      <p:sp>
        <p:nvSpPr>
          <p:cNvPr id="56" name="Up-Down Arrow 55"/>
          <p:cNvSpPr/>
          <p:nvPr/>
        </p:nvSpPr>
        <p:spPr bwMode="auto">
          <a:xfrm>
            <a:off x="857725" y="1891665"/>
            <a:ext cx="1088136" cy="4537710"/>
          </a:xfrm>
          <a:prstGeom prst="upDownArrow">
            <a:avLst>
              <a:gd name="adj1" fmla="val 84802"/>
              <a:gd name="adj2" fmla="val 50000"/>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0" name="Rectangle 39"/>
          <p:cNvSpPr/>
          <p:nvPr/>
        </p:nvSpPr>
        <p:spPr bwMode="auto">
          <a:xfrm>
            <a:off x="937260" y="2882640"/>
            <a:ext cx="924878" cy="169277"/>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1" name="TextBox 40"/>
          <p:cNvSpPr txBox="1"/>
          <p:nvPr/>
        </p:nvSpPr>
        <p:spPr>
          <a:xfrm>
            <a:off x="792481" y="2228850"/>
            <a:ext cx="1223010" cy="338554"/>
          </a:xfrm>
          <a:prstGeom prst="rect">
            <a:avLst/>
          </a:prstGeom>
          <a:noFill/>
        </p:spPr>
        <p:txBody>
          <a:bodyPr wrap="square" rtlCol="0">
            <a:spAutoFit/>
          </a:bodyPr>
          <a:lstStyle/>
          <a:p>
            <a:pPr algn="ctr"/>
            <a:r>
              <a:rPr lang="en-US" sz="1600" b="1" dirty="0" smtClean="0"/>
              <a:t>Memory</a:t>
            </a:r>
            <a:endParaRPr lang="en-US" sz="1600" b="1" dirty="0"/>
          </a:p>
        </p:txBody>
      </p:sp>
      <p:sp>
        <p:nvSpPr>
          <p:cNvPr id="5" name="Date Placeholder 1"/>
          <p:cNvSpPr>
            <a:spLocks noGrp="1"/>
          </p:cNvSpPr>
          <p:nvPr>
            <p:ph type="dt" sz="half" idx="10"/>
          </p:nvPr>
        </p:nvSpPr>
        <p:spPr>
          <a:xfrm>
            <a:off x="428625" y="6149340"/>
            <a:ext cx="1905000" cy="632460"/>
          </a:xfrm>
        </p:spPr>
        <p:txBody>
          <a:bodyPr/>
          <a:lstStyle/>
          <a:p>
            <a:r>
              <a:rPr lang="en-US" smtClean="0"/>
              <a:t>BYU CS 124</a:t>
            </a:r>
            <a:endParaRPr lang="en-US"/>
          </a:p>
        </p:txBody>
      </p:sp>
      <p:sp>
        <p:nvSpPr>
          <p:cNvPr id="6" name="Footer Placeholder 2"/>
          <p:cNvSpPr>
            <a:spLocks noGrp="1"/>
          </p:cNvSpPr>
          <p:nvPr>
            <p:ph type="ftr" sz="quarter" idx="11"/>
          </p:nvPr>
        </p:nvSpPr>
        <p:spPr/>
        <p:txBody>
          <a:bodyPr/>
          <a:lstStyle/>
          <a:p>
            <a:r>
              <a:rPr lang="en-US" smtClean="0"/>
              <a:t>Stacks</a:t>
            </a:r>
            <a:endParaRPr lang="en-US"/>
          </a:p>
        </p:txBody>
      </p:sp>
      <p:sp>
        <p:nvSpPr>
          <p:cNvPr id="7" name="Slide Number Placeholder 3"/>
          <p:cNvSpPr>
            <a:spLocks noGrp="1"/>
          </p:cNvSpPr>
          <p:nvPr>
            <p:ph type="sldNum" sz="quarter" idx="12"/>
          </p:nvPr>
        </p:nvSpPr>
        <p:spPr/>
        <p:txBody>
          <a:bodyPr/>
          <a:lstStyle/>
          <a:p>
            <a:fld id="{562EB7A4-D631-441A-9729-18CD87CC9D51}" type="slidenum">
              <a:rPr lang="en-US"/>
              <a:pPr/>
              <a:t>15</a:t>
            </a:fld>
            <a:endParaRPr lang="en-US"/>
          </a:p>
        </p:txBody>
      </p:sp>
      <p:sp>
        <p:nvSpPr>
          <p:cNvPr id="3125255"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sz="1800" b="1" dirty="0" smtClean="0">
                <a:latin typeface="Arial" pitchFamily="34" charset="0"/>
              </a:rPr>
              <a:t>Call</a:t>
            </a:r>
            <a:endParaRPr lang="en-US" sz="1800" b="1" dirty="0">
              <a:latin typeface="Arial" pitchFamily="34" charset="0"/>
            </a:endParaRPr>
          </a:p>
        </p:txBody>
      </p:sp>
      <p:sp>
        <p:nvSpPr>
          <p:cNvPr id="9" name="Rectangle 8"/>
          <p:cNvSpPr/>
          <p:nvPr/>
        </p:nvSpPr>
        <p:spPr bwMode="auto">
          <a:xfrm>
            <a:off x="6576060" y="2983230"/>
            <a:ext cx="868680" cy="1828800"/>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1" name="TextBox 10"/>
          <p:cNvSpPr txBox="1"/>
          <p:nvPr/>
        </p:nvSpPr>
        <p:spPr>
          <a:xfrm>
            <a:off x="6398895" y="2628724"/>
            <a:ext cx="1223010" cy="338554"/>
          </a:xfrm>
          <a:prstGeom prst="rect">
            <a:avLst/>
          </a:prstGeom>
          <a:noFill/>
        </p:spPr>
        <p:txBody>
          <a:bodyPr wrap="square" rtlCol="0">
            <a:spAutoFit/>
          </a:bodyPr>
          <a:lstStyle/>
          <a:p>
            <a:pPr algn="ctr"/>
            <a:r>
              <a:rPr lang="en-US" sz="1600" b="1" dirty="0" smtClean="0"/>
              <a:t>Registers</a:t>
            </a:r>
            <a:endParaRPr lang="en-US" sz="1600" b="1" dirty="0"/>
          </a:p>
        </p:txBody>
      </p:sp>
      <p:sp>
        <p:nvSpPr>
          <p:cNvPr id="27" name="Rectangle 26"/>
          <p:cNvSpPr/>
          <p:nvPr/>
        </p:nvSpPr>
        <p:spPr bwMode="auto">
          <a:xfrm>
            <a:off x="6576060" y="2985685"/>
            <a:ext cx="868680" cy="169277"/>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4" name="Rectangle 23"/>
          <p:cNvSpPr/>
          <p:nvPr/>
        </p:nvSpPr>
        <p:spPr bwMode="auto">
          <a:xfrm>
            <a:off x="3920490" y="2158097"/>
            <a:ext cx="4446270" cy="3991243"/>
          </a:xfrm>
          <a:prstGeom prst="rect">
            <a:avLst/>
          </a:prstGeom>
          <a:noFill/>
          <a:ln w="25400" cap="flat" cmpd="sng" algn="ctr">
            <a:solidFill>
              <a:schemeClr val="tx1"/>
            </a:solidFill>
            <a:prstDash val="lg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 name="TextBox 36"/>
          <p:cNvSpPr txBox="1"/>
          <p:nvPr/>
        </p:nvSpPr>
        <p:spPr>
          <a:xfrm>
            <a:off x="5606415" y="2278380"/>
            <a:ext cx="1223010" cy="369332"/>
          </a:xfrm>
          <a:prstGeom prst="rect">
            <a:avLst/>
          </a:prstGeom>
          <a:noFill/>
        </p:spPr>
        <p:txBody>
          <a:bodyPr wrap="square" rtlCol="0">
            <a:spAutoFit/>
          </a:bodyPr>
          <a:lstStyle/>
          <a:p>
            <a:pPr algn="ctr"/>
            <a:r>
              <a:rPr lang="en-US" sz="1800" b="1" dirty="0" smtClean="0"/>
              <a:t>CPU</a:t>
            </a:r>
            <a:endParaRPr lang="en-US" sz="1800" b="1" dirty="0"/>
          </a:p>
        </p:txBody>
      </p:sp>
      <p:sp>
        <p:nvSpPr>
          <p:cNvPr id="42" name="Rectangle 41"/>
          <p:cNvSpPr/>
          <p:nvPr/>
        </p:nvSpPr>
        <p:spPr bwMode="auto">
          <a:xfrm>
            <a:off x="937260" y="3054010"/>
            <a:ext cx="924878" cy="204826"/>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 name="Rectangle 42"/>
          <p:cNvSpPr/>
          <p:nvPr/>
        </p:nvSpPr>
        <p:spPr bwMode="auto">
          <a:xfrm>
            <a:off x="937260" y="4071522"/>
            <a:ext cx="924878" cy="204826"/>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 name="Rectangle 2"/>
          <p:cNvSpPr txBox="1">
            <a:spLocks noChangeArrowheads="1"/>
          </p:cNvSpPr>
          <p:nvPr/>
        </p:nvSpPr>
        <p:spPr bwMode="auto">
          <a:xfrm>
            <a:off x="1179512" y="207963"/>
            <a:ext cx="796448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pitchFamily="34" charset="0"/>
              </a:defRPr>
            </a:lvl2pPr>
            <a:lvl3pPr algn="l" rtl="0" fontAlgn="base">
              <a:spcBef>
                <a:spcPct val="0"/>
              </a:spcBef>
              <a:spcAft>
                <a:spcPct val="0"/>
              </a:spcAft>
              <a:defRPr sz="3600" b="1">
                <a:solidFill>
                  <a:schemeClr val="tx2"/>
                </a:solidFill>
                <a:latin typeface="Arial" pitchFamily="34" charset="0"/>
              </a:defRPr>
            </a:lvl3pPr>
            <a:lvl4pPr algn="l" rtl="0" fontAlgn="base">
              <a:spcBef>
                <a:spcPct val="0"/>
              </a:spcBef>
              <a:spcAft>
                <a:spcPct val="0"/>
              </a:spcAft>
              <a:defRPr sz="3600" b="1">
                <a:solidFill>
                  <a:schemeClr val="tx2"/>
                </a:solidFill>
                <a:latin typeface="Arial" pitchFamily="34" charset="0"/>
              </a:defRPr>
            </a:lvl4pPr>
            <a:lvl5pPr algn="l" rtl="0" fontAlgn="base">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r>
              <a:rPr lang="en-US" dirty="0" smtClean="0"/>
              <a:t>Call Instruction</a:t>
            </a:r>
            <a:endParaRPr lang="en-US" sz="3200" dirty="0"/>
          </a:p>
        </p:txBody>
      </p:sp>
      <p:sp>
        <p:nvSpPr>
          <p:cNvPr id="45" name="Text Box 537"/>
          <p:cNvSpPr txBox="1">
            <a:spLocks noChangeArrowheads="1"/>
          </p:cNvSpPr>
          <p:nvPr/>
        </p:nvSpPr>
        <p:spPr bwMode="auto">
          <a:xfrm>
            <a:off x="1249681" y="1307305"/>
            <a:ext cx="78466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dirty="0" smtClean="0">
                <a:latin typeface="Courier New" pitchFamily="49" charset="0"/>
              </a:rPr>
              <a:t>call #</a:t>
            </a:r>
            <a:r>
              <a:rPr lang="en-US" b="1" dirty="0" err="1" smtClean="0">
                <a:latin typeface="Courier New" pitchFamily="49" charset="0"/>
              </a:rPr>
              <a:t>func</a:t>
            </a:r>
            <a:r>
              <a:rPr lang="en-US" b="1" dirty="0" smtClean="0">
                <a:latin typeface="Courier New" pitchFamily="49" charset="0"/>
              </a:rPr>
              <a:t>   ; M(--</a:t>
            </a:r>
            <a:r>
              <a:rPr lang="en-US" b="1" dirty="0" err="1" smtClean="0">
                <a:latin typeface="Courier New" pitchFamily="49" charset="0"/>
              </a:rPr>
              <a:t>sp</a:t>
            </a:r>
            <a:r>
              <a:rPr lang="en-US" b="1" dirty="0" smtClean="0">
                <a:latin typeface="Courier New" pitchFamily="49" charset="0"/>
              </a:rPr>
              <a:t>) = PC; PC = M(</a:t>
            </a:r>
            <a:r>
              <a:rPr lang="en-US" b="1" dirty="0" err="1" smtClean="0">
                <a:latin typeface="Courier New" pitchFamily="49" charset="0"/>
              </a:rPr>
              <a:t>func</a:t>
            </a:r>
            <a:r>
              <a:rPr lang="en-US" b="1" dirty="0" smtClean="0">
                <a:latin typeface="Courier New" pitchFamily="49" charset="0"/>
              </a:rPr>
              <a:t>)</a:t>
            </a:r>
            <a:endParaRPr lang="en-US" b="1" dirty="0">
              <a:latin typeface="Courier New" pitchFamily="49" charset="0"/>
            </a:endParaRPr>
          </a:p>
        </p:txBody>
      </p:sp>
      <p:grpSp>
        <p:nvGrpSpPr>
          <p:cNvPr id="48" name="Group 47"/>
          <p:cNvGrpSpPr/>
          <p:nvPr/>
        </p:nvGrpSpPr>
        <p:grpSpPr>
          <a:xfrm>
            <a:off x="285750" y="2521684"/>
            <a:ext cx="642461" cy="898341"/>
            <a:chOff x="285750" y="2521684"/>
            <a:chExt cx="642461" cy="898341"/>
          </a:xfrm>
        </p:grpSpPr>
        <p:sp>
          <p:nvSpPr>
            <p:cNvPr id="49" name="Rectangle 48"/>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57" name="TextBox 56"/>
            <p:cNvSpPr txBox="1"/>
            <p:nvPr/>
          </p:nvSpPr>
          <p:spPr>
            <a:xfrm>
              <a:off x="285750" y="2803341"/>
              <a:ext cx="468630" cy="307777"/>
            </a:xfrm>
            <a:prstGeom prst="rect">
              <a:avLst/>
            </a:prstGeom>
            <a:noFill/>
          </p:spPr>
          <p:txBody>
            <a:bodyPr wrap="square" rtlCol="0">
              <a:spAutoFit/>
            </a:bodyPr>
            <a:lstStyle/>
            <a:p>
              <a:pPr algn="r"/>
              <a:r>
                <a:rPr lang="en-US" sz="1400" b="1" dirty="0" smtClean="0"/>
                <a:t>PC</a:t>
              </a:r>
              <a:endParaRPr lang="en-US" sz="1400" b="1" dirty="0"/>
            </a:p>
          </p:txBody>
        </p:sp>
        <p:cxnSp>
          <p:nvCxnSpPr>
            <p:cNvPr id="58" name="Straight Arrow Connector 57"/>
            <p:cNvCxnSpPr/>
            <p:nvPr/>
          </p:nvCxnSpPr>
          <p:spPr bwMode="auto">
            <a:xfrm>
              <a:off x="688657" y="2975225"/>
              <a:ext cx="239554"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9" name="Group 58"/>
          <p:cNvGrpSpPr/>
          <p:nvPr/>
        </p:nvGrpSpPr>
        <p:grpSpPr>
          <a:xfrm>
            <a:off x="289560" y="2719804"/>
            <a:ext cx="642461" cy="898341"/>
            <a:chOff x="285750" y="2521684"/>
            <a:chExt cx="642461" cy="898341"/>
          </a:xfrm>
        </p:grpSpPr>
        <p:sp>
          <p:nvSpPr>
            <p:cNvPr id="60" name="Rectangle 59"/>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61" name="TextBox 60"/>
            <p:cNvSpPr txBox="1"/>
            <p:nvPr/>
          </p:nvSpPr>
          <p:spPr>
            <a:xfrm>
              <a:off x="285750" y="2803341"/>
              <a:ext cx="468630" cy="307777"/>
            </a:xfrm>
            <a:prstGeom prst="rect">
              <a:avLst/>
            </a:prstGeom>
            <a:noFill/>
          </p:spPr>
          <p:txBody>
            <a:bodyPr wrap="square" rtlCol="0">
              <a:spAutoFit/>
            </a:bodyPr>
            <a:lstStyle/>
            <a:p>
              <a:pPr algn="r"/>
              <a:r>
                <a:rPr lang="en-US" sz="1400" b="1" dirty="0" smtClean="0"/>
                <a:t>PC</a:t>
              </a:r>
              <a:endParaRPr lang="en-US" sz="1400" b="1" dirty="0"/>
            </a:p>
          </p:txBody>
        </p:sp>
        <p:cxnSp>
          <p:nvCxnSpPr>
            <p:cNvPr id="62" name="Straight Arrow Connector 61"/>
            <p:cNvCxnSpPr/>
            <p:nvPr/>
          </p:nvCxnSpPr>
          <p:spPr bwMode="auto">
            <a:xfrm>
              <a:off x="688657" y="2975225"/>
              <a:ext cx="239554"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3" name="Group 62"/>
          <p:cNvGrpSpPr/>
          <p:nvPr/>
        </p:nvGrpSpPr>
        <p:grpSpPr>
          <a:xfrm>
            <a:off x="281940" y="2929354"/>
            <a:ext cx="642461" cy="898341"/>
            <a:chOff x="285750" y="2521684"/>
            <a:chExt cx="642461" cy="898341"/>
          </a:xfrm>
        </p:grpSpPr>
        <p:sp>
          <p:nvSpPr>
            <p:cNvPr id="64" name="Rectangle 63"/>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65" name="TextBox 64"/>
            <p:cNvSpPr txBox="1"/>
            <p:nvPr/>
          </p:nvSpPr>
          <p:spPr>
            <a:xfrm>
              <a:off x="285750" y="2803341"/>
              <a:ext cx="468630" cy="307777"/>
            </a:xfrm>
            <a:prstGeom prst="rect">
              <a:avLst/>
            </a:prstGeom>
            <a:noFill/>
          </p:spPr>
          <p:txBody>
            <a:bodyPr wrap="square" rtlCol="0">
              <a:spAutoFit/>
            </a:bodyPr>
            <a:lstStyle/>
            <a:p>
              <a:pPr algn="r"/>
              <a:r>
                <a:rPr lang="en-US" sz="1400" b="1" dirty="0" smtClean="0"/>
                <a:t>PC</a:t>
              </a:r>
              <a:endParaRPr lang="en-US" sz="1400" b="1" dirty="0"/>
            </a:p>
          </p:txBody>
        </p:sp>
        <p:cxnSp>
          <p:nvCxnSpPr>
            <p:cNvPr id="66" name="Straight Arrow Connector 65"/>
            <p:cNvCxnSpPr/>
            <p:nvPr/>
          </p:nvCxnSpPr>
          <p:spPr bwMode="auto">
            <a:xfrm>
              <a:off x="688657" y="2975225"/>
              <a:ext cx="239554"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1" name="Rectangle 70"/>
          <p:cNvSpPr/>
          <p:nvPr/>
        </p:nvSpPr>
        <p:spPr bwMode="auto">
          <a:xfrm>
            <a:off x="938734" y="5131486"/>
            <a:ext cx="924878" cy="204826"/>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83" name="Rectangle 82"/>
          <p:cNvSpPr/>
          <p:nvPr/>
        </p:nvSpPr>
        <p:spPr bwMode="auto">
          <a:xfrm>
            <a:off x="6576060" y="2985685"/>
            <a:ext cx="868680" cy="169277"/>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84" name="Rectangle 83"/>
          <p:cNvSpPr/>
          <p:nvPr/>
        </p:nvSpPr>
        <p:spPr bwMode="auto">
          <a:xfrm>
            <a:off x="4434740" y="2726532"/>
            <a:ext cx="676375" cy="166670"/>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85" name="TextBox 84"/>
          <p:cNvSpPr txBox="1"/>
          <p:nvPr/>
        </p:nvSpPr>
        <p:spPr>
          <a:xfrm>
            <a:off x="4998179" y="2681249"/>
            <a:ext cx="514073" cy="276999"/>
          </a:xfrm>
          <a:prstGeom prst="rect">
            <a:avLst/>
          </a:prstGeom>
          <a:noFill/>
        </p:spPr>
        <p:txBody>
          <a:bodyPr wrap="square" rtlCol="0">
            <a:spAutoFit/>
          </a:bodyPr>
          <a:lstStyle/>
          <a:p>
            <a:pPr algn="ctr"/>
            <a:r>
              <a:rPr lang="en-US" sz="1200" b="1" dirty="0" smtClean="0"/>
              <a:t>IR</a:t>
            </a:r>
            <a:endParaRPr lang="en-US" sz="1200" b="1" dirty="0"/>
          </a:p>
        </p:txBody>
      </p:sp>
      <p:grpSp>
        <p:nvGrpSpPr>
          <p:cNvPr id="87" name="Group 86"/>
          <p:cNvGrpSpPr/>
          <p:nvPr/>
        </p:nvGrpSpPr>
        <p:grpSpPr>
          <a:xfrm>
            <a:off x="1465118" y="2634423"/>
            <a:ext cx="3636001" cy="355462"/>
            <a:chOff x="1465118" y="2634423"/>
            <a:chExt cx="3636001" cy="355462"/>
          </a:xfrm>
        </p:grpSpPr>
        <p:sp>
          <p:nvSpPr>
            <p:cNvPr id="88" name="TextBox 87"/>
            <p:cNvSpPr txBox="1"/>
            <p:nvPr/>
          </p:nvSpPr>
          <p:spPr>
            <a:xfrm rot="21252101">
              <a:off x="2168140" y="2634423"/>
              <a:ext cx="1732011" cy="276999"/>
            </a:xfrm>
            <a:prstGeom prst="rect">
              <a:avLst/>
            </a:prstGeom>
            <a:noFill/>
          </p:spPr>
          <p:txBody>
            <a:bodyPr wrap="square" rtlCol="0">
              <a:spAutoFit/>
            </a:bodyPr>
            <a:lstStyle/>
            <a:p>
              <a:pPr algn="ctr"/>
              <a:r>
                <a:rPr lang="en-US" sz="1200" b="1" dirty="0" smtClean="0"/>
                <a:t>Data Bus (1 cycle)</a:t>
              </a:r>
              <a:endParaRPr lang="en-US" sz="1200" b="1" dirty="0"/>
            </a:p>
          </p:txBody>
        </p:sp>
        <p:sp>
          <p:nvSpPr>
            <p:cNvPr id="89" name="Freeform 88"/>
            <p:cNvSpPr/>
            <p:nvPr/>
          </p:nvSpPr>
          <p:spPr bwMode="auto">
            <a:xfrm>
              <a:off x="1465118" y="2815936"/>
              <a:ext cx="3096491" cy="173949"/>
            </a:xfrm>
            <a:custGeom>
              <a:avLst/>
              <a:gdLst>
                <a:gd name="connsiteX0" fmla="*/ 0 w 3096491"/>
                <a:gd name="connsiteY0" fmla="*/ 145473 h 173949"/>
                <a:gd name="connsiteX1" fmla="*/ 1080655 w 3096491"/>
                <a:gd name="connsiteY1" fmla="*/ 166255 h 173949"/>
                <a:gd name="connsiteX2" fmla="*/ 2275609 w 3096491"/>
                <a:gd name="connsiteY2" fmla="*/ 31173 h 173949"/>
                <a:gd name="connsiteX3" fmla="*/ 3096491 w 3096491"/>
                <a:gd name="connsiteY3" fmla="*/ 0 h 173949"/>
              </a:gdLst>
              <a:ahLst/>
              <a:cxnLst>
                <a:cxn ang="0">
                  <a:pos x="connsiteX0" y="connsiteY0"/>
                </a:cxn>
                <a:cxn ang="0">
                  <a:pos x="connsiteX1" y="connsiteY1"/>
                </a:cxn>
                <a:cxn ang="0">
                  <a:pos x="connsiteX2" y="connsiteY2"/>
                </a:cxn>
                <a:cxn ang="0">
                  <a:pos x="connsiteX3" y="connsiteY3"/>
                </a:cxn>
              </a:cxnLst>
              <a:rect l="l" t="t" r="r" b="b"/>
              <a:pathLst>
                <a:path w="3096491" h="173949">
                  <a:moveTo>
                    <a:pt x="0" y="145473"/>
                  </a:moveTo>
                  <a:cubicBezTo>
                    <a:pt x="350693" y="165389"/>
                    <a:pt x="701387" y="185305"/>
                    <a:pt x="1080655" y="166255"/>
                  </a:cubicBezTo>
                  <a:cubicBezTo>
                    <a:pt x="1459923" y="147205"/>
                    <a:pt x="1939636" y="58882"/>
                    <a:pt x="2275609" y="31173"/>
                  </a:cubicBezTo>
                  <a:cubicBezTo>
                    <a:pt x="2611582" y="3464"/>
                    <a:pt x="2854036" y="1732"/>
                    <a:pt x="3096491" y="0"/>
                  </a:cubicBezTo>
                </a:path>
              </a:pathLst>
            </a:custGeom>
            <a:noFill/>
            <a:ln w="50800" cap="flat" cmpd="sng" algn="ctr">
              <a:solidFill>
                <a:srgbClr val="FF0000"/>
              </a:solidFill>
              <a:prstDash val="solid"/>
              <a:miter lim="800000"/>
              <a:headEnd type="oval"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90" name="TextBox 89"/>
            <p:cNvSpPr txBox="1"/>
            <p:nvPr/>
          </p:nvSpPr>
          <p:spPr>
            <a:xfrm>
              <a:off x="4464236" y="2717064"/>
              <a:ext cx="636883" cy="184666"/>
            </a:xfrm>
            <a:prstGeom prst="rect">
              <a:avLst/>
            </a:prstGeom>
            <a:noFill/>
          </p:spPr>
          <p:txBody>
            <a:bodyPr wrap="square" lIns="0" tIns="0" rIns="0" bIns="0" rtlCol="0">
              <a:spAutoFit/>
            </a:bodyPr>
            <a:lstStyle/>
            <a:p>
              <a:pPr algn="ctr"/>
              <a:r>
                <a:rPr lang="en-US" sz="1200" b="1" dirty="0" smtClean="0"/>
                <a:t>0x12b0</a:t>
              </a:r>
              <a:endParaRPr lang="en-US" sz="1200" b="1" dirty="0"/>
            </a:p>
          </p:txBody>
        </p:sp>
      </p:grpSp>
      <p:sp>
        <p:nvSpPr>
          <p:cNvPr id="46" name="TextBox 45"/>
          <p:cNvSpPr txBox="1"/>
          <p:nvPr/>
        </p:nvSpPr>
        <p:spPr>
          <a:xfrm>
            <a:off x="1078906" y="2872249"/>
            <a:ext cx="646233" cy="184666"/>
          </a:xfrm>
          <a:prstGeom prst="rect">
            <a:avLst/>
          </a:prstGeom>
          <a:noFill/>
        </p:spPr>
        <p:txBody>
          <a:bodyPr wrap="square" lIns="0" tIns="0" rIns="0" bIns="0" rtlCol="0">
            <a:spAutoFit/>
          </a:bodyPr>
          <a:lstStyle/>
          <a:p>
            <a:pPr algn="ctr"/>
            <a:r>
              <a:rPr lang="en-US" sz="1200" b="1" dirty="0" smtClean="0"/>
              <a:t>0x12b0</a:t>
            </a:r>
            <a:endParaRPr lang="en-US" sz="1200" b="1" dirty="0"/>
          </a:p>
        </p:txBody>
      </p:sp>
      <p:sp>
        <p:nvSpPr>
          <p:cNvPr id="82" name="Rectangle 81"/>
          <p:cNvSpPr/>
          <p:nvPr/>
        </p:nvSpPr>
        <p:spPr bwMode="auto">
          <a:xfrm>
            <a:off x="6576044" y="3152374"/>
            <a:ext cx="868680" cy="169277"/>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94" name="Rectangle 93"/>
          <p:cNvSpPr/>
          <p:nvPr/>
        </p:nvSpPr>
        <p:spPr bwMode="auto">
          <a:xfrm>
            <a:off x="6576044" y="3152374"/>
            <a:ext cx="868680" cy="169277"/>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7" name="Freeform 16"/>
          <p:cNvSpPr/>
          <p:nvPr/>
        </p:nvSpPr>
        <p:spPr bwMode="auto">
          <a:xfrm>
            <a:off x="5133975" y="3257391"/>
            <a:ext cx="1857375" cy="466884"/>
          </a:xfrm>
          <a:custGeom>
            <a:avLst/>
            <a:gdLst>
              <a:gd name="connsiteX0" fmla="*/ 1857375 w 1857375"/>
              <a:gd name="connsiteY0" fmla="*/ 159 h 466884"/>
              <a:gd name="connsiteX1" fmla="*/ 676275 w 1857375"/>
              <a:gd name="connsiteY1" fmla="*/ 76359 h 466884"/>
              <a:gd name="connsiteX2" fmla="*/ 0 w 1857375"/>
              <a:gd name="connsiteY2" fmla="*/ 466884 h 466884"/>
            </a:gdLst>
            <a:ahLst/>
            <a:cxnLst>
              <a:cxn ang="0">
                <a:pos x="connsiteX0" y="connsiteY0"/>
              </a:cxn>
              <a:cxn ang="0">
                <a:pos x="connsiteX1" y="connsiteY1"/>
              </a:cxn>
              <a:cxn ang="0">
                <a:pos x="connsiteX2" y="connsiteY2"/>
              </a:cxn>
            </a:cxnLst>
            <a:rect l="l" t="t" r="r" b="b"/>
            <a:pathLst>
              <a:path w="1857375" h="466884">
                <a:moveTo>
                  <a:pt x="1857375" y="159"/>
                </a:moveTo>
                <a:cubicBezTo>
                  <a:pt x="1421606" y="-635"/>
                  <a:pt x="985837" y="-1429"/>
                  <a:pt x="676275" y="76359"/>
                </a:cubicBezTo>
                <a:cubicBezTo>
                  <a:pt x="366712" y="154147"/>
                  <a:pt x="183356" y="310515"/>
                  <a:pt x="0" y="466884"/>
                </a:cubicBezTo>
              </a:path>
            </a:pathLst>
          </a:custGeom>
          <a:noFill/>
          <a:ln w="50800" cap="flat" cmpd="sng" algn="ctr">
            <a:solidFill>
              <a:srgbClr val="7030A0"/>
            </a:solidFill>
            <a:prstDash val="solid"/>
            <a:miter lim="800000"/>
            <a:headEnd type="oval"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nvGrpSpPr>
          <p:cNvPr id="3125250" name="Group 3125249"/>
          <p:cNvGrpSpPr/>
          <p:nvPr/>
        </p:nvGrpSpPr>
        <p:grpSpPr>
          <a:xfrm>
            <a:off x="3909713" y="3168028"/>
            <a:ext cx="740944" cy="558398"/>
            <a:chOff x="3909713" y="3168028"/>
            <a:chExt cx="740944" cy="558398"/>
          </a:xfrm>
        </p:grpSpPr>
        <p:sp>
          <p:nvSpPr>
            <p:cNvPr id="18" name="Rectangle 17"/>
            <p:cNvSpPr/>
            <p:nvPr/>
          </p:nvSpPr>
          <p:spPr>
            <a:xfrm>
              <a:off x="3909713" y="3168028"/>
              <a:ext cx="678392" cy="338554"/>
            </a:xfrm>
            <a:prstGeom prst="rect">
              <a:avLst/>
            </a:prstGeom>
          </p:spPr>
          <p:txBody>
            <a:bodyPr wrap="none">
              <a:spAutoFit/>
            </a:bodyPr>
            <a:lstStyle/>
            <a:p>
              <a:pPr algn="ctr">
                <a:spcBef>
                  <a:spcPts val="0"/>
                </a:spcBef>
              </a:pPr>
              <a:r>
                <a:rPr lang="en-US" sz="1600" b="1" dirty="0" err="1" smtClean="0">
                  <a:latin typeface="Courier New" pitchFamily="49" charset="0"/>
                </a:rPr>
                <a:t>fffe</a:t>
              </a:r>
              <a:endParaRPr lang="en-US" sz="1600" b="1" dirty="0">
                <a:latin typeface="Courier New" pitchFamily="49" charset="0"/>
              </a:endParaRPr>
            </a:p>
          </p:txBody>
        </p:sp>
        <p:sp>
          <p:nvSpPr>
            <p:cNvPr id="21" name="Freeform 20"/>
            <p:cNvSpPr/>
            <p:nvPr/>
          </p:nvSpPr>
          <p:spPr bwMode="auto">
            <a:xfrm flipH="1">
              <a:off x="4434739" y="3420025"/>
              <a:ext cx="215918" cy="306401"/>
            </a:xfrm>
            <a:custGeom>
              <a:avLst/>
              <a:gdLst>
                <a:gd name="connsiteX0" fmla="*/ 176981 w 176981"/>
                <a:gd name="connsiteY0" fmla="*/ 0 h 481781"/>
                <a:gd name="connsiteX1" fmla="*/ 49161 w 176981"/>
                <a:gd name="connsiteY1" fmla="*/ 226142 h 481781"/>
                <a:gd name="connsiteX2" fmla="*/ 0 w 176981"/>
                <a:gd name="connsiteY2" fmla="*/ 481781 h 481781"/>
              </a:gdLst>
              <a:ahLst/>
              <a:cxnLst>
                <a:cxn ang="0">
                  <a:pos x="connsiteX0" y="connsiteY0"/>
                </a:cxn>
                <a:cxn ang="0">
                  <a:pos x="connsiteX1" y="connsiteY1"/>
                </a:cxn>
                <a:cxn ang="0">
                  <a:pos x="connsiteX2" y="connsiteY2"/>
                </a:cxn>
              </a:cxnLst>
              <a:rect l="l" t="t" r="r" b="b"/>
              <a:pathLst>
                <a:path w="176981" h="481781">
                  <a:moveTo>
                    <a:pt x="176981" y="0"/>
                  </a:moveTo>
                  <a:cubicBezTo>
                    <a:pt x="127819" y="72922"/>
                    <a:pt x="78658" y="145845"/>
                    <a:pt x="49161" y="226142"/>
                  </a:cubicBezTo>
                  <a:cubicBezTo>
                    <a:pt x="19664" y="306439"/>
                    <a:pt x="9832" y="394110"/>
                    <a:pt x="0" y="481781"/>
                  </a:cubicBezTo>
                </a:path>
              </a:pathLst>
            </a:custGeom>
            <a:noFill/>
            <a:ln w="50800" cap="flat" cmpd="sng" algn="ctr">
              <a:solidFill>
                <a:srgbClr val="7030A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30" name="Group 29"/>
          <p:cNvGrpSpPr/>
          <p:nvPr/>
        </p:nvGrpSpPr>
        <p:grpSpPr>
          <a:xfrm>
            <a:off x="4819943" y="3303639"/>
            <a:ext cx="2160960" cy="993260"/>
            <a:chOff x="4819943" y="3303639"/>
            <a:chExt cx="2160960" cy="993260"/>
          </a:xfrm>
        </p:grpSpPr>
        <p:sp>
          <p:nvSpPr>
            <p:cNvPr id="28" name="Freeform 27"/>
            <p:cNvSpPr/>
            <p:nvPr/>
          </p:nvSpPr>
          <p:spPr bwMode="auto">
            <a:xfrm>
              <a:off x="4819943" y="3303639"/>
              <a:ext cx="2160960" cy="993260"/>
            </a:xfrm>
            <a:custGeom>
              <a:avLst/>
              <a:gdLst>
                <a:gd name="connsiteX0" fmla="*/ 7696 w 2160960"/>
                <a:gd name="connsiteY0" fmla="*/ 747251 h 993260"/>
                <a:gd name="connsiteX1" fmla="*/ 96186 w 2160960"/>
                <a:gd name="connsiteY1" fmla="*/ 963561 h 993260"/>
                <a:gd name="connsiteX2" fmla="*/ 686122 w 2160960"/>
                <a:gd name="connsiteY2" fmla="*/ 884903 h 993260"/>
                <a:gd name="connsiteX3" fmla="*/ 2160960 w 2160960"/>
                <a:gd name="connsiteY3" fmla="*/ 0 h 993260"/>
              </a:gdLst>
              <a:ahLst/>
              <a:cxnLst>
                <a:cxn ang="0">
                  <a:pos x="connsiteX0" y="connsiteY0"/>
                </a:cxn>
                <a:cxn ang="0">
                  <a:pos x="connsiteX1" y="connsiteY1"/>
                </a:cxn>
                <a:cxn ang="0">
                  <a:pos x="connsiteX2" y="connsiteY2"/>
                </a:cxn>
                <a:cxn ang="0">
                  <a:pos x="connsiteX3" y="connsiteY3"/>
                </a:cxn>
              </a:cxnLst>
              <a:rect l="l" t="t" r="r" b="b"/>
              <a:pathLst>
                <a:path w="2160960" h="993260">
                  <a:moveTo>
                    <a:pt x="7696" y="747251"/>
                  </a:moveTo>
                  <a:cubicBezTo>
                    <a:pt x="-4595" y="843935"/>
                    <a:pt x="-16885" y="940619"/>
                    <a:pt x="96186" y="963561"/>
                  </a:cubicBezTo>
                  <a:cubicBezTo>
                    <a:pt x="209257" y="986503"/>
                    <a:pt x="341993" y="1045496"/>
                    <a:pt x="686122" y="884903"/>
                  </a:cubicBezTo>
                  <a:cubicBezTo>
                    <a:pt x="1030251" y="724310"/>
                    <a:pt x="1595605" y="362155"/>
                    <a:pt x="2160960" y="0"/>
                  </a:cubicBezTo>
                </a:path>
              </a:pathLst>
            </a:custGeom>
            <a:noFill/>
            <a:ln w="50800" cap="flat" cmpd="sng" algn="ctr">
              <a:solidFill>
                <a:srgbClr val="7030A0"/>
              </a:solidFill>
              <a:prstDash val="sysDash"/>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9" name="Rectangle 28"/>
            <p:cNvSpPr/>
            <p:nvPr/>
          </p:nvSpPr>
          <p:spPr>
            <a:xfrm rot="19922614">
              <a:off x="5309447" y="3603201"/>
              <a:ext cx="1116010" cy="307777"/>
            </a:xfrm>
            <a:prstGeom prst="rect">
              <a:avLst/>
            </a:prstGeom>
          </p:spPr>
          <p:txBody>
            <a:bodyPr wrap="none">
              <a:spAutoFit/>
            </a:bodyPr>
            <a:lstStyle/>
            <a:p>
              <a:pPr algn="ctr"/>
              <a:r>
                <a:rPr lang="en-US" sz="1400" b="1" dirty="0">
                  <a:solidFill>
                    <a:srgbClr val="7030A0"/>
                  </a:solidFill>
                </a:rPr>
                <a:t>(+1 cycle)</a:t>
              </a:r>
            </a:p>
          </p:txBody>
        </p:sp>
      </p:grpSp>
      <p:grpSp>
        <p:nvGrpSpPr>
          <p:cNvPr id="96" name="Group 95"/>
          <p:cNvGrpSpPr/>
          <p:nvPr/>
        </p:nvGrpSpPr>
        <p:grpSpPr>
          <a:xfrm>
            <a:off x="286860" y="5038354"/>
            <a:ext cx="642461" cy="898341"/>
            <a:chOff x="285750" y="2521684"/>
            <a:chExt cx="642461" cy="898341"/>
          </a:xfrm>
        </p:grpSpPr>
        <p:sp>
          <p:nvSpPr>
            <p:cNvPr id="97" name="Rectangle 96"/>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98" name="TextBox 97"/>
            <p:cNvSpPr txBox="1"/>
            <p:nvPr/>
          </p:nvSpPr>
          <p:spPr>
            <a:xfrm>
              <a:off x="285750" y="2803341"/>
              <a:ext cx="468630" cy="307777"/>
            </a:xfrm>
            <a:prstGeom prst="rect">
              <a:avLst/>
            </a:prstGeom>
            <a:noFill/>
          </p:spPr>
          <p:txBody>
            <a:bodyPr wrap="square" rtlCol="0">
              <a:spAutoFit/>
            </a:bodyPr>
            <a:lstStyle/>
            <a:p>
              <a:pPr algn="r"/>
              <a:r>
                <a:rPr lang="en-US" sz="1400" b="1" dirty="0" smtClean="0"/>
                <a:t>SP</a:t>
              </a:r>
              <a:endParaRPr lang="en-US" sz="1400" b="1" dirty="0"/>
            </a:p>
          </p:txBody>
        </p:sp>
        <p:cxnSp>
          <p:nvCxnSpPr>
            <p:cNvPr id="99" name="Straight Arrow Connector 98"/>
            <p:cNvCxnSpPr/>
            <p:nvPr/>
          </p:nvCxnSpPr>
          <p:spPr bwMode="auto">
            <a:xfrm>
              <a:off x="688657" y="2975225"/>
              <a:ext cx="239554"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25259" name="Group 3125258"/>
          <p:cNvGrpSpPr/>
          <p:nvPr/>
        </p:nvGrpSpPr>
        <p:grpSpPr>
          <a:xfrm>
            <a:off x="281948" y="3234813"/>
            <a:ext cx="6728452" cy="2342986"/>
            <a:chOff x="281948" y="3234813"/>
            <a:chExt cx="6728452" cy="2342986"/>
          </a:xfrm>
        </p:grpSpPr>
        <p:grpSp>
          <p:nvGrpSpPr>
            <p:cNvPr id="3125249" name="Group 3125248"/>
            <p:cNvGrpSpPr/>
            <p:nvPr/>
          </p:nvGrpSpPr>
          <p:grpSpPr>
            <a:xfrm>
              <a:off x="1774530" y="3234813"/>
              <a:ext cx="5235870" cy="1887793"/>
              <a:chOff x="1774530" y="3234813"/>
              <a:chExt cx="5235870" cy="1887793"/>
            </a:xfrm>
          </p:grpSpPr>
          <p:sp>
            <p:nvSpPr>
              <p:cNvPr id="74" name="TextBox 73"/>
              <p:cNvSpPr txBox="1"/>
              <p:nvPr/>
            </p:nvSpPr>
            <p:spPr>
              <a:xfrm rot="21170167">
                <a:off x="1774530" y="4747760"/>
                <a:ext cx="1847316" cy="276999"/>
              </a:xfrm>
              <a:prstGeom prst="rect">
                <a:avLst/>
              </a:prstGeom>
              <a:noFill/>
            </p:spPr>
            <p:txBody>
              <a:bodyPr wrap="square" rtlCol="0">
                <a:spAutoFit/>
              </a:bodyPr>
              <a:lstStyle/>
              <a:p>
                <a:pPr algn="ctr"/>
                <a:r>
                  <a:rPr lang="en-US" sz="1200" b="1" dirty="0" smtClean="0"/>
                  <a:t>Address Bus</a:t>
                </a:r>
                <a:endParaRPr lang="en-US" sz="1200" b="1" dirty="0"/>
              </a:p>
            </p:txBody>
          </p:sp>
          <p:sp>
            <p:nvSpPr>
              <p:cNvPr id="3125248" name="Freeform 3125247"/>
              <p:cNvSpPr/>
              <p:nvPr/>
            </p:nvSpPr>
            <p:spPr bwMode="auto">
              <a:xfrm>
                <a:off x="1887794" y="3234813"/>
                <a:ext cx="5122606" cy="1887793"/>
              </a:xfrm>
              <a:custGeom>
                <a:avLst/>
                <a:gdLst>
                  <a:gd name="connsiteX0" fmla="*/ 5122606 w 5122606"/>
                  <a:gd name="connsiteY0" fmla="*/ 0 h 1887793"/>
                  <a:gd name="connsiteX1" fmla="*/ 3578941 w 5122606"/>
                  <a:gd name="connsiteY1" fmla="*/ 1337187 h 1887793"/>
                  <a:gd name="connsiteX2" fmla="*/ 0 w 5122606"/>
                  <a:gd name="connsiteY2" fmla="*/ 1887793 h 1887793"/>
                </a:gdLst>
                <a:ahLst/>
                <a:cxnLst>
                  <a:cxn ang="0">
                    <a:pos x="connsiteX0" y="connsiteY0"/>
                  </a:cxn>
                  <a:cxn ang="0">
                    <a:pos x="connsiteX1" y="connsiteY1"/>
                  </a:cxn>
                  <a:cxn ang="0">
                    <a:pos x="connsiteX2" y="connsiteY2"/>
                  </a:cxn>
                </a:cxnLst>
                <a:rect l="l" t="t" r="r" b="b"/>
                <a:pathLst>
                  <a:path w="5122606" h="1887793">
                    <a:moveTo>
                      <a:pt x="5122606" y="0"/>
                    </a:moveTo>
                    <a:cubicBezTo>
                      <a:pt x="4777657" y="511277"/>
                      <a:pt x="4432709" y="1022555"/>
                      <a:pt x="3578941" y="1337187"/>
                    </a:cubicBezTo>
                    <a:cubicBezTo>
                      <a:pt x="2725173" y="1651819"/>
                      <a:pt x="1362586" y="1769806"/>
                      <a:pt x="0" y="1887793"/>
                    </a:cubicBezTo>
                  </a:path>
                </a:pathLst>
              </a:custGeom>
              <a:noFill/>
              <a:ln w="50800" cap="flat" cmpd="sng" algn="ctr">
                <a:solidFill>
                  <a:srgbClr val="7030A0"/>
                </a:solidFill>
                <a:prstDash val="sysDash"/>
                <a:miter lim="800000"/>
                <a:headEnd type="oval"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100" name="Group 99"/>
            <p:cNvGrpSpPr/>
            <p:nvPr/>
          </p:nvGrpSpPr>
          <p:grpSpPr>
            <a:xfrm>
              <a:off x="281948" y="4679458"/>
              <a:ext cx="642461" cy="898341"/>
              <a:chOff x="285750" y="2521684"/>
              <a:chExt cx="642461" cy="898341"/>
            </a:xfrm>
          </p:grpSpPr>
          <p:sp>
            <p:nvSpPr>
              <p:cNvPr id="101" name="Rectangle 100"/>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102" name="TextBox 101"/>
              <p:cNvSpPr txBox="1"/>
              <p:nvPr/>
            </p:nvSpPr>
            <p:spPr>
              <a:xfrm>
                <a:off x="285750" y="2933973"/>
                <a:ext cx="468630" cy="307777"/>
              </a:xfrm>
              <a:prstGeom prst="rect">
                <a:avLst/>
              </a:prstGeom>
              <a:noFill/>
            </p:spPr>
            <p:txBody>
              <a:bodyPr wrap="square" rtlCol="0">
                <a:spAutoFit/>
              </a:bodyPr>
              <a:lstStyle/>
              <a:p>
                <a:pPr algn="r"/>
                <a:r>
                  <a:rPr lang="en-US" sz="1400" b="1" dirty="0" smtClean="0"/>
                  <a:t>SP</a:t>
                </a:r>
                <a:endParaRPr lang="en-US" sz="1400" b="1" dirty="0"/>
              </a:p>
            </p:txBody>
          </p:sp>
          <p:cxnSp>
            <p:nvCxnSpPr>
              <p:cNvPr id="103" name="Straight Arrow Connector 102"/>
              <p:cNvCxnSpPr/>
              <p:nvPr/>
            </p:nvCxnSpPr>
            <p:spPr bwMode="auto">
              <a:xfrm>
                <a:off x="688657" y="3073199"/>
                <a:ext cx="239554"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05" name="TextBox 104"/>
          <p:cNvSpPr txBox="1"/>
          <p:nvPr/>
        </p:nvSpPr>
        <p:spPr>
          <a:xfrm>
            <a:off x="1106801" y="4081724"/>
            <a:ext cx="586742" cy="184666"/>
          </a:xfrm>
          <a:prstGeom prst="rect">
            <a:avLst/>
          </a:prstGeom>
          <a:noFill/>
        </p:spPr>
        <p:txBody>
          <a:bodyPr wrap="square" lIns="0" tIns="0" rIns="0" bIns="0" rtlCol="0">
            <a:spAutoFit/>
          </a:bodyPr>
          <a:lstStyle/>
          <a:p>
            <a:pPr algn="ctr"/>
            <a:r>
              <a:rPr lang="en-US" sz="1200" b="1" dirty="0" smtClean="0"/>
              <a:t>0x4130</a:t>
            </a:r>
            <a:endParaRPr lang="en-US" sz="1200" b="1" dirty="0"/>
          </a:p>
        </p:txBody>
      </p:sp>
      <p:grpSp>
        <p:nvGrpSpPr>
          <p:cNvPr id="23" name="Group 22"/>
          <p:cNvGrpSpPr/>
          <p:nvPr/>
        </p:nvGrpSpPr>
        <p:grpSpPr>
          <a:xfrm>
            <a:off x="1469571" y="3069771"/>
            <a:ext cx="5497286" cy="2407027"/>
            <a:chOff x="1469571" y="3069771"/>
            <a:chExt cx="5497286" cy="2407027"/>
          </a:xfrm>
        </p:grpSpPr>
        <p:sp>
          <p:nvSpPr>
            <p:cNvPr id="36" name="TextBox 35"/>
            <p:cNvSpPr txBox="1"/>
            <p:nvPr/>
          </p:nvSpPr>
          <p:spPr>
            <a:xfrm rot="20905157">
              <a:off x="2023868" y="5199799"/>
              <a:ext cx="1908625" cy="276999"/>
            </a:xfrm>
            <a:prstGeom prst="rect">
              <a:avLst/>
            </a:prstGeom>
            <a:noFill/>
          </p:spPr>
          <p:txBody>
            <a:bodyPr wrap="square" rtlCol="0">
              <a:spAutoFit/>
            </a:bodyPr>
            <a:lstStyle/>
            <a:p>
              <a:pPr algn="ctr"/>
              <a:r>
                <a:rPr lang="en-US" sz="1200" b="1" dirty="0" smtClean="0"/>
                <a:t>Data Bus (+1 cycle)</a:t>
              </a:r>
              <a:endParaRPr lang="en-US" sz="1200" b="1" dirty="0"/>
            </a:p>
          </p:txBody>
        </p:sp>
        <p:sp>
          <p:nvSpPr>
            <p:cNvPr id="8" name="Freeform 7"/>
            <p:cNvSpPr/>
            <p:nvPr/>
          </p:nvSpPr>
          <p:spPr bwMode="auto">
            <a:xfrm>
              <a:off x="1469571" y="3069771"/>
              <a:ext cx="5497286" cy="2220836"/>
            </a:xfrm>
            <a:custGeom>
              <a:avLst/>
              <a:gdLst>
                <a:gd name="connsiteX0" fmla="*/ 5497286 w 5497286"/>
                <a:gd name="connsiteY0" fmla="*/ 0 h 2220836"/>
                <a:gd name="connsiteX1" fmla="*/ 4223658 w 5497286"/>
                <a:gd name="connsiteY1" fmla="*/ 533400 h 2220836"/>
                <a:gd name="connsiteX2" fmla="*/ 3069772 w 5497286"/>
                <a:gd name="connsiteY2" fmla="*/ 1513115 h 2220836"/>
                <a:gd name="connsiteX3" fmla="*/ 1317172 w 5497286"/>
                <a:gd name="connsiteY3" fmla="*/ 2155372 h 2220836"/>
                <a:gd name="connsiteX4" fmla="*/ 0 w 5497286"/>
                <a:gd name="connsiteY4" fmla="*/ 2166258 h 222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7286" h="2220836">
                  <a:moveTo>
                    <a:pt x="5497286" y="0"/>
                  </a:moveTo>
                  <a:cubicBezTo>
                    <a:pt x="5062765" y="140607"/>
                    <a:pt x="4628244" y="281214"/>
                    <a:pt x="4223658" y="533400"/>
                  </a:cubicBezTo>
                  <a:cubicBezTo>
                    <a:pt x="3819072" y="785586"/>
                    <a:pt x="3554186" y="1242786"/>
                    <a:pt x="3069772" y="1513115"/>
                  </a:cubicBezTo>
                  <a:cubicBezTo>
                    <a:pt x="2585358" y="1783444"/>
                    <a:pt x="1828800" y="2046515"/>
                    <a:pt x="1317172" y="2155372"/>
                  </a:cubicBezTo>
                  <a:cubicBezTo>
                    <a:pt x="805544" y="2264229"/>
                    <a:pt x="402772" y="2215243"/>
                    <a:pt x="0" y="2166258"/>
                  </a:cubicBezTo>
                </a:path>
              </a:pathLst>
            </a:custGeom>
            <a:noFill/>
            <a:ln w="50800" cap="flat" cmpd="sng" algn="ctr">
              <a:solidFill>
                <a:srgbClr val="FF0000"/>
              </a:solidFill>
              <a:prstDash val="solid"/>
              <a:miter lim="800000"/>
              <a:headEnd type="oval"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110" name="Group 109"/>
          <p:cNvGrpSpPr/>
          <p:nvPr/>
        </p:nvGrpSpPr>
        <p:grpSpPr>
          <a:xfrm>
            <a:off x="1438183" y="3138427"/>
            <a:ext cx="4021584" cy="2028377"/>
            <a:chOff x="1438183" y="3138427"/>
            <a:chExt cx="4021584" cy="2028377"/>
          </a:xfrm>
        </p:grpSpPr>
        <p:sp>
          <p:nvSpPr>
            <p:cNvPr id="111" name="TextBox 110"/>
            <p:cNvSpPr txBox="1"/>
            <p:nvPr/>
          </p:nvSpPr>
          <p:spPr>
            <a:xfrm rot="1373522">
              <a:off x="1940977" y="3598802"/>
              <a:ext cx="1982944" cy="276999"/>
            </a:xfrm>
            <a:prstGeom prst="rect">
              <a:avLst/>
            </a:prstGeom>
            <a:noFill/>
          </p:spPr>
          <p:txBody>
            <a:bodyPr wrap="square" rtlCol="0">
              <a:spAutoFit/>
            </a:bodyPr>
            <a:lstStyle/>
            <a:p>
              <a:pPr algn="ctr"/>
              <a:r>
                <a:rPr lang="en-US" sz="1200" b="1" dirty="0" smtClean="0"/>
                <a:t>Data Bus (+1 cycle)</a:t>
              </a:r>
              <a:endParaRPr lang="en-US" sz="1200" b="1" dirty="0"/>
            </a:p>
          </p:txBody>
        </p:sp>
        <p:sp>
          <p:nvSpPr>
            <p:cNvPr id="112" name="Freeform 111"/>
            <p:cNvSpPr/>
            <p:nvPr/>
          </p:nvSpPr>
          <p:spPr bwMode="auto">
            <a:xfrm>
              <a:off x="1438183" y="3138427"/>
              <a:ext cx="4021584" cy="2028377"/>
            </a:xfrm>
            <a:custGeom>
              <a:avLst/>
              <a:gdLst>
                <a:gd name="connsiteX0" fmla="*/ 0 w 4021584"/>
                <a:gd name="connsiteY0" fmla="*/ 13146 h 2028377"/>
                <a:gd name="connsiteX1" fmla="*/ 1083075 w 4021584"/>
                <a:gd name="connsiteY1" fmla="*/ 199577 h 2028377"/>
                <a:gd name="connsiteX2" fmla="*/ 3497801 w 4021584"/>
                <a:gd name="connsiteY2" fmla="*/ 1398062 h 2028377"/>
                <a:gd name="connsiteX3" fmla="*/ 4021584 w 4021584"/>
                <a:gd name="connsiteY3" fmla="*/ 2028377 h 2028377"/>
              </a:gdLst>
              <a:ahLst/>
              <a:cxnLst>
                <a:cxn ang="0">
                  <a:pos x="connsiteX0" y="connsiteY0"/>
                </a:cxn>
                <a:cxn ang="0">
                  <a:pos x="connsiteX1" y="connsiteY1"/>
                </a:cxn>
                <a:cxn ang="0">
                  <a:pos x="connsiteX2" y="connsiteY2"/>
                </a:cxn>
                <a:cxn ang="0">
                  <a:pos x="connsiteX3" y="connsiteY3"/>
                </a:cxn>
              </a:cxnLst>
              <a:rect l="l" t="t" r="r" b="b"/>
              <a:pathLst>
                <a:path w="4021584" h="2028377">
                  <a:moveTo>
                    <a:pt x="0" y="13146"/>
                  </a:moveTo>
                  <a:cubicBezTo>
                    <a:pt x="250054" y="-9048"/>
                    <a:pt x="500108" y="-31242"/>
                    <a:pt x="1083075" y="199577"/>
                  </a:cubicBezTo>
                  <a:cubicBezTo>
                    <a:pt x="1666042" y="430396"/>
                    <a:pt x="3008050" y="1093262"/>
                    <a:pt x="3497801" y="1398062"/>
                  </a:cubicBezTo>
                  <a:cubicBezTo>
                    <a:pt x="3987552" y="1702862"/>
                    <a:pt x="4004568" y="1865619"/>
                    <a:pt x="4021584" y="2028377"/>
                  </a:cubicBezTo>
                </a:path>
              </a:pathLst>
            </a:custGeom>
            <a:noFill/>
            <a:ln w="50800" cap="flat" cmpd="sng" algn="ctr">
              <a:solidFill>
                <a:srgbClr val="FF0000"/>
              </a:solidFill>
              <a:prstDash val="solid"/>
              <a:miter lim="800000"/>
              <a:headEnd type="oval"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3125258" name="Group 3125257"/>
          <p:cNvGrpSpPr/>
          <p:nvPr/>
        </p:nvGrpSpPr>
        <p:grpSpPr>
          <a:xfrm>
            <a:off x="5725886" y="3069771"/>
            <a:ext cx="2226911" cy="2907714"/>
            <a:chOff x="5725886" y="3069771"/>
            <a:chExt cx="2226911" cy="2907714"/>
          </a:xfrm>
        </p:grpSpPr>
        <p:sp>
          <p:nvSpPr>
            <p:cNvPr id="3125254" name="Freeform 3125253"/>
            <p:cNvSpPr/>
            <p:nvPr/>
          </p:nvSpPr>
          <p:spPr bwMode="auto">
            <a:xfrm>
              <a:off x="5725886" y="3069771"/>
              <a:ext cx="2226911" cy="2907714"/>
            </a:xfrm>
            <a:custGeom>
              <a:avLst/>
              <a:gdLst>
                <a:gd name="connsiteX0" fmla="*/ 0 w 2226911"/>
                <a:gd name="connsiteY0" fmla="*/ 2481943 h 2907714"/>
                <a:gd name="connsiteX1" fmla="*/ 304800 w 2226911"/>
                <a:gd name="connsiteY1" fmla="*/ 2841172 h 2907714"/>
                <a:gd name="connsiteX2" fmla="*/ 1382485 w 2226911"/>
                <a:gd name="connsiteY2" fmla="*/ 2830286 h 2907714"/>
                <a:gd name="connsiteX3" fmla="*/ 2090057 w 2226911"/>
                <a:gd name="connsiteY3" fmla="*/ 2057400 h 2907714"/>
                <a:gd name="connsiteX4" fmla="*/ 2177143 w 2226911"/>
                <a:gd name="connsiteY4" fmla="*/ 707572 h 2907714"/>
                <a:gd name="connsiteX5" fmla="*/ 1513114 w 2226911"/>
                <a:gd name="connsiteY5" fmla="*/ 0 h 290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6911" h="2907714">
                  <a:moveTo>
                    <a:pt x="0" y="2481943"/>
                  </a:moveTo>
                  <a:cubicBezTo>
                    <a:pt x="37193" y="2632529"/>
                    <a:pt x="74386" y="2783115"/>
                    <a:pt x="304800" y="2841172"/>
                  </a:cubicBezTo>
                  <a:cubicBezTo>
                    <a:pt x="535214" y="2899229"/>
                    <a:pt x="1084942" y="2960915"/>
                    <a:pt x="1382485" y="2830286"/>
                  </a:cubicBezTo>
                  <a:cubicBezTo>
                    <a:pt x="1680028" y="2699657"/>
                    <a:pt x="1957614" y="2411186"/>
                    <a:pt x="2090057" y="2057400"/>
                  </a:cubicBezTo>
                  <a:cubicBezTo>
                    <a:pt x="2222500" y="1703614"/>
                    <a:pt x="2273300" y="1050472"/>
                    <a:pt x="2177143" y="707572"/>
                  </a:cubicBezTo>
                  <a:cubicBezTo>
                    <a:pt x="2080986" y="364672"/>
                    <a:pt x="1797050" y="182336"/>
                    <a:pt x="1513114" y="0"/>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17" name="Rectangle 116"/>
            <p:cNvSpPr/>
            <p:nvPr/>
          </p:nvSpPr>
          <p:spPr>
            <a:xfrm rot="16732703">
              <a:off x="7142182" y="4501665"/>
              <a:ext cx="1116010" cy="307777"/>
            </a:xfrm>
            <a:prstGeom prst="rect">
              <a:avLst/>
            </a:prstGeom>
          </p:spPr>
          <p:txBody>
            <a:bodyPr wrap="none">
              <a:spAutoFit/>
            </a:bodyPr>
            <a:lstStyle/>
            <a:p>
              <a:pPr algn="ctr"/>
              <a:r>
                <a:rPr lang="en-US" sz="1400" b="1" dirty="0">
                  <a:solidFill>
                    <a:srgbClr val="FF0000"/>
                  </a:solidFill>
                </a:rPr>
                <a:t>(+1 cycle)</a:t>
              </a:r>
            </a:p>
          </p:txBody>
        </p:sp>
      </p:grpSp>
      <p:grpSp>
        <p:nvGrpSpPr>
          <p:cNvPr id="113" name="Group 112"/>
          <p:cNvGrpSpPr/>
          <p:nvPr/>
        </p:nvGrpSpPr>
        <p:grpSpPr>
          <a:xfrm>
            <a:off x="47626" y="3081754"/>
            <a:ext cx="878009" cy="1264366"/>
            <a:chOff x="285750" y="2521684"/>
            <a:chExt cx="666528" cy="1264366"/>
          </a:xfrm>
        </p:grpSpPr>
        <p:sp>
          <p:nvSpPr>
            <p:cNvPr id="114" name="Rectangle 113"/>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115" name="TextBox 114"/>
            <p:cNvSpPr txBox="1"/>
            <p:nvPr/>
          </p:nvSpPr>
          <p:spPr>
            <a:xfrm>
              <a:off x="455358" y="3478273"/>
              <a:ext cx="496920" cy="307777"/>
            </a:xfrm>
            <a:prstGeom prst="rect">
              <a:avLst/>
            </a:prstGeom>
            <a:solidFill>
              <a:schemeClr val="bg1"/>
            </a:solidFill>
          </p:spPr>
          <p:txBody>
            <a:bodyPr wrap="square" rtlCol="0">
              <a:spAutoFit/>
            </a:bodyPr>
            <a:lstStyle/>
            <a:p>
              <a:r>
                <a:rPr lang="en-US" sz="1400" b="1" dirty="0" smtClean="0"/>
                <a:t>PC</a:t>
              </a:r>
              <a:endParaRPr lang="en-US" sz="1400" b="1" dirty="0"/>
            </a:p>
          </p:txBody>
        </p:sp>
        <p:cxnSp>
          <p:nvCxnSpPr>
            <p:cNvPr id="116" name="Straight Arrow Connector 115"/>
            <p:cNvCxnSpPr/>
            <p:nvPr/>
          </p:nvCxnSpPr>
          <p:spPr bwMode="auto">
            <a:xfrm>
              <a:off x="741288" y="3632161"/>
              <a:ext cx="177265" cy="4745"/>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25257" name="Freeform 3125256"/>
          <p:cNvSpPr/>
          <p:nvPr/>
        </p:nvSpPr>
        <p:spPr bwMode="auto">
          <a:xfrm>
            <a:off x="149043" y="3378523"/>
            <a:ext cx="1179014" cy="1835733"/>
          </a:xfrm>
          <a:custGeom>
            <a:avLst/>
            <a:gdLst>
              <a:gd name="connsiteX0" fmla="*/ 1179014 w 1179014"/>
              <a:gd name="connsiteY0" fmla="*/ 1926771 h 1926771"/>
              <a:gd name="connsiteX1" fmla="*/ 3357 w 1179014"/>
              <a:gd name="connsiteY1" fmla="*/ 838200 h 1926771"/>
              <a:gd name="connsiteX2" fmla="*/ 798014 w 1179014"/>
              <a:gd name="connsiteY2" fmla="*/ 0 h 1926771"/>
            </a:gdLst>
            <a:ahLst/>
            <a:cxnLst>
              <a:cxn ang="0">
                <a:pos x="connsiteX0" y="connsiteY0"/>
              </a:cxn>
              <a:cxn ang="0">
                <a:pos x="connsiteX1" y="connsiteY1"/>
              </a:cxn>
              <a:cxn ang="0">
                <a:pos x="connsiteX2" y="connsiteY2"/>
              </a:cxn>
            </a:cxnLst>
            <a:rect l="l" t="t" r="r" b="b"/>
            <a:pathLst>
              <a:path w="1179014" h="1926771">
                <a:moveTo>
                  <a:pt x="1179014" y="1926771"/>
                </a:moveTo>
                <a:cubicBezTo>
                  <a:pt x="622935" y="1543049"/>
                  <a:pt x="66857" y="1159328"/>
                  <a:pt x="3357" y="838200"/>
                </a:cubicBezTo>
                <a:cubicBezTo>
                  <a:pt x="-60143" y="517072"/>
                  <a:pt x="798014" y="0"/>
                  <a:pt x="798014" y="0"/>
                </a:cubicBezTo>
              </a:path>
            </a:pathLst>
          </a:custGeom>
          <a:noFill/>
          <a:ln w="50800" cap="flat" cmpd="sng" algn="ctr">
            <a:solidFill>
              <a:srgbClr val="0070C0"/>
            </a:solidFill>
            <a:prstDash val="sysDash"/>
            <a:miter lim="800000"/>
            <a:headEnd type="oval"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 name="Trapezoid 3"/>
          <p:cNvSpPr/>
          <p:nvPr/>
        </p:nvSpPr>
        <p:spPr bwMode="auto">
          <a:xfrm flipV="1">
            <a:off x="5292090" y="5166360"/>
            <a:ext cx="834390" cy="388620"/>
          </a:xfrm>
          <a:prstGeom prst="trapezoid">
            <a:avLst>
              <a:gd name="adj" fmla="val 57353"/>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1" name="TextBox 30"/>
          <p:cNvSpPr txBox="1"/>
          <p:nvPr/>
        </p:nvSpPr>
        <p:spPr>
          <a:xfrm>
            <a:off x="5416390" y="5189220"/>
            <a:ext cx="611505" cy="338554"/>
          </a:xfrm>
          <a:prstGeom prst="rect">
            <a:avLst/>
          </a:prstGeom>
          <a:noFill/>
        </p:spPr>
        <p:txBody>
          <a:bodyPr wrap="square" rtlCol="0">
            <a:spAutoFit/>
          </a:bodyPr>
          <a:lstStyle/>
          <a:p>
            <a:pPr algn="ctr"/>
            <a:r>
              <a:rPr lang="en-US" sz="1600" b="1" dirty="0" smtClean="0"/>
              <a:t>ALU</a:t>
            </a:r>
            <a:endParaRPr lang="en-US" sz="1600" b="1" dirty="0"/>
          </a:p>
        </p:txBody>
      </p:sp>
      <p:grpSp>
        <p:nvGrpSpPr>
          <p:cNvPr id="50" name="Group 49"/>
          <p:cNvGrpSpPr/>
          <p:nvPr/>
        </p:nvGrpSpPr>
        <p:grpSpPr>
          <a:xfrm>
            <a:off x="4434740" y="3730388"/>
            <a:ext cx="804724" cy="334484"/>
            <a:chOff x="2729210" y="2789770"/>
            <a:chExt cx="804724" cy="334484"/>
          </a:xfrm>
        </p:grpSpPr>
        <p:sp>
          <p:nvSpPr>
            <p:cNvPr id="51" name="Trapezoid 50"/>
            <p:cNvSpPr/>
            <p:nvPr/>
          </p:nvSpPr>
          <p:spPr bwMode="auto">
            <a:xfrm flipV="1">
              <a:off x="2729210" y="2789774"/>
              <a:ext cx="804724" cy="334480"/>
            </a:xfrm>
            <a:prstGeom prst="trapezoid">
              <a:avLst>
                <a:gd name="adj" fmla="val 68888"/>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2" name="Isosceles Triangle 51"/>
            <p:cNvSpPr/>
            <p:nvPr/>
          </p:nvSpPr>
          <p:spPr bwMode="auto">
            <a:xfrm flipV="1">
              <a:off x="3060451" y="2789772"/>
              <a:ext cx="139108" cy="90338"/>
            </a:xfrm>
            <a:prstGeom prst="triangle">
              <a:avLst>
                <a:gd name="adj" fmla="val 51773"/>
              </a:avLst>
            </a:prstGeom>
            <a:solidFill>
              <a:schemeClr val="bg1"/>
            </a:solidFill>
            <a:ln w="9525" cap="flat" cmpd="sng" algn="ctr">
              <a:solidFill>
                <a:schemeClr val="bg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cxnSp>
          <p:nvCxnSpPr>
            <p:cNvPr id="53" name="Straight Connector 52"/>
            <p:cNvCxnSpPr/>
            <p:nvPr/>
          </p:nvCxnSpPr>
          <p:spPr bwMode="auto">
            <a:xfrm flipH="1">
              <a:off x="3129279" y="2789770"/>
              <a:ext cx="82185" cy="1084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p:nvPr/>
          </p:nvCxnSpPr>
          <p:spPr bwMode="auto">
            <a:xfrm>
              <a:off x="3049641" y="2789802"/>
              <a:ext cx="82185" cy="1084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Box 54"/>
            <p:cNvSpPr txBox="1"/>
            <p:nvPr/>
          </p:nvSpPr>
          <p:spPr>
            <a:xfrm>
              <a:off x="2947535" y="2909231"/>
              <a:ext cx="378104" cy="153888"/>
            </a:xfrm>
            <a:prstGeom prst="rect">
              <a:avLst/>
            </a:prstGeom>
            <a:noFill/>
          </p:spPr>
          <p:txBody>
            <a:bodyPr wrap="square" lIns="0" tIns="0" rIns="0" bIns="0" rtlCol="0">
              <a:spAutoFit/>
            </a:bodyPr>
            <a:lstStyle/>
            <a:p>
              <a:pPr algn="ctr"/>
              <a:r>
                <a:rPr lang="en-US" sz="1000" b="1" dirty="0" smtClean="0">
                  <a:latin typeface="Arial Narrow" pitchFamily="34" charset="0"/>
                </a:rPr>
                <a:t>ADDER</a:t>
              </a:r>
              <a:endParaRPr lang="en-US" sz="1000" b="1" dirty="0">
                <a:latin typeface="Arial Narrow" pitchFamily="34" charset="0"/>
              </a:endParaRPr>
            </a:p>
          </p:txBody>
        </p:sp>
      </p:grpSp>
      <p:sp>
        <p:nvSpPr>
          <p:cNvPr id="86" name="TextBox 85"/>
          <p:cNvSpPr txBox="1"/>
          <p:nvPr/>
        </p:nvSpPr>
        <p:spPr>
          <a:xfrm>
            <a:off x="6820069" y="2923707"/>
            <a:ext cx="514073" cy="276999"/>
          </a:xfrm>
          <a:prstGeom prst="rect">
            <a:avLst/>
          </a:prstGeom>
          <a:noFill/>
        </p:spPr>
        <p:txBody>
          <a:bodyPr wrap="square" rtlCol="0">
            <a:spAutoFit/>
          </a:bodyPr>
          <a:lstStyle/>
          <a:p>
            <a:pPr algn="ctr"/>
            <a:r>
              <a:rPr lang="en-US" sz="1200" b="1" dirty="0" smtClean="0"/>
              <a:t>PC</a:t>
            </a:r>
            <a:endParaRPr lang="en-US" sz="1200" b="1" dirty="0"/>
          </a:p>
        </p:txBody>
      </p:sp>
      <p:sp>
        <p:nvSpPr>
          <p:cNvPr id="95" name="TextBox 94"/>
          <p:cNvSpPr txBox="1"/>
          <p:nvPr/>
        </p:nvSpPr>
        <p:spPr>
          <a:xfrm>
            <a:off x="6820053" y="3090396"/>
            <a:ext cx="514073" cy="276999"/>
          </a:xfrm>
          <a:prstGeom prst="rect">
            <a:avLst/>
          </a:prstGeom>
          <a:noFill/>
        </p:spPr>
        <p:txBody>
          <a:bodyPr wrap="square" rtlCol="0">
            <a:spAutoFit/>
          </a:bodyPr>
          <a:lstStyle/>
          <a:p>
            <a:pPr algn="ctr"/>
            <a:r>
              <a:rPr lang="en-US" sz="1200" b="1" dirty="0" smtClean="0"/>
              <a:t>SP</a:t>
            </a:r>
            <a:endParaRPr lang="en-US" sz="1200" b="1" dirty="0"/>
          </a:p>
        </p:txBody>
      </p:sp>
      <p:sp>
        <p:nvSpPr>
          <p:cNvPr id="47" name="TextBox 46"/>
          <p:cNvSpPr txBox="1"/>
          <p:nvPr/>
        </p:nvSpPr>
        <p:spPr>
          <a:xfrm>
            <a:off x="1106805" y="3069330"/>
            <a:ext cx="586742" cy="184666"/>
          </a:xfrm>
          <a:prstGeom prst="rect">
            <a:avLst/>
          </a:prstGeom>
          <a:noFill/>
        </p:spPr>
        <p:txBody>
          <a:bodyPr wrap="square" lIns="0" tIns="0" rIns="0" bIns="0" rtlCol="0">
            <a:spAutoFit/>
          </a:bodyPr>
          <a:lstStyle/>
          <a:p>
            <a:pPr algn="ctr"/>
            <a:r>
              <a:rPr lang="en-US" sz="1200" b="1" dirty="0" smtClean="0"/>
              <a:t>0x801e</a:t>
            </a:r>
            <a:endParaRPr lang="en-US" sz="1200" b="1" dirty="0"/>
          </a:p>
        </p:txBody>
      </p:sp>
      <p:sp>
        <p:nvSpPr>
          <p:cNvPr id="118" name="Freeform 117"/>
          <p:cNvSpPr/>
          <p:nvPr/>
        </p:nvSpPr>
        <p:spPr bwMode="auto">
          <a:xfrm>
            <a:off x="1847491" y="2112361"/>
            <a:ext cx="5075960" cy="1074881"/>
          </a:xfrm>
          <a:custGeom>
            <a:avLst/>
            <a:gdLst>
              <a:gd name="connsiteX0" fmla="*/ 5112327 w 5112327"/>
              <a:gd name="connsiteY0" fmla="*/ 831279 h 831279"/>
              <a:gd name="connsiteX1" fmla="*/ 4281054 w 5112327"/>
              <a:gd name="connsiteY1" fmla="*/ 654634 h 831279"/>
              <a:gd name="connsiteX2" fmla="*/ 2015836 w 5112327"/>
              <a:gd name="connsiteY2" fmla="*/ 6 h 831279"/>
              <a:gd name="connsiteX3" fmla="*/ 0 w 5112327"/>
              <a:gd name="connsiteY3" fmla="*/ 644243 h 831279"/>
            </a:gdLst>
            <a:ahLst/>
            <a:cxnLst>
              <a:cxn ang="0">
                <a:pos x="connsiteX0" y="connsiteY0"/>
              </a:cxn>
              <a:cxn ang="0">
                <a:pos x="connsiteX1" y="connsiteY1"/>
              </a:cxn>
              <a:cxn ang="0">
                <a:pos x="connsiteX2" y="connsiteY2"/>
              </a:cxn>
              <a:cxn ang="0">
                <a:pos x="connsiteX3" y="connsiteY3"/>
              </a:cxn>
            </a:cxnLst>
            <a:rect l="l" t="t" r="r" b="b"/>
            <a:pathLst>
              <a:path w="5112327" h="831279">
                <a:moveTo>
                  <a:pt x="5112327" y="831279"/>
                </a:moveTo>
                <a:cubicBezTo>
                  <a:pt x="4954731" y="812229"/>
                  <a:pt x="4797136" y="793179"/>
                  <a:pt x="4281054" y="654634"/>
                </a:cubicBezTo>
                <a:cubicBezTo>
                  <a:pt x="3764972" y="516089"/>
                  <a:pt x="2729345" y="1738"/>
                  <a:pt x="2015836" y="6"/>
                </a:cubicBezTo>
                <a:cubicBezTo>
                  <a:pt x="1302327" y="-1726"/>
                  <a:pt x="651163" y="321258"/>
                  <a:pt x="0" y="644243"/>
                </a:cubicBezTo>
              </a:path>
            </a:pathLst>
          </a:custGeom>
          <a:noFill/>
          <a:ln w="50800" cap="flat" cmpd="sng" algn="ctr">
            <a:solidFill>
              <a:srgbClr val="FF0000"/>
            </a:solidFill>
            <a:prstDash val="sysDash"/>
            <a:miter lim="800000"/>
            <a:headEnd type="oval" w="med" len="med"/>
            <a:tailEnd type="stealth" w="med" len="med"/>
          </a:ln>
          <a:effectLst/>
          <a:scene3d>
            <a:camera prst="orthographicFront">
              <a:rot lat="0" lon="0" rev="180000"/>
            </a:camera>
            <a:lightRig rig="threePt" dir="t"/>
          </a:scene3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flatTx/>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nvGrpSpPr>
          <p:cNvPr id="119" name="Group 118"/>
          <p:cNvGrpSpPr/>
          <p:nvPr/>
        </p:nvGrpSpPr>
        <p:grpSpPr>
          <a:xfrm>
            <a:off x="1849582" y="1897669"/>
            <a:ext cx="5112327" cy="1202297"/>
            <a:chOff x="1849582" y="1884790"/>
            <a:chExt cx="5112327" cy="1202297"/>
          </a:xfrm>
        </p:grpSpPr>
        <p:sp>
          <p:nvSpPr>
            <p:cNvPr id="120" name="TextBox 119"/>
            <p:cNvSpPr txBox="1"/>
            <p:nvPr/>
          </p:nvSpPr>
          <p:spPr>
            <a:xfrm rot="19768350">
              <a:off x="2037356" y="1920310"/>
              <a:ext cx="1314450" cy="400630"/>
            </a:xfrm>
            <a:prstGeom prst="rect">
              <a:avLst/>
            </a:prstGeom>
            <a:noFill/>
            <a:scene3d>
              <a:camera prst="orthographicFront">
                <a:rot lat="0" lon="0" rev="0"/>
              </a:camera>
              <a:lightRig rig="threePt" dir="t"/>
            </a:scene3d>
          </p:spPr>
          <p:txBody>
            <a:bodyPr wrap="square" rtlCol="0">
              <a:spAutoFit/>
            </a:bodyPr>
            <a:lstStyle/>
            <a:p>
              <a:pPr algn="ctr"/>
              <a:r>
                <a:rPr lang="en-US" sz="1200" b="1" dirty="0" smtClean="0"/>
                <a:t>Address Bus</a:t>
              </a:r>
              <a:endParaRPr lang="en-US" sz="1200" b="1" dirty="0"/>
            </a:p>
          </p:txBody>
        </p:sp>
        <p:sp>
          <p:nvSpPr>
            <p:cNvPr id="121" name="Freeform 120"/>
            <p:cNvSpPr/>
            <p:nvPr/>
          </p:nvSpPr>
          <p:spPr bwMode="auto">
            <a:xfrm>
              <a:off x="1849582" y="1884790"/>
              <a:ext cx="5112327" cy="1202297"/>
            </a:xfrm>
            <a:custGeom>
              <a:avLst/>
              <a:gdLst>
                <a:gd name="connsiteX0" fmla="*/ 5112327 w 5112327"/>
                <a:gd name="connsiteY0" fmla="*/ 831279 h 831279"/>
                <a:gd name="connsiteX1" fmla="*/ 4281054 w 5112327"/>
                <a:gd name="connsiteY1" fmla="*/ 654634 h 831279"/>
                <a:gd name="connsiteX2" fmla="*/ 2015836 w 5112327"/>
                <a:gd name="connsiteY2" fmla="*/ 6 h 831279"/>
                <a:gd name="connsiteX3" fmla="*/ 0 w 5112327"/>
                <a:gd name="connsiteY3" fmla="*/ 644243 h 831279"/>
              </a:gdLst>
              <a:ahLst/>
              <a:cxnLst>
                <a:cxn ang="0">
                  <a:pos x="connsiteX0" y="connsiteY0"/>
                </a:cxn>
                <a:cxn ang="0">
                  <a:pos x="connsiteX1" y="connsiteY1"/>
                </a:cxn>
                <a:cxn ang="0">
                  <a:pos x="connsiteX2" y="connsiteY2"/>
                </a:cxn>
                <a:cxn ang="0">
                  <a:pos x="connsiteX3" y="connsiteY3"/>
                </a:cxn>
              </a:cxnLst>
              <a:rect l="l" t="t" r="r" b="b"/>
              <a:pathLst>
                <a:path w="5112327" h="831279">
                  <a:moveTo>
                    <a:pt x="5112327" y="831279"/>
                  </a:moveTo>
                  <a:cubicBezTo>
                    <a:pt x="4954731" y="812229"/>
                    <a:pt x="4797136" y="793179"/>
                    <a:pt x="4281054" y="654634"/>
                  </a:cubicBezTo>
                  <a:cubicBezTo>
                    <a:pt x="3764972" y="516089"/>
                    <a:pt x="2729345" y="1738"/>
                    <a:pt x="2015836" y="6"/>
                  </a:cubicBezTo>
                  <a:cubicBezTo>
                    <a:pt x="1302327" y="-1726"/>
                    <a:pt x="651163" y="321258"/>
                    <a:pt x="0" y="644243"/>
                  </a:cubicBezTo>
                </a:path>
              </a:pathLst>
            </a:custGeom>
            <a:noFill/>
            <a:ln w="50800" cap="flat" cmpd="sng" algn="ctr">
              <a:solidFill>
                <a:srgbClr val="FF0000"/>
              </a:solidFill>
              <a:prstDash val="sysDash"/>
              <a:miter lim="800000"/>
              <a:headEnd type="oval" w="med" len="med"/>
              <a:tailEnd type="stealth" w="med" len="med"/>
            </a:ln>
            <a:effectLst/>
            <a:scene3d>
              <a:camera prst="orthographicFront">
                <a:rot lat="0" lon="0" rev="60000"/>
              </a:camera>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122" name="Group 121"/>
          <p:cNvGrpSpPr/>
          <p:nvPr/>
        </p:nvGrpSpPr>
        <p:grpSpPr>
          <a:xfrm>
            <a:off x="7380484" y="2787275"/>
            <a:ext cx="687435" cy="507149"/>
            <a:chOff x="7379010" y="2772922"/>
            <a:chExt cx="687435" cy="507149"/>
          </a:xfrm>
        </p:grpSpPr>
        <p:sp>
          <p:nvSpPr>
            <p:cNvPr id="123" name="TextBox 122"/>
            <p:cNvSpPr txBox="1"/>
            <p:nvPr/>
          </p:nvSpPr>
          <p:spPr>
            <a:xfrm>
              <a:off x="7621905" y="2772922"/>
              <a:ext cx="444540" cy="276999"/>
            </a:xfrm>
            <a:prstGeom prst="rect">
              <a:avLst/>
            </a:prstGeom>
            <a:noFill/>
          </p:spPr>
          <p:txBody>
            <a:bodyPr wrap="square" rtlCol="0">
              <a:spAutoFit/>
            </a:bodyPr>
            <a:lstStyle/>
            <a:p>
              <a:pPr algn="ctr"/>
              <a:r>
                <a:rPr lang="en-US" sz="1200" b="1" dirty="0" smtClean="0"/>
                <a:t>+2</a:t>
              </a:r>
              <a:endParaRPr lang="en-US" sz="1200" b="1" dirty="0"/>
            </a:p>
          </p:txBody>
        </p:sp>
        <p:sp>
          <p:nvSpPr>
            <p:cNvPr id="124" name="Arc 123"/>
            <p:cNvSpPr/>
            <p:nvPr/>
          </p:nvSpPr>
          <p:spPr bwMode="auto">
            <a:xfrm rot="10800000">
              <a:off x="7379010" y="2937433"/>
              <a:ext cx="426859" cy="342638"/>
            </a:xfrm>
            <a:prstGeom prst="arc">
              <a:avLst>
                <a:gd name="adj1" fmla="val 2523434"/>
                <a:gd name="adj2" fmla="val 459302"/>
              </a:avLst>
            </a:prstGeom>
            <a:noFill/>
            <a:ln w="50800" cap="flat" cmpd="sng" algn="ctr">
              <a:solidFill>
                <a:srgbClr val="FF0000"/>
              </a:solidFill>
              <a:prstDash val="solid"/>
              <a:miter lim="800000"/>
              <a:headEnd type="stealth" w="med" len="med"/>
              <a:tailEnd type="oval"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125" name="Group 124"/>
          <p:cNvGrpSpPr/>
          <p:nvPr/>
        </p:nvGrpSpPr>
        <p:grpSpPr>
          <a:xfrm>
            <a:off x="7389191" y="2782919"/>
            <a:ext cx="687435" cy="507149"/>
            <a:chOff x="7379010" y="2772922"/>
            <a:chExt cx="687435" cy="507149"/>
          </a:xfrm>
        </p:grpSpPr>
        <p:sp>
          <p:nvSpPr>
            <p:cNvPr id="126" name="TextBox 125"/>
            <p:cNvSpPr txBox="1"/>
            <p:nvPr/>
          </p:nvSpPr>
          <p:spPr>
            <a:xfrm>
              <a:off x="7621905" y="2772922"/>
              <a:ext cx="444540" cy="276999"/>
            </a:xfrm>
            <a:prstGeom prst="rect">
              <a:avLst/>
            </a:prstGeom>
            <a:noFill/>
          </p:spPr>
          <p:txBody>
            <a:bodyPr wrap="square" rtlCol="0">
              <a:spAutoFit/>
            </a:bodyPr>
            <a:lstStyle/>
            <a:p>
              <a:pPr algn="ctr"/>
              <a:r>
                <a:rPr lang="en-US" sz="1200" b="1" dirty="0" smtClean="0"/>
                <a:t>+2</a:t>
              </a:r>
              <a:endParaRPr lang="en-US" sz="1200" b="1" dirty="0"/>
            </a:p>
          </p:txBody>
        </p:sp>
        <p:sp>
          <p:nvSpPr>
            <p:cNvPr id="127" name="Arc 126"/>
            <p:cNvSpPr/>
            <p:nvPr/>
          </p:nvSpPr>
          <p:spPr bwMode="auto">
            <a:xfrm rot="10800000">
              <a:off x="7379010" y="2937433"/>
              <a:ext cx="426859" cy="342638"/>
            </a:xfrm>
            <a:prstGeom prst="arc">
              <a:avLst>
                <a:gd name="adj1" fmla="val 2523434"/>
                <a:gd name="adj2" fmla="val 459302"/>
              </a:avLst>
            </a:prstGeom>
            <a:noFill/>
            <a:ln w="50800" cap="flat" cmpd="sng" algn="ctr">
              <a:solidFill>
                <a:srgbClr val="FF0000"/>
              </a:solidFill>
              <a:prstDash val="solid"/>
              <a:miter lim="800000"/>
              <a:headEnd type="stealth" w="med" len="med"/>
              <a:tailEnd type="oval"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spTree>
    <p:extLst>
      <p:ext uri="{BB962C8B-B14F-4D97-AF65-F5344CB8AC3E}">
        <p14:creationId xmlns:p14="http://schemas.microsoft.com/office/powerpoint/2010/main" val="387641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right)">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left)">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wipe(down)">
                                      <p:cBhvr>
                                        <p:cTn id="17" dur="500"/>
                                        <p:tgtEl>
                                          <p:spTgt spid="122"/>
                                        </p:tgtEl>
                                      </p:cBhvr>
                                    </p:animEffect>
                                  </p:childTnLst>
                                  <p:subTnLst>
                                    <p:set>
                                      <p:cBhvr override="childStyle">
                                        <p:cTn dur="1" fill="hold" display="0" masterRel="nextClick" afterEffect="1"/>
                                        <p:tgtEl>
                                          <p:spTgt spid="12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wipe(right)">
                                      <p:cBhvr>
                                        <p:cTn id="27" dur="500"/>
                                        <p:tgtEl>
                                          <p:spTgt spid="1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left)">
                                      <p:cBhvr>
                                        <p:cTn id="32" dur="500"/>
                                        <p:tgtEl>
                                          <p:spTgt spid="1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5"/>
                                        </p:tgtEl>
                                        <p:attrNameLst>
                                          <p:attrName>style.visibility</p:attrName>
                                        </p:attrNameLst>
                                      </p:cBhvr>
                                      <p:to>
                                        <p:strVal val="visible"/>
                                      </p:to>
                                    </p:set>
                                    <p:animEffect transition="in" filter="wipe(down)">
                                      <p:cBhvr>
                                        <p:cTn id="37" dur="500"/>
                                        <p:tgtEl>
                                          <p:spTgt spid="125"/>
                                        </p:tgtEl>
                                      </p:cBhvr>
                                    </p:animEffec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125250"/>
                                        </p:tgtEl>
                                        <p:attrNameLst>
                                          <p:attrName>style.visibility</p:attrName>
                                        </p:attrNameLst>
                                      </p:cBhvr>
                                      <p:to>
                                        <p:strVal val="visible"/>
                                      </p:to>
                                    </p:set>
                                    <p:animEffect transition="in" filter="wipe(up)">
                                      <p:cBhvr>
                                        <p:cTn id="47" dur="500"/>
                                        <p:tgtEl>
                                          <p:spTgt spid="31252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righ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3125259"/>
                                        </p:tgtEl>
                                        <p:attrNameLst>
                                          <p:attrName>style.visibility</p:attrName>
                                        </p:attrNameLst>
                                      </p:cBhvr>
                                      <p:to>
                                        <p:strVal val="visible"/>
                                      </p:to>
                                    </p:set>
                                    <p:animEffect transition="in" filter="wipe(right)">
                                      <p:cBhvr>
                                        <p:cTn id="62" dur="500"/>
                                        <p:tgtEl>
                                          <p:spTgt spid="31252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right)">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125257"/>
                                        </p:tgtEl>
                                        <p:attrNameLst>
                                          <p:attrName>style.visibility</p:attrName>
                                        </p:attrNameLst>
                                      </p:cBhvr>
                                      <p:to>
                                        <p:strVal val="visible"/>
                                      </p:to>
                                    </p:set>
                                    <p:animEffect transition="in" filter="wipe(down)">
                                      <p:cBhvr>
                                        <p:cTn id="72" dur="500"/>
                                        <p:tgtEl>
                                          <p:spTgt spid="312525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125258"/>
                                        </p:tgtEl>
                                        <p:attrNameLst>
                                          <p:attrName>style.visibility</p:attrName>
                                        </p:attrNameLst>
                                      </p:cBhvr>
                                      <p:to>
                                        <p:strVal val="visible"/>
                                      </p:to>
                                    </p:set>
                                    <p:animEffect transition="in" filter="wipe(down)">
                                      <p:cBhvr>
                                        <p:cTn id="77" dur="500"/>
                                        <p:tgtEl>
                                          <p:spTgt spid="312525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13"/>
                                        </p:tgtEl>
                                        <p:attrNameLst>
                                          <p:attrName>style.visibility</p:attrName>
                                        </p:attrNameLst>
                                      </p:cBhvr>
                                      <p:to>
                                        <p:strVal val="visible"/>
                                      </p:to>
                                    </p:set>
                                    <p:animEffect transition="in" filter="fade">
                                      <p:cBhvr>
                                        <p:cTn id="8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125257" grpId="0" animBg="1"/>
      <p:bldP spid="1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BYU CS 124</a:t>
            </a:r>
            <a:endParaRPr lang="en-US"/>
          </a:p>
        </p:txBody>
      </p:sp>
      <p:sp>
        <p:nvSpPr>
          <p:cNvPr id="6" name="Footer Placeholder 2"/>
          <p:cNvSpPr>
            <a:spLocks noGrp="1"/>
          </p:cNvSpPr>
          <p:nvPr>
            <p:ph type="ftr" sz="quarter" idx="11"/>
          </p:nvPr>
        </p:nvSpPr>
        <p:spPr/>
        <p:txBody>
          <a:bodyPr/>
          <a:lstStyle/>
          <a:p>
            <a:r>
              <a:rPr lang="en-US" smtClean="0"/>
              <a:t>Stacks</a:t>
            </a:r>
            <a:endParaRPr lang="en-US"/>
          </a:p>
        </p:txBody>
      </p:sp>
      <p:sp>
        <p:nvSpPr>
          <p:cNvPr id="7" name="Slide Number Placeholder 3"/>
          <p:cNvSpPr>
            <a:spLocks noGrp="1"/>
          </p:cNvSpPr>
          <p:nvPr>
            <p:ph type="sldNum" sz="quarter" idx="12"/>
          </p:nvPr>
        </p:nvSpPr>
        <p:spPr/>
        <p:txBody>
          <a:bodyPr/>
          <a:lstStyle/>
          <a:p>
            <a:fld id="{799B1452-CD66-47A2-9187-A6B34FF83FA0}" type="slidenum">
              <a:rPr lang="en-US"/>
              <a:pPr/>
              <a:t>16</a:t>
            </a:fld>
            <a:endParaRPr lang="en-US"/>
          </a:p>
        </p:txBody>
      </p:sp>
      <p:sp>
        <p:nvSpPr>
          <p:cNvPr id="2879490" name="Rectangle 2"/>
          <p:cNvSpPr>
            <a:spLocks noGrp="1" noChangeArrowheads="1"/>
          </p:cNvSpPr>
          <p:nvPr>
            <p:ph type="title" idx="4294967295"/>
          </p:nvPr>
        </p:nvSpPr>
        <p:spPr/>
        <p:txBody>
          <a:bodyPr/>
          <a:lstStyle/>
          <a:p>
            <a:r>
              <a:rPr lang="en-GB"/>
              <a:t>Subroutine Call</a:t>
            </a:r>
            <a:endParaRPr lang="pt-PT"/>
          </a:p>
        </p:txBody>
      </p:sp>
      <p:sp>
        <p:nvSpPr>
          <p:cNvPr id="2879491" name="Rectangle 3"/>
          <p:cNvSpPr>
            <a:spLocks noGrp="1" noChangeArrowheads="1"/>
          </p:cNvSpPr>
          <p:nvPr>
            <p:ph type="body" sz="half" idx="4294967295"/>
          </p:nvPr>
        </p:nvSpPr>
        <p:spPr>
          <a:xfrm>
            <a:off x="466725" y="1425575"/>
            <a:ext cx="8523288" cy="4973638"/>
          </a:xfrm>
        </p:spPr>
        <p:txBody>
          <a:bodyPr/>
          <a:lstStyle/>
          <a:p>
            <a:pPr>
              <a:lnSpc>
                <a:spcPct val="90000"/>
              </a:lnSpc>
              <a:tabLst>
                <a:tab pos="2338388" algn="l"/>
              </a:tabLst>
            </a:pPr>
            <a:r>
              <a:rPr lang="en-US" sz="2000" b="1" dirty="0"/>
              <a:t>CALL</a:t>
            </a:r>
            <a:r>
              <a:rPr lang="en-US" sz="2000" dirty="0"/>
              <a:t>	Subroutine</a:t>
            </a:r>
          </a:p>
          <a:p>
            <a:pPr>
              <a:lnSpc>
                <a:spcPct val="90000"/>
              </a:lnSpc>
              <a:tabLst>
                <a:tab pos="2338388" algn="l"/>
              </a:tabLst>
            </a:pPr>
            <a:r>
              <a:rPr lang="en-US" sz="2000" dirty="0"/>
              <a:t>Syntax	CALL </a:t>
            </a:r>
            <a:r>
              <a:rPr lang="en-US" sz="2000" dirty="0" err="1"/>
              <a:t>dst</a:t>
            </a:r>
            <a:endParaRPr lang="en-US" sz="2000" dirty="0"/>
          </a:p>
          <a:p>
            <a:pPr>
              <a:lnSpc>
                <a:spcPct val="90000"/>
              </a:lnSpc>
              <a:tabLst>
                <a:tab pos="2338388" algn="l"/>
              </a:tabLst>
            </a:pPr>
            <a:r>
              <a:rPr lang="en-US" sz="2000" dirty="0"/>
              <a:t>Operation	</a:t>
            </a:r>
            <a:r>
              <a:rPr lang="en-US" sz="2000" dirty="0" err="1"/>
              <a:t>dst</a:t>
            </a:r>
            <a:r>
              <a:rPr lang="en-US" sz="2000" dirty="0"/>
              <a:t> </a:t>
            </a:r>
            <a:r>
              <a:rPr lang="en-US" sz="2000" dirty="0">
                <a:sym typeface="Symbol" pitchFamily="18" charset="2"/>
              </a:rPr>
              <a:t></a:t>
            </a:r>
            <a:r>
              <a:rPr lang="en-US" sz="2000" dirty="0"/>
              <a:t> </a:t>
            </a:r>
            <a:r>
              <a:rPr lang="en-US" sz="2000" dirty="0" err="1"/>
              <a:t>tmp</a:t>
            </a:r>
            <a:endParaRPr lang="en-US" sz="2000" dirty="0"/>
          </a:p>
          <a:p>
            <a:pPr>
              <a:lnSpc>
                <a:spcPct val="90000"/>
              </a:lnSpc>
              <a:spcBef>
                <a:spcPct val="0"/>
              </a:spcBef>
              <a:buFont typeface="Wingdings" pitchFamily="2" charset="2"/>
              <a:buNone/>
              <a:tabLst>
                <a:tab pos="2338388" algn="l"/>
              </a:tabLst>
            </a:pPr>
            <a:r>
              <a:rPr lang="en-US" sz="2000" dirty="0"/>
              <a:t>		(SP−2) </a:t>
            </a:r>
            <a:r>
              <a:rPr lang="en-US" sz="2000" dirty="0">
                <a:sym typeface="Symbol" pitchFamily="18" charset="2"/>
              </a:rPr>
              <a:t></a:t>
            </a:r>
            <a:r>
              <a:rPr lang="en-US" sz="2000" dirty="0"/>
              <a:t> SP</a:t>
            </a:r>
          </a:p>
          <a:p>
            <a:pPr>
              <a:lnSpc>
                <a:spcPct val="90000"/>
              </a:lnSpc>
              <a:spcBef>
                <a:spcPct val="0"/>
              </a:spcBef>
              <a:buFont typeface="Wingdings" pitchFamily="2" charset="2"/>
              <a:buNone/>
              <a:tabLst>
                <a:tab pos="2338388" algn="l"/>
              </a:tabLst>
            </a:pPr>
            <a:r>
              <a:rPr lang="en-US" sz="2000" dirty="0"/>
              <a:t>		PC </a:t>
            </a:r>
            <a:r>
              <a:rPr lang="en-US" sz="2000" dirty="0">
                <a:sym typeface="Symbol" pitchFamily="18" charset="2"/>
              </a:rPr>
              <a:t></a:t>
            </a:r>
            <a:r>
              <a:rPr lang="en-US" sz="2000" dirty="0"/>
              <a:t> @SP</a:t>
            </a:r>
          </a:p>
          <a:p>
            <a:pPr>
              <a:lnSpc>
                <a:spcPct val="90000"/>
              </a:lnSpc>
              <a:spcBef>
                <a:spcPct val="0"/>
              </a:spcBef>
              <a:buFont typeface="Wingdings" pitchFamily="2" charset="2"/>
              <a:buNone/>
              <a:tabLst>
                <a:tab pos="2338388" algn="l"/>
              </a:tabLst>
            </a:pPr>
            <a:r>
              <a:rPr lang="en-US" sz="2000" dirty="0"/>
              <a:t>		</a:t>
            </a:r>
            <a:r>
              <a:rPr lang="en-US" sz="2000" dirty="0" err="1" smtClean="0"/>
              <a:t>tmp</a:t>
            </a:r>
            <a:r>
              <a:rPr lang="en-US" sz="2000" dirty="0" smtClean="0"/>
              <a:t> </a:t>
            </a:r>
            <a:r>
              <a:rPr lang="en-US" sz="2000" dirty="0">
                <a:sym typeface="Symbol" pitchFamily="18" charset="2"/>
              </a:rPr>
              <a:t></a:t>
            </a:r>
            <a:r>
              <a:rPr lang="en-US" sz="2000" dirty="0"/>
              <a:t> PC</a:t>
            </a:r>
          </a:p>
          <a:p>
            <a:pPr>
              <a:lnSpc>
                <a:spcPct val="90000"/>
              </a:lnSpc>
              <a:tabLst>
                <a:tab pos="2338388" algn="l"/>
              </a:tabLst>
            </a:pPr>
            <a:r>
              <a:rPr lang="en-US" sz="2000" dirty="0"/>
              <a:t>Description	A subroutine call is made to an address </a:t>
            </a:r>
            <a:r>
              <a:rPr lang="en-US" sz="2000" dirty="0" smtClean="0"/>
              <a:t>anywhere </a:t>
            </a:r>
            <a:r>
              <a:rPr lang="en-US" sz="2000" dirty="0"/>
              <a:t>in </a:t>
            </a:r>
            <a:r>
              <a:rPr lang="en-US" sz="2000" dirty="0" smtClean="0"/>
              <a:t>	the </a:t>
            </a:r>
            <a:r>
              <a:rPr lang="en-US" sz="2000" dirty="0"/>
              <a:t>64K address space</a:t>
            </a:r>
            <a:r>
              <a:rPr lang="en-US" sz="2000" dirty="0" smtClean="0"/>
              <a:t>.  All </a:t>
            </a:r>
            <a:r>
              <a:rPr lang="en-US" sz="2000" dirty="0"/>
              <a:t>addressing modes can </a:t>
            </a:r>
            <a:r>
              <a:rPr lang="en-US" sz="2000" dirty="0" smtClean="0"/>
              <a:t>	be </a:t>
            </a:r>
            <a:r>
              <a:rPr lang="en-US" sz="2000" dirty="0"/>
              <a:t>used. The </a:t>
            </a:r>
            <a:r>
              <a:rPr lang="en-US" sz="2000" dirty="0" smtClean="0"/>
              <a:t>return </a:t>
            </a:r>
            <a:r>
              <a:rPr lang="en-US" sz="2000" dirty="0"/>
              <a:t>address (the address of the </a:t>
            </a:r>
            <a:r>
              <a:rPr lang="en-US" sz="2000" dirty="0" smtClean="0"/>
              <a:t>	following instruction</a:t>
            </a:r>
            <a:r>
              <a:rPr lang="en-US" sz="2000" dirty="0"/>
              <a:t>) is stored on the stack. The call 	</a:t>
            </a:r>
            <a:r>
              <a:rPr lang="en-US" sz="2000" dirty="0" smtClean="0"/>
              <a:t>instruction is </a:t>
            </a:r>
            <a:r>
              <a:rPr lang="en-US" sz="2000" dirty="0"/>
              <a:t>a word instruction.</a:t>
            </a:r>
          </a:p>
          <a:p>
            <a:pPr>
              <a:lnSpc>
                <a:spcPct val="90000"/>
              </a:lnSpc>
              <a:tabLst>
                <a:tab pos="2338388" algn="l"/>
              </a:tabLst>
            </a:pPr>
            <a:r>
              <a:rPr lang="en-US" sz="2000" dirty="0"/>
              <a:t>Status Bits	Status bits are not affected</a:t>
            </a:r>
            <a:r>
              <a:rPr lang="en-US" sz="2000" dirty="0" smtClean="0"/>
              <a:t>.</a:t>
            </a:r>
          </a:p>
          <a:p>
            <a:pPr>
              <a:lnSpc>
                <a:spcPct val="90000"/>
              </a:lnSpc>
              <a:tabLst>
                <a:tab pos="2338388" algn="l"/>
              </a:tabLst>
            </a:pPr>
            <a:r>
              <a:rPr lang="en-US" sz="2000" dirty="0" smtClean="0"/>
              <a:t>Example</a:t>
            </a:r>
            <a:endParaRPr lang="en-US" sz="2000" dirty="0"/>
          </a:p>
        </p:txBody>
      </p:sp>
      <p:sp>
        <p:nvSpPr>
          <p:cNvPr id="2879493" name="Text Box 5"/>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Subroutine Linkage</a:t>
            </a:r>
          </a:p>
        </p:txBody>
      </p:sp>
    </p:spTree>
    <p:extLst>
      <p:ext uri="{BB962C8B-B14F-4D97-AF65-F5344CB8AC3E}">
        <p14:creationId xmlns:p14="http://schemas.microsoft.com/office/powerpoint/2010/main" val="4073810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BYU CS 124</a:t>
            </a:r>
            <a:endParaRPr lang="en-US"/>
          </a:p>
        </p:txBody>
      </p:sp>
      <p:sp>
        <p:nvSpPr>
          <p:cNvPr id="6" name="Footer Placeholder 2"/>
          <p:cNvSpPr>
            <a:spLocks noGrp="1"/>
          </p:cNvSpPr>
          <p:nvPr>
            <p:ph type="ftr" sz="quarter" idx="11"/>
          </p:nvPr>
        </p:nvSpPr>
        <p:spPr/>
        <p:txBody>
          <a:bodyPr/>
          <a:lstStyle/>
          <a:p>
            <a:r>
              <a:rPr lang="en-US" smtClean="0"/>
              <a:t>Stacks</a:t>
            </a:r>
            <a:endParaRPr lang="en-US"/>
          </a:p>
        </p:txBody>
      </p:sp>
      <p:sp>
        <p:nvSpPr>
          <p:cNvPr id="7" name="Slide Number Placeholder 3"/>
          <p:cNvSpPr>
            <a:spLocks noGrp="1"/>
          </p:cNvSpPr>
          <p:nvPr>
            <p:ph type="sldNum" sz="quarter" idx="12"/>
          </p:nvPr>
        </p:nvSpPr>
        <p:spPr/>
        <p:txBody>
          <a:bodyPr/>
          <a:lstStyle/>
          <a:p>
            <a:fld id="{FD44ABDA-53D8-4E97-A578-5FA85FB7F843}" type="slidenum">
              <a:rPr lang="en-US"/>
              <a:pPr/>
              <a:t>17</a:t>
            </a:fld>
            <a:endParaRPr lang="en-US"/>
          </a:p>
        </p:txBody>
      </p:sp>
      <p:sp>
        <p:nvSpPr>
          <p:cNvPr id="2870274" name="Rectangle 2"/>
          <p:cNvSpPr>
            <a:spLocks noGrp="1" noChangeArrowheads="1"/>
          </p:cNvSpPr>
          <p:nvPr>
            <p:ph type="title" idx="4294967295"/>
          </p:nvPr>
        </p:nvSpPr>
        <p:spPr/>
        <p:txBody>
          <a:bodyPr/>
          <a:lstStyle/>
          <a:p>
            <a:r>
              <a:rPr lang="en-GB"/>
              <a:t>CALL Examples</a:t>
            </a:r>
            <a:endParaRPr lang="pt-PT"/>
          </a:p>
        </p:txBody>
      </p:sp>
      <p:sp>
        <p:nvSpPr>
          <p:cNvPr id="2870275" name="Rectangle 3"/>
          <p:cNvSpPr>
            <a:spLocks noGrp="1" noChangeArrowheads="1"/>
          </p:cNvSpPr>
          <p:nvPr>
            <p:ph type="body" sz="half" idx="4294967295"/>
          </p:nvPr>
        </p:nvSpPr>
        <p:spPr>
          <a:xfrm>
            <a:off x="466725" y="1425575"/>
            <a:ext cx="8313738" cy="5091113"/>
          </a:xfrm>
        </p:spPr>
        <p:txBody>
          <a:bodyPr/>
          <a:lstStyle/>
          <a:p>
            <a:pPr>
              <a:lnSpc>
                <a:spcPct val="80000"/>
              </a:lnSpc>
            </a:pPr>
            <a:r>
              <a:rPr lang="en-US" sz="1800" b="1" dirty="0">
                <a:solidFill>
                  <a:srgbClr val="FF0000"/>
                </a:solidFill>
              </a:rPr>
              <a:t>CALL #EXEC	; Call on label EXEC or immediate address (e.g. #0A4h)</a:t>
            </a:r>
          </a:p>
          <a:p>
            <a:pPr>
              <a:lnSpc>
                <a:spcPct val="80000"/>
              </a:lnSpc>
              <a:buFont typeface="Wingdings" pitchFamily="2" charset="2"/>
              <a:buNone/>
            </a:pPr>
            <a:r>
              <a:rPr lang="en-US" sz="1800" b="1" dirty="0">
                <a:solidFill>
                  <a:srgbClr val="FF0000"/>
                </a:solidFill>
              </a:rPr>
              <a:t>			; @PC+ → </a:t>
            </a:r>
            <a:r>
              <a:rPr lang="en-US" sz="1800" b="1" dirty="0" err="1">
                <a:solidFill>
                  <a:srgbClr val="FF0000"/>
                </a:solidFill>
              </a:rPr>
              <a:t>tmp</a:t>
            </a:r>
            <a:r>
              <a:rPr lang="en-US" sz="1800" b="1" dirty="0">
                <a:solidFill>
                  <a:srgbClr val="FF0000"/>
                </a:solidFill>
              </a:rPr>
              <a:t>, SP−2 → SP, PC → @SP, </a:t>
            </a:r>
            <a:r>
              <a:rPr lang="en-US" sz="1800" b="1" dirty="0" err="1">
                <a:solidFill>
                  <a:srgbClr val="FF0000"/>
                </a:solidFill>
              </a:rPr>
              <a:t>tmp</a:t>
            </a:r>
            <a:r>
              <a:rPr lang="en-US" sz="1800" b="1" dirty="0">
                <a:solidFill>
                  <a:srgbClr val="FF0000"/>
                </a:solidFill>
              </a:rPr>
              <a:t> → PC</a:t>
            </a:r>
          </a:p>
          <a:p>
            <a:pPr>
              <a:lnSpc>
                <a:spcPct val="80000"/>
              </a:lnSpc>
              <a:spcBef>
                <a:spcPct val="40000"/>
              </a:spcBef>
            </a:pPr>
            <a:r>
              <a:rPr lang="en-US" sz="1800" dirty="0"/>
              <a:t>CALL EXEC	; Call on the address contained in EXEC</a:t>
            </a:r>
          </a:p>
          <a:p>
            <a:pPr>
              <a:lnSpc>
                <a:spcPct val="80000"/>
              </a:lnSpc>
              <a:buFont typeface="Wingdings" pitchFamily="2" charset="2"/>
              <a:buNone/>
            </a:pPr>
            <a:r>
              <a:rPr lang="en-US" sz="1800" dirty="0"/>
              <a:t>			; X(PC)→</a:t>
            </a:r>
            <a:r>
              <a:rPr lang="en-US" sz="1800" dirty="0" err="1"/>
              <a:t>tmp</a:t>
            </a:r>
            <a:r>
              <a:rPr lang="en-US" sz="1800" dirty="0"/>
              <a:t>, PC+2→PC, SP−2→SP, PC→@SP, </a:t>
            </a:r>
            <a:r>
              <a:rPr lang="en-US" sz="1800" dirty="0" err="1"/>
              <a:t>tmp→PC</a:t>
            </a:r>
            <a:endParaRPr lang="en-US" sz="1800" dirty="0"/>
          </a:p>
          <a:p>
            <a:pPr>
              <a:lnSpc>
                <a:spcPct val="80000"/>
              </a:lnSpc>
              <a:spcBef>
                <a:spcPct val="40000"/>
              </a:spcBef>
            </a:pPr>
            <a:r>
              <a:rPr lang="en-US" sz="1800" dirty="0"/>
              <a:t>CALL &amp;EXEC	; Call on the address contained in absolute address EXEC</a:t>
            </a:r>
          </a:p>
          <a:p>
            <a:pPr>
              <a:lnSpc>
                <a:spcPct val="80000"/>
              </a:lnSpc>
              <a:buFont typeface="Wingdings" pitchFamily="2" charset="2"/>
              <a:buNone/>
            </a:pPr>
            <a:r>
              <a:rPr lang="en-US" sz="1800" dirty="0"/>
              <a:t>			; X(0)→</a:t>
            </a:r>
            <a:r>
              <a:rPr lang="en-US" sz="1800" dirty="0" err="1"/>
              <a:t>tmp</a:t>
            </a:r>
            <a:r>
              <a:rPr lang="en-US" sz="1800" dirty="0"/>
              <a:t>, PC+2→PC, SP−2→SP, PC→@SP, </a:t>
            </a:r>
            <a:r>
              <a:rPr lang="en-US" sz="1800" dirty="0" err="1"/>
              <a:t>tmp→PC</a:t>
            </a:r>
            <a:endParaRPr lang="en-US" sz="1800" dirty="0"/>
          </a:p>
          <a:p>
            <a:pPr>
              <a:lnSpc>
                <a:spcPct val="80000"/>
              </a:lnSpc>
              <a:spcBef>
                <a:spcPct val="40000"/>
              </a:spcBef>
            </a:pPr>
            <a:r>
              <a:rPr lang="en-US" sz="1800" dirty="0"/>
              <a:t>CALL R5	; Call on the address contained in R5</a:t>
            </a:r>
          </a:p>
          <a:p>
            <a:pPr>
              <a:lnSpc>
                <a:spcPct val="80000"/>
              </a:lnSpc>
              <a:buFont typeface="Wingdings" pitchFamily="2" charset="2"/>
              <a:buNone/>
            </a:pPr>
            <a:r>
              <a:rPr lang="en-US" sz="1800" dirty="0"/>
              <a:t>			; R5→tmp, SP−2→SP, PC→@SP, </a:t>
            </a:r>
            <a:r>
              <a:rPr lang="en-US" sz="1800" dirty="0" err="1"/>
              <a:t>tmp→PC</a:t>
            </a:r>
            <a:endParaRPr lang="en-US" sz="1800" dirty="0"/>
          </a:p>
          <a:p>
            <a:pPr>
              <a:lnSpc>
                <a:spcPct val="80000"/>
              </a:lnSpc>
              <a:spcBef>
                <a:spcPct val="40000"/>
              </a:spcBef>
            </a:pPr>
            <a:r>
              <a:rPr lang="en-US" sz="1800" dirty="0"/>
              <a:t>CALL @R5	; Call on the address contained in the word pointed to by R5</a:t>
            </a:r>
          </a:p>
          <a:p>
            <a:pPr>
              <a:lnSpc>
                <a:spcPct val="80000"/>
              </a:lnSpc>
              <a:buFont typeface="Wingdings" pitchFamily="2" charset="2"/>
              <a:buNone/>
            </a:pPr>
            <a:r>
              <a:rPr lang="en-US" sz="1800" dirty="0"/>
              <a:t>			; @R5→tmp, SP−2→SP, PC→@SP, </a:t>
            </a:r>
            <a:r>
              <a:rPr lang="en-US" sz="1800" dirty="0" err="1"/>
              <a:t>tmp→PC</a:t>
            </a:r>
            <a:endParaRPr lang="en-US" sz="1800" dirty="0"/>
          </a:p>
          <a:p>
            <a:pPr>
              <a:lnSpc>
                <a:spcPct val="80000"/>
              </a:lnSpc>
              <a:spcBef>
                <a:spcPct val="40000"/>
              </a:spcBef>
            </a:pPr>
            <a:r>
              <a:rPr lang="en-US" sz="1800" dirty="0"/>
              <a:t>CALL @R5+	; Call on the address contained in the word pointed to by R5 		; and increment pointer in R5.</a:t>
            </a:r>
          </a:p>
          <a:p>
            <a:pPr>
              <a:lnSpc>
                <a:spcPct val="80000"/>
              </a:lnSpc>
              <a:buFont typeface="Wingdings" pitchFamily="2" charset="2"/>
              <a:buNone/>
            </a:pPr>
            <a:r>
              <a:rPr lang="en-US" sz="1800" dirty="0"/>
              <a:t>			; @R5+→</a:t>
            </a:r>
            <a:r>
              <a:rPr lang="en-US" sz="1800" dirty="0" err="1"/>
              <a:t>tmp</a:t>
            </a:r>
            <a:r>
              <a:rPr lang="en-US" sz="1800" dirty="0"/>
              <a:t>, SP−2→SP, PC→@SP, </a:t>
            </a:r>
            <a:r>
              <a:rPr lang="en-US" sz="1800" dirty="0" err="1"/>
              <a:t>tmp→PC</a:t>
            </a:r>
            <a:endParaRPr lang="en-US" sz="1800" dirty="0"/>
          </a:p>
          <a:p>
            <a:pPr>
              <a:lnSpc>
                <a:spcPct val="80000"/>
              </a:lnSpc>
              <a:spcBef>
                <a:spcPct val="40000"/>
              </a:spcBef>
            </a:pPr>
            <a:r>
              <a:rPr lang="en-US" sz="1800" dirty="0"/>
              <a:t>CALL X(R5)	; Call on the address contained in the address pointed to by 		; R5 + X (e.g. table with address starting at X)</a:t>
            </a:r>
          </a:p>
          <a:p>
            <a:pPr>
              <a:lnSpc>
                <a:spcPct val="80000"/>
              </a:lnSpc>
              <a:buFont typeface="Wingdings" pitchFamily="2" charset="2"/>
              <a:buNone/>
            </a:pPr>
            <a:r>
              <a:rPr lang="en-US" sz="1800" dirty="0"/>
              <a:t>			; X can be an address or a label</a:t>
            </a:r>
          </a:p>
          <a:p>
            <a:pPr>
              <a:lnSpc>
                <a:spcPct val="80000"/>
              </a:lnSpc>
              <a:buFont typeface="Wingdings" pitchFamily="2" charset="2"/>
              <a:buNone/>
            </a:pPr>
            <a:r>
              <a:rPr lang="en-US" sz="1800" dirty="0"/>
              <a:t>			; X(R5)→</a:t>
            </a:r>
            <a:r>
              <a:rPr lang="en-US" sz="1800" dirty="0" err="1"/>
              <a:t>tmp</a:t>
            </a:r>
            <a:r>
              <a:rPr lang="en-US" sz="1800" dirty="0"/>
              <a:t>, PC+2→PC, SP−2→SP, PC→@SP, </a:t>
            </a:r>
            <a:r>
              <a:rPr lang="en-US" sz="1800" dirty="0" err="1"/>
              <a:t>tmp→PC</a:t>
            </a:r>
            <a:endParaRPr lang="en-US" sz="1800" dirty="0"/>
          </a:p>
        </p:txBody>
      </p:sp>
      <p:sp>
        <p:nvSpPr>
          <p:cNvPr id="2870276"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Subroutine Linkage</a:t>
            </a:r>
          </a:p>
        </p:txBody>
      </p:sp>
    </p:spTree>
    <p:extLst>
      <p:ext uri="{BB962C8B-B14F-4D97-AF65-F5344CB8AC3E}">
        <p14:creationId xmlns:p14="http://schemas.microsoft.com/office/powerpoint/2010/main" val="1119934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124</a:t>
            </a:r>
            <a:endParaRPr lang="en-US"/>
          </a:p>
        </p:txBody>
      </p:sp>
      <p:sp>
        <p:nvSpPr>
          <p:cNvPr id="6" name="Footer Placeholder 4"/>
          <p:cNvSpPr>
            <a:spLocks noGrp="1"/>
          </p:cNvSpPr>
          <p:nvPr>
            <p:ph type="ftr" sz="quarter" idx="11"/>
          </p:nvPr>
        </p:nvSpPr>
        <p:spPr/>
        <p:txBody>
          <a:bodyPr/>
          <a:lstStyle/>
          <a:p>
            <a:r>
              <a:rPr lang="en-US" smtClean="0"/>
              <a:t>Stacks</a:t>
            </a:r>
            <a:endParaRPr lang="en-US"/>
          </a:p>
        </p:txBody>
      </p:sp>
      <p:sp>
        <p:nvSpPr>
          <p:cNvPr id="7" name="Slide Number Placeholder 5"/>
          <p:cNvSpPr>
            <a:spLocks noGrp="1"/>
          </p:cNvSpPr>
          <p:nvPr>
            <p:ph type="sldNum" sz="quarter" idx="12"/>
          </p:nvPr>
        </p:nvSpPr>
        <p:spPr/>
        <p:txBody>
          <a:bodyPr/>
          <a:lstStyle/>
          <a:p>
            <a:fld id="{4609F0DA-5F57-477A-A275-76883BFFE15A}" type="slidenum">
              <a:rPr lang="en-US"/>
              <a:pPr/>
              <a:t>18</a:t>
            </a:fld>
            <a:endParaRPr lang="en-US"/>
          </a:p>
        </p:txBody>
      </p:sp>
      <p:sp>
        <p:nvSpPr>
          <p:cNvPr id="2763778" name="Rectangle 2"/>
          <p:cNvSpPr>
            <a:spLocks noGrp="1" noChangeArrowheads="1"/>
          </p:cNvSpPr>
          <p:nvPr>
            <p:ph type="title"/>
          </p:nvPr>
        </p:nvSpPr>
        <p:spPr/>
        <p:txBody>
          <a:bodyPr/>
          <a:lstStyle/>
          <a:p>
            <a:r>
              <a:rPr lang="en-US"/>
              <a:t>Caution…</a:t>
            </a:r>
          </a:p>
        </p:txBody>
      </p:sp>
      <p:sp>
        <p:nvSpPr>
          <p:cNvPr id="2763779" name="Rectangle 3"/>
          <p:cNvSpPr>
            <a:spLocks noGrp="1" noChangeArrowheads="1"/>
          </p:cNvSpPr>
          <p:nvPr>
            <p:ph type="body" idx="1"/>
          </p:nvPr>
        </p:nvSpPr>
        <p:spPr>
          <a:xfrm>
            <a:off x="431800" y="1427163"/>
            <a:ext cx="8164513" cy="5292725"/>
          </a:xfrm>
        </p:spPr>
        <p:txBody>
          <a:bodyPr/>
          <a:lstStyle/>
          <a:p>
            <a:pPr>
              <a:lnSpc>
                <a:spcPct val="90000"/>
              </a:lnSpc>
            </a:pPr>
            <a:r>
              <a:rPr lang="en-US" sz="2400"/>
              <a:t>The destination of branches and calls is used indirectly, and this means the content of the destination is used as the address.</a:t>
            </a:r>
          </a:p>
          <a:p>
            <a:pPr>
              <a:lnSpc>
                <a:spcPct val="90000"/>
              </a:lnSpc>
            </a:pPr>
            <a:r>
              <a:rPr lang="en-US" sz="2400"/>
              <a:t>Errors occur often when confusing symbolic and absolute modes:</a:t>
            </a:r>
          </a:p>
          <a:p>
            <a:pPr lvl="1">
              <a:lnSpc>
                <a:spcPct val="90000"/>
              </a:lnSpc>
            </a:pPr>
            <a:r>
              <a:rPr lang="en-US" sz="2000"/>
              <a:t>	</a:t>
            </a:r>
            <a:r>
              <a:rPr lang="en-US" sz="2000" b="1">
                <a:latin typeface="Courier New" pitchFamily="49" charset="0"/>
              </a:rPr>
              <a:t>CALL MAIN</a:t>
            </a:r>
            <a:r>
              <a:rPr lang="en-US" sz="2000"/>
              <a:t>	; Subroutine’s address is stored in MAIN</a:t>
            </a:r>
          </a:p>
          <a:p>
            <a:pPr lvl="1">
              <a:lnSpc>
                <a:spcPct val="90000"/>
              </a:lnSpc>
            </a:pPr>
            <a:r>
              <a:rPr lang="en-US" sz="2000"/>
              <a:t>	</a:t>
            </a:r>
            <a:r>
              <a:rPr lang="en-US" sz="2000" b="1">
                <a:latin typeface="Courier New" pitchFamily="49" charset="0"/>
              </a:rPr>
              <a:t>CALL #MAIN</a:t>
            </a:r>
            <a:r>
              <a:rPr lang="en-US" sz="2000"/>
              <a:t>	; Subroutine starts at address MAIN</a:t>
            </a:r>
          </a:p>
          <a:p>
            <a:pPr>
              <a:lnSpc>
                <a:spcPct val="90000"/>
              </a:lnSpc>
            </a:pPr>
            <a:r>
              <a:rPr lang="en-US" sz="2400"/>
              <a:t>The real behavior is easily seen when looking to the branch instruction. It is an emulated instruction using the MOV instruction:</a:t>
            </a:r>
          </a:p>
          <a:p>
            <a:pPr lvl="1">
              <a:lnSpc>
                <a:spcPct val="90000"/>
              </a:lnSpc>
            </a:pPr>
            <a:r>
              <a:rPr lang="en-US" sz="2000"/>
              <a:t>	</a:t>
            </a:r>
            <a:r>
              <a:rPr lang="en-US" sz="2000" b="1">
                <a:latin typeface="Courier New" pitchFamily="49" charset="0"/>
              </a:rPr>
              <a:t>BR MAIN</a:t>
            </a:r>
            <a:r>
              <a:rPr lang="en-US" sz="2000"/>
              <a:t>	; Emulated instruction BR</a:t>
            </a:r>
          </a:p>
          <a:p>
            <a:pPr lvl="1">
              <a:lnSpc>
                <a:spcPct val="90000"/>
              </a:lnSpc>
            </a:pPr>
            <a:r>
              <a:rPr lang="en-US" sz="2000"/>
              <a:t>	</a:t>
            </a:r>
            <a:r>
              <a:rPr lang="en-US" sz="2000" b="1">
                <a:latin typeface="Courier New" pitchFamily="49" charset="0"/>
              </a:rPr>
              <a:t>MOV MAIN,PC</a:t>
            </a:r>
            <a:r>
              <a:rPr lang="en-US" sz="2000"/>
              <a:t>	; Emulation by MOV instruction</a:t>
            </a:r>
          </a:p>
          <a:p>
            <a:pPr>
              <a:lnSpc>
                <a:spcPct val="90000"/>
              </a:lnSpc>
            </a:pPr>
            <a:r>
              <a:rPr lang="en-US" sz="2400"/>
              <a:t>The addressing for the CALL instruction is exactly the same as for the BR instruction.</a:t>
            </a:r>
          </a:p>
          <a:p>
            <a:pPr>
              <a:lnSpc>
                <a:spcPct val="90000"/>
              </a:lnSpc>
            </a:pPr>
            <a:endParaRPr lang="en-US" sz="2400"/>
          </a:p>
        </p:txBody>
      </p:sp>
      <p:sp>
        <p:nvSpPr>
          <p:cNvPr id="2763780"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Subroutine Linkage</a:t>
            </a:r>
          </a:p>
        </p:txBody>
      </p:sp>
    </p:spTree>
    <p:extLst>
      <p:ext uri="{BB962C8B-B14F-4D97-AF65-F5344CB8AC3E}">
        <p14:creationId xmlns:p14="http://schemas.microsoft.com/office/powerpoint/2010/main" val="1696629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Up-Down Arrow 55"/>
          <p:cNvSpPr/>
          <p:nvPr/>
        </p:nvSpPr>
        <p:spPr bwMode="auto">
          <a:xfrm>
            <a:off x="857725" y="1891665"/>
            <a:ext cx="1088136" cy="4537710"/>
          </a:xfrm>
          <a:prstGeom prst="upDownArrow">
            <a:avLst>
              <a:gd name="adj1" fmla="val 84802"/>
              <a:gd name="adj2" fmla="val 50000"/>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0" name="Rectangle 39"/>
          <p:cNvSpPr/>
          <p:nvPr/>
        </p:nvSpPr>
        <p:spPr bwMode="auto">
          <a:xfrm>
            <a:off x="937260" y="2882640"/>
            <a:ext cx="924878" cy="169277"/>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1" name="TextBox 40"/>
          <p:cNvSpPr txBox="1"/>
          <p:nvPr/>
        </p:nvSpPr>
        <p:spPr>
          <a:xfrm>
            <a:off x="792481" y="2228850"/>
            <a:ext cx="1223010" cy="338554"/>
          </a:xfrm>
          <a:prstGeom prst="rect">
            <a:avLst/>
          </a:prstGeom>
          <a:noFill/>
        </p:spPr>
        <p:txBody>
          <a:bodyPr wrap="square" rtlCol="0">
            <a:spAutoFit/>
          </a:bodyPr>
          <a:lstStyle/>
          <a:p>
            <a:pPr algn="ctr"/>
            <a:r>
              <a:rPr lang="en-US" sz="1600" b="1" dirty="0" smtClean="0"/>
              <a:t>Memory</a:t>
            </a:r>
            <a:endParaRPr lang="en-US" sz="1600" b="1" dirty="0"/>
          </a:p>
        </p:txBody>
      </p:sp>
      <p:sp>
        <p:nvSpPr>
          <p:cNvPr id="5" name="Date Placeholder 1"/>
          <p:cNvSpPr>
            <a:spLocks noGrp="1"/>
          </p:cNvSpPr>
          <p:nvPr>
            <p:ph type="dt" sz="half" idx="10"/>
          </p:nvPr>
        </p:nvSpPr>
        <p:spPr>
          <a:xfrm>
            <a:off x="428625" y="6149340"/>
            <a:ext cx="1905000" cy="632460"/>
          </a:xfrm>
        </p:spPr>
        <p:txBody>
          <a:bodyPr/>
          <a:lstStyle/>
          <a:p>
            <a:r>
              <a:rPr lang="en-US" smtClean="0"/>
              <a:t>BYU CS 124</a:t>
            </a:r>
            <a:endParaRPr lang="en-US"/>
          </a:p>
        </p:txBody>
      </p:sp>
      <p:sp>
        <p:nvSpPr>
          <p:cNvPr id="6" name="Footer Placeholder 2"/>
          <p:cNvSpPr>
            <a:spLocks noGrp="1"/>
          </p:cNvSpPr>
          <p:nvPr>
            <p:ph type="ftr" sz="quarter" idx="11"/>
          </p:nvPr>
        </p:nvSpPr>
        <p:spPr/>
        <p:txBody>
          <a:bodyPr/>
          <a:lstStyle/>
          <a:p>
            <a:r>
              <a:rPr lang="en-US" smtClean="0"/>
              <a:t>Stacks</a:t>
            </a:r>
            <a:endParaRPr lang="en-US"/>
          </a:p>
        </p:txBody>
      </p:sp>
      <p:sp>
        <p:nvSpPr>
          <p:cNvPr id="7" name="Slide Number Placeholder 3"/>
          <p:cNvSpPr>
            <a:spLocks noGrp="1"/>
          </p:cNvSpPr>
          <p:nvPr>
            <p:ph type="sldNum" sz="quarter" idx="12"/>
          </p:nvPr>
        </p:nvSpPr>
        <p:spPr/>
        <p:txBody>
          <a:bodyPr/>
          <a:lstStyle/>
          <a:p>
            <a:fld id="{562EB7A4-D631-441A-9729-18CD87CC9D51}" type="slidenum">
              <a:rPr lang="en-US"/>
              <a:pPr/>
              <a:t>19</a:t>
            </a:fld>
            <a:endParaRPr lang="en-US"/>
          </a:p>
        </p:txBody>
      </p:sp>
      <p:sp>
        <p:nvSpPr>
          <p:cNvPr id="3125255"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sz="1800" b="1" dirty="0" smtClean="0">
                <a:latin typeface="Arial" pitchFamily="34" charset="0"/>
              </a:rPr>
              <a:t>Return</a:t>
            </a:r>
            <a:endParaRPr lang="en-US" sz="1800" b="1" dirty="0">
              <a:latin typeface="Arial" pitchFamily="34" charset="0"/>
            </a:endParaRPr>
          </a:p>
        </p:txBody>
      </p:sp>
      <p:sp>
        <p:nvSpPr>
          <p:cNvPr id="9" name="Rectangle 8"/>
          <p:cNvSpPr/>
          <p:nvPr/>
        </p:nvSpPr>
        <p:spPr bwMode="auto">
          <a:xfrm>
            <a:off x="6576060" y="2983230"/>
            <a:ext cx="868680" cy="1828800"/>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1" name="TextBox 10"/>
          <p:cNvSpPr txBox="1"/>
          <p:nvPr/>
        </p:nvSpPr>
        <p:spPr>
          <a:xfrm>
            <a:off x="6398895" y="2628724"/>
            <a:ext cx="1223010" cy="338554"/>
          </a:xfrm>
          <a:prstGeom prst="rect">
            <a:avLst/>
          </a:prstGeom>
          <a:noFill/>
        </p:spPr>
        <p:txBody>
          <a:bodyPr wrap="square" rtlCol="0">
            <a:spAutoFit/>
          </a:bodyPr>
          <a:lstStyle/>
          <a:p>
            <a:pPr algn="ctr"/>
            <a:r>
              <a:rPr lang="en-US" sz="1600" b="1" dirty="0" smtClean="0"/>
              <a:t>Registers</a:t>
            </a:r>
            <a:endParaRPr lang="en-US" sz="1600" b="1" dirty="0"/>
          </a:p>
        </p:txBody>
      </p:sp>
      <p:sp>
        <p:nvSpPr>
          <p:cNvPr id="27" name="Rectangle 26"/>
          <p:cNvSpPr/>
          <p:nvPr/>
        </p:nvSpPr>
        <p:spPr bwMode="auto">
          <a:xfrm>
            <a:off x="6576060" y="2985685"/>
            <a:ext cx="868680" cy="169277"/>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 name="Trapezoid 3"/>
          <p:cNvSpPr/>
          <p:nvPr/>
        </p:nvSpPr>
        <p:spPr bwMode="auto">
          <a:xfrm flipV="1">
            <a:off x="5292090" y="5166360"/>
            <a:ext cx="834390" cy="388620"/>
          </a:xfrm>
          <a:prstGeom prst="trapezoid">
            <a:avLst>
              <a:gd name="adj" fmla="val 57353"/>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4" name="Rectangle 23"/>
          <p:cNvSpPr/>
          <p:nvPr/>
        </p:nvSpPr>
        <p:spPr bwMode="auto">
          <a:xfrm>
            <a:off x="3920490" y="2158097"/>
            <a:ext cx="4446270" cy="3991243"/>
          </a:xfrm>
          <a:prstGeom prst="rect">
            <a:avLst/>
          </a:prstGeom>
          <a:noFill/>
          <a:ln w="25400" cap="flat" cmpd="sng" algn="ctr">
            <a:solidFill>
              <a:schemeClr val="tx1"/>
            </a:solidFill>
            <a:prstDash val="lg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1" name="TextBox 30"/>
          <p:cNvSpPr txBox="1"/>
          <p:nvPr/>
        </p:nvSpPr>
        <p:spPr>
          <a:xfrm>
            <a:off x="5416390" y="5189220"/>
            <a:ext cx="611505" cy="338554"/>
          </a:xfrm>
          <a:prstGeom prst="rect">
            <a:avLst/>
          </a:prstGeom>
          <a:noFill/>
        </p:spPr>
        <p:txBody>
          <a:bodyPr wrap="square" rtlCol="0">
            <a:spAutoFit/>
          </a:bodyPr>
          <a:lstStyle/>
          <a:p>
            <a:pPr algn="ctr"/>
            <a:r>
              <a:rPr lang="en-US" sz="1600" b="1" dirty="0" smtClean="0"/>
              <a:t>ALU</a:t>
            </a:r>
            <a:endParaRPr lang="en-US" sz="1600" b="1" dirty="0"/>
          </a:p>
        </p:txBody>
      </p:sp>
      <p:sp>
        <p:nvSpPr>
          <p:cNvPr id="37" name="TextBox 36"/>
          <p:cNvSpPr txBox="1"/>
          <p:nvPr/>
        </p:nvSpPr>
        <p:spPr>
          <a:xfrm>
            <a:off x="5606415" y="2278380"/>
            <a:ext cx="1223010" cy="369332"/>
          </a:xfrm>
          <a:prstGeom prst="rect">
            <a:avLst/>
          </a:prstGeom>
          <a:noFill/>
        </p:spPr>
        <p:txBody>
          <a:bodyPr wrap="square" rtlCol="0">
            <a:spAutoFit/>
          </a:bodyPr>
          <a:lstStyle/>
          <a:p>
            <a:pPr algn="ctr"/>
            <a:r>
              <a:rPr lang="en-US" sz="1800" b="1" dirty="0" smtClean="0"/>
              <a:t>CPU</a:t>
            </a:r>
            <a:endParaRPr lang="en-US" sz="1800" b="1" dirty="0"/>
          </a:p>
        </p:txBody>
      </p:sp>
      <p:sp>
        <p:nvSpPr>
          <p:cNvPr id="42" name="Rectangle 41"/>
          <p:cNvSpPr/>
          <p:nvPr/>
        </p:nvSpPr>
        <p:spPr bwMode="auto">
          <a:xfrm>
            <a:off x="937260" y="3054010"/>
            <a:ext cx="924878" cy="204826"/>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nvGrpSpPr>
          <p:cNvPr id="50" name="Group 49"/>
          <p:cNvGrpSpPr/>
          <p:nvPr/>
        </p:nvGrpSpPr>
        <p:grpSpPr>
          <a:xfrm>
            <a:off x="4434740" y="3730388"/>
            <a:ext cx="804724" cy="334484"/>
            <a:chOff x="2729210" y="2789770"/>
            <a:chExt cx="804724" cy="334484"/>
          </a:xfrm>
        </p:grpSpPr>
        <p:sp>
          <p:nvSpPr>
            <p:cNvPr id="51" name="Trapezoid 50"/>
            <p:cNvSpPr/>
            <p:nvPr/>
          </p:nvSpPr>
          <p:spPr bwMode="auto">
            <a:xfrm flipV="1">
              <a:off x="2729210" y="2789774"/>
              <a:ext cx="804724" cy="334480"/>
            </a:xfrm>
            <a:prstGeom prst="trapezoid">
              <a:avLst>
                <a:gd name="adj" fmla="val 68888"/>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2" name="Isosceles Triangle 51"/>
            <p:cNvSpPr/>
            <p:nvPr/>
          </p:nvSpPr>
          <p:spPr bwMode="auto">
            <a:xfrm flipV="1">
              <a:off x="3060451" y="2789772"/>
              <a:ext cx="139108" cy="90338"/>
            </a:xfrm>
            <a:prstGeom prst="triangle">
              <a:avLst>
                <a:gd name="adj" fmla="val 51773"/>
              </a:avLst>
            </a:prstGeom>
            <a:solidFill>
              <a:schemeClr val="bg1"/>
            </a:solidFill>
            <a:ln w="9525" cap="flat" cmpd="sng" algn="ctr">
              <a:solidFill>
                <a:schemeClr val="bg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cxnSp>
          <p:nvCxnSpPr>
            <p:cNvPr id="53" name="Straight Connector 52"/>
            <p:cNvCxnSpPr/>
            <p:nvPr/>
          </p:nvCxnSpPr>
          <p:spPr bwMode="auto">
            <a:xfrm flipH="1">
              <a:off x="3129279" y="2789770"/>
              <a:ext cx="82185" cy="1084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p:nvPr/>
          </p:nvCxnSpPr>
          <p:spPr bwMode="auto">
            <a:xfrm>
              <a:off x="3049641" y="2789802"/>
              <a:ext cx="82185" cy="1084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Box 54"/>
            <p:cNvSpPr txBox="1"/>
            <p:nvPr/>
          </p:nvSpPr>
          <p:spPr>
            <a:xfrm>
              <a:off x="2947535" y="2909231"/>
              <a:ext cx="378104" cy="153888"/>
            </a:xfrm>
            <a:prstGeom prst="rect">
              <a:avLst/>
            </a:prstGeom>
            <a:noFill/>
          </p:spPr>
          <p:txBody>
            <a:bodyPr wrap="square" lIns="0" tIns="0" rIns="0" bIns="0" rtlCol="0">
              <a:spAutoFit/>
            </a:bodyPr>
            <a:lstStyle/>
            <a:p>
              <a:pPr algn="ctr"/>
              <a:r>
                <a:rPr lang="en-US" sz="1000" b="1" dirty="0" smtClean="0">
                  <a:latin typeface="Arial Narrow" pitchFamily="34" charset="0"/>
                </a:rPr>
                <a:t>ADDER</a:t>
              </a:r>
              <a:endParaRPr lang="en-US" sz="1000" b="1" dirty="0">
                <a:latin typeface="Arial Narrow" pitchFamily="34" charset="0"/>
              </a:endParaRPr>
            </a:p>
          </p:txBody>
        </p:sp>
      </p:grpSp>
      <p:sp>
        <p:nvSpPr>
          <p:cNvPr id="39" name="Rectangle 2"/>
          <p:cNvSpPr txBox="1">
            <a:spLocks noChangeArrowheads="1"/>
          </p:cNvSpPr>
          <p:nvPr/>
        </p:nvSpPr>
        <p:spPr bwMode="auto">
          <a:xfrm>
            <a:off x="1179512" y="207963"/>
            <a:ext cx="796448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pitchFamily="34" charset="0"/>
              </a:defRPr>
            </a:lvl2pPr>
            <a:lvl3pPr algn="l" rtl="0" fontAlgn="base">
              <a:spcBef>
                <a:spcPct val="0"/>
              </a:spcBef>
              <a:spcAft>
                <a:spcPct val="0"/>
              </a:spcAft>
              <a:defRPr sz="3600" b="1">
                <a:solidFill>
                  <a:schemeClr val="tx2"/>
                </a:solidFill>
                <a:latin typeface="Arial" pitchFamily="34" charset="0"/>
              </a:defRPr>
            </a:lvl3pPr>
            <a:lvl4pPr algn="l" rtl="0" fontAlgn="base">
              <a:spcBef>
                <a:spcPct val="0"/>
              </a:spcBef>
              <a:spcAft>
                <a:spcPct val="0"/>
              </a:spcAft>
              <a:defRPr sz="3600" b="1">
                <a:solidFill>
                  <a:schemeClr val="tx2"/>
                </a:solidFill>
                <a:latin typeface="Arial" pitchFamily="34" charset="0"/>
              </a:defRPr>
            </a:lvl4pPr>
            <a:lvl5pPr algn="l" rtl="0" fontAlgn="base">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r>
              <a:rPr lang="en-US" dirty="0"/>
              <a:t>R</a:t>
            </a:r>
            <a:r>
              <a:rPr lang="en-US" dirty="0" smtClean="0"/>
              <a:t>eturn Instruction</a:t>
            </a:r>
            <a:endParaRPr lang="en-US" sz="3200" dirty="0"/>
          </a:p>
        </p:txBody>
      </p:sp>
      <p:sp>
        <p:nvSpPr>
          <p:cNvPr id="45" name="Text Box 537"/>
          <p:cNvSpPr txBox="1">
            <a:spLocks noChangeArrowheads="1"/>
          </p:cNvSpPr>
          <p:nvPr/>
        </p:nvSpPr>
        <p:spPr bwMode="auto">
          <a:xfrm>
            <a:off x="1249681" y="1307305"/>
            <a:ext cx="78466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dirty="0">
                <a:latin typeface="Courier New" pitchFamily="49" charset="0"/>
              </a:rPr>
              <a:t>r</a:t>
            </a:r>
            <a:r>
              <a:rPr lang="en-US" b="1" dirty="0" smtClean="0">
                <a:latin typeface="Courier New" pitchFamily="49" charset="0"/>
              </a:rPr>
              <a:t>et        ; </a:t>
            </a:r>
            <a:r>
              <a:rPr lang="en-US" b="1" dirty="0" err="1" smtClean="0">
                <a:latin typeface="Courier New" pitchFamily="49" charset="0"/>
              </a:rPr>
              <a:t>mov.w</a:t>
            </a:r>
            <a:r>
              <a:rPr lang="en-US" b="1" dirty="0" smtClean="0">
                <a:latin typeface="Courier New" pitchFamily="49" charset="0"/>
              </a:rPr>
              <a:t> @</a:t>
            </a:r>
            <a:r>
              <a:rPr lang="en-US" b="1" dirty="0" err="1" smtClean="0">
                <a:latin typeface="Courier New" pitchFamily="49" charset="0"/>
              </a:rPr>
              <a:t>sp</a:t>
            </a:r>
            <a:r>
              <a:rPr lang="en-US" b="1" dirty="0" smtClean="0">
                <a:latin typeface="Courier New" pitchFamily="49" charset="0"/>
              </a:rPr>
              <a:t>+,PC</a:t>
            </a:r>
            <a:endParaRPr lang="en-US" b="1" dirty="0">
              <a:latin typeface="Courier New" pitchFamily="49" charset="0"/>
            </a:endParaRPr>
          </a:p>
        </p:txBody>
      </p:sp>
      <p:sp>
        <p:nvSpPr>
          <p:cNvPr id="47" name="TextBox 46"/>
          <p:cNvSpPr txBox="1"/>
          <p:nvPr/>
        </p:nvSpPr>
        <p:spPr>
          <a:xfrm>
            <a:off x="1106805" y="3069330"/>
            <a:ext cx="586742" cy="184666"/>
          </a:xfrm>
          <a:prstGeom prst="rect">
            <a:avLst/>
          </a:prstGeom>
          <a:noFill/>
        </p:spPr>
        <p:txBody>
          <a:bodyPr wrap="square" lIns="0" tIns="0" rIns="0" bIns="0" rtlCol="0">
            <a:spAutoFit/>
          </a:bodyPr>
          <a:lstStyle/>
          <a:p>
            <a:pPr algn="ctr"/>
            <a:r>
              <a:rPr lang="en-US" sz="1200" b="1" dirty="0" smtClean="0"/>
              <a:t>0x801e</a:t>
            </a:r>
            <a:endParaRPr lang="en-US" sz="1200" b="1" dirty="0"/>
          </a:p>
        </p:txBody>
      </p:sp>
      <p:grpSp>
        <p:nvGrpSpPr>
          <p:cNvPr id="48" name="Group 47"/>
          <p:cNvGrpSpPr/>
          <p:nvPr/>
        </p:nvGrpSpPr>
        <p:grpSpPr>
          <a:xfrm>
            <a:off x="285750" y="3751802"/>
            <a:ext cx="642461" cy="898341"/>
            <a:chOff x="285750" y="2521684"/>
            <a:chExt cx="642461" cy="898341"/>
          </a:xfrm>
        </p:grpSpPr>
        <p:sp>
          <p:nvSpPr>
            <p:cNvPr id="49" name="Rectangle 48"/>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57" name="TextBox 56"/>
            <p:cNvSpPr txBox="1"/>
            <p:nvPr/>
          </p:nvSpPr>
          <p:spPr>
            <a:xfrm>
              <a:off x="285750" y="2803341"/>
              <a:ext cx="468630" cy="307777"/>
            </a:xfrm>
            <a:prstGeom prst="rect">
              <a:avLst/>
            </a:prstGeom>
            <a:noFill/>
          </p:spPr>
          <p:txBody>
            <a:bodyPr wrap="square" rtlCol="0">
              <a:spAutoFit/>
            </a:bodyPr>
            <a:lstStyle/>
            <a:p>
              <a:pPr algn="r"/>
              <a:r>
                <a:rPr lang="en-US" sz="1400" b="1" dirty="0" smtClean="0"/>
                <a:t>PC</a:t>
              </a:r>
              <a:endParaRPr lang="en-US" sz="1400" b="1" dirty="0"/>
            </a:p>
          </p:txBody>
        </p:sp>
        <p:cxnSp>
          <p:nvCxnSpPr>
            <p:cNvPr id="58" name="Straight Arrow Connector 57"/>
            <p:cNvCxnSpPr/>
            <p:nvPr/>
          </p:nvCxnSpPr>
          <p:spPr bwMode="auto">
            <a:xfrm>
              <a:off x="688657" y="2975225"/>
              <a:ext cx="239554"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1" name="Rectangle 70"/>
          <p:cNvSpPr/>
          <p:nvPr/>
        </p:nvSpPr>
        <p:spPr bwMode="auto">
          <a:xfrm>
            <a:off x="938734" y="5120600"/>
            <a:ext cx="924878" cy="204826"/>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83" name="Rectangle 82"/>
          <p:cNvSpPr/>
          <p:nvPr/>
        </p:nvSpPr>
        <p:spPr bwMode="auto">
          <a:xfrm>
            <a:off x="6576060" y="2985685"/>
            <a:ext cx="868680" cy="169277"/>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84" name="Rectangle 83"/>
          <p:cNvSpPr/>
          <p:nvPr/>
        </p:nvSpPr>
        <p:spPr bwMode="auto">
          <a:xfrm>
            <a:off x="4434740" y="2726532"/>
            <a:ext cx="676375" cy="166670"/>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85" name="TextBox 84"/>
          <p:cNvSpPr txBox="1"/>
          <p:nvPr/>
        </p:nvSpPr>
        <p:spPr>
          <a:xfrm>
            <a:off x="4998179" y="2681249"/>
            <a:ext cx="514073" cy="276999"/>
          </a:xfrm>
          <a:prstGeom prst="rect">
            <a:avLst/>
          </a:prstGeom>
          <a:noFill/>
        </p:spPr>
        <p:txBody>
          <a:bodyPr wrap="square" rtlCol="0">
            <a:spAutoFit/>
          </a:bodyPr>
          <a:lstStyle/>
          <a:p>
            <a:pPr algn="ctr"/>
            <a:r>
              <a:rPr lang="en-US" sz="1200" b="1" dirty="0" smtClean="0"/>
              <a:t>IR</a:t>
            </a:r>
            <a:endParaRPr lang="en-US" sz="1200" b="1" dirty="0"/>
          </a:p>
        </p:txBody>
      </p:sp>
      <p:sp>
        <p:nvSpPr>
          <p:cNvPr id="46" name="TextBox 45"/>
          <p:cNvSpPr txBox="1"/>
          <p:nvPr/>
        </p:nvSpPr>
        <p:spPr>
          <a:xfrm>
            <a:off x="1078906" y="2872249"/>
            <a:ext cx="646233" cy="184666"/>
          </a:xfrm>
          <a:prstGeom prst="rect">
            <a:avLst/>
          </a:prstGeom>
          <a:noFill/>
        </p:spPr>
        <p:txBody>
          <a:bodyPr wrap="square" lIns="0" tIns="0" rIns="0" bIns="0" rtlCol="0">
            <a:spAutoFit/>
          </a:bodyPr>
          <a:lstStyle/>
          <a:p>
            <a:pPr algn="ctr"/>
            <a:r>
              <a:rPr lang="en-US" sz="1200" b="1" dirty="0" smtClean="0"/>
              <a:t>0x12b0</a:t>
            </a:r>
            <a:endParaRPr lang="en-US" sz="1200" b="1" dirty="0"/>
          </a:p>
        </p:txBody>
      </p:sp>
      <p:sp>
        <p:nvSpPr>
          <p:cNvPr id="82" name="Rectangle 81"/>
          <p:cNvSpPr/>
          <p:nvPr/>
        </p:nvSpPr>
        <p:spPr bwMode="auto">
          <a:xfrm>
            <a:off x="6576044" y="3152374"/>
            <a:ext cx="868680" cy="169277"/>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94" name="Rectangle 93"/>
          <p:cNvSpPr/>
          <p:nvPr/>
        </p:nvSpPr>
        <p:spPr bwMode="auto">
          <a:xfrm>
            <a:off x="6576044" y="3152374"/>
            <a:ext cx="868680" cy="169277"/>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nvGrpSpPr>
          <p:cNvPr id="3125250" name="Group 3125249"/>
          <p:cNvGrpSpPr/>
          <p:nvPr/>
        </p:nvGrpSpPr>
        <p:grpSpPr>
          <a:xfrm>
            <a:off x="3909712" y="3168028"/>
            <a:ext cx="740945" cy="558398"/>
            <a:chOff x="3909712" y="3168028"/>
            <a:chExt cx="740945" cy="558398"/>
          </a:xfrm>
        </p:grpSpPr>
        <p:sp>
          <p:nvSpPr>
            <p:cNvPr id="18" name="Rectangle 17"/>
            <p:cNvSpPr/>
            <p:nvPr/>
          </p:nvSpPr>
          <p:spPr>
            <a:xfrm>
              <a:off x="3909712" y="3168028"/>
              <a:ext cx="678392" cy="338554"/>
            </a:xfrm>
            <a:prstGeom prst="rect">
              <a:avLst/>
            </a:prstGeom>
          </p:spPr>
          <p:txBody>
            <a:bodyPr wrap="none">
              <a:spAutoFit/>
            </a:bodyPr>
            <a:lstStyle/>
            <a:p>
              <a:pPr algn="ctr">
                <a:spcBef>
                  <a:spcPts val="0"/>
                </a:spcBef>
              </a:pPr>
              <a:r>
                <a:rPr lang="en-US" sz="1600" b="1" dirty="0" smtClean="0">
                  <a:latin typeface="Courier New" pitchFamily="49" charset="0"/>
                </a:rPr>
                <a:t>0002</a:t>
              </a:r>
              <a:endParaRPr lang="en-US" sz="1600" b="1" dirty="0">
                <a:latin typeface="Courier New" pitchFamily="49" charset="0"/>
              </a:endParaRPr>
            </a:p>
          </p:txBody>
        </p:sp>
        <p:sp>
          <p:nvSpPr>
            <p:cNvPr id="21" name="Freeform 20"/>
            <p:cNvSpPr/>
            <p:nvPr/>
          </p:nvSpPr>
          <p:spPr bwMode="auto">
            <a:xfrm flipH="1">
              <a:off x="4434739" y="3420025"/>
              <a:ext cx="215918" cy="306401"/>
            </a:xfrm>
            <a:custGeom>
              <a:avLst/>
              <a:gdLst>
                <a:gd name="connsiteX0" fmla="*/ 176981 w 176981"/>
                <a:gd name="connsiteY0" fmla="*/ 0 h 481781"/>
                <a:gd name="connsiteX1" fmla="*/ 49161 w 176981"/>
                <a:gd name="connsiteY1" fmla="*/ 226142 h 481781"/>
                <a:gd name="connsiteX2" fmla="*/ 0 w 176981"/>
                <a:gd name="connsiteY2" fmla="*/ 481781 h 481781"/>
              </a:gdLst>
              <a:ahLst/>
              <a:cxnLst>
                <a:cxn ang="0">
                  <a:pos x="connsiteX0" y="connsiteY0"/>
                </a:cxn>
                <a:cxn ang="0">
                  <a:pos x="connsiteX1" y="connsiteY1"/>
                </a:cxn>
                <a:cxn ang="0">
                  <a:pos x="connsiteX2" y="connsiteY2"/>
                </a:cxn>
              </a:cxnLst>
              <a:rect l="l" t="t" r="r" b="b"/>
              <a:pathLst>
                <a:path w="176981" h="481781">
                  <a:moveTo>
                    <a:pt x="176981" y="0"/>
                  </a:moveTo>
                  <a:cubicBezTo>
                    <a:pt x="127819" y="72922"/>
                    <a:pt x="78658" y="145845"/>
                    <a:pt x="49161" y="226142"/>
                  </a:cubicBezTo>
                  <a:cubicBezTo>
                    <a:pt x="19664" y="306439"/>
                    <a:pt x="9832" y="394110"/>
                    <a:pt x="0" y="481781"/>
                  </a:cubicBezTo>
                </a:path>
              </a:pathLst>
            </a:custGeom>
            <a:noFill/>
            <a:ln w="50800" cap="flat" cmpd="sng" algn="ctr">
              <a:solidFill>
                <a:srgbClr val="7030A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sp>
        <p:nvSpPr>
          <p:cNvPr id="28" name="Freeform 27"/>
          <p:cNvSpPr/>
          <p:nvPr/>
        </p:nvSpPr>
        <p:spPr bwMode="auto">
          <a:xfrm>
            <a:off x="4819943" y="3303639"/>
            <a:ext cx="2160960" cy="993260"/>
          </a:xfrm>
          <a:custGeom>
            <a:avLst/>
            <a:gdLst>
              <a:gd name="connsiteX0" fmla="*/ 7696 w 2160960"/>
              <a:gd name="connsiteY0" fmla="*/ 747251 h 993260"/>
              <a:gd name="connsiteX1" fmla="*/ 96186 w 2160960"/>
              <a:gd name="connsiteY1" fmla="*/ 963561 h 993260"/>
              <a:gd name="connsiteX2" fmla="*/ 686122 w 2160960"/>
              <a:gd name="connsiteY2" fmla="*/ 884903 h 993260"/>
              <a:gd name="connsiteX3" fmla="*/ 2160960 w 2160960"/>
              <a:gd name="connsiteY3" fmla="*/ 0 h 993260"/>
            </a:gdLst>
            <a:ahLst/>
            <a:cxnLst>
              <a:cxn ang="0">
                <a:pos x="connsiteX0" y="connsiteY0"/>
              </a:cxn>
              <a:cxn ang="0">
                <a:pos x="connsiteX1" y="connsiteY1"/>
              </a:cxn>
              <a:cxn ang="0">
                <a:pos x="connsiteX2" y="connsiteY2"/>
              </a:cxn>
              <a:cxn ang="0">
                <a:pos x="connsiteX3" y="connsiteY3"/>
              </a:cxn>
            </a:cxnLst>
            <a:rect l="l" t="t" r="r" b="b"/>
            <a:pathLst>
              <a:path w="2160960" h="993260">
                <a:moveTo>
                  <a:pt x="7696" y="747251"/>
                </a:moveTo>
                <a:cubicBezTo>
                  <a:pt x="-4595" y="843935"/>
                  <a:pt x="-16885" y="940619"/>
                  <a:pt x="96186" y="963561"/>
                </a:cubicBezTo>
                <a:cubicBezTo>
                  <a:pt x="209257" y="986503"/>
                  <a:pt x="341993" y="1045496"/>
                  <a:pt x="686122" y="884903"/>
                </a:cubicBezTo>
                <a:cubicBezTo>
                  <a:pt x="1030251" y="724310"/>
                  <a:pt x="1595605" y="362155"/>
                  <a:pt x="2160960" y="0"/>
                </a:cubicBezTo>
              </a:path>
            </a:pathLst>
          </a:custGeom>
          <a:noFill/>
          <a:ln w="50800" cap="flat" cmpd="sng" algn="ctr">
            <a:solidFill>
              <a:srgbClr val="7030A0"/>
            </a:solidFill>
            <a:prstDash val="sysDash"/>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nvGrpSpPr>
          <p:cNvPr id="96" name="Group 95"/>
          <p:cNvGrpSpPr/>
          <p:nvPr/>
        </p:nvGrpSpPr>
        <p:grpSpPr>
          <a:xfrm>
            <a:off x="279559" y="4801799"/>
            <a:ext cx="642461" cy="898341"/>
            <a:chOff x="285750" y="2521684"/>
            <a:chExt cx="642461" cy="898341"/>
          </a:xfrm>
        </p:grpSpPr>
        <p:sp>
          <p:nvSpPr>
            <p:cNvPr id="97" name="Rectangle 96"/>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98" name="TextBox 97"/>
            <p:cNvSpPr txBox="1"/>
            <p:nvPr/>
          </p:nvSpPr>
          <p:spPr>
            <a:xfrm>
              <a:off x="285750" y="2803341"/>
              <a:ext cx="468630" cy="307777"/>
            </a:xfrm>
            <a:prstGeom prst="rect">
              <a:avLst/>
            </a:prstGeom>
            <a:noFill/>
          </p:spPr>
          <p:txBody>
            <a:bodyPr wrap="square" rtlCol="0">
              <a:spAutoFit/>
            </a:bodyPr>
            <a:lstStyle/>
            <a:p>
              <a:pPr algn="r"/>
              <a:r>
                <a:rPr lang="en-US" sz="1400" b="1" dirty="0" smtClean="0"/>
                <a:t>SP</a:t>
              </a:r>
              <a:endParaRPr lang="en-US" sz="1400" b="1" dirty="0"/>
            </a:p>
          </p:txBody>
        </p:sp>
        <p:cxnSp>
          <p:nvCxnSpPr>
            <p:cNvPr id="99" name="Straight Arrow Connector 98"/>
            <p:cNvCxnSpPr/>
            <p:nvPr/>
          </p:nvCxnSpPr>
          <p:spPr bwMode="auto">
            <a:xfrm>
              <a:off x="688657" y="2975225"/>
              <a:ext cx="239554"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Group 25"/>
          <p:cNvGrpSpPr/>
          <p:nvPr/>
        </p:nvGrpSpPr>
        <p:grpSpPr>
          <a:xfrm>
            <a:off x="1774530" y="3234813"/>
            <a:ext cx="5235870" cy="1887793"/>
            <a:chOff x="1774530" y="3234813"/>
            <a:chExt cx="5235870" cy="1887793"/>
          </a:xfrm>
        </p:grpSpPr>
        <p:sp>
          <p:nvSpPr>
            <p:cNvPr id="17" name="Freeform 16"/>
            <p:cNvSpPr/>
            <p:nvPr/>
          </p:nvSpPr>
          <p:spPr bwMode="auto">
            <a:xfrm>
              <a:off x="5133975" y="3257391"/>
              <a:ext cx="1857375" cy="466884"/>
            </a:xfrm>
            <a:custGeom>
              <a:avLst/>
              <a:gdLst>
                <a:gd name="connsiteX0" fmla="*/ 1857375 w 1857375"/>
                <a:gd name="connsiteY0" fmla="*/ 159 h 466884"/>
                <a:gd name="connsiteX1" fmla="*/ 676275 w 1857375"/>
                <a:gd name="connsiteY1" fmla="*/ 76359 h 466884"/>
                <a:gd name="connsiteX2" fmla="*/ 0 w 1857375"/>
                <a:gd name="connsiteY2" fmla="*/ 466884 h 466884"/>
              </a:gdLst>
              <a:ahLst/>
              <a:cxnLst>
                <a:cxn ang="0">
                  <a:pos x="connsiteX0" y="connsiteY0"/>
                </a:cxn>
                <a:cxn ang="0">
                  <a:pos x="connsiteX1" y="connsiteY1"/>
                </a:cxn>
                <a:cxn ang="0">
                  <a:pos x="connsiteX2" y="connsiteY2"/>
                </a:cxn>
              </a:cxnLst>
              <a:rect l="l" t="t" r="r" b="b"/>
              <a:pathLst>
                <a:path w="1857375" h="466884">
                  <a:moveTo>
                    <a:pt x="1857375" y="159"/>
                  </a:moveTo>
                  <a:cubicBezTo>
                    <a:pt x="1421606" y="-635"/>
                    <a:pt x="985837" y="-1429"/>
                    <a:pt x="676275" y="76359"/>
                  </a:cubicBezTo>
                  <a:cubicBezTo>
                    <a:pt x="366712" y="154147"/>
                    <a:pt x="183356" y="310515"/>
                    <a:pt x="0" y="466884"/>
                  </a:cubicBezTo>
                </a:path>
              </a:pathLst>
            </a:custGeom>
            <a:noFill/>
            <a:ln w="50800" cap="flat" cmpd="sng" algn="ctr">
              <a:solidFill>
                <a:srgbClr val="7030A0"/>
              </a:solidFill>
              <a:prstDash val="solid"/>
              <a:miter lim="800000"/>
              <a:headEnd type="oval"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nvGrpSpPr>
            <p:cNvPr id="25" name="Group 24"/>
            <p:cNvGrpSpPr/>
            <p:nvPr/>
          </p:nvGrpSpPr>
          <p:grpSpPr>
            <a:xfrm>
              <a:off x="1774530" y="3234813"/>
              <a:ext cx="5235870" cy="1887793"/>
              <a:chOff x="1774530" y="3234813"/>
              <a:chExt cx="5235870" cy="1887793"/>
            </a:xfrm>
          </p:grpSpPr>
          <p:sp>
            <p:nvSpPr>
              <p:cNvPr id="74" name="TextBox 73"/>
              <p:cNvSpPr txBox="1"/>
              <p:nvPr/>
            </p:nvSpPr>
            <p:spPr>
              <a:xfrm rot="21170167">
                <a:off x="1774530" y="4747760"/>
                <a:ext cx="1847316" cy="276999"/>
              </a:xfrm>
              <a:prstGeom prst="rect">
                <a:avLst/>
              </a:prstGeom>
              <a:noFill/>
            </p:spPr>
            <p:txBody>
              <a:bodyPr wrap="square" rtlCol="0">
                <a:spAutoFit/>
              </a:bodyPr>
              <a:lstStyle/>
              <a:p>
                <a:pPr algn="ctr"/>
                <a:r>
                  <a:rPr lang="en-US" sz="1200" b="1" dirty="0" smtClean="0"/>
                  <a:t>Address Bus</a:t>
                </a:r>
                <a:endParaRPr lang="en-US" sz="1200" b="1" dirty="0"/>
              </a:p>
            </p:txBody>
          </p:sp>
          <p:sp>
            <p:nvSpPr>
              <p:cNvPr id="3125248" name="Freeform 3125247"/>
              <p:cNvSpPr/>
              <p:nvPr/>
            </p:nvSpPr>
            <p:spPr bwMode="auto">
              <a:xfrm>
                <a:off x="1887794" y="3234813"/>
                <a:ext cx="5122606" cy="1887793"/>
              </a:xfrm>
              <a:custGeom>
                <a:avLst/>
                <a:gdLst>
                  <a:gd name="connsiteX0" fmla="*/ 5122606 w 5122606"/>
                  <a:gd name="connsiteY0" fmla="*/ 0 h 1887793"/>
                  <a:gd name="connsiteX1" fmla="*/ 3578941 w 5122606"/>
                  <a:gd name="connsiteY1" fmla="*/ 1337187 h 1887793"/>
                  <a:gd name="connsiteX2" fmla="*/ 0 w 5122606"/>
                  <a:gd name="connsiteY2" fmla="*/ 1887793 h 1887793"/>
                </a:gdLst>
                <a:ahLst/>
                <a:cxnLst>
                  <a:cxn ang="0">
                    <a:pos x="connsiteX0" y="connsiteY0"/>
                  </a:cxn>
                  <a:cxn ang="0">
                    <a:pos x="connsiteX1" y="connsiteY1"/>
                  </a:cxn>
                  <a:cxn ang="0">
                    <a:pos x="connsiteX2" y="connsiteY2"/>
                  </a:cxn>
                </a:cxnLst>
                <a:rect l="l" t="t" r="r" b="b"/>
                <a:pathLst>
                  <a:path w="5122606" h="1887793">
                    <a:moveTo>
                      <a:pt x="5122606" y="0"/>
                    </a:moveTo>
                    <a:cubicBezTo>
                      <a:pt x="4777657" y="511277"/>
                      <a:pt x="4432709" y="1022555"/>
                      <a:pt x="3578941" y="1337187"/>
                    </a:cubicBezTo>
                    <a:cubicBezTo>
                      <a:pt x="2725173" y="1651819"/>
                      <a:pt x="1362586" y="1769806"/>
                      <a:pt x="0" y="1887793"/>
                    </a:cubicBezTo>
                  </a:path>
                </a:pathLst>
              </a:custGeom>
              <a:noFill/>
              <a:ln w="50800" cap="flat" cmpd="sng" algn="ctr">
                <a:solidFill>
                  <a:srgbClr val="7030A0"/>
                </a:solidFill>
                <a:prstDash val="sysDash"/>
                <a:miter lim="800000"/>
                <a:headEnd type="oval"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sp>
        <p:nvSpPr>
          <p:cNvPr id="104" name="Rectangle 103"/>
          <p:cNvSpPr/>
          <p:nvPr/>
        </p:nvSpPr>
        <p:spPr bwMode="auto">
          <a:xfrm>
            <a:off x="937256" y="4278352"/>
            <a:ext cx="924878" cy="204826"/>
          </a:xfrm>
          <a:prstGeom prst="rect">
            <a:avLst/>
          </a:prstGeom>
          <a:solidFill>
            <a:srgbClr val="969696"/>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nvGrpSpPr>
          <p:cNvPr id="3125258" name="Group 3125257"/>
          <p:cNvGrpSpPr/>
          <p:nvPr/>
        </p:nvGrpSpPr>
        <p:grpSpPr>
          <a:xfrm>
            <a:off x="5725886" y="3069771"/>
            <a:ext cx="2226911" cy="2907714"/>
            <a:chOff x="5725886" y="3069771"/>
            <a:chExt cx="2226911" cy="2907714"/>
          </a:xfrm>
        </p:grpSpPr>
        <p:sp>
          <p:nvSpPr>
            <p:cNvPr id="3125254" name="Freeform 3125253"/>
            <p:cNvSpPr/>
            <p:nvPr/>
          </p:nvSpPr>
          <p:spPr bwMode="auto">
            <a:xfrm>
              <a:off x="5725886" y="3069771"/>
              <a:ext cx="2226911" cy="2907714"/>
            </a:xfrm>
            <a:custGeom>
              <a:avLst/>
              <a:gdLst>
                <a:gd name="connsiteX0" fmla="*/ 0 w 2226911"/>
                <a:gd name="connsiteY0" fmla="*/ 2481943 h 2907714"/>
                <a:gd name="connsiteX1" fmla="*/ 304800 w 2226911"/>
                <a:gd name="connsiteY1" fmla="*/ 2841172 h 2907714"/>
                <a:gd name="connsiteX2" fmla="*/ 1382485 w 2226911"/>
                <a:gd name="connsiteY2" fmla="*/ 2830286 h 2907714"/>
                <a:gd name="connsiteX3" fmla="*/ 2090057 w 2226911"/>
                <a:gd name="connsiteY3" fmla="*/ 2057400 h 2907714"/>
                <a:gd name="connsiteX4" fmla="*/ 2177143 w 2226911"/>
                <a:gd name="connsiteY4" fmla="*/ 707572 h 2907714"/>
                <a:gd name="connsiteX5" fmla="*/ 1513114 w 2226911"/>
                <a:gd name="connsiteY5" fmla="*/ 0 h 290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6911" h="2907714">
                  <a:moveTo>
                    <a:pt x="0" y="2481943"/>
                  </a:moveTo>
                  <a:cubicBezTo>
                    <a:pt x="37193" y="2632529"/>
                    <a:pt x="74386" y="2783115"/>
                    <a:pt x="304800" y="2841172"/>
                  </a:cubicBezTo>
                  <a:cubicBezTo>
                    <a:pt x="535214" y="2899229"/>
                    <a:pt x="1084942" y="2960915"/>
                    <a:pt x="1382485" y="2830286"/>
                  </a:cubicBezTo>
                  <a:cubicBezTo>
                    <a:pt x="1680028" y="2699657"/>
                    <a:pt x="1957614" y="2411186"/>
                    <a:pt x="2090057" y="2057400"/>
                  </a:cubicBezTo>
                  <a:cubicBezTo>
                    <a:pt x="2222500" y="1703614"/>
                    <a:pt x="2273300" y="1050472"/>
                    <a:pt x="2177143" y="707572"/>
                  </a:cubicBezTo>
                  <a:cubicBezTo>
                    <a:pt x="2080986" y="364672"/>
                    <a:pt x="1797050" y="182336"/>
                    <a:pt x="1513114" y="0"/>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17" name="Rectangle 116"/>
            <p:cNvSpPr/>
            <p:nvPr/>
          </p:nvSpPr>
          <p:spPr>
            <a:xfrm rot="16732703">
              <a:off x="7142182" y="4501665"/>
              <a:ext cx="1116010" cy="307777"/>
            </a:xfrm>
            <a:prstGeom prst="rect">
              <a:avLst/>
            </a:prstGeom>
          </p:spPr>
          <p:txBody>
            <a:bodyPr wrap="none">
              <a:spAutoFit/>
            </a:bodyPr>
            <a:lstStyle/>
            <a:p>
              <a:pPr algn="ctr"/>
              <a:r>
                <a:rPr lang="en-US" sz="1400" b="1" dirty="0">
                  <a:solidFill>
                    <a:srgbClr val="FF0000"/>
                  </a:solidFill>
                </a:rPr>
                <a:t>(+1 cycle)</a:t>
              </a:r>
            </a:p>
          </p:txBody>
        </p:sp>
      </p:grpSp>
      <p:grpSp>
        <p:nvGrpSpPr>
          <p:cNvPr id="22" name="Group 21"/>
          <p:cNvGrpSpPr/>
          <p:nvPr/>
        </p:nvGrpSpPr>
        <p:grpSpPr>
          <a:xfrm>
            <a:off x="1415143" y="4941424"/>
            <a:ext cx="4158343" cy="645369"/>
            <a:chOff x="1415143" y="4941424"/>
            <a:chExt cx="4158343" cy="645369"/>
          </a:xfrm>
        </p:grpSpPr>
        <p:sp>
          <p:nvSpPr>
            <p:cNvPr id="88" name="TextBox 87"/>
            <p:cNvSpPr txBox="1"/>
            <p:nvPr/>
          </p:nvSpPr>
          <p:spPr>
            <a:xfrm rot="21428821">
              <a:off x="2178917" y="5309794"/>
              <a:ext cx="1732011" cy="276999"/>
            </a:xfrm>
            <a:prstGeom prst="rect">
              <a:avLst/>
            </a:prstGeom>
            <a:noFill/>
          </p:spPr>
          <p:txBody>
            <a:bodyPr wrap="square" rtlCol="0">
              <a:spAutoFit/>
            </a:bodyPr>
            <a:lstStyle/>
            <a:p>
              <a:pPr algn="ctr"/>
              <a:r>
                <a:rPr lang="en-US" sz="1200" b="1" dirty="0" smtClean="0"/>
                <a:t>Data Bus (+1 cycle)</a:t>
              </a:r>
              <a:endParaRPr lang="en-US" sz="1200" b="1" dirty="0"/>
            </a:p>
          </p:txBody>
        </p:sp>
        <p:sp>
          <p:nvSpPr>
            <p:cNvPr id="2" name="Freeform 1"/>
            <p:cNvSpPr/>
            <p:nvPr/>
          </p:nvSpPr>
          <p:spPr bwMode="auto">
            <a:xfrm>
              <a:off x="1415143" y="4941424"/>
              <a:ext cx="4158343" cy="322887"/>
            </a:xfrm>
            <a:custGeom>
              <a:avLst/>
              <a:gdLst>
                <a:gd name="connsiteX0" fmla="*/ 0 w 4158343"/>
                <a:gd name="connsiteY0" fmla="*/ 294605 h 322887"/>
                <a:gd name="connsiteX1" fmla="*/ 1774371 w 4158343"/>
                <a:gd name="connsiteY1" fmla="*/ 294605 h 322887"/>
                <a:gd name="connsiteX2" fmla="*/ 3624943 w 4158343"/>
                <a:gd name="connsiteY2" fmla="*/ 690 h 322887"/>
                <a:gd name="connsiteX3" fmla="*/ 4158343 w 4158343"/>
                <a:gd name="connsiteY3" fmla="*/ 229290 h 322887"/>
              </a:gdLst>
              <a:ahLst/>
              <a:cxnLst>
                <a:cxn ang="0">
                  <a:pos x="connsiteX0" y="connsiteY0"/>
                </a:cxn>
                <a:cxn ang="0">
                  <a:pos x="connsiteX1" y="connsiteY1"/>
                </a:cxn>
                <a:cxn ang="0">
                  <a:pos x="connsiteX2" y="connsiteY2"/>
                </a:cxn>
                <a:cxn ang="0">
                  <a:pos x="connsiteX3" y="connsiteY3"/>
                </a:cxn>
              </a:cxnLst>
              <a:rect l="l" t="t" r="r" b="b"/>
              <a:pathLst>
                <a:path w="4158343" h="322887">
                  <a:moveTo>
                    <a:pt x="0" y="294605"/>
                  </a:moveTo>
                  <a:cubicBezTo>
                    <a:pt x="585107" y="319098"/>
                    <a:pt x="1170214" y="343591"/>
                    <a:pt x="1774371" y="294605"/>
                  </a:cubicBezTo>
                  <a:cubicBezTo>
                    <a:pt x="2378528" y="245619"/>
                    <a:pt x="3227614" y="11576"/>
                    <a:pt x="3624943" y="690"/>
                  </a:cubicBezTo>
                  <a:cubicBezTo>
                    <a:pt x="4022272" y="-10196"/>
                    <a:pt x="4090307" y="109547"/>
                    <a:pt x="4158343" y="229290"/>
                  </a:cubicBezTo>
                </a:path>
              </a:pathLst>
            </a:custGeom>
            <a:noFill/>
            <a:ln w="50800" cap="flat" cmpd="sng" algn="ctr">
              <a:solidFill>
                <a:srgbClr val="FF0000"/>
              </a:solidFill>
              <a:prstDash val="solid"/>
              <a:miter lim="800000"/>
              <a:headEnd type="oval"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19" name="Group 18"/>
          <p:cNvGrpSpPr/>
          <p:nvPr/>
        </p:nvGrpSpPr>
        <p:grpSpPr>
          <a:xfrm>
            <a:off x="1447800" y="2625612"/>
            <a:ext cx="3653319" cy="1982944"/>
            <a:chOff x="1447800" y="2625612"/>
            <a:chExt cx="3653319" cy="1982944"/>
          </a:xfrm>
        </p:grpSpPr>
        <p:sp>
          <p:nvSpPr>
            <p:cNvPr id="90" name="TextBox 89"/>
            <p:cNvSpPr txBox="1"/>
            <p:nvPr/>
          </p:nvSpPr>
          <p:spPr>
            <a:xfrm>
              <a:off x="4464236" y="2717064"/>
              <a:ext cx="636883" cy="184666"/>
            </a:xfrm>
            <a:prstGeom prst="rect">
              <a:avLst/>
            </a:prstGeom>
            <a:noFill/>
          </p:spPr>
          <p:txBody>
            <a:bodyPr wrap="square" lIns="0" tIns="0" rIns="0" bIns="0" rtlCol="0">
              <a:spAutoFit/>
            </a:bodyPr>
            <a:lstStyle/>
            <a:p>
              <a:pPr algn="ctr"/>
              <a:r>
                <a:rPr lang="en-US" sz="1200" b="1" dirty="0" smtClean="0"/>
                <a:t>0x4130</a:t>
              </a:r>
              <a:endParaRPr lang="en-US" sz="1200" b="1" dirty="0"/>
            </a:p>
          </p:txBody>
        </p:sp>
        <p:sp>
          <p:nvSpPr>
            <p:cNvPr id="111" name="TextBox 110"/>
            <p:cNvSpPr txBox="1"/>
            <p:nvPr/>
          </p:nvSpPr>
          <p:spPr>
            <a:xfrm rot="18893472">
              <a:off x="1924649" y="3478584"/>
              <a:ext cx="1982944" cy="276999"/>
            </a:xfrm>
            <a:prstGeom prst="rect">
              <a:avLst/>
            </a:prstGeom>
            <a:noFill/>
          </p:spPr>
          <p:txBody>
            <a:bodyPr wrap="square" rtlCol="0">
              <a:spAutoFit/>
            </a:bodyPr>
            <a:lstStyle/>
            <a:p>
              <a:pPr algn="ctr"/>
              <a:r>
                <a:rPr lang="en-US" sz="1200" b="1" dirty="0" smtClean="0"/>
                <a:t>Data Bus (+1 cycle)</a:t>
              </a:r>
              <a:endParaRPr lang="en-US" sz="1200" b="1" dirty="0"/>
            </a:p>
          </p:txBody>
        </p:sp>
        <p:sp>
          <p:nvSpPr>
            <p:cNvPr id="3" name="Freeform 2"/>
            <p:cNvSpPr/>
            <p:nvPr/>
          </p:nvSpPr>
          <p:spPr bwMode="auto">
            <a:xfrm>
              <a:off x="1447800" y="2819400"/>
              <a:ext cx="3058886" cy="1578429"/>
            </a:xfrm>
            <a:custGeom>
              <a:avLst/>
              <a:gdLst>
                <a:gd name="connsiteX0" fmla="*/ 0 w 3058886"/>
                <a:gd name="connsiteY0" fmla="*/ 1578429 h 1578429"/>
                <a:gd name="connsiteX1" fmla="*/ 1186543 w 3058886"/>
                <a:gd name="connsiteY1" fmla="*/ 1328057 h 1578429"/>
                <a:gd name="connsiteX2" fmla="*/ 2198914 w 3058886"/>
                <a:gd name="connsiteY2" fmla="*/ 315686 h 1578429"/>
                <a:gd name="connsiteX3" fmla="*/ 3058886 w 3058886"/>
                <a:gd name="connsiteY3" fmla="*/ 0 h 1578429"/>
              </a:gdLst>
              <a:ahLst/>
              <a:cxnLst>
                <a:cxn ang="0">
                  <a:pos x="connsiteX0" y="connsiteY0"/>
                </a:cxn>
                <a:cxn ang="0">
                  <a:pos x="connsiteX1" y="connsiteY1"/>
                </a:cxn>
                <a:cxn ang="0">
                  <a:pos x="connsiteX2" y="connsiteY2"/>
                </a:cxn>
                <a:cxn ang="0">
                  <a:pos x="connsiteX3" y="connsiteY3"/>
                </a:cxn>
              </a:cxnLst>
              <a:rect l="l" t="t" r="r" b="b"/>
              <a:pathLst>
                <a:path w="3058886" h="1578429">
                  <a:moveTo>
                    <a:pt x="0" y="1578429"/>
                  </a:moveTo>
                  <a:cubicBezTo>
                    <a:pt x="410028" y="1558471"/>
                    <a:pt x="820057" y="1538514"/>
                    <a:pt x="1186543" y="1328057"/>
                  </a:cubicBezTo>
                  <a:cubicBezTo>
                    <a:pt x="1553029" y="1117600"/>
                    <a:pt x="1886857" y="537029"/>
                    <a:pt x="2198914" y="315686"/>
                  </a:cubicBezTo>
                  <a:cubicBezTo>
                    <a:pt x="2510971" y="94343"/>
                    <a:pt x="2917372" y="50800"/>
                    <a:pt x="3058886" y="0"/>
                  </a:cubicBezTo>
                </a:path>
              </a:pathLst>
            </a:custGeom>
            <a:noFill/>
            <a:ln w="50800" cap="flat" cmpd="sng" algn="ctr">
              <a:solidFill>
                <a:srgbClr val="FF0000"/>
              </a:solidFill>
              <a:prstDash val="solid"/>
              <a:miter lim="800000"/>
              <a:headEnd type="oval"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sp>
        <p:nvSpPr>
          <p:cNvPr id="105" name="TextBox 104"/>
          <p:cNvSpPr txBox="1"/>
          <p:nvPr/>
        </p:nvSpPr>
        <p:spPr>
          <a:xfrm>
            <a:off x="1106801" y="4288558"/>
            <a:ext cx="586742" cy="184666"/>
          </a:xfrm>
          <a:prstGeom prst="rect">
            <a:avLst/>
          </a:prstGeom>
          <a:noFill/>
        </p:spPr>
        <p:txBody>
          <a:bodyPr wrap="square" lIns="0" tIns="0" rIns="0" bIns="0" rtlCol="0">
            <a:spAutoFit/>
          </a:bodyPr>
          <a:lstStyle/>
          <a:p>
            <a:pPr algn="ctr"/>
            <a:r>
              <a:rPr lang="en-US" sz="1200" b="1" dirty="0" smtClean="0"/>
              <a:t>0x4130</a:t>
            </a:r>
            <a:endParaRPr lang="en-US" sz="1200" b="1" dirty="0"/>
          </a:p>
        </p:txBody>
      </p:sp>
      <p:grpSp>
        <p:nvGrpSpPr>
          <p:cNvPr id="106" name="Group 105"/>
          <p:cNvGrpSpPr/>
          <p:nvPr/>
        </p:nvGrpSpPr>
        <p:grpSpPr>
          <a:xfrm>
            <a:off x="285750" y="3751802"/>
            <a:ext cx="642461" cy="898341"/>
            <a:chOff x="285750" y="2521684"/>
            <a:chExt cx="642461" cy="898341"/>
          </a:xfrm>
        </p:grpSpPr>
        <p:sp>
          <p:nvSpPr>
            <p:cNvPr id="107" name="Rectangle 106"/>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108" name="TextBox 107"/>
            <p:cNvSpPr txBox="1"/>
            <p:nvPr/>
          </p:nvSpPr>
          <p:spPr>
            <a:xfrm>
              <a:off x="285750" y="2803341"/>
              <a:ext cx="468630" cy="307777"/>
            </a:xfrm>
            <a:prstGeom prst="rect">
              <a:avLst/>
            </a:prstGeom>
            <a:noFill/>
          </p:spPr>
          <p:txBody>
            <a:bodyPr wrap="square" rtlCol="0">
              <a:spAutoFit/>
            </a:bodyPr>
            <a:lstStyle/>
            <a:p>
              <a:pPr algn="r"/>
              <a:r>
                <a:rPr lang="en-US" sz="1400" b="1" dirty="0" smtClean="0"/>
                <a:t>PC</a:t>
              </a:r>
              <a:endParaRPr lang="en-US" sz="1400" b="1" dirty="0"/>
            </a:p>
          </p:txBody>
        </p:sp>
        <p:cxnSp>
          <p:nvCxnSpPr>
            <p:cNvPr id="109" name="Straight Arrow Connector 108"/>
            <p:cNvCxnSpPr/>
            <p:nvPr/>
          </p:nvCxnSpPr>
          <p:spPr bwMode="auto">
            <a:xfrm>
              <a:off x="688657" y="2975225"/>
              <a:ext cx="239554"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8" name="Group 117"/>
          <p:cNvGrpSpPr/>
          <p:nvPr/>
        </p:nvGrpSpPr>
        <p:grpSpPr>
          <a:xfrm>
            <a:off x="289560" y="3949922"/>
            <a:ext cx="642461" cy="898341"/>
            <a:chOff x="285750" y="2521684"/>
            <a:chExt cx="642461" cy="898341"/>
          </a:xfrm>
        </p:grpSpPr>
        <p:sp>
          <p:nvSpPr>
            <p:cNvPr id="119" name="Rectangle 118"/>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120" name="TextBox 119"/>
            <p:cNvSpPr txBox="1"/>
            <p:nvPr/>
          </p:nvSpPr>
          <p:spPr>
            <a:xfrm>
              <a:off x="285750" y="2803341"/>
              <a:ext cx="468630" cy="307777"/>
            </a:xfrm>
            <a:prstGeom prst="rect">
              <a:avLst/>
            </a:prstGeom>
            <a:noFill/>
          </p:spPr>
          <p:txBody>
            <a:bodyPr wrap="square" rtlCol="0">
              <a:spAutoFit/>
            </a:bodyPr>
            <a:lstStyle/>
            <a:p>
              <a:pPr algn="r"/>
              <a:r>
                <a:rPr lang="en-US" sz="1400" b="1" dirty="0" smtClean="0"/>
                <a:t>PC</a:t>
              </a:r>
              <a:endParaRPr lang="en-US" sz="1400" b="1" dirty="0"/>
            </a:p>
          </p:txBody>
        </p:sp>
        <p:cxnSp>
          <p:nvCxnSpPr>
            <p:cNvPr id="121" name="Straight Arrow Connector 120"/>
            <p:cNvCxnSpPr/>
            <p:nvPr/>
          </p:nvCxnSpPr>
          <p:spPr bwMode="auto">
            <a:xfrm>
              <a:off x="688657" y="2975225"/>
              <a:ext cx="239554"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2" name="Group 121"/>
          <p:cNvGrpSpPr/>
          <p:nvPr/>
        </p:nvGrpSpPr>
        <p:grpSpPr>
          <a:xfrm>
            <a:off x="281940" y="3865550"/>
            <a:ext cx="642461" cy="898341"/>
            <a:chOff x="285750" y="2521684"/>
            <a:chExt cx="642461" cy="898341"/>
          </a:xfrm>
        </p:grpSpPr>
        <p:sp>
          <p:nvSpPr>
            <p:cNvPr id="123" name="Rectangle 122"/>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124" name="TextBox 123"/>
            <p:cNvSpPr txBox="1"/>
            <p:nvPr/>
          </p:nvSpPr>
          <p:spPr>
            <a:xfrm>
              <a:off x="285750" y="3108149"/>
              <a:ext cx="468630" cy="307777"/>
            </a:xfrm>
            <a:prstGeom prst="rect">
              <a:avLst/>
            </a:prstGeom>
            <a:noFill/>
          </p:spPr>
          <p:txBody>
            <a:bodyPr wrap="square" rtlCol="0">
              <a:spAutoFit/>
            </a:bodyPr>
            <a:lstStyle/>
            <a:p>
              <a:pPr algn="r"/>
              <a:r>
                <a:rPr lang="en-US" sz="1400" b="1" dirty="0" smtClean="0"/>
                <a:t>PC</a:t>
              </a:r>
              <a:endParaRPr lang="en-US" sz="1400" b="1" dirty="0"/>
            </a:p>
          </p:txBody>
        </p:sp>
        <p:cxnSp>
          <p:nvCxnSpPr>
            <p:cNvPr id="125" name="Straight Arrow Connector 124"/>
            <p:cNvCxnSpPr/>
            <p:nvPr/>
          </p:nvCxnSpPr>
          <p:spPr bwMode="auto">
            <a:xfrm>
              <a:off x="688657" y="3280033"/>
              <a:ext cx="239554"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 name="Group 14"/>
          <p:cNvGrpSpPr/>
          <p:nvPr/>
        </p:nvGrpSpPr>
        <p:grpSpPr>
          <a:xfrm>
            <a:off x="1861457" y="2283490"/>
            <a:ext cx="5127172" cy="1983709"/>
            <a:chOff x="1861457" y="2305262"/>
            <a:chExt cx="5127172" cy="1983709"/>
          </a:xfrm>
        </p:grpSpPr>
        <p:sp>
          <p:nvSpPr>
            <p:cNvPr id="92" name="TextBox 91"/>
            <p:cNvSpPr txBox="1"/>
            <p:nvPr/>
          </p:nvSpPr>
          <p:spPr>
            <a:xfrm rot="19201377">
              <a:off x="2086066" y="3127219"/>
              <a:ext cx="1314450" cy="276999"/>
            </a:xfrm>
            <a:prstGeom prst="rect">
              <a:avLst/>
            </a:prstGeom>
            <a:noFill/>
          </p:spPr>
          <p:txBody>
            <a:bodyPr wrap="square" rtlCol="0">
              <a:spAutoFit/>
            </a:bodyPr>
            <a:lstStyle/>
            <a:p>
              <a:pPr algn="ctr"/>
              <a:r>
                <a:rPr lang="en-US" sz="1200" b="1" dirty="0" smtClean="0"/>
                <a:t>Address Bus</a:t>
              </a:r>
              <a:endParaRPr lang="en-US" sz="1200" b="1" dirty="0"/>
            </a:p>
          </p:txBody>
        </p:sp>
        <p:sp>
          <p:nvSpPr>
            <p:cNvPr id="14" name="Freeform 13"/>
            <p:cNvSpPr/>
            <p:nvPr/>
          </p:nvSpPr>
          <p:spPr bwMode="auto">
            <a:xfrm>
              <a:off x="1861457" y="2305262"/>
              <a:ext cx="5127172" cy="1983709"/>
            </a:xfrm>
            <a:custGeom>
              <a:avLst/>
              <a:gdLst>
                <a:gd name="connsiteX0" fmla="*/ 5127172 w 5127172"/>
                <a:gd name="connsiteY0" fmla="*/ 797167 h 1983709"/>
                <a:gd name="connsiteX1" fmla="*/ 2721429 w 5127172"/>
                <a:gd name="connsiteY1" fmla="*/ 46052 h 1983709"/>
                <a:gd name="connsiteX2" fmla="*/ 0 w 5127172"/>
                <a:gd name="connsiteY2" fmla="*/ 1983709 h 1983709"/>
              </a:gdLst>
              <a:ahLst/>
              <a:cxnLst>
                <a:cxn ang="0">
                  <a:pos x="connsiteX0" y="connsiteY0"/>
                </a:cxn>
                <a:cxn ang="0">
                  <a:pos x="connsiteX1" y="connsiteY1"/>
                </a:cxn>
                <a:cxn ang="0">
                  <a:pos x="connsiteX2" y="connsiteY2"/>
                </a:cxn>
              </a:cxnLst>
              <a:rect l="l" t="t" r="r" b="b"/>
              <a:pathLst>
                <a:path w="5127172" h="1983709">
                  <a:moveTo>
                    <a:pt x="5127172" y="797167"/>
                  </a:moveTo>
                  <a:cubicBezTo>
                    <a:pt x="4351565" y="322731"/>
                    <a:pt x="3575958" y="-151705"/>
                    <a:pt x="2721429" y="46052"/>
                  </a:cubicBezTo>
                  <a:cubicBezTo>
                    <a:pt x="1866900" y="243809"/>
                    <a:pt x="933450" y="1113759"/>
                    <a:pt x="0" y="1983709"/>
                  </a:cubicBezTo>
                </a:path>
              </a:pathLst>
            </a:custGeom>
            <a:noFill/>
            <a:ln w="50800" cap="flat" cmpd="sng" algn="ctr">
              <a:solidFill>
                <a:srgbClr val="FF0000"/>
              </a:solidFill>
              <a:prstDash val="sysDash"/>
              <a:miter lim="800000"/>
              <a:headEnd type="oval"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10" name="Group 9"/>
          <p:cNvGrpSpPr/>
          <p:nvPr/>
        </p:nvGrpSpPr>
        <p:grpSpPr>
          <a:xfrm>
            <a:off x="278543" y="4697642"/>
            <a:ext cx="653343" cy="1050741"/>
            <a:chOff x="281948" y="4679458"/>
            <a:chExt cx="653343" cy="1050741"/>
          </a:xfrm>
        </p:grpSpPr>
        <p:grpSp>
          <p:nvGrpSpPr>
            <p:cNvPr id="100" name="Group 99"/>
            <p:cNvGrpSpPr/>
            <p:nvPr/>
          </p:nvGrpSpPr>
          <p:grpSpPr>
            <a:xfrm>
              <a:off x="281948" y="4679458"/>
              <a:ext cx="642461" cy="898341"/>
              <a:chOff x="285750" y="2521684"/>
              <a:chExt cx="642461" cy="898341"/>
            </a:xfrm>
          </p:grpSpPr>
          <p:sp>
            <p:nvSpPr>
              <p:cNvPr id="101" name="Rectangle 100"/>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102" name="TextBox 101"/>
              <p:cNvSpPr txBox="1"/>
              <p:nvPr/>
            </p:nvSpPr>
            <p:spPr>
              <a:xfrm>
                <a:off x="285750" y="2803341"/>
                <a:ext cx="468630" cy="307777"/>
              </a:xfrm>
              <a:prstGeom prst="rect">
                <a:avLst/>
              </a:prstGeom>
              <a:noFill/>
            </p:spPr>
            <p:txBody>
              <a:bodyPr wrap="square" rtlCol="0">
                <a:spAutoFit/>
              </a:bodyPr>
              <a:lstStyle/>
              <a:p>
                <a:pPr algn="r"/>
                <a:r>
                  <a:rPr lang="en-US" sz="1400" b="1" dirty="0" smtClean="0"/>
                  <a:t>SP</a:t>
                </a:r>
                <a:endParaRPr lang="en-US" sz="1400" b="1" dirty="0"/>
              </a:p>
            </p:txBody>
          </p:sp>
          <p:cxnSp>
            <p:nvCxnSpPr>
              <p:cNvPr id="103" name="Straight Arrow Connector 102"/>
              <p:cNvCxnSpPr/>
              <p:nvPr/>
            </p:nvCxnSpPr>
            <p:spPr bwMode="auto">
              <a:xfrm>
                <a:off x="688657" y="2975225"/>
                <a:ext cx="239554"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6" name="Group 125"/>
            <p:cNvGrpSpPr/>
            <p:nvPr/>
          </p:nvGrpSpPr>
          <p:grpSpPr>
            <a:xfrm>
              <a:off x="292830" y="4786935"/>
              <a:ext cx="642461" cy="943264"/>
              <a:chOff x="285750" y="2476761"/>
              <a:chExt cx="642461" cy="943264"/>
            </a:xfrm>
          </p:grpSpPr>
          <p:sp>
            <p:nvSpPr>
              <p:cNvPr id="127" name="Rectangle 126"/>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128" name="TextBox 127"/>
              <p:cNvSpPr txBox="1"/>
              <p:nvPr/>
            </p:nvSpPr>
            <p:spPr>
              <a:xfrm>
                <a:off x="285750" y="2476761"/>
                <a:ext cx="468630" cy="307777"/>
              </a:xfrm>
              <a:prstGeom prst="rect">
                <a:avLst/>
              </a:prstGeom>
              <a:noFill/>
            </p:spPr>
            <p:txBody>
              <a:bodyPr wrap="square" rtlCol="0">
                <a:spAutoFit/>
              </a:bodyPr>
              <a:lstStyle/>
              <a:p>
                <a:pPr algn="r"/>
                <a:r>
                  <a:rPr lang="en-US" sz="1400" b="1" dirty="0" smtClean="0"/>
                  <a:t>SP</a:t>
                </a:r>
                <a:endParaRPr lang="en-US" sz="1400" b="1" dirty="0"/>
              </a:p>
            </p:txBody>
          </p:sp>
          <p:cxnSp>
            <p:nvCxnSpPr>
              <p:cNvPr id="129" name="Straight Arrow Connector 128"/>
              <p:cNvCxnSpPr/>
              <p:nvPr/>
            </p:nvCxnSpPr>
            <p:spPr bwMode="auto">
              <a:xfrm>
                <a:off x="688657" y="2648645"/>
                <a:ext cx="239554"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30" name="Group 129"/>
          <p:cNvGrpSpPr/>
          <p:nvPr/>
        </p:nvGrpSpPr>
        <p:grpSpPr>
          <a:xfrm>
            <a:off x="292822" y="3232781"/>
            <a:ext cx="642461" cy="1477616"/>
            <a:chOff x="285750" y="2393907"/>
            <a:chExt cx="642461" cy="1026118"/>
          </a:xfrm>
        </p:grpSpPr>
        <p:sp>
          <p:nvSpPr>
            <p:cNvPr id="131" name="Rectangle 130"/>
            <p:cNvSpPr/>
            <p:nvPr/>
          </p:nvSpPr>
          <p:spPr bwMode="auto">
            <a:xfrm>
              <a:off x="285750" y="2521684"/>
              <a:ext cx="640080" cy="898341"/>
            </a:xfrm>
            <a:prstGeom prst="rect">
              <a:avLst/>
            </a:prstGeom>
            <a:solidFill>
              <a:schemeClr val="bg1"/>
            </a:solidFill>
            <a:ln w="0"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132" name="TextBox 131"/>
            <p:cNvSpPr txBox="1"/>
            <p:nvPr/>
          </p:nvSpPr>
          <p:spPr>
            <a:xfrm>
              <a:off x="285750" y="2393907"/>
              <a:ext cx="468630" cy="307777"/>
            </a:xfrm>
            <a:prstGeom prst="rect">
              <a:avLst/>
            </a:prstGeom>
            <a:noFill/>
          </p:spPr>
          <p:txBody>
            <a:bodyPr wrap="square" rtlCol="0">
              <a:spAutoFit/>
            </a:bodyPr>
            <a:lstStyle/>
            <a:p>
              <a:pPr algn="r"/>
              <a:r>
                <a:rPr lang="en-US" sz="1400" b="1" dirty="0" smtClean="0"/>
                <a:t>PC</a:t>
              </a:r>
              <a:endParaRPr lang="en-US" sz="1400" b="1" dirty="0"/>
            </a:p>
          </p:txBody>
        </p:sp>
        <p:cxnSp>
          <p:nvCxnSpPr>
            <p:cNvPr id="133" name="Straight Arrow Connector 132"/>
            <p:cNvCxnSpPr/>
            <p:nvPr/>
          </p:nvCxnSpPr>
          <p:spPr bwMode="auto">
            <a:xfrm>
              <a:off x="688657" y="2497757"/>
              <a:ext cx="239554"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5" name="TextBox 94"/>
          <p:cNvSpPr txBox="1"/>
          <p:nvPr/>
        </p:nvSpPr>
        <p:spPr>
          <a:xfrm>
            <a:off x="6820053" y="3090396"/>
            <a:ext cx="514073" cy="276999"/>
          </a:xfrm>
          <a:prstGeom prst="rect">
            <a:avLst/>
          </a:prstGeom>
          <a:noFill/>
        </p:spPr>
        <p:txBody>
          <a:bodyPr wrap="square" rtlCol="0">
            <a:spAutoFit/>
          </a:bodyPr>
          <a:lstStyle/>
          <a:p>
            <a:pPr algn="ctr"/>
            <a:r>
              <a:rPr lang="en-US" sz="1200" b="1" dirty="0" smtClean="0"/>
              <a:t>SP</a:t>
            </a:r>
            <a:endParaRPr lang="en-US" sz="1200" b="1" dirty="0"/>
          </a:p>
        </p:txBody>
      </p:sp>
      <p:sp>
        <p:nvSpPr>
          <p:cNvPr id="86" name="TextBox 85"/>
          <p:cNvSpPr txBox="1"/>
          <p:nvPr/>
        </p:nvSpPr>
        <p:spPr>
          <a:xfrm>
            <a:off x="6820069" y="2923707"/>
            <a:ext cx="514073" cy="276999"/>
          </a:xfrm>
          <a:prstGeom prst="rect">
            <a:avLst/>
          </a:prstGeom>
          <a:noFill/>
        </p:spPr>
        <p:txBody>
          <a:bodyPr wrap="square" rtlCol="0">
            <a:spAutoFit/>
          </a:bodyPr>
          <a:lstStyle/>
          <a:p>
            <a:pPr algn="ctr"/>
            <a:r>
              <a:rPr lang="en-US" sz="1200" b="1" dirty="0" smtClean="0"/>
              <a:t>PC</a:t>
            </a:r>
            <a:endParaRPr lang="en-US" sz="1200" b="1" dirty="0"/>
          </a:p>
        </p:txBody>
      </p:sp>
      <p:grpSp>
        <p:nvGrpSpPr>
          <p:cNvPr id="93" name="Group 92"/>
          <p:cNvGrpSpPr/>
          <p:nvPr/>
        </p:nvGrpSpPr>
        <p:grpSpPr>
          <a:xfrm>
            <a:off x="7389191" y="2756793"/>
            <a:ext cx="687435" cy="507149"/>
            <a:chOff x="7379010" y="2772922"/>
            <a:chExt cx="687435" cy="507149"/>
          </a:xfrm>
        </p:grpSpPr>
        <p:sp>
          <p:nvSpPr>
            <p:cNvPr id="110" name="TextBox 109"/>
            <p:cNvSpPr txBox="1"/>
            <p:nvPr/>
          </p:nvSpPr>
          <p:spPr>
            <a:xfrm>
              <a:off x="7621905" y="2772922"/>
              <a:ext cx="444540" cy="276999"/>
            </a:xfrm>
            <a:prstGeom prst="rect">
              <a:avLst/>
            </a:prstGeom>
            <a:noFill/>
          </p:spPr>
          <p:txBody>
            <a:bodyPr wrap="square" rtlCol="0">
              <a:spAutoFit/>
            </a:bodyPr>
            <a:lstStyle/>
            <a:p>
              <a:pPr algn="ctr"/>
              <a:r>
                <a:rPr lang="en-US" sz="1200" b="1" dirty="0" smtClean="0"/>
                <a:t>+2</a:t>
              </a:r>
              <a:endParaRPr lang="en-US" sz="1200" b="1" dirty="0"/>
            </a:p>
          </p:txBody>
        </p:sp>
        <p:sp>
          <p:nvSpPr>
            <p:cNvPr id="112" name="Arc 111"/>
            <p:cNvSpPr/>
            <p:nvPr/>
          </p:nvSpPr>
          <p:spPr bwMode="auto">
            <a:xfrm rot="10800000">
              <a:off x="7379010" y="2937433"/>
              <a:ext cx="426859" cy="342638"/>
            </a:xfrm>
            <a:prstGeom prst="arc">
              <a:avLst>
                <a:gd name="adj1" fmla="val 2523434"/>
                <a:gd name="adj2" fmla="val 459302"/>
              </a:avLst>
            </a:prstGeom>
            <a:noFill/>
            <a:ln w="50800" cap="flat" cmpd="sng" algn="ctr">
              <a:solidFill>
                <a:srgbClr val="FF0000"/>
              </a:solidFill>
              <a:prstDash val="solid"/>
              <a:miter lim="800000"/>
              <a:headEnd type="stealth" w="med" len="med"/>
              <a:tailEnd type="oval"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spTree>
    <p:extLst>
      <p:ext uri="{BB962C8B-B14F-4D97-AF65-F5344CB8AC3E}">
        <p14:creationId xmlns:p14="http://schemas.microsoft.com/office/powerpoint/2010/main" val="215524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down)">
                                      <p:cBhvr>
                                        <p:cTn id="17"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fade">
                                      <p:cBhvr>
                                        <p:cTn id="22" dur="500"/>
                                        <p:tgtEl>
                                          <p:spTgt spid="1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125250"/>
                                        </p:tgtEl>
                                        <p:attrNameLst>
                                          <p:attrName>style.visibility</p:attrName>
                                        </p:attrNameLst>
                                      </p:cBhvr>
                                      <p:to>
                                        <p:strVal val="visible"/>
                                      </p:to>
                                    </p:set>
                                    <p:animEffect transition="in" filter="wipe(up)">
                                      <p:cBhvr>
                                        <p:cTn id="27" dur="500"/>
                                        <p:tgtEl>
                                          <p:spTgt spid="31252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right)">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125258"/>
                                        </p:tgtEl>
                                        <p:attrNameLst>
                                          <p:attrName>style.visibility</p:attrName>
                                        </p:attrNameLst>
                                      </p:cBhvr>
                                      <p:to>
                                        <p:strVal val="visible"/>
                                      </p:to>
                                    </p:set>
                                    <p:animEffect transition="in" filter="wipe(down)">
                                      <p:cBhvr>
                                        <p:cTn id="52" dur="500"/>
                                        <p:tgtEl>
                                          <p:spTgt spid="312525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124</a:t>
            </a:r>
            <a:endParaRPr lang="en-US"/>
          </a:p>
        </p:txBody>
      </p:sp>
      <p:sp>
        <p:nvSpPr>
          <p:cNvPr id="5" name="Footer Placeholder 4"/>
          <p:cNvSpPr>
            <a:spLocks noGrp="1"/>
          </p:cNvSpPr>
          <p:nvPr>
            <p:ph type="ftr" sz="quarter" idx="11"/>
          </p:nvPr>
        </p:nvSpPr>
        <p:spPr/>
        <p:txBody>
          <a:bodyPr/>
          <a:lstStyle/>
          <a:p>
            <a:r>
              <a:rPr lang="en-US" smtClean="0"/>
              <a:t>Stacks</a:t>
            </a:r>
            <a:endParaRPr lang="en-US" dirty="0"/>
          </a:p>
        </p:txBody>
      </p:sp>
      <p:sp>
        <p:nvSpPr>
          <p:cNvPr id="6" name="Slide Number Placeholder 5"/>
          <p:cNvSpPr>
            <a:spLocks noGrp="1"/>
          </p:cNvSpPr>
          <p:nvPr>
            <p:ph type="sldNum" sz="quarter" idx="12"/>
          </p:nvPr>
        </p:nvSpPr>
        <p:spPr/>
        <p:txBody>
          <a:bodyPr/>
          <a:lstStyle/>
          <a:p>
            <a:fld id="{BB00311A-3847-43EE-8699-36751D5A93DA}" type="slidenum">
              <a:rPr lang="en-US"/>
              <a:pPr/>
              <a:t>2</a:t>
            </a:fld>
            <a:endParaRPr lang="en-US" dirty="0"/>
          </a:p>
        </p:txBody>
      </p:sp>
      <p:sp>
        <p:nvSpPr>
          <p:cNvPr id="2514946" name="Rectangle 2"/>
          <p:cNvSpPr>
            <a:spLocks noGrp="1" noChangeArrowheads="1"/>
          </p:cNvSpPr>
          <p:nvPr>
            <p:ph type="title"/>
          </p:nvPr>
        </p:nvSpPr>
        <p:spPr/>
        <p:txBody>
          <a:bodyPr/>
          <a:lstStyle/>
          <a:p>
            <a:r>
              <a:rPr lang="en-US"/>
              <a:t>Topics to Cover…</a:t>
            </a:r>
          </a:p>
        </p:txBody>
      </p:sp>
      <p:sp>
        <p:nvSpPr>
          <p:cNvPr id="2514947" name="Rectangle 3"/>
          <p:cNvSpPr>
            <a:spLocks noGrp="1" noChangeArrowheads="1"/>
          </p:cNvSpPr>
          <p:nvPr>
            <p:ph type="body" idx="1"/>
          </p:nvPr>
        </p:nvSpPr>
        <p:spPr>
          <a:xfrm>
            <a:off x="447675" y="1409700"/>
            <a:ext cx="8610600" cy="4876800"/>
          </a:xfrm>
        </p:spPr>
        <p:txBody>
          <a:bodyPr/>
          <a:lstStyle/>
          <a:p>
            <a:pPr>
              <a:lnSpc>
                <a:spcPct val="90000"/>
              </a:lnSpc>
            </a:pPr>
            <a:r>
              <a:rPr lang="en-US" sz="2800" dirty="0"/>
              <a:t>The Stack</a:t>
            </a:r>
          </a:p>
          <a:p>
            <a:pPr>
              <a:lnSpc>
                <a:spcPct val="90000"/>
              </a:lnSpc>
            </a:pPr>
            <a:r>
              <a:rPr lang="en-US" sz="2800" dirty="0"/>
              <a:t>Subroutines</a:t>
            </a:r>
          </a:p>
          <a:p>
            <a:pPr>
              <a:lnSpc>
                <a:spcPct val="90000"/>
              </a:lnSpc>
            </a:pPr>
            <a:r>
              <a:rPr lang="en-US" sz="2800" dirty="0"/>
              <a:t>Subroutine Linkage</a:t>
            </a:r>
          </a:p>
          <a:p>
            <a:pPr>
              <a:lnSpc>
                <a:spcPct val="90000"/>
              </a:lnSpc>
            </a:pPr>
            <a:r>
              <a:rPr lang="en-US" sz="2800" dirty="0"/>
              <a:t>Saving Registers</a:t>
            </a:r>
          </a:p>
          <a:p>
            <a:pPr>
              <a:lnSpc>
                <a:spcPct val="90000"/>
              </a:lnSpc>
            </a:pPr>
            <a:r>
              <a:rPr lang="en-US" sz="2800" dirty="0"/>
              <a:t>Stack Operations</a:t>
            </a:r>
          </a:p>
          <a:p>
            <a:pPr>
              <a:lnSpc>
                <a:spcPct val="90000"/>
              </a:lnSpc>
            </a:pPr>
            <a:r>
              <a:rPr lang="en-US" sz="2800" dirty="0" smtClean="0"/>
              <a:t>Activation Records</a:t>
            </a:r>
          </a:p>
          <a:p>
            <a:pPr>
              <a:lnSpc>
                <a:spcPct val="90000"/>
              </a:lnSpc>
            </a:pPr>
            <a:r>
              <a:rPr lang="en-US" sz="2800" dirty="0" smtClean="0"/>
              <a:t>Recursive </a:t>
            </a:r>
            <a:r>
              <a:rPr lang="en-US" sz="2800" dirty="0"/>
              <a:t>Subroutines</a:t>
            </a:r>
          </a:p>
          <a:p>
            <a:pPr>
              <a:lnSpc>
                <a:spcPct val="90000"/>
              </a:lnSpc>
            </a:pPr>
            <a:r>
              <a:rPr lang="en-US" sz="2800" dirty="0" smtClean="0"/>
              <a:t>Interrupt Stack Usage</a:t>
            </a:r>
            <a:endParaRPr lang="en-US" sz="2800" dirty="0"/>
          </a:p>
          <a:p>
            <a:pPr lvl="1">
              <a:lnSpc>
                <a:spcPct val="90000"/>
              </a:lnSpc>
            </a:pPr>
            <a:endParaRPr lang="en-US" sz="2400" dirty="0"/>
          </a:p>
          <a:p>
            <a:pPr>
              <a:lnSpc>
                <a:spcPct val="90000"/>
              </a:lnSpc>
            </a:pPr>
            <a:endParaRPr lang="en-US" sz="2800" dirty="0"/>
          </a:p>
        </p:txBody>
      </p:sp>
    </p:spTree>
    <p:extLst>
      <p:ext uri="{BB962C8B-B14F-4D97-AF65-F5344CB8AC3E}">
        <p14:creationId xmlns:p14="http://schemas.microsoft.com/office/powerpoint/2010/main" val="1780234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BYU CS 124</a:t>
            </a:r>
            <a:endParaRPr lang="en-US"/>
          </a:p>
        </p:txBody>
      </p:sp>
      <p:sp>
        <p:nvSpPr>
          <p:cNvPr id="6" name="Footer Placeholder 2"/>
          <p:cNvSpPr>
            <a:spLocks noGrp="1"/>
          </p:cNvSpPr>
          <p:nvPr>
            <p:ph type="ftr" sz="quarter" idx="11"/>
          </p:nvPr>
        </p:nvSpPr>
        <p:spPr/>
        <p:txBody>
          <a:bodyPr/>
          <a:lstStyle/>
          <a:p>
            <a:r>
              <a:rPr lang="en-US" smtClean="0"/>
              <a:t>Stacks</a:t>
            </a:r>
            <a:endParaRPr lang="en-US"/>
          </a:p>
        </p:txBody>
      </p:sp>
      <p:sp>
        <p:nvSpPr>
          <p:cNvPr id="7" name="Slide Number Placeholder 3"/>
          <p:cNvSpPr>
            <a:spLocks noGrp="1"/>
          </p:cNvSpPr>
          <p:nvPr>
            <p:ph type="sldNum" sz="quarter" idx="12"/>
          </p:nvPr>
        </p:nvSpPr>
        <p:spPr/>
        <p:txBody>
          <a:bodyPr/>
          <a:lstStyle/>
          <a:p>
            <a:fld id="{BE9AB530-6044-4E38-8525-36D40CC5A4C3}" type="slidenum">
              <a:rPr lang="en-US"/>
              <a:pPr/>
              <a:t>20</a:t>
            </a:fld>
            <a:endParaRPr lang="en-US" dirty="0"/>
          </a:p>
        </p:txBody>
      </p:sp>
      <p:sp>
        <p:nvSpPr>
          <p:cNvPr id="2880514" name="Rectangle 2"/>
          <p:cNvSpPr>
            <a:spLocks noGrp="1" noChangeArrowheads="1"/>
          </p:cNvSpPr>
          <p:nvPr>
            <p:ph type="title" idx="4294967295"/>
          </p:nvPr>
        </p:nvSpPr>
        <p:spPr/>
        <p:txBody>
          <a:bodyPr/>
          <a:lstStyle/>
          <a:p>
            <a:r>
              <a:rPr lang="en-GB"/>
              <a:t>Return from Subroutine</a:t>
            </a:r>
            <a:endParaRPr lang="pt-PT"/>
          </a:p>
        </p:txBody>
      </p:sp>
      <p:sp>
        <p:nvSpPr>
          <p:cNvPr id="2880515" name="Rectangle 3"/>
          <p:cNvSpPr>
            <a:spLocks noGrp="1" noChangeArrowheads="1"/>
          </p:cNvSpPr>
          <p:nvPr>
            <p:ph type="body" sz="half" idx="4294967295"/>
          </p:nvPr>
        </p:nvSpPr>
        <p:spPr>
          <a:xfrm>
            <a:off x="466725" y="1425575"/>
            <a:ext cx="8523288" cy="4973638"/>
          </a:xfrm>
        </p:spPr>
        <p:txBody>
          <a:bodyPr/>
          <a:lstStyle/>
          <a:p>
            <a:pPr>
              <a:lnSpc>
                <a:spcPct val="90000"/>
              </a:lnSpc>
              <a:tabLst>
                <a:tab pos="2338388" algn="l"/>
              </a:tabLst>
            </a:pPr>
            <a:r>
              <a:rPr lang="en-US" sz="2000" b="1" dirty="0"/>
              <a:t>RET</a:t>
            </a:r>
            <a:r>
              <a:rPr lang="en-US" sz="2000" dirty="0"/>
              <a:t>	Return from subroutine</a:t>
            </a:r>
          </a:p>
          <a:p>
            <a:pPr>
              <a:lnSpc>
                <a:spcPct val="90000"/>
              </a:lnSpc>
              <a:tabLst>
                <a:tab pos="2338388" algn="l"/>
              </a:tabLst>
            </a:pPr>
            <a:r>
              <a:rPr lang="en-US" sz="2000" dirty="0"/>
              <a:t>Syntax	RET</a:t>
            </a:r>
          </a:p>
          <a:p>
            <a:pPr>
              <a:lnSpc>
                <a:spcPct val="90000"/>
              </a:lnSpc>
              <a:tabLst>
                <a:tab pos="2338388" algn="l"/>
              </a:tabLst>
            </a:pPr>
            <a:r>
              <a:rPr lang="en-US" sz="2000" dirty="0"/>
              <a:t>Operation	@SP→ PC</a:t>
            </a:r>
          </a:p>
          <a:p>
            <a:pPr>
              <a:lnSpc>
                <a:spcPct val="90000"/>
              </a:lnSpc>
              <a:spcBef>
                <a:spcPct val="0"/>
              </a:spcBef>
              <a:buFont typeface="Wingdings" pitchFamily="2" charset="2"/>
              <a:buNone/>
              <a:tabLst>
                <a:tab pos="2338388" algn="l"/>
              </a:tabLst>
            </a:pPr>
            <a:r>
              <a:rPr lang="en-US" sz="2000" dirty="0"/>
              <a:t>		SP + 2 → SP</a:t>
            </a:r>
          </a:p>
          <a:p>
            <a:pPr>
              <a:lnSpc>
                <a:spcPct val="90000"/>
              </a:lnSpc>
              <a:tabLst>
                <a:tab pos="2338388" algn="l"/>
              </a:tabLst>
            </a:pPr>
            <a:r>
              <a:rPr lang="en-US" sz="2000" dirty="0"/>
              <a:t>Emulation	</a:t>
            </a:r>
            <a:r>
              <a:rPr lang="en-US" sz="2000" b="1" dirty="0">
                <a:solidFill>
                  <a:srgbClr val="FF0000"/>
                </a:solidFill>
              </a:rPr>
              <a:t>MOV @SP+,PC</a:t>
            </a:r>
          </a:p>
          <a:p>
            <a:pPr>
              <a:lnSpc>
                <a:spcPct val="90000"/>
              </a:lnSpc>
              <a:tabLst>
                <a:tab pos="2338388" algn="l"/>
              </a:tabLst>
            </a:pPr>
            <a:r>
              <a:rPr lang="en-US" sz="2000" dirty="0"/>
              <a:t>Description	The return address pushed onto the </a:t>
            </a:r>
            <a:r>
              <a:rPr lang="en-US" sz="2000" dirty="0" smtClean="0"/>
              <a:t>stack by </a:t>
            </a:r>
            <a:r>
              <a:rPr lang="en-US" sz="2000" dirty="0"/>
              <a:t>a CALL </a:t>
            </a:r>
            <a:r>
              <a:rPr lang="en-US" sz="2000" dirty="0" smtClean="0"/>
              <a:t>	instruction </a:t>
            </a:r>
            <a:r>
              <a:rPr lang="en-US" sz="2000" dirty="0"/>
              <a:t>is moved to the </a:t>
            </a:r>
            <a:r>
              <a:rPr lang="en-US" sz="2000" dirty="0" smtClean="0"/>
              <a:t>program </a:t>
            </a:r>
            <a:r>
              <a:rPr lang="en-US" sz="2000" dirty="0"/>
              <a:t>counter. The </a:t>
            </a:r>
            <a:r>
              <a:rPr lang="en-US" sz="2000" dirty="0" smtClean="0"/>
              <a:t>	program </a:t>
            </a:r>
            <a:r>
              <a:rPr lang="en-US" sz="2000" dirty="0"/>
              <a:t>continues at </a:t>
            </a:r>
            <a:r>
              <a:rPr lang="en-US" sz="2000" dirty="0" smtClean="0"/>
              <a:t>the </a:t>
            </a:r>
            <a:r>
              <a:rPr lang="en-US" sz="2000" dirty="0"/>
              <a:t>code address following the </a:t>
            </a:r>
            <a:r>
              <a:rPr lang="en-US" sz="2000" dirty="0" smtClean="0"/>
              <a:t>	subroutine call</a:t>
            </a:r>
            <a:r>
              <a:rPr lang="en-US" sz="2000" dirty="0"/>
              <a:t>.</a:t>
            </a:r>
          </a:p>
          <a:p>
            <a:pPr>
              <a:lnSpc>
                <a:spcPct val="90000"/>
              </a:lnSpc>
              <a:tabLst>
                <a:tab pos="2338388" algn="l"/>
              </a:tabLst>
            </a:pPr>
            <a:r>
              <a:rPr lang="en-US" sz="2000" dirty="0"/>
              <a:t>Status Bits	Status bits are not affected</a:t>
            </a:r>
            <a:r>
              <a:rPr lang="en-US" sz="2000" dirty="0" smtClean="0"/>
              <a:t>.</a:t>
            </a:r>
          </a:p>
          <a:p>
            <a:pPr>
              <a:lnSpc>
                <a:spcPct val="90000"/>
              </a:lnSpc>
              <a:tabLst>
                <a:tab pos="2338388" algn="l"/>
              </a:tabLst>
            </a:pPr>
            <a:r>
              <a:rPr lang="en-US" sz="2000" dirty="0" smtClean="0"/>
              <a:t>Example</a:t>
            </a:r>
            <a:endParaRPr lang="en-US" sz="2000" dirty="0"/>
          </a:p>
        </p:txBody>
      </p:sp>
      <p:sp>
        <p:nvSpPr>
          <p:cNvPr id="2880516"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Subroutine Linkage</a:t>
            </a:r>
          </a:p>
        </p:txBody>
      </p:sp>
    </p:spTree>
    <p:extLst>
      <p:ext uri="{BB962C8B-B14F-4D97-AF65-F5344CB8AC3E}">
        <p14:creationId xmlns:p14="http://schemas.microsoft.com/office/powerpoint/2010/main" val="843031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124</a:t>
            </a:r>
            <a:endParaRPr lang="en-US"/>
          </a:p>
        </p:txBody>
      </p:sp>
      <p:sp>
        <p:nvSpPr>
          <p:cNvPr id="7" name="Footer Placeholder 4"/>
          <p:cNvSpPr>
            <a:spLocks noGrp="1"/>
          </p:cNvSpPr>
          <p:nvPr>
            <p:ph type="ftr" sz="quarter" idx="11"/>
          </p:nvPr>
        </p:nvSpPr>
        <p:spPr/>
        <p:txBody>
          <a:bodyPr/>
          <a:lstStyle/>
          <a:p>
            <a:r>
              <a:rPr lang="en-US" smtClean="0"/>
              <a:t>Stacks</a:t>
            </a:r>
            <a:endParaRPr lang="en-US" dirty="0"/>
          </a:p>
        </p:txBody>
      </p:sp>
      <p:sp>
        <p:nvSpPr>
          <p:cNvPr id="8" name="Slide Number Placeholder 5"/>
          <p:cNvSpPr>
            <a:spLocks noGrp="1"/>
          </p:cNvSpPr>
          <p:nvPr>
            <p:ph type="sldNum" sz="quarter" idx="12"/>
          </p:nvPr>
        </p:nvSpPr>
        <p:spPr/>
        <p:txBody>
          <a:bodyPr/>
          <a:lstStyle/>
          <a:p>
            <a:fld id="{3CE83E02-1F74-4ABA-9AB5-E661D69810AD}" type="slidenum">
              <a:rPr lang="en-US"/>
              <a:pPr/>
              <a:t>21</a:t>
            </a:fld>
            <a:endParaRPr lang="en-US"/>
          </a:p>
        </p:txBody>
      </p:sp>
      <p:sp>
        <p:nvSpPr>
          <p:cNvPr id="2881538" name="Rectangle 2"/>
          <p:cNvSpPr>
            <a:spLocks noGrp="1" noChangeArrowheads="1"/>
          </p:cNvSpPr>
          <p:nvPr>
            <p:ph type="title"/>
          </p:nvPr>
        </p:nvSpPr>
        <p:spPr/>
        <p:txBody>
          <a:bodyPr/>
          <a:lstStyle/>
          <a:p>
            <a:r>
              <a:rPr lang="en-US" dirty="0" smtClean="0"/>
              <a:t>Quiz 2.3.3</a:t>
            </a:r>
            <a:endParaRPr lang="en-US" dirty="0"/>
          </a:p>
        </p:txBody>
      </p:sp>
      <p:sp>
        <p:nvSpPr>
          <p:cNvPr id="2881540" name="Text Box 4"/>
          <p:cNvSpPr txBox="1">
            <a:spLocks noChangeArrowheads="1"/>
          </p:cNvSpPr>
          <p:nvPr/>
        </p:nvSpPr>
        <p:spPr bwMode="auto">
          <a:xfrm>
            <a:off x="854074" y="1308912"/>
            <a:ext cx="77490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mj-lt"/>
              <a:buAutoNum type="arabicPeriod"/>
            </a:pPr>
            <a:r>
              <a:rPr lang="en-US" dirty="0" smtClean="0"/>
              <a:t>What is wrong (if anything) with the following code?</a:t>
            </a:r>
          </a:p>
          <a:p>
            <a:pPr marL="457200" indent="-457200">
              <a:spcBef>
                <a:spcPct val="50000"/>
              </a:spcBef>
              <a:buFont typeface="+mj-lt"/>
              <a:buAutoNum type="arabicPeriod"/>
            </a:pPr>
            <a:r>
              <a:rPr lang="en-US" dirty="0" smtClean="0"/>
              <a:t>How many times will delay be called for each loop?</a:t>
            </a:r>
          </a:p>
          <a:p>
            <a:pPr marL="457200" indent="-457200">
              <a:spcBef>
                <a:spcPct val="50000"/>
              </a:spcBef>
              <a:buFont typeface="+mj-lt"/>
              <a:buAutoNum type="arabicPeriod"/>
            </a:pPr>
            <a:r>
              <a:rPr lang="en-US" dirty="0" smtClean="0"/>
              <a:t>How long will </a:t>
            </a:r>
            <a:r>
              <a:rPr lang="en-US" dirty="0" err="1" smtClean="0"/>
              <a:t>myDelay</a:t>
            </a:r>
            <a:r>
              <a:rPr lang="en-US" dirty="0" smtClean="0"/>
              <a:t> delay?</a:t>
            </a:r>
            <a:endParaRPr lang="en-US" dirty="0"/>
          </a:p>
        </p:txBody>
      </p:sp>
      <p:sp>
        <p:nvSpPr>
          <p:cNvPr id="2" name="TextBox 1"/>
          <p:cNvSpPr txBox="1"/>
          <p:nvPr/>
        </p:nvSpPr>
        <p:spPr>
          <a:xfrm>
            <a:off x="1293779" y="3133148"/>
            <a:ext cx="6527259" cy="3354765"/>
          </a:xfrm>
          <a:prstGeom prst="rect">
            <a:avLst/>
          </a:prstGeom>
          <a:noFill/>
        </p:spPr>
        <p:txBody>
          <a:bodyPr wrap="square" rtlCol="0">
            <a:spAutoFit/>
          </a:bodyPr>
          <a:lstStyle/>
          <a:p>
            <a:r>
              <a:rPr lang="en-US" b="1" dirty="0">
                <a:latin typeface="Courier New" pitchFamily="49" charset="0"/>
                <a:cs typeface="Courier New" pitchFamily="49" charset="0"/>
              </a:rPr>
              <a:t>loop:	</a:t>
            </a:r>
            <a:r>
              <a:rPr lang="en-US" b="1" dirty="0" smtClean="0">
                <a:latin typeface="Courier New" pitchFamily="49" charset="0"/>
                <a:cs typeface="Courier New" pitchFamily="49" charset="0"/>
              </a:rPr>
              <a:t>    call   #</a:t>
            </a:r>
            <a:r>
              <a:rPr lang="en-US" b="1" dirty="0" err="1" smtClean="0">
                <a:latin typeface="Courier New" pitchFamily="49" charset="0"/>
                <a:cs typeface="Courier New" pitchFamily="49" charset="0"/>
              </a:rPr>
              <a:t>myDelay</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jmp</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loop</a:t>
            </a:r>
            <a:endParaRPr lang="en-US" b="1" dirty="0">
              <a:latin typeface="Courier New" pitchFamily="49" charset="0"/>
              <a:cs typeface="Courier New" pitchFamily="49" charset="0"/>
            </a:endParaRPr>
          </a:p>
          <a:p>
            <a:endParaRPr lang="en-US" sz="1000" b="1" dirty="0">
              <a:latin typeface="Courier New" pitchFamily="49" charset="0"/>
              <a:cs typeface="Courier New" pitchFamily="49" charset="0"/>
            </a:endParaRPr>
          </a:p>
          <a:p>
            <a:r>
              <a:rPr lang="en-US" b="1" dirty="0" err="1" smtClean="0">
                <a:latin typeface="Courier New" pitchFamily="49" charset="0"/>
                <a:cs typeface="Courier New" pitchFamily="49" charset="0"/>
              </a:rPr>
              <a:t>myDelay</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mov.w</a:t>
            </a:r>
            <a:r>
              <a:rPr lang="en-US" b="1" dirty="0">
                <a:latin typeface="Courier New" pitchFamily="49" charset="0"/>
                <a:cs typeface="Courier New" pitchFamily="49" charset="0"/>
              </a:rPr>
              <a:t>  #0,r15</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call   #delay</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call</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#delay</a:t>
            </a:r>
            <a:endParaRPr lang="en-US" b="1" dirty="0">
              <a:latin typeface="Courier New" pitchFamily="49" charset="0"/>
              <a:cs typeface="Courier New" pitchFamily="49" charset="0"/>
            </a:endParaRPr>
          </a:p>
          <a:p>
            <a:endParaRPr lang="en-US" sz="1000" b="1" dirty="0">
              <a:latin typeface="Courier New" pitchFamily="49" charset="0"/>
              <a:cs typeface="Courier New" pitchFamily="49" charset="0"/>
            </a:endParaRPr>
          </a:p>
          <a:p>
            <a:r>
              <a:rPr lang="en-US" b="1" dirty="0" smtClean="0">
                <a:latin typeface="Courier New" pitchFamily="49" charset="0"/>
                <a:cs typeface="Courier New" pitchFamily="49" charset="0"/>
              </a:rPr>
              <a:t>delay:   </a:t>
            </a:r>
            <a:r>
              <a:rPr lang="en-US" b="1" dirty="0" err="1" smtClean="0">
                <a:latin typeface="Courier New" pitchFamily="49" charset="0"/>
                <a:cs typeface="Courier New" pitchFamily="49" charset="0"/>
              </a:rPr>
              <a:t>sub.w</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#1,r15</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jne</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delay</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ret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190131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124</a:t>
            </a:r>
            <a:endParaRPr lang="en-US"/>
          </a:p>
        </p:txBody>
      </p:sp>
      <p:sp>
        <p:nvSpPr>
          <p:cNvPr id="6" name="Footer Placeholder 4"/>
          <p:cNvSpPr>
            <a:spLocks noGrp="1"/>
          </p:cNvSpPr>
          <p:nvPr>
            <p:ph type="ftr" sz="quarter" idx="11"/>
          </p:nvPr>
        </p:nvSpPr>
        <p:spPr/>
        <p:txBody>
          <a:bodyPr/>
          <a:lstStyle/>
          <a:p>
            <a:r>
              <a:rPr lang="en-US" smtClean="0"/>
              <a:t>Stacks</a:t>
            </a:r>
            <a:endParaRPr lang="en-US"/>
          </a:p>
        </p:txBody>
      </p:sp>
      <p:sp>
        <p:nvSpPr>
          <p:cNvPr id="7" name="Slide Number Placeholder 5"/>
          <p:cNvSpPr>
            <a:spLocks noGrp="1"/>
          </p:cNvSpPr>
          <p:nvPr>
            <p:ph type="sldNum" sz="quarter" idx="12"/>
          </p:nvPr>
        </p:nvSpPr>
        <p:spPr/>
        <p:txBody>
          <a:bodyPr/>
          <a:lstStyle/>
          <a:p>
            <a:fld id="{06CE6696-F0D7-461C-98A0-E4B7370ADDD8}" type="slidenum">
              <a:rPr lang="en-US"/>
              <a:pPr/>
              <a:t>22</a:t>
            </a:fld>
            <a:endParaRPr lang="en-US"/>
          </a:p>
        </p:txBody>
      </p:sp>
      <p:sp>
        <p:nvSpPr>
          <p:cNvPr id="2764802" name="Rectangle 2"/>
          <p:cNvSpPr>
            <a:spLocks noGrp="1" noChangeArrowheads="1"/>
          </p:cNvSpPr>
          <p:nvPr>
            <p:ph type="title"/>
          </p:nvPr>
        </p:nvSpPr>
        <p:spPr/>
        <p:txBody>
          <a:bodyPr/>
          <a:lstStyle/>
          <a:p>
            <a:r>
              <a:rPr lang="en-US"/>
              <a:t>Saving and Restoring Registers</a:t>
            </a:r>
          </a:p>
        </p:txBody>
      </p:sp>
      <p:sp>
        <p:nvSpPr>
          <p:cNvPr id="2764803" name="Rectangle 3"/>
          <p:cNvSpPr>
            <a:spLocks noGrp="1" noChangeArrowheads="1"/>
          </p:cNvSpPr>
          <p:nvPr>
            <p:ph type="body" idx="1"/>
          </p:nvPr>
        </p:nvSpPr>
        <p:spPr>
          <a:xfrm>
            <a:off x="428625" y="1428750"/>
            <a:ext cx="8340725" cy="5013325"/>
          </a:xfrm>
        </p:spPr>
        <p:txBody>
          <a:bodyPr/>
          <a:lstStyle/>
          <a:p>
            <a:pPr>
              <a:lnSpc>
                <a:spcPct val="90000"/>
              </a:lnSpc>
            </a:pPr>
            <a:r>
              <a:rPr lang="en-US" sz="2400" dirty="0"/>
              <a:t>Called routine -- </a:t>
            </a:r>
            <a:r>
              <a:rPr lang="en-US" sz="2400" b="1" i="1" dirty="0">
                <a:solidFill>
                  <a:srgbClr val="CE0000"/>
                </a:solidFill>
              </a:rPr>
              <a:t>“</a:t>
            </a:r>
            <a:r>
              <a:rPr lang="en-US" sz="2400" b="1" i="1" dirty="0" err="1">
                <a:solidFill>
                  <a:srgbClr val="CE0000"/>
                </a:solidFill>
              </a:rPr>
              <a:t>callee</a:t>
            </a:r>
            <a:r>
              <a:rPr lang="en-US" sz="2400" b="1" i="1" dirty="0">
                <a:solidFill>
                  <a:srgbClr val="CE0000"/>
                </a:solidFill>
              </a:rPr>
              <a:t>-save”</a:t>
            </a:r>
            <a:endParaRPr lang="en-US" sz="2400" dirty="0">
              <a:solidFill>
                <a:srgbClr val="CE0000"/>
              </a:solidFill>
            </a:endParaRPr>
          </a:p>
          <a:p>
            <a:pPr lvl="1">
              <a:lnSpc>
                <a:spcPct val="90000"/>
              </a:lnSpc>
            </a:pPr>
            <a:r>
              <a:rPr lang="en-US" sz="2200" dirty="0"/>
              <a:t>At beginning of </a:t>
            </a:r>
            <a:r>
              <a:rPr lang="en-US" sz="2200" dirty="0" smtClean="0"/>
              <a:t>subroutine</a:t>
            </a:r>
            <a:r>
              <a:rPr lang="en-US" sz="2200" dirty="0"/>
              <a:t>, save all registers that will be altered (unless </a:t>
            </a:r>
            <a:r>
              <a:rPr lang="en-US" sz="2200" dirty="0" smtClean="0"/>
              <a:t>a register is used to return a value to the </a:t>
            </a:r>
            <a:r>
              <a:rPr lang="en-US" sz="2200" dirty="0"/>
              <a:t>calling </a:t>
            </a:r>
            <a:r>
              <a:rPr lang="en-US" sz="2200" dirty="0" smtClean="0"/>
              <a:t>program or is a scratch register!)</a:t>
            </a:r>
            <a:endParaRPr lang="en-US" sz="2200" dirty="0"/>
          </a:p>
          <a:p>
            <a:pPr lvl="1">
              <a:lnSpc>
                <a:spcPct val="90000"/>
              </a:lnSpc>
            </a:pPr>
            <a:r>
              <a:rPr lang="en-US" sz="2200" dirty="0"/>
              <a:t>Before returning, restore </a:t>
            </a:r>
            <a:r>
              <a:rPr lang="en-US" sz="2200" dirty="0" smtClean="0"/>
              <a:t>saved registers </a:t>
            </a:r>
            <a:r>
              <a:rPr lang="en-US" sz="2200" dirty="0"/>
              <a:t>in reverse </a:t>
            </a:r>
            <a:r>
              <a:rPr lang="en-US" sz="2200" dirty="0" smtClean="0"/>
              <a:t>order.</a:t>
            </a:r>
            <a:endParaRPr lang="en-US" sz="2200" dirty="0"/>
          </a:p>
          <a:p>
            <a:pPr lvl="1">
              <a:lnSpc>
                <a:spcPct val="90000"/>
              </a:lnSpc>
            </a:pPr>
            <a:r>
              <a:rPr lang="en-US" sz="2200" dirty="0"/>
              <a:t>Or, avoid using </a:t>
            </a:r>
            <a:r>
              <a:rPr lang="en-US" sz="2200" dirty="0" smtClean="0"/>
              <a:t>registers altogether.</a:t>
            </a:r>
            <a:endParaRPr lang="en-US" sz="2200" dirty="0"/>
          </a:p>
          <a:p>
            <a:pPr>
              <a:lnSpc>
                <a:spcPct val="90000"/>
              </a:lnSpc>
            </a:pPr>
            <a:r>
              <a:rPr lang="en-US" sz="2400" dirty="0"/>
              <a:t>Calling routine -- </a:t>
            </a:r>
            <a:r>
              <a:rPr lang="en-US" sz="2400" b="1" i="1" dirty="0">
                <a:solidFill>
                  <a:srgbClr val="CE0000"/>
                </a:solidFill>
              </a:rPr>
              <a:t>“caller-save”</a:t>
            </a:r>
            <a:endParaRPr lang="en-US" sz="2400" dirty="0">
              <a:solidFill>
                <a:srgbClr val="CE0000"/>
              </a:solidFill>
            </a:endParaRPr>
          </a:p>
          <a:p>
            <a:pPr lvl="1">
              <a:lnSpc>
                <a:spcPct val="90000"/>
              </a:lnSpc>
            </a:pPr>
            <a:r>
              <a:rPr lang="en-US" sz="2200" dirty="0"/>
              <a:t>If registers need to be preserved across subroutine calls, </a:t>
            </a:r>
            <a:r>
              <a:rPr lang="en-US" sz="2200" dirty="0" smtClean="0"/>
              <a:t>the calling program would save those registers before </a:t>
            </a:r>
            <a:r>
              <a:rPr lang="en-US" sz="2200" dirty="0"/>
              <a:t>calling routine and restore upon returning from </a:t>
            </a:r>
            <a:r>
              <a:rPr lang="en-US" sz="2200" dirty="0" smtClean="0"/>
              <a:t>routine.</a:t>
            </a:r>
            <a:endParaRPr lang="en-US" sz="2200" dirty="0"/>
          </a:p>
          <a:p>
            <a:pPr lvl="1">
              <a:lnSpc>
                <a:spcPct val="90000"/>
              </a:lnSpc>
            </a:pPr>
            <a:r>
              <a:rPr lang="en-US" sz="2200" dirty="0" smtClean="0"/>
              <a:t>Obviously, avoiding </a:t>
            </a:r>
            <a:r>
              <a:rPr lang="en-US" sz="2200" smtClean="0"/>
              <a:t>the use of </a:t>
            </a:r>
            <a:r>
              <a:rPr lang="en-US" sz="2200" dirty="0" smtClean="0"/>
              <a:t>registers altogether would </a:t>
            </a:r>
            <a:r>
              <a:rPr lang="en-US" sz="2200" smtClean="0"/>
              <a:t>be considered caller-safe</a:t>
            </a:r>
            <a:r>
              <a:rPr lang="en-US" sz="2200" dirty="0" smtClean="0"/>
              <a:t>.</a:t>
            </a:r>
            <a:endParaRPr lang="en-US" sz="2200" dirty="0"/>
          </a:p>
          <a:p>
            <a:pPr>
              <a:lnSpc>
                <a:spcPct val="90000"/>
              </a:lnSpc>
            </a:pPr>
            <a:r>
              <a:rPr lang="en-US" sz="2400" b="1" i="1" dirty="0">
                <a:solidFill>
                  <a:schemeClr val="folHlink"/>
                </a:solidFill>
              </a:rPr>
              <a:t>Values are saved by storing them in memory, preferably on the stack.</a:t>
            </a:r>
            <a:endParaRPr lang="en-US" sz="2400" dirty="0">
              <a:solidFill>
                <a:schemeClr val="folHlink"/>
              </a:solidFill>
            </a:endParaRPr>
          </a:p>
        </p:txBody>
      </p:sp>
      <p:sp>
        <p:nvSpPr>
          <p:cNvPr id="2764804"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Saving Registers</a:t>
            </a:r>
          </a:p>
        </p:txBody>
      </p:sp>
    </p:spTree>
    <p:extLst>
      <p:ext uri="{BB962C8B-B14F-4D97-AF65-F5344CB8AC3E}">
        <p14:creationId xmlns:p14="http://schemas.microsoft.com/office/powerpoint/2010/main" val="2782603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r>
              <a:rPr lang="en-US" smtClean="0"/>
              <a:t>BYU CS 124</a:t>
            </a:r>
            <a:endParaRPr lang="en-US"/>
          </a:p>
        </p:txBody>
      </p:sp>
      <p:sp>
        <p:nvSpPr>
          <p:cNvPr id="26" name="Footer Placeholder 4"/>
          <p:cNvSpPr>
            <a:spLocks noGrp="1"/>
          </p:cNvSpPr>
          <p:nvPr>
            <p:ph type="ftr" sz="quarter" idx="11"/>
          </p:nvPr>
        </p:nvSpPr>
        <p:spPr/>
        <p:txBody>
          <a:bodyPr/>
          <a:lstStyle/>
          <a:p>
            <a:r>
              <a:rPr lang="en-US" smtClean="0"/>
              <a:t>Stacks</a:t>
            </a:r>
            <a:endParaRPr lang="en-US"/>
          </a:p>
        </p:txBody>
      </p:sp>
      <p:sp>
        <p:nvSpPr>
          <p:cNvPr id="27" name="Slide Number Placeholder 5"/>
          <p:cNvSpPr>
            <a:spLocks noGrp="1"/>
          </p:cNvSpPr>
          <p:nvPr>
            <p:ph type="sldNum" sz="quarter" idx="12"/>
          </p:nvPr>
        </p:nvSpPr>
        <p:spPr/>
        <p:txBody>
          <a:bodyPr/>
          <a:lstStyle/>
          <a:p>
            <a:fld id="{57386D78-54E1-4AE3-993B-36D026881FB0}" type="slidenum">
              <a:rPr lang="en-US"/>
              <a:pPr/>
              <a:t>23</a:t>
            </a:fld>
            <a:endParaRPr lang="en-US"/>
          </a:p>
        </p:txBody>
      </p:sp>
      <p:sp>
        <p:nvSpPr>
          <p:cNvPr id="2766850" name="Rectangle 2"/>
          <p:cNvSpPr>
            <a:spLocks noGrp="1" noChangeArrowheads="1"/>
          </p:cNvSpPr>
          <p:nvPr>
            <p:ph type="title"/>
          </p:nvPr>
        </p:nvSpPr>
        <p:spPr/>
        <p:txBody>
          <a:bodyPr/>
          <a:lstStyle/>
          <a:p>
            <a:r>
              <a:rPr lang="en-US"/>
              <a:t>Caller-Save vs. Callee-Save</a:t>
            </a:r>
          </a:p>
        </p:txBody>
      </p:sp>
      <p:grpSp>
        <p:nvGrpSpPr>
          <p:cNvPr id="2766851" name="Group 3"/>
          <p:cNvGrpSpPr>
            <a:grpSpLocks/>
          </p:cNvGrpSpPr>
          <p:nvPr/>
        </p:nvGrpSpPr>
        <p:grpSpPr bwMode="auto">
          <a:xfrm>
            <a:off x="4876800" y="1790700"/>
            <a:ext cx="4191000" cy="4191000"/>
            <a:chOff x="3072" y="816"/>
            <a:chExt cx="2640" cy="2640"/>
          </a:xfrm>
        </p:grpSpPr>
        <p:sp>
          <p:nvSpPr>
            <p:cNvPr id="2766852" name="Rectangle 4"/>
            <p:cNvSpPr>
              <a:spLocks noChangeArrowheads="1"/>
            </p:cNvSpPr>
            <p:nvPr/>
          </p:nvSpPr>
          <p:spPr bwMode="auto">
            <a:xfrm>
              <a:off x="3072" y="816"/>
              <a:ext cx="1248" cy="2640"/>
            </a:xfrm>
            <a:prstGeom prst="rect">
              <a:avLst/>
            </a:prstGeom>
            <a:noFill/>
            <a:ln w="28575">
              <a:solidFill>
                <a:srgbClr val="FF0000"/>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66853" name="Rectangle 5"/>
            <p:cNvSpPr>
              <a:spLocks noChangeArrowheads="1"/>
            </p:cNvSpPr>
            <p:nvPr/>
          </p:nvSpPr>
          <p:spPr bwMode="auto">
            <a:xfrm>
              <a:off x="3072" y="1968"/>
              <a:ext cx="1248" cy="240"/>
            </a:xfrm>
            <a:prstGeom prst="rect">
              <a:avLst/>
            </a:prstGeom>
            <a:noFill/>
            <a:ln w="28575">
              <a:solidFill>
                <a:srgbClr val="FF0000"/>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66854" name="Text Box 6"/>
            <p:cNvSpPr txBox="1">
              <a:spLocks noChangeArrowheads="1"/>
            </p:cNvSpPr>
            <p:nvPr/>
          </p:nvSpPr>
          <p:spPr bwMode="auto">
            <a:xfrm>
              <a:off x="3239" y="1961"/>
              <a:ext cx="9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800">
                  <a:latin typeface="Times New Roman" pitchFamily="18" charset="0"/>
                </a:rPr>
                <a:t>call subroutine</a:t>
              </a:r>
            </a:p>
          </p:txBody>
        </p:sp>
        <p:sp>
          <p:nvSpPr>
            <p:cNvPr id="2766855" name="Rectangle 7"/>
            <p:cNvSpPr>
              <a:spLocks noChangeArrowheads="1"/>
            </p:cNvSpPr>
            <p:nvPr/>
          </p:nvSpPr>
          <p:spPr bwMode="auto">
            <a:xfrm>
              <a:off x="4608" y="1728"/>
              <a:ext cx="1056" cy="768"/>
            </a:xfrm>
            <a:prstGeom prst="rect">
              <a:avLst/>
            </a:prstGeom>
            <a:noFill/>
            <a:ln w="28575">
              <a:solidFill>
                <a:srgbClr val="FF0000"/>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6856" name="Text Box 8"/>
            <p:cNvSpPr txBox="1">
              <a:spLocks noChangeArrowheads="1"/>
            </p:cNvSpPr>
            <p:nvPr/>
          </p:nvSpPr>
          <p:spPr bwMode="auto">
            <a:xfrm>
              <a:off x="4658" y="1689"/>
              <a:ext cx="9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800" i="1">
                  <a:latin typeface="Times New Roman" pitchFamily="18" charset="0"/>
                </a:rPr>
                <a:t>Save Registers</a:t>
              </a:r>
            </a:p>
          </p:txBody>
        </p:sp>
        <p:sp>
          <p:nvSpPr>
            <p:cNvPr id="2766857" name="Freeform 9"/>
            <p:cNvSpPr>
              <a:spLocks/>
            </p:cNvSpPr>
            <p:nvPr/>
          </p:nvSpPr>
          <p:spPr bwMode="auto">
            <a:xfrm>
              <a:off x="4328" y="1248"/>
              <a:ext cx="872" cy="824"/>
            </a:xfrm>
            <a:custGeom>
              <a:avLst/>
              <a:gdLst>
                <a:gd name="T0" fmla="*/ 0 w 864"/>
                <a:gd name="T1" fmla="*/ 880 h 880"/>
                <a:gd name="T2" fmla="*/ 384 w 864"/>
                <a:gd name="T3" fmla="*/ 64 h 880"/>
                <a:gd name="T4" fmla="*/ 864 w 864"/>
                <a:gd name="T5" fmla="*/ 496 h 880"/>
              </a:gdLst>
              <a:ahLst/>
              <a:cxnLst>
                <a:cxn ang="0">
                  <a:pos x="T0" y="T1"/>
                </a:cxn>
                <a:cxn ang="0">
                  <a:pos x="T2" y="T3"/>
                </a:cxn>
                <a:cxn ang="0">
                  <a:pos x="T4" y="T5"/>
                </a:cxn>
              </a:cxnLst>
              <a:rect l="0" t="0" r="r" b="b"/>
              <a:pathLst>
                <a:path w="864" h="880">
                  <a:moveTo>
                    <a:pt x="0" y="880"/>
                  </a:moveTo>
                  <a:cubicBezTo>
                    <a:pt x="120" y="504"/>
                    <a:pt x="240" y="128"/>
                    <a:pt x="384" y="64"/>
                  </a:cubicBezTo>
                  <a:cubicBezTo>
                    <a:pt x="528" y="0"/>
                    <a:pt x="696" y="248"/>
                    <a:pt x="864" y="496"/>
                  </a:cubicBezTo>
                </a:path>
              </a:pathLst>
            </a:custGeom>
            <a:noFill/>
            <a:ln w="28575" cap="flat" cmpd="sng">
              <a:solidFill>
                <a:srgbClr val="FF0000"/>
              </a:solidFill>
              <a:prstDash val="solid"/>
              <a:round/>
              <a:headEnd type="none"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6858" name="Freeform 10"/>
            <p:cNvSpPr>
              <a:spLocks/>
            </p:cNvSpPr>
            <p:nvPr/>
          </p:nvSpPr>
          <p:spPr bwMode="auto">
            <a:xfrm>
              <a:off x="4328" y="2424"/>
              <a:ext cx="904" cy="368"/>
            </a:xfrm>
            <a:custGeom>
              <a:avLst/>
              <a:gdLst>
                <a:gd name="T0" fmla="*/ 864 w 864"/>
                <a:gd name="T1" fmla="*/ 48 h 344"/>
                <a:gd name="T2" fmla="*/ 336 w 864"/>
                <a:gd name="T3" fmla="*/ 336 h 344"/>
                <a:gd name="T4" fmla="*/ 0 w 864"/>
                <a:gd name="T5" fmla="*/ 0 h 344"/>
              </a:gdLst>
              <a:ahLst/>
              <a:cxnLst>
                <a:cxn ang="0">
                  <a:pos x="T0" y="T1"/>
                </a:cxn>
                <a:cxn ang="0">
                  <a:pos x="T2" y="T3"/>
                </a:cxn>
                <a:cxn ang="0">
                  <a:pos x="T4" y="T5"/>
                </a:cxn>
              </a:cxnLst>
              <a:rect l="0" t="0" r="r" b="b"/>
              <a:pathLst>
                <a:path w="864" h="344">
                  <a:moveTo>
                    <a:pt x="864" y="48"/>
                  </a:moveTo>
                  <a:cubicBezTo>
                    <a:pt x="672" y="196"/>
                    <a:pt x="480" y="344"/>
                    <a:pt x="336" y="336"/>
                  </a:cubicBezTo>
                  <a:cubicBezTo>
                    <a:pt x="192" y="328"/>
                    <a:pt x="96" y="164"/>
                    <a:pt x="0" y="0"/>
                  </a:cubicBezTo>
                </a:path>
              </a:pathLst>
            </a:custGeom>
            <a:noFill/>
            <a:ln w="28575" cap="flat" cmpd="sng">
              <a:solidFill>
                <a:srgbClr val="FF0000"/>
              </a:solidFill>
              <a:prstDash val="solid"/>
              <a:round/>
              <a:headEnd type="none"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6859" name="Text Box 11"/>
            <p:cNvSpPr txBox="1">
              <a:spLocks noChangeArrowheads="1"/>
            </p:cNvSpPr>
            <p:nvPr/>
          </p:nvSpPr>
          <p:spPr bwMode="auto">
            <a:xfrm>
              <a:off x="4820" y="2016"/>
              <a:ext cx="6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a:latin typeface="Times New Roman" pitchFamily="18" charset="0"/>
                </a:rPr>
                <a:t>subroutine</a:t>
              </a:r>
            </a:p>
          </p:txBody>
        </p:sp>
        <p:sp>
          <p:nvSpPr>
            <p:cNvPr id="2766860" name="Text Box 12"/>
            <p:cNvSpPr txBox="1">
              <a:spLocks noChangeArrowheads="1"/>
            </p:cNvSpPr>
            <p:nvPr/>
          </p:nvSpPr>
          <p:spPr bwMode="auto">
            <a:xfrm>
              <a:off x="4584" y="2265"/>
              <a:ext cx="11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800" i="1">
                  <a:latin typeface="Times New Roman" pitchFamily="18" charset="0"/>
                </a:rPr>
                <a:t>Restore Registers</a:t>
              </a:r>
            </a:p>
          </p:txBody>
        </p:sp>
        <p:sp>
          <p:nvSpPr>
            <p:cNvPr id="2766861" name="Rectangle 13"/>
            <p:cNvSpPr>
              <a:spLocks noChangeArrowheads="1"/>
            </p:cNvSpPr>
            <p:nvPr/>
          </p:nvSpPr>
          <p:spPr bwMode="auto">
            <a:xfrm>
              <a:off x="4608" y="1920"/>
              <a:ext cx="1056" cy="384"/>
            </a:xfrm>
            <a:prstGeom prst="rect">
              <a:avLst/>
            </a:prstGeom>
            <a:noFill/>
            <a:ln w="28575">
              <a:solidFill>
                <a:srgbClr val="FF0000"/>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766862" name="Group 14"/>
          <p:cNvGrpSpPr>
            <a:grpSpLocks/>
          </p:cNvGrpSpPr>
          <p:nvPr/>
        </p:nvGrpSpPr>
        <p:grpSpPr bwMode="auto">
          <a:xfrm>
            <a:off x="304800" y="1790700"/>
            <a:ext cx="4114800" cy="4191000"/>
            <a:chOff x="192" y="816"/>
            <a:chExt cx="2592" cy="2640"/>
          </a:xfrm>
        </p:grpSpPr>
        <p:sp>
          <p:nvSpPr>
            <p:cNvPr id="2766863" name="Rectangle 15"/>
            <p:cNvSpPr>
              <a:spLocks noChangeArrowheads="1"/>
            </p:cNvSpPr>
            <p:nvPr/>
          </p:nvSpPr>
          <p:spPr bwMode="auto">
            <a:xfrm>
              <a:off x="192" y="816"/>
              <a:ext cx="1248" cy="2640"/>
            </a:xfrm>
            <a:prstGeom prst="rect">
              <a:avLst/>
            </a:prstGeom>
            <a:noFill/>
            <a:ln w="28575">
              <a:solidFill>
                <a:srgbClr val="FF0000"/>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66864" name="Rectangle 16"/>
            <p:cNvSpPr>
              <a:spLocks noChangeArrowheads="1"/>
            </p:cNvSpPr>
            <p:nvPr/>
          </p:nvSpPr>
          <p:spPr bwMode="auto">
            <a:xfrm>
              <a:off x="192" y="1968"/>
              <a:ext cx="1248" cy="240"/>
            </a:xfrm>
            <a:prstGeom prst="rect">
              <a:avLst/>
            </a:prstGeom>
            <a:noFill/>
            <a:ln w="28575">
              <a:solidFill>
                <a:srgbClr val="FF0000"/>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66865" name="Text Box 17"/>
            <p:cNvSpPr txBox="1">
              <a:spLocks noChangeArrowheads="1"/>
            </p:cNvSpPr>
            <p:nvPr/>
          </p:nvSpPr>
          <p:spPr bwMode="auto">
            <a:xfrm>
              <a:off x="359" y="1961"/>
              <a:ext cx="9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800">
                  <a:latin typeface="Times New Roman" pitchFamily="18" charset="0"/>
                </a:rPr>
                <a:t>call subroutine</a:t>
              </a:r>
            </a:p>
          </p:txBody>
        </p:sp>
        <p:sp>
          <p:nvSpPr>
            <p:cNvPr id="2766866" name="Rectangle 18"/>
            <p:cNvSpPr>
              <a:spLocks noChangeArrowheads="1"/>
            </p:cNvSpPr>
            <p:nvPr/>
          </p:nvSpPr>
          <p:spPr bwMode="auto">
            <a:xfrm>
              <a:off x="1728" y="1872"/>
              <a:ext cx="1056" cy="528"/>
            </a:xfrm>
            <a:prstGeom prst="rect">
              <a:avLst/>
            </a:prstGeom>
            <a:noFill/>
            <a:ln w="28575">
              <a:solidFill>
                <a:srgbClr val="FF0000"/>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6867" name="Text Box 19"/>
            <p:cNvSpPr txBox="1">
              <a:spLocks noChangeArrowheads="1"/>
            </p:cNvSpPr>
            <p:nvPr/>
          </p:nvSpPr>
          <p:spPr bwMode="auto">
            <a:xfrm>
              <a:off x="1912" y="2016"/>
              <a:ext cx="6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a:latin typeface="Times New Roman" pitchFamily="18" charset="0"/>
                </a:rPr>
                <a:t>subroutine</a:t>
              </a:r>
            </a:p>
          </p:txBody>
        </p:sp>
        <p:sp>
          <p:nvSpPr>
            <p:cNvPr id="2766868" name="Text Box 20"/>
            <p:cNvSpPr txBox="1">
              <a:spLocks noChangeArrowheads="1"/>
            </p:cNvSpPr>
            <p:nvPr/>
          </p:nvSpPr>
          <p:spPr bwMode="auto">
            <a:xfrm>
              <a:off x="291" y="1641"/>
              <a:ext cx="10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i="1">
                  <a:latin typeface="Times New Roman" pitchFamily="18" charset="0"/>
                </a:rPr>
                <a:t>Save Registers</a:t>
              </a:r>
            </a:p>
          </p:txBody>
        </p:sp>
        <p:sp>
          <p:nvSpPr>
            <p:cNvPr id="2766869" name="Text Box 21"/>
            <p:cNvSpPr txBox="1">
              <a:spLocks noChangeArrowheads="1"/>
            </p:cNvSpPr>
            <p:nvPr/>
          </p:nvSpPr>
          <p:spPr bwMode="auto">
            <a:xfrm>
              <a:off x="195" y="2256"/>
              <a:ext cx="1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i="1">
                  <a:latin typeface="Times New Roman" pitchFamily="18" charset="0"/>
                </a:rPr>
                <a:t>Restore Registers</a:t>
              </a:r>
            </a:p>
          </p:txBody>
        </p:sp>
        <p:sp>
          <p:nvSpPr>
            <p:cNvPr id="2766870" name="Freeform 22"/>
            <p:cNvSpPr>
              <a:spLocks/>
            </p:cNvSpPr>
            <p:nvPr/>
          </p:nvSpPr>
          <p:spPr bwMode="auto">
            <a:xfrm>
              <a:off x="1440" y="1568"/>
              <a:ext cx="816" cy="520"/>
            </a:xfrm>
            <a:custGeom>
              <a:avLst/>
              <a:gdLst>
                <a:gd name="T0" fmla="*/ 0 w 816"/>
                <a:gd name="T1" fmla="*/ 520 h 520"/>
                <a:gd name="T2" fmla="*/ 576 w 816"/>
                <a:gd name="T3" fmla="*/ 40 h 520"/>
                <a:gd name="T4" fmla="*/ 816 w 816"/>
                <a:gd name="T5" fmla="*/ 280 h 520"/>
              </a:gdLst>
              <a:ahLst/>
              <a:cxnLst>
                <a:cxn ang="0">
                  <a:pos x="T0" y="T1"/>
                </a:cxn>
                <a:cxn ang="0">
                  <a:pos x="T2" y="T3"/>
                </a:cxn>
                <a:cxn ang="0">
                  <a:pos x="T4" y="T5"/>
                </a:cxn>
              </a:cxnLst>
              <a:rect l="0" t="0" r="r" b="b"/>
              <a:pathLst>
                <a:path w="816" h="520">
                  <a:moveTo>
                    <a:pt x="0" y="520"/>
                  </a:moveTo>
                  <a:cubicBezTo>
                    <a:pt x="220" y="300"/>
                    <a:pt x="440" y="80"/>
                    <a:pt x="576" y="40"/>
                  </a:cubicBezTo>
                  <a:cubicBezTo>
                    <a:pt x="712" y="0"/>
                    <a:pt x="764" y="140"/>
                    <a:pt x="816" y="280"/>
                  </a:cubicBezTo>
                </a:path>
              </a:pathLst>
            </a:custGeom>
            <a:noFill/>
            <a:ln w="28575" cap="flat" cmpd="sng">
              <a:solidFill>
                <a:srgbClr val="FF0000"/>
              </a:solidFill>
              <a:prstDash val="solid"/>
              <a:round/>
              <a:headEnd type="none"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66871" name="Freeform 23"/>
            <p:cNvSpPr>
              <a:spLocks/>
            </p:cNvSpPr>
            <p:nvPr/>
          </p:nvSpPr>
          <p:spPr bwMode="auto">
            <a:xfrm>
              <a:off x="1440" y="2304"/>
              <a:ext cx="816" cy="256"/>
            </a:xfrm>
            <a:custGeom>
              <a:avLst/>
              <a:gdLst>
                <a:gd name="T0" fmla="*/ 768 w 768"/>
                <a:gd name="T1" fmla="*/ 96 h 256"/>
                <a:gd name="T2" fmla="*/ 480 w 768"/>
                <a:gd name="T3" fmla="*/ 240 h 256"/>
                <a:gd name="T4" fmla="*/ 0 w 768"/>
                <a:gd name="T5" fmla="*/ 0 h 256"/>
              </a:gdLst>
              <a:ahLst/>
              <a:cxnLst>
                <a:cxn ang="0">
                  <a:pos x="T0" y="T1"/>
                </a:cxn>
                <a:cxn ang="0">
                  <a:pos x="T2" y="T3"/>
                </a:cxn>
                <a:cxn ang="0">
                  <a:pos x="T4" y="T5"/>
                </a:cxn>
              </a:cxnLst>
              <a:rect l="0" t="0" r="r" b="b"/>
              <a:pathLst>
                <a:path w="768" h="256">
                  <a:moveTo>
                    <a:pt x="768" y="96"/>
                  </a:moveTo>
                  <a:cubicBezTo>
                    <a:pt x="688" y="176"/>
                    <a:pt x="608" y="256"/>
                    <a:pt x="480" y="240"/>
                  </a:cubicBezTo>
                  <a:cubicBezTo>
                    <a:pt x="352" y="224"/>
                    <a:pt x="176" y="112"/>
                    <a:pt x="0" y="0"/>
                  </a:cubicBezTo>
                </a:path>
              </a:pathLst>
            </a:custGeom>
            <a:noFill/>
            <a:ln w="28575" cap="flat" cmpd="sng">
              <a:solidFill>
                <a:srgbClr val="FF0000"/>
              </a:solidFill>
              <a:prstDash val="solid"/>
              <a:round/>
              <a:headEnd type="none"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2766872" name="Text Box 2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Saving Registers</a:t>
            </a:r>
          </a:p>
        </p:txBody>
      </p:sp>
    </p:spTree>
    <p:extLst>
      <p:ext uri="{BB962C8B-B14F-4D97-AF65-F5344CB8AC3E}">
        <p14:creationId xmlns:p14="http://schemas.microsoft.com/office/powerpoint/2010/main" val="1094133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66851"/>
                                        </p:tgtEl>
                                        <p:attrNameLst>
                                          <p:attrName>style.visibility</p:attrName>
                                        </p:attrNameLst>
                                      </p:cBhvr>
                                      <p:to>
                                        <p:strVal val="visible"/>
                                      </p:to>
                                    </p:set>
                                    <p:animEffect transition="in" filter="dissolve">
                                      <p:cBhvr>
                                        <p:cTn id="7" dur="500"/>
                                        <p:tgtEl>
                                          <p:spTgt spid="2766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66862"/>
                                        </p:tgtEl>
                                        <p:attrNameLst>
                                          <p:attrName>style.visibility</p:attrName>
                                        </p:attrNameLst>
                                      </p:cBhvr>
                                      <p:to>
                                        <p:strVal val="visible"/>
                                      </p:to>
                                    </p:set>
                                    <p:animEffect transition="in" filter="dissolve">
                                      <p:cBhvr>
                                        <p:cTn id="12" dur="500"/>
                                        <p:tgtEl>
                                          <p:spTgt spid="2766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p:cNvSpPr>
            <a:spLocks noGrp="1"/>
          </p:cNvSpPr>
          <p:nvPr>
            <p:ph type="dt" sz="half" idx="10"/>
          </p:nvPr>
        </p:nvSpPr>
        <p:spPr/>
        <p:txBody>
          <a:bodyPr/>
          <a:lstStyle/>
          <a:p>
            <a:r>
              <a:rPr lang="en-US" smtClean="0"/>
              <a:t>BYU CS 124</a:t>
            </a:r>
            <a:endParaRPr lang="en-US"/>
          </a:p>
        </p:txBody>
      </p:sp>
      <p:sp>
        <p:nvSpPr>
          <p:cNvPr id="13" name="Footer Placeholder 2"/>
          <p:cNvSpPr>
            <a:spLocks noGrp="1"/>
          </p:cNvSpPr>
          <p:nvPr>
            <p:ph type="ftr" sz="quarter" idx="11"/>
          </p:nvPr>
        </p:nvSpPr>
        <p:spPr/>
        <p:txBody>
          <a:bodyPr/>
          <a:lstStyle/>
          <a:p>
            <a:r>
              <a:rPr lang="en-US" smtClean="0"/>
              <a:t>Stacks</a:t>
            </a:r>
            <a:endParaRPr lang="en-US"/>
          </a:p>
        </p:txBody>
      </p:sp>
      <p:sp>
        <p:nvSpPr>
          <p:cNvPr id="14" name="Slide Number Placeholder 3"/>
          <p:cNvSpPr>
            <a:spLocks noGrp="1"/>
          </p:cNvSpPr>
          <p:nvPr>
            <p:ph type="sldNum" sz="quarter" idx="12"/>
          </p:nvPr>
        </p:nvSpPr>
        <p:spPr/>
        <p:txBody>
          <a:bodyPr/>
          <a:lstStyle/>
          <a:p>
            <a:fld id="{FED3B686-A13E-4B84-A2C8-5BA9E5F201BD}" type="slidenum">
              <a:rPr lang="en-US"/>
              <a:pPr/>
              <a:t>24</a:t>
            </a:fld>
            <a:endParaRPr lang="en-US"/>
          </a:p>
        </p:txBody>
      </p:sp>
      <p:sp>
        <p:nvSpPr>
          <p:cNvPr id="2767874" name="Rectangle 2"/>
          <p:cNvSpPr>
            <a:spLocks noGrp="1" noChangeArrowheads="1"/>
          </p:cNvSpPr>
          <p:nvPr>
            <p:ph type="title" idx="4294967295"/>
          </p:nvPr>
        </p:nvSpPr>
        <p:spPr/>
        <p:txBody>
          <a:bodyPr/>
          <a:lstStyle/>
          <a:p>
            <a:r>
              <a:rPr lang="en-GB"/>
              <a:t>Stack Operations</a:t>
            </a:r>
            <a:endParaRPr lang="pt-PT"/>
          </a:p>
        </p:txBody>
      </p:sp>
      <p:sp>
        <p:nvSpPr>
          <p:cNvPr id="2767875" name="Rectangle 3"/>
          <p:cNvSpPr>
            <a:spLocks noGrp="1" noChangeArrowheads="1"/>
          </p:cNvSpPr>
          <p:nvPr>
            <p:ph type="body" sz="half" idx="4294967295"/>
          </p:nvPr>
        </p:nvSpPr>
        <p:spPr>
          <a:xfrm>
            <a:off x="446088" y="1430338"/>
            <a:ext cx="8547100" cy="3771900"/>
          </a:xfrm>
        </p:spPr>
        <p:txBody>
          <a:bodyPr/>
          <a:lstStyle/>
          <a:p>
            <a:r>
              <a:rPr lang="en-GB" sz="2400"/>
              <a:t>Single operand instructions:</a:t>
            </a:r>
          </a:p>
          <a:p>
            <a:endParaRPr lang="en-GB" sz="2400"/>
          </a:p>
          <a:p>
            <a:endParaRPr lang="en-GB" sz="2400"/>
          </a:p>
          <a:p>
            <a:endParaRPr lang="en-GB" sz="2400"/>
          </a:p>
          <a:p>
            <a:endParaRPr lang="en-GB" sz="2400"/>
          </a:p>
          <a:p>
            <a:endParaRPr lang="en-GB" sz="2400"/>
          </a:p>
          <a:p>
            <a:r>
              <a:rPr lang="en-GB" sz="2400"/>
              <a:t>Emulated instructions:</a:t>
            </a:r>
          </a:p>
        </p:txBody>
      </p:sp>
      <p:graphicFrame>
        <p:nvGraphicFramePr>
          <p:cNvPr id="2767876" name="Group 4"/>
          <p:cNvGraphicFramePr>
            <a:graphicFrameLocks noGrp="1"/>
          </p:cNvGraphicFramePr>
          <p:nvPr>
            <p:ph sz="quarter" idx="4294967295"/>
          </p:nvPr>
        </p:nvGraphicFramePr>
        <p:xfrm>
          <a:off x="498475" y="2076450"/>
          <a:ext cx="8442325" cy="1676400"/>
        </p:xfrm>
        <a:graphic>
          <a:graphicData uri="http://schemas.openxmlformats.org/drawingml/2006/table">
            <a:tbl>
              <a:tblPr/>
              <a:tblGrid>
                <a:gridCol w="2390775"/>
                <a:gridCol w="2770188"/>
                <a:gridCol w="3281362"/>
              </a:tblGrid>
              <a:tr h="231775">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Mnemonic</a:t>
                      </a:r>
                    </a:p>
                  </a:txBody>
                  <a:tcPr horzOverflow="overflow">
                    <a:lnL>
                      <a:noFill/>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Operation</a:t>
                      </a:r>
                    </a:p>
                  </a:txBody>
                  <a:tcPr horzOverflow="overflow">
                    <a:lnL>
                      <a:noFill/>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Description</a:t>
                      </a:r>
                    </a:p>
                  </a:txBody>
                  <a:tcPr horzOverflow="overflow">
                    <a:lnL>
                      <a:noFill/>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31775">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PUSH(</a:t>
                      </a:r>
                      <a:r>
                        <a:rPr kumimoji="0" lang="en-GB" sz="14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.B or .W</a:t>
                      </a: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src</a:t>
                      </a:r>
                      <a:endParaRPr kumimoji="0" lang="en-GB" sz="1400" b="1" i="0" u="none" strike="noStrike" cap="none" normalizeH="0" baseline="0" smtClean="0">
                        <a:ln>
                          <a:noFill/>
                        </a:ln>
                        <a:solidFill>
                          <a:schemeClr val="tx1"/>
                        </a:solidFill>
                        <a:effectLst/>
                        <a:latin typeface="Arial" pitchFamily="34" charset="0"/>
                        <a:ea typeface="Times New Roman" pitchFamily="18" charset="0"/>
                        <a:cs typeface="Courier New" pitchFamily="49" charset="0"/>
                      </a:endParaRPr>
                    </a:p>
                  </a:txBody>
                  <a:tcPr horzOverflow="overflow">
                    <a:lnL>
                      <a:noFill/>
                    </a:lnL>
                    <a:lnR>
                      <a:noFill/>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SP-2</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SP, src</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@SP</a:t>
                      </a:r>
                      <a:endPar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endParaRPr>
                    </a:p>
                  </a:txBody>
                  <a:tcPr horzOverflow="overflow">
                    <a:lnL>
                      <a:noFill/>
                    </a:lnL>
                    <a:lnR>
                      <a:noFill/>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Push byte/word source on stack</a:t>
                      </a:r>
                    </a:p>
                  </a:txBody>
                  <a:tcPr horzOverflow="overflow">
                    <a:lnL>
                      <a:noFill/>
                    </a:lnL>
                    <a:lnR>
                      <a:noFill/>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3F3F3"/>
                    </a:solidFill>
                  </a:tcPr>
                </a:tc>
              </a:tr>
              <a:tr h="368300">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CALL        dst</a:t>
                      </a:r>
                      <a:endParaRPr kumimoji="0" lang="en-GB" sz="1400" b="1" i="0" u="none" strike="noStrike" cap="none" normalizeH="0" baseline="0" smtClean="0">
                        <a:ln>
                          <a:noFill/>
                        </a:ln>
                        <a:solidFill>
                          <a:schemeClr val="tx1"/>
                        </a:solidFill>
                        <a:effectLst/>
                        <a:latin typeface="Arial" pitchFamily="34" charset="0"/>
                        <a:ea typeface="Times New Roman" pitchFamily="18" charset="0"/>
                        <a:cs typeface="Courier New" pitchFamily="49" charset="0"/>
                      </a:endParaRPr>
                    </a:p>
                  </a:txBody>
                  <a:tcPr horzOverflow="overflow">
                    <a:lnL>
                      <a:noFill/>
                    </a:lnL>
                    <a:lnR>
                      <a:noFill/>
                    </a:lnR>
                    <a:lnT w="0"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F3F3"/>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dst</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tmp</a:t>
                      </a:r>
                      <a:r>
                        <a:rPr kumimoji="0" lang="en-GB" sz="1400" b="1" i="0" u="none" strike="noStrike" cap="none" normalizeH="0" baseline="0" smtClean="0">
                          <a:ln>
                            <a:noFill/>
                          </a:ln>
                          <a:solidFill>
                            <a:schemeClr val="tx1"/>
                          </a:solidFill>
                          <a:effectLst/>
                          <a:latin typeface="Arial" pitchFamily="34" charset="0"/>
                          <a:cs typeface="Times New Roman" pitchFamily="18" charset="0"/>
                        </a:rPr>
                        <a:t> ,SP-2</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SP, </a:t>
                      </a:r>
                      <a:endParaRPr kumimoji="0" lang="pt-PT"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PC</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@SP,</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 tmp</a:t>
                      </a:r>
                      <a:r>
                        <a:rPr kumimoji="0" lang="en-GB" sz="1400" b="1" i="0" u="none" strike="noStrike" cap="none" normalizeH="0" baseline="0" smtClean="0">
                          <a:ln>
                            <a:noFill/>
                          </a:ln>
                          <a:solidFill>
                            <a:schemeClr val="tx1"/>
                          </a:solidFill>
                          <a:effectLst/>
                          <a:latin typeface="Arial" pitchFamily="34" charset="0"/>
                          <a:cs typeface="Times New Roman" pitchFamily="18" charset="0"/>
                        </a:rPr>
                        <a:t>PC</a:t>
                      </a:r>
                    </a:p>
                  </a:txBody>
                  <a:tcPr horzOverflow="overflow">
                    <a:lnL>
                      <a:noFill/>
                    </a:lnL>
                    <a:lnR>
                      <a:noFill/>
                    </a:lnR>
                    <a:lnT w="0"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F3F3"/>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Subroutine call to destination</a:t>
                      </a:r>
                    </a:p>
                  </a:txBody>
                  <a:tcPr horzOverflow="overflow">
                    <a:lnL>
                      <a:noFill/>
                    </a:lnL>
                    <a:lnR>
                      <a:noFill/>
                    </a:lnR>
                    <a:lnT w="0"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F3F3"/>
                    </a:solidFill>
                  </a:tcPr>
                </a:tc>
              </a:tr>
              <a:tr h="369888">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RETI</a:t>
                      </a:r>
                      <a:endParaRPr kumimoji="0" lang="en-GB" sz="1400" b="1" i="0" u="none" strike="noStrike" cap="none" normalizeH="0" baseline="0" smtClean="0">
                        <a:ln>
                          <a:noFill/>
                        </a:ln>
                        <a:solidFill>
                          <a:schemeClr val="tx1"/>
                        </a:solidFill>
                        <a:effectLst/>
                        <a:latin typeface="Arial" pitchFamily="34" charset="0"/>
                        <a:ea typeface="Times New Roman" pitchFamily="18" charset="0"/>
                        <a:cs typeface="Courier New" pitchFamily="49" charset="0"/>
                      </a:endParaRPr>
                    </a:p>
                  </a:txBody>
                  <a:tcPr horzOverflow="overflow">
                    <a:lnL>
                      <a:noFill/>
                    </a:lnL>
                    <a:lnR>
                      <a:noFill/>
                    </a:lnR>
                    <a:lnT w="12700" cap="flat" cmpd="sng" algn="ctr">
                      <a:solidFill>
                        <a:schemeClr val="tx1"/>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TOS</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SR, SP+2</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SP</a:t>
                      </a:r>
                      <a:endParaRPr kumimoji="0" lang="pt-PT"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TOS</a:t>
                      </a:r>
                      <a:r>
                        <a:rPr kumimoji="0" lang="en-GB" sz="1400" b="1" i="0" u="none" strike="noStrike" cap="none" normalizeH="0" baseline="0" smtClean="0">
                          <a:ln>
                            <a:noFill/>
                          </a:ln>
                          <a:solidFill>
                            <a:schemeClr val="tx1"/>
                          </a:solidFill>
                          <a:effectLst/>
                          <a:latin typeface="Arial" pitchFamily="34" charset="0"/>
                          <a:cs typeface="Times New Roman" pitchFamily="18" charset="0"/>
                        </a:rPr>
                        <a:t>PC, SP+2</a:t>
                      </a:r>
                      <a:r>
                        <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rPr>
                        <a:t></a:t>
                      </a:r>
                      <a:r>
                        <a:rPr kumimoji="0" lang="en-GB" sz="1400" b="1" i="0" u="none" strike="noStrike" cap="none" normalizeH="0" baseline="0" smtClean="0">
                          <a:ln>
                            <a:noFill/>
                          </a:ln>
                          <a:solidFill>
                            <a:schemeClr val="tx1"/>
                          </a:solidFill>
                          <a:effectLst/>
                          <a:latin typeface="Arial" pitchFamily="34" charset="0"/>
                          <a:cs typeface="Times New Roman" pitchFamily="18" charset="0"/>
                        </a:rPr>
                        <a:t>SP</a:t>
                      </a:r>
                      <a:endParaRPr kumimoji="0" lang="en-GB" sz="1400" b="1" i="0" u="none" strike="noStrike" cap="none" normalizeH="0" baseline="0" smtClean="0">
                        <a:ln>
                          <a:noFill/>
                        </a:ln>
                        <a:solidFill>
                          <a:schemeClr val="tx1"/>
                        </a:solidFill>
                        <a:effectLst/>
                        <a:latin typeface="Arial" pitchFamily="34" charset="0"/>
                        <a:cs typeface="Times New Roman" pitchFamily="18" charset="0"/>
                        <a:sym typeface="Symbol" pitchFamily="18" charset="2"/>
                      </a:endParaRPr>
                    </a:p>
                  </a:txBody>
                  <a:tcPr horzOverflow="overflow">
                    <a:lnL>
                      <a:noFill/>
                    </a:lnL>
                    <a:lnR>
                      <a:noFill/>
                    </a:lnR>
                    <a:lnT w="12700" cap="flat" cmpd="sng" algn="ctr">
                      <a:solidFill>
                        <a:schemeClr val="tx1"/>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cs typeface="Times New Roman" pitchFamily="18" charset="0"/>
                        </a:rPr>
                        <a:t>Return from interrupt</a:t>
                      </a:r>
                    </a:p>
                  </a:txBody>
                  <a:tcPr horzOverflow="overflow">
                    <a:lnL>
                      <a:noFill/>
                    </a:lnL>
                    <a:lnR>
                      <a:noFill/>
                    </a:lnR>
                    <a:lnT w="12700" cap="flat" cmpd="sng" algn="ctr">
                      <a:solidFill>
                        <a:schemeClr val="tx1"/>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2767894" name="AutoShape 22"/>
          <p:cNvSpPr>
            <a:spLocks noChangeArrowheads="1"/>
          </p:cNvSpPr>
          <p:nvPr/>
        </p:nvSpPr>
        <p:spPr bwMode="auto">
          <a:xfrm>
            <a:off x="239713" y="2465388"/>
            <a:ext cx="198437" cy="238125"/>
          </a:xfrm>
          <a:prstGeom prst="rightArrow">
            <a:avLst>
              <a:gd name="adj1" fmla="val 50000"/>
              <a:gd name="adj2" fmla="val 25000"/>
            </a:avLst>
          </a:prstGeom>
          <a:solidFill>
            <a:srgbClr val="FF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767895" name="Group 23"/>
          <p:cNvGraphicFramePr>
            <a:graphicFrameLocks noGrp="1"/>
          </p:cNvGraphicFramePr>
          <p:nvPr/>
        </p:nvGraphicFramePr>
        <p:xfrm>
          <a:off x="506413" y="4719638"/>
          <a:ext cx="8466137" cy="1584960"/>
        </p:xfrm>
        <a:graphic>
          <a:graphicData uri="http://schemas.openxmlformats.org/drawingml/2006/table">
            <a:tbl>
              <a:tblPr/>
              <a:tblGrid>
                <a:gridCol w="1782762"/>
                <a:gridCol w="1211263"/>
                <a:gridCol w="2220912"/>
                <a:gridCol w="3251200"/>
              </a:tblGrid>
              <a:tr h="138113">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Mnemonic</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Operation</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Emulation</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6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Description</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501650">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RET</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3F3F3"/>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@SP</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rPr>
                        <a:t></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PC</a:t>
                      </a:r>
                      <a:endParaRPr kumimoji="0" lang="pt-PT"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rPr>
                        <a:t>SP+2</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SP</a:t>
                      </a:r>
                      <a:endPar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endParaRP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3F3F3"/>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Goudy"/>
                        </a:rPr>
                        <a:t>MOV @SP+,PC</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3F3F3"/>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Goudy"/>
                        </a:rPr>
                        <a:t>Return from subroutine</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3F3F3"/>
                    </a:solidFill>
                  </a:tcPr>
                </a:tc>
              </a:tr>
              <a:tr h="203200">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POP(</a:t>
                      </a:r>
                      <a:r>
                        <a:rPr kumimoji="0" lang="en-GB" sz="14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.B or .W</a:t>
                      </a:r>
                      <a:r>
                        <a:rPr kumimoji="0" lang="en-GB"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dst</a:t>
                      </a:r>
                    </a:p>
                  </a:txBody>
                  <a:tcPr horzOverflow="overflow">
                    <a:lnL>
                      <a:noFill/>
                    </a:lnL>
                    <a:lnR>
                      <a:noFill/>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@SP</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rPr>
                        <a:t></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temp</a:t>
                      </a:r>
                      <a:endParaRPr kumimoji="0" lang="pt-PT"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rPr>
                        <a:t>SP+2</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SP</a:t>
                      </a:r>
                      <a:endParaRPr kumimoji="0" lang="pt-PT"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rPr>
                        <a:t>temp</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rPr>
                        <a:t>dst</a:t>
                      </a:r>
                      <a:endParaRPr kumimoji="0" lang="en-GB" sz="1400" b="1" i="0" u="none" strike="noStrike" cap="none" normalizeH="0" baseline="0" smtClean="0">
                        <a:ln>
                          <a:noFill/>
                        </a:ln>
                        <a:solidFill>
                          <a:schemeClr val="tx1"/>
                        </a:solidFill>
                        <a:effectLst/>
                        <a:latin typeface="Arial" pitchFamily="34" charset="0"/>
                        <a:ea typeface="Times New Roman" pitchFamily="18" charset="0"/>
                        <a:cs typeface="Tahoma" pitchFamily="34" charset="0"/>
                        <a:sym typeface="Symbol" pitchFamily="18" charset="2"/>
                      </a:endParaRPr>
                    </a:p>
                  </a:txBody>
                  <a:tcPr horzOverflow="overflow">
                    <a:lnL>
                      <a:noFill/>
                    </a:lnL>
                    <a:lnR>
                      <a:noFill/>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Goudy"/>
                        </a:rPr>
                        <a:t>MOV(</a:t>
                      </a:r>
                      <a:r>
                        <a:rPr kumimoji="0" lang="en-GB" sz="1400" b="1" i="0" u="none" strike="noStrike" cap="none" normalizeH="0" baseline="0" smtClean="0">
                          <a:ln>
                            <a:noFill/>
                          </a:ln>
                          <a:solidFill>
                            <a:schemeClr val="tx1"/>
                          </a:solidFill>
                          <a:effectLst/>
                          <a:latin typeface="Arial Narrow" pitchFamily="34" charset="0"/>
                          <a:ea typeface="Times New Roman" pitchFamily="18" charset="0"/>
                          <a:cs typeface="Goudy"/>
                        </a:rPr>
                        <a:t>.B or .W</a:t>
                      </a:r>
                      <a:r>
                        <a:rPr kumimoji="0" lang="en-GB" sz="1400" b="1" i="0" u="none" strike="noStrike" cap="none" normalizeH="0" baseline="0" smtClean="0">
                          <a:ln>
                            <a:noFill/>
                          </a:ln>
                          <a:solidFill>
                            <a:schemeClr val="tx1"/>
                          </a:solidFill>
                          <a:effectLst/>
                          <a:latin typeface="Arial" pitchFamily="34" charset="0"/>
                          <a:ea typeface="Times New Roman" pitchFamily="18" charset="0"/>
                          <a:cs typeface="Goudy"/>
                        </a:rPr>
                        <a:t>) @SP+,dst</a:t>
                      </a:r>
                    </a:p>
                  </a:txBody>
                  <a:tcPr horzOverflow="overflow">
                    <a:lnL>
                      <a:noFill/>
                    </a:lnL>
                    <a:lnR>
                      <a:noFill/>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Tx/>
                        <a:buNone/>
                        <a:tabLst/>
                      </a:pPr>
                      <a:r>
                        <a:rPr kumimoji="0" lang="en-GB" sz="1400" b="1" i="0" u="none" strike="noStrike" cap="none" normalizeH="0" baseline="0" smtClean="0">
                          <a:ln>
                            <a:noFill/>
                          </a:ln>
                          <a:solidFill>
                            <a:schemeClr val="tx1"/>
                          </a:solidFill>
                          <a:effectLst/>
                          <a:latin typeface="Arial" pitchFamily="34" charset="0"/>
                          <a:ea typeface="Times New Roman" pitchFamily="18" charset="0"/>
                          <a:cs typeface="Goudy"/>
                        </a:rPr>
                        <a:t>Pop byte/word from stack to destination</a:t>
                      </a:r>
                    </a:p>
                  </a:txBody>
                  <a:tcPr horzOverflow="overflow">
                    <a:lnL>
                      <a:noFill/>
                    </a:lnL>
                    <a:lnR>
                      <a:noFill/>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3F3F3"/>
                    </a:solidFill>
                  </a:tcPr>
                </a:tc>
              </a:tr>
            </a:tbl>
          </a:graphicData>
        </a:graphic>
      </p:graphicFrame>
      <p:sp>
        <p:nvSpPr>
          <p:cNvPr id="2767912" name="AutoShape 40"/>
          <p:cNvSpPr>
            <a:spLocks noChangeArrowheads="1"/>
          </p:cNvSpPr>
          <p:nvPr/>
        </p:nvSpPr>
        <p:spPr bwMode="auto">
          <a:xfrm>
            <a:off x="239713" y="5610225"/>
            <a:ext cx="198437" cy="238125"/>
          </a:xfrm>
          <a:prstGeom prst="rightArrow">
            <a:avLst>
              <a:gd name="adj1" fmla="val 50000"/>
              <a:gd name="adj2" fmla="val 25000"/>
            </a:avLst>
          </a:prstGeom>
          <a:solidFill>
            <a:srgbClr val="FF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913" name="Text Box 41"/>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Stack Operations</a:t>
            </a:r>
          </a:p>
        </p:txBody>
      </p:sp>
    </p:spTree>
    <p:extLst>
      <p:ext uri="{BB962C8B-B14F-4D97-AF65-F5344CB8AC3E}">
        <p14:creationId xmlns:p14="http://schemas.microsoft.com/office/powerpoint/2010/main" val="4192675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94066" y="1776413"/>
            <a:ext cx="6813222" cy="674210"/>
            <a:chOff x="694066" y="1776413"/>
            <a:chExt cx="6813222" cy="674210"/>
          </a:xfrm>
        </p:grpSpPr>
        <p:grpSp>
          <p:nvGrpSpPr>
            <p:cNvPr id="2848896" name="Group 128"/>
            <p:cNvGrpSpPr>
              <a:grpSpLocks/>
            </p:cNvGrpSpPr>
            <p:nvPr/>
          </p:nvGrpSpPr>
          <p:grpSpPr bwMode="auto">
            <a:xfrm>
              <a:off x="6829425" y="1776413"/>
              <a:ext cx="677863" cy="274637"/>
              <a:chOff x="4328" y="2239"/>
              <a:chExt cx="427" cy="173"/>
            </a:xfrm>
          </p:grpSpPr>
          <p:sp>
            <p:nvSpPr>
              <p:cNvPr id="2848894" name="Line 126"/>
              <p:cNvSpPr>
                <a:spLocks noChangeShapeType="1"/>
              </p:cNvSpPr>
              <p:nvPr/>
            </p:nvSpPr>
            <p:spPr bwMode="auto">
              <a:xfrm flipH="1">
                <a:off x="4328" y="2329"/>
                <a:ext cx="195" cy="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48895" name="Text Box 127"/>
              <p:cNvSpPr txBox="1">
                <a:spLocks noChangeArrowheads="1"/>
              </p:cNvSpPr>
              <p:nvPr/>
            </p:nvSpPr>
            <p:spPr bwMode="auto">
              <a:xfrm>
                <a:off x="4549" y="2239"/>
                <a:ext cx="20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sz="1800" b="1" dirty="0">
                    <a:solidFill>
                      <a:schemeClr val="hlink"/>
                    </a:solidFill>
                  </a:rPr>
                  <a:t>SP</a:t>
                </a:r>
              </a:p>
            </p:txBody>
          </p:sp>
        </p:grpSp>
        <p:sp>
          <p:nvSpPr>
            <p:cNvPr id="3" name="Right Arrow 2"/>
            <p:cNvSpPr/>
            <p:nvPr/>
          </p:nvSpPr>
          <p:spPr bwMode="auto">
            <a:xfrm>
              <a:off x="694066" y="2242660"/>
              <a:ext cx="429658" cy="20796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8" name="Group 7"/>
          <p:cNvGrpSpPr/>
          <p:nvPr/>
        </p:nvGrpSpPr>
        <p:grpSpPr>
          <a:xfrm>
            <a:off x="694055" y="2027238"/>
            <a:ext cx="6813233" cy="2850790"/>
            <a:chOff x="694055" y="2027238"/>
            <a:chExt cx="6813233" cy="2850790"/>
          </a:xfrm>
        </p:grpSpPr>
        <p:grpSp>
          <p:nvGrpSpPr>
            <p:cNvPr id="2848922" name="Group 154"/>
            <p:cNvGrpSpPr>
              <a:grpSpLocks/>
            </p:cNvGrpSpPr>
            <p:nvPr/>
          </p:nvGrpSpPr>
          <p:grpSpPr bwMode="auto">
            <a:xfrm>
              <a:off x="5556250" y="2027238"/>
              <a:ext cx="1951038" cy="923925"/>
              <a:chOff x="3500" y="1277"/>
              <a:chExt cx="1229" cy="582"/>
            </a:xfrm>
          </p:grpSpPr>
          <p:sp>
            <p:nvSpPr>
              <p:cNvPr id="2848909" name="Rectangle 141"/>
              <p:cNvSpPr>
                <a:spLocks noChangeArrowheads="1"/>
              </p:cNvSpPr>
              <p:nvPr/>
            </p:nvSpPr>
            <p:spPr bwMode="auto">
              <a:xfrm>
                <a:off x="3721" y="1490"/>
                <a:ext cx="2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1">
                    <a:solidFill>
                      <a:schemeClr val="hlink"/>
                    </a:solidFill>
                    <a:latin typeface="Courier New" pitchFamily="49" charset="0"/>
                  </a:rPr>
                  <a:t>r15</a:t>
                </a:r>
              </a:p>
            </p:txBody>
          </p:sp>
          <p:sp>
            <p:nvSpPr>
              <p:cNvPr id="2848910" name="Rectangle 142"/>
              <p:cNvSpPr>
                <a:spLocks noChangeArrowheads="1"/>
              </p:cNvSpPr>
              <p:nvPr/>
            </p:nvSpPr>
            <p:spPr bwMode="auto">
              <a:xfrm>
                <a:off x="3721" y="1686"/>
                <a:ext cx="2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1">
                    <a:solidFill>
                      <a:schemeClr val="hlink"/>
                    </a:solidFill>
                    <a:latin typeface="Courier New" pitchFamily="49" charset="0"/>
                  </a:rPr>
                  <a:t>r14</a:t>
                </a:r>
              </a:p>
            </p:txBody>
          </p:sp>
          <p:sp>
            <p:nvSpPr>
              <p:cNvPr id="2848911" name="Rectangle 143"/>
              <p:cNvSpPr>
                <a:spLocks noChangeArrowheads="1"/>
              </p:cNvSpPr>
              <p:nvPr/>
            </p:nvSpPr>
            <p:spPr bwMode="auto">
              <a:xfrm>
                <a:off x="3500" y="1277"/>
                <a:ext cx="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solidFill>
                      <a:schemeClr val="hlink"/>
                    </a:solidFill>
                    <a:latin typeface="Courier New" pitchFamily="49" charset="0"/>
                  </a:rPr>
                  <a:t>0xf826</a:t>
                </a:r>
              </a:p>
            </p:txBody>
          </p:sp>
          <p:grpSp>
            <p:nvGrpSpPr>
              <p:cNvPr id="2848919" name="Group 151"/>
              <p:cNvGrpSpPr>
                <a:grpSpLocks/>
              </p:cNvGrpSpPr>
              <p:nvPr/>
            </p:nvGrpSpPr>
            <p:grpSpPr bwMode="auto">
              <a:xfrm>
                <a:off x="4302" y="1497"/>
                <a:ext cx="427" cy="173"/>
                <a:chOff x="4328" y="2239"/>
                <a:chExt cx="427" cy="173"/>
              </a:xfrm>
            </p:grpSpPr>
            <p:sp>
              <p:nvSpPr>
                <p:cNvPr id="2848920" name="Line 152"/>
                <p:cNvSpPr>
                  <a:spLocks noChangeShapeType="1"/>
                </p:cNvSpPr>
                <p:nvPr/>
              </p:nvSpPr>
              <p:spPr bwMode="auto">
                <a:xfrm flipH="1">
                  <a:off x="4328" y="2329"/>
                  <a:ext cx="195" cy="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48921" name="Text Box 153"/>
                <p:cNvSpPr txBox="1">
                  <a:spLocks noChangeArrowheads="1"/>
                </p:cNvSpPr>
                <p:nvPr/>
              </p:nvSpPr>
              <p:spPr bwMode="auto">
                <a:xfrm>
                  <a:off x="4549" y="2239"/>
                  <a:ext cx="20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sz="1800" b="1" dirty="0">
                      <a:solidFill>
                        <a:schemeClr val="hlink"/>
                      </a:solidFill>
                    </a:rPr>
                    <a:t>SP</a:t>
                  </a:r>
                </a:p>
              </p:txBody>
            </p:sp>
          </p:grpSp>
        </p:grpSp>
        <p:sp>
          <p:nvSpPr>
            <p:cNvPr id="57" name="Right Arrow 56"/>
            <p:cNvSpPr/>
            <p:nvPr/>
          </p:nvSpPr>
          <p:spPr bwMode="auto">
            <a:xfrm>
              <a:off x="694055" y="4670065"/>
              <a:ext cx="429658" cy="20796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sp>
        <p:nvSpPr>
          <p:cNvPr id="85" name="Date Placeholder 1"/>
          <p:cNvSpPr>
            <a:spLocks noGrp="1"/>
          </p:cNvSpPr>
          <p:nvPr>
            <p:ph type="dt" sz="half" idx="10"/>
          </p:nvPr>
        </p:nvSpPr>
        <p:spPr/>
        <p:txBody>
          <a:bodyPr/>
          <a:lstStyle/>
          <a:p>
            <a:r>
              <a:rPr lang="en-US" smtClean="0"/>
              <a:t>BYU CS 124</a:t>
            </a:r>
            <a:endParaRPr lang="en-US"/>
          </a:p>
        </p:txBody>
      </p:sp>
      <p:sp>
        <p:nvSpPr>
          <p:cNvPr id="86" name="Footer Placeholder 2"/>
          <p:cNvSpPr>
            <a:spLocks noGrp="1"/>
          </p:cNvSpPr>
          <p:nvPr>
            <p:ph type="ftr" sz="quarter" idx="11"/>
          </p:nvPr>
        </p:nvSpPr>
        <p:spPr/>
        <p:txBody>
          <a:bodyPr/>
          <a:lstStyle/>
          <a:p>
            <a:r>
              <a:rPr lang="en-US" smtClean="0"/>
              <a:t>Stacks</a:t>
            </a:r>
            <a:endParaRPr lang="en-US"/>
          </a:p>
        </p:txBody>
      </p:sp>
      <p:sp>
        <p:nvSpPr>
          <p:cNvPr id="87" name="Slide Number Placeholder 3"/>
          <p:cNvSpPr>
            <a:spLocks noGrp="1"/>
          </p:cNvSpPr>
          <p:nvPr>
            <p:ph type="sldNum" sz="quarter" idx="12"/>
          </p:nvPr>
        </p:nvSpPr>
        <p:spPr/>
        <p:txBody>
          <a:bodyPr/>
          <a:lstStyle/>
          <a:p>
            <a:fld id="{D5AC5772-21D8-45CE-9671-943C0DDA4473}" type="slidenum">
              <a:rPr lang="en-US"/>
              <a:pPr/>
              <a:t>25</a:t>
            </a:fld>
            <a:endParaRPr lang="en-US"/>
          </a:p>
        </p:txBody>
      </p:sp>
      <p:sp>
        <p:nvSpPr>
          <p:cNvPr id="2848770" name="Rectangle 2"/>
          <p:cNvSpPr>
            <a:spLocks noGrp="1" noChangeArrowheads="1"/>
          </p:cNvSpPr>
          <p:nvPr>
            <p:ph type="title" idx="4294967295"/>
          </p:nvPr>
        </p:nvSpPr>
        <p:spPr/>
        <p:txBody>
          <a:bodyPr/>
          <a:lstStyle/>
          <a:p>
            <a:r>
              <a:rPr lang="en-GB"/>
              <a:t>Stack Operations</a:t>
            </a:r>
            <a:endParaRPr lang="pt-PT"/>
          </a:p>
        </p:txBody>
      </p:sp>
      <p:sp>
        <p:nvSpPr>
          <p:cNvPr id="2848809" name="Text Box 41"/>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Subroutine Linkage</a:t>
            </a:r>
          </a:p>
        </p:txBody>
      </p:sp>
      <p:sp>
        <p:nvSpPr>
          <p:cNvPr id="2848810" name="Text Box 42"/>
          <p:cNvSpPr txBox="1">
            <a:spLocks noChangeArrowheads="1"/>
          </p:cNvSpPr>
          <p:nvPr/>
        </p:nvSpPr>
        <p:spPr bwMode="auto">
          <a:xfrm>
            <a:off x="1096186" y="1990725"/>
            <a:ext cx="329565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sz="1600" b="1" dirty="0">
                <a:latin typeface="Courier New" pitchFamily="49" charset="0"/>
              </a:rPr>
              <a:t>0xf820: ...</a:t>
            </a:r>
          </a:p>
          <a:p>
            <a:pPr>
              <a:lnSpc>
                <a:spcPct val="90000"/>
              </a:lnSpc>
            </a:pPr>
            <a:r>
              <a:rPr lang="en-US" sz="1600" b="1" dirty="0">
                <a:latin typeface="Courier New" pitchFamily="49" charset="0"/>
              </a:rPr>
              <a:t>0xf822: call #subroutine</a:t>
            </a:r>
          </a:p>
          <a:p>
            <a:pPr>
              <a:lnSpc>
                <a:spcPct val="90000"/>
              </a:lnSpc>
            </a:pPr>
            <a:r>
              <a:rPr lang="en-US" sz="1600" b="1" dirty="0">
                <a:latin typeface="Courier New" pitchFamily="49" charset="0"/>
              </a:rPr>
              <a:t>0xf826: ...</a:t>
            </a:r>
          </a:p>
          <a:p>
            <a:pPr>
              <a:lnSpc>
                <a:spcPct val="90000"/>
              </a:lnSpc>
            </a:pPr>
            <a:endParaRPr lang="en-US" sz="1600" b="1" dirty="0">
              <a:latin typeface="Courier New" pitchFamily="49" charset="0"/>
            </a:endParaRPr>
          </a:p>
          <a:p>
            <a:pPr>
              <a:lnSpc>
                <a:spcPct val="90000"/>
              </a:lnSpc>
            </a:pPr>
            <a:endParaRPr lang="en-US" sz="1600" b="1" dirty="0">
              <a:latin typeface="Courier New" pitchFamily="49" charset="0"/>
            </a:endParaRPr>
          </a:p>
          <a:p>
            <a:pPr>
              <a:lnSpc>
                <a:spcPct val="90000"/>
              </a:lnSpc>
            </a:pPr>
            <a:r>
              <a:rPr lang="en-US" sz="1600" b="1" dirty="0">
                <a:latin typeface="Courier New" pitchFamily="49" charset="0"/>
              </a:rPr>
              <a:t>    subroutine:</a:t>
            </a:r>
          </a:p>
          <a:p>
            <a:pPr>
              <a:lnSpc>
                <a:spcPct val="90000"/>
              </a:lnSpc>
            </a:pPr>
            <a:r>
              <a:rPr lang="en-US" sz="1600" b="1" dirty="0">
                <a:latin typeface="Courier New" pitchFamily="49" charset="0"/>
              </a:rPr>
              <a:t>0xf852: push r15</a:t>
            </a:r>
          </a:p>
          <a:p>
            <a:pPr>
              <a:lnSpc>
                <a:spcPct val="90000"/>
              </a:lnSpc>
            </a:pPr>
            <a:r>
              <a:rPr lang="en-US" sz="1600" b="1" dirty="0">
                <a:latin typeface="Courier New" pitchFamily="49" charset="0"/>
              </a:rPr>
              <a:t>0xf854: push r14</a:t>
            </a:r>
          </a:p>
          <a:p>
            <a:pPr>
              <a:lnSpc>
                <a:spcPct val="90000"/>
              </a:lnSpc>
            </a:pPr>
            <a:endParaRPr lang="en-US" sz="1600" b="1" dirty="0">
              <a:latin typeface="Courier New" pitchFamily="49" charset="0"/>
            </a:endParaRPr>
          </a:p>
          <a:p>
            <a:pPr>
              <a:lnSpc>
                <a:spcPct val="90000"/>
              </a:lnSpc>
            </a:pPr>
            <a:r>
              <a:rPr lang="en-US" sz="1600" b="1" dirty="0">
                <a:latin typeface="Courier New" pitchFamily="49" charset="0"/>
              </a:rPr>
              <a:t>        ...</a:t>
            </a:r>
          </a:p>
          <a:p>
            <a:pPr>
              <a:lnSpc>
                <a:spcPct val="90000"/>
              </a:lnSpc>
            </a:pPr>
            <a:endParaRPr lang="en-US" sz="1600" b="1" dirty="0">
              <a:latin typeface="Courier New" pitchFamily="49" charset="0"/>
            </a:endParaRPr>
          </a:p>
          <a:p>
            <a:pPr>
              <a:lnSpc>
                <a:spcPct val="90000"/>
              </a:lnSpc>
            </a:pPr>
            <a:r>
              <a:rPr lang="en-US" sz="1600" b="1" dirty="0">
                <a:latin typeface="Courier New" pitchFamily="49" charset="0"/>
              </a:rPr>
              <a:t>0xf882: pop r14</a:t>
            </a:r>
          </a:p>
          <a:p>
            <a:pPr>
              <a:lnSpc>
                <a:spcPct val="90000"/>
              </a:lnSpc>
            </a:pPr>
            <a:r>
              <a:rPr lang="en-US" sz="1600" b="1" dirty="0">
                <a:latin typeface="Courier New" pitchFamily="49" charset="0"/>
              </a:rPr>
              <a:t>0xf884: pop r15</a:t>
            </a:r>
          </a:p>
          <a:p>
            <a:pPr>
              <a:lnSpc>
                <a:spcPct val="90000"/>
              </a:lnSpc>
            </a:pPr>
            <a:r>
              <a:rPr lang="en-US" sz="1600" b="1" dirty="0">
                <a:latin typeface="Courier New" pitchFamily="49" charset="0"/>
              </a:rPr>
              <a:t>0xf886: ret</a:t>
            </a:r>
          </a:p>
        </p:txBody>
      </p:sp>
      <p:graphicFrame>
        <p:nvGraphicFramePr>
          <p:cNvPr id="2848890" name="Group 122"/>
          <p:cNvGraphicFramePr>
            <a:graphicFrameLocks noGrp="1"/>
          </p:cNvGraphicFramePr>
          <p:nvPr>
            <p:extLst>
              <p:ext uri="{D42A27DB-BD31-4B8C-83A1-F6EECF244321}">
                <p14:modId xmlns:p14="http://schemas.microsoft.com/office/powerpoint/2010/main" val="3799467577"/>
              </p:ext>
            </p:extLst>
          </p:nvPr>
        </p:nvGraphicFramePr>
        <p:xfrm>
          <a:off x="4657725" y="1768475"/>
          <a:ext cx="2119313" cy="2368552"/>
        </p:xfrm>
        <a:graphic>
          <a:graphicData uri="http://schemas.openxmlformats.org/drawingml/2006/table">
            <a:tbl>
              <a:tblPr/>
              <a:tblGrid>
                <a:gridCol w="703263"/>
                <a:gridCol w="1416050"/>
              </a:tblGrid>
              <a:tr h="296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rPr>
                        <a:t>0400:</a:t>
                      </a:r>
                    </a:p>
                  </a:txBody>
                  <a:tcPr marL="0" marR="0" marT="0" marB="0" anchor="ctr" horzOverflow="overflow">
                    <a:lnL cap="flat">
                      <a:noFill/>
                    </a:lnL>
                    <a:lnR w="381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marL="0" marR="0" marT="0" marB="0" anchor="ct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rPr>
                        <a:t>03fe:</a:t>
                      </a:r>
                    </a:p>
                  </a:txBody>
                  <a:tcPr marL="0" marR="0" marT="0" marB="0" anchor="ctr" horzOverflow="overflow">
                    <a:lnL cap="flat">
                      <a:noFill/>
                    </a:lnL>
                    <a:lnR w="381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marL="0" marR="0" marT="0" marB="0" anchor="ct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6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rPr>
                        <a:t>03fc:</a:t>
                      </a:r>
                    </a:p>
                  </a:txBody>
                  <a:tcPr marL="0" marR="0" marT="0" marB="0" anchor="ctr" horzOverflow="overflow">
                    <a:lnL cap="flat">
                      <a:noFill/>
                    </a:lnL>
                    <a:lnR w="381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marL="0" marR="0" marT="0" marB="0" anchor="ct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rPr>
                        <a:t>03fa:</a:t>
                      </a:r>
                    </a:p>
                  </a:txBody>
                  <a:tcPr marL="0" marR="0" marT="0" marB="0" anchor="ctr" horzOverflow="overflow">
                    <a:lnL cap="flat">
                      <a:noFill/>
                    </a:lnL>
                    <a:lnR w="381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marL="0" marR="0" marT="0" marB="0" anchor="ct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6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rPr>
                        <a:t>03f8:</a:t>
                      </a:r>
                    </a:p>
                  </a:txBody>
                  <a:tcPr marL="0" marR="0" marT="0" marB="0" anchor="ctr" horzOverflow="overflow">
                    <a:lnL cap="flat">
                      <a:noFill/>
                    </a:lnL>
                    <a:lnR w="381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marL="0" marR="0" marT="0" marB="0" anchor="ct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rPr>
                        <a:t>03f6:</a:t>
                      </a:r>
                    </a:p>
                  </a:txBody>
                  <a:tcPr marL="0" marR="0" marT="0" marB="0" anchor="ctr" horzOverflow="overflow">
                    <a:lnL cap="flat">
                      <a:noFill/>
                    </a:lnL>
                    <a:lnR w="381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marL="0" marR="0" marT="0" marB="0" anchor="ct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6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rPr>
                        <a:t>03f4:</a:t>
                      </a:r>
                    </a:p>
                  </a:txBody>
                  <a:tcPr marL="0" marR="0" marT="0" marB="0" anchor="ctr" horzOverflow="overflow">
                    <a:lnL cap="flat">
                      <a:noFill/>
                    </a:lnL>
                    <a:lnR w="381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marL="0" marR="0" marT="0" marB="0" anchor="ct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rPr>
                        <a:t>03f2:</a:t>
                      </a:r>
                    </a:p>
                  </a:txBody>
                  <a:tcPr marL="0" marR="0" marT="0" marB="0" anchor="ctr" horzOverflow="overflow">
                    <a:lnL cap="flat">
                      <a:noFill/>
                    </a:lnL>
                    <a:lnR w="381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smtClean="0">
                        <a:ln>
                          <a:noFill/>
                        </a:ln>
                        <a:solidFill>
                          <a:schemeClr val="tx1"/>
                        </a:solidFill>
                        <a:effectLst/>
                        <a:latin typeface="Courier New" pitchFamily="49" charset="0"/>
                      </a:endParaRPr>
                    </a:p>
                  </a:txBody>
                  <a:tcPr marL="0" marR="0" marT="0" marB="0" anchor="ct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Rounded Rectangular Callout 1"/>
          <p:cNvSpPr/>
          <p:nvPr/>
        </p:nvSpPr>
        <p:spPr bwMode="auto">
          <a:xfrm>
            <a:off x="6239105" y="4771222"/>
            <a:ext cx="2536366" cy="549925"/>
          </a:xfrm>
          <a:prstGeom prst="wedgeRoundRectCallout">
            <a:avLst>
              <a:gd name="adj1" fmla="val -44288"/>
              <a:gd name="adj2" fmla="val -412903"/>
              <a:gd name="adj3" fmla="val 16667"/>
            </a:avLst>
          </a:prstGeom>
          <a:solidFill>
            <a:schemeClr val="accent2"/>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mic Sans MS" pitchFamily="66" charset="0"/>
              </a:rPr>
              <a:t>Unprotected!</a:t>
            </a:r>
          </a:p>
        </p:txBody>
      </p:sp>
      <p:grpSp>
        <p:nvGrpSpPr>
          <p:cNvPr id="6" name="Group 5"/>
          <p:cNvGrpSpPr/>
          <p:nvPr/>
        </p:nvGrpSpPr>
        <p:grpSpPr>
          <a:xfrm>
            <a:off x="694055" y="2065338"/>
            <a:ext cx="6813233" cy="1496164"/>
            <a:chOff x="694055" y="2065338"/>
            <a:chExt cx="6813233" cy="1496164"/>
          </a:xfrm>
        </p:grpSpPr>
        <p:grpSp>
          <p:nvGrpSpPr>
            <p:cNvPr id="2848903" name="Group 135"/>
            <p:cNvGrpSpPr>
              <a:grpSpLocks/>
            </p:cNvGrpSpPr>
            <p:nvPr/>
          </p:nvGrpSpPr>
          <p:grpSpPr bwMode="auto">
            <a:xfrm>
              <a:off x="5646738" y="2065338"/>
              <a:ext cx="1860550" cy="284162"/>
              <a:chOff x="3557" y="1301"/>
              <a:chExt cx="1172" cy="179"/>
            </a:xfrm>
          </p:grpSpPr>
          <p:sp>
            <p:nvSpPr>
              <p:cNvPr id="2848891" name="Rectangle 123"/>
              <p:cNvSpPr>
                <a:spLocks noChangeArrowheads="1"/>
              </p:cNvSpPr>
              <p:nvPr/>
            </p:nvSpPr>
            <p:spPr bwMode="auto">
              <a:xfrm>
                <a:off x="3557" y="1307"/>
                <a:ext cx="5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1">
                    <a:solidFill>
                      <a:schemeClr val="hlink"/>
                    </a:solidFill>
                    <a:latin typeface="Courier New" pitchFamily="49" charset="0"/>
                  </a:rPr>
                  <a:t>0xf826</a:t>
                </a:r>
              </a:p>
            </p:txBody>
          </p:sp>
          <p:grpSp>
            <p:nvGrpSpPr>
              <p:cNvPr id="2848897" name="Group 129"/>
              <p:cNvGrpSpPr>
                <a:grpSpLocks/>
              </p:cNvGrpSpPr>
              <p:nvPr/>
            </p:nvGrpSpPr>
            <p:grpSpPr bwMode="auto">
              <a:xfrm>
                <a:off x="4302" y="1301"/>
                <a:ext cx="427" cy="173"/>
                <a:chOff x="4328" y="2229"/>
                <a:chExt cx="427" cy="173"/>
              </a:xfrm>
            </p:grpSpPr>
            <p:sp>
              <p:nvSpPr>
                <p:cNvPr id="2848898" name="Line 130"/>
                <p:cNvSpPr>
                  <a:spLocks noChangeShapeType="1"/>
                </p:cNvSpPr>
                <p:nvPr/>
              </p:nvSpPr>
              <p:spPr bwMode="auto">
                <a:xfrm flipH="1">
                  <a:off x="4328" y="2319"/>
                  <a:ext cx="195" cy="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48899" name="Text Box 131"/>
                <p:cNvSpPr txBox="1">
                  <a:spLocks noChangeArrowheads="1"/>
                </p:cNvSpPr>
                <p:nvPr/>
              </p:nvSpPr>
              <p:spPr bwMode="auto">
                <a:xfrm>
                  <a:off x="4549" y="2229"/>
                  <a:ext cx="20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sz="1800" b="1">
                      <a:solidFill>
                        <a:schemeClr val="hlink"/>
                      </a:solidFill>
                    </a:rPr>
                    <a:t>SP</a:t>
                  </a:r>
                </a:p>
              </p:txBody>
            </p:sp>
          </p:grpSp>
        </p:grpSp>
        <p:sp>
          <p:nvSpPr>
            <p:cNvPr id="54" name="Right Arrow 53"/>
            <p:cNvSpPr/>
            <p:nvPr/>
          </p:nvSpPr>
          <p:spPr bwMode="auto">
            <a:xfrm>
              <a:off x="694055" y="3353539"/>
              <a:ext cx="429658" cy="20796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10" name="Group 9"/>
          <p:cNvGrpSpPr/>
          <p:nvPr/>
        </p:nvGrpSpPr>
        <p:grpSpPr>
          <a:xfrm>
            <a:off x="694055" y="2073275"/>
            <a:ext cx="6813233" cy="1695712"/>
            <a:chOff x="694055" y="2073275"/>
            <a:chExt cx="6813233" cy="1695712"/>
          </a:xfrm>
        </p:grpSpPr>
        <p:grpSp>
          <p:nvGrpSpPr>
            <p:cNvPr id="2848907" name="Group 139"/>
            <p:cNvGrpSpPr>
              <a:grpSpLocks/>
            </p:cNvGrpSpPr>
            <p:nvPr/>
          </p:nvGrpSpPr>
          <p:grpSpPr bwMode="auto">
            <a:xfrm>
              <a:off x="5653088" y="2073275"/>
              <a:ext cx="1854200" cy="577850"/>
              <a:chOff x="3561" y="1306"/>
              <a:chExt cx="1168" cy="364"/>
            </a:xfrm>
          </p:grpSpPr>
          <p:sp>
            <p:nvSpPr>
              <p:cNvPr id="2848892" name="Rectangle 124"/>
              <p:cNvSpPr>
                <a:spLocks noChangeArrowheads="1"/>
              </p:cNvSpPr>
              <p:nvPr/>
            </p:nvSpPr>
            <p:spPr bwMode="auto">
              <a:xfrm>
                <a:off x="3724" y="1493"/>
                <a:ext cx="2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1">
                    <a:solidFill>
                      <a:schemeClr val="hlink"/>
                    </a:solidFill>
                    <a:latin typeface="Courier New" pitchFamily="49" charset="0"/>
                  </a:rPr>
                  <a:t>r15</a:t>
                </a:r>
              </a:p>
            </p:txBody>
          </p:sp>
          <p:sp>
            <p:nvSpPr>
              <p:cNvPr id="2848900" name="Rectangle 132"/>
              <p:cNvSpPr>
                <a:spLocks noChangeArrowheads="1"/>
              </p:cNvSpPr>
              <p:nvPr/>
            </p:nvSpPr>
            <p:spPr bwMode="auto">
              <a:xfrm>
                <a:off x="3561" y="1306"/>
                <a:ext cx="5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1">
                    <a:solidFill>
                      <a:schemeClr val="hlink"/>
                    </a:solidFill>
                    <a:latin typeface="Courier New" pitchFamily="49" charset="0"/>
                  </a:rPr>
                  <a:t>0xf826</a:t>
                </a:r>
              </a:p>
            </p:txBody>
          </p:sp>
          <p:grpSp>
            <p:nvGrpSpPr>
              <p:cNvPr id="2848904" name="Group 136"/>
              <p:cNvGrpSpPr>
                <a:grpSpLocks/>
              </p:cNvGrpSpPr>
              <p:nvPr/>
            </p:nvGrpSpPr>
            <p:grpSpPr bwMode="auto">
              <a:xfrm>
                <a:off x="4302" y="1497"/>
                <a:ext cx="427" cy="173"/>
                <a:chOff x="4328" y="2239"/>
                <a:chExt cx="427" cy="173"/>
              </a:xfrm>
            </p:grpSpPr>
            <p:sp>
              <p:nvSpPr>
                <p:cNvPr id="2848905" name="Line 137"/>
                <p:cNvSpPr>
                  <a:spLocks noChangeShapeType="1"/>
                </p:cNvSpPr>
                <p:nvPr/>
              </p:nvSpPr>
              <p:spPr bwMode="auto">
                <a:xfrm flipH="1">
                  <a:off x="4328" y="2329"/>
                  <a:ext cx="195" cy="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48906" name="Text Box 138"/>
                <p:cNvSpPr txBox="1">
                  <a:spLocks noChangeArrowheads="1"/>
                </p:cNvSpPr>
                <p:nvPr/>
              </p:nvSpPr>
              <p:spPr bwMode="auto">
                <a:xfrm>
                  <a:off x="4549" y="2239"/>
                  <a:ext cx="20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sz="1800" b="1" dirty="0">
                      <a:solidFill>
                        <a:schemeClr val="hlink"/>
                      </a:solidFill>
                    </a:rPr>
                    <a:t>SP</a:t>
                  </a:r>
                </a:p>
              </p:txBody>
            </p:sp>
          </p:grpSp>
        </p:grpSp>
        <p:sp>
          <p:nvSpPr>
            <p:cNvPr id="55" name="Right Arrow 54"/>
            <p:cNvSpPr/>
            <p:nvPr/>
          </p:nvSpPr>
          <p:spPr bwMode="auto">
            <a:xfrm>
              <a:off x="694055" y="3561024"/>
              <a:ext cx="429658" cy="20796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7" name="Group 6"/>
          <p:cNvGrpSpPr/>
          <p:nvPr/>
        </p:nvGrpSpPr>
        <p:grpSpPr>
          <a:xfrm>
            <a:off x="694055" y="2024063"/>
            <a:ext cx="6813233" cy="3061450"/>
            <a:chOff x="694055" y="2024063"/>
            <a:chExt cx="6813233" cy="3061450"/>
          </a:xfrm>
        </p:grpSpPr>
        <p:grpSp>
          <p:nvGrpSpPr>
            <p:cNvPr id="2848929" name="Group 161"/>
            <p:cNvGrpSpPr>
              <a:grpSpLocks/>
            </p:cNvGrpSpPr>
            <p:nvPr/>
          </p:nvGrpSpPr>
          <p:grpSpPr bwMode="auto">
            <a:xfrm>
              <a:off x="5561013" y="2024063"/>
              <a:ext cx="1946275" cy="923925"/>
              <a:chOff x="3503" y="1275"/>
              <a:chExt cx="1226" cy="582"/>
            </a:xfrm>
          </p:grpSpPr>
          <p:sp>
            <p:nvSpPr>
              <p:cNvPr id="2848923" name="Rectangle 155"/>
              <p:cNvSpPr>
                <a:spLocks noChangeArrowheads="1"/>
              </p:cNvSpPr>
              <p:nvPr/>
            </p:nvSpPr>
            <p:spPr bwMode="auto">
              <a:xfrm>
                <a:off x="3724" y="1488"/>
                <a:ext cx="2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1">
                    <a:solidFill>
                      <a:schemeClr val="hlink"/>
                    </a:solidFill>
                    <a:latin typeface="Courier New" pitchFamily="49" charset="0"/>
                  </a:rPr>
                  <a:t>r15</a:t>
                </a:r>
              </a:p>
            </p:txBody>
          </p:sp>
          <p:sp>
            <p:nvSpPr>
              <p:cNvPr id="2848924" name="Rectangle 156"/>
              <p:cNvSpPr>
                <a:spLocks noChangeArrowheads="1"/>
              </p:cNvSpPr>
              <p:nvPr/>
            </p:nvSpPr>
            <p:spPr bwMode="auto">
              <a:xfrm>
                <a:off x="3724" y="1684"/>
                <a:ext cx="2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1">
                    <a:solidFill>
                      <a:schemeClr val="hlink"/>
                    </a:solidFill>
                    <a:latin typeface="Courier New" pitchFamily="49" charset="0"/>
                  </a:rPr>
                  <a:t>r14</a:t>
                </a:r>
              </a:p>
            </p:txBody>
          </p:sp>
          <p:sp>
            <p:nvSpPr>
              <p:cNvPr id="2848925" name="Rectangle 157"/>
              <p:cNvSpPr>
                <a:spLocks noChangeArrowheads="1"/>
              </p:cNvSpPr>
              <p:nvPr/>
            </p:nvSpPr>
            <p:spPr bwMode="auto">
              <a:xfrm>
                <a:off x="3503" y="1275"/>
                <a:ext cx="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solidFill>
                      <a:schemeClr val="hlink"/>
                    </a:solidFill>
                    <a:latin typeface="Courier New" pitchFamily="49" charset="0"/>
                  </a:rPr>
                  <a:t>0xf826</a:t>
                </a:r>
              </a:p>
            </p:txBody>
          </p:sp>
          <p:grpSp>
            <p:nvGrpSpPr>
              <p:cNvPr id="2848926" name="Group 158"/>
              <p:cNvGrpSpPr>
                <a:grpSpLocks/>
              </p:cNvGrpSpPr>
              <p:nvPr/>
            </p:nvGrpSpPr>
            <p:grpSpPr bwMode="auto">
              <a:xfrm>
                <a:off x="4302" y="1301"/>
                <a:ext cx="427" cy="173"/>
                <a:chOff x="4328" y="2229"/>
                <a:chExt cx="427" cy="173"/>
              </a:xfrm>
            </p:grpSpPr>
            <p:sp>
              <p:nvSpPr>
                <p:cNvPr id="2848927" name="Line 159"/>
                <p:cNvSpPr>
                  <a:spLocks noChangeShapeType="1"/>
                </p:cNvSpPr>
                <p:nvPr/>
              </p:nvSpPr>
              <p:spPr bwMode="auto">
                <a:xfrm flipH="1">
                  <a:off x="4328" y="2319"/>
                  <a:ext cx="195" cy="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48928" name="Text Box 160"/>
                <p:cNvSpPr txBox="1">
                  <a:spLocks noChangeArrowheads="1"/>
                </p:cNvSpPr>
                <p:nvPr/>
              </p:nvSpPr>
              <p:spPr bwMode="auto">
                <a:xfrm>
                  <a:off x="4549" y="2229"/>
                  <a:ext cx="20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sz="1800" b="1" dirty="0">
                      <a:solidFill>
                        <a:schemeClr val="hlink"/>
                      </a:solidFill>
                    </a:rPr>
                    <a:t>SP</a:t>
                  </a:r>
                </a:p>
              </p:txBody>
            </p:sp>
          </p:grpSp>
        </p:grpSp>
        <p:sp>
          <p:nvSpPr>
            <p:cNvPr id="58" name="Right Arrow 57"/>
            <p:cNvSpPr/>
            <p:nvPr/>
          </p:nvSpPr>
          <p:spPr bwMode="auto">
            <a:xfrm>
              <a:off x="694055" y="4877550"/>
              <a:ext cx="429658" cy="20796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11" name="Group 10"/>
          <p:cNvGrpSpPr/>
          <p:nvPr/>
        </p:nvGrpSpPr>
        <p:grpSpPr>
          <a:xfrm>
            <a:off x="694055" y="1776413"/>
            <a:ext cx="6813233" cy="1174750"/>
            <a:chOff x="694055" y="1776413"/>
            <a:chExt cx="6813233" cy="1174750"/>
          </a:xfrm>
        </p:grpSpPr>
        <p:grpSp>
          <p:nvGrpSpPr>
            <p:cNvPr id="2848933" name="Group 165"/>
            <p:cNvGrpSpPr>
              <a:grpSpLocks/>
            </p:cNvGrpSpPr>
            <p:nvPr/>
          </p:nvGrpSpPr>
          <p:grpSpPr bwMode="auto">
            <a:xfrm>
              <a:off x="5562600" y="1776413"/>
              <a:ext cx="1944688" cy="1174750"/>
              <a:chOff x="3504" y="1119"/>
              <a:chExt cx="1225" cy="740"/>
            </a:xfrm>
          </p:grpSpPr>
          <p:sp>
            <p:nvSpPr>
              <p:cNvPr id="2848916" name="Rectangle 148"/>
              <p:cNvSpPr>
                <a:spLocks noChangeArrowheads="1"/>
              </p:cNvSpPr>
              <p:nvPr/>
            </p:nvSpPr>
            <p:spPr bwMode="auto">
              <a:xfrm>
                <a:off x="3725" y="1490"/>
                <a:ext cx="2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1">
                    <a:solidFill>
                      <a:schemeClr val="hlink"/>
                    </a:solidFill>
                    <a:latin typeface="Courier New" pitchFamily="49" charset="0"/>
                  </a:rPr>
                  <a:t>r15</a:t>
                </a:r>
              </a:p>
            </p:txBody>
          </p:sp>
          <p:sp>
            <p:nvSpPr>
              <p:cNvPr id="2848917" name="Rectangle 149"/>
              <p:cNvSpPr>
                <a:spLocks noChangeArrowheads="1"/>
              </p:cNvSpPr>
              <p:nvPr/>
            </p:nvSpPr>
            <p:spPr bwMode="auto">
              <a:xfrm>
                <a:off x="3725" y="1686"/>
                <a:ext cx="2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1">
                    <a:solidFill>
                      <a:schemeClr val="hlink"/>
                    </a:solidFill>
                    <a:latin typeface="Courier New" pitchFamily="49" charset="0"/>
                  </a:rPr>
                  <a:t>r14</a:t>
                </a:r>
              </a:p>
            </p:txBody>
          </p:sp>
          <p:sp>
            <p:nvSpPr>
              <p:cNvPr id="2848918" name="Rectangle 150"/>
              <p:cNvSpPr>
                <a:spLocks noChangeArrowheads="1"/>
              </p:cNvSpPr>
              <p:nvPr/>
            </p:nvSpPr>
            <p:spPr bwMode="auto">
              <a:xfrm>
                <a:off x="3504" y="1277"/>
                <a:ext cx="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solidFill>
                      <a:schemeClr val="hlink"/>
                    </a:solidFill>
                    <a:latin typeface="Courier New" pitchFamily="49" charset="0"/>
                  </a:rPr>
                  <a:t>0xf826</a:t>
                </a:r>
              </a:p>
            </p:txBody>
          </p:sp>
          <p:grpSp>
            <p:nvGrpSpPr>
              <p:cNvPr id="2848930" name="Group 162"/>
              <p:cNvGrpSpPr>
                <a:grpSpLocks/>
              </p:cNvGrpSpPr>
              <p:nvPr/>
            </p:nvGrpSpPr>
            <p:grpSpPr bwMode="auto">
              <a:xfrm>
                <a:off x="4302" y="1119"/>
                <a:ext cx="427" cy="173"/>
                <a:chOff x="4328" y="2239"/>
                <a:chExt cx="427" cy="173"/>
              </a:xfrm>
            </p:grpSpPr>
            <p:sp>
              <p:nvSpPr>
                <p:cNvPr id="2848931" name="Line 163"/>
                <p:cNvSpPr>
                  <a:spLocks noChangeShapeType="1"/>
                </p:cNvSpPr>
                <p:nvPr/>
              </p:nvSpPr>
              <p:spPr bwMode="auto">
                <a:xfrm flipH="1">
                  <a:off x="4328" y="2329"/>
                  <a:ext cx="195" cy="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48932" name="Text Box 164"/>
                <p:cNvSpPr txBox="1">
                  <a:spLocks noChangeArrowheads="1"/>
                </p:cNvSpPr>
                <p:nvPr/>
              </p:nvSpPr>
              <p:spPr bwMode="auto">
                <a:xfrm>
                  <a:off x="4549" y="2239"/>
                  <a:ext cx="20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sz="1800" b="1" dirty="0">
                      <a:solidFill>
                        <a:schemeClr val="hlink"/>
                      </a:solidFill>
                    </a:rPr>
                    <a:t>SP</a:t>
                  </a:r>
                </a:p>
              </p:txBody>
            </p:sp>
          </p:grpSp>
        </p:grpSp>
        <p:sp>
          <p:nvSpPr>
            <p:cNvPr id="59" name="Right Arrow 58"/>
            <p:cNvSpPr/>
            <p:nvPr/>
          </p:nvSpPr>
          <p:spPr bwMode="auto">
            <a:xfrm>
              <a:off x="694055" y="2462989"/>
              <a:ext cx="429658" cy="20796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12" name="Group 11"/>
          <p:cNvGrpSpPr/>
          <p:nvPr/>
        </p:nvGrpSpPr>
        <p:grpSpPr>
          <a:xfrm>
            <a:off x="691804" y="2028825"/>
            <a:ext cx="6815484" cy="2201131"/>
            <a:chOff x="691804" y="2028825"/>
            <a:chExt cx="6815484" cy="2201131"/>
          </a:xfrm>
        </p:grpSpPr>
        <p:grpSp>
          <p:nvGrpSpPr>
            <p:cNvPr id="2848915" name="Group 147"/>
            <p:cNvGrpSpPr>
              <a:grpSpLocks/>
            </p:cNvGrpSpPr>
            <p:nvPr/>
          </p:nvGrpSpPr>
          <p:grpSpPr bwMode="auto">
            <a:xfrm>
              <a:off x="5561013" y="2028825"/>
              <a:ext cx="1946275" cy="927100"/>
              <a:chOff x="3503" y="1278"/>
              <a:chExt cx="1226" cy="584"/>
            </a:xfrm>
          </p:grpSpPr>
          <p:sp>
            <p:nvSpPr>
              <p:cNvPr id="2848893" name="Rectangle 125"/>
              <p:cNvSpPr>
                <a:spLocks noChangeArrowheads="1"/>
              </p:cNvSpPr>
              <p:nvPr/>
            </p:nvSpPr>
            <p:spPr bwMode="auto">
              <a:xfrm>
                <a:off x="3724" y="1689"/>
                <a:ext cx="2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1">
                    <a:solidFill>
                      <a:schemeClr val="hlink"/>
                    </a:solidFill>
                    <a:latin typeface="Courier New" pitchFamily="49" charset="0"/>
                  </a:rPr>
                  <a:t>r14</a:t>
                </a:r>
              </a:p>
            </p:txBody>
          </p:sp>
          <p:sp>
            <p:nvSpPr>
              <p:cNvPr id="2848901" name="Rectangle 133"/>
              <p:cNvSpPr>
                <a:spLocks noChangeArrowheads="1"/>
              </p:cNvSpPr>
              <p:nvPr/>
            </p:nvSpPr>
            <p:spPr bwMode="auto">
              <a:xfrm>
                <a:off x="3722" y="1492"/>
                <a:ext cx="2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1">
                    <a:solidFill>
                      <a:schemeClr val="hlink"/>
                    </a:solidFill>
                    <a:latin typeface="Courier New" pitchFamily="49" charset="0"/>
                  </a:rPr>
                  <a:t>r15</a:t>
                </a:r>
              </a:p>
            </p:txBody>
          </p:sp>
          <p:sp>
            <p:nvSpPr>
              <p:cNvPr id="2848908" name="Rectangle 140"/>
              <p:cNvSpPr>
                <a:spLocks noChangeArrowheads="1"/>
              </p:cNvSpPr>
              <p:nvPr/>
            </p:nvSpPr>
            <p:spPr bwMode="auto">
              <a:xfrm>
                <a:off x="3503" y="1278"/>
                <a:ext cx="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solidFill>
                      <a:schemeClr val="hlink"/>
                    </a:solidFill>
                    <a:latin typeface="Courier New" pitchFamily="49" charset="0"/>
                  </a:rPr>
                  <a:t>0xf826</a:t>
                </a:r>
              </a:p>
            </p:txBody>
          </p:sp>
          <p:grpSp>
            <p:nvGrpSpPr>
              <p:cNvPr id="2848912" name="Group 144"/>
              <p:cNvGrpSpPr>
                <a:grpSpLocks/>
              </p:cNvGrpSpPr>
              <p:nvPr/>
            </p:nvGrpSpPr>
            <p:grpSpPr bwMode="auto">
              <a:xfrm>
                <a:off x="4302" y="1675"/>
                <a:ext cx="427" cy="173"/>
                <a:chOff x="4328" y="2237"/>
                <a:chExt cx="427" cy="173"/>
              </a:xfrm>
            </p:grpSpPr>
            <p:sp>
              <p:nvSpPr>
                <p:cNvPr id="2848913" name="Line 145"/>
                <p:cNvSpPr>
                  <a:spLocks noChangeShapeType="1"/>
                </p:cNvSpPr>
                <p:nvPr/>
              </p:nvSpPr>
              <p:spPr bwMode="auto">
                <a:xfrm flipH="1">
                  <a:off x="4328" y="2327"/>
                  <a:ext cx="195" cy="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48914" name="Text Box 146"/>
                <p:cNvSpPr txBox="1">
                  <a:spLocks noChangeArrowheads="1"/>
                </p:cNvSpPr>
                <p:nvPr/>
              </p:nvSpPr>
              <p:spPr bwMode="auto">
                <a:xfrm>
                  <a:off x="4549" y="2237"/>
                  <a:ext cx="20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sz="1800" b="1">
                      <a:solidFill>
                        <a:schemeClr val="hlink"/>
                      </a:solidFill>
                    </a:rPr>
                    <a:t>SP</a:t>
                  </a:r>
                </a:p>
              </p:txBody>
            </p:sp>
          </p:grpSp>
        </p:grpSp>
        <p:sp>
          <p:nvSpPr>
            <p:cNvPr id="68" name="Right Arrow 67"/>
            <p:cNvSpPr/>
            <p:nvPr/>
          </p:nvSpPr>
          <p:spPr bwMode="auto">
            <a:xfrm>
              <a:off x="691804" y="4021993"/>
              <a:ext cx="429658" cy="20796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71" name="Group 70"/>
          <p:cNvGrpSpPr/>
          <p:nvPr/>
        </p:nvGrpSpPr>
        <p:grpSpPr>
          <a:xfrm>
            <a:off x="689966" y="2028825"/>
            <a:ext cx="6815484" cy="2627851"/>
            <a:chOff x="691804" y="2028825"/>
            <a:chExt cx="6815484" cy="2627851"/>
          </a:xfrm>
        </p:grpSpPr>
        <p:grpSp>
          <p:nvGrpSpPr>
            <p:cNvPr id="72" name="Group 147"/>
            <p:cNvGrpSpPr>
              <a:grpSpLocks/>
            </p:cNvGrpSpPr>
            <p:nvPr/>
          </p:nvGrpSpPr>
          <p:grpSpPr bwMode="auto">
            <a:xfrm>
              <a:off x="5561013" y="2028825"/>
              <a:ext cx="1946275" cy="927100"/>
              <a:chOff x="3503" y="1278"/>
              <a:chExt cx="1226" cy="584"/>
            </a:xfrm>
          </p:grpSpPr>
          <p:sp>
            <p:nvSpPr>
              <p:cNvPr id="74" name="Rectangle 125"/>
              <p:cNvSpPr>
                <a:spLocks noChangeArrowheads="1"/>
              </p:cNvSpPr>
              <p:nvPr/>
            </p:nvSpPr>
            <p:spPr bwMode="auto">
              <a:xfrm>
                <a:off x="3724" y="1689"/>
                <a:ext cx="2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1">
                    <a:solidFill>
                      <a:schemeClr val="hlink"/>
                    </a:solidFill>
                    <a:latin typeface="Courier New" pitchFamily="49" charset="0"/>
                  </a:rPr>
                  <a:t>r14</a:t>
                </a:r>
              </a:p>
            </p:txBody>
          </p:sp>
          <p:sp>
            <p:nvSpPr>
              <p:cNvPr id="75" name="Rectangle 133"/>
              <p:cNvSpPr>
                <a:spLocks noChangeArrowheads="1"/>
              </p:cNvSpPr>
              <p:nvPr/>
            </p:nvSpPr>
            <p:spPr bwMode="auto">
              <a:xfrm>
                <a:off x="3722" y="1492"/>
                <a:ext cx="2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1">
                    <a:solidFill>
                      <a:schemeClr val="hlink"/>
                    </a:solidFill>
                    <a:latin typeface="Courier New" pitchFamily="49" charset="0"/>
                  </a:rPr>
                  <a:t>r15</a:t>
                </a:r>
              </a:p>
            </p:txBody>
          </p:sp>
          <p:sp>
            <p:nvSpPr>
              <p:cNvPr id="76" name="Rectangle 140"/>
              <p:cNvSpPr>
                <a:spLocks noChangeArrowheads="1"/>
              </p:cNvSpPr>
              <p:nvPr/>
            </p:nvSpPr>
            <p:spPr bwMode="auto">
              <a:xfrm>
                <a:off x="3503" y="1278"/>
                <a:ext cx="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solidFill>
                      <a:schemeClr val="hlink"/>
                    </a:solidFill>
                    <a:latin typeface="Courier New" pitchFamily="49" charset="0"/>
                  </a:rPr>
                  <a:t>0xf826</a:t>
                </a:r>
              </a:p>
            </p:txBody>
          </p:sp>
          <p:grpSp>
            <p:nvGrpSpPr>
              <p:cNvPr id="77" name="Group 144"/>
              <p:cNvGrpSpPr>
                <a:grpSpLocks/>
              </p:cNvGrpSpPr>
              <p:nvPr/>
            </p:nvGrpSpPr>
            <p:grpSpPr bwMode="auto">
              <a:xfrm>
                <a:off x="4302" y="1675"/>
                <a:ext cx="427" cy="173"/>
                <a:chOff x="4328" y="2237"/>
                <a:chExt cx="427" cy="173"/>
              </a:xfrm>
            </p:grpSpPr>
            <p:sp>
              <p:nvSpPr>
                <p:cNvPr id="78" name="Line 145"/>
                <p:cNvSpPr>
                  <a:spLocks noChangeShapeType="1"/>
                </p:cNvSpPr>
                <p:nvPr/>
              </p:nvSpPr>
              <p:spPr bwMode="auto">
                <a:xfrm flipH="1">
                  <a:off x="4328" y="2327"/>
                  <a:ext cx="195" cy="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 name="Text Box 146"/>
                <p:cNvSpPr txBox="1">
                  <a:spLocks noChangeArrowheads="1"/>
                </p:cNvSpPr>
                <p:nvPr/>
              </p:nvSpPr>
              <p:spPr bwMode="auto">
                <a:xfrm>
                  <a:off x="4549" y="2237"/>
                  <a:ext cx="20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sz="1800" b="1">
                      <a:solidFill>
                        <a:schemeClr val="hlink"/>
                      </a:solidFill>
                    </a:rPr>
                    <a:t>SP</a:t>
                  </a:r>
                </a:p>
              </p:txBody>
            </p:sp>
          </p:grpSp>
        </p:grpSp>
        <p:sp>
          <p:nvSpPr>
            <p:cNvPr id="73" name="Right Arrow 72"/>
            <p:cNvSpPr/>
            <p:nvPr/>
          </p:nvSpPr>
          <p:spPr bwMode="auto">
            <a:xfrm>
              <a:off x="691804" y="4448713"/>
              <a:ext cx="429658" cy="20796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spTree>
    <p:extLst>
      <p:ext uri="{BB962C8B-B14F-4D97-AF65-F5344CB8AC3E}">
        <p14:creationId xmlns:p14="http://schemas.microsoft.com/office/powerpoint/2010/main" val="2401785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124</a:t>
            </a:r>
            <a:endParaRPr lang="en-US"/>
          </a:p>
        </p:txBody>
      </p:sp>
      <p:sp>
        <p:nvSpPr>
          <p:cNvPr id="6" name="Footer Placeholder 4"/>
          <p:cNvSpPr>
            <a:spLocks noGrp="1"/>
          </p:cNvSpPr>
          <p:nvPr>
            <p:ph type="ftr" sz="quarter" idx="11"/>
          </p:nvPr>
        </p:nvSpPr>
        <p:spPr/>
        <p:txBody>
          <a:bodyPr/>
          <a:lstStyle/>
          <a:p>
            <a:r>
              <a:rPr lang="en-US" smtClean="0"/>
              <a:t>Stacks</a:t>
            </a:r>
            <a:endParaRPr lang="en-US"/>
          </a:p>
        </p:txBody>
      </p:sp>
      <p:sp>
        <p:nvSpPr>
          <p:cNvPr id="7" name="Slide Number Placeholder 5"/>
          <p:cNvSpPr>
            <a:spLocks noGrp="1"/>
          </p:cNvSpPr>
          <p:nvPr>
            <p:ph type="sldNum" sz="quarter" idx="12"/>
          </p:nvPr>
        </p:nvSpPr>
        <p:spPr/>
        <p:txBody>
          <a:bodyPr/>
          <a:lstStyle/>
          <a:p>
            <a:fld id="{513320A6-8E4F-48DA-814B-90B9DBBFFBBF}" type="slidenum">
              <a:rPr lang="en-US"/>
              <a:pPr/>
              <a:t>26</a:t>
            </a:fld>
            <a:endParaRPr lang="en-US"/>
          </a:p>
        </p:txBody>
      </p:sp>
      <p:sp>
        <p:nvSpPr>
          <p:cNvPr id="2771970" name="Rectangle 2"/>
          <p:cNvSpPr>
            <a:spLocks noGrp="1" noChangeArrowheads="1"/>
          </p:cNvSpPr>
          <p:nvPr>
            <p:ph type="title"/>
          </p:nvPr>
        </p:nvSpPr>
        <p:spPr/>
        <p:txBody>
          <a:bodyPr/>
          <a:lstStyle/>
          <a:p>
            <a:r>
              <a:rPr lang="en-US"/>
              <a:t>Activation Records</a:t>
            </a:r>
          </a:p>
        </p:txBody>
      </p:sp>
      <p:sp>
        <p:nvSpPr>
          <p:cNvPr id="2771971" name="Rectangle 3"/>
          <p:cNvSpPr>
            <a:spLocks noGrp="1" noChangeArrowheads="1"/>
          </p:cNvSpPr>
          <p:nvPr>
            <p:ph type="body" idx="1"/>
          </p:nvPr>
        </p:nvSpPr>
        <p:spPr>
          <a:xfrm>
            <a:off x="434975" y="1428750"/>
            <a:ext cx="8356600" cy="4994275"/>
          </a:xfrm>
        </p:spPr>
        <p:txBody>
          <a:bodyPr/>
          <a:lstStyle/>
          <a:p>
            <a:pPr>
              <a:spcBef>
                <a:spcPts val="0"/>
              </a:spcBef>
            </a:pPr>
            <a:r>
              <a:rPr lang="en-US" sz="2400" dirty="0"/>
              <a:t>A subroutine is </a:t>
            </a:r>
            <a:r>
              <a:rPr lang="en-US" sz="2400" i="1" dirty="0"/>
              <a:t>activated</a:t>
            </a:r>
            <a:r>
              <a:rPr lang="en-US" sz="2400" dirty="0"/>
              <a:t> when called and an </a:t>
            </a:r>
            <a:r>
              <a:rPr lang="en-US" sz="2400" i="1" dirty="0"/>
              <a:t>activation record</a:t>
            </a:r>
            <a:r>
              <a:rPr lang="en-US" sz="2400" dirty="0"/>
              <a:t> is allocated (pushed) on the stack.</a:t>
            </a:r>
          </a:p>
          <a:p>
            <a:pPr>
              <a:spcBef>
                <a:spcPts val="0"/>
              </a:spcBef>
            </a:pPr>
            <a:r>
              <a:rPr lang="en-US" sz="2400" dirty="0"/>
              <a:t>An </a:t>
            </a:r>
            <a:r>
              <a:rPr lang="en-US" sz="2400" i="1" u="sng" dirty="0"/>
              <a:t>activation record</a:t>
            </a:r>
            <a:r>
              <a:rPr lang="en-US" sz="2400" dirty="0"/>
              <a:t> is a template of the relative positions of local variables on the stack as defined by the subroutine.</a:t>
            </a:r>
          </a:p>
          <a:p>
            <a:pPr lvl="1">
              <a:spcBef>
                <a:spcPts val="0"/>
              </a:spcBef>
            </a:pPr>
            <a:r>
              <a:rPr lang="en-US" sz="2000" dirty="0"/>
              <a:t>Return address</a:t>
            </a:r>
          </a:p>
          <a:p>
            <a:pPr lvl="1">
              <a:spcBef>
                <a:spcPts val="0"/>
              </a:spcBef>
            </a:pPr>
            <a:r>
              <a:rPr lang="en-US" sz="2000" dirty="0"/>
              <a:t>Memory for local subroutine variables</a:t>
            </a:r>
          </a:p>
          <a:p>
            <a:pPr lvl="1">
              <a:spcBef>
                <a:spcPts val="0"/>
              </a:spcBef>
            </a:pPr>
            <a:r>
              <a:rPr lang="en-US" sz="2000" dirty="0"/>
              <a:t>Parameters passed to subroutine from caller</a:t>
            </a:r>
          </a:p>
          <a:p>
            <a:pPr lvl="1">
              <a:spcBef>
                <a:spcPts val="0"/>
              </a:spcBef>
            </a:pPr>
            <a:r>
              <a:rPr lang="en-US" sz="2000" dirty="0"/>
              <a:t>Saved registers used in subroutine (</a:t>
            </a:r>
            <a:r>
              <a:rPr lang="en-US" sz="2000" dirty="0" err="1"/>
              <a:t>callee</a:t>
            </a:r>
            <a:r>
              <a:rPr lang="en-US" sz="2000" dirty="0"/>
              <a:t>-save)</a:t>
            </a:r>
          </a:p>
          <a:p>
            <a:pPr>
              <a:spcBef>
                <a:spcPts val="0"/>
              </a:spcBef>
            </a:pPr>
            <a:r>
              <a:rPr lang="en-US" sz="2400" dirty="0"/>
              <a:t>A new activation record is created on the stack for each invocation of a subroutine or function.</a:t>
            </a:r>
          </a:p>
          <a:p>
            <a:pPr>
              <a:spcBef>
                <a:spcPts val="0"/>
              </a:spcBef>
            </a:pPr>
            <a:r>
              <a:rPr lang="en-US" sz="2400" dirty="0"/>
              <a:t>A </a:t>
            </a:r>
            <a:r>
              <a:rPr lang="en-US" sz="2400" i="1" u="sng" dirty="0"/>
              <a:t>frame pointer</a:t>
            </a:r>
            <a:r>
              <a:rPr lang="en-US" sz="2400" dirty="0"/>
              <a:t> indicates the start of the activation record.</a:t>
            </a:r>
          </a:p>
          <a:p>
            <a:pPr>
              <a:spcBef>
                <a:spcPts val="0"/>
              </a:spcBef>
            </a:pPr>
            <a:r>
              <a:rPr lang="en-US" sz="2400" dirty="0"/>
              <a:t>When the subroutine ends and returns control to the caller, the activation record is discarded (popped).</a:t>
            </a:r>
          </a:p>
        </p:txBody>
      </p:sp>
      <p:sp>
        <p:nvSpPr>
          <p:cNvPr id="2771972"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Activation Records</a:t>
            </a:r>
          </a:p>
        </p:txBody>
      </p:sp>
    </p:spTree>
    <p:extLst>
      <p:ext uri="{BB962C8B-B14F-4D97-AF65-F5344CB8AC3E}">
        <p14:creationId xmlns:p14="http://schemas.microsoft.com/office/powerpoint/2010/main" val="337079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1971">
                                            <p:txEl>
                                              <p:pRg st="0" end="0"/>
                                            </p:txEl>
                                          </p:spTgt>
                                        </p:tgtEl>
                                        <p:attrNameLst>
                                          <p:attrName>style.visibility</p:attrName>
                                        </p:attrNameLst>
                                      </p:cBhvr>
                                      <p:to>
                                        <p:strVal val="visible"/>
                                      </p:to>
                                    </p:set>
                                    <p:animEffect transition="in" filter="wipe(left)">
                                      <p:cBhvr>
                                        <p:cTn id="7" dur="500"/>
                                        <p:tgtEl>
                                          <p:spTgt spid="2771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1971">
                                            <p:txEl>
                                              <p:pRg st="1" end="1"/>
                                            </p:txEl>
                                          </p:spTgt>
                                        </p:tgtEl>
                                        <p:attrNameLst>
                                          <p:attrName>style.visibility</p:attrName>
                                        </p:attrNameLst>
                                      </p:cBhvr>
                                      <p:to>
                                        <p:strVal val="visible"/>
                                      </p:to>
                                    </p:set>
                                    <p:animEffect transition="in" filter="wipe(left)">
                                      <p:cBhvr>
                                        <p:cTn id="12" dur="500"/>
                                        <p:tgtEl>
                                          <p:spTgt spid="277197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771971">
                                            <p:txEl>
                                              <p:pRg st="2" end="2"/>
                                            </p:txEl>
                                          </p:spTgt>
                                        </p:tgtEl>
                                        <p:attrNameLst>
                                          <p:attrName>style.visibility</p:attrName>
                                        </p:attrNameLst>
                                      </p:cBhvr>
                                      <p:to>
                                        <p:strVal val="visible"/>
                                      </p:to>
                                    </p:set>
                                    <p:animEffect transition="in" filter="wipe(left)">
                                      <p:cBhvr>
                                        <p:cTn id="15" dur="500"/>
                                        <p:tgtEl>
                                          <p:spTgt spid="277197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771971">
                                            <p:txEl>
                                              <p:pRg st="3" end="3"/>
                                            </p:txEl>
                                          </p:spTgt>
                                        </p:tgtEl>
                                        <p:attrNameLst>
                                          <p:attrName>style.visibility</p:attrName>
                                        </p:attrNameLst>
                                      </p:cBhvr>
                                      <p:to>
                                        <p:strVal val="visible"/>
                                      </p:to>
                                    </p:set>
                                    <p:animEffect transition="in" filter="wipe(left)">
                                      <p:cBhvr>
                                        <p:cTn id="18" dur="500"/>
                                        <p:tgtEl>
                                          <p:spTgt spid="277197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771971">
                                            <p:txEl>
                                              <p:pRg st="4" end="4"/>
                                            </p:txEl>
                                          </p:spTgt>
                                        </p:tgtEl>
                                        <p:attrNameLst>
                                          <p:attrName>style.visibility</p:attrName>
                                        </p:attrNameLst>
                                      </p:cBhvr>
                                      <p:to>
                                        <p:strVal val="visible"/>
                                      </p:to>
                                    </p:set>
                                    <p:animEffect transition="in" filter="wipe(left)">
                                      <p:cBhvr>
                                        <p:cTn id="21" dur="500"/>
                                        <p:tgtEl>
                                          <p:spTgt spid="277197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771971">
                                            <p:txEl>
                                              <p:pRg st="5" end="5"/>
                                            </p:txEl>
                                          </p:spTgt>
                                        </p:tgtEl>
                                        <p:attrNameLst>
                                          <p:attrName>style.visibility</p:attrName>
                                        </p:attrNameLst>
                                      </p:cBhvr>
                                      <p:to>
                                        <p:strVal val="visible"/>
                                      </p:to>
                                    </p:set>
                                    <p:animEffect transition="in" filter="wipe(left)">
                                      <p:cBhvr>
                                        <p:cTn id="24" dur="500"/>
                                        <p:tgtEl>
                                          <p:spTgt spid="277197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71971">
                                            <p:txEl>
                                              <p:pRg st="6" end="6"/>
                                            </p:txEl>
                                          </p:spTgt>
                                        </p:tgtEl>
                                        <p:attrNameLst>
                                          <p:attrName>style.visibility</p:attrName>
                                        </p:attrNameLst>
                                      </p:cBhvr>
                                      <p:to>
                                        <p:strVal val="visible"/>
                                      </p:to>
                                    </p:set>
                                    <p:animEffect transition="in" filter="wipe(left)">
                                      <p:cBhvr>
                                        <p:cTn id="29" dur="500"/>
                                        <p:tgtEl>
                                          <p:spTgt spid="277197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71971">
                                            <p:txEl>
                                              <p:pRg st="7" end="7"/>
                                            </p:txEl>
                                          </p:spTgt>
                                        </p:tgtEl>
                                        <p:attrNameLst>
                                          <p:attrName>style.visibility</p:attrName>
                                        </p:attrNameLst>
                                      </p:cBhvr>
                                      <p:to>
                                        <p:strVal val="visible"/>
                                      </p:to>
                                    </p:set>
                                    <p:animEffect transition="in" filter="wipe(left)">
                                      <p:cBhvr>
                                        <p:cTn id="34" dur="500"/>
                                        <p:tgtEl>
                                          <p:spTgt spid="2771971">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71971">
                                            <p:txEl>
                                              <p:pRg st="8" end="8"/>
                                            </p:txEl>
                                          </p:spTgt>
                                        </p:tgtEl>
                                        <p:attrNameLst>
                                          <p:attrName>style.visibility</p:attrName>
                                        </p:attrNameLst>
                                      </p:cBhvr>
                                      <p:to>
                                        <p:strVal val="visible"/>
                                      </p:to>
                                    </p:set>
                                    <p:animEffect transition="in" filter="wipe(left)">
                                      <p:cBhvr>
                                        <p:cTn id="39" dur="500"/>
                                        <p:tgtEl>
                                          <p:spTgt spid="27719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197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r>
              <a:rPr lang="en-US" smtClean="0"/>
              <a:t>BYU CS 124</a:t>
            </a:r>
            <a:endParaRPr lang="en-US"/>
          </a:p>
        </p:txBody>
      </p:sp>
      <p:sp>
        <p:nvSpPr>
          <p:cNvPr id="7" name="Footer Placeholder 2"/>
          <p:cNvSpPr>
            <a:spLocks noGrp="1"/>
          </p:cNvSpPr>
          <p:nvPr>
            <p:ph type="ftr" sz="quarter" idx="11"/>
          </p:nvPr>
        </p:nvSpPr>
        <p:spPr/>
        <p:txBody>
          <a:bodyPr/>
          <a:lstStyle/>
          <a:p>
            <a:r>
              <a:rPr lang="en-US" smtClean="0"/>
              <a:t>Stacks</a:t>
            </a:r>
            <a:endParaRPr lang="en-US"/>
          </a:p>
        </p:txBody>
      </p:sp>
      <p:sp>
        <p:nvSpPr>
          <p:cNvPr id="8" name="Slide Number Placeholder 3"/>
          <p:cNvSpPr>
            <a:spLocks noGrp="1"/>
          </p:cNvSpPr>
          <p:nvPr>
            <p:ph type="sldNum" sz="quarter" idx="12"/>
          </p:nvPr>
        </p:nvSpPr>
        <p:spPr/>
        <p:txBody>
          <a:bodyPr/>
          <a:lstStyle/>
          <a:p>
            <a:fld id="{ECE42F4F-C94C-4341-92F8-3139988C16D6}" type="slidenum">
              <a:rPr lang="en-US"/>
              <a:pPr/>
              <a:t>27</a:t>
            </a:fld>
            <a:endParaRPr lang="en-US"/>
          </a:p>
        </p:txBody>
      </p:sp>
      <p:sp>
        <p:nvSpPr>
          <p:cNvPr id="2854914" name="Text Box 3"/>
          <p:cNvSpPr txBox="1">
            <a:spLocks noChangeArrowheads="1"/>
          </p:cNvSpPr>
          <p:nvPr/>
        </p:nvSpPr>
        <p:spPr bwMode="auto">
          <a:xfrm>
            <a:off x="877888" y="1295400"/>
            <a:ext cx="7983537" cy="527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37931725" indent="-37474525"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pPr>
            <a:r>
              <a:rPr lang="en-US" sz="1400" b="1" dirty="0">
                <a:latin typeface="Courier New" pitchFamily="49" charset="0"/>
                <a:ea typeface="ＭＳ Ｐゴシック" pitchFamily="34" charset="-128"/>
              </a:rPr>
              <a:t>            .</a:t>
            </a:r>
            <a:r>
              <a:rPr lang="en-US" sz="1400" b="1" dirty="0" err="1">
                <a:latin typeface="Courier New" pitchFamily="49" charset="0"/>
                <a:ea typeface="ＭＳ Ｐゴシック" pitchFamily="34" charset="-128"/>
              </a:rPr>
              <a:t>cdecls</a:t>
            </a:r>
            <a:r>
              <a:rPr lang="en-US" sz="1400" b="1" dirty="0">
                <a:latin typeface="Courier New" pitchFamily="49" charset="0"/>
                <a:ea typeface="ＭＳ Ｐゴシック" pitchFamily="34" charset="-128"/>
              </a:rPr>
              <a:t> </a:t>
            </a:r>
            <a:r>
              <a:rPr lang="en-US" sz="1400" b="1" dirty="0" smtClean="0">
                <a:latin typeface="Courier New" pitchFamily="49" charset="0"/>
                <a:ea typeface="ＭＳ Ｐゴシック" pitchFamily="34" charset="-128"/>
              </a:rPr>
              <a:t>C,"msp430.h</a:t>
            </a:r>
            <a:r>
              <a:rPr lang="en-US" sz="1400" b="1" dirty="0">
                <a:latin typeface="Courier New" pitchFamily="49" charset="0"/>
                <a:ea typeface="ＭＳ Ｐゴシック" pitchFamily="34" charset="-128"/>
              </a:rPr>
              <a:t>" </a:t>
            </a:r>
            <a:r>
              <a:rPr lang="en-US" sz="1400" b="1" dirty="0" smtClean="0">
                <a:latin typeface="Courier New" pitchFamily="49" charset="0"/>
                <a:ea typeface="ＭＳ Ｐゴシック" pitchFamily="34" charset="-128"/>
              </a:rPr>
              <a:t>           ; MSP430</a:t>
            </a:r>
            <a:endParaRPr lang="en-US" sz="1400" b="1" dirty="0">
              <a:latin typeface="Courier New" pitchFamily="49" charset="0"/>
              <a:ea typeface="ＭＳ Ｐゴシック" pitchFamily="34" charset="-128"/>
            </a:endParaRPr>
          </a:p>
          <a:p>
            <a:pPr eaLnBrk="1" hangingPunct="1">
              <a:lnSpc>
                <a:spcPct val="80000"/>
              </a:lnSpc>
            </a:pPr>
            <a:r>
              <a:rPr lang="en-US" sz="1400" b="1" dirty="0">
                <a:latin typeface="Courier New" pitchFamily="49" charset="0"/>
                <a:ea typeface="ＭＳ Ｐゴシック" pitchFamily="34" charset="-128"/>
              </a:rPr>
              <a:t>DELAY       .</a:t>
            </a:r>
            <a:r>
              <a:rPr lang="en-US" sz="1400" b="1" dirty="0" err="1">
                <a:latin typeface="Courier New" pitchFamily="49" charset="0"/>
                <a:ea typeface="ＭＳ Ｐゴシック" pitchFamily="34" charset="-128"/>
              </a:rPr>
              <a:t>equ</a:t>
            </a:r>
            <a:r>
              <a:rPr lang="en-US" sz="1400" b="1" dirty="0">
                <a:latin typeface="Courier New" pitchFamily="49" charset="0"/>
                <a:ea typeface="ＭＳ Ｐゴシック" pitchFamily="34" charset="-128"/>
              </a:rPr>
              <a:t>    (50/8)</a:t>
            </a:r>
          </a:p>
          <a:p>
            <a:pPr eaLnBrk="1" hangingPunct="1">
              <a:lnSpc>
                <a:spcPct val="80000"/>
              </a:lnSpc>
            </a:pPr>
            <a:endParaRPr lang="en-US" sz="1400" b="1" dirty="0">
              <a:latin typeface="Courier New" pitchFamily="49" charset="0"/>
              <a:ea typeface="ＭＳ Ｐゴシック" pitchFamily="34" charset="-128"/>
            </a:endParaRPr>
          </a:p>
          <a:p>
            <a:pPr eaLnBrk="1" hangingPunct="1">
              <a:lnSpc>
                <a:spcPct val="80000"/>
              </a:lnSpc>
            </a:pPr>
            <a:r>
              <a:rPr lang="en-US" sz="1400" b="1" dirty="0">
                <a:latin typeface="Courier New" pitchFamily="49" charset="0"/>
                <a:ea typeface="ＭＳ Ｐゴシック" pitchFamily="34" charset="-128"/>
              </a:rPr>
              <a:t>            .text                           ; beginning of code</a:t>
            </a:r>
          </a:p>
          <a:p>
            <a:pPr eaLnBrk="1" hangingPunct="1">
              <a:lnSpc>
                <a:spcPct val="80000"/>
              </a:lnSpc>
            </a:pPr>
            <a:r>
              <a:rPr lang="en-US" sz="1400" b="1" dirty="0" smtClean="0">
                <a:latin typeface="Courier New" pitchFamily="49" charset="0"/>
                <a:ea typeface="ＭＳ Ｐゴシック" pitchFamily="34" charset="-128"/>
              </a:rPr>
              <a:t>reset:      </a:t>
            </a:r>
            <a:r>
              <a:rPr lang="en-US" sz="1400" b="1" dirty="0" err="1">
                <a:latin typeface="Courier New" pitchFamily="49" charset="0"/>
                <a:ea typeface="ＭＳ Ｐゴシック" pitchFamily="34" charset="-128"/>
              </a:rPr>
              <a:t>mov.w</a:t>
            </a:r>
            <a:r>
              <a:rPr lang="en-US" sz="1400" b="1" dirty="0">
                <a:latin typeface="Courier New" pitchFamily="49" charset="0"/>
                <a:ea typeface="ＭＳ Ｐゴシック" pitchFamily="34" charset="-128"/>
              </a:rPr>
              <a:t>   #</a:t>
            </a:r>
            <a:r>
              <a:rPr lang="en-US" sz="1400" b="1" dirty="0" smtClean="0">
                <a:latin typeface="Courier New" pitchFamily="49" charset="0"/>
                <a:ea typeface="ＭＳ Ｐゴシック" pitchFamily="34" charset="-128"/>
              </a:rPr>
              <a:t>0x0400,SP              </a:t>
            </a:r>
            <a:r>
              <a:rPr lang="en-US" sz="1400" b="1" dirty="0">
                <a:latin typeface="Courier New" pitchFamily="49" charset="0"/>
                <a:ea typeface="ＭＳ Ｐゴシック" pitchFamily="34" charset="-128"/>
              </a:rPr>
              <a:t>; </a:t>
            </a:r>
            <a:r>
              <a:rPr lang="en-US" sz="1400" b="1" dirty="0" err="1">
                <a:latin typeface="Courier New" pitchFamily="49" charset="0"/>
                <a:ea typeface="ＭＳ Ｐゴシック" pitchFamily="34" charset="-128"/>
              </a:rPr>
              <a:t>init</a:t>
            </a:r>
            <a:r>
              <a:rPr lang="en-US" sz="1400" b="1" dirty="0">
                <a:latin typeface="Courier New" pitchFamily="49" charset="0"/>
                <a:ea typeface="ＭＳ Ｐゴシック" pitchFamily="34" charset="-128"/>
              </a:rPr>
              <a:t> stack pointer</a:t>
            </a:r>
          </a:p>
          <a:p>
            <a:pPr eaLnBrk="1" hangingPunct="1">
              <a:lnSpc>
                <a:spcPct val="80000"/>
              </a:lnSpc>
            </a:pPr>
            <a:r>
              <a:rPr lang="en-US" sz="1400" b="1" dirty="0">
                <a:latin typeface="Courier New" pitchFamily="49" charset="0"/>
                <a:ea typeface="ＭＳ Ｐゴシック" pitchFamily="34" charset="-128"/>
              </a:rPr>
              <a:t>            </a:t>
            </a:r>
            <a:r>
              <a:rPr lang="en-US" sz="1400" b="1" dirty="0" err="1">
                <a:latin typeface="Courier New" pitchFamily="49" charset="0"/>
                <a:ea typeface="ＭＳ Ｐゴシック" pitchFamily="34" charset="-128"/>
              </a:rPr>
              <a:t>mov.w</a:t>
            </a:r>
            <a:r>
              <a:rPr lang="en-US" sz="1400" b="1" dirty="0">
                <a:latin typeface="Courier New" pitchFamily="49" charset="0"/>
                <a:ea typeface="ＭＳ Ｐゴシック" pitchFamily="34" charset="-128"/>
              </a:rPr>
              <a:t>   #WDTPW+WDTHOLD,&amp;WDTCTL  ; stop WDT</a:t>
            </a:r>
          </a:p>
          <a:p>
            <a:pPr eaLnBrk="1" hangingPunct="1">
              <a:lnSpc>
                <a:spcPct val="80000"/>
              </a:lnSpc>
            </a:pPr>
            <a:r>
              <a:rPr lang="en-US" sz="1400" b="1" dirty="0">
                <a:latin typeface="Courier New" pitchFamily="49" charset="0"/>
                <a:ea typeface="ＭＳ Ｐゴシック" pitchFamily="34" charset="-128"/>
              </a:rPr>
              <a:t>            </a:t>
            </a:r>
            <a:r>
              <a:rPr lang="en-US" sz="1400" b="1" dirty="0" err="1">
                <a:latin typeface="Courier New" pitchFamily="49" charset="0"/>
                <a:ea typeface="ＭＳ Ｐゴシック" pitchFamily="34" charset="-128"/>
              </a:rPr>
              <a:t>bis.b</a:t>
            </a:r>
            <a:r>
              <a:rPr lang="en-US" sz="1400" b="1" dirty="0">
                <a:latin typeface="Courier New" pitchFamily="49" charset="0"/>
                <a:ea typeface="ＭＳ Ｐゴシック" pitchFamily="34" charset="-128"/>
              </a:rPr>
              <a:t>   #0x01,&amp;P1DIR            ; set P1.0 as output</a:t>
            </a:r>
          </a:p>
          <a:p>
            <a:pPr eaLnBrk="1" hangingPunct="1">
              <a:lnSpc>
                <a:spcPct val="80000"/>
              </a:lnSpc>
            </a:pPr>
            <a:endParaRPr lang="en-US" sz="1400" b="1" dirty="0">
              <a:latin typeface="Courier New" pitchFamily="49" charset="0"/>
              <a:ea typeface="ＭＳ Ｐゴシック" pitchFamily="34" charset="-128"/>
            </a:endParaRPr>
          </a:p>
          <a:p>
            <a:pPr eaLnBrk="1" hangingPunct="1">
              <a:lnSpc>
                <a:spcPct val="80000"/>
              </a:lnSpc>
            </a:pPr>
            <a:r>
              <a:rPr lang="en-US" sz="1400" b="1" dirty="0" err="1">
                <a:latin typeface="Courier New" pitchFamily="49" charset="0"/>
                <a:ea typeface="ＭＳ Ｐゴシック" pitchFamily="34" charset="-128"/>
              </a:rPr>
              <a:t>mainloop</a:t>
            </a:r>
            <a:r>
              <a:rPr lang="en-US" sz="1400" b="1" dirty="0">
                <a:latin typeface="Courier New" pitchFamily="49" charset="0"/>
                <a:ea typeface="ＭＳ Ｐゴシック" pitchFamily="34" charset="-128"/>
              </a:rPr>
              <a:t>:   </a:t>
            </a:r>
            <a:r>
              <a:rPr lang="en-US" sz="1400" b="1" dirty="0" err="1">
                <a:latin typeface="Courier New" pitchFamily="49" charset="0"/>
                <a:ea typeface="ＭＳ Ｐゴシック" pitchFamily="34" charset="-128"/>
              </a:rPr>
              <a:t>xor.b</a:t>
            </a:r>
            <a:r>
              <a:rPr lang="en-US" sz="1400" b="1" dirty="0">
                <a:latin typeface="Courier New" pitchFamily="49" charset="0"/>
                <a:ea typeface="ＭＳ Ｐゴシック" pitchFamily="34" charset="-128"/>
              </a:rPr>
              <a:t>   #0x01,&amp;P1OUT            ; toggle P1.0</a:t>
            </a:r>
          </a:p>
          <a:p>
            <a:pPr eaLnBrk="1" hangingPunct="1">
              <a:lnSpc>
                <a:spcPct val="80000"/>
              </a:lnSpc>
            </a:pPr>
            <a:r>
              <a:rPr lang="en-US" sz="1400" b="1" dirty="0">
                <a:latin typeface="Courier New" pitchFamily="49" charset="0"/>
                <a:ea typeface="ＭＳ Ｐゴシック" pitchFamily="34" charset="-128"/>
              </a:rPr>
              <a:t>            </a:t>
            </a:r>
            <a:r>
              <a:rPr lang="en-US" sz="1400" b="1" dirty="0" err="1">
                <a:solidFill>
                  <a:schemeClr val="hlink"/>
                </a:solidFill>
                <a:latin typeface="Courier New" pitchFamily="49" charset="0"/>
                <a:ea typeface="ＭＳ Ｐゴシック" pitchFamily="34" charset="-128"/>
              </a:rPr>
              <a:t>push.w</a:t>
            </a:r>
            <a:r>
              <a:rPr lang="en-US" sz="1400" b="1" dirty="0">
                <a:solidFill>
                  <a:schemeClr val="hlink"/>
                </a:solidFill>
                <a:latin typeface="Courier New" pitchFamily="49" charset="0"/>
                <a:ea typeface="ＭＳ Ｐゴシック" pitchFamily="34" charset="-128"/>
              </a:rPr>
              <a:t>  #DELAY</a:t>
            </a:r>
            <a:r>
              <a:rPr lang="en-US" sz="1400" b="1" dirty="0">
                <a:latin typeface="Courier New" pitchFamily="49" charset="0"/>
                <a:ea typeface="ＭＳ Ｐゴシック" pitchFamily="34" charset="-128"/>
              </a:rPr>
              <a:t>                  ; pass delay count on stack</a:t>
            </a:r>
          </a:p>
          <a:p>
            <a:pPr eaLnBrk="1" hangingPunct="1">
              <a:lnSpc>
                <a:spcPct val="80000"/>
              </a:lnSpc>
            </a:pPr>
            <a:r>
              <a:rPr lang="en-US" sz="1400" b="1" dirty="0">
                <a:latin typeface="Courier New" pitchFamily="49" charset="0"/>
                <a:ea typeface="ＭＳ Ｐゴシック" pitchFamily="34" charset="-128"/>
              </a:rPr>
              <a:t>            </a:t>
            </a:r>
            <a:r>
              <a:rPr lang="en-US" sz="1400" b="1" dirty="0">
                <a:solidFill>
                  <a:schemeClr val="hlink"/>
                </a:solidFill>
                <a:latin typeface="Courier New" pitchFamily="49" charset="0"/>
                <a:ea typeface="ＭＳ Ｐゴシック" pitchFamily="34" charset="-128"/>
              </a:rPr>
              <a:t>call    #delay</a:t>
            </a:r>
            <a:r>
              <a:rPr lang="en-US" sz="1400" b="1" dirty="0">
                <a:latin typeface="Courier New" pitchFamily="49" charset="0"/>
                <a:ea typeface="ＭＳ Ｐゴシック" pitchFamily="34" charset="-128"/>
              </a:rPr>
              <a:t>                  ; call delay subroutine</a:t>
            </a:r>
          </a:p>
          <a:p>
            <a:pPr eaLnBrk="1" hangingPunct="1">
              <a:lnSpc>
                <a:spcPct val="80000"/>
              </a:lnSpc>
            </a:pPr>
            <a:r>
              <a:rPr lang="en-US" sz="1400" b="1" dirty="0">
                <a:latin typeface="Courier New" pitchFamily="49" charset="0"/>
                <a:ea typeface="ＭＳ Ｐゴシック" pitchFamily="34" charset="-128"/>
              </a:rPr>
              <a:t>            </a:t>
            </a:r>
            <a:r>
              <a:rPr lang="en-US" sz="1400" b="1" dirty="0" err="1">
                <a:latin typeface="Courier New" pitchFamily="49" charset="0"/>
                <a:ea typeface="ＭＳ Ｐゴシック" pitchFamily="34" charset="-128"/>
              </a:rPr>
              <a:t>jmp</a:t>
            </a:r>
            <a:r>
              <a:rPr lang="en-US" sz="1400" b="1" dirty="0">
                <a:latin typeface="Courier New" pitchFamily="49" charset="0"/>
                <a:ea typeface="ＭＳ Ｐゴシック" pitchFamily="34" charset="-128"/>
              </a:rPr>
              <a:t>     </a:t>
            </a:r>
            <a:r>
              <a:rPr lang="en-US" sz="1400" b="1" dirty="0" err="1">
                <a:latin typeface="Courier New" pitchFamily="49" charset="0"/>
                <a:ea typeface="ＭＳ Ｐゴシック" pitchFamily="34" charset="-128"/>
              </a:rPr>
              <a:t>mainloop</a:t>
            </a:r>
            <a:endParaRPr lang="en-US" sz="1400" b="1" dirty="0">
              <a:latin typeface="Courier New" pitchFamily="49" charset="0"/>
              <a:ea typeface="ＭＳ Ｐゴシック" pitchFamily="34" charset="-128"/>
            </a:endParaRPr>
          </a:p>
          <a:p>
            <a:pPr eaLnBrk="1" hangingPunct="1">
              <a:lnSpc>
                <a:spcPct val="80000"/>
              </a:lnSpc>
            </a:pPr>
            <a:endParaRPr lang="en-US" sz="1400" b="1" dirty="0">
              <a:latin typeface="Courier New" pitchFamily="49" charset="0"/>
              <a:ea typeface="ＭＳ Ｐゴシック" pitchFamily="34" charset="-128"/>
            </a:endParaRPr>
          </a:p>
          <a:p>
            <a:pPr eaLnBrk="1" hangingPunct="1">
              <a:lnSpc>
                <a:spcPct val="80000"/>
              </a:lnSpc>
            </a:pPr>
            <a:r>
              <a:rPr lang="en-US" sz="1400" b="1" dirty="0">
                <a:latin typeface="Courier New" pitchFamily="49" charset="0"/>
                <a:ea typeface="ＭＳ Ｐゴシック" pitchFamily="34" charset="-128"/>
              </a:rPr>
              <a:t>; delay subroutine: stack usage  4| DELAY | \</a:t>
            </a:r>
          </a:p>
          <a:p>
            <a:pPr eaLnBrk="1" hangingPunct="1">
              <a:lnSpc>
                <a:spcPct val="80000"/>
              </a:lnSpc>
            </a:pPr>
            <a:r>
              <a:rPr lang="en-US" sz="1400" b="1" dirty="0">
                <a:latin typeface="Courier New" pitchFamily="49" charset="0"/>
                <a:ea typeface="ＭＳ Ｐゴシック" pitchFamily="34" charset="-128"/>
              </a:rPr>
              <a:t>;                                2|  ret  |  subroutine frame (6 bytes)</a:t>
            </a:r>
          </a:p>
          <a:p>
            <a:pPr eaLnBrk="1" hangingPunct="1">
              <a:lnSpc>
                <a:spcPct val="80000"/>
              </a:lnSpc>
            </a:pPr>
            <a:r>
              <a:rPr lang="en-US" sz="1400" b="1" dirty="0">
                <a:latin typeface="Courier New" pitchFamily="49" charset="0"/>
                <a:ea typeface="ＭＳ Ｐゴシック" pitchFamily="34" charset="-128"/>
              </a:rPr>
              <a:t>;                        (SP) =&gt; 0|  r15  | /</a:t>
            </a:r>
          </a:p>
          <a:p>
            <a:pPr eaLnBrk="1" hangingPunct="1">
              <a:lnSpc>
                <a:spcPct val="80000"/>
              </a:lnSpc>
            </a:pPr>
            <a:r>
              <a:rPr lang="en-US" sz="1400" b="1" dirty="0">
                <a:latin typeface="Courier New" pitchFamily="49" charset="0"/>
                <a:ea typeface="ＭＳ Ｐゴシック" pitchFamily="34" charset="-128"/>
              </a:rPr>
              <a:t>delay:      </a:t>
            </a:r>
            <a:r>
              <a:rPr lang="en-US" sz="1400" b="1" dirty="0" err="1">
                <a:solidFill>
                  <a:schemeClr val="hlink"/>
                </a:solidFill>
                <a:latin typeface="Courier New" pitchFamily="49" charset="0"/>
                <a:ea typeface="ＭＳ Ｐゴシック" pitchFamily="34" charset="-128"/>
              </a:rPr>
              <a:t>push.w</a:t>
            </a:r>
            <a:r>
              <a:rPr lang="en-US" sz="1400" b="1" dirty="0">
                <a:solidFill>
                  <a:schemeClr val="hlink"/>
                </a:solidFill>
                <a:latin typeface="Courier New" pitchFamily="49" charset="0"/>
                <a:ea typeface="ＭＳ Ｐゴシック" pitchFamily="34" charset="-128"/>
              </a:rPr>
              <a:t>  r15</a:t>
            </a:r>
            <a:r>
              <a:rPr lang="en-US" sz="1400" b="1" dirty="0">
                <a:latin typeface="Courier New" pitchFamily="49" charset="0"/>
                <a:ea typeface="ＭＳ Ｐゴシック" pitchFamily="34" charset="-128"/>
              </a:rPr>
              <a:t>                     ; </a:t>
            </a:r>
            <a:r>
              <a:rPr lang="en-US" sz="1400" b="1" dirty="0" err="1">
                <a:latin typeface="Courier New" pitchFamily="49" charset="0"/>
                <a:ea typeface="ＭＳ Ｐゴシック" pitchFamily="34" charset="-128"/>
              </a:rPr>
              <a:t>callee</a:t>
            </a:r>
            <a:r>
              <a:rPr lang="en-US" sz="1400" b="1" dirty="0">
                <a:latin typeface="Courier New" pitchFamily="49" charset="0"/>
                <a:ea typeface="ＭＳ Ｐゴシック" pitchFamily="34" charset="-128"/>
              </a:rPr>
              <a:t>-save</a:t>
            </a:r>
          </a:p>
          <a:p>
            <a:pPr eaLnBrk="1" hangingPunct="1">
              <a:lnSpc>
                <a:spcPct val="80000"/>
              </a:lnSpc>
            </a:pPr>
            <a:r>
              <a:rPr lang="en-US" sz="1400" b="1" dirty="0">
                <a:latin typeface="Courier New" pitchFamily="49" charset="0"/>
                <a:ea typeface="ＭＳ Ｐゴシック" pitchFamily="34" charset="-128"/>
              </a:rPr>
              <a:t>            </a:t>
            </a:r>
            <a:r>
              <a:rPr lang="en-US" sz="1400" b="1" dirty="0" err="1">
                <a:latin typeface="Courier New" pitchFamily="49" charset="0"/>
                <a:ea typeface="ＭＳ Ｐゴシック" pitchFamily="34" charset="-128"/>
              </a:rPr>
              <a:t>mov.w</a:t>
            </a:r>
            <a:r>
              <a:rPr lang="en-US" sz="1400" b="1" dirty="0">
                <a:latin typeface="Courier New" pitchFamily="49" charset="0"/>
                <a:ea typeface="ＭＳ Ｐゴシック" pitchFamily="34" charset="-128"/>
              </a:rPr>
              <a:t>   #0,r15                  ; use R15 as inner counter</a:t>
            </a:r>
          </a:p>
          <a:p>
            <a:pPr eaLnBrk="1" hangingPunct="1">
              <a:lnSpc>
                <a:spcPct val="80000"/>
              </a:lnSpc>
            </a:pPr>
            <a:endParaRPr lang="en-US" sz="1400" b="1" dirty="0">
              <a:latin typeface="Courier New" pitchFamily="49" charset="0"/>
              <a:ea typeface="ＭＳ Ｐゴシック" pitchFamily="34" charset="-128"/>
            </a:endParaRPr>
          </a:p>
          <a:p>
            <a:pPr eaLnBrk="1" hangingPunct="1">
              <a:lnSpc>
                <a:spcPct val="80000"/>
              </a:lnSpc>
            </a:pPr>
            <a:r>
              <a:rPr lang="en-US" sz="1400" b="1" dirty="0">
                <a:latin typeface="Courier New" pitchFamily="49" charset="0"/>
                <a:ea typeface="ＭＳ Ｐゴシック" pitchFamily="34" charset="-128"/>
              </a:rPr>
              <a:t>delay02:    </a:t>
            </a:r>
            <a:r>
              <a:rPr lang="en-US" sz="1400" b="1" dirty="0" err="1" smtClean="0">
                <a:latin typeface="Courier New" pitchFamily="49" charset="0"/>
                <a:ea typeface="ＭＳ Ｐゴシック" pitchFamily="34" charset="-128"/>
              </a:rPr>
              <a:t>sub.w</a:t>
            </a:r>
            <a:r>
              <a:rPr lang="en-US" sz="1400" b="1" dirty="0" smtClean="0">
                <a:latin typeface="Courier New" pitchFamily="49" charset="0"/>
                <a:ea typeface="ＭＳ Ｐゴシック" pitchFamily="34" charset="-128"/>
              </a:rPr>
              <a:t>   #1,r15                  </a:t>
            </a:r>
            <a:r>
              <a:rPr lang="en-US" sz="1400" b="1" dirty="0">
                <a:latin typeface="Courier New" pitchFamily="49" charset="0"/>
                <a:ea typeface="ＭＳ Ｐゴシック" pitchFamily="34" charset="-128"/>
              </a:rPr>
              <a:t>; inner delay over?</a:t>
            </a:r>
          </a:p>
          <a:p>
            <a:pPr eaLnBrk="1" hangingPunct="1">
              <a:lnSpc>
                <a:spcPct val="80000"/>
              </a:lnSpc>
            </a:pPr>
            <a:r>
              <a:rPr lang="en-US" sz="1400" b="1" dirty="0">
                <a:latin typeface="Courier New" pitchFamily="49" charset="0"/>
                <a:ea typeface="ＭＳ Ｐゴシック" pitchFamily="34" charset="-128"/>
              </a:rPr>
              <a:t>              </a:t>
            </a:r>
            <a:r>
              <a:rPr lang="en-US" sz="1400" b="1" dirty="0" err="1">
                <a:latin typeface="Courier New" pitchFamily="49" charset="0"/>
                <a:ea typeface="ＭＳ Ｐゴシック" pitchFamily="34" charset="-128"/>
              </a:rPr>
              <a:t>jne</a:t>
            </a:r>
            <a:r>
              <a:rPr lang="en-US" sz="1400" b="1" dirty="0">
                <a:latin typeface="Courier New" pitchFamily="49" charset="0"/>
                <a:ea typeface="ＭＳ Ｐゴシック" pitchFamily="34" charset="-128"/>
              </a:rPr>
              <a:t>   delay02                 ; n</a:t>
            </a:r>
          </a:p>
          <a:p>
            <a:pPr eaLnBrk="1" hangingPunct="1">
              <a:lnSpc>
                <a:spcPct val="80000"/>
              </a:lnSpc>
            </a:pPr>
            <a:r>
              <a:rPr lang="en-US" sz="1400" b="1" dirty="0">
                <a:latin typeface="Courier New" pitchFamily="49" charset="0"/>
                <a:ea typeface="ＭＳ Ｐゴシック" pitchFamily="34" charset="-128"/>
              </a:rPr>
              <a:t>            </a:t>
            </a:r>
            <a:r>
              <a:rPr lang="en-US" sz="1400" b="1" dirty="0" err="1" smtClean="0">
                <a:latin typeface="Courier New" pitchFamily="49" charset="0"/>
                <a:ea typeface="ＭＳ Ｐゴシック" pitchFamily="34" charset="-128"/>
              </a:rPr>
              <a:t>sub.w</a:t>
            </a:r>
            <a:r>
              <a:rPr lang="en-US" sz="1400" b="1" dirty="0" smtClean="0">
                <a:latin typeface="Courier New" pitchFamily="49" charset="0"/>
                <a:ea typeface="ＭＳ Ｐゴシック" pitchFamily="34" charset="-128"/>
              </a:rPr>
              <a:t>   #1,4(SP</a:t>
            </a:r>
            <a:r>
              <a:rPr lang="en-US" sz="1400" b="1" dirty="0">
                <a:latin typeface="Courier New" pitchFamily="49" charset="0"/>
                <a:ea typeface="ＭＳ Ｐゴシック" pitchFamily="34" charset="-128"/>
              </a:rPr>
              <a:t>) </a:t>
            </a:r>
            <a:r>
              <a:rPr lang="en-US" sz="1400" b="1" dirty="0" smtClean="0">
                <a:latin typeface="Courier New" pitchFamily="49" charset="0"/>
                <a:ea typeface="ＭＳ Ｐゴシック" pitchFamily="34" charset="-128"/>
              </a:rPr>
              <a:t>               </a:t>
            </a:r>
            <a:r>
              <a:rPr lang="en-US" sz="1400" b="1" dirty="0">
                <a:latin typeface="Courier New" pitchFamily="49" charset="0"/>
                <a:ea typeface="ＭＳ Ｐゴシック" pitchFamily="34" charset="-128"/>
              </a:rPr>
              <a:t>; y, outer done?</a:t>
            </a:r>
          </a:p>
          <a:p>
            <a:pPr eaLnBrk="1" hangingPunct="1">
              <a:lnSpc>
                <a:spcPct val="80000"/>
              </a:lnSpc>
            </a:pPr>
            <a:r>
              <a:rPr lang="en-US" sz="1400" b="1" dirty="0">
                <a:latin typeface="Courier New" pitchFamily="49" charset="0"/>
                <a:ea typeface="ＭＳ Ｐゴシック" pitchFamily="34" charset="-128"/>
              </a:rPr>
              <a:t>              </a:t>
            </a:r>
            <a:r>
              <a:rPr lang="en-US" sz="1400" b="1" dirty="0" err="1">
                <a:latin typeface="Courier New" pitchFamily="49" charset="0"/>
                <a:ea typeface="ＭＳ Ｐゴシック" pitchFamily="34" charset="-128"/>
              </a:rPr>
              <a:t>jne</a:t>
            </a:r>
            <a:r>
              <a:rPr lang="en-US" sz="1400" b="1" dirty="0">
                <a:latin typeface="Courier New" pitchFamily="49" charset="0"/>
                <a:ea typeface="ＭＳ Ｐゴシック" pitchFamily="34" charset="-128"/>
              </a:rPr>
              <a:t>   delay02                 ; n</a:t>
            </a:r>
          </a:p>
          <a:p>
            <a:pPr eaLnBrk="1" hangingPunct="1">
              <a:lnSpc>
                <a:spcPct val="80000"/>
              </a:lnSpc>
            </a:pPr>
            <a:r>
              <a:rPr lang="en-US" sz="1400" b="1" dirty="0">
                <a:latin typeface="Courier New" pitchFamily="49" charset="0"/>
                <a:ea typeface="ＭＳ Ｐゴシック" pitchFamily="34" charset="-128"/>
              </a:rPr>
              <a:t>            </a:t>
            </a:r>
            <a:r>
              <a:rPr lang="en-US" sz="1400" b="1" dirty="0" err="1">
                <a:latin typeface="Courier New" pitchFamily="49" charset="0"/>
                <a:ea typeface="ＭＳ Ｐゴシック" pitchFamily="34" charset="-128"/>
              </a:rPr>
              <a:t>pop.w</a:t>
            </a:r>
            <a:r>
              <a:rPr lang="en-US" sz="1400" b="1" dirty="0">
                <a:latin typeface="Courier New" pitchFamily="49" charset="0"/>
                <a:ea typeface="ＭＳ Ｐゴシック" pitchFamily="34" charset="-128"/>
              </a:rPr>
              <a:t>   r15                     ; y, restore register(s)</a:t>
            </a:r>
          </a:p>
          <a:p>
            <a:pPr eaLnBrk="1" hangingPunct="1">
              <a:lnSpc>
                <a:spcPct val="80000"/>
              </a:lnSpc>
            </a:pPr>
            <a:r>
              <a:rPr lang="en-US" sz="1400" b="1" dirty="0">
                <a:latin typeface="Courier New" pitchFamily="49" charset="0"/>
                <a:ea typeface="ＭＳ Ｐゴシック" pitchFamily="34" charset="-128"/>
              </a:rPr>
              <a:t>            </a:t>
            </a:r>
            <a:r>
              <a:rPr lang="en-US" sz="1400" b="1" dirty="0" err="1">
                <a:latin typeface="Courier New" pitchFamily="49" charset="0"/>
                <a:ea typeface="ＭＳ Ｐゴシック" pitchFamily="34" charset="-128"/>
              </a:rPr>
              <a:t>mov.w</a:t>
            </a:r>
            <a:r>
              <a:rPr lang="en-US" sz="1400" b="1" dirty="0">
                <a:latin typeface="Courier New" pitchFamily="49" charset="0"/>
                <a:ea typeface="ＭＳ Ｐゴシック" pitchFamily="34" charset="-128"/>
              </a:rPr>
              <a:t>   @SP+,0(SP)              ; pop input delay count</a:t>
            </a:r>
          </a:p>
          <a:p>
            <a:pPr eaLnBrk="1" hangingPunct="1">
              <a:lnSpc>
                <a:spcPct val="80000"/>
              </a:lnSpc>
            </a:pPr>
            <a:r>
              <a:rPr lang="en-US" sz="1400" b="1" dirty="0">
                <a:latin typeface="Courier New" pitchFamily="49" charset="0"/>
                <a:ea typeface="ＭＳ Ｐゴシック" pitchFamily="34" charset="-128"/>
              </a:rPr>
              <a:t>            ret                             ; return from subroutine</a:t>
            </a:r>
          </a:p>
          <a:p>
            <a:pPr eaLnBrk="1" hangingPunct="1">
              <a:lnSpc>
                <a:spcPct val="80000"/>
              </a:lnSpc>
            </a:pPr>
            <a:endParaRPr lang="en-US" sz="1400" b="1" dirty="0">
              <a:latin typeface="Courier New" pitchFamily="49" charset="0"/>
              <a:ea typeface="ＭＳ Ｐゴシック" pitchFamily="34" charset="-128"/>
            </a:endParaRPr>
          </a:p>
          <a:p>
            <a:pPr eaLnBrk="1" hangingPunct="1">
              <a:lnSpc>
                <a:spcPct val="80000"/>
              </a:lnSpc>
            </a:pPr>
            <a:r>
              <a:rPr lang="en-US" sz="1400" b="1" dirty="0">
                <a:latin typeface="Courier New" pitchFamily="49" charset="0"/>
                <a:ea typeface="ＭＳ Ｐゴシック" pitchFamily="34" charset="-128"/>
              </a:rPr>
              <a:t>            .sect   ".reset"                ; MSP430 </a:t>
            </a:r>
            <a:r>
              <a:rPr lang="en-US" sz="1400" b="1" dirty="0" smtClean="0">
                <a:latin typeface="Courier New" pitchFamily="49" charset="0"/>
                <a:ea typeface="ＭＳ Ｐゴシック" pitchFamily="34" charset="-128"/>
              </a:rPr>
              <a:t>reset Vector</a:t>
            </a:r>
            <a:endParaRPr lang="en-US" sz="1400" b="1" dirty="0">
              <a:latin typeface="Courier New" pitchFamily="49" charset="0"/>
              <a:ea typeface="ＭＳ Ｐゴシック" pitchFamily="34" charset="-128"/>
            </a:endParaRPr>
          </a:p>
          <a:p>
            <a:pPr eaLnBrk="1" hangingPunct="1">
              <a:lnSpc>
                <a:spcPct val="80000"/>
              </a:lnSpc>
            </a:pPr>
            <a:r>
              <a:rPr lang="en-US" sz="1400" b="1" dirty="0">
                <a:latin typeface="Courier New" pitchFamily="49" charset="0"/>
                <a:ea typeface="ＭＳ Ｐゴシック" pitchFamily="34" charset="-128"/>
              </a:rPr>
              <a:t>            .word   </a:t>
            </a:r>
            <a:r>
              <a:rPr lang="en-US" sz="1400" b="1" dirty="0" smtClean="0">
                <a:latin typeface="Courier New" pitchFamily="49" charset="0"/>
                <a:ea typeface="ＭＳ Ｐゴシック" pitchFamily="34" charset="-128"/>
              </a:rPr>
              <a:t>reset                   </a:t>
            </a:r>
            <a:r>
              <a:rPr lang="en-US" sz="1400" b="1" dirty="0">
                <a:latin typeface="Courier New" pitchFamily="49" charset="0"/>
                <a:ea typeface="ＭＳ Ｐゴシック" pitchFamily="34" charset="-128"/>
              </a:rPr>
              <a:t>; start address</a:t>
            </a:r>
          </a:p>
          <a:p>
            <a:pPr eaLnBrk="1" hangingPunct="1">
              <a:lnSpc>
                <a:spcPct val="80000"/>
              </a:lnSpc>
            </a:pPr>
            <a:r>
              <a:rPr lang="en-US" sz="1400" b="1" dirty="0">
                <a:latin typeface="Courier New" pitchFamily="49" charset="0"/>
                <a:ea typeface="ＭＳ Ｐゴシック" pitchFamily="34" charset="-128"/>
              </a:rPr>
              <a:t>            .end</a:t>
            </a:r>
          </a:p>
        </p:txBody>
      </p:sp>
      <p:sp>
        <p:nvSpPr>
          <p:cNvPr id="2854918" name="Rectangle 2"/>
          <p:cNvSpPr>
            <a:spLocks noGrp="1" noChangeArrowheads="1"/>
          </p:cNvSpPr>
          <p:nvPr>
            <p:ph type="title" idx="4294967295"/>
          </p:nvPr>
        </p:nvSpPr>
        <p:spPr>
          <a:xfrm>
            <a:off x="1154113" y="195263"/>
            <a:ext cx="7793037" cy="866775"/>
          </a:xfrm>
        </p:spPr>
        <p:txBody>
          <a:bodyPr/>
          <a:lstStyle/>
          <a:p>
            <a:r>
              <a:rPr lang="en-US" dirty="0" smtClean="0"/>
              <a:t>Activation Record Example</a:t>
            </a:r>
            <a:endParaRPr lang="en-US" dirty="0"/>
          </a:p>
        </p:txBody>
      </p:sp>
      <p:sp>
        <p:nvSpPr>
          <p:cNvPr id="2854919" name="Rounded Rectangular Callout 9"/>
          <p:cNvSpPr>
            <a:spLocks noChangeArrowheads="1"/>
          </p:cNvSpPr>
          <p:nvPr/>
        </p:nvSpPr>
        <p:spPr bwMode="auto">
          <a:xfrm>
            <a:off x="5768793" y="2407531"/>
            <a:ext cx="2135972" cy="941598"/>
          </a:xfrm>
          <a:prstGeom prst="wedgeRoundRectCallout">
            <a:avLst>
              <a:gd name="adj1" fmla="val -136823"/>
              <a:gd name="adj2" fmla="val 155275"/>
              <a:gd name="adj3" fmla="val 16667"/>
            </a:avLst>
          </a:prstGeom>
          <a:solidFill>
            <a:srgbClr val="FFFF00"/>
          </a:solidFill>
          <a:ln w="9525">
            <a:solidFill>
              <a:schemeClr val="tx1"/>
            </a:solidFill>
            <a:miter lim="800000"/>
            <a:headEnd/>
            <a:tailEnd/>
          </a:ln>
        </p:spPr>
        <p:txBody>
          <a:bodyPr wrap="none"/>
          <a:lstStyle/>
          <a:p>
            <a:r>
              <a:rPr lang="en-US" sz="1200" b="1" dirty="0" smtClean="0">
                <a:latin typeface="Arial" pitchFamily="34" charset="0"/>
                <a:ea typeface="ＭＳ Ｐゴシック" pitchFamily="34" charset="-128"/>
              </a:rPr>
              <a:t>Delay Activation Record:</a:t>
            </a:r>
          </a:p>
          <a:p>
            <a:r>
              <a:rPr lang="en-US" sz="1200" b="1" dirty="0" smtClean="0">
                <a:latin typeface="Arial" pitchFamily="34" charset="0"/>
                <a:ea typeface="ＭＳ Ｐゴシック" pitchFamily="34" charset="-128"/>
              </a:rPr>
              <a:t>  4(SP</a:t>
            </a:r>
            <a:r>
              <a:rPr lang="en-US" sz="1200" b="1" dirty="0">
                <a:latin typeface="Arial" pitchFamily="34" charset="0"/>
                <a:ea typeface="ＭＳ Ｐゴシック" pitchFamily="34" charset="-128"/>
              </a:rPr>
              <a:t>) = delay count</a:t>
            </a:r>
          </a:p>
          <a:p>
            <a:r>
              <a:rPr lang="en-US" sz="1200" b="1" dirty="0" smtClean="0">
                <a:latin typeface="Arial" pitchFamily="34" charset="0"/>
                <a:ea typeface="ＭＳ Ｐゴシック" pitchFamily="34" charset="-128"/>
              </a:rPr>
              <a:t>  2(SP</a:t>
            </a:r>
            <a:r>
              <a:rPr lang="en-US" sz="1200" b="1" dirty="0">
                <a:latin typeface="Arial" pitchFamily="34" charset="0"/>
                <a:ea typeface="ＭＳ Ｐゴシック" pitchFamily="34" charset="-128"/>
              </a:rPr>
              <a:t>) = return address</a:t>
            </a:r>
          </a:p>
          <a:p>
            <a:r>
              <a:rPr lang="en-US" sz="1200" b="1" dirty="0" smtClean="0">
                <a:latin typeface="Arial" pitchFamily="34" charset="0"/>
                <a:ea typeface="ＭＳ Ｐゴシック" pitchFamily="34" charset="-128"/>
              </a:rPr>
              <a:t>  0(SP</a:t>
            </a:r>
            <a:r>
              <a:rPr lang="en-US" sz="1200" b="1" dirty="0">
                <a:latin typeface="Arial" pitchFamily="34" charset="0"/>
                <a:ea typeface="ＭＳ Ｐゴシック" pitchFamily="34" charset="-128"/>
              </a:rPr>
              <a:t>) = r15</a:t>
            </a:r>
          </a:p>
        </p:txBody>
      </p:sp>
      <p:sp>
        <p:nvSpPr>
          <p:cNvPr id="2854920" name="Text Box 8"/>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Activation Records</a:t>
            </a:r>
          </a:p>
        </p:txBody>
      </p:sp>
      <p:sp>
        <p:nvSpPr>
          <p:cNvPr id="9" name="Rounded Rectangular Callout 9"/>
          <p:cNvSpPr>
            <a:spLocks noChangeArrowheads="1"/>
          </p:cNvSpPr>
          <p:nvPr/>
        </p:nvSpPr>
        <p:spPr bwMode="auto">
          <a:xfrm>
            <a:off x="5768793" y="3932275"/>
            <a:ext cx="2135972" cy="701062"/>
          </a:xfrm>
          <a:prstGeom prst="wedgeRoundRectCallout">
            <a:avLst>
              <a:gd name="adj1" fmla="val -153844"/>
              <a:gd name="adj2" fmla="val 146762"/>
              <a:gd name="adj3" fmla="val 16667"/>
            </a:avLst>
          </a:prstGeom>
          <a:solidFill>
            <a:srgbClr val="FFFF00"/>
          </a:solidFill>
          <a:ln w="9525">
            <a:solidFill>
              <a:schemeClr val="tx1"/>
            </a:solidFill>
            <a:miter lim="800000"/>
            <a:headEnd/>
            <a:tailEnd/>
          </a:ln>
        </p:spPr>
        <p:txBody>
          <a:bodyPr wrap="none"/>
          <a:lstStyle/>
          <a:p>
            <a:r>
              <a:rPr lang="en-US" sz="1200" b="1" dirty="0" smtClean="0">
                <a:latin typeface="Arial" pitchFamily="34" charset="0"/>
                <a:ea typeface="ＭＳ Ｐゴシック" pitchFamily="34" charset="-128"/>
              </a:rPr>
              <a:t>Stack:</a:t>
            </a:r>
          </a:p>
          <a:p>
            <a:r>
              <a:rPr lang="en-US" sz="1200" b="1" dirty="0" smtClean="0">
                <a:latin typeface="Arial" pitchFamily="34" charset="0"/>
                <a:ea typeface="ＭＳ Ｐゴシック" pitchFamily="34" charset="-128"/>
              </a:rPr>
              <a:t>  2(SP</a:t>
            </a:r>
            <a:r>
              <a:rPr lang="en-US" sz="1200" b="1" dirty="0">
                <a:latin typeface="Arial" pitchFamily="34" charset="0"/>
                <a:ea typeface="ＭＳ Ｐゴシック" pitchFamily="34" charset="-128"/>
              </a:rPr>
              <a:t>) = delay count</a:t>
            </a:r>
          </a:p>
          <a:p>
            <a:r>
              <a:rPr lang="en-US" sz="1200" b="1" dirty="0" smtClean="0">
                <a:latin typeface="Arial" pitchFamily="34" charset="0"/>
                <a:ea typeface="ＭＳ Ｐゴシック" pitchFamily="34" charset="-128"/>
              </a:rPr>
              <a:t>  0(SP</a:t>
            </a:r>
            <a:r>
              <a:rPr lang="en-US" sz="1200" b="1" dirty="0">
                <a:latin typeface="Arial" pitchFamily="34" charset="0"/>
                <a:ea typeface="ＭＳ Ｐゴシック" pitchFamily="34" charset="-128"/>
              </a:rPr>
              <a:t>) = return </a:t>
            </a:r>
            <a:r>
              <a:rPr lang="en-US" sz="1200" b="1" dirty="0" smtClean="0">
                <a:latin typeface="Arial" pitchFamily="34" charset="0"/>
                <a:ea typeface="ＭＳ Ｐゴシック" pitchFamily="34" charset="-128"/>
              </a:rPr>
              <a:t>address</a:t>
            </a:r>
            <a:endParaRPr lang="en-US" sz="1200" b="1" dirty="0">
              <a:latin typeface="Arial" pitchFamily="34" charset="0"/>
              <a:ea typeface="ＭＳ Ｐゴシック" pitchFamily="34" charset="-128"/>
            </a:endParaRPr>
          </a:p>
        </p:txBody>
      </p:sp>
      <p:sp>
        <p:nvSpPr>
          <p:cNvPr id="10" name="Rounded Rectangular Callout 9"/>
          <p:cNvSpPr>
            <a:spLocks noChangeArrowheads="1"/>
          </p:cNvSpPr>
          <p:nvPr/>
        </p:nvSpPr>
        <p:spPr bwMode="auto">
          <a:xfrm>
            <a:off x="5777972" y="5010103"/>
            <a:ext cx="2135972" cy="520364"/>
          </a:xfrm>
          <a:prstGeom prst="wedgeRoundRectCallout">
            <a:avLst>
              <a:gd name="adj1" fmla="val -125992"/>
              <a:gd name="adj2" fmla="val 47543"/>
              <a:gd name="adj3" fmla="val 16667"/>
            </a:avLst>
          </a:prstGeom>
          <a:solidFill>
            <a:srgbClr val="FFFF00"/>
          </a:solidFill>
          <a:ln w="9525">
            <a:solidFill>
              <a:schemeClr val="tx1"/>
            </a:solidFill>
            <a:miter lim="800000"/>
            <a:headEnd/>
            <a:tailEnd/>
          </a:ln>
        </p:spPr>
        <p:txBody>
          <a:bodyPr wrap="none"/>
          <a:lstStyle/>
          <a:p>
            <a:r>
              <a:rPr lang="en-US" sz="1200" b="1" dirty="0" smtClean="0">
                <a:latin typeface="Arial" pitchFamily="34" charset="0"/>
                <a:ea typeface="ＭＳ Ｐゴシック" pitchFamily="34" charset="-128"/>
              </a:rPr>
              <a:t>Stack:</a:t>
            </a:r>
          </a:p>
          <a:p>
            <a:r>
              <a:rPr lang="en-US" sz="1200" b="1" dirty="0" smtClean="0">
                <a:latin typeface="Arial" pitchFamily="34" charset="0"/>
                <a:ea typeface="ＭＳ Ｐゴシック" pitchFamily="34" charset="-128"/>
              </a:rPr>
              <a:t>  0(SP</a:t>
            </a:r>
            <a:r>
              <a:rPr lang="en-US" sz="1200" b="1" dirty="0">
                <a:latin typeface="Arial" pitchFamily="34" charset="0"/>
                <a:ea typeface="ＭＳ Ｐゴシック" pitchFamily="34" charset="-128"/>
              </a:rPr>
              <a:t>) = return </a:t>
            </a:r>
            <a:r>
              <a:rPr lang="en-US" sz="1200" b="1" dirty="0" smtClean="0">
                <a:latin typeface="Arial" pitchFamily="34" charset="0"/>
                <a:ea typeface="ＭＳ Ｐゴシック" pitchFamily="34" charset="-128"/>
              </a:rPr>
              <a:t>address</a:t>
            </a:r>
            <a:endParaRPr lang="en-US" sz="1200" b="1" dirty="0">
              <a:latin typeface="Arial" pitchFamily="34" charset="0"/>
              <a:ea typeface="ＭＳ Ｐゴシック" pitchFamily="34" charset="-128"/>
            </a:endParaRPr>
          </a:p>
        </p:txBody>
      </p:sp>
      <p:sp>
        <p:nvSpPr>
          <p:cNvPr id="11" name="Rounded Rectangular Callout 10"/>
          <p:cNvSpPr>
            <a:spLocks noChangeArrowheads="1"/>
          </p:cNvSpPr>
          <p:nvPr/>
        </p:nvSpPr>
        <p:spPr bwMode="auto">
          <a:xfrm>
            <a:off x="5787151" y="5878608"/>
            <a:ext cx="2135972" cy="520364"/>
          </a:xfrm>
          <a:prstGeom prst="wedgeRoundRectCallout">
            <a:avLst>
              <a:gd name="adj1" fmla="val -170865"/>
              <a:gd name="adj2" fmla="val -83720"/>
              <a:gd name="adj3" fmla="val 16667"/>
            </a:avLst>
          </a:prstGeom>
          <a:solidFill>
            <a:srgbClr val="FFFF00"/>
          </a:solidFill>
          <a:ln w="9525">
            <a:solidFill>
              <a:schemeClr val="tx1"/>
            </a:solidFill>
            <a:miter lim="800000"/>
            <a:headEnd/>
            <a:tailEnd/>
          </a:ln>
        </p:spPr>
        <p:txBody>
          <a:bodyPr wrap="none"/>
          <a:lstStyle/>
          <a:p>
            <a:r>
              <a:rPr lang="en-US" sz="1200" b="1" dirty="0" smtClean="0">
                <a:latin typeface="Arial" pitchFamily="34" charset="0"/>
                <a:ea typeface="ＭＳ Ｐゴシック" pitchFamily="34" charset="-128"/>
              </a:rPr>
              <a:t>Stack:</a:t>
            </a:r>
          </a:p>
          <a:p>
            <a:r>
              <a:rPr lang="en-US" sz="1200" b="1" dirty="0" smtClean="0">
                <a:latin typeface="Arial" pitchFamily="34" charset="0"/>
                <a:ea typeface="ＭＳ Ｐゴシック" pitchFamily="34" charset="-128"/>
              </a:rPr>
              <a:t>  (</a:t>
            </a:r>
            <a:r>
              <a:rPr lang="en-US" sz="1200" b="1" dirty="0" err="1" smtClean="0">
                <a:latin typeface="Arial" pitchFamily="34" charset="0"/>
                <a:ea typeface="ＭＳ Ｐゴシック" pitchFamily="34" charset="-128"/>
              </a:rPr>
              <a:t>emply</a:t>
            </a:r>
            <a:r>
              <a:rPr lang="en-US" sz="1200" b="1" dirty="0" smtClean="0">
                <a:latin typeface="Arial" pitchFamily="34" charset="0"/>
                <a:ea typeface="ＭＳ Ｐゴシック" pitchFamily="34" charset="-128"/>
              </a:rPr>
              <a:t>)</a:t>
            </a:r>
            <a:endParaRPr lang="en-US" sz="1200" b="1" dirty="0">
              <a:latin typeface="Arial" pitchFamily="34" charset="0"/>
              <a:ea typeface="ＭＳ Ｐゴシック" pitchFamily="34" charset="-128"/>
            </a:endParaRPr>
          </a:p>
        </p:txBody>
      </p:sp>
    </p:spTree>
    <p:extLst>
      <p:ext uri="{BB962C8B-B14F-4D97-AF65-F5344CB8AC3E}">
        <p14:creationId xmlns:p14="http://schemas.microsoft.com/office/powerpoint/2010/main" val="42330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54919"/>
                                        </p:tgtEl>
                                        <p:attrNameLst>
                                          <p:attrName>style.visibility</p:attrName>
                                        </p:attrNameLst>
                                      </p:cBhvr>
                                      <p:to>
                                        <p:strVal val="visible"/>
                                      </p:to>
                                    </p:set>
                                    <p:animEffect transition="in" filter="fade">
                                      <p:cBhvr>
                                        <p:cTn id="7" dur="500"/>
                                        <p:tgtEl>
                                          <p:spTgt spid="28549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4919"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124</a:t>
            </a:r>
            <a:endParaRPr lang="en-US"/>
          </a:p>
        </p:txBody>
      </p:sp>
      <p:sp>
        <p:nvSpPr>
          <p:cNvPr id="7" name="Footer Placeholder 4"/>
          <p:cNvSpPr>
            <a:spLocks noGrp="1"/>
          </p:cNvSpPr>
          <p:nvPr>
            <p:ph type="ftr" sz="quarter" idx="11"/>
          </p:nvPr>
        </p:nvSpPr>
        <p:spPr/>
        <p:txBody>
          <a:bodyPr/>
          <a:lstStyle/>
          <a:p>
            <a:r>
              <a:rPr lang="en-US" smtClean="0"/>
              <a:t>Stacks</a:t>
            </a:r>
            <a:endParaRPr lang="en-US"/>
          </a:p>
        </p:txBody>
      </p:sp>
      <p:sp>
        <p:nvSpPr>
          <p:cNvPr id="8" name="Slide Number Placeholder 5"/>
          <p:cNvSpPr>
            <a:spLocks noGrp="1"/>
          </p:cNvSpPr>
          <p:nvPr>
            <p:ph type="sldNum" sz="quarter" idx="12"/>
          </p:nvPr>
        </p:nvSpPr>
        <p:spPr/>
        <p:txBody>
          <a:bodyPr/>
          <a:lstStyle/>
          <a:p>
            <a:fld id="{3CE83E02-1F74-4ABA-9AB5-E661D69810AD}" type="slidenum">
              <a:rPr lang="en-US"/>
              <a:pPr/>
              <a:t>28</a:t>
            </a:fld>
            <a:endParaRPr lang="en-US"/>
          </a:p>
        </p:txBody>
      </p:sp>
      <p:sp>
        <p:nvSpPr>
          <p:cNvPr id="2881538" name="Rectangle 2"/>
          <p:cNvSpPr>
            <a:spLocks noGrp="1" noChangeArrowheads="1"/>
          </p:cNvSpPr>
          <p:nvPr>
            <p:ph type="title"/>
          </p:nvPr>
        </p:nvSpPr>
        <p:spPr/>
        <p:txBody>
          <a:bodyPr/>
          <a:lstStyle/>
          <a:p>
            <a:r>
              <a:rPr lang="en-US" dirty="0" smtClean="0"/>
              <a:t>Quiz 2.3.4</a:t>
            </a:r>
            <a:endParaRPr lang="en-US" dirty="0"/>
          </a:p>
        </p:txBody>
      </p:sp>
      <p:sp>
        <p:nvSpPr>
          <p:cNvPr id="2881540" name="Text Box 4"/>
          <p:cNvSpPr txBox="1">
            <a:spLocks noChangeArrowheads="1"/>
          </p:cNvSpPr>
          <p:nvPr/>
        </p:nvSpPr>
        <p:spPr bwMode="auto">
          <a:xfrm>
            <a:off x="1216925" y="1183968"/>
            <a:ext cx="75351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smtClean="0"/>
              <a:t>Change the following code to use a </a:t>
            </a:r>
            <a:r>
              <a:rPr lang="en-US" dirty="0" err="1" smtClean="0"/>
              <a:t>callee</a:t>
            </a:r>
            <a:r>
              <a:rPr lang="en-US" dirty="0" smtClean="0"/>
              <a:t>-save, loosely coupled, cohesive subroutine.</a:t>
            </a:r>
            <a:endParaRPr lang="en-US" dirty="0"/>
          </a:p>
        </p:txBody>
      </p:sp>
      <p:sp>
        <p:nvSpPr>
          <p:cNvPr id="2881541" name="Text Box 5"/>
          <p:cNvSpPr txBox="1">
            <a:spLocks noChangeArrowheads="1"/>
          </p:cNvSpPr>
          <p:nvPr/>
        </p:nvSpPr>
        <p:spPr bwMode="auto">
          <a:xfrm>
            <a:off x="446088" y="2075087"/>
            <a:ext cx="4024312"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795338" algn="l"/>
                <a:tab pos="1425575" algn="l"/>
                <a:tab pos="2576513" algn="l"/>
              </a:tabLst>
              <a:defRPr sz="2400">
                <a:solidFill>
                  <a:schemeClr val="tx1"/>
                </a:solidFill>
                <a:latin typeface="Times New Roman" pitchFamily="18" charset="0"/>
              </a:defRPr>
            </a:lvl1pPr>
            <a:lvl2pPr eaLnBrk="0" hangingPunct="0">
              <a:tabLst>
                <a:tab pos="795338" algn="l"/>
                <a:tab pos="1425575" algn="l"/>
                <a:tab pos="2576513" algn="l"/>
              </a:tabLst>
              <a:defRPr sz="2400">
                <a:solidFill>
                  <a:schemeClr val="tx1"/>
                </a:solidFill>
                <a:latin typeface="Times New Roman" pitchFamily="18" charset="0"/>
              </a:defRPr>
            </a:lvl2pPr>
            <a:lvl3pPr eaLnBrk="0" hangingPunct="0">
              <a:tabLst>
                <a:tab pos="795338" algn="l"/>
                <a:tab pos="1425575" algn="l"/>
                <a:tab pos="2576513" algn="l"/>
              </a:tabLst>
              <a:defRPr sz="2400">
                <a:solidFill>
                  <a:schemeClr val="tx1"/>
                </a:solidFill>
                <a:latin typeface="Times New Roman" pitchFamily="18" charset="0"/>
              </a:defRPr>
            </a:lvl3pPr>
            <a:lvl4pPr eaLnBrk="0" hangingPunct="0">
              <a:tabLst>
                <a:tab pos="795338" algn="l"/>
                <a:tab pos="1425575" algn="l"/>
                <a:tab pos="2576513" algn="l"/>
              </a:tabLst>
              <a:defRPr sz="2400">
                <a:solidFill>
                  <a:schemeClr val="tx1"/>
                </a:solidFill>
                <a:latin typeface="Times New Roman" pitchFamily="18" charset="0"/>
              </a:defRPr>
            </a:lvl4pPr>
            <a:lvl5pPr eaLnBrk="0" hangingPunct="0">
              <a:tabLst>
                <a:tab pos="795338" algn="l"/>
                <a:tab pos="1425575" algn="l"/>
                <a:tab pos="2576513" algn="l"/>
              </a:tabLst>
              <a:defRPr sz="2400">
                <a:solidFill>
                  <a:schemeClr val="tx1"/>
                </a:solidFill>
                <a:latin typeface="Times New Roman" pitchFamily="18" charset="0"/>
              </a:defRPr>
            </a:lvl5pPr>
            <a:lvl6pPr eaLnBrk="0" fontAlgn="base" hangingPunct="0">
              <a:spcBef>
                <a:spcPct val="0"/>
              </a:spcBef>
              <a:spcAft>
                <a:spcPct val="0"/>
              </a:spcAft>
              <a:tabLst>
                <a:tab pos="795338" algn="l"/>
                <a:tab pos="1425575" algn="l"/>
                <a:tab pos="2576513" algn="l"/>
              </a:tabLst>
              <a:defRPr sz="2400">
                <a:solidFill>
                  <a:schemeClr val="tx1"/>
                </a:solidFill>
                <a:latin typeface="Times New Roman" pitchFamily="18" charset="0"/>
              </a:defRPr>
            </a:lvl6pPr>
            <a:lvl7pPr eaLnBrk="0" fontAlgn="base" hangingPunct="0">
              <a:spcBef>
                <a:spcPct val="0"/>
              </a:spcBef>
              <a:spcAft>
                <a:spcPct val="0"/>
              </a:spcAft>
              <a:tabLst>
                <a:tab pos="795338" algn="l"/>
                <a:tab pos="1425575" algn="l"/>
                <a:tab pos="2576513" algn="l"/>
              </a:tabLst>
              <a:defRPr sz="2400">
                <a:solidFill>
                  <a:schemeClr val="tx1"/>
                </a:solidFill>
                <a:latin typeface="Times New Roman" pitchFamily="18" charset="0"/>
              </a:defRPr>
            </a:lvl7pPr>
            <a:lvl8pPr eaLnBrk="0" fontAlgn="base" hangingPunct="0">
              <a:spcBef>
                <a:spcPct val="0"/>
              </a:spcBef>
              <a:spcAft>
                <a:spcPct val="0"/>
              </a:spcAft>
              <a:tabLst>
                <a:tab pos="795338" algn="l"/>
                <a:tab pos="1425575" algn="l"/>
                <a:tab pos="2576513" algn="l"/>
              </a:tabLst>
              <a:defRPr sz="2400">
                <a:solidFill>
                  <a:schemeClr val="tx1"/>
                </a:solidFill>
                <a:latin typeface="Times New Roman" pitchFamily="18" charset="0"/>
              </a:defRPr>
            </a:lvl8pPr>
            <a:lvl9pPr eaLnBrk="0" fontAlgn="base" hangingPunct="0">
              <a:spcBef>
                <a:spcPct val="0"/>
              </a:spcBef>
              <a:spcAft>
                <a:spcPct val="0"/>
              </a:spcAft>
              <a:tabLst>
                <a:tab pos="795338" algn="l"/>
                <a:tab pos="1425575" algn="l"/>
                <a:tab pos="2576513" algn="l"/>
              </a:tabLst>
              <a:defRPr sz="2400">
                <a:solidFill>
                  <a:schemeClr val="tx1"/>
                </a:solidFill>
                <a:latin typeface="Times New Roman" pitchFamily="18" charset="0"/>
              </a:defRPr>
            </a:lvl9pPr>
          </a:lstStyle>
          <a:p>
            <a:pPr eaLnBrk="1" hangingPunct="1">
              <a:lnSpc>
                <a:spcPct val="95000"/>
              </a:lnSpc>
            </a:pPr>
            <a:r>
              <a:rPr lang="en-US" sz="1200" b="1" dirty="0">
                <a:latin typeface="Arial" pitchFamily="34" charset="0"/>
              </a:rPr>
              <a:t>	.</a:t>
            </a:r>
            <a:r>
              <a:rPr lang="en-US" sz="1200" b="1" dirty="0" err="1" smtClean="0">
                <a:latin typeface="Arial" pitchFamily="34" charset="0"/>
              </a:rPr>
              <a:t>cdecls</a:t>
            </a:r>
            <a:r>
              <a:rPr lang="en-US" sz="1200" b="1" dirty="0">
                <a:latin typeface="Arial" pitchFamily="34" charset="0"/>
              </a:rPr>
              <a:t>	</a:t>
            </a:r>
            <a:r>
              <a:rPr lang="en-US" sz="1200" b="1" dirty="0" smtClean="0">
                <a:latin typeface="Arial" pitchFamily="34" charset="0"/>
              </a:rPr>
              <a:t>C,"msp430.h</a:t>
            </a:r>
            <a:r>
              <a:rPr lang="en-US" sz="1200" b="1" dirty="0">
                <a:latin typeface="Arial" pitchFamily="34" charset="0"/>
              </a:rPr>
              <a:t>"</a:t>
            </a:r>
          </a:p>
          <a:p>
            <a:pPr eaLnBrk="1" hangingPunct="1">
              <a:lnSpc>
                <a:spcPct val="95000"/>
              </a:lnSpc>
            </a:pPr>
            <a:r>
              <a:rPr lang="en-US" sz="1200" b="1" dirty="0">
                <a:latin typeface="Arial" pitchFamily="34" charset="0"/>
              </a:rPr>
              <a:t>	.text</a:t>
            </a:r>
          </a:p>
          <a:p>
            <a:pPr eaLnBrk="1" hangingPunct="1">
              <a:lnSpc>
                <a:spcPct val="95000"/>
              </a:lnSpc>
            </a:pPr>
            <a:r>
              <a:rPr lang="en-US" sz="1200" b="1" dirty="0" smtClean="0">
                <a:latin typeface="Arial" pitchFamily="34" charset="0"/>
              </a:rPr>
              <a:t>start:</a:t>
            </a:r>
            <a:r>
              <a:rPr lang="en-US" sz="1200" b="1" dirty="0">
                <a:latin typeface="Arial" pitchFamily="34" charset="0"/>
              </a:rPr>
              <a:t>	</a:t>
            </a:r>
            <a:r>
              <a:rPr lang="en-US" sz="1200" b="1" dirty="0" err="1">
                <a:latin typeface="Arial" pitchFamily="34" charset="0"/>
              </a:rPr>
              <a:t>mov.w</a:t>
            </a:r>
            <a:r>
              <a:rPr lang="en-US" sz="1200" b="1" dirty="0">
                <a:latin typeface="Arial" pitchFamily="34" charset="0"/>
              </a:rPr>
              <a:t>	#</a:t>
            </a:r>
            <a:r>
              <a:rPr lang="en-US" sz="1200" b="1" dirty="0" smtClean="0">
                <a:latin typeface="Arial" pitchFamily="34" charset="0"/>
              </a:rPr>
              <a:t>0x0400,SP</a:t>
            </a:r>
            <a:endParaRPr lang="en-US" sz="1200" b="1" dirty="0">
              <a:latin typeface="Arial" pitchFamily="34" charset="0"/>
            </a:endParaRPr>
          </a:p>
          <a:p>
            <a:pPr eaLnBrk="1" hangingPunct="1">
              <a:lnSpc>
                <a:spcPct val="95000"/>
              </a:lnSpc>
            </a:pPr>
            <a:r>
              <a:rPr lang="en-US" sz="1200" b="1" dirty="0">
                <a:latin typeface="Arial" pitchFamily="34" charset="0"/>
              </a:rPr>
              <a:t>	</a:t>
            </a:r>
            <a:r>
              <a:rPr lang="en-US" sz="1200" b="1" dirty="0" err="1">
                <a:latin typeface="Arial" pitchFamily="34" charset="0"/>
              </a:rPr>
              <a:t>mov.w</a:t>
            </a:r>
            <a:r>
              <a:rPr lang="en-US" sz="1200" b="1" dirty="0">
                <a:latin typeface="Arial" pitchFamily="34" charset="0"/>
              </a:rPr>
              <a:t>	#WDTPW+WDTHOLD,&amp;WDTCTL</a:t>
            </a:r>
          </a:p>
          <a:p>
            <a:pPr eaLnBrk="1" hangingPunct="1">
              <a:lnSpc>
                <a:spcPct val="95000"/>
              </a:lnSpc>
            </a:pPr>
            <a:r>
              <a:rPr lang="en-US" sz="1200" b="1" dirty="0">
                <a:latin typeface="Arial" pitchFamily="34" charset="0"/>
              </a:rPr>
              <a:t>	</a:t>
            </a:r>
            <a:r>
              <a:rPr lang="en-US" sz="1200" b="1" dirty="0" err="1">
                <a:latin typeface="Arial" pitchFamily="34" charset="0"/>
              </a:rPr>
              <a:t>bis.b</a:t>
            </a:r>
            <a:r>
              <a:rPr lang="en-US" sz="1200" b="1" dirty="0">
                <a:latin typeface="Arial" pitchFamily="34" charset="0"/>
              </a:rPr>
              <a:t>	#0x01,&amp;P1DIR	; P1.0 as output</a:t>
            </a:r>
          </a:p>
          <a:p>
            <a:pPr eaLnBrk="1" hangingPunct="1">
              <a:lnSpc>
                <a:spcPct val="95000"/>
              </a:lnSpc>
            </a:pPr>
            <a:endParaRPr lang="en-US" sz="1200" b="1" dirty="0">
              <a:latin typeface="Arial" pitchFamily="34" charset="0"/>
            </a:endParaRPr>
          </a:p>
          <a:p>
            <a:pPr eaLnBrk="1" hangingPunct="1">
              <a:lnSpc>
                <a:spcPct val="95000"/>
              </a:lnSpc>
            </a:pPr>
            <a:r>
              <a:rPr lang="en-US" sz="1200" b="1" dirty="0" err="1">
                <a:latin typeface="Arial" pitchFamily="34" charset="0"/>
              </a:rPr>
              <a:t>mainloop</a:t>
            </a:r>
            <a:r>
              <a:rPr lang="en-US" sz="1200" b="1" dirty="0">
                <a:latin typeface="Arial" pitchFamily="34" charset="0"/>
              </a:rPr>
              <a:t>:	</a:t>
            </a:r>
            <a:r>
              <a:rPr lang="en-US" sz="1200" b="1" dirty="0" err="1">
                <a:latin typeface="Arial" pitchFamily="34" charset="0"/>
              </a:rPr>
              <a:t>bis.b</a:t>
            </a:r>
            <a:r>
              <a:rPr lang="en-US" sz="1200" b="1" dirty="0">
                <a:latin typeface="Arial" pitchFamily="34" charset="0"/>
              </a:rPr>
              <a:t>	#0x01,&amp;P1OUT	; turn on LED</a:t>
            </a:r>
          </a:p>
          <a:p>
            <a:pPr eaLnBrk="1" hangingPunct="1">
              <a:lnSpc>
                <a:spcPct val="95000"/>
              </a:lnSpc>
            </a:pPr>
            <a:r>
              <a:rPr lang="en-US" sz="1200" b="1" dirty="0">
                <a:latin typeface="Arial" pitchFamily="34" charset="0"/>
              </a:rPr>
              <a:t>	</a:t>
            </a:r>
            <a:r>
              <a:rPr lang="en-US" sz="1200" b="1" dirty="0" err="1">
                <a:latin typeface="Arial" pitchFamily="34" charset="0"/>
              </a:rPr>
              <a:t>mov.w</a:t>
            </a:r>
            <a:r>
              <a:rPr lang="en-US" sz="1200" b="1" dirty="0">
                <a:latin typeface="Arial" pitchFamily="34" charset="0"/>
              </a:rPr>
              <a:t>	#10000,r15	; delay counter</a:t>
            </a:r>
          </a:p>
          <a:p>
            <a:pPr eaLnBrk="1" hangingPunct="1">
              <a:lnSpc>
                <a:spcPct val="95000"/>
              </a:lnSpc>
            </a:pPr>
            <a:endParaRPr lang="en-US" sz="1200" b="1" dirty="0">
              <a:latin typeface="Arial" pitchFamily="34" charset="0"/>
            </a:endParaRPr>
          </a:p>
          <a:p>
            <a:pPr eaLnBrk="1" hangingPunct="1">
              <a:lnSpc>
                <a:spcPct val="95000"/>
              </a:lnSpc>
            </a:pPr>
            <a:r>
              <a:rPr lang="en-US" sz="1200" b="1" dirty="0">
                <a:latin typeface="Arial" pitchFamily="34" charset="0"/>
              </a:rPr>
              <a:t>delaylp1:	</a:t>
            </a:r>
            <a:r>
              <a:rPr lang="en-US" sz="1200" b="1" dirty="0" err="1" smtClean="0">
                <a:latin typeface="Arial" pitchFamily="34" charset="0"/>
              </a:rPr>
              <a:t>sub.w</a:t>
            </a:r>
            <a:r>
              <a:rPr lang="en-US" sz="1200" b="1" dirty="0">
                <a:latin typeface="Arial" pitchFamily="34" charset="0"/>
              </a:rPr>
              <a:t>	</a:t>
            </a:r>
            <a:r>
              <a:rPr lang="en-US" sz="1200" b="1" dirty="0" smtClean="0">
                <a:latin typeface="Arial" pitchFamily="34" charset="0"/>
              </a:rPr>
              <a:t>#1,r15</a:t>
            </a:r>
            <a:r>
              <a:rPr lang="en-US" sz="1200" b="1" dirty="0">
                <a:latin typeface="Arial" pitchFamily="34" charset="0"/>
              </a:rPr>
              <a:t>	; delay over?</a:t>
            </a:r>
          </a:p>
          <a:p>
            <a:pPr eaLnBrk="1" hangingPunct="1">
              <a:lnSpc>
                <a:spcPct val="95000"/>
              </a:lnSpc>
            </a:pPr>
            <a:r>
              <a:rPr lang="en-US" sz="1200" b="1" dirty="0">
                <a:latin typeface="Arial" pitchFamily="34" charset="0"/>
              </a:rPr>
              <a:t>	  </a:t>
            </a:r>
            <a:r>
              <a:rPr lang="en-US" sz="1200" b="1" dirty="0" err="1">
                <a:latin typeface="Arial" pitchFamily="34" charset="0"/>
              </a:rPr>
              <a:t>jnz</a:t>
            </a:r>
            <a:r>
              <a:rPr lang="en-US" sz="1200" b="1" dirty="0">
                <a:latin typeface="Arial" pitchFamily="34" charset="0"/>
              </a:rPr>
              <a:t>	delaylp1	; n</a:t>
            </a:r>
          </a:p>
          <a:p>
            <a:pPr eaLnBrk="1" hangingPunct="1">
              <a:lnSpc>
                <a:spcPct val="95000"/>
              </a:lnSpc>
            </a:pPr>
            <a:r>
              <a:rPr lang="en-US" sz="1200" b="1" dirty="0">
                <a:latin typeface="Arial" pitchFamily="34" charset="0"/>
              </a:rPr>
              <a:t>	</a:t>
            </a:r>
            <a:r>
              <a:rPr lang="en-US" sz="1200" b="1" dirty="0" err="1">
                <a:latin typeface="Arial" pitchFamily="34" charset="0"/>
              </a:rPr>
              <a:t>bic.b</a:t>
            </a:r>
            <a:r>
              <a:rPr lang="en-US" sz="1200" b="1" dirty="0">
                <a:latin typeface="Arial" pitchFamily="34" charset="0"/>
              </a:rPr>
              <a:t>	#0x01,&amp;P1OUT	; turn off led</a:t>
            </a:r>
          </a:p>
          <a:p>
            <a:pPr eaLnBrk="1" hangingPunct="1">
              <a:lnSpc>
                <a:spcPct val="95000"/>
              </a:lnSpc>
            </a:pPr>
            <a:r>
              <a:rPr lang="en-US" sz="1200" b="1" dirty="0">
                <a:latin typeface="Arial" pitchFamily="34" charset="0"/>
              </a:rPr>
              <a:t>	</a:t>
            </a:r>
            <a:r>
              <a:rPr lang="en-US" sz="1200" b="1" dirty="0" err="1">
                <a:latin typeface="Arial" pitchFamily="34" charset="0"/>
              </a:rPr>
              <a:t>mov.w</a:t>
            </a:r>
            <a:r>
              <a:rPr lang="en-US" sz="1200" b="1" dirty="0">
                <a:latin typeface="Arial" pitchFamily="34" charset="0"/>
              </a:rPr>
              <a:t>	#0,r15	; delay counter</a:t>
            </a:r>
          </a:p>
          <a:p>
            <a:pPr eaLnBrk="1" hangingPunct="1">
              <a:lnSpc>
                <a:spcPct val="95000"/>
              </a:lnSpc>
            </a:pPr>
            <a:endParaRPr lang="en-US" sz="1200" b="1" dirty="0">
              <a:latin typeface="Arial" pitchFamily="34" charset="0"/>
            </a:endParaRPr>
          </a:p>
          <a:p>
            <a:pPr eaLnBrk="1" hangingPunct="1">
              <a:lnSpc>
                <a:spcPct val="95000"/>
              </a:lnSpc>
            </a:pPr>
            <a:r>
              <a:rPr lang="en-US" sz="1200" b="1" dirty="0">
                <a:latin typeface="Arial" pitchFamily="34" charset="0"/>
              </a:rPr>
              <a:t>delaylp2:	</a:t>
            </a:r>
            <a:r>
              <a:rPr lang="en-US" sz="1200" b="1" dirty="0" err="1" smtClean="0">
                <a:latin typeface="Arial" pitchFamily="34" charset="0"/>
              </a:rPr>
              <a:t>sub.w</a:t>
            </a:r>
            <a:r>
              <a:rPr lang="en-US" sz="1200" b="1" dirty="0">
                <a:latin typeface="Arial" pitchFamily="34" charset="0"/>
              </a:rPr>
              <a:t>	</a:t>
            </a:r>
            <a:r>
              <a:rPr lang="en-US" sz="1200" b="1" dirty="0" smtClean="0">
                <a:latin typeface="Arial" pitchFamily="34" charset="0"/>
              </a:rPr>
              <a:t>#1,r15</a:t>
            </a:r>
            <a:r>
              <a:rPr lang="en-US" sz="1200" b="1" dirty="0">
                <a:latin typeface="Arial" pitchFamily="34" charset="0"/>
              </a:rPr>
              <a:t>	; delay over?</a:t>
            </a:r>
          </a:p>
          <a:p>
            <a:pPr eaLnBrk="1" hangingPunct="1">
              <a:lnSpc>
                <a:spcPct val="95000"/>
              </a:lnSpc>
            </a:pPr>
            <a:r>
              <a:rPr lang="en-US" sz="1200" b="1" dirty="0">
                <a:latin typeface="Arial" pitchFamily="34" charset="0"/>
              </a:rPr>
              <a:t>	  </a:t>
            </a:r>
            <a:r>
              <a:rPr lang="en-US" sz="1200" b="1" dirty="0" err="1">
                <a:latin typeface="Arial" pitchFamily="34" charset="0"/>
              </a:rPr>
              <a:t>jnz</a:t>
            </a:r>
            <a:r>
              <a:rPr lang="en-US" sz="1200" b="1" dirty="0">
                <a:latin typeface="Arial" pitchFamily="34" charset="0"/>
              </a:rPr>
              <a:t>	delaylp2	; n</a:t>
            </a:r>
          </a:p>
          <a:p>
            <a:pPr eaLnBrk="1" hangingPunct="1">
              <a:lnSpc>
                <a:spcPct val="95000"/>
              </a:lnSpc>
            </a:pPr>
            <a:r>
              <a:rPr lang="en-US" sz="1200" b="1" dirty="0">
                <a:latin typeface="Arial" pitchFamily="34" charset="0"/>
              </a:rPr>
              <a:t>	</a:t>
            </a:r>
            <a:r>
              <a:rPr lang="en-US" sz="1200" b="1" dirty="0" err="1">
                <a:latin typeface="Arial" pitchFamily="34" charset="0"/>
              </a:rPr>
              <a:t>mov.w</a:t>
            </a:r>
            <a:r>
              <a:rPr lang="en-US" sz="1200" b="1" dirty="0">
                <a:latin typeface="Arial" pitchFamily="34" charset="0"/>
              </a:rPr>
              <a:t>	#0,r15	; delay counter</a:t>
            </a:r>
          </a:p>
          <a:p>
            <a:pPr eaLnBrk="1" hangingPunct="1">
              <a:lnSpc>
                <a:spcPct val="95000"/>
              </a:lnSpc>
            </a:pPr>
            <a:endParaRPr lang="en-US" sz="1200" b="1" dirty="0">
              <a:latin typeface="Arial" pitchFamily="34" charset="0"/>
            </a:endParaRPr>
          </a:p>
          <a:p>
            <a:pPr eaLnBrk="1" hangingPunct="1">
              <a:lnSpc>
                <a:spcPct val="95000"/>
              </a:lnSpc>
            </a:pPr>
            <a:r>
              <a:rPr lang="en-US" sz="1200" b="1" dirty="0">
                <a:latin typeface="Arial" pitchFamily="34" charset="0"/>
              </a:rPr>
              <a:t>delaylp3:	</a:t>
            </a:r>
            <a:r>
              <a:rPr lang="en-US" sz="1200" b="1" dirty="0" err="1" smtClean="0">
                <a:latin typeface="Arial" pitchFamily="34" charset="0"/>
              </a:rPr>
              <a:t>sub.w</a:t>
            </a:r>
            <a:r>
              <a:rPr lang="en-US" sz="1200" b="1" dirty="0">
                <a:latin typeface="Arial" pitchFamily="34" charset="0"/>
              </a:rPr>
              <a:t>	</a:t>
            </a:r>
            <a:r>
              <a:rPr lang="en-US" sz="1200" b="1" dirty="0" smtClean="0">
                <a:latin typeface="Arial" pitchFamily="34" charset="0"/>
              </a:rPr>
              <a:t>#1,r15</a:t>
            </a:r>
            <a:r>
              <a:rPr lang="en-US" sz="1200" b="1" dirty="0">
                <a:latin typeface="Arial" pitchFamily="34" charset="0"/>
              </a:rPr>
              <a:t>	; delay over?</a:t>
            </a:r>
          </a:p>
          <a:p>
            <a:pPr eaLnBrk="1" hangingPunct="1">
              <a:lnSpc>
                <a:spcPct val="95000"/>
              </a:lnSpc>
            </a:pPr>
            <a:r>
              <a:rPr lang="en-US" sz="1200" b="1" dirty="0">
                <a:latin typeface="Arial" pitchFamily="34" charset="0"/>
              </a:rPr>
              <a:t>	  </a:t>
            </a:r>
            <a:r>
              <a:rPr lang="en-US" sz="1200" b="1" dirty="0" err="1">
                <a:latin typeface="Arial" pitchFamily="34" charset="0"/>
              </a:rPr>
              <a:t>jnz</a:t>
            </a:r>
            <a:r>
              <a:rPr lang="en-US" sz="1200" b="1" dirty="0">
                <a:latin typeface="Arial" pitchFamily="34" charset="0"/>
              </a:rPr>
              <a:t>	delaylp3	; n</a:t>
            </a:r>
          </a:p>
          <a:p>
            <a:pPr eaLnBrk="1" hangingPunct="1">
              <a:lnSpc>
                <a:spcPct val="95000"/>
              </a:lnSpc>
            </a:pPr>
            <a:r>
              <a:rPr lang="en-US" sz="1200" b="1" dirty="0">
                <a:latin typeface="Arial" pitchFamily="34" charset="0"/>
              </a:rPr>
              <a:t>	</a:t>
            </a:r>
            <a:r>
              <a:rPr lang="en-US" sz="1200" b="1" dirty="0" err="1">
                <a:latin typeface="Arial" pitchFamily="34" charset="0"/>
              </a:rPr>
              <a:t>jmp</a:t>
            </a:r>
            <a:r>
              <a:rPr lang="en-US" sz="1200" b="1" dirty="0">
                <a:latin typeface="Arial" pitchFamily="34" charset="0"/>
              </a:rPr>
              <a:t>	</a:t>
            </a:r>
            <a:r>
              <a:rPr lang="en-US" sz="1200" b="1" dirty="0" err="1">
                <a:latin typeface="Arial" pitchFamily="34" charset="0"/>
              </a:rPr>
              <a:t>mainloop</a:t>
            </a:r>
            <a:r>
              <a:rPr lang="en-US" sz="1200" b="1" dirty="0">
                <a:latin typeface="Arial" pitchFamily="34" charset="0"/>
              </a:rPr>
              <a:t>	; y, toggle led</a:t>
            </a:r>
          </a:p>
          <a:p>
            <a:pPr eaLnBrk="1" hangingPunct="1">
              <a:lnSpc>
                <a:spcPct val="95000"/>
              </a:lnSpc>
            </a:pPr>
            <a:endParaRPr lang="en-US" sz="1200" b="1" dirty="0">
              <a:latin typeface="Arial" pitchFamily="34" charset="0"/>
            </a:endParaRPr>
          </a:p>
          <a:p>
            <a:pPr eaLnBrk="1" hangingPunct="1">
              <a:lnSpc>
                <a:spcPct val="95000"/>
              </a:lnSpc>
            </a:pPr>
            <a:r>
              <a:rPr lang="en-US" sz="1200" b="1" dirty="0">
                <a:latin typeface="Arial" pitchFamily="34" charset="0"/>
              </a:rPr>
              <a:t>	.sect	".</a:t>
            </a:r>
            <a:r>
              <a:rPr lang="en-US" sz="1200" b="1" dirty="0" smtClean="0">
                <a:latin typeface="Arial" pitchFamily="34" charset="0"/>
              </a:rPr>
              <a:t>reset"</a:t>
            </a:r>
            <a:r>
              <a:rPr lang="en-US" sz="1200" b="1" dirty="0">
                <a:latin typeface="Arial" pitchFamily="34" charset="0"/>
              </a:rPr>
              <a:t>	; </a:t>
            </a:r>
            <a:r>
              <a:rPr lang="en-US" sz="1200" b="1" dirty="0" smtClean="0">
                <a:latin typeface="Arial" pitchFamily="34" charset="0"/>
              </a:rPr>
              <a:t>reset vector</a:t>
            </a:r>
            <a:endParaRPr lang="en-US" sz="1200" b="1" dirty="0">
              <a:latin typeface="Arial" pitchFamily="34" charset="0"/>
            </a:endParaRPr>
          </a:p>
          <a:p>
            <a:pPr eaLnBrk="1" hangingPunct="1">
              <a:lnSpc>
                <a:spcPct val="95000"/>
              </a:lnSpc>
            </a:pPr>
            <a:r>
              <a:rPr lang="en-US" sz="1200" b="1" dirty="0">
                <a:latin typeface="Arial" pitchFamily="34" charset="0"/>
              </a:rPr>
              <a:t>	.word	</a:t>
            </a:r>
            <a:r>
              <a:rPr lang="en-US" sz="1200" b="1" dirty="0" smtClean="0">
                <a:latin typeface="Arial" pitchFamily="34" charset="0"/>
              </a:rPr>
              <a:t>start</a:t>
            </a:r>
            <a:r>
              <a:rPr lang="en-US" sz="1200" b="1" dirty="0">
                <a:latin typeface="Arial" pitchFamily="34" charset="0"/>
              </a:rPr>
              <a:t>	; start address</a:t>
            </a:r>
          </a:p>
          <a:p>
            <a:pPr eaLnBrk="1" hangingPunct="1">
              <a:lnSpc>
                <a:spcPct val="95000"/>
              </a:lnSpc>
            </a:pPr>
            <a:r>
              <a:rPr lang="en-US" sz="1200" b="1" dirty="0">
                <a:latin typeface="Arial" pitchFamily="34" charset="0"/>
              </a:rPr>
              <a:t>	.end</a:t>
            </a:r>
          </a:p>
        </p:txBody>
      </p:sp>
    </p:spTree>
    <p:extLst>
      <p:ext uri="{BB962C8B-B14F-4D97-AF65-F5344CB8AC3E}">
        <p14:creationId xmlns:p14="http://schemas.microsoft.com/office/powerpoint/2010/main" val="2886339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BYU CS 124</a:t>
            </a:r>
            <a:endParaRPr lang="en-US"/>
          </a:p>
        </p:txBody>
      </p:sp>
      <p:sp>
        <p:nvSpPr>
          <p:cNvPr id="6" name="Footer Placeholder 2"/>
          <p:cNvSpPr>
            <a:spLocks noGrp="1"/>
          </p:cNvSpPr>
          <p:nvPr>
            <p:ph type="ftr" sz="quarter" idx="11"/>
          </p:nvPr>
        </p:nvSpPr>
        <p:spPr/>
        <p:txBody>
          <a:bodyPr/>
          <a:lstStyle/>
          <a:p>
            <a:r>
              <a:rPr lang="en-US" smtClean="0"/>
              <a:t>Stacks</a:t>
            </a:r>
            <a:endParaRPr lang="en-US"/>
          </a:p>
        </p:txBody>
      </p:sp>
      <p:sp>
        <p:nvSpPr>
          <p:cNvPr id="7" name="Slide Number Placeholder 3"/>
          <p:cNvSpPr>
            <a:spLocks noGrp="1"/>
          </p:cNvSpPr>
          <p:nvPr>
            <p:ph type="sldNum" sz="quarter" idx="12"/>
          </p:nvPr>
        </p:nvSpPr>
        <p:spPr/>
        <p:txBody>
          <a:bodyPr/>
          <a:lstStyle/>
          <a:p>
            <a:fld id="{BEAB1DCB-1536-4843-9CBC-AF53CF8AE411}" type="slidenum">
              <a:rPr lang="en-US"/>
              <a:pPr/>
              <a:t>29</a:t>
            </a:fld>
            <a:endParaRPr lang="en-US"/>
          </a:p>
        </p:txBody>
      </p:sp>
      <p:sp>
        <p:nvSpPr>
          <p:cNvPr id="2770946" name="Rectangle 2"/>
          <p:cNvSpPr>
            <a:spLocks noGrp="1" noChangeArrowheads="1"/>
          </p:cNvSpPr>
          <p:nvPr>
            <p:ph type="title" idx="4294967295"/>
          </p:nvPr>
        </p:nvSpPr>
        <p:spPr/>
        <p:txBody>
          <a:bodyPr/>
          <a:lstStyle/>
          <a:p>
            <a:r>
              <a:rPr lang="en-GB"/>
              <a:t>Recursive Subroutine</a:t>
            </a:r>
            <a:endParaRPr lang="pt-PT"/>
          </a:p>
        </p:txBody>
      </p:sp>
      <p:sp>
        <p:nvSpPr>
          <p:cNvPr id="2770947" name="Rectangle 3"/>
          <p:cNvSpPr>
            <a:spLocks noGrp="1" noChangeArrowheads="1"/>
          </p:cNvSpPr>
          <p:nvPr>
            <p:ph type="body" sz="half" idx="4294967295"/>
          </p:nvPr>
        </p:nvSpPr>
        <p:spPr>
          <a:xfrm>
            <a:off x="455613" y="1438275"/>
            <a:ext cx="8148637" cy="5084763"/>
          </a:xfrm>
        </p:spPr>
        <p:txBody>
          <a:bodyPr/>
          <a:lstStyle/>
          <a:p>
            <a:r>
              <a:rPr lang="en-GB" sz="2400" dirty="0"/>
              <a:t>A subroutine that makes a call to itself is said to be a recursive subroutine.</a:t>
            </a:r>
          </a:p>
          <a:p>
            <a:r>
              <a:rPr lang="en-GB" sz="2400" dirty="0"/>
              <a:t>Recursion allows direct implementation of functions defined by mathematical induction and recursive divide and conquer algorithms</a:t>
            </a:r>
          </a:p>
          <a:p>
            <a:pPr lvl="1"/>
            <a:r>
              <a:rPr lang="en-GB" sz="2000" dirty="0"/>
              <a:t>Factorial, Fibonacci, </a:t>
            </a:r>
            <a:r>
              <a:rPr lang="en-GB" sz="2000" dirty="0" smtClean="0"/>
              <a:t>summation, data analysis</a:t>
            </a:r>
            <a:endParaRPr lang="en-GB" sz="2000" dirty="0"/>
          </a:p>
          <a:p>
            <a:pPr lvl="1"/>
            <a:r>
              <a:rPr lang="en-GB" sz="2000" dirty="0" smtClean="0"/>
              <a:t>Tree traversal, binary </a:t>
            </a:r>
            <a:r>
              <a:rPr lang="en-GB" sz="2000" dirty="0"/>
              <a:t>search</a:t>
            </a:r>
          </a:p>
          <a:p>
            <a:r>
              <a:rPr lang="en-US" sz="2400" dirty="0"/>
              <a:t>Recursion solves a big problem by solving one or more smaller problems, and using the solutions of the smaller problems, to solve the bigger problem.</a:t>
            </a:r>
          </a:p>
          <a:p>
            <a:r>
              <a:rPr lang="en-GB" sz="2400" dirty="0"/>
              <a:t>Reduces duplication of code.</a:t>
            </a:r>
          </a:p>
          <a:p>
            <a:r>
              <a:rPr lang="en-GB" sz="2400" dirty="0"/>
              <a:t>MUST USE STACK! </a:t>
            </a:r>
          </a:p>
        </p:txBody>
      </p:sp>
      <p:sp>
        <p:nvSpPr>
          <p:cNvPr id="2770948"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Recursive Subroutines</a:t>
            </a:r>
          </a:p>
        </p:txBody>
      </p:sp>
    </p:spTree>
    <p:extLst>
      <p:ext uri="{BB962C8B-B14F-4D97-AF65-F5344CB8AC3E}">
        <p14:creationId xmlns:p14="http://schemas.microsoft.com/office/powerpoint/2010/main" val="2467901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124</a:t>
            </a:r>
            <a:endParaRPr lang="en-US"/>
          </a:p>
        </p:txBody>
      </p:sp>
      <p:sp>
        <p:nvSpPr>
          <p:cNvPr id="5" name="Footer Placeholder 4"/>
          <p:cNvSpPr>
            <a:spLocks noGrp="1"/>
          </p:cNvSpPr>
          <p:nvPr>
            <p:ph type="ftr" sz="quarter" idx="11"/>
          </p:nvPr>
        </p:nvSpPr>
        <p:spPr/>
        <p:txBody>
          <a:bodyPr/>
          <a:lstStyle/>
          <a:p>
            <a:r>
              <a:rPr lang="en-US" smtClean="0"/>
              <a:t>Stacks</a:t>
            </a:r>
            <a:endParaRPr lang="en-US"/>
          </a:p>
        </p:txBody>
      </p:sp>
      <p:sp>
        <p:nvSpPr>
          <p:cNvPr id="6" name="Slide Number Placeholder 5"/>
          <p:cNvSpPr>
            <a:spLocks noGrp="1"/>
          </p:cNvSpPr>
          <p:nvPr>
            <p:ph type="sldNum" sz="quarter" idx="12"/>
          </p:nvPr>
        </p:nvSpPr>
        <p:spPr/>
        <p:txBody>
          <a:bodyPr/>
          <a:lstStyle/>
          <a:p>
            <a:fld id="{8A3F2113-516E-4311-B3E8-031175D7EEF9}" type="slidenum">
              <a:rPr lang="en-US"/>
              <a:pPr/>
              <a:t>3</a:t>
            </a:fld>
            <a:endParaRPr lang="en-US"/>
          </a:p>
        </p:txBody>
      </p:sp>
      <p:sp>
        <p:nvSpPr>
          <p:cNvPr id="3000322" name="Rectangle 2"/>
          <p:cNvSpPr>
            <a:spLocks noGrp="1" noChangeArrowheads="1"/>
          </p:cNvSpPr>
          <p:nvPr>
            <p:ph type="title"/>
          </p:nvPr>
        </p:nvSpPr>
        <p:spPr/>
        <p:txBody>
          <a:bodyPr/>
          <a:lstStyle/>
          <a:p>
            <a:r>
              <a:rPr lang="en-US" dirty="0" smtClean="0"/>
              <a:t>Terms</a:t>
            </a:r>
            <a:r>
              <a:rPr lang="en-US" dirty="0"/>
              <a:t>…</a:t>
            </a:r>
          </a:p>
        </p:txBody>
      </p:sp>
      <p:sp>
        <p:nvSpPr>
          <p:cNvPr id="3000323" name="Rectangle 3"/>
          <p:cNvSpPr>
            <a:spLocks noGrp="1" noChangeArrowheads="1"/>
          </p:cNvSpPr>
          <p:nvPr>
            <p:ph type="body" idx="1"/>
          </p:nvPr>
        </p:nvSpPr>
        <p:spPr>
          <a:xfrm>
            <a:off x="447675" y="1409699"/>
            <a:ext cx="8533039" cy="5089071"/>
          </a:xfrm>
        </p:spPr>
        <p:txBody>
          <a:bodyPr/>
          <a:lstStyle/>
          <a:p>
            <a:r>
              <a:rPr lang="en-US" sz="2000" b="1" u="sng" dirty="0"/>
              <a:t>Activation Record</a:t>
            </a:r>
            <a:r>
              <a:rPr lang="en-US" sz="2000" dirty="0"/>
              <a:t> </a:t>
            </a:r>
            <a:r>
              <a:rPr lang="en-US" sz="2000" dirty="0" smtClean="0"/>
              <a:t>– parameters activated on the stack by a subroutine call</a:t>
            </a:r>
            <a:endParaRPr lang="en-US" sz="2000" dirty="0"/>
          </a:p>
          <a:p>
            <a:r>
              <a:rPr lang="en-US" sz="2000" b="1" u="sng" dirty="0" err="1"/>
              <a:t>Callee</a:t>
            </a:r>
            <a:r>
              <a:rPr lang="en-US" sz="2000" b="1" u="sng" dirty="0"/>
              <a:t>-Safe</a:t>
            </a:r>
            <a:r>
              <a:rPr lang="en-US" sz="2000" b="1" dirty="0"/>
              <a:t> </a:t>
            </a:r>
            <a:r>
              <a:rPr lang="en-US" sz="2000" dirty="0" smtClean="0"/>
              <a:t>– subroutine saves registers used.</a:t>
            </a:r>
            <a:endParaRPr lang="en-US" sz="2000" dirty="0"/>
          </a:p>
          <a:p>
            <a:r>
              <a:rPr lang="en-US" sz="2000" b="1" u="sng" dirty="0"/>
              <a:t>Caller-Safe</a:t>
            </a:r>
            <a:r>
              <a:rPr lang="en-US" sz="2000" b="1" dirty="0"/>
              <a:t> </a:t>
            </a:r>
            <a:r>
              <a:rPr lang="en-US" sz="2000" dirty="0" smtClean="0"/>
              <a:t>– caller saves registers needing to be saved.</a:t>
            </a:r>
            <a:endParaRPr lang="en-US" sz="2000" dirty="0"/>
          </a:p>
          <a:p>
            <a:r>
              <a:rPr lang="en-US" sz="2000" b="1" u="sng" dirty="0"/>
              <a:t>FIFO</a:t>
            </a:r>
            <a:r>
              <a:rPr lang="en-US" sz="2000" b="1" dirty="0"/>
              <a:t> </a:t>
            </a:r>
            <a:r>
              <a:rPr lang="en-US" sz="2000" dirty="0" smtClean="0"/>
              <a:t>– First In First Out, a stack.</a:t>
            </a:r>
            <a:endParaRPr lang="en-US" sz="2000" dirty="0"/>
          </a:p>
          <a:p>
            <a:r>
              <a:rPr lang="en-US" sz="2000" b="1" u="sng" dirty="0"/>
              <a:t>Interrupt</a:t>
            </a:r>
            <a:r>
              <a:rPr lang="en-US" sz="2000" b="1" dirty="0"/>
              <a:t> </a:t>
            </a:r>
            <a:r>
              <a:rPr lang="en-US" sz="2000" dirty="0"/>
              <a:t>– </a:t>
            </a:r>
            <a:r>
              <a:rPr lang="en-US" sz="2000" dirty="0" smtClean="0"/>
              <a:t>asynchronous subroutine call.</a:t>
            </a:r>
            <a:endParaRPr lang="en-US" sz="2000" dirty="0"/>
          </a:p>
          <a:p>
            <a:r>
              <a:rPr lang="en-US" sz="2000" b="1" u="sng" dirty="0" smtClean="0"/>
              <a:t>Loosely Coupled</a:t>
            </a:r>
            <a:r>
              <a:rPr lang="en-US" sz="2000" b="1" dirty="0" smtClean="0"/>
              <a:t> </a:t>
            </a:r>
            <a:r>
              <a:rPr lang="en-US" sz="2000" dirty="0" smtClean="0"/>
              <a:t>– all parameters passed as arguments.</a:t>
            </a:r>
            <a:endParaRPr lang="en-US" sz="2000" dirty="0"/>
          </a:p>
          <a:p>
            <a:r>
              <a:rPr lang="en-US" sz="2000" b="1" u="sng" dirty="0"/>
              <a:t>Pop</a:t>
            </a:r>
            <a:r>
              <a:rPr lang="en-US" sz="2000" b="1" dirty="0"/>
              <a:t> </a:t>
            </a:r>
            <a:r>
              <a:rPr lang="en-US" sz="2000" dirty="0" smtClean="0"/>
              <a:t>– removing top element of stack.</a:t>
            </a:r>
            <a:endParaRPr lang="en-US" sz="2000" dirty="0"/>
          </a:p>
          <a:p>
            <a:r>
              <a:rPr lang="en-US" sz="2000" b="1" u="sng" dirty="0"/>
              <a:t>Push</a:t>
            </a:r>
            <a:r>
              <a:rPr lang="en-US" sz="2000" b="1" dirty="0"/>
              <a:t> </a:t>
            </a:r>
            <a:r>
              <a:rPr lang="en-US" sz="2000" dirty="0" smtClean="0"/>
              <a:t>– putting an element on a stack</a:t>
            </a:r>
            <a:endParaRPr lang="en-US" sz="2000" dirty="0"/>
          </a:p>
          <a:p>
            <a:r>
              <a:rPr lang="en-US" sz="2000" b="1" u="sng" dirty="0" smtClean="0"/>
              <a:t>Stack</a:t>
            </a:r>
            <a:r>
              <a:rPr lang="en-US" sz="2000" b="1" dirty="0" smtClean="0"/>
              <a:t> </a:t>
            </a:r>
            <a:r>
              <a:rPr lang="en-US" sz="2000" dirty="0" smtClean="0"/>
              <a:t>– first in, first out abstract storage data structure. </a:t>
            </a:r>
            <a:endParaRPr lang="en-US" sz="2000" dirty="0"/>
          </a:p>
          <a:p>
            <a:r>
              <a:rPr lang="en-US" sz="2000" b="1" u="sng" dirty="0" smtClean="0"/>
              <a:t>Stack Pointer</a:t>
            </a:r>
            <a:r>
              <a:rPr lang="en-US" sz="2000" b="1" dirty="0" smtClean="0"/>
              <a:t> </a:t>
            </a:r>
            <a:r>
              <a:rPr lang="en-US" sz="2000" dirty="0" smtClean="0"/>
              <a:t>– address of stack.</a:t>
            </a:r>
            <a:endParaRPr lang="en-US" sz="2000" dirty="0"/>
          </a:p>
          <a:p>
            <a:r>
              <a:rPr lang="en-US" sz="2000" b="1" u="sng" dirty="0" err="1" smtClean="0"/>
              <a:t>Stong</a:t>
            </a:r>
            <a:r>
              <a:rPr lang="en-US" sz="2000" b="1" u="sng" dirty="0" smtClean="0"/>
              <a:t> Cohesion</a:t>
            </a:r>
            <a:r>
              <a:rPr lang="en-US" sz="2000" b="1" dirty="0" smtClean="0"/>
              <a:t> </a:t>
            </a:r>
            <a:r>
              <a:rPr lang="en-US" sz="2000" dirty="0" smtClean="0"/>
              <a:t>– subroutine performs one specific task.</a:t>
            </a:r>
            <a:endParaRPr lang="en-US" sz="2000" dirty="0"/>
          </a:p>
          <a:p>
            <a:r>
              <a:rPr lang="en-US" sz="2000" b="1" u="sng" dirty="0" smtClean="0"/>
              <a:t>Subroutine</a:t>
            </a:r>
            <a:r>
              <a:rPr lang="en-US" sz="2000" b="1" dirty="0" smtClean="0"/>
              <a:t> </a:t>
            </a:r>
            <a:r>
              <a:rPr lang="en-US" sz="2000" dirty="0" smtClean="0"/>
              <a:t>– synchronous task or unit.</a:t>
            </a:r>
            <a:endParaRPr lang="en-US" sz="2000" dirty="0"/>
          </a:p>
        </p:txBody>
      </p:sp>
    </p:spTree>
    <p:extLst>
      <p:ext uri="{BB962C8B-B14F-4D97-AF65-F5344CB8AC3E}">
        <p14:creationId xmlns:p14="http://schemas.microsoft.com/office/powerpoint/2010/main" val="27465418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124</a:t>
            </a:r>
            <a:endParaRPr lang="en-US"/>
          </a:p>
        </p:txBody>
      </p:sp>
      <p:sp>
        <p:nvSpPr>
          <p:cNvPr id="6" name="Footer Placeholder 4"/>
          <p:cNvSpPr>
            <a:spLocks noGrp="1"/>
          </p:cNvSpPr>
          <p:nvPr>
            <p:ph type="ftr" sz="quarter" idx="11"/>
          </p:nvPr>
        </p:nvSpPr>
        <p:spPr/>
        <p:txBody>
          <a:bodyPr/>
          <a:lstStyle/>
          <a:p>
            <a:r>
              <a:rPr lang="en-US" smtClean="0"/>
              <a:t>Stacks</a:t>
            </a:r>
            <a:endParaRPr lang="en-US"/>
          </a:p>
        </p:txBody>
      </p:sp>
      <p:sp>
        <p:nvSpPr>
          <p:cNvPr id="7" name="Slide Number Placeholder 5"/>
          <p:cNvSpPr>
            <a:spLocks noGrp="1"/>
          </p:cNvSpPr>
          <p:nvPr>
            <p:ph type="sldNum" sz="quarter" idx="12"/>
          </p:nvPr>
        </p:nvSpPr>
        <p:spPr/>
        <p:txBody>
          <a:bodyPr/>
          <a:lstStyle/>
          <a:p>
            <a:fld id="{DCEB95A5-A8A7-4FC5-BEDA-72D60B0AA7B7}" type="slidenum">
              <a:rPr lang="en-US"/>
              <a:pPr/>
              <a:t>30</a:t>
            </a:fld>
            <a:endParaRPr lang="en-US"/>
          </a:p>
        </p:txBody>
      </p:sp>
      <p:sp>
        <p:nvSpPr>
          <p:cNvPr id="3068930" name="Rectangle 2"/>
          <p:cNvSpPr>
            <a:spLocks noGrp="1" noChangeArrowheads="1"/>
          </p:cNvSpPr>
          <p:nvPr>
            <p:ph type="title"/>
          </p:nvPr>
        </p:nvSpPr>
        <p:spPr/>
        <p:txBody>
          <a:bodyPr/>
          <a:lstStyle/>
          <a:p>
            <a:r>
              <a:rPr lang="en-US"/>
              <a:t>Interrupts</a:t>
            </a:r>
          </a:p>
        </p:txBody>
      </p:sp>
      <p:sp>
        <p:nvSpPr>
          <p:cNvPr id="3068931" name="Rectangle 3"/>
          <p:cNvSpPr>
            <a:spLocks noGrp="1" noChangeArrowheads="1"/>
          </p:cNvSpPr>
          <p:nvPr>
            <p:ph type="body" idx="1"/>
          </p:nvPr>
        </p:nvSpPr>
        <p:spPr>
          <a:xfrm>
            <a:off x="425450" y="1419225"/>
            <a:ext cx="8462963" cy="5078413"/>
          </a:xfrm>
        </p:spPr>
        <p:txBody>
          <a:bodyPr/>
          <a:lstStyle/>
          <a:p>
            <a:pPr>
              <a:lnSpc>
                <a:spcPct val="90000"/>
              </a:lnSpc>
            </a:pPr>
            <a:r>
              <a:rPr lang="en-US" sz="2400" dirty="0"/>
              <a:t>Execution of a program normally proceeds predictably, with </a:t>
            </a:r>
            <a:r>
              <a:rPr lang="en-US" sz="2400" i="1" dirty="0"/>
              <a:t>interrupts</a:t>
            </a:r>
            <a:r>
              <a:rPr lang="en-US" sz="2400" dirty="0"/>
              <a:t> being the exception.</a:t>
            </a:r>
          </a:p>
          <a:p>
            <a:pPr>
              <a:lnSpc>
                <a:spcPct val="90000"/>
              </a:lnSpc>
            </a:pPr>
            <a:r>
              <a:rPr lang="en-US" sz="2400" dirty="0"/>
              <a:t>An </a:t>
            </a:r>
            <a:r>
              <a:rPr lang="en-US" sz="2400" i="1" dirty="0"/>
              <a:t>interrupt</a:t>
            </a:r>
            <a:r>
              <a:rPr lang="en-US" sz="2400" dirty="0"/>
              <a:t> is an asynchronous signal indicating something needs attention.</a:t>
            </a:r>
          </a:p>
          <a:p>
            <a:pPr lvl="1">
              <a:lnSpc>
                <a:spcPct val="90000"/>
              </a:lnSpc>
            </a:pPr>
            <a:r>
              <a:rPr lang="en-US" sz="2400" dirty="0"/>
              <a:t>Some event has occurred</a:t>
            </a:r>
          </a:p>
          <a:p>
            <a:pPr lvl="1">
              <a:lnSpc>
                <a:spcPct val="90000"/>
              </a:lnSpc>
            </a:pPr>
            <a:r>
              <a:rPr lang="en-US" sz="2400" dirty="0"/>
              <a:t>Some event has completed</a:t>
            </a:r>
          </a:p>
          <a:p>
            <a:pPr>
              <a:lnSpc>
                <a:spcPct val="90000"/>
              </a:lnSpc>
            </a:pPr>
            <a:r>
              <a:rPr lang="en-US" sz="2400" dirty="0"/>
              <a:t>The </a:t>
            </a:r>
            <a:r>
              <a:rPr lang="en-US" sz="2400" dirty="0" smtClean="0"/>
              <a:t>processing of an interrupt subroutine uses the stack.</a:t>
            </a:r>
            <a:endParaRPr lang="en-US" sz="2400" dirty="0"/>
          </a:p>
          <a:p>
            <a:pPr lvl="1">
              <a:lnSpc>
                <a:spcPct val="90000"/>
              </a:lnSpc>
            </a:pPr>
            <a:r>
              <a:rPr lang="en-US" sz="2400" dirty="0"/>
              <a:t>Processor stops with it is doing,</a:t>
            </a:r>
          </a:p>
          <a:p>
            <a:pPr lvl="1">
              <a:lnSpc>
                <a:spcPct val="90000"/>
              </a:lnSpc>
            </a:pPr>
            <a:r>
              <a:rPr lang="en-US" sz="2400" dirty="0"/>
              <a:t>stores enough </a:t>
            </a:r>
            <a:r>
              <a:rPr lang="en-US" sz="2400" dirty="0" smtClean="0"/>
              <a:t>information on the stack </a:t>
            </a:r>
            <a:r>
              <a:rPr lang="en-US" sz="2400" dirty="0"/>
              <a:t>to later resume,</a:t>
            </a:r>
          </a:p>
          <a:p>
            <a:pPr lvl="1">
              <a:lnSpc>
                <a:spcPct val="90000"/>
              </a:lnSpc>
            </a:pPr>
            <a:r>
              <a:rPr lang="en-US" sz="2400" dirty="0"/>
              <a:t>executes an </a:t>
            </a:r>
            <a:r>
              <a:rPr lang="en-US" sz="2400" i="1" dirty="0"/>
              <a:t>interrupt service routine</a:t>
            </a:r>
            <a:r>
              <a:rPr lang="en-US" sz="2400" dirty="0"/>
              <a:t> (ISR),</a:t>
            </a:r>
          </a:p>
          <a:p>
            <a:pPr lvl="1">
              <a:lnSpc>
                <a:spcPct val="90000"/>
              </a:lnSpc>
            </a:pPr>
            <a:r>
              <a:rPr lang="en-US" sz="2400" dirty="0"/>
              <a:t>restores saved </a:t>
            </a:r>
            <a:r>
              <a:rPr lang="en-US" sz="2400" dirty="0" smtClean="0"/>
              <a:t>information from stack (</a:t>
            </a:r>
            <a:r>
              <a:rPr lang="en-US" sz="2400" b="1" dirty="0" smtClean="0"/>
              <a:t>RETI</a:t>
            </a:r>
            <a:r>
              <a:rPr lang="en-US" sz="2400" dirty="0" smtClean="0"/>
              <a:t>),</a:t>
            </a:r>
            <a:endParaRPr lang="en-US" sz="2400" dirty="0"/>
          </a:p>
          <a:p>
            <a:pPr lvl="1">
              <a:lnSpc>
                <a:spcPct val="90000"/>
              </a:lnSpc>
            </a:pPr>
            <a:r>
              <a:rPr lang="en-US" sz="2400" dirty="0"/>
              <a:t>a</a:t>
            </a:r>
            <a:r>
              <a:rPr lang="en-US" sz="2400" dirty="0" smtClean="0"/>
              <a:t>nd then resumes execution at the point where the processor was executing before the interrupt.</a:t>
            </a:r>
            <a:endParaRPr lang="en-US" sz="2400" dirty="0"/>
          </a:p>
        </p:txBody>
      </p:sp>
      <p:sp>
        <p:nvSpPr>
          <p:cNvPr id="3068932"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sz="1800"/>
              <a:t>Interrupts</a:t>
            </a:r>
          </a:p>
        </p:txBody>
      </p:sp>
    </p:spTree>
    <p:extLst>
      <p:ext uri="{BB962C8B-B14F-4D97-AF65-F5344CB8AC3E}">
        <p14:creationId xmlns:p14="http://schemas.microsoft.com/office/powerpoint/2010/main" val="3542132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68931">
                                            <p:txEl>
                                              <p:pRg st="0" end="0"/>
                                            </p:txEl>
                                          </p:spTgt>
                                        </p:tgtEl>
                                        <p:attrNameLst>
                                          <p:attrName>style.visibility</p:attrName>
                                        </p:attrNameLst>
                                      </p:cBhvr>
                                      <p:to>
                                        <p:strVal val="visible"/>
                                      </p:to>
                                    </p:set>
                                    <p:animEffect transition="in" filter="dissolve">
                                      <p:cBhvr>
                                        <p:cTn id="7" dur="500"/>
                                        <p:tgtEl>
                                          <p:spTgt spid="3068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68931">
                                            <p:txEl>
                                              <p:pRg st="1" end="1"/>
                                            </p:txEl>
                                          </p:spTgt>
                                        </p:tgtEl>
                                        <p:attrNameLst>
                                          <p:attrName>style.visibility</p:attrName>
                                        </p:attrNameLst>
                                      </p:cBhvr>
                                      <p:to>
                                        <p:strVal val="visible"/>
                                      </p:to>
                                    </p:set>
                                    <p:animEffect transition="in" filter="dissolve">
                                      <p:cBhvr>
                                        <p:cTn id="12" dur="500"/>
                                        <p:tgtEl>
                                          <p:spTgt spid="306893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068931">
                                            <p:txEl>
                                              <p:pRg st="2" end="2"/>
                                            </p:txEl>
                                          </p:spTgt>
                                        </p:tgtEl>
                                        <p:attrNameLst>
                                          <p:attrName>style.visibility</p:attrName>
                                        </p:attrNameLst>
                                      </p:cBhvr>
                                      <p:to>
                                        <p:strVal val="visible"/>
                                      </p:to>
                                    </p:set>
                                    <p:animEffect transition="in" filter="dissolve">
                                      <p:cBhvr>
                                        <p:cTn id="15" dur="500"/>
                                        <p:tgtEl>
                                          <p:spTgt spid="306893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068931">
                                            <p:txEl>
                                              <p:pRg st="3" end="3"/>
                                            </p:txEl>
                                          </p:spTgt>
                                        </p:tgtEl>
                                        <p:attrNameLst>
                                          <p:attrName>style.visibility</p:attrName>
                                        </p:attrNameLst>
                                      </p:cBhvr>
                                      <p:to>
                                        <p:strVal val="visible"/>
                                      </p:to>
                                    </p:set>
                                    <p:animEffect transition="in" filter="dissolve">
                                      <p:cBhvr>
                                        <p:cTn id="18" dur="500"/>
                                        <p:tgtEl>
                                          <p:spTgt spid="306893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068931">
                                            <p:txEl>
                                              <p:pRg st="4" end="4"/>
                                            </p:txEl>
                                          </p:spTgt>
                                        </p:tgtEl>
                                        <p:attrNameLst>
                                          <p:attrName>style.visibility</p:attrName>
                                        </p:attrNameLst>
                                      </p:cBhvr>
                                      <p:to>
                                        <p:strVal val="visible"/>
                                      </p:to>
                                    </p:set>
                                    <p:animEffect transition="in" filter="dissolve">
                                      <p:cBhvr>
                                        <p:cTn id="23" dur="500"/>
                                        <p:tgtEl>
                                          <p:spTgt spid="3068931">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68931">
                                            <p:txEl>
                                              <p:pRg st="5" end="5"/>
                                            </p:txEl>
                                          </p:spTgt>
                                        </p:tgtEl>
                                        <p:attrNameLst>
                                          <p:attrName>style.visibility</p:attrName>
                                        </p:attrNameLst>
                                      </p:cBhvr>
                                      <p:to>
                                        <p:strVal val="visible"/>
                                      </p:to>
                                    </p:set>
                                    <p:animEffect transition="in" filter="dissolve">
                                      <p:cBhvr>
                                        <p:cTn id="26" dur="500"/>
                                        <p:tgtEl>
                                          <p:spTgt spid="3068931">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068931">
                                            <p:txEl>
                                              <p:pRg st="6" end="6"/>
                                            </p:txEl>
                                          </p:spTgt>
                                        </p:tgtEl>
                                        <p:attrNameLst>
                                          <p:attrName>style.visibility</p:attrName>
                                        </p:attrNameLst>
                                      </p:cBhvr>
                                      <p:to>
                                        <p:strVal val="visible"/>
                                      </p:to>
                                    </p:set>
                                    <p:animEffect transition="in" filter="dissolve">
                                      <p:cBhvr>
                                        <p:cTn id="29" dur="500"/>
                                        <p:tgtEl>
                                          <p:spTgt spid="3068931">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068931">
                                            <p:txEl>
                                              <p:pRg st="7" end="7"/>
                                            </p:txEl>
                                          </p:spTgt>
                                        </p:tgtEl>
                                        <p:attrNameLst>
                                          <p:attrName>style.visibility</p:attrName>
                                        </p:attrNameLst>
                                      </p:cBhvr>
                                      <p:to>
                                        <p:strVal val="visible"/>
                                      </p:to>
                                    </p:set>
                                    <p:animEffect transition="in" filter="dissolve">
                                      <p:cBhvr>
                                        <p:cTn id="32" dur="500"/>
                                        <p:tgtEl>
                                          <p:spTgt spid="3068931">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068931">
                                            <p:txEl>
                                              <p:pRg st="8" end="8"/>
                                            </p:txEl>
                                          </p:spTgt>
                                        </p:tgtEl>
                                        <p:attrNameLst>
                                          <p:attrName>style.visibility</p:attrName>
                                        </p:attrNameLst>
                                      </p:cBhvr>
                                      <p:to>
                                        <p:strVal val="visible"/>
                                      </p:to>
                                    </p:set>
                                    <p:animEffect transition="in" filter="dissolve">
                                      <p:cBhvr>
                                        <p:cTn id="35" dur="500"/>
                                        <p:tgtEl>
                                          <p:spTgt spid="3068931">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068931">
                                            <p:txEl>
                                              <p:pRg st="9" end="9"/>
                                            </p:txEl>
                                          </p:spTgt>
                                        </p:tgtEl>
                                        <p:attrNameLst>
                                          <p:attrName>style.visibility</p:attrName>
                                        </p:attrNameLst>
                                      </p:cBhvr>
                                      <p:to>
                                        <p:strVal val="visible"/>
                                      </p:to>
                                    </p:set>
                                    <p:animEffect transition="in" filter="dissolve">
                                      <p:cBhvr>
                                        <p:cTn id="38" dur="500"/>
                                        <p:tgtEl>
                                          <p:spTgt spid="30689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893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smtClean="0"/>
              <a:t>BYU CS 124</a:t>
            </a:r>
            <a:endParaRPr lang="en-US"/>
          </a:p>
        </p:txBody>
      </p:sp>
      <p:sp>
        <p:nvSpPr>
          <p:cNvPr id="4" name="Footer Placeholder 2"/>
          <p:cNvSpPr>
            <a:spLocks noGrp="1"/>
          </p:cNvSpPr>
          <p:nvPr>
            <p:ph type="ftr" sz="quarter" idx="11"/>
          </p:nvPr>
        </p:nvSpPr>
        <p:spPr/>
        <p:txBody>
          <a:bodyPr/>
          <a:lstStyle/>
          <a:p>
            <a:r>
              <a:rPr lang="en-US" smtClean="0"/>
              <a:t>Stacks</a:t>
            </a:r>
            <a:endParaRPr lang="en-US"/>
          </a:p>
        </p:txBody>
      </p:sp>
      <p:sp>
        <p:nvSpPr>
          <p:cNvPr id="5" name="Slide Number Placeholder 3"/>
          <p:cNvSpPr>
            <a:spLocks noGrp="1"/>
          </p:cNvSpPr>
          <p:nvPr>
            <p:ph type="sldNum" sz="quarter" idx="12"/>
          </p:nvPr>
        </p:nvSpPr>
        <p:spPr/>
        <p:txBody>
          <a:bodyPr/>
          <a:lstStyle/>
          <a:p>
            <a:fld id="{61370B7E-48E7-45F7-AAF2-5AA162F74232}" type="slidenum">
              <a:rPr lang="en-US"/>
              <a:pPr/>
              <a:t>31</a:t>
            </a:fld>
            <a:endParaRPr lang="en-US"/>
          </a:p>
        </p:txBody>
      </p:sp>
      <p:pic>
        <p:nvPicPr>
          <p:cNvPr id="2345986" name="Picture 2" descr="monkey program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382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
          <p:cNvSpPr>
            <a:spLocks noGrp="1"/>
          </p:cNvSpPr>
          <p:nvPr>
            <p:ph type="dt" sz="half" idx="10"/>
          </p:nvPr>
        </p:nvSpPr>
        <p:spPr/>
        <p:txBody>
          <a:bodyPr/>
          <a:lstStyle/>
          <a:p>
            <a:r>
              <a:rPr lang="en-US" smtClean="0"/>
              <a:t>BYU CS 124</a:t>
            </a:r>
            <a:endParaRPr lang="en-US"/>
          </a:p>
        </p:txBody>
      </p:sp>
      <p:sp>
        <p:nvSpPr>
          <p:cNvPr id="24" name="Footer Placeholder 3"/>
          <p:cNvSpPr>
            <a:spLocks noGrp="1"/>
          </p:cNvSpPr>
          <p:nvPr>
            <p:ph type="ftr" sz="quarter" idx="11"/>
          </p:nvPr>
        </p:nvSpPr>
        <p:spPr/>
        <p:txBody>
          <a:bodyPr/>
          <a:lstStyle/>
          <a:p>
            <a:r>
              <a:rPr lang="en-US" smtClean="0"/>
              <a:t>Stacks</a:t>
            </a:r>
            <a:endParaRPr lang="en-US"/>
          </a:p>
        </p:txBody>
      </p:sp>
      <p:sp>
        <p:nvSpPr>
          <p:cNvPr id="25" name="Slide Number Placeholder 4"/>
          <p:cNvSpPr>
            <a:spLocks noGrp="1"/>
          </p:cNvSpPr>
          <p:nvPr>
            <p:ph type="sldNum" sz="quarter" idx="12"/>
          </p:nvPr>
        </p:nvSpPr>
        <p:spPr/>
        <p:txBody>
          <a:bodyPr/>
          <a:lstStyle/>
          <a:p>
            <a:fld id="{89B1499C-E8EB-4037-A2C4-44C7247BC2C6}" type="slidenum">
              <a:rPr lang="en-US"/>
              <a:pPr/>
              <a:t>4</a:t>
            </a:fld>
            <a:endParaRPr lang="en-US"/>
          </a:p>
        </p:txBody>
      </p:sp>
      <p:sp>
        <p:nvSpPr>
          <p:cNvPr id="2756610" name="Rectangle 2"/>
          <p:cNvSpPr>
            <a:spLocks noGrp="1" noChangeArrowheads="1"/>
          </p:cNvSpPr>
          <p:nvPr>
            <p:ph type="title"/>
          </p:nvPr>
        </p:nvSpPr>
        <p:spPr/>
        <p:txBody>
          <a:bodyPr/>
          <a:lstStyle/>
          <a:p>
            <a:r>
              <a:rPr lang="en-US"/>
              <a:t>Levels of Transformation</a:t>
            </a:r>
          </a:p>
        </p:txBody>
      </p:sp>
      <p:sp>
        <p:nvSpPr>
          <p:cNvPr id="2756611" name="Text Box 3"/>
          <p:cNvSpPr txBox="1">
            <a:spLocks noChangeArrowheads="1"/>
          </p:cNvSpPr>
          <p:nvPr/>
        </p:nvSpPr>
        <p:spPr bwMode="auto">
          <a:xfrm>
            <a:off x="3910013" y="1371600"/>
            <a:ext cx="1335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solidFill>
                  <a:srgbClr val="FF0033"/>
                </a:solidFill>
                <a:latin typeface="Times New Roman" pitchFamily="18" charset="0"/>
              </a:rPr>
              <a:t>Problems</a:t>
            </a:r>
          </a:p>
        </p:txBody>
      </p:sp>
      <p:sp>
        <p:nvSpPr>
          <p:cNvPr id="2756612" name="Text Box 4"/>
          <p:cNvSpPr txBox="1">
            <a:spLocks noChangeArrowheads="1"/>
          </p:cNvSpPr>
          <p:nvPr/>
        </p:nvSpPr>
        <p:spPr bwMode="auto">
          <a:xfrm>
            <a:off x="3790950" y="2082800"/>
            <a:ext cx="157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solidFill>
                  <a:srgbClr val="FF0033"/>
                </a:solidFill>
                <a:latin typeface="Times New Roman" pitchFamily="18" charset="0"/>
              </a:rPr>
              <a:t>Algorithms</a:t>
            </a:r>
          </a:p>
        </p:txBody>
      </p:sp>
      <p:sp>
        <p:nvSpPr>
          <p:cNvPr id="2756613" name="Text Box 5"/>
          <p:cNvSpPr txBox="1">
            <a:spLocks noChangeArrowheads="1"/>
          </p:cNvSpPr>
          <p:nvPr/>
        </p:nvSpPr>
        <p:spPr bwMode="auto">
          <a:xfrm>
            <a:off x="3217863" y="2795588"/>
            <a:ext cx="2714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solidFill>
                  <a:srgbClr val="FF0033"/>
                </a:solidFill>
                <a:latin typeface="Times New Roman" pitchFamily="18" charset="0"/>
              </a:rPr>
              <a:t>Language (Program)</a:t>
            </a:r>
          </a:p>
        </p:txBody>
      </p:sp>
      <p:sp>
        <p:nvSpPr>
          <p:cNvPr id="2756614" name="Text Box 6"/>
          <p:cNvSpPr txBox="1">
            <a:spLocks noChangeArrowheads="1"/>
          </p:cNvSpPr>
          <p:nvPr/>
        </p:nvSpPr>
        <p:spPr bwMode="auto">
          <a:xfrm>
            <a:off x="2768600" y="3506788"/>
            <a:ext cx="361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solidFill>
                  <a:srgbClr val="008000"/>
                </a:solidFill>
                <a:latin typeface="Times New Roman" pitchFamily="18" charset="0"/>
              </a:rPr>
              <a:t>Machine (ISA) Architecture</a:t>
            </a:r>
          </a:p>
        </p:txBody>
      </p:sp>
      <p:sp>
        <p:nvSpPr>
          <p:cNvPr id="2756615" name="Text Box 7"/>
          <p:cNvSpPr txBox="1">
            <a:spLocks noChangeArrowheads="1"/>
          </p:cNvSpPr>
          <p:nvPr/>
        </p:nvSpPr>
        <p:spPr bwMode="auto">
          <a:xfrm>
            <a:off x="3387725" y="4219575"/>
            <a:ext cx="236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solidFill>
                  <a:srgbClr val="0000FF"/>
                </a:solidFill>
                <a:latin typeface="Times New Roman" pitchFamily="18" charset="0"/>
              </a:rPr>
              <a:t>Microarchitecture</a:t>
            </a:r>
          </a:p>
        </p:txBody>
      </p:sp>
      <p:sp>
        <p:nvSpPr>
          <p:cNvPr id="2756616" name="Text Box 8"/>
          <p:cNvSpPr txBox="1">
            <a:spLocks noChangeArrowheads="1"/>
          </p:cNvSpPr>
          <p:nvPr/>
        </p:nvSpPr>
        <p:spPr bwMode="auto">
          <a:xfrm>
            <a:off x="3986213" y="4930775"/>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solidFill>
                  <a:srgbClr val="0000FF"/>
                </a:solidFill>
                <a:latin typeface="Times New Roman" pitchFamily="18" charset="0"/>
              </a:rPr>
              <a:t>Circuits</a:t>
            </a:r>
          </a:p>
        </p:txBody>
      </p:sp>
      <p:sp>
        <p:nvSpPr>
          <p:cNvPr id="2756617" name="Text Box 9"/>
          <p:cNvSpPr txBox="1">
            <a:spLocks noChangeArrowheads="1"/>
          </p:cNvSpPr>
          <p:nvPr/>
        </p:nvSpPr>
        <p:spPr bwMode="auto">
          <a:xfrm>
            <a:off x="3973513" y="5643563"/>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solidFill>
                  <a:srgbClr val="0000FF"/>
                </a:solidFill>
                <a:latin typeface="Times New Roman" pitchFamily="18" charset="0"/>
              </a:rPr>
              <a:t>Devices</a:t>
            </a:r>
          </a:p>
        </p:txBody>
      </p:sp>
      <p:sp>
        <p:nvSpPr>
          <p:cNvPr id="2756618" name="Line 10"/>
          <p:cNvSpPr>
            <a:spLocks noChangeShapeType="1"/>
          </p:cNvSpPr>
          <p:nvPr/>
        </p:nvSpPr>
        <p:spPr bwMode="auto">
          <a:xfrm>
            <a:off x="2743200" y="1854200"/>
            <a:ext cx="3454400"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6619" name="Line 11"/>
          <p:cNvSpPr>
            <a:spLocks noChangeShapeType="1"/>
          </p:cNvSpPr>
          <p:nvPr/>
        </p:nvSpPr>
        <p:spPr bwMode="auto">
          <a:xfrm>
            <a:off x="2743200" y="2597150"/>
            <a:ext cx="3454400"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6620" name="Line 12"/>
          <p:cNvSpPr>
            <a:spLocks noChangeShapeType="1"/>
          </p:cNvSpPr>
          <p:nvPr/>
        </p:nvSpPr>
        <p:spPr bwMode="auto">
          <a:xfrm>
            <a:off x="2743200" y="3340100"/>
            <a:ext cx="3454400"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6621" name="Line 13"/>
          <p:cNvSpPr>
            <a:spLocks noChangeShapeType="1"/>
          </p:cNvSpPr>
          <p:nvPr/>
        </p:nvSpPr>
        <p:spPr bwMode="auto">
          <a:xfrm>
            <a:off x="2743200" y="4772025"/>
            <a:ext cx="3454400"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6622" name="Line 14"/>
          <p:cNvSpPr>
            <a:spLocks noChangeShapeType="1"/>
          </p:cNvSpPr>
          <p:nvPr/>
        </p:nvSpPr>
        <p:spPr bwMode="auto">
          <a:xfrm>
            <a:off x="2743200" y="5483225"/>
            <a:ext cx="3454400"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756623"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219200"/>
            <a:ext cx="390525" cy="1020763"/>
          </a:xfrm>
          <a:prstGeom prst="rect">
            <a:avLst/>
          </a:prstGeom>
          <a:noFill/>
          <a:extLst>
            <a:ext uri="{909E8E84-426E-40DD-AFC4-6F175D3DCCD1}">
              <a14:hiddenFill xmlns:a14="http://schemas.microsoft.com/office/drawing/2010/main">
                <a:solidFill>
                  <a:srgbClr val="FFFFFF"/>
                </a:solidFill>
              </a14:hiddenFill>
            </a:ext>
          </a:extLst>
        </p:spPr>
      </p:pic>
      <p:pic>
        <p:nvPicPr>
          <p:cNvPr id="2756624"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5164138"/>
            <a:ext cx="1524000" cy="1008062"/>
          </a:xfrm>
          <a:prstGeom prst="rect">
            <a:avLst/>
          </a:prstGeom>
          <a:noFill/>
          <a:extLst>
            <a:ext uri="{909E8E84-426E-40DD-AFC4-6F175D3DCCD1}">
              <a14:hiddenFill xmlns:a14="http://schemas.microsoft.com/office/drawing/2010/main">
                <a:solidFill>
                  <a:srgbClr val="FFFFFF"/>
                </a:solidFill>
              </a14:hiddenFill>
            </a:ext>
          </a:extLst>
        </p:spPr>
      </p:pic>
      <p:sp>
        <p:nvSpPr>
          <p:cNvPr id="2756625" name="Line 17"/>
          <p:cNvSpPr>
            <a:spLocks noChangeShapeType="1"/>
          </p:cNvSpPr>
          <p:nvPr/>
        </p:nvSpPr>
        <p:spPr bwMode="auto">
          <a:xfrm flipV="1">
            <a:off x="533400" y="3352800"/>
            <a:ext cx="8001000" cy="0"/>
          </a:xfrm>
          <a:prstGeom prst="line">
            <a:avLst/>
          </a:prstGeom>
          <a:noFill/>
          <a:ln w="5715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6626" name="Text Box 18"/>
          <p:cNvSpPr txBox="1">
            <a:spLocks noChangeArrowheads="1"/>
          </p:cNvSpPr>
          <p:nvPr/>
        </p:nvSpPr>
        <p:spPr bwMode="auto">
          <a:xfrm>
            <a:off x="6450013" y="2860675"/>
            <a:ext cx="2030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i="1">
                <a:solidFill>
                  <a:srgbClr val="FF0033"/>
                </a:solidFill>
                <a:latin typeface="Times New Roman" pitchFamily="18" charset="0"/>
              </a:rPr>
              <a:t>Programmable</a:t>
            </a:r>
          </a:p>
        </p:txBody>
      </p:sp>
      <p:sp>
        <p:nvSpPr>
          <p:cNvPr id="2756627" name="Line 19"/>
          <p:cNvSpPr>
            <a:spLocks noChangeShapeType="1"/>
          </p:cNvSpPr>
          <p:nvPr/>
        </p:nvSpPr>
        <p:spPr bwMode="auto">
          <a:xfrm flipV="1">
            <a:off x="533400" y="4038600"/>
            <a:ext cx="8001000" cy="0"/>
          </a:xfrm>
          <a:prstGeom prst="line">
            <a:avLst/>
          </a:prstGeom>
          <a:noFill/>
          <a:ln w="5715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6628" name="Text Box 20"/>
          <p:cNvSpPr txBox="1">
            <a:spLocks noChangeArrowheads="1"/>
          </p:cNvSpPr>
          <p:nvPr/>
        </p:nvSpPr>
        <p:spPr bwMode="auto">
          <a:xfrm>
            <a:off x="6400800" y="3505200"/>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i="1">
                <a:solidFill>
                  <a:srgbClr val="008000"/>
                </a:solidFill>
                <a:latin typeface="Times New Roman" pitchFamily="18" charset="0"/>
              </a:rPr>
              <a:t>Computer Specific</a:t>
            </a:r>
          </a:p>
        </p:txBody>
      </p:sp>
      <p:sp>
        <p:nvSpPr>
          <p:cNvPr id="2756629" name="Text Box 21"/>
          <p:cNvSpPr txBox="1">
            <a:spLocks noChangeArrowheads="1"/>
          </p:cNvSpPr>
          <p:nvPr/>
        </p:nvSpPr>
        <p:spPr bwMode="auto">
          <a:xfrm>
            <a:off x="6400800" y="4267200"/>
            <a:ext cx="2457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i="1">
                <a:solidFill>
                  <a:srgbClr val="0000FF"/>
                </a:solidFill>
                <a:latin typeface="Times New Roman" pitchFamily="18" charset="0"/>
              </a:rPr>
              <a:t>Manufacturer Specific</a:t>
            </a:r>
          </a:p>
        </p:txBody>
      </p:sp>
      <p:sp>
        <p:nvSpPr>
          <p:cNvPr id="2756630" name="AutoShape 22"/>
          <p:cNvSpPr>
            <a:spLocks noChangeArrowheads="1"/>
          </p:cNvSpPr>
          <p:nvPr/>
        </p:nvSpPr>
        <p:spPr bwMode="auto">
          <a:xfrm flipV="1">
            <a:off x="1066800" y="2468563"/>
            <a:ext cx="1143000" cy="2273300"/>
          </a:xfrm>
          <a:prstGeom prst="downArrow">
            <a:avLst>
              <a:gd name="adj1" fmla="val 50000"/>
              <a:gd name="adj2" fmla="val 30386"/>
            </a:avLst>
          </a:prstGeom>
          <a:solidFill>
            <a:srgbClr val="FF0033"/>
          </a:solidFill>
          <a:ln w="127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Tree>
    <p:extLst>
      <p:ext uri="{BB962C8B-B14F-4D97-AF65-F5344CB8AC3E}">
        <p14:creationId xmlns:p14="http://schemas.microsoft.com/office/powerpoint/2010/main" val="1355924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56630"/>
                                        </p:tgtEl>
                                        <p:attrNameLst>
                                          <p:attrName>style.visibility</p:attrName>
                                        </p:attrNameLst>
                                      </p:cBhvr>
                                      <p:to>
                                        <p:strVal val="visible"/>
                                      </p:to>
                                    </p:set>
                                    <p:animEffect transition="in" filter="wipe(up)">
                                      <p:cBhvr>
                                        <p:cTn id="7" dur="500"/>
                                        <p:tgtEl>
                                          <p:spTgt spid="275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66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124</a:t>
            </a:r>
            <a:endParaRPr lang="en-US"/>
          </a:p>
        </p:txBody>
      </p:sp>
      <p:sp>
        <p:nvSpPr>
          <p:cNvPr id="6" name="Footer Placeholder 4"/>
          <p:cNvSpPr>
            <a:spLocks noGrp="1"/>
          </p:cNvSpPr>
          <p:nvPr>
            <p:ph type="ftr" sz="quarter" idx="11"/>
          </p:nvPr>
        </p:nvSpPr>
        <p:spPr/>
        <p:txBody>
          <a:bodyPr/>
          <a:lstStyle/>
          <a:p>
            <a:r>
              <a:rPr lang="en-US" smtClean="0"/>
              <a:t>Stacks</a:t>
            </a:r>
            <a:endParaRPr lang="en-US"/>
          </a:p>
        </p:txBody>
      </p:sp>
      <p:sp>
        <p:nvSpPr>
          <p:cNvPr id="7" name="Slide Number Placeholder 5"/>
          <p:cNvSpPr>
            <a:spLocks noGrp="1"/>
          </p:cNvSpPr>
          <p:nvPr>
            <p:ph type="sldNum" sz="quarter" idx="12"/>
          </p:nvPr>
        </p:nvSpPr>
        <p:spPr/>
        <p:txBody>
          <a:bodyPr/>
          <a:lstStyle/>
          <a:p>
            <a:fld id="{8B77F9BE-A468-48E3-94FC-FAA194582700}" type="slidenum">
              <a:rPr lang="en-US"/>
              <a:pPr/>
              <a:t>5</a:t>
            </a:fld>
            <a:endParaRPr lang="en-US"/>
          </a:p>
        </p:txBody>
      </p:sp>
      <p:sp>
        <p:nvSpPr>
          <p:cNvPr id="2787330" name="Rectangle 2"/>
          <p:cNvSpPr>
            <a:spLocks noGrp="1" noChangeArrowheads="1"/>
          </p:cNvSpPr>
          <p:nvPr>
            <p:ph type="title"/>
          </p:nvPr>
        </p:nvSpPr>
        <p:spPr/>
        <p:txBody>
          <a:bodyPr/>
          <a:lstStyle/>
          <a:p>
            <a:r>
              <a:rPr lang="en-US"/>
              <a:t>Stacks</a:t>
            </a:r>
          </a:p>
        </p:txBody>
      </p:sp>
      <p:sp>
        <p:nvSpPr>
          <p:cNvPr id="2787331" name="Rectangle 3"/>
          <p:cNvSpPr>
            <a:spLocks noGrp="1" noChangeArrowheads="1"/>
          </p:cNvSpPr>
          <p:nvPr>
            <p:ph type="body" idx="1"/>
          </p:nvPr>
        </p:nvSpPr>
        <p:spPr>
          <a:xfrm>
            <a:off x="431800" y="1408113"/>
            <a:ext cx="8472488" cy="5292725"/>
          </a:xfrm>
        </p:spPr>
        <p:txBody>
          <a:bodyPr/>
          <a:lstStyle/>
          <a:p>
            <a:r>
              <a:rPr lang="en-US" sz="2800" dirty="0"/>
              <a:t>Stacks are the fundamental data structure of computers </a:t>
            </a:r>
            <a:r>
              <a:rPr lang="en-US" sz="2800" dirty="0" smtClean="0"/>
              <a:t>today.</a:t>
            </a:r>
            <a:endParaRPr lang="en-US" sz="2800" dirty="0"/>
          </a:p>
          <a:p>
            <a:r>
              <a:rPr lang="en-US" sz="2800" dirty="0"/>
              <a:t>A stack is a </a:t>
            </a:r>
            <a:r>
              <a:rPr lang="en-US" sz="2800" dirty="0" smtClean="0"/>
              <a:t>Last </a:t>
            </a:r>
            <a:r>
              <a:rPr lang="en-US" sz="2800" dirty="0"/>
              <a:t>I</a:t>
            </a:r>
            <a:r>
              <a:rPr lang="en-US" sz="2800" dirty="0" smtClean="0"/>
              <a:t>n</a:t>
            </a:r>
            <a:r>
              <a:rPr lang="en-US" sz="2800" dirty="0"/>
              <a:t>, </a:t>
            </a:r>
            <a:r>
              <a:rPr lang="en-US" sz="2800" dirty="0" smtClean="0"/>
              <a:t>First </a:t>
            </a:r>
            <a:r>
              <a:rPr lang="en-US" sz="2800" dirty="0"/>
              <a:t>O</a:t>
            </a:r>
            <a:r>
              <a:rPr lang="en-US" sz="2800" dirty="0" smtClean="0"/>
              <a:t>ut </a:t>
            </a:r>
            <a:r>
              <a:rPr lang="en-US" sz="2800" dirty="0"/>
              <a:t>(LIFO) abstract data structure.</a:t>
            </a:r>
          </a:p>
          <a:p>
            <a:r>
              <a:rPr lang="en-US" sz="2800" dirty="0"/>
              <a:t>A true stack is a restricted data structure with two fundamental operations, namely </a:t>
            </a:r>
            <a:r>
              <a:rPr lang="en-US" sz="2800" b="1" dirty="0">
                <a:solidFill>
                  <a:schemeClr val="hlink"/>
                </a:solidFill>
              </a:rPr>
              <a:t>push</a:t>
            </a:r>
            <a:r>
              <a:rPr lang="en-US" sz="2800" dirty="0"/>
              <a:t> and </a:t>
            </a:r>
            <a:r>
              <a:rPr lang="en-US" sz="2800" b="1" dirty="0">
                <a:solidFill>
                  <a:schemeClr val="hlink"/>
                </a:solidFill>
              </a:rPr>
              <a:t>pop</a:t>
            </a:r>
            <a:r>
              <a:rPr lang="en-US" sz="2800" b="1" dirty="0"/>
              <a:t>.</a:t>
            </a:r>
          </a:p>
          <a:p>
            <a:r>
              <a:rPr lang="en-US" sz="2800" dirty="0"/>
              <a:t>Elements are removed from a stack in the reverse order of their addition.</a:t>
            </a:r>
          </a:p>
          <a:p>
            <a:r>
              <a:rPr lang="en-US" sz="2800" dirty="0"/>
              <a:t>Memory stacks </a:t>
            </a:r>
            <a:r>
              <a:rPr lang="en-US" sz="2800" dirty="0" smtClean="0"/>
              <a:t>are </a:t>
            </a:r>
            <a:r>
              <a:rPr lang="en-US" sz="2800" dirty="0"/>
              <a:t>used for random </a:t>
            </a:r>
            <a:r>
              <a:rPr lang="en-US" sz="2800" dirty="0" smtClean="0"/>
              <a:t>access of local variables.</a:t>
            </a:r>
            <a:endParaRPr lang="en-US" sz="2800" dirty="0"/>
          </a:p>
        </p:txBody>
      </p:sp>
      <p:sp>
        <p:nvSpPr>
          <p:cNvPr id="2787332"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The Stack</a:t>
            </a:r>
          </a:p>
        </p:txBody>
      </p:sp>
    </p:spTree>
    <p:extLst>
      <p:ext uri="{BB962C8B-B14F-4D97-AF65-F5344CB8AC3E}">
        <p14:creationId xmlns:p14="http://schemas.microsoft.com/office/powerpoint/2010/main" val="306287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124</a:t>
            </a:r>
            <a:endParaRPr lang="en-US"/>
          </a:p>
        </p:txBody>
      </p:sp>
      <p:sp>
        <p:nvSpPr>
          <p:cNvPr id="6" name="Footer Placeholder 4"/>
          <p:cNvSpPr>
            <a:spLocks noGrp="1"/>
          </p:cNvSpPr>
          <p:nvPr>
            <p:ph type="ftr" sz="quarter" idx="11"/>
          </p:nvPr>
        </p:nvSpPr>
        <p:spPr/>
        <p:txBody>
          <a:bodyPr/>
          <a:lstStyle/>
          <a:p>
            <a:r>
              <a:rPr lang="en-US" smtClean="0"/>
              <a:t>Stacks</a:t>
            </a:r>
            <a:endParaRPr lang="en-US"/>
          </a:p>
        </p:txBody>
      </p:sp>
      <p:sp>
        <p:nvSpPr>
          <p:cNvPr id="7" name="Slide Number Placeholder 5"/>
          <p:cNvSpPr>
            <a:spLocks noGrp="1"/>
          </p:cNvSpPr>
          <p:nvPr>
            <p:ph type="sldNum" sz="quarter" idx="12"/>
          </p:nvPr>
        </p:nvSpPr>
        <p:spPr/>
        <p:txBody>
          <a:bodyPr/>
          <a:lstStyle/>
          <a:p>
            <a:fld id="{6F5F220F-7A93-4005-BEFF-2DAF4CB01EEE}" type="slidenum">
              <a:rPr lang="en-US"/>
              <a:pPr/>
              <a:t>6</a:t>
            </a:fld>
            <a:endParaRPr lang="en-US"/>
          </a:p>
        </p:txBody>
      </p:sp>
      <p:sp>
        <p:nvSpPr>
          <p:cNvPr id="2788354" name="Rectangle 2"/>
          <p:cNvSpPr>
            <a:spLocks noGrp="1" noChangeArrowheads="1"/>
          </p:cNvSpPr>
          <p:nvPr>
            <p:ph type="title"/>
          </p:nvPr>
        </p:nvSpPr>
        <p:spPr/>
        <p:txBody>
          <a:bodyPr/>
          <a:lstStyle/>
          <a:p>
            <a:r>
              <a:rPr lang="en-US"/>
              <a:t>MSP430 Stack</a:t>
            </a:r>
          </a:p>
        </p:txBody>
      </p:sp>
      <p:sp>
        <p:nvSpPr>
          <p:cNvPr id="2788355" name="Rectangle 3"/>
          <p:cNvSpPr>
            <a:spLocks noGrp="1" noChangeArrowheads="1"/>
          </p:cNvSpPr>
          <p:nvPr>
            <p:ph type="body" idx="1"/>
          </p:nvPr>
        </p:nvSpPr>
        <p:spPr>
          <a:xfrm>
            <a:off x="431800" y="1408113"/>
            <a:ext cx="8487117" cy="4956175"/>
          </a:xfrm>
        </p:spPr>
        <p:txBody>
          <a:bodyPr/>
          <a:lstStyle/>
          <a:p>
            <a:r>
              <a:rPr lang="en-US" sz="2800" dirty="0"/>
              <a:t>Hardware support for stack</a:t>
            </a:r>
          </a:p>
          <a:p>
            <a:pPr lvl="1"/>
            <a:r>
              <a:rPr lang="en-US" sz="2400" dirty="0"/>
              <a:t>Register R1 – Stack Pointer (SP)</a:t>
            </a:r>
          </a:p>
          <a:p>
            <a:pPr lvl="1"/>
            <a:r>
              <a:rPr lang="en-US" sz="2400" dirty="0"/>
              <a:t>Initialized to highest address of available RAM</a:t>
            </a:r>
          </a:p>
          <a:p>
            <a:pPr lvl="2"/>
            <a:r>
              <a:rPr lang="en-US" sz="2000" dirty="0" smtClean="0"/>
              <a:t>MSP430G2553 </a:t>
            </a:r>
            <a:r>
              <a:rPr lang="en-US" sz="2000" dirty="0" smtClean="0">
                <a:sym typeface="Wingdings" pitchFamily="2" charset="2"/>
              </a:rPr>
              <a:t></a:t>
            </a:r>
            <a:r>
              <a:rPr lang="en-US" sz="2000" dirty="0" smtClean="0"/>
              <a:t> 0x0400 (512 </a:t>
            </a:r>
            <a:r>
              <a:rPr lang="en-US" sz="2000" dirty="0"/>
              <a:t>bytes</a:t>
            </a:r>
            <a:r>
              <a:rPr lang="en-US" sz="2000" dirty="0" smtClean="0"/>
              <a:t>)</a:t>
            </a:r>
            <a:endParaRPr lang="en-US" sz="2000" dirty="0"/>
          </a:p>
          <a:p>
            <a:pPr lvl="2"/>
            <a:r>
              <a:rPr lang="en-US" sz="2000" dirty="0" smtClean="0"/>
              <a:t>MSP430F2274 </a:t>
            </a:r>
            <a:r>
              <a:rPr lang="en-US" sz="2000" dirty="0">
                <a:sym typeface="Wingdings" pitchFamily="2" charset="2"/>
              </a:rPr>
              <a:t> 0x0600 (1k bytes)</a:t>
            </a:r>
          </a:p>
          <a:p>
            <a:pPr lvl="1"/>
            <a:r>
              <a:rPr lang="en-US" sz="2400" dirty="0"/>
              <a:t>Stack grows down towards lower memory </a:t>
            </a:r>
            <a:r>
              <a:rPr lang="en-US" sz="2400" dirty="0" smtClean="0"/>
              <a:t>addresses.</a:t>
            </a:r>
            <a:endParaRPr lang="en-US" sz="2400" dirty="0"/>
          </a:p>
          <a:p>
            <a:r>
              <a:rPr lang="en-US" sz="2800" dirty="0"/>
              <a:t>Initialize stack </a:t>
            </a:r>
            <a:r>
              <a:rPr lang="en-US" sz="2800" dirty="0" smtClean="0"/>
              <a:t>pointer at </a:t>
            </a:r>
            <a:r>
              <a:rPr lang="en-US" sz="2800" dirty="0"/>
              <a:t>beginning of program</a:t>
            </a:r>
          </a:p>
          <a:p>
            <a:pPr lvl="1">
              <a:buFont typeface="Wingdings" pitchFamily="2" charset="2"/>
              <a:buNone/>
            </a:pPr>
            <a:r>
              <a:rPr lang="en-US" sz="1800" b="1" dirty="0">
                <a:latin typeface="Courier New" pitchFamily="49" charset="0"/>
              </a:rPr>
              <a:t>	</a:t>
            </a:r>
          </a:p>
          <a:p>
            <a:pPr lvl="1">
              <a:buFont typeface="Wingdings" pitchFamily="2" charset="2"/>
              <a:buNone/>
            </a:pPr>
            <a:r>
              <a:rPr lang="en-US" sz="2000" b="1" dirty="0">
                <a:latin typeface="Courier New" pitchFamily="49" charset="0"/>
              </a:rPr>
              <a:t>STACK  .</a:t>
            </a:r>
            <a:r>
              <a:rPr lang="en-US" sz="2000" b="1" dirty="0" err="1">
                <a:latin typeface="Courier New" pitchFamily="49" charset="0"/>
              </a:rPr>
              <a:t>equ</a:t>
            </a:r>
            <a:r>
              <a:rPr lang="en-US" sz="2000" b="1" dirty="0">
                <a:latin typeface="Courier New" pitchFamily="49" charset="0"/>
              </a:rPr>
              <a:t>   </a:t>
            </a:r>
            <a:r>
              <a:rPr lang="en-US" sz="2000" b="1" dirty="0" smtClean="0">
                <a:latin typeface="Courier New" pitchFamily="49" charset="0"/>
              </a:rPr>
              <a:t>0x0400      </a:t>
            </a:r>
            <a:r>
              <a:rPr lang="en-US" sz="2000" b="1" dirty="0">
                <a:latin typeface="Courier New" pitchFamily="49" charset="0"/>
              </a:rPr>
              <a:t>; top of stack</a:t>
            </a:r>
          </a:p>
          <a:p>
            <a:pPr lvl="1">
              <a:buFont typeface="Wingdings" pitchFamily="2" charset="2"/>
              <a:buNone/>
            </a:pPr>
            <a:endParaRPr lang="en-US" sz="2000" b="1" dirty="0">
              <a:latin typeface="Courier New" pitchFamily="49" charset="0"/>
            </a:endParaRPr>
          </a:p>
          <a:p>
            <a:pPr lvl="1">
              <a:buFont typeface="Wingdings" pitchFamily="2" charset="2"/>
              <a:buNone/>
            </a:pPr>
            <a:r>
              <a:rPr lang="en-US" sz="2000" b="1" dirty="0" smtClean="0">
                <a:latin typeface="Courier New" pitchFamily="49" charset="0"/>
              </a:rPr>
              <a:t>start: </a:t>
            </a:r>
            <a:r>
              <a:rPr lang="en-US" sz="2000" b="1" dirty="0" err="1">
                <a:latin typeface="Courier New" pitchFamily="49" charset="0"/>
              </a:rPr>
              <a:t>mov.w</a:t>
            </a:r>
            <a:r>
              <a:rPr lang="en-US" sz="2000" b="1" dirty="0">
                <a:latin typeface="Courier New" pitchFamily="49" charset="0"/>
              </a:rPr>
              <a:t>  #STACK,SP   ; </a:t>
            </a:r>
            <a:r>
              <a:rPr lang="en-US" sz="2000" b="1" dirty="0" err="1" smtClean="0">
                <a:latin typeface="Courier New" pitchFamily="49" charset="0"/>
              </a:rPr>
              <a:t>init</a:t>
            </a:r>
            <a:r>
              <a:rPr lang="en-US" sz="2000" b="1" dirty="0" smtClean="0">
                <a:latin typeface="Courier New" pitchFamily="49" charset="0"/>
              </a:rPr>
              <a:t> </a:t>
            </a:r>
            <a:r>
              <a:rPr lang="en-US" sz="2000" b="1" dirty="0">
                <a:latin typeface="Courier New" pitchFamily="49" charset="0"/>
              </a:rPr>
              <a:t>stack pointer</a:t>
            </a:r>
          </a:p>
          <a:p>
            <a:pPr lvl="1"/>
            <a:endParaRPr lang="en-US" sz="1800" b="1" dirty="0">
              <a:latin typeface="Courier New" pitchFamily="49" charset="0"/>
            </a:endParaRPr>
          </a:p>
        </p:txBody>
      </p:sp>
      <p:sp>
        <p:nvSpPr>
          <p:cNvPr id="2788356"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The Stack</a:t>
            </a:r>
          </a:p>
        </p:txBody>
      </p:sp>
    </p:spTree>
    <p:extLst>
      <p:ext uri="{BB962C8B-B14F-4D97-AF65-F5344CB8AC3E}">
        <p14:creationId xmlns:p14="http://schemas.microsoft.com/office/powerpoint/2010/main" val="3942312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124</a:t>
            </a:r>
            <a:endParaRPr lang="en-US"/>
          </a:p>
        </p:txBody>
      </p:sp>
      <p:sp>
        <p:nvSpPr>
          <p:cNvPr id="6" name="Footer Placeholder 4"/>
          <p:cNvSpPr>
            <a:spLocks noGrp="1"/>
          </p:cNvSpPr>
          <p:nvPr>
            <p:ph type="ftr" sz="quarter" idx="11"/>
          </p:nvPr>
        </p:nvSpPr>
        <p:spPr/>
        <p:txBody>
          <a:bodyPr/>
          <a:lstStyle/>
          <a:p>
            <a:r>
              <a:rPr lang="en-US" smtClean="0"/>
              <a:t>Stacks</a:t>
            </a:r>
            <a:endParaRPr lang="en-US"/>
          </a:p>
        </p:txBody>
      </p:sp>
      <p:sp>
        <p:nvSpPr>
          <p:cNvPr id="7" name="Slide Number Placeholder 5"/>
          <p:cNvSpPr>
            <a:spLocks noGrp="1"/>
          </p:cNvSpPr>
          <p:nvPr>
            <p:ph type="sldNum" sz="quarter" idx="12"/>
          </p:nvPr>
        </p:nvSpPr>
        <p:spPr/>
        <p:txBody>
          <a:bodyPr/>
          <a:lstStyle/>
          <a:p>
            <a:fld id="{6B4FD147-26BF-4FD7-B811-A9E4EB61107A}" type="slidenum">
              <a:rPr lang="en-US"/>
              <a:pPr/>
              <a:t>7</a:t>
            </a:fld>
            <a:endParaRPr lang="en-US"/>
          </a:p>
        </p:txBody>
      </p:sp>
      <p:sp>
        <p:nvSpPr>
          <p:cNvPr id="2878466" name="Rectangle 2"/>
          <p:cNvSpPr>
            <a:spLocks noGrp="1" noChangeArrowheads="1"/>
          </p:cNvSpPr>
          <p:nvPr>
            <p:ph type="title"/>
          </p:nvPr>
        </p:nvSpPr>
        <p:spPr/>
        <p:txBody>
          <a:bodyPr/>
          <a:lstStyle/>
          <a:p>
            <a:r>
              <a:rPr lang="en-US"/>
              <a:t>MSP430 Stack</a:t>
            </a:r>
          </a:p>
        </p:txBody>
      </p:sp>
      <p:sp>
        <p:nvSpPr>
          <p:cNvPr id="2878467" name="Rectangle 3"/>
          <p:cNvSpPr>
            <a:spLocks noGrp="1" noChangeArrowheads="1"/>
          </p:cNvSpPr>
          <p:nvPr>
            <p:ph type="body" idx="1"/>
          </p:nvPr>
        </p:nvSpPr>
        <p:spPr>
          <a:xfrm>
            <a:off x="431799" y="1408113"/>
            <a:ext cx="8664576" cy="5292725"/>
          </a:xfrm>
        </p:spPr>
        <p:txBody>
          <a:bodyPr/>
          <a:lstStyle/>
          <a:p>
            <a:pPr>
              <a:spcBef>
                <a:spcPts val="0"/>
              </a:spcBef>
            </a:pPr>
            <a:r>
              <a:rPr lang="en-US" sz="2800" dirty="0"/>
              <a:t>The </a:t>
            </a:r>
            <a:r>
              <a:rPr lang="en-US" sz="2800" dirty="0" smtClean="0"/>
              <a:t>MSP430 stack </a:t>
            </a:r>
            <a:r>
              <a:rPr lang="en-US" sz="2800" dirty="0"/>
              <a:t>is a word structure</a:t>
            </a:r>
          </a:p>
          <a:p>
            <a:pPr lvl="1">
              <a:spcBef>
                <a:spcPts val="0"/>
              </a:spcBef>
            </a:pPr>
            <a:r>
              <a:rPr lang="en-US" sz="2400" dirty="0"/>
              <a:t>Elements of the stack are 16-bit words.</a:t>
            </a:r>
          </a:p>
          <a:p>
            <a:pPr lvl="1">
              <a:spcBef>
                <a:spcPts val="0"/>
              </a:spcBef>
            </a:pPr>
            <a:r>
              <a:rPr lang="en-US" sz="2400" dirty="0"/>
              <a:t>The LSB of the Stack Pointer </a:t>
            </a:r>
            <a:r>
              <a:rPr lang="en-US" sz="2400" dirty="0" smtClean="0"/>
              <a:t>(SP) is </a:t>
            </a:r>
            <a:r>
              <a:rPr lang="en-US" sz="2400" dirty="0"/>
              <a:t>always 0.</a:t>
            </a:r>
          </a:p>
          <a:p>
            <a:pPr lvl="1">
              <a:spcBef>
                <a:spcPts val="0"/>
              </a:spcBef>
            </a:pPr>
            <a:r>
              <a:rPr lang="en-US" sz="2400" dirty="0"/>
              <a:t>The </a:t>
            </a:r>
            <a:r>
              <a:rPr lang="en-US" sz="2400" dirty="0" smtClean="0"/>
              <a:t>SP </a:t>
            </a:r>
            <a:r>
              <a:rPr lang="en-US" sz="2400" dirty="0"/>
              <a:t>points to the last word added to the stack (TOS).</a:t>
            </a:r>
          </a:p>
          <a:p>
            <a:pPr>
              <a:spcBef>
                <a:spcPts val="0"/>
              </a:spcBef>
            </a:pPr>
            <a:r>
              <a:rPr lang="en-US" sz="2800" dirty="0"/>
              <a:t>The stack pointer is used by</a:t>
            </a:r>
          </a:p>
          <a:p>
            <a:pPr lvl="1">
              <a:spcBef>
                <a:spcPts val="0"/>
              </a:spcBef>
            </a:pPr>
            <a:r>
              <a:rPr lang="en-US" sz="2400" b="1" dirty="0"/>
              <a:t>PUSH</a:t>
            </a:r>
            <a:r>
              <a:rPr lang="en-US" sz="2400" dirty="0"/>
              <a:t> – </a:t>
            </a:r>
            <a:r>
              <a:rPr lang="en-US" sz="2400" dirty="0" smtClean="0"/>
              <a:t>push </a:t>
            </a:r>
            <a:r>
              <a:rPr lang="en-US" sz="2400" dirty="0"/>
              <a:t>a value on the stack</a:t>
            </a:r>
          </a:p>
          <a:p>
            <a:pPr lvl="1">
              <a:spcBef>
                <a:spcPts val="0"/>
              </a:spcBef>
            </a:pPr>
            <a:r>
              <a:rPr lang="en-US" sz="2400" b="1" dirty="0"/>
              <a:t>POP</a:t>
            </a:r>
            <a:r>
              <a:rPr lang="en-US" sz="2400" dirty="0"/>
              <a:t> – </a:t>
            </a:r>
            <a:r>
              <a:rPr lang="en-US" sz="2400" dirty="0" smtClean="0"/>
              <a:t>pop </a:t>
            </a:r>
            <a:r>
              <a:rPr lang="en-US" sz="2400" dirty="0"/>
              <a:t>a value off the stack</a:t>
            </a:r>
          </a:p>
          <a:p>
            <a:pPr lvl="1">
              <a:spcBef>
                <a:spcPts val="0"/>
              </a:spcBef>
            </a:pPr>
            <a:r>
              <a:rPr lang="en-US" sz="2400" b="1" dirty="0"/>
              <a:t>CALL</a:t>
            </a:r>
            <a:r>
              <a:rPr lang="en-US" sz="2400" dirty="0"/>
              <a:t> – </a:t>
            </a:r>
            <a:r>
              <a:rPr lang="en-US" sz="2400" dirty="0" smtClean="0"/>
              <a:t>push </a:t>
            </a:r>
            <a:r>
              <a:rPr lang="en-US" sz="2400" dirty="0"/>
              <a:t>a return address on the stack</a:t>
            </a:r>
          </a:p>
          <a:p>
            <a:pPr lvl="1">
              <a:spcBef>
                <a:spcPts val="0"/>
              </a:spcBef>
            </a:pPr>
            <a:r>
              <a:rPr lang="en-US" sz="2400" b="1" dirty="0"/>
              <a:t>RET</a:t>
            </a:r>
            <a:r>
              <a:rPr lang="en-US" sz="2400" dirty="0"/>
              <a:t> – </a:t>
            </a:r>
            <a:r>
              <a:rPr lang="en-US" sz="2400" dirty="0" smtClean="0"/>
              <a:t>pop </a:t>
            </a:r>
            <a:r>
              <a:rPr lang="en-US" sz="2400" dirty="0"/>
              <a:t>a return address off the stack</a:t>
            </a:r>
          </a:p>
          <a:p>
            <a:pPr lvl="1">
              <a:spcBef>
                <a:spcPts val="0"/>
              </a:spcBef>
            </a:pPr>
            <a:r>
              <a:rPr lang="en-US" sz="2400" b="1" dirty="0"/>
              <a:t>RETI</a:t>
            </a:r>
            <a:r>
              <a:rPr lang="en-US" sz="2400" dirty="0"/>
              <a:t> –	</a:t>
            </a:r>
            <a:r>
              <a:rPr lang="en-US" sz="2400" dirty="0" smtClean="0"/>
              <a:t>pop a </a:t>
            </a:r>
            <a:r>
              <a:rPr lang="en-US" sz="2400" dirty="0"/>
              <a:t>return address and status register 		</a:t>
            </a:r>
            <a:r>
              <a:rPr lang="en-US" sz="2400" dirty="0" smtClean="0"/>
              <a:t>	off </a:t>
            </a:r>
            <a:r>
              <a:rPr lang="en-US" sz="2400" dirty="0"/>
              <a:t>the </a:t>
            </a:r>
            <a:r>
              <a:rPr lang="en-US" sz="2400" dirty="0" smtClean="0"/>
              <a:t>stack (Chapter 6)</a:t>
            </a:r>
            <a:endParaRPr lang="en-US" sz="2400" dirty="0"/>
          </a:p>
          <a:p>
            <a:pPr lvl="1">
              <a:spcBef>
                <a:spcPts val="0"/>
              </a:spcBef>
            </a:pPr>
            <a:r>
              <a:rPr lang="en-US" sz="2400" dirty="0"/>
              <a:t>Interrupts – </a:t>
            </a:r>
            <a:r>
              <a:rPr lang="en-US" sz="2400" dirty="0" smtClean="0"/>
              <a:t>push </a:t>
            </a:r>
            <a:r>
              <a:rPr lang="en-US" sz="2400" dirty="0"/>
              <a:t>a return address and status register 		      </a:t>
            </a:r>
            <a:r>
              <a:rPr lang="en-US" sz="2400" dirty="0" smtClean="0"/>
              <a:t>	on </a:t>
            </a:r>
            <a:r>
              <a:rPr lang="en-US" sz="2400" dirty="0"/>
              <a:t>the </a:t>
            </a:r>
            <a:r>
              <a:rPr lang="en-US" sz="2400" dirty="0" smtClean="0"/>
              <a:t>stack (Chapter 6)</a:t>
            </a:r>
            <a:endParaRPr lang="en-US" sz="2400" dirty="0"/>
          </a:p>
        </p:txBody>
      </p:sp>
      <p:sp>
        <p:nvSpPr>
          <p:cNvPr id="2878468"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The Stack</a:t>
            </a:r>
          </a:p>
        </p:txBody>
      </p:sp>
    </p:spTree>
    <p:extLst>
      <p:ext uri="{BB962C8B-B14F-4D97-AF65-F5344CB8AC3E}">
        <p14:creationId xmlns:p14="http://schemas.microsoft.com/office/powerpoint/2010/main" val="3869707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Date Placeholder 2"/>
          <p:cNvSpPr>
            <a:spLocks noGrp="1"/>
          </p:cNvSpPr>
          <p:nvPr>
            <p:ph type="dt" sz="half" idx="10"/>
          </p:nvPr>
        </p:nvSpPr>
        <p:spPr/>
        <p:txBody>
          <a:bodyPr/>
          <a:lstStyle/>
          <a:p>
            <a:r>
              <a:rPr lang="en-US" smtClean="0"/>
              <a:t>BYU CS 124</a:t>
            </a:r>
            <a:endParaRPr lang="en-US"/>
          </a:p>
        </p:txBody>
      </p:sp>
      <p:sp>
        <p:nvSpPr>
          <p:cNvPr id="169" name="Footer Placeholder 3"/>
          <p:cNvSpPr>
            <a:spLocks noGrp="1"/>
          </p:cNvSpPr>
          <p:nvPr>
            <p:ph type="ftr" sz="quarter" idx="11"/>
          </p:nvPr>
        </p:nvSpPr>
        <p:spPr/>
        <p:txBody>
          <a:bodyPr/>
          <a:lstStyle/>
          <a:p>
            <a:r>
              <a:rPr lang="en-US" smtClean="0"/>
              <a:t>Stacks</a:t>
            </a:r>
            <a:endParaRPr lang="en-US"/>
          </a:p>
        </p:txBody>
      </p:sp>
      <p:sp>
        <p:nvSpPr>
          <p:cNvPr id="170" name="Slide Number Placeholder 4"/>
          <p:cNvSpPr>
            <a:spLocks noGrp="1"/>
          </p:cNvSpPr>
          <p:nvPr>
            <p:ph type="sldNum" sz="quarter" idx="12"/>
          </p:nvPr>
        </p:nvSpPr>
        <p:spPr/>
        <p:txBody>
          <a:bodyPr/>
          <a:lstStyle/>
          <a:p>
            <a:fld id="{AC6C8B97-2DA9-47B9-A93D-D6106B77A2C3}" type="slidenum">
              <a:rPr lang="en-US"/>
              <a:pPr/>
              <a:t>8</a:t>
            </a:fld>
            <a:endParaRPr lang="en-US"/>
          </a:p>
        </p:txBody>
      </p:sp>
      <p:sp>
        <p:nvSpPr>
          <p:cNvPr id="2790402" name="Rectangle 2"/>
          <p:cNvSpPr>
            <a:spLocks noGrp="1" noChangeArrowheads="1"/>
          </p:cNvSpPr>
          <p:nvPr>
            <p:ph type="title"/>
          </p:nvPr>
        </p:nvSpPr>
        <p:spPr/>
        <p:txBody>
          <a:bodyPr/>
          <a:lstStyle/>
          <a:p>
            <a:r>
              <a:rPr lang="en-US"/>
              <a:t>Computer Memory – Up or Down?</a:t>
            </a:r>
          </a:p>
        </p:txBody>
      </p:sp>
      <p:sp>
        <p:nvSpPr>
          <p:cNvPr id="2790403" name="Text Box 3"/>
          <p:cNvSpPr txBox="1">
            <a:spLocks noChangeArrowheads="1"/>
          </p:cNvSpPr>
          <p:nvPr/>
        </p:nvSpPr>
        <p:spPr bwMode="auto">
          <a:xfrm>
            <a:off x="1368425" y="1316038"/>
            <a:ext cx="901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latin typeface="Times New Roman" pitchFamily="18" charset="0"/>
              </a:rPr>
              <a:t>x0000</a:t>
            </a:r>
          </a:p>
        </p:txBody>
      </p:sp>
      <p:sp>
        <p:nvSpPr>
          <p:cNvPr id="2790404" name="Text Box 4"/>
          <p:cNvSpPr txBox="1">
            <a:spLocks noChangeArrowheads="1"/>
          </p:cNvSpPr>
          <p:nvPr/>
        </p:nvSpPr>
        <p:spPr bwMode="auto">
          <a:xfrm>
            <a:off x="1365250" y="5813425"/>
            <a:ext cx="901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latin typeface="Times New Roman" pitchFamily="18" charset="0"/>
              </a:rPr>
              <a:t>xFFFF</a:t>
            </a:r>
          </a:p>
        </p:txBody>
      </p:sp>
      <p:grpSp>
        <p:nvGrpSpPr>
          <p:cNvPr id="2790405" name="Group 5"/>
          <p:cNvGrpSpPr>
            <a:grpSpLocks/>
          </p:cNvGrpSpPr>
          <p:nvPr/>
        </p:nvGrpSpPr>
        <p:grpSpPr bwMode="auto">
          <a:xfrm>
            <a:off x="1303338" y="1681163"/>
            <a:ext cx="690562" cy="708025"/>
            <a:chOff x="548" y="1276"/>
            <a:chExt cx="435" cy="446"/>
          </a:xfrm>
        </p:grpSpPr>
        <p:sp>
          <p:nvSpPr>
            <p:cNvPr id="2790406" name="AutoShape 6"/>
            <p:cNvSpPr>
              <a:spLocks noChangeArrowheads="1"/>
            </p:cNvSpPr>
            <p:nvPr/>
          </p:nvSpPr>
          <p:spPr bwMode="auto">
            <a:xfrm>
              <a:off x="815" y="1276"/>
              <a:ext cx="168" cy="446"/>
            </a:xfrm>
            <a:prstGeom prst="downArrow">
              <a:avLst>
                <a:gd name="adj1" fmla="val 50000"/>
                <a:gd name="adj2" fmla="val 66369"/>
              </a:avLst>
            </a:prstGeom>
            <a:solidFill>
              <a:srgbClr val="FFFF00"/>
            </a:solidFill>
            <a:ln w="127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0407" name="Text Box 7"/>
            <p:cNvSpPr txBox="1">
              <a:spLocks noChangeArrowheads="1"/>
            </p:cNvSpPr>
            <p:nvPr/>
          </p:nvSpPr>
          <p:spPr bwMode="auto">
            <a:xfrm>
              <a:off x="548" y="1339"/>
              <a:ext cx="3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a:latin typeface="Times New Roman" pitchFamily="18" charset="0"/>
                </a:rPr>
                <a:t>Up</a:t>
              </a:r>
            </a:p>
          </p:txBody>
        </p:sp>
      </p:grpSp>
      <p:grpSp>
        <p:nvGrpSpPr>
          <p:cNvPr id="2790408" name="Group 8"/>
          <p:cNvGrpSpPr>
            <a:grpSpLocks/>
          </p:cNvGrpSpPr>
          <p:nvPr/>
        </p:nvGrpSpPr>
        <p:grpSpPr bwMode="auto">
          <a:xfrm>
            <a:off x="990600" y="5067300"/>
            <a:ext cx="1000125" cy="708025"/>
            <a:chOff x="351" y="2695"/>
            <a:chExt cx="630" cy="446"/>
          </a:xfrm>
        </p:grpSpPr>
        <p:sp>
          <p:nvSpPr>
            <p:cNvPr id="2790409" name="AutoShape 9"/>
            <p:cNvSpPr>
              <a:spLocks noChangeArrowheads="1"/>
            </p:cNvSpPr>
            <p:nvPr/>
          </p:nvSpPr>
          <p:spPr bwMode="auto">
            <a:xfrm flipV="1">
              <a:off x="813" y="2695"/>
              <a:ext cx="168" cy="446"/>
            </a:xfrm>
            <a:prstGeom prst="downArrow">
              <a:avLst>
                <a:gd name="adj1" fmla="val 50000"/>
                <a:gd name="adj2" fmla="val 66369"/>
              </a:avLst>
            </a:prstGeom>
            <a:solidFill>
              <a:srgbClr val="FFFF00"/>
            </a:solidFill>
            <a:ln w="127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0410" name="Text Box 10"/>
            <p:cNvSpPr txBox="1">
              <a:spLocks noChangeArrowheads="1"/>
            </p:cNvSpPr>
            <p:nvPr/>
          </p:nvSpPr>
          <p:spPr bwMode="auto">
            <a:xfrm>
              <a:off x="351" y="2807"/>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a:latin typeface="Times New Roman" pitchFamily="18" charset="0"/>
                </a:rPr>
                <a:t>Down</a:t>
              </a:r>
            </a:p>
          </p:txBody>
        </p:sp>
      </p:grpSp>
      <p:sp>
        <p:nvSpPr>
          <p:cNvPr id="2790411" name="Text Box 11"/>
          <p:cNvSpPr txBox="1">
            <a:spLocks noChangeArrowheads="1"/>
          </p:cNvSpPr>
          <p:nvPr/>
        </p:nvSpPr>
        <p:spPr bwMode="auto">
          <a:xfrm>
            <a:off x="5276850" y="1435100"/>
            <a:ext cx="901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latin typeface="Times New Roman" pitchFamily="18" charset="0"/>
              </a:rPr>
              <a:t>xFFFF</a:t>
            </a:r>
          </a:p>
        </p:txBody>
      </p:sp>
      <p:sp>
        <p:nvSpPr>
          <p:cNvPr id="2790412" name="Text Box 12"/>
          <p:cNvSpPr txBox="1">
            <a:spLocks noChangeArrowheads="1"/>
          </p:cNvSpPr>
          <p:nvPr/>
        </p:nvSpPr>
        <p:spPr bwMode="auto">
          <a:xfrm>
            <a:off x="5273675" y="5932488"/>
            <a:ext cx="901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latin typeface="Times New Roman" pitchFamily="18" charset="0"/>
              </a:rPr>
              <a:t>x0000</a:t>
            </a:r>
          </a:p>
        </p:txBody>
      </p:sp>
      <p:grpSp>
        <p:nvGrpSpPr>
          <p:cNvPr id="2790413" name="Group 13"/>
          <p:cNvGrpSpPr>
            <a:grpSpLocks/>
          </p:cNvGrpSpPr>
          <p:nvPr/>
        </p:nvGrpSpPr>
        <p:grpSpPr bwMode="auto">
          <a:xfrm>
            <a:off x="4821238" y="1800225"/>
            <a:ext cx="1169987" cy="708025"/>
            <a:chOff x="3037" y="1274"/>
            <a:chExt cx="737" cy="446"/>
          </a:xfrm>
        </p:grpSpPr>
        <p:sp>
          <p:nvSpPr>
            <p:cNvPr id="2790414" name="AutoShape 14"/>
            <p:cNvSpPr>
              <a:spLocks noChangeArrowheads="1"/>
            </p:cNvSpPr>
            <p:nvPr/>
          </p:nvSpPr>
          <p:spPr bwMode="auto">
            <a:xfrm>
              <a:off x="3606" y="1274"/>
              <a:ext cx="168" cy="446"/>
            </a:xfrm>
            <a:prstGeom prst="downArrow">
              <a:avLst>
                <a:gd name="adj1" fmla="val 50000"/>
                <a:gd name="adj2" fmla="val 66369"/>
              </a:avLst>
            </a:prstGeom>
            <a:solidFill>
              <a:srgbClr val="FFFF00"/>
            </a:solidFill>
            <a:ln w="127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0415" name="Text Box 15"/>
            <p:cNvSpPr txBox="1">
              <a:spLocks noChangeArrowheads="1"/>
            </p:cNvSpPr>
            <p:nvPr/>
          </p:nvSpPr>
          <p:spPr bwMode="auto">
            <a:xfrm>
              <a:off x="3037" y="1337"/>
              <a:ext cx="6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a:latin typeface="Times New Roman" pitchFamily="18" charset="0"/>
                </a:rPr>
                <a:t>Down</a:t>
              </a:r>
            </a:p>
          </p:txBody>
        </p:sp>
      </p:grpSp>
      <p:grpSp>
        <p:nvGrpSpPr>
          <p:cNvPr id="2790416" name="Group 16"/>
          <p:cNvGrpSpPr>
            <a:grpSpLocks/>
          </p:cNvGrpSpPr>
          <p:nvPr/>
        </p:nvGrpSpPr>
        <p:grpSpPr bwMode="auto">
          <a:xfrm>
            <a:off x="4810125" y="5186363"/>
            <a:ext cx="1089025" cy="708025"/>
            <a:chOff x="3086" y="2693"/>
            <a:chExt cx="686" cy="446"/>
          </a:xfrm>
        </p:grpSpPr>
        <p:sp>
          <p:nvSpPr>
            <p:cNvPr id="2790417" name="AutoShape 17"/>
            <p:cNvSpPr>
              <a:spLocks noChangeArrowheads="1"/>
            </p:cNvSpPr>
            <p:nvPr/>
          </p:nvSpPr>
          <p:spPr bwMode="auto">
            <a:xfrm flipV="1">
              <a:off x="3604" y="2693"/>
              <a:ext cx="168" cy="446"/>
            </a:xfrm>
            <a:prstGeom prst="downArrow">
              <a:avLst>
                <a:gd name="adj1" fmla="val 50000"/>
                <a:gd name="adj2" fmla="val 66369"/>
              </a:avLst>
            </a:prstGeom>
            <a:solidFill>
              <a:srgbClr val="FFFF00"/>
            </a:solidFill>
            <a:ln w="127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0418" name="Text Box 18"/>
            <p:cNvSpPr txBox="1">
              <a:spLocks noChangeArrowheads="1"/>
            </p:cNvSpPr>
            <p:nvPr/>
          </p:nvSpPr>
          <p:spPr bwMode="auto">
            <a:xfrm>
              <a:off x="3086" y="2805"/>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a:latin typeface="Times New Roman" pitchFamily="18" charset="0"/>
                </a:rPr>
                <a:t>Up</a:t>
              </a:r>
            </a:p>
          </p:txBody>
        </p:sp>
      </p:grpSp>
      <p:graphicFrame>
        <p:nvGraphicFramePr>
          <p:cNvPr id="2790419" name="Group 19"/>
          <p:cNvGraphicFramePr>
            <a:graphicFrameLocks noGrp="1"/>
          </p:cNvGraphicFramePr>
          <p:nvPr/>
        </p:nvGraphicFramePr>
        <p:xfrm>
          <a:off x="2292350" y="1490663"/>
          <a:ext cx="960438" cy="4635513"/>
        </p:xfrm>
        <a:graphic>
          <a:graphicData uri="http://schemas.openxmlformats.org/drawingml/2006/table">
            <a:tbl>
              <a:tblPr/>
              <a:tblGrid>
                <a:gridCol w="960438"/>
              </a:tblGrid>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2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2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2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2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2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790487" name="Group 87"/>
          <p:cNvGraphicFramePr>
            <a:graphicFrameLocks noGrp="1"/>
          </p:cNvGraphicFramePr>
          <p:nvPr/>
        </p:nvGraphicFramePr>
        <p:xfrm>
          <a:off x="6234113" y="1487488"/>
          <a:ext cx="960437" cy="4635513"/>
        </p:xfrm>
        <a:graphic>
          <a:graphicData uri="http://schemas.openxmlformats.org/drawingml/2006/table">
            <a:tbl>
              <a:tblPr/>
              <a:tblGrid>
                <a:gridCol w="960437"/>
              </a:tblGrid>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2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2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2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2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2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600" b="0" i="0" u="none" strike="noStrike" cap="none" normalizeH="0" baseline="0" smtClean="0">
                        <a:ln>
                          <a:noFill/>
                        </a:ln>
                        <a:solidFill>
                          <a:schemeClr val="tx1"/>
                        </a:solidFill>
                        <a:effectLst/>
                        <a:latin typeface="Arial" pitchFamily="34" charset="0"/>
                      </a:endParaRPr>
                    </a:p>
                  </a:txBody>
                  <a:tcPr marT="0" marB="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790555" name="Line 155"/>
          <p:cNvSpPr>
            <a:spLocks noChangeShapeType="1"/>
          </p:cNvSpPr>
          <p:nvPr/>
        </p:nvSpPr>
        <p:spPr bwMode="auto">
          <a:xfrm>
            <a:off x="6086475" y="6115050"/>
            <a:ext cx="17462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0556" name="Line 156"/>
          <p:cNvSpPr>
            <a:spLocks noChangeShapeType="1"/>
          </p:cNvSpPr>
          <p:nvPr/>
        </p:nvSpPr>
        <p:spPr bwMode="auto">
          <a:xfrm>
            <a:off x="6075363" y="1625600"/>
            <a:ext cx="17462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0557" name="Line 157"/>
          <p:cNvSpPr>
            <a:spLocks noChangeShapeType="1"/>
          </p:cNvSpPr>
          <p:nvPr/>
        </p:nvSpPr>
        <p:spPr bwMode="auto">
          <a:xfrm>
            <a:off x="2138363" y="5978525"/>
            <a:ext cx="17462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0558" name="Line 158"/>
          <p:cNvSpPr>
            <a:spLocks noChangeShapeType="1"/>
          </p:cNvSpPr>
          <p:nvPr/>
        </p:nvSpPr>
        <p:spPr bwMode="auto">
          <a:xfrm>
            <a:off x="2127250" y="1489075"/>
            <a:ext cx="17462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0559" name="Text Box 159"/>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The Stack</a:t>
            </a:r>
          </a:p>
        </p:txBody>
      </p:sp>
      <p:grpSp>
        <p:nvGrpSpPr>
          <p:cNvPr id="2790560" name="Group 3"/>
          <p:cNvGrpSpPr>
            <a:grpSpLocks/>
          </p:cNvGrpSpPr>
          <p:nvPr/>
        </p:nvGrpSpPr>
        <p:grpSpPr bwMode="auto">
          <a:xfrm rot="10800000">
            <a:off x="3892550" y="3144838"/>
            <a:ext cx="1343025" cy="1485900"/>
            <a:chOff x="3891" y="819"/>
            <a:chExt cx="864" cy="1392"/>
          </a:xfrm>
        </p:grpSpPr>
        <p:sp>
          <p:nvSpPr>
            <p:cNvPr id="2790561" name="Rectangle 4"/>
            <p:cNvSpPr>
              <a:spLocks noChangeArrowheads="1"/>
            </p:cNvSpPr>
            <p:nvPr/>
          </p:nvSpPr>
          <p:spPr bwMode="auto">
            <a:xfrm>
              <a:off x="3891" y="819"/>
              <a:ext cx="864" cy="1392"/>
            </a:xfrm>
            <a:prstGeom prst="rect">
              <a:avLst/>
            </a:prstGeom>
            <a:solidFill>
              <a:schemeClr val="bg1"/>
            </a:solidFill>
            <a:ln w="12700">
              <a:solidFill>
                <a:schemeClr val="tx1"/>
              </a:solidFill>
              <a:miter lim="800000"/>
              <a:headEnd/>
              <a:tailEnd/>
            </a:ln>
          </p:spPr>
          <p:txBody>
            <a:bodyPr rot="10800000" wrap="none" anchor="ctr"/>
            <a:lstStyle/>
            <a:p>
              <a:endParaRPr lang="en-US">
                <a:ea typeface="ＭＳ Ｐゴシック" pitchFamily="34" charset="-128"/>
              </a:endParaRPr>
            </a:p>
          </p:txBody>
        </p:sp>
        <p:sp>
          <p:nvSpPr>
            <p:cNvPr id="2790562" name="AutoShape 5" descr="Dark downward diagonal"/>
            <p:cNvSpPr>
              <a:spLocks noChangeArrowheads="1"/>
            </p:cNvSpPr>
            <p:nvPr/>
          </p:nvSpPr>
          <p:spPr bwMode="auto">
            <a:xfrm>
              <a:off x="3987" y="1395"/>
              <a:ext cx="672" cy="144"/>
            </a:xfrm>
            <a:prstGeom prst="roundRect">
              <a:avLst>
                <a:gd name="adj" fmla="val 16667"/>
              </a:avLst>
            </a:prstGeom>
            <a:pattFill prst="dkDnDiag">
              <a:fgClr>
                <a:srgbClr val="996600"/>
              </a:fgClr>
              <a:bgClr>
                <a:srgbClr val="FFFFFF"/>
              </a:bgClr>
            </a:pattFill>
            <a:ln w="12700">
              <a:solidFill>
                <a:schemeClr val="tx1"/>
              </a:solidFill>
              <a:round/>
              <a:headEnd/>
              <a:tailEnd/>
            </a:ln>
          </p:spPr>
          <p:txBody>
            <a:bodyPr rot="10800000" wrap="none" anchor="ctr"/>
            <a:lstStyle/>
            <a:p>
              <a:pPr algn="ctr" eaLnBrk="0" hangingPunct="0"/>
              <a:endParaRPr lang="en-US">
                <a:ea typeface="ＭＳ Ｐゴシック" pitchFamily="34" charset="-128"/>
              </a:endParaRPr>
            </a:p>
          </p:txBody>
        </p:sp>
        <p:sp>
          <p:nvSpPr>
            <p:cNvPr id="2790563" name="Freeform 6"/>
            <p:cNvSpPr>
              <a:spLocks/>
            </p:cNvSpPr>
            <p:nvPr/>
          </p:nvSpPr>
          <p:spPr bwMode="auto">
            <a:xfrm>
              <a:off x="4171" y="1539"/>
              <a:ext cx="248" cy="672"/>
            </a:xfrm>
            <a:custGeom>
              <a:avLst/>
              <a:gdLst>
                <a:gd name="T0" fmla="*/ 200 w 248"/>
                <a:gd name="T1" fmla="*/ 0 h 1248"/>
                <a:gd name="T2" fmla="*/ 8 w 248"/>
                <a:gd name="T3" fmla="*/ 1 h 1248"/>
                <a:gd name="T4" fmla="*/ 248 w 248"/>
                <a:gd name="T5" fmla="*/ 2 h 1248"/>
                <a:gd name="T6" fmla="*/ 8 w 248"/>
                <a:gd name="T7" fmla="*/ 3 h 1248"/>
                <a:gd name="T8" fmla="*/ 248 w 248"/>
                <a:gd name="T9" fmla="*/ 4 h 1248"/>
                <a:gd name="T10" fmla="*/ 8 w 248"/>
                <a:gd name="T11" fmla="*/ 5 h 1248"/>
                <a:gd name="T12" fmla="*/ 248 w 248"/>
                <a:gd name="T13" fmla="*/ 6 h 1248"/>
                <a:gd name="T14" fmla="*/ 8 w 248"/>
                <a:gd name="T15" fmla="*/ 7 h 1248"/>
                <a:gd name="T16" fmla="*/ 248 w 248"/>
                <a:gd name="T17" fmla="*/ 8 h 1248"/>
                <a:gd name="T18" fmla="*/ 8 w 248"/>
                <a:gd name="T19" fmla="*/ 9 h 1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8"/>
                <a:gd name="T31" fmla="*/ 0 h 1248"/>
                <a:gd name="T32" fmla="*/ 248 w 248"/>
                <a:gd name="T33" fmla="*/ 1248 h 12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8" h="1248">
                  <a:moveTo>
                    <a:pt x="200" y="0"/>
                  </a:moveTo>
                  <a:cubicBezTo>
                    <a:pt x="100" y="48"/>
                    <a:pt x="0" y="96"/>
                    <a:pt x="8" y="144"/>
                  </a:cubicBezTo>
                  <a:cubicBezTo>
                    <a:pt x="16" y="192"/>
                    <a:pt x="248" y="240"/>
                    <a:pt x="248" y="288"/>
                  </a:cubicBezTo>
                  <a:cubicBezTo>
                    <a:pt x="248" y="336"/>
                    <a:pt x="8" y="384"/>
                    <a:pt x="8" y="432"/>
                  </a:cubicBezTo>
                  <a:cubicBezTo>
                    <a:pt x="8" y="480"/>
                    <a:pt x="248" y="528"/>
                    <a:pt x="248" y="576"/>
                  </a:cubicBezTo>
                  <a:cubicBezTo>
                    <a:pt x="248" y="624"/>
                    <a:pt x="8" y="672"/>
                    <a:pt x="8" y="720"/>
                  </a:cubicBezTo>
                  <a:cubicBezTo>
                    <a:pt x="8" y="768"/>
                    <a:pt x="248" y="816"/>
                    <a:pt x="248" y="864"/>
                  </a:cubicBezTo>
                  <a:cubicBezTo>
                    <a:pt x="248" y="912"/>
                    <a:pt x="8" y="960"/>
                    <a:pt x="8" y="1008"/>
                  </a:cubicBezTo>
                  <a:cubicBezTo>
                    <a:pt x="8" y="1056"/>
                    <a:pt x="248" y="1112"/>
                    <a:pt x="248" y="1152"/>
                  </a:cubicBezTo>
                  <a:cubicBezTo>
                    <a:pt x="248" y="1192"/>
                    <a:pt x="48" y="1232"/>
                    <a:pt x="8" y="124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ea typeface="ＭＳ Ｐゴシック" pitchFamily="34" charset="-128"/>
              </a:endParaRPr>
            </a:p>
          </p:txBody>
        </p:sp>
        <p:sp>
          <p:nvSpPr>
            <p:cNvPr id="2790564" name="AutoShape 7"/>
            <p:cNvSpPr>
              <a:spLocks noChangeArrowheads="1"/>
            </p:cNvSpPr>
            <p:nvPr/>
          </p:nvSpPr>
          <p:spPr bwMode="auto">
            <a:xfrm flipV="1">
              <a:off x="3891" y="819"/>
              <a:ext cx="864" cy="144"/>
            </a:xfrm>
            <a:prstGeom prst="roundRect">
              <a:avLst>
                <a:gd name="adj" fmla="val 50000"/>
              </a:avLst>
            </a:prstGeom>
            <a:solidFill>
              <a:schemeClr val="folHlink"/>
            </a:solidFill>
            <a:ln w="9525">
              <a:solidFill>
                <a:schemeClr val="tx1"/>
              </a:solidFill>
              <a:round/>
              <a:headEnd/>
              <a:tailEnd/>
            </a:ln>
          </p:spPr>
          <p:txBody>
            <a:bodyPr wrap="none" anchor="ctr"/>
            <a:lstStyle/>
            <a:p>
              <a:pPr algn="ctr" eaLnBrk="0" hangingPunct="0"/>
              <a:r>
                <a:rPr lang="en-US" sz="1000" b="1">
                  <a:latin typeface="Arial" pitchFamily="34" charset="0"/>
                  <a:ea typeface="ＭＳ Ｐゴシック" pitchFamily="34" charset="-128"/>
                </a:rPr>
                <a:t>1996</a:t>
              </a:r>
              <a:endParaRPr lang="en-US" sz="1000" b="1">
                <a:ea typeface="ＭＳ Ｐゴシック" pitchFamily="34" charset="-128"/>
              </a:endParaRPr>
            </a:p>
          </p:txBody>
        </p:sp>
        <p:sp>
          <p:nvSpPr>
            <p:cNvPr id="2790565" name="AutoShape 8"/>
            <p:cNvSpPr>
              <a:spLocks noChangeArrowheads="1"/>
            </p:cNvSpPr>
            <p:nvPr/>
          </p:nvSpPr>
          <p:spPr bwMode="auto">
            <a:xfrm flipV="1">
              <a:off x="3891" y="963"/>
              <a:ext cx="864" cy="144"/>
            </a:xfrm>
            <a:prstGeom prst="roundRect">
              <a:avLst>
                <a:gd name="adj" fmla="val 50000"/>
              </a:avLst>
            </a:prstGeom>
            <a:solidFill>
              <a:schemeClr val="folHlink"/>
            </a:solidFill>
            <a:ln w="9525">
              <a:solidFill>
                <a:schemeClr val="tx1"/>
              </a:solidFill>
              <a:round/>
              <a:headEnd/>
              <a:tailEnd/>
            </a:ln>
          </p:spPr>
          <p:txBody>
            <a:bodyPr wrap="none" anchor="ctr"/>
            <a:lstStyle/>
            <a:p>
              <a:pPr algn="ctr" eaLnBrk="0" hangingPunct="0"/>
              <a:r>
                <a:rPr lang="en-US" sz="1000" b="1">
                  <a:latin typeface="Arial" pitchFamily="34" charset="0"/>
                  <a:ea typeface="ＭＳ Ｐゴシック" pitchFamily="34" charset="-128"/>
                </a:rPr>
                <a:t>1998</a:t>
              </a:r>
              <a:endParaRPr lang="en-US" sz="1000" b="1">
                <a:ea typeface="ＭＳ Ｐゴシック" pitchFamily="34" charset="-128"/>
              </a:endParaRPr>
            </a:p>
          </p:txBody>
        </p:sp>
        <p:sp>
          <p:nvSpPr>
            <p:cNvPr id="2790566" name="AutoShape 9"/>
            <p:cNvSpPr>
              <a:spLocks noChangeArrowheads="1"/>
            </p:cNvSpPr>
            <p:nvPr/>
          </p:nvSpPr>
          <p:spPr bwMode="auto">
            <a:xfrm flipV="1">
              <a:off x="3891" y="1107"/>
              <a:ext cx="864" cy="144"/>
            </a:xfrm>
            <a:prstGeom prst="roundRect">
              <a:avLst>
                <a:gd name="adj" fmla="val 50000"/>
              </a:avLst>
            </a:prstGeom>
            <a:solidFill>
              <a:schemeClr val="folHlink"/>
            </a:solidFill>
            <a:ln w="9525">
              <a:solidFill>
                <a:schemeClr val="tx1"/>
              </a:solidFill>
              <a:round/>
              <a:headEnd/>
              <a:tailEnd/>
            </a:ln>
          </p:spPr>
          <p:txBody>
            <a:bodyPr wrap="none" anchor="ctr"/>
            <a:lstStyle/>
            <a:p>
              <a:pPr algn="ctr" eaLnBrk="0" hangingPunct="0"/>
              <a:r>
                <a:rPr lang="en-US" sz="1000" b="1">
                  <a:latin typeface="Arial" pitchFamily="34" charset="0"/>
                  <a:ea typeface="ＭＳ Ｐゴシック" pitchFamily="34" charset="-128"/>
                </a:rPr>
                <a:t>1982</a:t>
              </a:r>
              <a:endParaRPr lang="en-US" sz="1000" b="1">
                <a:ea typeface="ＭＳ Ｐゴシック" pitchFamily="34" charset="-128"/>
              </a:endParaRPr>
            </a:p>
          </p:txBody>
        </p:sp>
        <p:sp>
          <p:nvSpPr>
            <p:cNvPr id="2790567" name="AutoShape 10"/>
            <p:cNvSpPr>
              <a:spLocks noChangeArrowheads="1"/>
            </p:cNvSpPr>
            <p:nvPr/>
          </p:nvSpPr>
          <p:spPr bwMode="auto">
            <a:xfrm flipV="1">
              <a:off x="3891" y="1251"/>
              <a:ext cx="864" cy="144"/>
            </a:xfrm>
            <a:prstGeom prst="roundRect">
              <a:avLst>
                <a:gd name="adj" fmla="val 50000"/>
              </a:avLst>
            </a:prstGeom>
            <a:solidFill>
              <a:schemeClr val="folHlink"/>
            </a:solidFill>
            <a:ln w="9525">
              <a:solidFill>
                <a:schemeClr val="tx1"/>
              </a:solidFill>
              <a:round/>
              <a:headEnd/>
              <a:tailEnd/>
            </a:ln>
          </p:spPr>
          <p:txBody>
            <a:bodyPr wrap="none" anchor="ctr"/>
            <a:lstStyle/>
            <a:p>
              <a:pPr algn="ctr" eaLnBrk="0" hangingPunct="0"/>
              <a:r>
                <a:rPr lang="en-US" sz="1000" b="1">
                  <a:latin typeface="Arial" pitchFamily="34" charset="0"/>
                  <a:ea typeface="ＭＳ Ｐゴシック" pitchFamily="34" charset="-128"/>
                </a:rPr>
                <a:t>1995</a:t>
              </a:r>
              <a:endParaRPr lang="en-US" sz="1000" b="1">
                <a:ea typeface="ＭＳ Ｐゴシック" pitchFamily="34" charset="-128"/>
              </a:endParaRPr>
            </a:p>
          </p:txBody>
        </p:sp>
      </p:grpSp>
      <p:sp>
        <p:nvSpPr>
          <p:cNvPr id="2" name="Rounded Rectangular Callout 1"/>
          <p:cNvSpPr/>
          <p:nvPr/>
        </p:nvSpPr>
        <p:spPr bwMode="auto">
          <a:xfrm>
            <a:off x="2214562" y="4779584"/>
            <a:ext cx="2800362" cy="1021847"/>
          </a:xfrm>
          <a:prstGeom prst="wedgeRoundRectCallout">
            <a:avLst>
              <a:gd name="adj1" fmla="val 89339"/>
              <a:gd name="adj2" fmla="val -72891"/>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sz="1400" b="1" dirty="0">
                <a:latin typeface="Comic Sans MS" panose="030F0702030302020204" pitchFamily="66" charset="0"/>
              </a:rPr>
              <a:t>Unlike a coin stack</a:t>
            </a:r>
            <a:r>
              <a:rPr lang="en-US" sz="1400" b="1" dirty="0" smtClean="0">
                <a:latin typeface="Comic Sans MS" panose="030F0702030302020204" pitchFamily="66" charset="0"/>
              </a:rPr>
              <a:t>, a memory</a:t>
            </a:r>
          </a:p>
          <a:p>
            <a:r>
              <a:rPr lang="en-US" sz="1400" b="1" dirty="0" smtClean="0">
                <a:latin typeface="Comic Sans MS" panose="030F0702030302020204" pitchFamily="66" charset="0"/>
              </a:rPr>
              <a:t>stack </a:t>
            </a:r>
            <a:r>
              <a:rPr lang="en-US" sz="1400" b="1" u="sng" dirty="0" smtClean="0">
                <a:latin typeface="Comic Sans MS" panose="030F0702030302020204" pitchFamily="66" charset="0"/>
              </a:rPr>
              <a:t>DOES NOT </a:t>
            </a:r>
            <a:r>
              <a:rPr lang="en-US" sz="1400" b="1" dirty="0" smtClean="0">
                <a:latin typeface="Comic Sans MS" panose="030F0702030302020204" pitchFamily="66" charset="0"/>
              </a:rPr>
              <a:t>move the</a:t>
            </a:r>
          </a:p>
          <a:p>
            <a:r>
              <a:rPr lang="en-US" sz="1400" b="1" dirty="0" smtClean="0">
                <a:latin typeface="Comic Sans MS" panose="030F0702030302020204" pitchFamily="66" charset="0"/>
              </a:rPr>
              <a:t>Data in </a:t>
            </a:r>
            <a:r>
              <a:rPr lang="en-US" sz="1400" b="1" dirty="0">
                <a:latin typeface="Comic Sans MS" panose="030F0702030302020204" pitchFamily="66" charset="0"/>
              </a:rPr>
              <a:t>memory, just </a:t>
            </a:r>
            <a:r>
              <a:rPr lang="en-US" sz="1400" b="1" dirty="0" smtClean="0">
                <a:latin typeface="Comic Sans MS" panose="030F0702030302020204" pitchFamily="66" charset="0"/>
              </a:rPr>
              <a:t>the</a:t>
            </a:r>
          </a:p>
          <a:p>
            <a:r>
              <a:rPr lang="en-US" sz="1400" b="1" dirty="0" smtClean="0">
                <a:latin typeface="Comic Sans MS" panose="030F0702030302020204" pitchFamily="66" charset="0"/>
              </a:rPr>
              <a:t>pointer </a:t>
            </a:r>
            <a:r>
              <a:rPr lang="en-US" sz="1400" b="1" dirty="0">
                <a:latin typeface="Comic Sans MS" panose="030F0702030302020204" pitchFamily="66" charset="0"/>
              </a:rPr>
              <a:t>to the top </a:t>
            </a:r>
            <a:r>
              <a:rPr lang="en-US" sz="1400" b="1" dirty="0" smtClean="0">
                <a:latin typeface="Comic Sans MS" panose="030F0702030302020204" pitchFamily="66" charset="0"/>
              </a:rPr>
              <a:t>of stack</a:t>
            </a:r>
            <a:r>
              <a:rPr lang="en-US" sz="1400" b="1" dirty="0">
                <a:latin typeface="Comic Sans MS" panose="030F0702030302020204" pitchFamily="66" charset="0"/>
              </a:rPr>
              <a:t>.</a:t>
            </a:r>
          </a:p>
        </p:txBody>
      </p:sp>
      <p:grpSp>
        <p:nvGrpSpPr>
          <p:cNvPr id="5" name="Group 4"/>
          <p:cNvGrpSpPr/>
          <p:nvPr/>
        </p:nvGrpSpPr>
        <p:grpSpPr>
          <a:xfrm>
            <a:off x="6457072" y="3503504"/>
            <a:ext cx="2278965" cy="1218989"/>
            <a:chOff x="6457072" y="3503504"/>
            <a:chExt cx="2278965" cy="1218989"/>
          </a:xfrm>
        </p:grpSpPr>
        <p:sp>
          <p:nvSpPr>
            <p:cNvPr id="3" name="TextBox 2"/>
            <p:cNvSpPr txBox="1"/>
            <p:nvPr/>
          </p:nvSpPr>
          <p:spPr>
            <a:xfrm>
              <a:off x="7257256" y="3503504"/>
              <a:ext cx="1478781" cy="461665"/>
            </a:xfrm>
            <a:prstGeom prst="rect">
              <a:avLst/>
            </a:prstGeom>
            <a:noFill/>
          </p:spPr>
          <p:txBody>
            <a:bodyPr wrap="square" rtlCol="0">
              <a:spAutoFit/>
            </a:bodyPr>
            <a:lstStyle/>
            <a:p>
              <a:r>
                <a:rPr lang="en-US" dirty="0" smtClean="0">
                  <a:sym typeface="Symbol"/>
                </a:rPr>
                <a:t>Stack</a:t>
              </a:r>
              <a:endParaRPr lang="en-US" dirty="0"/>
            </a:p>
          </p:txBody>
        </p:sp>
        <p:sp>
          <p:nvSpPr>
            <p:cNvPr id="4" name="Down Arrow 3"/>
            <p:cNvSpPr/>
            <p:nvPr/>
          </p:nvSpPr>
          <p:spPr bwMode="auto">
            <a:xfrm>
              <a:off x="6457072" y="3797656"/>
              <a:ext cx="548640" cy="740168"/>
            </a:xfrm>
            <a:prstGeom prst="down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0" name="TextBox 39"/>
            <p:cNvSpPr txBox="1"/>
            <p:nvPr/>
          </p:nvSpPr>
          <p:spPr>
            <a:xfrm>
              <a:off x="7254908" y="4260828"/>
              <a:ext cx="1478781" cy="461665"/>
            </a:xfrm>
            <a:prstGeom prst="rect">
              <a:avLst/>
            </a:prstGeom>
            <a:noFill/>
          </p:spPr>
          <p:txBody>
            <a:bodyPr wrap="square" rtlCol="0">
              <a:spAutoFit/>
            </a:bodyPr>
            <a:lstStyle/>
            <a:p>
              <a:r>
                <a:rPr lang="en-US" dirty="0" smtClean="0">
                  <a:sym typeface="Symbol"/>
                </a:rPr>
                <a:t>TOS</a:t>
              </a:r>
              <a:endParaRPr lang="en-US" dirty="0"/>
            </a:p>
          </p:txBody>
        </p:sp>
      </p:grpSp>
    </p:spTree>
    <p:extLst>
      <p:ext uri="{BB962C8B-B14F-4D97-AF65-F5344CB8AC3E}">
        <p14:creationId xmlns:p14="http://schemas.microsoft.com/office/powerpoint/2010/main" val="2679187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90403"/>
                                        </p:tgtEl>
                                        <p:attrNameLst>
                                          <p:attrName>style.visibility</p:attrName>
                                        </p:attrNameLst>
                                      </p:cBhvr>
                                      <p:to>
                                        <p:strVal val="visible"/>
                                      </p:to>
                                    </p:set>
                                    <p:animEffect transition="in" filter="dissolve">
                                      <p:cBhvr>
                                        <p:cTn id="7" dur="500"/>
                                        <p:tgtEl>
                                          <p:spTgt spid="2790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90404"/>
                                        </p:tgtEl>
                                        <p:attrNameLst>
                                          <p:attrName>style.visibility</p:attrName>
                                        </p:attrNameLst>
                                      </p:cBhvr>
                                      <p:to>
                                        <p:strVal val="visible"/>
                                      </p:to>
                                    </p:set>
                                    <p:animEffect transition="in" filter="dissolve">
                                      <p:cBhvr>
                                        <p:cTn id="12" dur="500"/>
                                        <p:tgtEl>
                                          <p:spTgt spid="27904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90405"/>
                                        </p:tgtEl>
                                        <p:attrNameLst>
                                          <p:attrName>style.visibility</p:attrName>
                                        </p:attrNameLst>
                                      </p:cBhvr>
                                      <p:to>
                                        <p:strVal val="visible"/>
                                      </p:to>
                                    </p:set>
                                    <p:animEffect transition="in" filter="wipe(up)">
                                      <p:cBhvr>
                                        <p:cTn id="17" dur="500"/>
                                        <p:tgtEl>
                                          <p:spTgt spid="27904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790408"/>
                                        </p:tgtEl>
                                        <p:attrNameLst>
                                          <p:attrName>style.visibility</p:attrName>
                                        </p:attrNameLst>
                                      </p:cBhvr>
                                      <p:to>
                                        <p:strVal val="visible"/>
                                      </p:to>
                                    </p:set>
                                    <p:animEffect transition="in" filter="wipe(down)">
                                      <p:cBhvr>
                                        <p:cTn id="22" dur="500"/>
                                        <p:tgtEl>
                                          <p:spTgt spid="27904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90412"/>
                                        </p:tgtEl>
                                        <p:attrNameLst>
                                          <p:attrName>style.visibility</p:attrName>
                                        </p:attrNameLst>
                                      </p:cBhvr>
                                      <p:to>
                                        <p:strVal val="visible"/>
                                      </p:to>
                                    </p:set>
                                    <p:animEffect transition="in" filter="dissolve">
                                      <p:cBhvr>
                                        <p:cTn id="27" dur="500"/>
                                        <p:tgtEl>
                                          <p:spTgt spid="27904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90411"/>
                                        </p:tgtEl>
                                        <p:attrNameLst>
                                          <p:attrName>style.visibility</p:attrName>
                                        </p:attrNameLst>
                                      </p:cBhvr>
                                      <p:to>
                                        <p:strVal val="visible"/>
                                      </p:to>
                                    </p:set>
                                    <p:animEffect transition="in" filter="dissolve">
                                      <p:cBhvr>
                                        <p:cTn id="32" dur="500"/>
                                        <p:tgtEl>
                                          <p:spTgt spid="27904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790416"/>
                                        </p:tgtEl>
                                        <p:attrNameLst>
                                          <p:attrName>style.visibility</p:attrName>
                                        </p:attrNameLst>
                                      </p:cBhvr>
                                      <p:to>
                                        <p:strVal val="visible"/>
                                      </p:to>
                                    </p:set>
                                    <p:animEffect transition="in" filter="wipe(down)">
                                      <p:cBhvr>
                                        <p:cTn id="37" dur="500"/>
                                        <p:tgtEl>
                                          <p:spTgt spid="27904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790413"/>
                                        </p:tgtEl>
                                        <p:attrNameLst>
                                          <p:attrName>style.visibility</p:attrName>
                                        </p:attrNameLst>
                                      </p:cBhvr>
                                      <p:to>
                                        <p:strVal val="visible"/>
                                      </p:to>
                                    </p:set>
                                    <p:animEffect transition="in" filter="wipe(up)">
                                      <p:cBhvr>
                                        <p:cTn id="42" dur="500"/>
                                        <p:tgtEl>
                                          <p:spTgt spid="27904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0403" grpId="0" autoUpdateAnimBg="0"/>
      <p:bldP spid="2790404" grpId="0" autoUpdateAnimBg="0"/>
      <p:bldP spid="2790411" grpId="0" autoUpdateAnimBg="0"/>
      <p:bldP spid="2790412" grpId="0" autoUpdateAnimBg="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 name="Date Placeholder 1"/>
          <p:cNvSpPr>
            <a:spLocks noGrp="1"/>
          </p:cNvSpPr>
          <p:nvPr>
            <p:ph type="dt" sz="half" idx="10"/>
          </p:nvPr>
        </p:nvSpPr>
        <p:spPr/>
        <p:txBody>
          <a:bodyPr/>
          <a:lstStyle/>
          <a:p>
            <a:r>
              <a:rPr lang="en-US" smtClean="0"/>
              <a:t>BYU CS 124</a:t>
            </a:r>
            <a:endParaRPr lang="en-US"/>
          </a:p>
        </p:txBody>
      </p:sp>
      <p:sp>
        <p:nvSpPr>
          <p:cNvPr id="70" name="Footer Placeholder 2"/>
          <p:cNvSpPr>
            <a:spLocks noGrp="1"/>
          </p:cNvSpPr>
          <p:nvPr>
            <p:ph type="ftr" sz="quarter" idx="11"/>
          </p:nvPr>
        </p:nvSpPr>
        <p:spPr/>
        <p:txBody>
          <a:bodyPr/>
          <a:lstStyle/>
          <a:p>
            <a:r>
              <a:rPr lang="en-US" smtClean="0"/>
              <a:t>Stacks</a:t>
            </a:r>
            <a:endParaRPr lang="en-US"/>
          </a:p>
        </p:txBody>
      </p:sp>
      <p:sp>
        <p:nvSpPr>
          <p:cNvPr id="71" name="Slide Number Placeholder 3"/>
          <p:cNvSpPr>
            <a:spLocks noGrp="1"/>
          </p:cNvSpPr>
          <p:nvPr>
            <p:ph type="sldNum" sz="quarter" idx="12"/>
          </p:nvPr>
        </p:nvSpPr>
        <p:spPr/>
        <p:txBody>
          <a:bodyPr/>
          <a:lstStyle/>
          <a:p>
            <a:fld id="{D218B515-C1FA-4390-8DF8-911A816A37D8}" type="slidenum">
              <a:rPr lang="en-US"/>
              <a:pPr/>
              <a:t>9</a:t>
            </a:fld>
            <a:endParaRPr lang="en-US"/>
          </a:p>
        </p:txBody>
      </p:sp>
      <p:sp>
        <p:nvSpPr>
          <p:cNvPr id="2843652" name="Rectangle 1026"/>
          <p:cNvSpPr>
            <a:spLocks noGrp="1" noChangeArrowheads="1"/>
          </p:cNvSpPr>
          <p:nvPr>
            <p:ph type="title" idx="4294967295"/>
          </p:nvPr>
        </p:nvSpPr>
        <p:spPr/>
        <p:txBody>
          <a:bodyPr/>
          <a:lstStyle/>
          <a:p>
            <a:r>
              <a:rPr lang="en-US" dirty="0"/>
              <a:t>Quiz </a:t>
            </a:r>
            <a:r>
              <a:rPr lang="en-US" dirty="0" smtClean="0"/>
              <a:t>2.3.1</a:t>
            </a:r>
            <a:endParaRPr lang="en-US" dirty="0"/>
          </a:p>
        </p:txBody>
      </p:sp>
      <p:sp>
        <p:nvSpPr>
          <p:cNvPr id="2843653" name="Rectangle 1027"/>
          <p:cNvSpPr>
            <a:spLocks noGrp="1" noChangeArrowheads="1"/>
          </p:cNvSpPr>
          <p:nvPr>
            <p:ph type="body" idx="4294967295"/>
          </p:nvPr>
        </p:nvSpPr>
        <p:spPr>
          <a:xfrm>
            <a:off x="415925" y="1466850"/>
            <a:ext cx="8356600" cy="1100138"/>
          </a:xfrm>
        </p:spPr>
        <p:txBody>
          <a:bodyPr/>
          <a:lstStyle/>
          <a:p>
            <a:r>
              <a:rPr lang="en-US" sz="2400" dirty="0" smtClean="0"/>
              <a:t>List the values found in the stack and the value of the stack pointer after each instruction.</a:t>
            </a:r>
            <a:endParaRPr lang="en-US" sz="2400" dirty="0"/>
          </a:p>
        </p:txBody>
      </p:sp>
      <p:sp>
        <p:nvSpPr>
          <p:cNvPr id="72" name="TextBox 64"/>
          <p:cNvSpPr txBox="1">
            <a:spLocks noChangeArrowheads="1"/>
          </p:cNvSpPr>
          <p:nvPr/>
        </p:nvSpPr>
        <p:spPr bwMode="auto">
          <a:xfrm>
            <a:off x="1743956" y="2606792"/>
            <a:ext cx="16779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37931725" indent="-37474525"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en-US" sz="1800" b="1" dirty="0">
                <a:solidFill>
                  <a:srgbClr val="FF0000"/>
                </a:solidFill>
                <a:latin typeface="Arial Narrow" panose="020B0606020202030204" pitchFamily="34" charset="0"/>
                <a:ea typeface="ＭＳ Ｐゴシック" pitchFamily="34" charset="-128"/>
              </a:rPr>
              <a:t>Push #0x0018</a:t>
            </a:r>
          </a:p>
        </p:txBody>
      </p:sp>
      <p:sp>
        <p:nvSpPr>
          <p:cNvPr id="73" name="TextBox 90"/>
          <p:cNvSpPr txBox="1">
            <a:spLocks noChangeArrowheads="1"/>
          </p:cNvSpPr>
          <p:nvPr/>
        </p:nvSpPr>
        <p:spPr bwMode="auto">
          <a:xfrm>
            <a:off x="3620159" y="2606792"/>
            <a:ext cx="1492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37931725" indent="-37474525"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en-US" sz="1800" b="1" dirty="0">
                <a:solidFill>
                  <a:srgbClr val="FF0000"/>
                </a:solidFill>
                <a:latin typeface="Arial Narrow" panose="020B0606020202030204" pitchFamily="34" charset="0"/>
                <a:ea typeface="ＭＳ Ｐゴシック" pitchFamily="34" charset="-128"/>
              </a:rPr>
              <a:t>Push #0x0025</a:t>
            </a:r>
          </a:p>
          <a:p>
            <a:pPr algn="r" eaLnBrk="1" hangingPunct="1"/>
            <a:r>
              <a:rPr lang="en-US" sz="1800" b="1" dirty="0">
                <a:solidFill>
                  <a:srgbClr val="FF0000"/>
                </a:solidFill>
                <a:latin typeface="Arial Narrow" panose="020B0606020202030204" pitchFamily="34" charset="0"/>
                <a:ea typeface="ＭＳ Ｐゴシック" pitchFamily="34" charset="-128"/>
              </a:rPr>
              <a:t>Push #0x0058</a:t>
            </a:r>
          </a:p>
        </p:txBody>
      </p:sp>
      <p:sp>
        <p:nvSpPr>
          <p:cNvPr id="74" name="TextBox 89"/>
          <p:cNvSpPr txBox="1">
            <a:spLocks noChangeArrowheads="1"/>
          </p:cNvSpPr>
          <p:nvPr/>
        </p:nvSpPr>
        <p:spPr bwMode="auto">
          <a:xfrm>
            <a:off x="5287473" y="2606792"/>
            <a:ext cx="1482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37931725" indent="-37474525"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en-US" sz="1800" b="1" dirty="0">
                <a:solidFill>
                  <a:srgbClr val="FF0000"/>
                </a:solidFill>
                <a:latin typeface="Arial Narrow" panose="020B0606020202030204" pitchFamily="34" charset="0"/>
                <a:ea typeface="ＭＳ Ｐゴシック" pitchFamily="34" charset="-128"/>
              </a:rPr>
              <a:t>Pop </a:t>
            </a:r>
            <a:r>
              <a:rPr lang="en-US" sz="1800" b="1" dirty="0" smtClean="0">
                <a:solidFill>
                  <a:srgbClr val="FF0000"/>
                </a:solidFill>
                <a:latin typeface="Arial Narrow" panose="020B0606020202030204" pitchFamily="34" charset="0"/>
                <a:ea typeface="ＭＳ Ｐゴシック" pitchFamily="34" charset="-128"/>
              </a:rPr>
              <a:t>R15</a:t>
            </a:r>
            <a:endParaRPr lang="en-US" sz="1800" b="1" dirty="0">
              <a:solidFill>
                <a:srgbClr val="FF0000"/>
              </a:solidFill>
              <a:latin typeface="Arial Narrow" panose="020B0606020202030204" pitchFamily="34" charset="0"/>
              <a:ea typeface="ＭＳ Ｐゴシック" pitchFamily="34" charset="-128"/>
            </a:endParaRPr>
          </a:p>
        </p:txBody>
      </p:sp>
      <p:sp>
        <p:nvSpPr>
          <p:cNvPr id="75" name="TextBox 102"/>
          <p:cNvSpPr txBox="1">
            <a:spLocks noChangeArrowheads="1"/>
          </p:cNvSpPr>
          <p:nvPr/>
        </p:nvSpPr>
        <p:spPr bwMode="auto">
          <a:xfrm>
            <a:off x="6933668" y="2606792"/>
            <a:ext cx="1493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37931725" indent="-37474525"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en-US" sz="1800" b="1" dirty="0">
                <a:solidFill>
                  <a:srgbClr val="FF0000"/>
                </a:solidFill>
                <a:latin typeface="Arial Narrow" panose="020B0606020202030204" pitchFamily="34" charset="0"/>
                <a:ea typeface="ＭＳ Ｐゴシック" pitchFamily="34" charset="-128"/>
              </a:rPr>
              <a:t>Push #0036</a:t>
            </a:r>
          </a:p>
        </p:txBody>
      </p:sp>
      <p:sp>
        <p:nvSpPr>
          <p:cNvPr id="109" name="TextBox 98"/>
          <p:cNvSpPr txBox="1">
            <a:spLocks noChangeArrowheads="1"/>
          </p:cNvSpPr>
          <p:nvPr/>
        </p:nvSpPr>
        <p:spPr bwMode="auto">
          <a:xfrm>
            <a:off x="-81023" y="4167999"/>
            <a:ext cx="82313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37931725" indent="-37474525"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en-US" sz="1200" b="1" dirty="0" smtClean="0">
                <a:latin typeface="Tahoma" pitchFamily="34" charset="0"/>
                <a:ea typeface="ＭＳ Ｐゴシック" pitchFamily="34" charset="-128"/>
              </a:rPr>
              <a:t>0x0282</a:t>
            </a:r>
            <a:endParaRPr lang="en-US" sz="1200" b="1" dirty="0">
              <a:latin typeface="Tahoma" pitchFamily="34" charset="0"/>
              <a:ea typeface="ＭＳ Ｐゴシック" pitchFamily="34" charset="-128"/>
            </a:endParaRPr>
          </a:p>
          <a:p>
            <a:pPr algn="r" eaLnBrk="1" hangingPunct="1"/>
            <a:endParaRPr lang="en-US" sz="1200" b="1" dirty="0">
              <a:latin typeface="Tahoma" pitchFamily="34" charset="0"/>
              <a:ea typeface="ＭＳ Ｐゴシック" pitchFamily="34" charset="-128"/>
            </a:endParaRPr>
          </a:p>
          <a:p>
            <a:pPr algn="r" eaLnBrk="1" hangingPunct="1"/>
            <a:r>
              <a:rPr lang="en-US" sz="1200" b="1" dirty="0" smtClean="0">
                <a:latin typeface="Tahoma" pitchFamily="34" charset="0"/>
                <a:ea typeface="ＭＳ Ｐゴシック" pitchFamily="34" charset="-128"/>
              </a:rPr>
              <a:t>0x0280</a:t>
            </a:r>
            <a:endParaRPr lang="en-US" sz="1200" b="1" dirty="0">
              <a:latin typeface="Tahoma" pitchFamily="34" charset="0"/>
              <a:ea typeface="ＭＳ Ｐゴシック" pitchFamily="34" charset="-128"/>
            </a:endParaRPr>
          </a:p>
          <a:p>
            <a:pPr algn="r" eaLnBrk="1" hangingPunct="1"/>
            <a:endParaRPr lang="en-US" sz="1200" b="1" dirty="0">
              <a:latin typeface="Tahoma" pitchFamily="34" charset="0"/>
              <a:ea typeface="ＭＳ Ｐゴシック" pitchFamily="34" charset="-128"/>
            </a:endParaRPr>
          </a:p>
          <a:p>
            <a:pPr algn="r" eaLnBrk="1" hangingPunct="1"/>
            <a:r>
              <a:rPr lang="en-US" sz="1200" b="1" dirty="0" smtClean="0">
                <a:latin typeface="Tahoma" pitchFamily="34" charset="0"/>
                <a:ea typeface="ＭＳ Ｐゴシック" pitchFamily="34" charset="-128"/>
              </a:rPr>
              <a:t>0x027E</a:t>
            </a:r>
            <a:endParaRPr lang="en-US" sz="1200" b="1" dirty="0">
              <a:latin typeface="Tahoma" pitchFamily="34" charset="0"/>
              <a:ea typeface="ＭＳ Ｐゴシック" pitchFamily="34" charset="-128"/>
            </a:endParaRPr>
          </a:p>
          <a:p>
            <a:pPr algn="r" eaLnBrk="1" hangingPunct="1"/>
            <a:endParaRPr lang="en-US" sz="1200" b="1" dirty="0">
              <a:latin typeface="Tahoma" pitchFamily="34" charset="0"/>
              <a:ea typeface="ＭＳ Ｐゴシック" pitchFamily="34" charset="-128"/>
            </a:endParaRPr>
          </a:p>
          <a:p>
            <a:pPr algn="r" eaLnBrk="1" hangingPunct="1"/>
            <a:r>
              <a:rPr lang="en-US" sz="1200" b="1" dirty="0" smtClean="0">
                <a:latin typeface="Tahoma" pitchFamily="34" charset="0"/>
                <a:ea typeface="ＭＳ Ｐゴシック" pitchFamily="34" charset="-128"/>
              </a:rPr>
              <a:t>0x027C</a:t>
            </a:r>
            <a:endParaRPr lang="en-US" sz="1200" b="1" dirty="0">
              <a:latin typeface="Tahoma" pitchFamily="34" charset="0"/>
              <a:ea typeface="ＭＳ Ｐゴシック" pitchFamily="34" charset="-128"/>
            </a:endParaRPr>
          </a:p>
          <a:p>
            <a:pPr algn="r" eaLnBrk="1" hangingPunct="1"/>
            <a:endParaRPr lang="en-US" sz="1200" b="1" dirty="0">
              <a:latin typeface="Tahoma" pitchFamily="34" charset="0"/>
              <a:ea typeface="ＭＳ Ｐゴシック" pitchFamily="34" charset="-128"/>
            </a:endParaRPr>
          </a:p>
          <a:p>
            <a:pPr algn="r" eaLnBrk="1" hangingPunct="1"/>
            <a:r>
              <a:rPr lang="en-US" sz="1200" b="1" dirty="0" smtClean="0">
                <a:latin typeface="Tahoma" pitchFamily="34" charset="0"/>
                <a:ea typeface="ＭＳ Ｐゴシック" pitchFamily="34" charset="-128"/>
              </a:rPr>
              <a:t>0x027A</a:t>
            </a:r>
          </a:p>
          <a:p>
            <a:pPr algn="r" eaLnBrk="1" hangingPunct="1"/>
            <a:endParaRPr lang="en-US" sz="1200" b="1" dirty="0">
              <a:latin typeface="Tahoma" pitchFamily="34" charset="0"/>
              <a:ea typeface="ＭＳ Ｐゴシック" pitchFamily="34" charset="-128"/>
            </a:endParaRPr>
          </a:p>
          <a:p>
            <a:pPr algn="r" eaLnBrk="1" hangingPunct="1"/>
            <a:r>
              <a:rPr lang="en-US" sz="1200" b="1" dirty="0" smtClean="0">
                <a:latin typeface="Tahoma" pitchFamily="34" charset="0"/>
                <a:ea typeface="ＭＳ Ｐゴシック" pitchFamily="34" charset="-128"/>
              </a:rPr>
              <a:t>0x0278</a:t>
            </a:r>
            <a:endParaRPr lang="en-US" sz="1200" b="1" dirty="0">
              <a:latin typeface="Tahoma" pitchFamily="34" charset="0"/>
              <a:ea typeface="ＭＳ Ｐゴシック" pitchFamily="34" charset="-128"/>
            </a:endParaRPr>
          </a:p>
        </p:txBody>
      </p:sp>
      <p:grpSp>
        <p:nvGrpSpPr>
          <p:cNvPr id="7" name="Group 6"/>
          <p:cNvGrpSpPr/>
          <p:nvPr/>
        </p:nvGrpSpPr>
        <p:grpSpPr>
          <a:xfrm>
            <a:off x="728650" y="4072749"/>
            <a:ext cx="921841" cy="2282487"/>
            <a:chOff x="784922" y="4072749"/>
            <a:chExt cx="921841" cy="2282487"/>
          </a:xfrm>
        </p:grpSpPr>
        <p:sp>
          <p:nvSpPr>
            <p:cNvPr id="104" name="Rectangle 1029"/>
            <p:cNvSpPr>
              <a:spLocks noChangeArrowheads="1"/>
            </p:cNvSpPr>
            <p:nvPr/>
          </p:nvSpPr>
          <p:spPr bwMode="auto">
            <a:xfrm>
              <a:off x="784922" y="4072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05" name="Rectangle 1030"/>
            <p:cNvSpPr>
              <a:spLocks noChangeArrowheads="1"/>
            </p:cNvSpPr>
            <p:nvPr/>
          </p:nvSpPr>
          <p:spPr bwMode="auto">
            <a:xfrm>
              <a:off x="784922" y="4453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06" name="Rectangle 1031"/>
            <p:cNvSpPr>
              <a:spLocks noChangeArrowheads="1"/>
            </p:cNvSpPr>
            <p:nvPr/>
          </p:nvSpPr>
          <p:spPr bwMode="auto">
            <a:xfrm>
              <a:off x="784922" y="4834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07" name="Rectangle 1032"/>
            <p:cNvSpPr>
              <a:spLocks noChangeArrowheads="1"/>
            </p:cNvSpPr>
            <p:nvPr/>
          </p:nvSpPr>
          <p:spPr bwMode="auto">
            <a:xfrm>
              <a:off x="784922" y="5215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08" name="Rectangle 1033"/>
            <p:cNvSpPr>
              <a:spLocks noChangeArrowheads="1"/>
            </p:cNvSpPr>
            <p:nvPr/>
          </p:nvSpPr>
          <p:spPr bwMode="auto">
            <a:xfrm>
              <a:off x="784922" y="5596748"/>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10" name="Rectangle 1033"/>
            <p:cNvSpPr>
              <a:spLocks noChangeArrowheads="1"/>
            </p:cNvSpPr>
            <p:nvPr/>
          </p:nvSpPr>
          <p:spPr bwMode="auto">
            <a:xfrm>
              <a:off x="784922" y="5974236"/>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grpSp>
      <p:grpSp>
        <p:nvGrpSpPr>
          <p:cNvPr id="121" name="Group 120"/>
          <p:cNvGrpSpPr/>
          <p:nvPr/>
        </p:nvGrpSpPr>
        <p:grpSpPr>
          <a:xfrm>
            <a:off x="196945" y="3475732"/>
            <a:ext cx="1444304" cy="383955"/>
            <a:chOff x="7136958" y="3489800"/>
            <a:chExt cx="1444304" cy="383955"/>
          </a:xfrm>
        </p:grpSpPr>
        <p:sp>
          <p:nvSpPr>
            <p:cNvPr id="122" name="Rectangle 1061"/>
            <p:cNvSpPr>
              <a:spLocks noChangeArrowheads="1"/>
            </p:cNvSpPr>
            <p:nvPr/>
          </p:nvSpPr>
          <p:spPr bwMode="auto">
            <a:xfrm>
              <a:off x="7671623" y="3492755"/>
              <a:ext cx="909639"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2000" b="1" dirty="0" smtClean="0">
                  <a:solidFill>
                    <a:srgbClr val="0066FF"/>
                  </a:solidFill>
                  <a:latin typeface="Courier New" pitchFamily="49" charset="0"/>
                  <a:ea typeface="ＭＳ Ｐゴシック" pitchFamily="34" charset="-128"/>
                </a:rPr>
                <a:t>x0280</a:t>
              </a:r>
              <a:endParaRPr lang="en-US" sz="2000" b="1" dirty="0">
                <a:solidFill>
                  <a:srgbClr val="0066FF"/>
                </a:solidFill>
                <a:latin typeface="Courier New" pitchFamily="49" charset="0"/>
                <a:ea typeface="ＭＳ Ｐゴシック" pitchFamily="34" charset="-128"/>
              </a:endParaRPr>
            </a:p>
          </p:txBody>
        </p:sp>
        <p:sp>
          <p:nvSpPr>
            <p:cNvPr id="123" name="Text Box 1065"/>
            <p:cNvSpPr txBox="1">
              <a:spLocks noChangeArrowheads="1"/>
            </p:cNvSpPr>
            <p:nvPr/>
          </p:nvSpPr>
          <p:spPr bwMode="auto">
            <a:xfrm>
              <a:off x="7136958" y="3489800"/>
              <a:ext cx="460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37931725" indent="-37474525"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dirty="0">
                  <a:latin typeface="Courier New" pitchFamily="49" charset="0"/>
                  <a:ea typeface="ＭＳ Ｐゴシック" pitchFamily="34" charset="-128"/>
                </a:rPr>
                <a:t>R1</a:t>
              </a:r>
            </a:p>
          </p:txBody>
        </p:sp>
      </p:grpSp>
      <p:grpSp>
        <p:nvGrpSpPr>
          <p:cNvPr id="6" name="Group 5"/>
          <p:cNvGrpSpPr/>
          <p:nvPr/>
        </p:nvGrpSpPr>
        <p:grpSpPr>
          <a:xfrm>
            <a:off x="1678822" y="4427759"/>
            <a:ext cx="759156" cy="400110"/>
            <a:chOff x="1805434" y="4118263"/>
            <a:chExt cx="759156" cy="400110"/>
          </a:xfrm>
        </p:grpSpPr>
        <p:sp>
          <p:nvSpPr>
            <p:cNvPr id="2843659" name="Text Box 1034"/>
            <p:cNvSpPr txBox="1">
              <a:spLocks noChangeArrowheads="1"/>
            </p:cNvSpPr>
            <p:nvPr/>
          </p:nvSpPr>
          <p:spPr bwMode="auto">
            <a:xfrm>
              <a:off x="1857152" y="4118263"/>
              <a:ext cx="707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37931725" indent="-37474525"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dirty="0">
                  <a:solidFill>
                    <a:srgbClr val="FF0000"/>
                  </a:solidFill>
                  <a:latin typeface="Arial" pitchFamily="34" charset="0"/>
                  <a:ea typeface="ＭＳ Ｐゴシック" pitchFamily="34" charset="-128"/>
                </a:rPr>
                <a:t>TOP</a:t>
              </a:r>
              <a:endParaRPr lang="en-US" sz="2000" dirty="0">
                <a:solidFill>
                  <a:srgbClr val="FF0000"/>
                </a:solidFill>
                <a:latin typeface="Arial" pitchFamily="34" charset="0"/>
                <a:ea typeface="ＭＳ Ｐゴシック" pitchFamily="34" charset="-128"/>
              </a:endParaRPr>
            </a:p>
          </p:txBody>
        </p:sp>
        <p:sp>
          <p:nvSpPr>
            <p:cNvPr id="5" name="Right Arrow 4"/>
            <p:cNvSpPr/>
            <p:nvPr/>
          </p:nvSpPr>
          <p:spPr bwMode="auto">
            <a:xfrm flipH="1">
              <a:off x="1805434" y="4269860"/>
              <a:ext cx="168622" cy="142689"/>
            </a:xfrm>
            <a:prstGeom prst="rightArrow">
              <a:avLst/>
            </a:prstGeom>
            <a:solidFill>
              <a:srgbClr val="FF0000"/>
            </a:solidFill>
            <a:ln w="952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2" name="Group 1"/>
          <p:cNvGrpSpPr/>
          <p:nvPr/>
        </p:nvGrpSpPr>
        <p:grpSpPr>
          <a:xfrm>
            <a:off x="2412207" y="3478687"/>
            <a:ext cx="6012441" cy="2876549"/>
            <a:chOff x="2412207" y="3478687"/>
            <a:chExt cx="6012441" cy="2876549"/>
          </a:xfrm>
        </p:grpSpPr>
        <p:sp>
          <p:nvSpPr>
            <p:cNvPr id="2843710" name="Rectangle 1061"/>
            <p:cNvSpPr>
              <a:spLocks noChangeArrowheads="1"/>
            </p:cNvSpPr>
            <p:nvPr/>
          </p:nvSpPr>
          <p:spPr bwMode="auto">
            <a:xfrm>
              <a:off x="7502807" y="3478687"/>
              <a:ext cx="909639"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b="1" dirty="0">
                <a:solidFill>
                  <a:srgbClr val="0066FF"/>
                </a:solidFill>
                <a:latin typeface="Courier New" pitchFamily="49" charset="0"/>
                <a:ea typeface="ＭＳ Ｐゴシック" pitchFamily="34" charset="-128"/>
              </a:endParaRPr>
            </a:p>
          </p:txBody>
        </p:sp>
        <p:sp>
          <p:nvSpPr>
            <p:cNvPr id="113" name="Rectangle 1061"/>
            <p:cNvSpPr>
              <a:spLocks noChangeArrowheads="1"/>
            </p:cNvSpPr>
            <p:nvPr/>
          </p:nvSpPr>
          <p:spPr bwMode="auto">
            <a:xfrm>
              <a:off x="5810007" y="3478687"/>
              <a:ext cx="909639"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b="1" dirty="0">
                <a:solidFill>
                  <a:srgbClr val="0066FF"/>
                </a:solidFill>
                <a:latin typeface="Courier New" pitchFamily="49" charset="0"/>
                <a:ea typeface="ＭＳ Ｐゴシック" pitchFamily="34" charset="-128"/>
              </a:endParaRPr>
            </a:p>
          </p:txBody>
        </p:sp>
        <p:sp>
          <p:nvSpPr>
            <p:cNvPr id="116" name="Rectangle 1061"/>
            <p:cNvSpPr>
              <a:spLocks noChangeArrowheads="1"/>
            </p:cNvSpPr>
            <p:nvPr/>
          </p:nvSpPr>
          <p:spPr bwMode="auto">
            <a:xfrm>
              <a:off x="4117208" y="3478687"/>
              <a:ext cx="909639"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b="1" dirty="0">
                <a:solidFill>
                  <a:srgbClr val="0066FF"/>
                </a:solidFill>
                <a:latin typeface="Courier New" pitchFamily="49" charset="0"/>
                <a:ea typeface="ＭＳ Ｐゴシック" pitchFamily="34" charset="-128"/>
              </a:endParaRPr>
            </a:p>
          </p:txBody>
        </p:sp>
        <p:sp>
          <p:nvSpPr>
            <p:cNvPr id="119" name="Rectangle 1061"/>
            <p:cNvSpPr>
              <a:spLocks noChangeArrowheads="1"/>
            </p:cNvSpPr>
            <p:nvPr/>
          </p:nvSpPr>
          <p:spPr bwMode="auto">
            <a:xfrm>
              <a:off x="2424409" y="3478687"/>
              <a:ext cx="909639"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b="1" dirty="0">
                <a:solidFill>
                  <a:srgbClr val="0066FF"/>
                </a:solidFill>
                <a:latin typeface="Courier New" pitchFamily="49" charset="0"/>
                <a:ea typeface="ＭＳ Ｐゴシック" pitchFamily="34" charset="-128"/>
              </a:endParaRPr>
            </a:p>
          </p:txBody>
        </p:sp>
        <p:grpSp>
          <p:nvGrpSpPr>
            <p:cNvPr id="127" name="Group 126"/>
            <p:cNvGrpSpPr/>
            <p:nvPr/>
          </p:nvGrpSpPr>
          <p:grpSpPr>
            <a:xfrm>
              <a:off x="2412207" y="4072749"/>
              <a:ext cx="921841" cy="2282487"/>
              <a:chOff x="784922" y="4072749"/>
              <a:chExt cx="921841" cy="2282487"/>
            </a:xfrm>
          </p:grpSpPr>
          <p:sp>
            <p:nvSpPr>
              <p:cNvPr id="128" name="Rectangle 1029"/>
              <p:cNvSpPr>
                <a:spLocks noChangeArrowheads="1"/>
              </p:cNvSpPr>
              <p:nvPr/>
            </p:nvSpPr>
            <p:spPr bwMode="auto">
              <a:xfrm>
                <a:off x="784922" y="4072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29" name="Rectangle 1030"/>
              <p:cNvSpPr>
                <a:spLocks noChangeArrowheads="1"/>
              </p:cNvSpPr>
              <p:nvPr/>
            </p:nvSpPr>
            <p:spPr bwMode="auto">
              <a:xfrm>
                <a:off x="784922" y="4453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30" name="Rectangle 1031"/>
              <p:cNvSpPr>
                <a:spLocks noChangeArrowheads="1"/>
              </p:cNvSpPr>
              <p:nvPr/>
            </p:nvSpPr>
            <p:spPr bwMode="auto">
              <a:xfrm>
                <a:off x="784922" y="4834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31" name="Rectangle 1032"/>
              <p:cNvSpPr>
                <a:spLocks noChangeArrowheads="1"/>
              </p:cNvSpPr>
              <p:nvPr/>
            </p:nvSpPr>
            <p:spPr bwMode="auto">
              <a:xfrm>
                <a:off x="784922" y="5215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32" name="Rectangle 1033"/>
              <p:cNvSpPr>
                <a:spLocks noChangeArrowheads="1"/>
              </p:cNvSpPr>
              <p:nvPr/>
            </p:nvSpPr>
            <p:spPr bwMode="auto">
              <a:xfrm>
                <a:off x="784922" y="5596748"/>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33" name="Rectangle 1033"/>
              <p:cNvSpPr>
                <a:spLocks noChangeArrowheads="1"/>
              </p:cNvSpPr>
              <p:nvPr/>
            </p:nvSpPr>
            <p:spPr bwMode="auto">
              <a:xfrm>
                <a:off x="784922" y="5974236"/>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grpSp>
        <p:grpSp>
          <p:nvGrpSpPr>
            <p:cNvPr id="134" name="Group 133"/>
            <p:cNvGrpSpPr/>
            <p:nvPr/>
          </p:nvGrpSpPr>
          <p:grpSpPr>
            <a:xfrm>
              <a:off x="4111106" y="4072749"/>
              <a:ext cx="921841" cy="2282487"/>
              <a:chOff x="784922" y="4072749"/>
              <a:chExt cx="921841" cy="2282487"/>
            </a:xfrm>
          </p:grpSpPr>
          <p:sp>
            <p:nvSpPr>
              <p:cNvPr id="135" name="Rectangle 1029"/>
              <p:cNvSpPr>
                <a:spLocks noChangeArrowheads="1"/>
              </p:cNvSpPr>
              <p:nvPr/>
            </p:nvSpPr>
            <p:spPr bwMode="auto">
              <a:xfrm>
                <a:off x="784922" y="4072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36" name="Rectangle 1030"/>
              <p:cNvSpPr>
                <a:spLocks noChangeArrowheads="1"/>
              </p:cNvSpPr>
              <p:nvPr/>
            </p:nvSpPr>
            <p:spPr bwMode="auto">
              <a:xfrm>
                <a:off x="784922" y="4453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37" name="Rectangle 1031"/>
              <p:cNvSpPr>
                <a:spLocks noChangeArrowheads="1"/>
              </p:cNvSpPr>
              <p:nvPr/>
            </p:nvSpPr>
            <p:spPr bwMode="auto">
              <a:xfrm>
                <a:off x="784922" y="4834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38" name="Rectangle 1032"/>
              <p:cNvSpPr>
                <a:spLocks noChangeArrowheads="1"/>
              </p:cNvSpPr>
              <p:nvPr/>
            </p:nvSpPr>
            <p:spPr bwMode="auto">
              <a:xfrm>
                <a:off x="784922" y="5215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39" name="Rectangle 1033"/>
              <p:cNvSpPr>
                <a:spLocks noChangeArrowheads="1"/>
              </p:cNvSpPr>
              <p:nvPr/>
            </p:nvSpPr>
            <p:spPr bwMode="auto">
              <a:xfrm>
                <a:off x="784922" y="5596748"/>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40" name="Rectangle 1033"/>
              <p:cNvSpPr>
                <a:spLocks noChangeArrowheads="1"/>
              </p:cNvSpPr>
              <p:nvPr/>
            </p:nvSpPr>
            <p:spPr bwMode="auto">
              <a:xfrm>
                <a:off x="784922" y="5974236"/>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grpSp>
        <p:grpSp>
          <p:nvGrpSpPr>
            <p:cNvPr id="141" name="Group 140"/>
            <p:cNvGrpSpPr/>
            <p:nvPr/>
          </p:nvGrpSpPr>
          <p:grpSpPr>
            <a:xfrm>
              <a:off x="5797805" y="4072749"/>
              <a:ext cx="921841" cy="2282487"/>
              <a:chOff x="784922" y="4072749"/>
              <a:chExt cx="921841" cy="2282487"/>
            </a:xfrm>
          </p:grpSpPr>
          <p:sp>
            <p:nvSpPr>
              <p:cNvPr id="142" name="Rectangle 1029"/>
              <p:cNvSpPr>
                <a:spLocks noChangeArrowheads="1"/>
              </p:cNvSpPr>
              <p:nvPr/>
            </p:nvSpPr>
            <p:spPr bwMode="auto">
              <a:xfrm>
                <a:off x="784922" y="4072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43" name="Rectangle 1030"/>
              <p:cNvSpPr>
                <a:spLocks noChangeArrowheads="1"/>
              </p:cNvSpPr>
              <p:nvPr/>
            </p:nvSpPr>
            <p:spPr bwMode="auto">
              <a:xfrm>
                <a:off x="784922" y="4453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44" name="Rectangle 1031"/>
              <p:cNvSpPr>
                <a:spLocks noChangeArrowheads="1"/>
              </p:cNvSpPr>
              <p:nvPr/>
            </p:nvSpPr>
            <p:spPr bwMode="auto">
              <a:xfrm>
                <a:off x="784922" y="4834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45" name="Rectangle 1032"/>
              <p:cNvSpPr>
                <a:spLocks noChangeArrowheads="1"/>
              </p:cNvSpPr>
              <p:nvPr/>
            </p:nvSpPr>
            <p:spPr bwMode="auto">
              <a:xfrm>
                <a:off x="784922" y="5215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46" name="Rectangle 1033"/>
              <p:cNvSpPr>
                <a:spLocks noChangeArrowheads="1"/>
              </p:cNvSpPr>
              <p:nvPr/>
            </p:nvSpPr>
            <p:spPr bwMode="auto">
              <a:xfrm>
                <a:off x="784922" y="5596748"/>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47" name="Rectangle 1033"/>
              <p:cNvSpPr>
                <a:spLocks noChangeArrowheads="1"/>
              </p:cNvSpPr>
              <p:nvPr/>
            </p:nvSpPr>
            <p:spPr bwMode="auto">
              <a:xfrm>
                <a:off x="784922" y="5974236"/>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grpSp>
        <p:grpSp>
          <p:nvGrpSpPr>
            <p:cNvPr id="148" name="Group 147"/>
            <p:cNvGrpSpPr/>
            <p:nvPr/>
          </p:nvGrpSpPr>
          <p:grpSpPr>
            <a:xfrm>
              <a:off x="7502807" y="4072749"/>
              <a:ext cx="921841" cy="2282487"/>
              <a:chOff x="784922" y="4072749"/>
              <a:chExt cx="921841" cy="2282487"/>
            </a:xfrm>
          </p:grpSpPr>
          <p:sp>
            <p:nvSpPr>
              <p:cNvPr id="149" name="Rectangle 1029"/>
              <p:cNvSpPr>
                <a:spLocks noChangeArrowheads="1"/>
              </p:cNvSpPr>
              <p:nvPr/>
            </p:nvSpPr>
            <p:spPr bwMode="auto">
              <a:xfrm>
                <a:off x="784922" y="4072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50" name="Rectangle 1030"/>
              <p:cNvSpPr>
                <a:spLocks noChangeArrowheads="1"/>
              </p:cNvSpPr>
              <p:nvPr/>
            </p:nvSpPr>
            <p:spPr bwMode="auto">
              <a:xfrm>
                <a:off x="784922" y="4453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51" name="Rectangle 1031"/>
              <p:cNvSpPr>
                <a:spLocks noChangeArrowheads="1"/>
              </p:cNvSpPr>
              <p:nvPr/>
            </p:nvSpPr>
            <p:spPr bwMode="auto">
              <a:xfrm>
                <a:off x="784922" y="4834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52" name="Rectangle 1032"/>
              <p:cNvSpPr>
                <a:spLocks noChangeArrowheads="1"/>
              </p:cNvSpPr>
              <p:nvPr/>
            </p:nvSpPr>
            <p:spPr bwMode="auto">
              <a:xfrm>
                <a:off x="784922" y="5215749"/>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53" name="Rectangle 1033"/>
              <p:cNvSpPr>
                <a:spLocks noChangeArrowheads="1"/>
              </p:cNvSpPr>
              <p:nvPr/>
            </p:nvSpPr>
            <p:spPr bwMode="auto">
              <a:xfrm>
                <a:off x="784922" y="5596748"/>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sp>
            <p:nvSpPr>
              <p:cNvPr id="154" name="Rectangle 1033"/>
              <p:cNvSpPr>
                <a:spLocks noChangeArrowheads="1"/>
              </p:cNvSpPr>
              <p:nvPr/>
            </p:nvSpPr>
            <p:spPr bwMode="auto">
              <a:xfrm>
                <a:off x="784922" y="5974236"/>
                <a:ext cx="921841"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dirty="0">
                  <a:latin typeface="Arial" pitchFamily="34" charset="0"/>
                  <a:ea typeface="ＭＳ Ｐゴシック" pitchFamily="34" charset="-128"/>
                </a:endParaRPr>
              </a:p>
            </p:txBody>
          </p:sp>
        </p:grpSp>
      </p:grpSp>
      <p:sp>
        <p:nvSpPr>
          <p:cNvPr id="8" name="Right Arrow 7"/>
          <p:cNvSpPr/>
          <p:nvPr/>
        </p:nvSpPr>
        <p:spPr bwMode="auto">
          <a:xfrm>
            <a:off x="196945" y="2447778"/>
            <a:ext cx="1887314" cy="805345"/>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9" name="TextBox 8"/>
          <p:cNvSpPr txBox="1"/>
          <p:nvPr/>
        </p:nvSpPr>
        <p:spPr>
          <a:xfrm>
            <a:off x="196945" y="2648996"/>
            <a:ext cx="1887313" cy="369332"/>
          </a:xfrm>
          <a:prstGeom prst="rect">
            <a:avLst/>
          </a:prstGeom>
          <a:noFill/>
        </p:spPr>
        <p:txBody>
          <a:bodyPr wrap="square" rtlCol="0">
            <a:spAutoFit/>
          </a:bodyPr>
          <a:lstStyle/>
          <a:p>
            <a:r>
              <a:rPr lang="en-US" sz="1800" b="1" dirty="0" smtClean="0"/>
              <a:t>Instructions:</a:t>
            </a:r>
            <a:endParaRPr lang="en-US" sz="1800" b="1" dirty="0"/>
          </a:p>
        </p:txBody>
      </p:sp>
    </p:spTree>
    <p:extLst>
      <p:ext uri="{BB962C8B-B14F-4D97-AF65-F5344CB8AC3E}">
        <p14:creationId xmlns:p14="http://schemas.microsoft.com/office/powerpoint/2010/main" val="2334084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8385</TotalTime>
  <Words>2347</Words>
  <Application>Microsoft Office PowerPoint</Application>
  <PresentationFormat>On-screen Show (4:3)</PresentationFormat>
  <Paragraphs>634</Paragraphs>
  <Slides>31</Slides>
  <Notes>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Blends</vt:lpstr>
      <vt:lpstr>2.4 Interrupts</vt:lpstr>
      <vt:lpstr>Topics to Cover…</vt:lpstr>
      <vt:lpstr>Terms…</vt:lpstr>
      <vt:lpstr>Levels of Transformation</vt:lpstr>
      <vt:lpstr>Stacks</vt:lpstr>
      <vt:lpstr>MSP430 Stack</vt:lpstr>
      <vt:lpstr>MSP430 Stack</vt:lpstr>
      <vt:lpstr>Computer Memory – Up or Down?</vt:lpstr>
      <vt:lpstr>Quiz 2.3.1</vt:lpstr>
      <vt:lpstr>Subroutines</vt:lpstr>
      <vt:lpstr>The Call / Return Mechanism</vt:lpstr>
      <vt:lpstr>Subroutine Linkage</vt:lpstr>
      <vt:lpstr>Quiz 2.3.2</vt:lpstr>
      <vt:lpstr>Stack Operations</vt:lpstr>
      <vt:lpstr>PowerPoint Presentation</vt:lpstr>
      <vt:lpstr>Subroutine Call</vt:lpstr>
      <vt:lpstr>CALL Examples</vt:lpstr>
      <vt:lpstr>Caution…</vt:lpstr>
      <vt:lpstr>PowerPoint Presentation</vt:lpstr>
      <vt:lpstr>Return from Subroutine</vt:lpstr>
      <vt:lpstr>Quiz 2.3.3</vt:lpstr>
      <vt:lpstr>Saving and Restoring Registers</vt:lpstr>
      <vt:lpstr>Caller-Save vs. Callee-Save</vt:lpstr>
      <vt:lpstr>Stack Operations</vt:lpstr>
      <vt:lpstr>Stack Operations</vt:lpstr>
      <vt:lpstr>Activation Records</vt:lpstr>
      <vt:lpstr>Activation Record Example</vt:lpstr>
      <vt:lpstr>Quiz 2.3.4</vt:lpstr>
      <vt:lpstr>Recursive Subroutine</vt:lpstr>
      <vt:lpstr>Interrupts</vt:lpstr>
      <vt:lpstr>PowerPoint Presentation</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05 - Stacks</dc:title>
  <dc:creator>Paul Roper</dc:creator>
  <cp:lastModifiedBy>proper</cp:lastModifiedBy>
  <cp:revision>488</cp:revision>
  <cp:lastPrinted>2000-08-31T19:14:43Z</cp:lastPrinted>
  <dcterms:created xsi:type="dcterms:W3CDTF">2000-08-22T23:43:45Z</dcterms:created>
  <dcterms:modified xsi:type="dcterms:W3CDTF">2014-01-04T22:34:57Z</dcterms:modified>
</cp:coreProperties>
</file>