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50"/>
  </p:notesMasterIdLst>
  <p:handoutMasterIdLst>
    <p:handoutMasterId r:id="rId51"/>
  </p:handoutMasterIdLst>
  <p:sldIdLst>
    <p:sldId id="1898" r:id="rId2"/>
    <p:sldId id="1985" r:id="rId3"/>
    <p:sldId id="1899" r:id="rId4"/>
    <p:sldId id="1869" r:id="rId5"/>
    <p:sldId id="1691" r:id="rId6"/>
    <p:sldId id="1692" r:id="rId7"/>
    <p:sldId id="1728" r:id="rId8"/>
    <p:sldId id="1732" r:id="rId9"/>
    <p:sldId id="1765" r:id="rId10"/>
    <p:sldId id="1704" r:id="rId11"/>
    <p:sldId id="1779" r:id="rId12"/>
    <p:sldId id="1705" r:id="rId13"/>
    <p:sldId id="1717" r:id="rId14"/>
    <p:sldId id="1706" r:id="rId15"/>
    <p:sldId id="1708" r:id="rId16"/>
    <p:sldId id="1711" r:id="rId17"/>
    <p:sldId id="1873" r:id="rId18"/>
    <p:sldId id="1874" r:id="rId19"/>
    <p:sldId id="1931" r:id="rId20"/>
    <p:sldId id="1876" r:id="rId21"/>
    <p:sldId id="1877" r:id="rId22"/>
    <p:sldId id="1878" r:id="rId23"/>
    <p:sldId id="1879" r:id="rId24"/>
    <p:sldId id="2017" r:id="rId25"/>
    <p:sldId id="1880" r:id="rId26"/>
    <p:sldId id="1928" r:id="rId27"/>
    <p:sldId id="1882" r:id="rId28"/>
    <p:sldId id="1883" r:id="rId29"/>
    <p:sldId id="1884" r:id="rId30"/>
    <p:sldId id="1885" r:id="rId31"/>
    <p:sldId id="1886" r:id="rId32"/>
    <p:sldId id="1887" r:id="rId33"/>
    <p:sldId id="1888" r:id="rId34"/>
    <p:sldId id="2014" r:id="rId35"/>
    <p:sldId id="1889" r:id="rId36"/>
    <p:sldId id="1890" r:id="rId37"/>
    <p:sldId id="2019" r:id="rId38"/>
    <p:sldId id="1895" r:id="rId39"/>
    <p:sldId id="1896" r:id="rId40"/>
    <p:sldId id="1897" r:id="rId41"/>
    <p:sldId id="2015" r:id="rId42"/>
    <p:sldId id="1995" r:id="rId43"/>
    <p:sldId id="1996" r:id="rId44"/>
    <p:sldId id="1997" r:id="rId45"/>
    <p:sldId id="1998" r:id="rId46"/>
    <p:sldId id="1999" r:id="rId47"/>
    <p:sldId id="2000" r:id="rId48"/>
    <p:sldId id="1865" r:id="rId49"/>
  </p:sldIdLst>
  <p:sldSz cx="9144000" cy="6858000" type="screen4x3"/>
  <p:notesSz cx="7010400" cy="9296400"/>
  <p:defaultTextStyle>
    <a:defPPr>
      <a:defRPr lang="en-US"/>
    </a:defPPr>
    <a:lvl1pPr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Arial" charset="0"/>
        <a:ea typeface="+mn-ea"/>
        <a:cs typeface="+mn-cs"/>
      </a:defRPr>
    </a:lvl1pPr>
    <a:lvl2pPr marL="4572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Arial" charset="0"/>
        <a:ea typeface="+mn-ea"/>
        <a:cs typeface="+mn-cs"/>
      </a:defRPr>
    </a:lvl2pPr>
    <a:lvl3pPr marL="9144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Arial" charset="0"/>
        <a:ea typeface="+mn-ea"/>
        <a:cs typeface="+mn-cs"/>
      </a:defRPr>
    </a:lvl3pPr>
    <a:lvl4pPr marL="13716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Arial" charset="0"/>
        <a:ea typeface="+mn-ea"/>
        <a:cs typeface="+mn-cs"/>
      </a:defRPr>
    </a:lvl4pPr>
    <a:lvl5pPr marL="18288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0">
          <p15:clr>
            <a:srgbClr val="A4A3A4"/>
          </p15:clr>
        </p15:guide>
        <p15:guide id="3"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FFFF99"/>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7" autoAdjust="0"/>
    <p:restoredTop sz="94541" autoAdjust="0"/>
  </p:normalViewPr>
  <p:slideViewPr>
    <p:cSldViewPr snapToGrid="0">
      <p:cViewPr varScale="1">
        <p:scale>
          <a:sx n="75" d="100"/>
          <a:sy n="75" d="100"/>
        </p:scale>
        <p:origin x="-211" y="-7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60" d="100"/>
          <a:sy n="60" d="100"/>
        </p:scale>
        <p:origin x="-2496" y="-91"/>
      </p:cViewPr>
      <p:guideLst>
        <p:guide orient="horz" pos="2928"/>
        <p:guide pos="2160"/>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spcBef>
                <a:spcPct val="0"/>
              </a:spcBef>
              <a:buClrTx/>
              <a:buSzTx/>
              <a:buFontTx/>
              <a:buNone/>
              <a:defRPr sz="1300">
                <a:latin typeface="Times New Roman" pitchFamily="18" charset="0"/>
              </a:defRPr>
            </a:lvl1pPr>
          </a:lstStyle>
          <a:p>
            <a:pPr>
              <a:defRPr/>
            </a:pPr>
            <a:endParaRPr lang="en-US"/>
          </a:p>
        </p:txBody>
      </p:sp>
      <p:sp>
        <p:nvSpPr>
          <p:cNvPr id="27651" name="Rectangle 3"/>
          <p:cNvSpPr>
            <a:spLocks noGrp="1" noChangeArrowheads="1"/>
          </p:cNvSpPr>
          <p:nvPr>
            <p:ph type="dt" sz="quarter" idx="1"/>
          </p:nvPr>
        </p:nvSpPr>
        <p:spPr bwMode="auto">
          <a:xfrm>
            <a:off x="3970939"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spcBef>
                <a:spcPct val="0"/>
              </a:spcBef>
              <a:buClrTx/>
              <a:buSzTx/>
              <a:buFontTx/>
              <a:buNone/>
              <a:defRPr sz="1300">
                <a:latin typeface="Times New Roman" pitchFamily="18" charset="0"/>
              </a:defRPr>
            </a:lvl1pPr>
          </a:lstStyle>
          <a:p>
            <a:pPr>
              <a:defRPr/>
            </a:pPr>
            <a:endParaRPr lang="en-US"/>
          </a:p>
        </p:txBody>
      </p:sp>
      <p:sp>
        <p:nvSpPr>
          <p:cNvPr id="27652" name="Rectangle 4"/>
          <p:cNvSpPr>
            <a:spLocks noGrp="1" noChangeArrowheads="1"/>
          </p:cNvSpPr>
          <p:nvPr>
            <p:ph type="ftr" sz="quarter" idx="2"/>
          </p:nvPr>
        </p:nvSpPr>
        <p:spPr bwMode="auto">
          <a:xfrm>
            <a:off x="0" y="8831265"/>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spcBef>
                <a:spcPct val="0"/>
              </a:spcBef>
              <a:buClrTx/>
              <a:buSzTx/>
              <a:buFontTx/>
              <a:buNone/>
              <a:defRPr sz="1300">
                <a:latin typeface="Times New Roman" pitchFamily="18" charset="0"/>
              </a:defRPr>
            </a:lvl1pPr>
          </a:lstStyle>
          <a:p>
            <a:pPr>
              <a:defRPr/>
            </a:pPr>
            <a:endParaRPr lang="en-US"/>
          </a:p>
        </p:txBody>
      </p:sp>
      <p:sp>
        <p:nvSpPr>
          <p:cNvPr id="27653" name="Rectangle 5"/>
          <p:cNvSpPr>
            <a:spLocks noGrp="1" noChangeArrowheads="1"/>
          </p:cNvSpPr>
          <p:nvPr>
            <p:ph type="sldNum" sz="quarter" idx="3"/>
          </p:nvPr>
        </p:nvSpPr>
        <p:spPr bwMode="auto">
          <a:xfrm>
            <a:off x="3970939" y="8831265"/>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spcBef>
                <a:spcPct val="0"/>
              </a:spcBef>
              <a:buClrTx/>
              <a:buSzTx/>
              <a:buFontTx/>
              <a:buNone/>
              <a:defRPr sz="1300">
                <a:latin typeface="Times New Roman" pitchFamily="18" charset="0"/>
              </a:defRPr>
            </a:lvl1pPr>
          </a:lstStyle>
          <a:p>
            <a:pPr>
              <a:defRPr/>
            </a:pPr>
            <a:fld id="{9F4B9829-31D8-4086-B824-87DD529E66B6}" type="slidenum">
              <a:rPr lang="en-US"/>
              <a:pPr>
                <a:defRPr/>
              </a:pPr>
              <a:t>‹#›</a:t>
            </a:fld>
            <a:endParaRPr lang="en-US"/>
          </a:p>
        </p:txBody>
      </p:sp>
    </p:spTree>
    <p:extLst>
      <p:ext uri="{BB962C8B-B14F-4D97-AF65-F5344CB8AC3E}">
        <p14:creationId xmlns:p14="http://schemas.microsoft.com/office/powerpoint/2010/main" val="554490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spcBef>
                <a:spcPct val="0"/>
              </a:spcBef>
              <a:buClrTx/>
              <a:buSzTx/>
              <a:buFontTx/>
              <a:buNone/>
              <a:defRPr sz="130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970939"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spcBef>
                <a:spcPct val="0"/>
              </a:spcBef>
              <a:buClrTx/>
              <a:buSzTx/>
              <a:buFontTx/>
              <a:buNone/>
              <a:defRPr sz="13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79513" y="693738"/>
            <a:ext cx="4652962" cy="3489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33099" y="4414840"/>
            <a:ext cx="5144206"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31265"/>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spcBef>
                <a:spcPct val="0"/>
              </a:spcBef>
              <a:buClrTx/>
              <a:buSzTx/>
              <a:buFontTx/>
              <a:buNone/>
              <a:defRPr sz="1300">
                <a:latin typeface="Times New Roman"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970939" y="8831265"/>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spcBef>
                <a:spcPct val="0"/>
              </a:spcBef>
              <a:buClrTx/>
              <a:buSzTx/>
              <a:buFontTx/>
              <a:buNone/>
              <a:defRPr sz="1300">
                <a:latin typeface="Times New Roman" pitchFamily="18" charset="0"/>
              </a:defRPr>
            </a:lvl1pPr>
          </a:lstStyle>
          <a:p>
            <a:pPr>
              <a:defRPr/>
            </a:pPr>
            <a:fld id="{6844144F-5C64-4D56-AD10-6EE04777EC90}" type="slidenum">
              <a:rPr lang="en-US"/>
              <a:pPr>
                <a:defRPr/>
              </a:pPr>
              <a:t>‹#›</a:t>
            </a:fld>
            <a:endParaRPr lang="en-US"/>
          </a:p>
        </p:txBody>
      </p:sp>
    </p:spTree>
    <p:extLst>
      <p:ext uri="{BB962C8B-B14F-4D97-AF65-F5344CB8AC3E}">
        <p14:creationId xmlns:p14="http://schemas.microsoft.com/office/powerpoint/2010/main" val="18777736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38B32D9-A1EB-4C2C-A150-A9CA255F3E45}" type="slidenum">
              <a:rPr lang="en-US">
                <a:solidFill>
                  <a:srgbClr val="000000"/>
                </a:solidFill>
              </a:rPr>
              <a:pPr/>
              <a:t>1</a:t>
            </a:fld>
            <a:endParaRPr lang="en-US">
              <a:solidFill>
                <a:srgbClr val="000000"/>
              </a:solidFill>
            </a:endParaRPr>
          </a:p>
        </p:txBody>
      </p:sp>
      <p:sp>
        <p:nvSpPr>
          <p:cNvPr id="2513922" name="Rectangle 2"/>
          <p:cNvSpPr>
            <a:spLocks noGrp="1" noRot="1" noChangeAspect="1" noChangeArrowheads="1" noTextEdit="1"/>
          </p:cNvSpPr>
          <p:nvPr>
            <p:ph type="sldImg"/>
          </p:nvPr>
        </p:nvSpPr>
        <p:spPr>
          <a:xfrm>
            <a:off x="1200150" y="720725"/>
            <a:ext cx="4608513" cy="3455988"/>
          </a:xfrm>
          <a:ln w="12700" cap="flat">
            <a:solidFill>
              <a:schemeClr val="tx1"/>
            </a:solidFill>
          </a:ln>
          <a:extLst>
            <a:ext uri="{909E8E84-426E-40DD-AFC4-6F175D3DCCD1}">
              <a14:hiddenFill xmlns:a14="http://schemas.microsoft.com/office/drawing/2010/main">
                <a:noFill/>
              </a14:hiddenFill>
            </a:ext>
          </a:extLst>
        </p:spPr>
      </p:sp>
      <p:sp>
        <p:nvSpPr>
          <p:cNvPr id="2513923" name="Rectangle 3"/>
          <p:cNvSpPr>
            <a:spLocks noGrp="1" noChangeArrowheads="1"/>
          </p:cNvSpPr>
          <p:nvPr>
            <p:ph type="body" idx="1"/>
          </p:nvPr>
        </p:nvSpPr>
        <p:spPr>
          <a:xfrm>
            <a:off x="933099" y="4416427"/>
            <a:ext cx="5144206" cy="4183063"/>
          </a:xfrm>
          <a:ln/>
        </p:spPr>
        <p:txBody>
          <a:bodyPr lIns="100515" tIns="51109" rIns="100515" bIns="51109"/>
          <a:lstStyle/>
          <a:p>
            <a:endParaRPr lang="en-US"/>
          </a:p>
        </p:txBody>
      </p:sp>
    </p:spTree>
    <p:extLst>
      <p:ext uri="{BB962C8B-B14F-4D97-AF65-F5344CB8AC3E}">
        <p14:creationId xmlns:p14="http://schemas.microsoft.com/office/powerpoint/2010/main" val="348012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990600" y="1630363"/>
            <a:ext cx="7947025"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820738" y="3624263"/>
            <a:ext cx="7620000" cy="2463800"/>
          </a:xfrm>
        </p:spPr>
        <p:txBody>
          <a:bodyPr/>
          <a:lstStyle>
            <a:lvl1pPr marL="0" indent="0" algn="ctr">
              <a:buFont typeface="Wingdings" pitchFamily="2" charset="2"/>
              <a:buNone/>
              <a:defRPr/>
            </a:lvl1pPr>
          </a:lstStyle>
          <a:p>
            <a:pPr lvl="0"/>
            <a:r>
              <a:rPr lang="en-US" noProof="0" smtClean="0"/>
              <a:t>Click to edit Master subtitle style</a:t>
            </a:r>
          </a:p>
        </p:txBody>
      </p:sp>
    </p:spTree>
    <p:extLst>
      <p:ext uri="{BB962C8B-B14F-4D97-AF65-F5344CB8AC3E}">
        <p14:creationId xmlns:p14="http://schemas.microsoft.com/office/powerpoint/2010/main" val="29856741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dt" sz="half" idx="10"/>
          </p:nvPr>
        </p:nvSpPr>
        <p:spPr>
          <a:ln/>
        </p:spPr>
        <p:txBody>
          <a:bodyPr/>
          <a:lstStyle>
            <a:lvl1pPr>
              <a:defRPr/>
            </a:lvl1pPr>
          </a:lstStyle>
          <a:p>
            <a:pPr>
              <a:defRPr/>
            </a:pPr>
            <a:r>
              <a:rPr lang="en-US" smtClean="0"/>
              <a:t>BYU CS 224</a:t>
            </a:r>
            <a:endParaRPr lang="en-US"/>
          </a:p>
        </p:txBody>
      </p:sp>
      <p:sp>
        <p:nvSpPr>
          <p:cNvPr id="5" name="Rectangle 16"/>
          <p:cNvSpPr>
            <a:spLocks noGrp="1" noChangeArrowheads="1"/>
          </p:cNvSpPr>
          <p:nvPr>
            <p:ph type="ftr" sz="quarter" idx="11"/>
          </p:nvPr>
        </p:nvSpPr>
        <p:spPr>
          <a:ln/>
        </p:spPr>
        <p:txBody>
          <a:bodyPr/>
          <a:lstStyle>
            <a:lvl1pPr>
              <a:defRPr/>
            </a:lvl1pPr>
          </a:lstStyle>
          <a:p>
            <a:pPr>
              <a:defRPr/>
            </a:pPr>
            <a:r>
              <a:rPr lang="en-US" smtClean="0"/>
              <a:t>The C Language</a:t>
            </a:r>
            <a:endParaRPr lang="en-US"/>
          </a:p>
        </p:txBody>
      </p:sp>
      <p:sp>
        <p:nvSpPr>
          <p:cNvPr id="6" name="Rectangle 17"/>
          <p:cNvSpPr>
            <a:spLocks noGrp="1" noChangeArrowheads="1"/>
          </p:cNvSpPr>
          <p:nvPr>
            <p:ph type="sldNum" sz="quarter" idx="12"/>
          </p:nvPr>
        </p:nvSpPr>
        <p:spPr>
          <a:ln/>
        </p:spPr>
        <p:txBody>
          <a:bodyPr/>
          <a:lstStyle>
            <a:lvl1pPr>
              <a:defRPr/>
            </a:lvl1pPr>
          </a:lstStyle>
          <a:p>
            <a:pPr>
              <a:defRPr/>
            </a:pPr>
            <a:fld id="{BDB8B007-A104-4474-843C-5536D26F5F3C}" type="slidenum">
              <a:rPr lang="en-US"/>
              <a:pPr>
                <a:defRPr/>
              </a:pPr>
              <a:t>‹#›</a:t>
            </a:fld>
            <a:endParaRPr lang="en-US"/>
          </a:p>
        </p:txBody>
      </p:sp>
    </p:spTree>
    <p:extLst>
      <p:ext uri="{BB962C8B-B14F-4D97-AF65-F5344CB8AC3E}">
        <p14:creationId xmlns:p14="http://schemas.microsoft.com/office/powerpoint/2010/main" val="36163944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1800" y="1408113"/>
            <a:ext cx="4005263"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9463" y="1408113"/>
            <a:ext cx="4006850"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dt" sz="half" idx="10"/>
          </p:nvPr>
        </p:nvSpPr>
        <p:spPr>
          <a:ln/>
        </p:spPr>
        <p:txBody>
          <a:bodyPr/>
          <a:lstStyle>
            <a:lvl1pPr>
              <a:defRPr/>
            </a:lvl1pPr>
          </a:lstStyle>
          <a:p>
            <a:pPr>
              <a:defRPr/>
            </a:pPr>
            <a:r>
              <a:rPr lang="en-US" smtClean="0"/>
              <a:t>BYU CS 224</a:t>
            </a:r>
            <a:endParaRPr lang="en-US"/>
          </a:p>
        </p:txBody>
      </p:sp>
      <p:sp>
        <p:nvSpPr>
          <p:cNvPr id="6" name="Rectangle 16"/>
          <p:cNvSpPr>
            <a:spLocks noGrp="1" noChangeArrowheads="1"/>
          </p:cNvSpPr>
          <p:nvPr>
            <p:ph type="ftr" sz="quarter" idx="11"/>
          </p:nvPr>
        </p:nvSpPr>
        <p:spPr>
          <a:ln/>
        </p:spPr>
        <p:txBody>
          <a:bodyPr/>
          <a:lstStyle>
            <a:lvl1pPr>
              <a:defRPr/>
            </a:lvl1pPr>
          </a:lstStyle>
          <a:p>
            <a:pPr>
              <a:defRPr/>
            </a:pPr>
            <a:r>
              <a:rPr lang="en-US" smtClean="0"/>
              <a:t>The C Language</a:t>
            </a:r>
            <a:endParaRPr lang="en-US"/>
          </a:p>
        </p:txBody>
      </p:sp>
      <p:sp>
        <p:nvSpPr>
          <p:cNvPr id="7" name="Rectangle 17"/>
          <p:cNvSpPr>
            <a:spLocks noGrp="1" noChangeArrowheads="1"/>
          </p:cNvSpPr>
          <p:nvPr>
            <p:ph type="sldNum" sz="quarter" idx="12"/>
          </p:nvPr>
        </p:nvSpPr>
        <p:spPr>
          <a:ln/>
        </p:spPr>
        <p:txBody>
          <a:bodyPr/>
          <a:lstStyle>
            <a:lvl1pPr>
              <a:defRPr/>
            </a:lvl1pPr>
          </a:lstStyle>
          <a:p>
            <a:pPr>
              <a:defRPr/>
            </a:pPr>
            <a:fld id="{706016B0-FF42-4AC1-811F-039D4E8C1A56}" type="slidenum">
              <a:rPr lang="en-US"/>
              <a:pPr>
                <a:defRPr/>
              </a:pPr>
              <a:t>‹#›</a:t>
            </a:fld>
            <a:endParaRPr lang="en-US"/>
          </a:p>
        </p:txBody>
      </p:sp>
    </p:spTree>
    <p:extLst>
      <p:ext uri="{BB962C8B-B14F-4D97-AF65-F5344CB8AC3E}">
        <p14:creationId xmlns:p14="http://schemas.microsoft.com/office/powerpoint/2010/main" val="12252816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
          <p:cNvSpPr>
            <a:spLocks noGrp="1" noChangeArrowheads="1"/>
          </p:cNvSpPr>
          <p:nvPr>
            <p:ph type="dt" sz="half" idx="10"/>
          </p:nvPr>
        </p:nvSpPr>
        <p:spPr>
          <a:ln/>
        </p:spPr>
        <p:txBody>
          <a:bodyPr/>
          <a:lstStyle>
            <a:lvl1pPr>
              <a:defRPr/>
            </a:lvl1pPr>
          </a:lstStyle>
          <a:p>
            <a:pPr>
              <a:defRPr/>
            </a:pPr>
            <a:r>
              <a:rPr lang="en-US" smtClean="0"/>
              <a:t>BYU CS 224</a:t>
            </a:r>
            <a:endParaRPr lang="en-US"/>
          </a:p>
        </p:txBody>
      </p:sp>
      <p:sp>
        <p:nvSpPr>
          <p:cNvPr id="4" name="Rectangle 16"/>
          <p:cNvSpPr>
            <a:spLocks noGrp="1" noChangeArrowheads="1"/>
          </p:cNvSpPr>
          <p:nvPr>
            <p:ph type="ftr" sz="quarter" idx="11"/>
          </p:nvPr>
        </p:nvSpPr>
        <p:spPr>
          <a:ln/>
        </p:spPr>
        <p:txBody>
          <a:bodyPr/>
          <a:lstStyle>
            <a:lvl1pPr>
              <a:defRPr/>
            </a:lvl1pPr>
          </a:lstStyle>
          <a:p>
            <a:pPr>
              <a:defRPr/>
            </a:pPr>
            <a:r>
              <a:rPr lang="en-US" smtClean="0"/>
              <a:t>The C Language</a:t>
            </a:r>
            <a:endParaRPr lang="en-US"/>
          </a:p>
        </p:txBody>
      </p:sp>
      <p:sp>
        <p:nvSpPr>
          <p:cNvPr id="5" name="Rectangle 17"/>
          <p:cNvSpPr>
            <a:spLocks noGrp="1" noChangeArrowheads="1"/>
          </p:cNvSpPr>
          <p:nvPr>
            <p:ph type="sldNum" sz="quarter" idx="12"/>
          </p:nvPr>
        </p:nvSpPr>
        <p:spPr>
          <a:ln/>
        </p:spPr>
        <p:txBody>
          <a:bodyPr/>
          <a:lstStyle>
            <a:lvl1pPr>
              <a:defRPr/>
            </a:lvl1pPr>
          </a:lstStyle>
          <a:p>
            <a:pPr>
              <a:defRPr/>
            </a:pPr>
            <a:fld id="{7C5586EA-2865-4D28-8A8F-3F0CB536F8D8}" type="slidenum">
              <a:rPr lang="en-US"/>
              <a:pPr>
                <a:defRPr/>
              </a:pPr>
              <a:t>‹#›</a:t>
            </a:fld>
            <a:endParaRPr lang="en-US"/>
          </a:p>
        </p:txBody>
      </p:sp>
    </p:spTree>
    <p:extLst>
      <p:ext uri="{BB962C8B-B14F-4D97-AF65-F5344CB8AC3E}">
        <p14:creationId xmlns:p14="http://schemas.microsoft.com/office/powerpoint/2010/main" val="2427531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r>
              <a:rPr lang="en-US" smtClean="0"/>
              <a:t>BYU CS 224</a:t>
            </a:r>
            <a:endParaRPr lang="en-US"/>
          </a:p>
        </p:txBody>
      </p:sp>
      <p:sp>
        <p:nvSpPr>
          <p:cNvPr id="3" name="Rectangle 16"/>
          <p:cNvSpPr>
            <a:spLocks noGrp="1" noChangeArrowheads="1"/>
          </p:cNvSpPr>
          <p:nvPr>
            <p:ph type="ftr" sz="quarter" idx="11"/>
          </p:nvPr>
        </p:nvSpPr>
        <p:spPr>
          <a:ln/>
        </p:spPr>
        <p:txBody>
          <a:bodyPr/>
          <a:lstStyle>
            <a:lvl1pPr>
              <a:defRPr/>
            </a:lvl1pPr>
          </a:lstStyle>
          <a:p>
            <a:pPr>
              <a:defRPr/>
            </a:pPr>
            <a:r>
              <a:rPr lang="en-US" smtClean="0"/>
              <a:t>The C Language</a:t>
            </a:r>
            <a:endParaRPr lang="en-US"/>
          </a:p>
        </p:txBody>
      </p:sp>
      <p:sp>
        <p:nvSpPr>
          <p:cNvPr id="4" name="Rectangle 17"/>
          <p:cNvSpPr>
            <a:spLocks noGrp="1" noChangeArrowheads="1"/>
          </p:cNvSpPr>
          <p:nvPr>
            <p:ph type="sldNum" sz="quarter" idx="12"/>
          </p:nvPr>
        </p:nvSpPr>
        <p:spPr>
          <a:ln/>
        </p:spPr>
        <p:txBody>
          <a:bodyPr/>
          <a:lstStyle>
            <a:lvl1pPr>
              <a:defRPr/>
            </a:lvl1pPr>
          </a:lstStyle>
          <a:p>
            <a:pPr>
              <a:defRPr/>
            </a:pPr>
            <a:fld id="{8C7C77A4-897C-4FB7-93D7-334985E3D956}" type="slidenum">
              <a:rPr lang="en-US"/>
              <a:pPr>
                <a:defRPr/>
              </a:pPr>
              <a:t>‹#›</a:t>
            </a:fld>
            <a:endParaRPr lang="en-US"/>
          </a:p>
        </p:txBody>
      </p:sp>
    </p:spTree>
    <p:extLst>
      <p:ext uri="{BB962C8B-B14F-4D97-AF65-F5344CB8AC3E}">
        <p14:creationId xmlns:p14="http://schemas.microsoft.com/office/powerpoint/2010/main" val="36478393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79513" y="207963"/>
            <a:ext cx="7793037" cy="8667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31800" y="1408113"/>
            <a:ext cx="8164513" cy="5292725"/>
          </a:xfrm>
        </p:spPr>
        <p:txBody>
          <a:bodyPr/>
          <a:lstStyle/>
          <a:p>
            <a:pPr lvl="0"/>
            <a:endParaRPr lang="en-US" noProof="0" smtClean="0"/>
          </a:p>
        </p:txBody>
      </p:sp>
      <p:sp>
        <p:nvSpPr>
          <p:cNvPr id="4" name="Rectangle 15"/>
          <p:cNvSpPr>
            <a:spLocks noGrp="1" noChangeArrowheads="1"/>
          </p:cNvSpPr>
          <p:nvPr>
            <p:ph type="dt" sz="half" idx="10"/>
          </p:nvPr>
        </p:nvSpPr>
        <p:spPr>
          <a:ln/>
        </p:spPr>
        <p:txBody>
          <a:bodyPr/>
          <a:lstStyle>
            <a:lvl1pPr>
              <a:defRPr/>
            </a:lvl1pPr>
          </a:lstStyle>
          <a:p>
            <a:pPr>
              <a:defRPr/>
            </a:pPr>
            <a:r>
              <a:rPr lang="en-US" smtClean="0"/>
              <a:t>BYU CS 224</a:t>
            </a:r>
            <a:endParaRPr lang="en-US"/>
          </a:p>
        </p:txBody>
      </p:sp>
      <p:sp>
        <p:nvSpPr>
          <p:cNvPr id="5" name="Rectangle 16"/>
          <p:cNvSpPr>
            <a:spLocks noGrp="1" noChangeArrowheads="1"/>
          </p:cNvSpPr>
          <p:nvPr>
            <p:ph type="ftr" sz="quarter" idx="11"/>
          </p:nvPr>
        </p:nvSpPr>
        <p:spPr>
          <a:ln/>
        </p:spPr>
        <p:txBody>
          <a:bodyPr/>
          <a:lstStyle>
            <a:lvl1pPr>
              <a:defRPr/>
            </a:lvl1pPr>
          </a:lstStyle>
          <a:p>
            <a:pPr>
              <a:defRPr/>
            </a:pPr>
            <a:r>
              <a:rPr lang="en-US" smtClean="0"/>
              <a:t>The C Language</a:t>
            </a:r>
            <a:endParaRPr lang="en-US"/>
          </a:p>
        </p:txBody>
      </p:sp>
      <p:sp>
        <p:nvSpPr>
          <p:cNvPr id="6" name="Rectangle 17"/>
          <p:cNvSpPr>
            <a:spLocks noGrp="1" noChangeArrowheads="1"/>
          </p:cNvSpPr>
          <p:nvPr>
            <p:ph type="sldNum" sz="quarter" idx="12"/>
          </p:nvPr>
        </p:nvSpPr>
        <p:spPr>
          <a:ln/>
        </p:spPr>
        <p:txBody>
          <a:bodyPr/>
          <a:lstStyle>
            <a:lvl1pPr>
              <a:defRPr/>
            </a:lvl1pPr>
          </a:lstStyle>
          <a:p>
            <a:pPr>
              <a:defRPr/>
            </a:pPr>
            <a:fld id="{929311CD-5A3F-4D58-8D77-E1DC99CFFDBC}" type="slidenum">
              <a:rPr lang="en-US"/>
              <a:pPr>
                <a:defRPr/>
              </a:pPr>
              <a:t>‹#›</a:t>
            </a:fld>
            <a:endParaRPr lang="en-US"/>
          </a:p>
        </p:txBody>
      </p:sp>
    </p:spTree>
    <p:extLst>
      <p:ext uri="{BB962C8B-B14F-4D97-AF65-F5344CB8AC3E}">
        <p14:creationId xmlns:p14="http://schemas.microsoft.com/office/powerpoint/2010/main" val="20010342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latin typeface="Tahoma" pitchFamily="34" charset="0"/>
            </a:endParaRPr>
          </a:p>
        </p:txBody>
      </p:sp>
      <p:sp>
        <p:nvSpPr>
          <p:cNvPr id="1027"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latin typeface="Tahoma" pitchFamily="34" charset="0"/>
            </a:endParaRPr>
          </a:p>
        </p:txBody>
      </p:sp>
      <p:sp>
        <p:nvSpPr>
          <p:cNvPr id="1028"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latin typeface="Tahoma" pitchFamily="34" charset="0"/>
            </a:endParaRPr>
          </a:p>
        </p:txBody>
      </p:sp>
      <p:sp>
        <p:nvSpPr>
          <p:cNvPr id="1029"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latin typeface="Tahoma" pitchFamily="34" charset="0"/>
            </a:endParaRPr>
          </a:p>
        </p:txBody>
      </p:sp>
      <p:sp>
        <p:nvSpPr>
          <p:cNvPr id="1030"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latin typeface="Tahoma" pitchFamily="34" charset="0"/>
            </a:endParaRPr>
          </a:p>
        </p:txBody>
      </p:sp>
      <p:sp>
        <p:nvSpPr>
          <p:cNvPr id="1031"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latin typeface="Tahoma" pitchFamily="34" charset="0"/>
            </a:endParaRPr>
          </a:p>
        </p:txBody>
      </p:sp>
      <p:sp>
        <p:nvSpPr>
          <p:cNvPr id="1032"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latin typeface="Tahoma" pitchFamily="34" charset="0"/>
            </a:endParaRPr>
          </a:p>
        </p:txBody>
      </p:sp>
      <p:sp>
        <p:nvSpPr>
          <p:cNvPr id="1033" name="Rectangle 9"/>
          <p:cNvSpPr>
            <a:spLocks noGrp="1" noChangeArrowheads="1"/>
          </p:cNvSpPr>
          <p:nvPr>
            <p:ph type="title"/>
          </p:nvPr>
        </p:nvSpPr>
        <p:spPr bwMode="auto">
          <a:xfrm>
            <a:off x="1179513" y="207963"/>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431800" y="1408113"/>
            <a:ext cx="8164513"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71" name="Rectangle 15"/>
          <p:cNvSpPr>
            <a:spLocks noGrp="1" noChangeArrowheads="1"/>
          </p:cNvSpPr>
          <p:nvPr>
            <p:ph type="dt" sz="half" idx="2"/>
          </p:nvPr>
        </p:nvSpPr>
        <p:spPr bwMode="auto">
          <a:xfrm>
            <a:off x="428625"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400">
                <a:latin typeface="Tahoma" pitchFamily="34" charset="0"/>
              </a:defRPr>
            </a:lvl1pPr>
          </a:lstStyle>
          <a:p>
            <a:pPr>
              <a:defRPr/>
            </a:pPr>
            <a:r>
              <a:rPr lang="en-US" smtClean="0"/>
              <a:t>BYU CS 224</a:t>
            </a:r>
            <a:endParaRPr lang="en-US"/>
          </a:p>
        </p:txBody>
      </p:sp>
      <p:sp>
        <p:nvSpPr>
          <p:cNvPr id="557072" name="Rectangle 16"/>
          <p:cNvSpPr>
            <a:spLocks noGrp="1" noChangeArrowheads="1"/>
          </p:cNvSpPr>
          <p:nvPr>
            <p:ph type="ftr" sz="quarter" idx="3"/>
          </p:nvPr>
        </p:nvSpPr>
        <p:spPr bwMode="auto">
          <a:xfrm>
            <a:off x="2540000" y="6324600"/>
            <a:ext cx="469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a:latin typeface="Tahoma" pitchFamily="34" charset="0"/>
              </a:defRPr>
            </a:lvl1pPr>
          </a:lstStyle>
          <a:p>
            <a:pPr>
              <a:defRPr/>
            </a:pPr>
            <a:r>
              <a:rPr lang="en-US" smtClean="0"/>
              <a:t>The C Language</a:t>
            </a:r>
            <a:endParaRPr lang="en-US"/>
          </a:p>
        </p:txBody>
      </p:sp>
      <p:sp>
        <p:nvSpPr>
          <p:cNvPr id="557073" name="Rectangle 17"/>
          <p:cNvSpPr>
            <a:spLocks noGrp="1" noChangeArrowheads="1"/>
          </p:cNvSpPr>
          <p:nvPr>
            <p:ph type="sldNum" sz="quarter" idx="4"/>
          </p:nvPr>
        </p:nvSpPr>
        <p:spPr bwMode="auto">
          <a:xfrm>
            <a:off x="691515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atin typeface="Tahoma" pitchFamily="34" charset="0"/>
              </a:defRPr>
            </a:lvl1pPr>
          </a:lstStyle>
          <a:p>
            <a:pPr>
              <a:defRPr/>
            </a:pPr>
            <a:fld id="{7B21CD58-9EC6-4CBB-8205-95BBC18FDDA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693" r:id="rId2"/>
    <p:sldLayoutId id="2147483695" r:id="rId3"/>
    <p:sldLayoutId id="2147483697" r:id="rId4"/>
    <p:sldLayoutId id="2147483698" r:id="rId5"/>
    <p:sldLayoutId id="2147483703" r:id="rId6"/>
  </p:sldLayoutIdLst>
  <p:timing>
    <p:tnLst>
      <p:par>
        <p:cTn id="1" dur="indefinite" restart="never" nodeType="tmRoot"/>
      </p:par>
    </p:tnLst>
  </p:timing>
  <p:hf hdr="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file:///C:\Users\Paul%20Roper\Dropbox\BYU\CS%20124\public_html\references\readings\Operators.html" TargetMode="External"/><Relationship Id="rId3" Type="http://schemas.openxmlformats.org/officeDocument/2006/relationships/hyperlink" Target="file:///C:\Users\Paul%20Roper\Dropbox\BYU\CS%20124\public_html\references\readings\Structure%20of%20a%20C%20program.html" TargetMode="External"/><Relationship Id="rId7" Type="http://schemas.openxmlformats.org/officeDocument/2006/relationships/hyperlink" Target="file:///C:\Users\Paul%20Roper\Dropbox\BYU\CS%20124\public_html\references\readings\Expressions%20and%20statements.html" TargetMode="External"/><Relationship Id="rId12"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file:///C:\Users\Paul%20Roper\Dropbox\BYU\CS%20124\public_html\references\readings\Global%20Variables.html" TargetMode="External"/><Relationship Id="rId11" Type="http://schemas.openxmlformats.org/officeDocument/2006/relationships/hyperlink" Target="file:///C:\Users\Paul%20Roper\Dropbox\BYU\CS%20124\public_html\references\readings\Library%20Functions.html" TargetMode="External"/><Relationship Id="rId5" Type="http://schemas.openxmlformats.org/officeDocument/2006/relationships/hyperlink" Target="file:///C:\Users\Paul%20Roper\Dropbox\BYU\CS%20124\public_html\references\readings\Variables.html" TargetMode="External"/><Relationship Id="rId10" Type="http://schemas.openxmlformats.org/officeDocument/2006/relationships/hyperlink" Target="file:///C:\Users\Paul%20Roper\Dropbox\BYU\CS%20124\public_html\references\readings\Functions.html" TargetMode="External"/><Relationship Id="rId4" Type="http://schemas.openxmlformats.org/officeDocument/2006/relationships/hyperlink" Target="file:///C:\Users\Paul%20Roper\Dropbox\BYU\CS%20124\public_html\references\readings\MSP430%20Optimizing%20C++%20Compiler%206.5.pdf" TargetMode="External"/><Relationship Id="rId9" Type="http://schemas.openxmlformats.org/officeDocument/2006/relationships/hyperlink" Target="file:///C:\Users\Paul%20Roper\Dropbox\BYU\CS%20124\public_html\references\readings\Control%20Statements.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2898" name="Rectangle 2"/>
          <p:cNvSpPr>
            <a:spLocks noGrp="1" noChangeArrowheads="1"/>
          </p:cNvSpPr>
          <p:nvPr>
            <p:ph type="ctrTitle"/>
          </p:nvPr>
        </p:nvSpPr>
        <p:spPr>
          <a:noFill/>
          <a:ln/>
        </p:spPr>
        <p:txBody>
          <a:bodyPr lIns="92075" tIns="46038" rIns="92075" bIns="46038"/>
          <a:lstStyle/>
          <a:p>
            <a:r>
              <a:rPr lang="nb-NO" dirty="0" smtClean="0"/>
              <a:t>S07: The C Language</a:t>
            </a:r>
            <a:endParaRPr lang="en-US" dirty="0"/>
          </a:p>
        </p:txBody>
      </p:sp>
      <p:sp>
        <p:nvSpPr>
          <p:cNvPr id="4" name="TextBox 3"/>
          <p:cNvSpPr txBox="1"/>
          <p:nvPr/>
        </p:nvSpPr>
        <p:spPr>
          <a:xfrm>
            <a:off x="1227762" y="3760342"/>
            <a:ext cx="7864867" cy="2800767"/>
          </a:xfrm>
          <a:prstGeom prst="rect">
            <a:avLst/>
          </a:prstGeom>
          <a:noFill/>
        </p:spPr>
        <p:txBody>
          <a:bodyPr wrap="square" rtlCol="0">
            <a:spAutoFit/>
          </a:bodyPr>
          <a:lstStyle/>
          <a:p>
            <a:pPr>
              <a:spcBef>
                <a:spcPct val="0"/>
              </a:spcBef>
              <a:buClrTx/>
              <a:buSzTx/>
              <a:buFontTx/>
              <a:buNone/>
            </a:pPr>
            <a:r>
              <a:rPr lang="en-US" sz="2400" b="1" u="sng" dirty="0">
                <a:solidFill>
                  <a:srgbClr val="000000"/>
                </a:solidFill>
                <a:latin typeface="Arial"/>
              </a:rPr>
              <a:t>Required</a:t>
            </a:r>
            <a:r>
              <a:rPr lang="en-US" sz="2400" b="1" dirty="0" smtClean="0">
                <a:solidFill>
                  <a:srgbClr val="000000"/>
                </a:solidFill>
                <a:latin typeface="Arial"/>
              </a:rPr>
              <a:t>:		</a:t>
            </a:r>
            <a:r>
              <a:rPr lang="en-US" sz="2400" dirty="0"/>
              <a:t>PM: </a:t>
            </a:r>
            <a:r>
              <a:rPr lang="en-US" sz="2400" dirty="0" err="1"/>
              <a:t>Ch</a:t>
            </a:r>
            <a:r>
              <a:rPr lang="en-US" sz="2400" dirty="0"/>
              <a:t> 6, </a:t>
            </a:r>
            <a:r>
              <a:rPr lang="en-US" sz="2400" dirty="0" err="1"/>
              <a:t>pgs</a:t>
            </a:r>
            <a:r>
              <a:rPr lang="en-US" sz="2400" dirty="0"/>
              <a:t> 63-80</a:t>
            </a:r>
            <a:br>
              <a:rPr lang="en-US" sz="2400" dirty="0"/>
            </a:br>
            <a:r>
              <a:rPr lang="en-US" sz="2400" dirty="0" smtClean="0"/>
              <a:t>			PM</a:t>
            </a:r>
            <a:r>
              <a:rPr lang="en-US" sz="2400" dirty="0"/>
              <a:t>: </a:t>
            </a:r>
            <a:r>
              <a:rPr lang="en-US" sz="2400" dirty="0" err="1"/>
              <a:t>Ch</a:t>
            </a:r>
            <a:r>
              <a:rPr lang="en-US" sz="2400" dirty="0"/>
              <a:t> 8.4, </a:t>
            </a:r>
            <a:r>
              <a:rPr lang="en-US" sz="2400" dirty="0" err="1"/>
              <a:t>pgs</a:t>
            </a:r>
            <a:r>
              <a:rPr lang="en-US" sz="2400" dirty="0"/>
              <a:t> </a:t>
            </a:r>
            <a:r>
              <a:rPr lang="en-US" sz="2400" dirty="0" smtClean="0"/>
              <a:t>114-118</a:t>
            </a:r>
          </a:p>
          <a:p>
            <a:pPr>
              <a:spcBef>
                <a:spcPct val="0"/>
              </a:spcBef>
              <a:buClrTx/>
              <a:buSzTx/>
              <a:buFontTx/>
              <a:buNone/>
            </a:pPr>
            <a:r>
              <a:rPr lang="en-US" sz="2400" b="1" dirty="0">
                <a:solidFill>
                  <a:srgbClr val="000000"/>
                </a:solidFill>
                <a:latin typeface="Arial"/>
              </a:rPr>
              <a:t/>
            </a:r>
            <a:br>
              <a:rPr lang="en-US" sz="2400" b="1" dirty="0">
                <a:solidFill>
                  <a:srgbClr val="000000"/>
                </a:solidFill>
                <a:latin typeface="Arial"/>
              </a:rPr>
            </a:br>
            <a:r>
              <a:rPr lang="en-US" sz="2400" b="1" u="sng" dirty="0">
                <a:solidFill>
                  <a:srgbClr val="000000"/>
                </a:solidFill>
                <a:latin typeface="Arial"/>
              </a:rPr>
              <a:t>Recommended</a:t>
            </a:r>
            <a:r>
              <a:rPr lang="en-US" sz="2400" b="1" dirty="0" smtClean="0">
                <a:solidFill>
                  <a:srgbClr val="000000"/>
                </a:solidFill>
                <a:latin typeface="Arial"/>
              </a:rPr>
              <a:t>:	</a:t>
            </a:r>
            <a:r>
              <a:rPr lang="en-US" sz="2000" dirty="0"/>
              <a:t>K&amp;R, Chapters </a:t>
            </a:r>
            <a:r>
              <a:rPr lang="en-US" sz="2000" dirty="0" smtClean="0"/>
              <a:t>1-4	</a:t>
            </a:r>
            <a:r>
              <a:rPr lang="en-US" sz="2000" dirty="0" smtClean="0">
                <a:hlinkClick r:id="rId3"/>
              </a:rPr>
              <a:t>C </a:t>
            </a:r>
            <a:r>
              <a:rPr lang="en-US" sz="2000" dirty="0">
                <a:hlinkClick r:id="rId3"/>
              </a:rPr>
              <a:t>program</a:t>
            </a:r>
            <a:r>
              <a:rPr lang="en-US" sz="2000" dirty="0"/>
              <a:t/>
            </a:r>
            <a:br>
              <a:rPr lang="en-US" sz="2000" dirty="0"/>
            </a:br>
            <a:r>
              <a:rPr lang="en-US" sz="2000" dirty="0" smtClean="0"/>
              <a:t>			</a:t>
            </a:r>
            <a:r>
              <a:rPr lang="en-US" sz="2000" dirty="0" smtClean="0">
                <a:hlinkClick r:id="rId4"/>
              </a:rPr>
              <a:t>C</a:t>
            </a:r>
            <a:r>
              <a:rPr lang="en-US" sz="2000" dirty="0">
                <a:hlinkClick r:id="rId4"/>
              </a:rPr>
              <a:t>++ Compiler </a:t>
            </a:r>
            <a:r>
              <a:rPr lang="en-US" sz="2000" dirty="0" smtClean="0">
                <a:hlinkClick r:id="rId4"/>
              </a:rPr>
              <a:t>6.5</a:t>
            </a:r>
            <a:r>
              <a:rPr lang="en-US" sz="2000" dirty="0" smtClean="0"/>
              <a:t>	</a:t>
            </a:r>
            <a:r>
              <a:rPr lang="en-US" sz="2000" dirty="0" smtClean="0">
                <a:hlinkClick r:id="rId5"/>
              </a:rPr>
              <a:t>Variables</a:t>
            </a:r>
            <a:r>
              <a:rPr lang="en-US" sz="2000" dirty="0"/>
              <a:t/>
            </a:r>
            <a:br>
              <a:rPr lang="en-US" sz="2000" dirty="0"/>
            </a:br>
            <a:r>
              <a:rPr lang="en-US" sz="2000" dirty="0" smtClean="0"/>
              <a:t>			</a:t>
            </a:r>
            <a:r>
              <a:rPr lang="en-US" sz="2000" dirty="0" smtClean="0">
                <a:hlinkClick r:id="rId6"/>
              </a:rPr>
              <a:t>Global Variables</a:t>
            </a:r>
            <a:r>
              <a:rPr lang="en-US" sz="2000" dirty="0" smtClean="0"/>
              <a:t>	</a:t>
            </a:r>
            <a:r>
              <a:rPr lang="en-US" sz="2000" dirty="0" smtClean="0">
                <a:hlinkClick r:id="rId7"/>
              </a:rPr>
              <a:t>Expressions</a:t>
            </a:r>
            <a:r>
              <a:rPr lang="en-US" sz="2000" dirty="0"/>
              <a:t/>
            </a:r>
            <a:br>
              <a:rPr lang="en-US" sz="2000" dirty="0"/>
            </a:br>
            <a:r>
              <a:rPr lang="en-US" sz="2000" dirty="0" smtClean="0"/>
              <a:t>			</a:t>
            </a:r>
            <a:r>
              <a:rPr lang="en-US" sz="2000" dirty="0" smtClean="0">
                <a:hlinkClick r:id="rId8"/>
              </a:rPr>
              <a:t>Operators</a:t>
            </a:r>
            <a:r>
              <a:rPr lang="en-US" sz="2000" dirty="0" smtClean="0"/>
              <a:t>		</a:t>
            </a:r>
            <a:r>
              <a:rPr lang="en-US" sz="2000" dirty="0" smtClean="0">
                <a:hlinkClick r:id="rId9"/>
              </a:rPr>
              <a:t>Control </a:t>
            </a:r>
            <a:r>
              <a:rPr lang="en-US" sz="2000" dirty="0">
                <a:hlinkClick r:id="rId9"/>
              </a:rPr>
              <a:t>Statements</a:t>
            </a:r>
            <a:r>
              <a:rPr lang="en-US" sz="2000" dirty="0"/>
              <a:t/>
            </a:r>
            <a:br>
              <a:rPr lang="en-US" sz="2000" dirty="0"/>
            </a:br>
            <a:r>
              <a:rPr lang="en-US" sz="2000" dirty="0" smtClean="0"/>
              <a:t>			</a:t>
            </a:r>
            <a:r>
              <a:rPr lang="en-US" sz="2000" dirty="0" smtClean="0">
                <a:hlinkClick r:id="rId10"/>
              </a:rPr>
              <a:t>Functions</a:t>
            </a:r>
            <a:r>
              <a:rPr lang="en-US" sz="2000" dirty="0" smtClean="0"/>
              <a:t>		</a:t>
            </a:r>
            <a:r>
              <a:rPr lang="en-US" sz="2000" dirty="0" smtClean="0">
                <a:hlinkClick r:id="rId11"/>
              </a:rPr>
              <a:t>Library </a:t>
            </a:r>
            <a:r>
              <a:rPr lang="en-US" sz="2000" dirty="0">
                <a:hlinkClick r:id="rId11"/>
              </a:rPr>
              <a:t>Functions</a:t>
            </a:r>
            <a:endParaRPr lang="en-US" sz="2000" b="1" dirty="0">
              <a:solidFill>
                <a:srgbClr val="000000"/>
              </a:solidFill>
              <a:latin typeface="Arial"/>
            </a:endParaRPr>
          </a:p>
        </p:txBody>
      </p:sp>
      <p:sp>
        <p:nvSpPr>
          <p:cNvPr id="5" name="TextBox 4"/>
          <p:cNvSpPr txBox="1"/>
          <p:nvPr/>
        </p:nvSpPr>
        <p:spPr>
          <a:xfrm>
            <a:off x="563418" y="548167"/>
            <a:ext cx="8452879" cy="1409617"/>
          </a:xfrm>
          <a:prstGeom prst="rect">
            <a:avLst/>
          </a:prstGeom>
          <a:noFill/>
        </p:spPr>
        <p:txBody>
          <a:bodyPr wrap="square" rtlCol="0">
            <a:spAutoFit/>
          </a:bodyPr>
          <a:lstStyle/>
          <a:p>
            <a:pPr>
              <a:buNone/>
            </a:pP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a:latin typeface="Courier New" pitchFamily="49" charset="0"/>
                <a:cs typeface="Courier New" pitchFamily="49" charset="0"/>
              </a:rPr>
              <a:t>i;main</a:t>
            </a: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;}"];read('-'-'-',</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+++"hell\ </a:t>
            </a:r>
          </a:p>
          <a:p>
            <a:pPr>
              <a:buNone/>
            </a:pPr>
            <a:r>
              <a:rPr lang="en-US" sz="1600" b="1" dirty="0">
                <a:latin typeface="Courier New" pitchFamily="49" charset="0"/>
                <a:cs typeface="Courier New" pitchFamily="49" charset="0"/>
              </a:rPr>
              <a:t>o, world!\\n",'/'/'/'));}read(</a:t>
            </a:r>
            <a:r>
              <a:rPr lang="en-US" sz="1600" b="1" dirty="0" err="1">
                <a:latin typeface="Courier New" pitchFamily="49" charset="0"/>
                <a:cs typeface="Courier New" pitchFamily="49" charset="0"/>
              </a:rPr>
              <a:t>j,i,p</a:t>
            </a:r>
            <a:r>
              <a:rPr lang="en-US" sz="1600" b="1" dirty="0">
                <a:latin typeface="Courier New" pitchFamily="49" charset="0"/>
                <a:cs typeface="Courier New" pitchFamily="49" charset="0"/>
              </a:rPr>
              <a:t>){write(j/</a:t>
            </a:r>
            <a:r>
              <a:rPr lang="en-US" sz="1600" b="1" dirty="0" err="1">
                <a:latin typeface="Courier New" pitchFamily="49" charset="0"/>
                <a:cs typeface="Courier New" pitchFamily="49" charset="0"/>
              </a:rPr>
              <a:t>p+p,i</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j,i</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a:buNone/>
            </a:pPr>
            <a:endParaRPr lang="en-US" sz="1400" b="1" dirty="0" smtClean="0"/>
          </a:p>
          <a:p>
            <a:pPr algn="r">
              <a:buNone/>
            </a:pPr>
            <a:r>
              <a:rPr lang="en-US" sz="1400" b="1" dirty="0" smtClean="0"/>
              <a:t>-- </a:t>
            </a:r>
            <a:r>
              <a:rPr lang="en-US" sz="1400" b="1" dirty="0"/>
              <a:t>Dishonorable mention, Obfuscated C Code Contest, 1984. </a:t>
            </a:r>
          </a:p>
          <a:p>
            <a:pPr algn="r">
              <a:buNone/>
            </a:pPr>
            <a:r>
              <a:rPr lang="en-US" sz="1400" b="1" dirty="0" smtClean="0"/>
              <a:t>(Author </a:t>
            </a:r>
            <a:r>
              <a:rPr lang="en-US" sz="1400" b="1" dirty="0"/>
              <a:t>requested anonymity</a:t>
            </a:r>
            <a:r>
              <a:rPr lang="en-US" sz="1400" b="1" dirty="0" smtClean="0"/>
              <a:t>.)</a:t>
            </a:r>
            <a:endParaRPr lang="en-US" sz="1400" b="1" dirty="0"/>
          </a:p>
        </p:txBody>
      </p:sp>
      <p:pic>
        <p:nvPicPr>
          <p:cNvPr id="6" name="Picture 3" descr="monkey"/>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1968986" y="1325236"/>
            <a:ext cx="1419841" cy="121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9048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16387"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16388"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97589B99-BD64-4DD6-9F3F-0540D0E4E0D6}" type="slidenum">
              <a:rPr lang="en-US" sz="1400" smtClean="0">
                <a:latin typeface="Tahoma" pitchFamily="34" charset="0"/>
              </a:rPr>
              <a:pPr eaLnBrk="1" hangingPunct="1"/>
              <a:t>10</a:t>
            </a:fld>
            <a:endParaRPr lang="en-US" sz="1400" smtClean="0">
              <a:latin typeface="Tahoma" pitchFamily="34" charset="0"/>
            </a:endParaRPr>
          </a:p>
        </p:txBody>
      </p:sp>
      <p:sp>
        <p:nvSpPr>
          <p:cNvPr id="16389" name="Rectangle 2"/>
          <p:cNvSpPr>
            <a:spLocks noGrp="1" noChangeArrowheads="1"/>
          </p:cNvSpPr>
          <p:nvPr>
            <p:ph type="title"/>
          </p:nvPr>
        </p:nvSpPr>
        <p:spPr/>
        <p:txBody>
          <a:bodyPr/>
          <a:lstStyle/>
          <a:p>
            <a:pPr eaLnBrk="1" hangingPunct="1"/>
            <a:r>
              <a:rPr lang="en-US" dirty="0" smtClean="0"/>
              <a:t>The C Programming Language</a:t>
            </a:r>
          </a:p>
        </p:txBody>
      </p:sp>
      <p:sp>
        <p:nvSpPr>
          <p:cNvPr id="2877443" name="Rectangle 3"/>
          <p:cNvSpPr>
            <a:spLocks noGrp="1" noChangeArrowheads="1"/>
          </p:cNvSpPr>
          <p:nvPr>
            <p:ph type="body" idx="1"/>
          </p:nvPr>
        </p:nvSpPr>
        <p:spPr>
          <a:xfrm>
            <a:off x="431800" y="1417638"/>
            <a:ext cx="8426450" cy="4953000"/>
          </a:xfrm>
        </p:spPr>
        <p:txBody>
          <a:bodyPr/>
          <a:lstStyle/>
          <a:p>
            <a:pPr eaLnBrk="1" hangingPunct="1">
              <a:lnSpc>
                <a:spcPct val="90000"/>
              </a:lnSpc>
            </a:pPr>
            <a:r>
              <a:rPr lang="en-US" dirty="0" smtClean="0"/>
              <a:t>Developed between 1969 and 1973 by Dennis Ritchie at Bell Labs.</a:t>
            </a:r>
          </a:p>
          <a:p>
            <a:pPr eaLnBrk="1" hangingPunct="1">
              <a:lnSpc>
                <a:spcPct val="90000"/>
              </a:lnSpc>
            </a:pPr>
            <a:r>
              <a:rPr lang="en-US" dirty="0" smtClean="0"/>
              <a:t>C first developed for use in writing compilers and operating systems (UNIX).</a:t>
            </a:r>
          </a:p>
          <a:p>
            <a:pPr lvl="1" eaLnBrk="1" hangingPunct="1">
              <a:lnSpc>
                <a:spcPct val="90000"/>
              </a:lnSpc>
            </a:pPr>
            <a:r>
              <a:rPr lang="en-US" dirty="0" smtClean="0"/>
              <a:t>A </a:t>
            </a:r>
            <a:r>
              <a:rPr lang="en-US" i="1" dirty="0" smtClean="0"/>
              <a:t>low-level</a:t>
            </a:r>
            <a:r>
              <a:rPr lang="en-US" dirty="0" smtClean="0"/>
              <a:t> high-level language</a:t>
            </a:r>
          </a:p>
          <a:p>
            <a:pPr lvl="1" eaLnBrk="1" hangingPunct="1">
              <a:lnSpc>
                <a:spcPct val="90000"/>
              </a:lnSpc>
            </a:pPr>
            <a:r>
              <a:rPr lang="en-US" dirty="0" smtClean="0"/>
              <a:t>Many variants of C </a:t>
            </a:r>
          </a:p>
          <a:p>
            <a:pPr lvl="1" eaLnBrk="1" hangingPunct="1">
              <a:lnSpc>
                <a:spcPct val="90000"/>
              </a:lnSpc>
            </a:pPr>
            <a:r>
              <a:rPr lang="en-US" dirty="0" smtClean="0"/>
              <a:t>1989, the American National Standards Institute standardized C (ANSI C, most commonly used C)</a:t>
            </a:r>
          </a:p>
          <a:p>
            <a:pPr lvl="1" eaLnBrk="1" hangingPunct="1">
              <a:lnSpc>
                <a:spcPct val="90000"/>
              </a:lnSpc>
            </a:pPr>
            <a:r>
              <a:rPr lang="en-US" dirty="0" smtClean="0"/>
              <a:t>“The C Programming Language” by Kernighan and Ritchie is the C “Bible” (Also called the “White Book”.)</a:t>
            </a:r>
          </a:p>
          <a:p>
            <a:pPr eaLnBrk="1" hangingPunct="1">
              <a:lnSpc>
                <a:spcPct val="90000"/>
              </a:lnSpc>
            </a:pPr>
            <a:r>
              <a:rPr lang="en-US" dirty="0" smtClean="0"/>
              <a:t>C is one of the most popular programming languages of all time – very few computer architectures exist for which there is no C.</a:t>
            </a:r>
          </a:p>
          <a:p>
            <a:pPr eaLnBrk="1" hangingPunct="1">
              <a:lnSpc>
                <a:spcPct val="90000"/>
              </a:lnSpc>
            </a:pPr>
            <a:r>
              <a:rPr lang="en-US" dirty="0" smtClean="0"/>
              <a:t>C is predecessor to most of today’s procedural languages such as C++ and Java.</a:t>
            </a:r>
          </a:p>
        </p:txBody>
      </p:sp>
      <p:sp>
        <p:nvSpPr>
          <p:cNvPr id="16391"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dirty="0"/>
              <a:t>The C Language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43">
                                            <p:txEl>
                                              <p:pRg st="0" end="0"/>
                                            </p:txEl>
                                          </p:spTgt>
                                        </p:tgtEl>
                                        <p:attrNameLst>
                                          <p:attrName>style.visibility</p:attrName>
                                        </p:attrNameLst>
                                      </p:cBhvr>
                                      <p:to>
                                        <p:strVal val="visible"/>
                                      </p:to>
                                    </p:set>
                                    <p:animEffect transition="in" filter="wipe(left)">
                                      <p:cBhvr>
                                        <p:cTn id="7" dur="500"/>
                                        <p:tgtEl>
                                          <p:spTgt spid="2877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43">
                                            <p:txEl>
                                              <p:pRg st="1" end="1"/>
                                            </p:txEl>
                                          </p:spTgt>
                                        </p:tgtEl>
                                        <p:attrNameLst>
                                          <p:attrName>style.visibility</p:attrName>
                                        </p:attrNameLst>
                                      </p:cBhvr>
                                      <p:to>
                                        <p:strVal val="visible"/>
                                      </p:to>
                                    </p:set>
                                    <p:animEffect transition="in" filter="wipe(left)">
                                      <p:cBhvr>
                                        <p:cTn id="12" dur="500"/>
                                        <p:tgtEl>
                                          <p:spTgt spid="287744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77443">
                                            <p:txEl>
                                              <p:pRg st="2" end="2"/>
                                            </p:txEl>
                                          </p:spTgt>
                                        </p:tgtEl>
                                        <p:attrNameLst>
                                          <p:attrName>style.visibility</p:attrName>
                                        </p:attrNameLst>
                                      </p:cBhvr>
                                      <p:to>
                                        <p:strVal val="visible"/>
                                      </p:to>
                                    </p:set>
                                    <p:animEffect transition="in" filter="wipe(left)">
                                      <p:cBhvr>
                                        <p:cTn id="15" dur="500"/>
                                        <p:tgtEl>
                                          <p:spTgt spid="287744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77443">
                                            <p:txEl>
                                              <p:pRg st="3" end="3"/>
                                            </p:txEl>
                                          </p:spTgt>
                                        </p:tgtEl>
                                        <p:attrNameLst>
                                          <p:attrName>style.visibility</p:attrName>
                                        </p:attrNameLst>
                                      </p:cBhvr>
                                      <p:to>
                                        <p:strVal val="visible"/>
                                      </p:to>
                                    </p:set>
                                    <p:animEffect transition="in" filter="wipe(left)">
                                      <p:cBhvr>
                                        <p:cTn id="18" dur="500"/>
                                        <p:tgtEl>
                                          <p:spTgt spid="287744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77443">
                                            <p:txEl>
                                              <p:pRg st="4" end="4"/>
                                            </p:txEl>
                                          </p:spTgt>
                                        </p:tgtEl>
                                        <p:attrNameLst>
                                          <p:attrName>style.visibility</p:attrName>
                                        </p:attrNameLst>
                                      </p:cBhvr>
                                      <p:to>
                                        <p:strVal val="visible"/>
                                      </p:to>
                                    </p:set>
                                    <p:animEffect transition="in" filter="wipe(left)">
                                      <p:cBhvr>
                                        <p:cTn id="21" dur="500"/>
                                        <p:tgtEl>
                                          <p:spTgt spid="287744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77443">
                                            <p:txEl>
                                              <p:pRg st="5" end="5"/>
                                            </p:txEl>
                                          </p:spTgt>
                                        </p:tgtEl>
                                        <p:attrNameLst>
                                          <p:attrName>style.visibility</p:attrName>
                                        </p:attrNameLst>
                                      </p:cBhvr>
                                      <p:to>
                                        <p:strVal val="visible"/>
                                      </p:to>
                                    </p:set>
                                    <p:animEffect transition="in" filter="wipe(left)">
                                      <p:cBhvr>
                                        <p:cTn id="24" dur="500"/>
                                        <p:tgtEl>
                                          <p:spTgt spid="287744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77443">
                                            <p:txEl>
                                              <p:pRg st="6" end="6"/>
                                            </p:txEl>
                                          </p:spTgt>
                                        </p:tgtEl>
                                        <p:attrNameLst>
                                          <p:attrName>style.visibility</p:attrName>
                                        </p:attrNameLst>
                                      </p:cBhvr>
                                      <p:to>
                                        <p:strVal val="visible"/>
                                      </p:to>
                                    </p:set>
                                    <p:animEffect transition="in" filter="wipe(left)">
                                      <p:cBhvr>
                                        <p:cTn id="29" dur="500"/>
                                        <p:tgtEl>
                                          <p:spTgt spid="287744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77443">
                                            <p:txEl>
                                              <p:pRg st="7" end="7"/>
                                            </p:txEl>
                                          </p:spTgt>
                                        </p:tgtEl>
                                        <p:attrNameLst>
                                          <p:attrName>style.visibility</p:attrName>
                                        </p:attrNameLst>
                                      </p:cBhvr>
                                      <p:to>
                                        <p:strVal val="visible"/>
                                      </p:to>
                                    </p:set>
                                    <p:animEffect transition="in" filter="wipe(left)">
                                      <p:cBhvr>
                                        <p:cTn id="34" dur="500"/>
                                        <p:tgtEl>
                                          <p:spTgt spid="28774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4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4099"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4100"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1029FCBD-A368-4766-A86B-039A1398A374}" type="slidenum">
              <a:rPr lang="en-US" sz="1400" smtClean="0">
                <a:latin typeface="Tahoma" pitchFamily="34" charset="0"/>
              </a:rPr>
              <a:pPr eaLnBrk="1" hangingPunct="1"/>
              <a:t>11</a:t>
            </a:fld>
            <a:endParaRPr lang="en-US" sz="1400" smtClean="0">
              <a:latin typeface="Tahoma" pitchFamily="34" charset="0"/>
            </a:endParaRPr>
          </a:p>
        </p:txBody>
      </p:sp>
      <p:sp>
        <p:nvSpPr>
          <p:cNvPr id="4101" name="Rectangle 2"/>
          <p:cNvSpPr>
            <a:spLocks noGrp="1" noChangeArrowheads="1"/>
          </p:cNvSpPr>
          <p:nvPr>
            <p:ph type="title"/>
          </p:nvPr>
        </p:nvSpPr>
        <p:spPr/>
        <p:txBody>
          <a:bodyPr/>
          <a:lstStyle/>
          <a:p>
            <a:r>
              <a:rPr lang="en-US" smtClean="0"/>
              <a:t>Dennis Ritchie (1940-2011)</a:t>
            </a:r>
          </a:p>
        </p:txBody>
      </p:sp>
      <p:pic>
        <p:nvPicPr>
          <p:cNvPr id="4102" name="Picture 4" descr="Dennis Ritch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708150"/>
            <a:ext cx="131445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5"/>
          <p:cNvSpPr>
            <a:spLocks noChangeArrowheads="1"/>
          </p:cNvSpPr>
          <p:nvPr/>
        </p:nvSpPr>
        <p:spPr bwMode="auto">
          <a:xfrm>
            <a:off x="2109788" y="1565275"/>
            <a:ext cx="6723062"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hangingPunct="0">
              <a:spcBef>
                <a:spcPct val="0"/>
              </a:spcBef>
              <a:spcAft>
                <a:spcPct val="30000"/>
              </a:spcAft>
              <a:tabLst>
                <a:tab pos="231775" algn="l"/>
              </a:tabLst>
            </a:pPr>
            <a:r>
              <a:rPr lang="en-US" sz="2000">
                <a:latin typeface="Times New Roman" pitchFamily="18" charset="0"/>
              </a:rPr>
              <a:t>	Dennis Ritchie, the software developer who brought the world the C programming language and Unix operating system, has died at the age of 70.  </a:t>
            </a:r>
          </a:p>
          <a:p>
            <a:pPr eaLnBrk="0" hangingPunct="0">
              <a:spcBef>
                <a:spcPct val="0"/>
              </a:spcBef>
              <a:spcAft>
                <a:spcPct val="30000"/>
              </a:spcAft>
              <a:tabLst>
                <a:tab pos="231775" algn="l"/>
              </a:tabLst>
            </a:pPr>
            <a:r>
              <a:rPr lang="en-US" sz="2000">
                <a:latin typeface="Times New Roman" pitchFamily="18" charset="0"/>
              </a:rPr>
              <a:t>	Ritchie (known by the username "dmr") was part of a dynamic software development duo with Ken Thompson at Bell Labs,, which they joined in 1967 and 1966, respectively. Ritchie created the C programming language, which replaced the B programming language Thompson invented.  </a:t>
            </a:r>
          </a:p>
          <a:p>
            <a:pPr eaLnBrk="0" hangingPunct="0">
              <a:spcBef>
                <a:spcPct val="0"/>
              </a:spcBef>
              <a:spcAft>
                <a:spcPct val="30000"/>
              </a:spcAft>
              <a:tabLst>
                <a:tab pos="231775" algn="l"/>
              </a:tabLst>
            </a:pPr>
            <a:r>
              <a:rPr lang="en-US" sz="2000">
                <a:latin typeface="Times New Roman" pitchFamily="18" charset="0"/>
              </a:rPr>
              <a:t>	Two years later in 1969, they created Unix, initially designed for minicomputers.  Unix was initially written in 1969 in assembly language and later in C.  Unix went on to become key software for critical computing infrastructure around the world.  </a:t>
            </a:r>
          </a:p>
        </p:txBody>
      </p:sp>
      <p:sp>
        <p:nvSpPr>
          <p:cNvPr id="3104774" name="Text Box 6"/>
          <p:cNvSpPr txBox="1">
            <a:spLocks noChangeArrowheads="1"/>
          </p:cNvSpPr>
          <p:nvPr/>
        </p:nvSpPr>
        <p:spPr bwMode="auto">
          <a:xfrm>
            <a:off x="555625" y="5648325"/>
            <a:ext cx="8148638" cy="76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0"/>
              </a:spcBef>
              <a:spcAft>
                <a:spcPct val="30000"/>
              </a:spcAft>
              <a:buFont typeface="Wingdings" pitchFamily="2" charset="2"/>
              <a:buNone/>
            </a:pPr>
            <a:r>
              <a:rPr lang="en-US" sz="1800"/>
              <a:t>“UNIX is very simple, it just needs a genius to understand its simplicity.”</a:t>
            </a:r>
          </a:p>
          <a:p>
            <a:pPr algn="r">
              <a:spcBef>
                <a:spcPct val="0"/>
              </a:spcBef>
              <a:spcAft>
                <a:spcPct val="30000"/>
              </a:spcAft>
              <a:buFont typeface="Wingdings" pitchFamily="2" charset="2"/>
              <a:buNone/>
            </a:pPr>
            <a:r>
              <a:rPr lang="en-US" sz="2000"/>
              <a:t>--Dennis Ritchie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04774"/>
                                        </p:tgtEl>
                                        <p:attrNameLst>
                                          <p:attrName>style.visibility</p:attrName>
                                        </p:attrNameLst>
                                      </p:cBhvr>
                                      <p:to>
                                        <p:strVal val="visible"/>
                                      </p:to>
                                    </p:set>
                                    <p:animEffect transition="in" filter="dissolve">
                                      <p:cBhvr>
                                        <p:cTn id="7" dur="500"/>
                                        <p:tgtEl>
                                          <p:spTgt spid="3104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47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2"/>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18435" name="Footer Placeholder 3"/>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18436" name="Slide Number Placeholder 4"/>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5355F10A-0C37-4F74-B888-F93F852C62E5}" type="slidenum">
              <a:rPr lang="en-US" sz="1400" smtClean="0">
                <a:latin typeface="Tahoma" pitchFamily="34" charset="0"/>
              </a:rPr>
              <a:pPr eaLnBrk="1" hangingPunct="1"/>
              <a:t>12</a:t>
            </a:fld>
            <a:endParaRPr lang="en-US" sz="1400" smtClean="0">
              <a:latin typeface="Tahoma" pitchFamily="34" charset="0"/>
            </a:endParaRPr>
          </a:p>
        </p:txBody>
      </p:sp>
      <p:sp>
        <p:nvSpPr>
          <p:cNvPr id="18437" name="Rectangle 3"/>
          <p:cNvSpPr>
            <a:spLocks noGrp="1" noChangeArrowheads="1"/>
          </p:cNvSpPr>
          <p:nvPr>
            <p:ph type="title"/>
          </p:nvPr>
        </p:nvSpPr>
        <p:spPr/>
        <p:txBody>
          <a:bodyPr/>
          <a:lstStyle/>
          <a:p>
            <a:pPr eaLnBrk="1" hangingPunct="1"/>
            <a:r>
              <a:rPr lang="en-US" smtClean="0"/>
              <a:t>Compiling a C Program</a:t>
            </a:r>
          </a:p>
        </p:txBody>
      </p:sp>
      <p:sp>
        <p:nvSpPr>
          <p:cNvPr id="18438" name="Text Box 28"/>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a:t>The C Language</a:t>
            </a:r>
          </a:p>
        </p:txBody>
      </p:sp>
      <p:pic>
        <p:nvPicPr>
          <p:cNvPr id="18439" name="Picture 29" descr="C Compile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225" y="1233488"/>
            <a:ext cx="2578100"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78496" name="Group 32"/>
          <p:cNvGrpSpPr>
            <a:grpSpLocks/>
          </p:cNvGrpSpPr>
          <p:nvPr/>
        </p:nvGrpSpPr>
        <p:grpSpPr bwMode="auto">
          <a:xfrm>
            <a:off x="857250" y="3905250"/>
            <a:ext cx="2994025" cy="457200"/>
            <a:chOff x="463" y="3350"/>
            <a:chExt cx="1886" cy="288"/>
          </a:xfrm>
        </p:grpSpPr>
        <p:sp>
          <p:nvSpPr>
            <p:cNvPr id="18450" name="AutoShape 30"/>
            <p:cNvSpPr>
              <a:spLocks noChangeArrowheads="1"/>
            </p:cNvSpPr>
            <p:nvPr/>
          </p:nvSpPr>
          <p:spPr bwMode="auto">
            <a:xfrm>
              <a:off x="1940" y="3356"/>
              <a:ext cx="409" cy="27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0 w 21600"/>
                <a:gd name="T13" fmla="*/ 5439 h 21600"/>
                <a:gd name="T14" fmla="*/ 18907 w 21600"/>
                <a:gd name="T15" fmla="*/ 1623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1" name="Text Box 31"/>
            <p:cNvSpPr txBox="1">
              <a:spLocks noChangeArrowheads="1"/>
            </p:cNvSpPr>
            <p:nvPr/>
          </p:nvSpPr>
          <p:spPr bwMode="auto">
            <a:xfrm>
              <a:off x="463" y="3350"/>
              <a:ext cx="14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eaLnBrk="1" hangingPunct="1">
                <a:spcBef>
                  <a:spcPct val="50000"/>
                </a:spcBef>
                <a:buClrTx/>
                <a:buSzTx/>
                <a:buFontTx/>
                <a:buNone/>
              </a:pPr>
              <a:r>
                <a:rPr lang="en-US" sz="2400" b="1">
                  <a:solidFill>
                    <a:schemeClr val="hlink"/>
                  </a:solidFill>
                </a:rPr>
                <a:t>Object Code</a:t>
              </a:r>
            </a:p>
          </p:txBody>
        </p:sp>
      </p:grpSp>
      <p:grpSp>
        <p:nvGrpSpPr>
          <p:cNvPr id="2878500" name="Group 36"/>
          <p:cNvGrpSpPr>
            <a:grpSpLocks/>
          </p:cNvGrpSpPr>
          <p:nvPr/>
        </p:nvGrpSpPr>
        <p:grpSpPr bwMode="auto">
          <a:xfrm>
            <a:off x="471488" y="2652713"/>
            <a:ext cx="3379787" cy="457200"/>
            <a:chOff x="221" y="2071"/>
            <a:chExt cx="2129" cy="288"/>
          </a:xfrm>
        </p:grpSpPr>
        <p:sp>
          <p:nvSpPr>
            <p:cNvPr id="18448" name="AutoShape 34"/>
            <p:cNvSpPr>
              <a:spLocks noChangeArrowheads="1"/>
            </p:cNvSpPr>
            <p:nvPr/>
          </p:nvSpPr>
          <p:spPr bwMode="auto">
            <a:xfrm>
              <a:off x="1941" y="2077"/>
              <a:ext cx="409" cy="27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0 w 21600"/>
                <a:gd name="T13" fmla="*/ 5439 h 21600"/>
                <a:gd name="T14" fmla="*/ 18907 w 21600"/>
                <a:gd name="T15" fmla="*/ 1623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9" name="Text Box 35"/>
            <p:cNvSpPr txBox="1">
              <a:spLocks noChangeArrowheads="1"/>
            </p:cNvSpPr>
            <p:nvPr/>
          </p:nvSpPr>
          <p:spPr bwMode="auto">
            <a:xfrm>
              <a:off x="221" y="2071"/>
              <a:ext cx="1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eaLnBrk="1" hangingPunct="1">
                <a:spcBef>
                  <a:spcPct val="50000"/>
                </a:spcBef>
                <a:buClrTx/>
                <a:buSzTx/>
                <a:buFontTx/>
                <a:buNone/>
              </a:pPr>
              <a:r>
                <a:rPr lang="en-US" sz="2400" b="1">
                  <a:solidFill>
                    <a:schemeClr val="hlink"/>
                  </a:solidFill>
                </a:rPr>
                <a:t>Assembler Code</a:t>
              </a:r>
            </a:p>
          </p:txBody>
        </p:sp>
      </p:grpSp>
      <p:grpSp>
        <p:nvGrpSpPr>
          <p:cNvPr id="2878501" name="Group 37"/>
          <p:cNvGrpSpPr>
            <a:grpSpLocks/>
          </p:cNvGrpSpPr>
          <p:nvPr/>
        </p:nvGrpSpPr>
        <p:grpSpPr bwMode="auto">
          <a:xfrm>
            <a:off x="471488" y="1400175"/>
            <a:ext cx="3379787" cy="457200"/>
            <a:chOff x="221" y="2071"/>
            <a:chExt cx="2129" cy="288"/>
          </a:xfrm>
        </p:grpSpPr>
        <p:sp>
          <p:nvSpPr>
            <p:cNvPr id="18446" name="AutoShape 38"/>
            <p:cNvSpPr>
              <a:spLocks noChangeArrowheads="1"/>
            </p:cNvSpPr>
            <p:nvPr/>
          </p:nvSpPr>
          <p:spPr bwMode="auto">
            <a:xfrm>
              <a:off x="1941" y="2077"/>
              <a:ext cx="409" cy="27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0 w 21600"/>
                <a:gd name="T13" fmla="*/ 5439 h 21600"/>
                <a:gd name="T14" fmla="*/ 18907 w 21600"/>
                <a:gd name="T15" fmla="*/ 1623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7" name="Text Box 39"/>
            <p:cNvSpPr txBox="1">
              <a:spLocks noChangeArrowheads="1"/>
            </p:cNvSpPr>
            <p:nvPr/>
          </p:nvSpPr>
          <p:spPr bwMode="auto">
            <a:xfrm>
              <a:off x="221" y="2071"/>
              <a:ext cx="1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eaLnBrk="1" hangingPunct="1">
                <a:spcBef>
                  <a:spcPct val="50000"/>
                </a:spcBef>
                <a:buClrTx/>
                <a:buSzTx/>
                <a:buFontTx/>
                <a:buNone/>
              </a:pPr>
              <a:r>
                <a:rPr lang="en-US" sz="2400" b="1">
                  <a:solidFill>
                    <a:schemeClr val="hlink"/>
                  </a:solidFill>
                </a:rPr>
                <a:t>C/C++ Code</a:t>
              </a:r>
            </a:p>
          </p:txBody>
        </p:sp>
      </p:grpSp>
      <p:grpSp>
        <p:nvGrpSpPr>
          <p:cNvPr id="2878504" name="Group 40"/>
          <p:cNvGrpSpPr>
            <a:grpSpLocks/>
          </p:cNvGrpSpPr>
          <p:nvPr/>
        </p:nvGrpSpPr>
        <p:grpSpPr bwMode="auto">
          <a:xfrm>
            <a:off x="858838" y="5280025"/>
            <a:ext cx="2994025" cy="457200"/>
            <a:chOff x="463" y="3350"/>
            <a:chExt cx="1886" cy="288"/>
          </a:xfrm>
        </p:grpSpPr>
        <p:sp>
          <p:nvSpPr>
            <p:cNvPr id="18444" name="AutoShape 41"/>
            <p:cNvSpPr>
              <a:spLocks noChangeArrowheads="1"/>
            </p:cNvSpPr>
            <p:nvPr/>
          </p:nvSpPr>
          <p:spPr bwMode="auto">
            <a:xfrm>
              <a:off x="1940" y="3356"/>
              <a:ext cx="409" cy="27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0 w 21600"/>
                <a:gd name="T13" fmla="*/ 5439 h 21600"/>
                <a:gd name="T14" fmla="*/ 18907 w 21600"/>
                <a:gd name="T15" fmla="*/ 1623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5" name="Text Box 42"/>
            <p:cNvSpPr txBox="1">
              <a:spLocks noChangeArrowheads="1"/>
            </p:cNvSpPr>
            <p:nvPr/>
          </p:nvSpPr>
          <p:spPr bwMode="auto">
            <a:xfrm>
              <a:off x="463" y="3350"/>
              <a:ext cx="14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eaLnBrk="1" hangingPunct="1">
                <a:spcBef>
                  <a:spcPct val="50000"/>
                </a:spcBef>
                <a:buClrTx/>
                <a:buSzTx/>
                <a:buFontTx/>
                <a:buNone/>
              </a:pPr>
              <a:r>
                <a:rPr lang="en-US" sz="2400" b="1">
                  <a:solidFill>
                    <a:schemeClr val="hlink"/>
                  </a:solidFill>
                </a:rPr>
                <a:t>Machine Code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78501"/>
                                        </p:tgtEl>
                                        <p:attrNameLst>
                                          <p:attrName>style.visibility</p:attrName>
                                        </p:attrNameLst>
                                      </p:cBhvr>
                                      <p:to>
                                        <p:strVal val="visible"/>
                                      </p:to>
                                    </p:set>
                                    <p:animEffect transition="in" filter="wipe(left)">
                                      <p:cBhvr>
                                        <p:cTn id="7" dur="500"/>
                                        <p:tgtEl>
                                          <p:spTgt spid="2878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78500"/>
                                        </p:tgtEl>
                                        <p:attrNameLst>
                                          <p:attrName>style.visibility</p:attrName>
                                        </p:attrNameLst>
                                      </p:cBhvr>
                                      <p:to>
                                        <p:strVal val="visible"/>
                                      </p:to>
                                    </p:set>
                                    <p:animEffect transition="in" filter="wipe(left)">
                                      <p:cBhvr>
                                        <p:cTn id="12" dur="500"/>
                                        <p:tgtEl>
                                          <p:spTgt spid="2878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78496"/>
                                        </p:tgtEl>
                                        <p:attrNameLst>
                                          <p:attrName>style.visibility</p:attrName>
                                        </p:attrNameLst>
                                      </p:cBhvr>
                                      <p:to>
                                        <p:strVal val="visible"/>
                                      </p:to>
                                    </p:set>
                                    <p:animEffect transition="in" filter="wipe(left)">
                                      <p:cBhvr>
                                        <p:cTn id="17" dur="500"/>
                                        <p:tgtEl>
                                          <p:spTgt spid="28784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78504"/>
                                        </p:tgtEl>
                                        <p:attrNameLst>
                                          <p:attrName>style.visibility</p:attrName>
                                        </p:attrNameLst>
                                      </p:cBhvr>
                                      <p:to>
                                        <p:strVal val="visible"/>
                                      </p:to>
                                    </p:set>
                                    <p:animEffect transition="in" filter="wipe(left)">
                                      <p:cBhvr>
                                        <p:cTn id="22" dur="500"/>
                                        <p:tgtEl>
                                          <p:spTgt spid="2878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2"/>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19459" name="Footer Placeholder 3"/>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19460" name="Slide Number Placeholder 4"/>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A67A6E47-F760-4A49-9273-0AC421098185}" type="slidenum">
              <a:rPr lang="en-US" sz="1400" smtClean="0">
                <a:latin typeface="Tahoma" pitchFamily="34" charset="0"/>
              </a:rPr>
              <a:pPr eaLnBrk="1" hangingPunct="1"/>
              <a:t>13</a:t>
            </a:fld>
            <a:endParaRPr lang="en-US" sz="1400" smtClean="0">
              <a:latin typeface="Tahoma" pitchFamily="34" charset="0"/>
            </a:endParaRPr>
          </a:p>
        </p:txBody>
      </p:sp>
      <p:sp>
        <p:nvSpPr>
          <p:cNvPr id="19462" name="Rectangle 3"/>
          <p:cNvSpPr>
            <a:spLocks noGrp="1" noChangeArrowheads="1"/>
          </p:cNvSpPr>
          <p:nvPr>
            <p:ph type="title"/>
          </p:nvPr>
        </p:nvSpPr>
        <p:spPr/>
        <p:txBody>
          <a:bodyPr/>
          <a:lstStyle/>
          <a:p>
            <a:pPr eaLnBrk="1" hangingPunct="1"/>
            <a:r>
              <a:rPr lang="en-US" smtClean="0"/>
              <a:t>Compiling a C Program</a:t>
            </a:r>
          </a:p>
        </p:txBody>
      </p:sp>
      <p:sp>
        <p:nvSpPr>
          <p:cNvPr id="19468" name="Text Box 28"/>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a:t>The C Language</a:t>
            </a:r>
          </a:p>
        </p:txBody>
      </p:sp>
      <p:sp>
        <p:nvSpPr>
          <p:cNvPr id="51" name="Text Box 19"/>
          <p:cNvSpPr txBox="1">
            <a:spLocks noChangeArrowheads="1"/>
          </p:cNvSpPr>
          <p:nvPr/>
        </p:nvSpPr>
        <p:spPr bwMode="auto">
          <a:xfrm>
            <a:off x="6823328" y="1238835"/>
            <a:ext cx="21113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50000"/>
              </a:spcBef>
              <a:buClrTx/>
              <a:buSzTx/>
              <a:buFontTx/>
              <a:buNone/>
            </a:pPr>
            <a:r>
              <a:rPr lang="en-US" sz="1800" b="1" dirty="0" smtClean="0">
                <a:solidFill>
                  <a:srgbClr val="FF0000"/>
                </a:solidFill>
                <a:latin typeface="Comic Sans MS" panose="030F0702030302020204" pitchFamily="66" charset="0"/>
              </a:rPr>
              <a:t>Preprocessor Text</a:t>
            </a:r>
            <a:endParaRPr lang="en-US" sz="1800" b="1" dirty="0">
              <a:solidFill>
                <a:srgbClr val="FF0000"/>
              </a:solidFill>
              <a:latin typeface="Comic Sans MS" panose="030F0702030302020204" pitchFamily="66" charset="0"/>
            </a:endParaRPr>
          </a:p>
        </p:txBody>
      </p:sp>
      <p:grpSp>
        <p:nvGrpSpPr>
          <p:cNvPr id="15" name="Group 14"/>
          <p:cNvGrpSpPr/>
          <p:nvPr/>
        </p:nvGrpSpPr>
        <p:grpSpPr>
          <a:xfrm>
            <a:off x="1193217" y="1238836"/>
            <a:ext cx="5445125" cy="5282213"/>
            <a:chOff x="2362200" y="1106488"/>
            <a:chExt cx="5445125" cy="5282213"/>
          </a:xfrm>
        </p:grpSpPr>
        <p:sp>
          <p:nvSpPr>
            <p:cNvPr id="19461" name="Rectangle 2"/>
            <p:cNvSpPr>
              <a:spLocks noChangeArrowheads="1"/>
            </p:cNvSpPr>
            <p:nvPr/>
          </p:nvSpPr>
          <p:spPr bwMode="auto">
            <a:xfrm>
              <a:off x="2362200" y="1828801"/>
              <a:ext cx="5445125" cy="2485015"/>
            </a:xfrm>
            <a:prstGeom prst="rect">
              <a:avLst/>
            </a:prstGeom>
            <a:noFill/>
            <a:ln w="57150">
              <a:solidFill>
                <a:schemeClr val="hlink"/>
              </a:solidFill>
              <a:prstDash val="dash"/>
              <a:miter lim="800000"/>
              <a:headEnd type="none" w="lg" len="lg"/>
              <a:tailEnd type="none" w="lg" len="lg"/>
            </a:ln>
            <a:effectLst/>
            <a:extLst/>
          </p:spPr>
          <p:txBody>
            <a:bodyPr wrap="none" anchor="ctr"/>
            <a:lstStyle/>
            <a:p>
              <a:endParaRPr lang="en-US"/>
            </a:p>
          </p:txBody>
        </p:sp>
        <p:sp>
          <p:nvSpPr>
            <p:cNvPr id="2890756" name="Oval 4"/>
            <p:cNvSpPr>
              <a:spLocks noChangeArrowheads="1"/>
            </p:cNvSpPr>
            <p:nvPr/>
          </p:nvSpPr>
          <p:spPr bwMode="auto">
            <a:xfrm>
              <a:off x="4075113" y="1106488"/>
              <a:ext cx="1895475" cy="503237"/>
            </a:xfrm>
            <a:prstGeom prst="ellipse">
              <a:avLst/>
            </a:prstGeom>
            <a:solidFill>
              <a:schemeClr val="bg1"/>
            </a:solidFill>
            <a:ln w="38100">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600" b="1"/>
                <a:t>C Source Code</a:t>
              </a:r>
            </a:p>
          </p:txBody>
        </p:sp>
        <p:grpSp>
          <p:nvGrpSpPr>
            <p:cNvPr id="2890788" name="Group 36"/>
            <p:cNvGrpSpPr>
              <a:grpSpLocks/>
            </p:cNvGrpSpPr>
            <p:nvPr/>
          </p:nvGrpSpPr>
          <p:grpSpPr bwMode="auto">
            <a:xfrm>
              <a:off x="4189413" y="1609726"/>
              <a:ext cx="1676400" cy="779463"/>
              <a:chOff x="2639" y="1014"/>
              <a:chExt cx="1056" cy="491"/>
            </a:xfrm>
          </p:grpSpPr>
          <p:cxnSp>
            <p:nvCxnSpPr>
              <p:cNvPr id="19494" name="AutoShape 7"/>
              <p:cNvCxnSpPr>
                <a:cxnSpLocks noChangeShapeType="1"/>
                <a:stCxn id="2890756" idx="4"/>
                <a:endCxn id="19493" idx="0"/>
              </p:cNvCxnSpPr>
              <p:nvPr/>
            </p:nvCxnSpPr>
            <p:spPr bwMode="auto">
              <a:xfrm flipH="1">
                <a:off x="3167" y="1014"/>
                <a:ext cx="4" cy="276"/>
              </a:xfrm>
              <a:prstGeom prst="straightConnector1">
                <a:avLst/>
              </a:prstGeom>
              <a:noFill/>
              <a:ln w="2857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93" name="Rectangle 6"/>
              <p:cNvSpPr>
                <a:spLocks noChangeArrowheads="1"/>
              </p:cNvSpPr>
              <p:nvPr/>
            </p:nvSpPr>
            <p:spPr bwMode="auto">
              <a:xfrm>
                <a:off x="2639" y="1290"/>
                <a:ext cx="1056" cy="215"/>
              </a:xfrm>
              <a:prstGeom prst="rect">
                <a:avLst/>
              </a:prstGeom>
              <a:solidFill>
                <a:schemeClr val="bg1"/>
              </a:solidFill>
              <a:ln w="285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a:t>C Preprocessor</a:t>
                </a:r>
              </a:p>
            </p:txBody>
          </p:sp>
        </p:grpSp>
        <p:grpSp>
          <p:nvGrpSpPr>
            <p:cNvPr id="2890794" name="Group 42"/>
            <p:cNvGrpSpPr>
              <a:grpSpLocks/>
            </p:cNvGrpSpPr>
            <p:nvPr/>
          </p:nvGrpSpPr>
          <p:grpSpPr bwMode="auto">
            <a:xfrm>
              <a:off x="2876550" y="5012793"/>
              <a:ext cx="2932113" cy="665163"/>
              <a:chOff x="1812" y="3234"/>
              <a:chExt cx="1847" cy="419"/>
            </a:xfrm>
          </p:grpSpPr>
          <p:sp>
            <p:nvSpPr>
              <p:cNvPr id="19491" name="Oval 9"/>
              <p:cNvSpPr>
                <a:spLocks noChangeArrowheads="1"/>
              </p:cNvSpPr>
              <p:nvPr/>
            </p:nvSpPr>
            <p:spPr bwMode="auto">
              <a:xfrm>
                <a:off x="1812" y="3234"/>
                <a:ext cx="1106" cy="419"/>
              </a:xfrm>
              <a:prstGeom prst="ellipse">
                <a:avLst/>
              </a:prstGeom>
              <a:solidFill>
                <a:schemeClr val="bg1"/>
              </a:solidFill>
              <a:ln w="38100">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600" b="1" dirty="0">
                    <a:latin typeface="Arial Narrow" pitchFamily="34" charset="0"/>
                  </a:rPr>
                  <a:t>Library &amp; Object</a:t>
                </a:r>
              </a:p>
              <a:p>
                <a:pPr algn="ctr" eaLnBrk="0" hangingPunct="0">
                  <a:spcBef>
                    <a:spcPct val="0"/>
                  </a:spcBef>
                  <a:buClrTx/>
                  <a:buSzTx/>
                  <a:buFontTx/>
                  <a:buNone/>
                </a:pPr>
                <a:r>
                  <a:rPr lang="en-US" sz="1600" b="1" dirty="0">
                    <a:latin typeface="Arial Narrow" pitchFamily="34" charset="0"/>
                  </a:rPr>
                  <a:t>Files</a:t>
                </a:r>
              </a:p>
            </p:txBody>
          </p:sp>
          <p:cxnSp>
            <p:nvCxnSpPr>
              <p:cNvPr id="19492" name="AutoShape 10"/>
              <p:cNvCxnSpPr>
                <a:cxnSpLocks noChangeShapeType="1"/>
                <a:stCxn id="19491" idx="6"/>
                <a:endCxn id="19473" idx="1"/>
              </p:cNvCxnSpPr>
              <p:nvPr/>
            </p:nvCxnSpPr>
            <p:spPr bwMode="auto">
              <a:xfrm flipV="1">
                <a:off x="2918" y="3443"/>
                <a:ext cx="741" cy="0"/>
              </a:xfrm>
              <a:prstGeom prst="straightConnector1">
                <a:avLst/>
              </a:prstGeom>
              <a:noFill/>
              <a:ln w="38100">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90795" name="Group 43"/>
            <p:cNvGrpSpPr>
              <a:grpSpLocks/>
            </p:cNvGrpSpPr>
            <p:nvPr/>
          </p:nvGrpSpPr>
          <p:grpSpPr bwMode="auto">
            <a:xfrm>
              <a:off x="5884863" y="5507638"/>
              <a:ext cx="1524000" cy="881063"/>
              <a:chOff x="3707" y="3669"/>
              <a:chExt cx="960" cy="555"/>
            </a:xfrm>
          </p:grpSpPr>
          <p:sp>
            <p:nvSpPr>
              <p:cNvPr id="19489" name="Oval 12"/>
              <p:cNvSpPr>
                <a:spLocks noChangeArrowheads="1"/>
              </p:cNvSpPr>
              <p:nvPr/>
            </p:nvSpPr>
            <p:spPr bwMode="auto">
              <a:xfrm>
                <a:off x="3707" y="3864"/>
                <a:ext cx="960" cy="360"/>
              </a:xfrm>
              <a:prstGeom prst="ellipse">
                <a:avLst/>
              </a:prstGeom>
              <a:solidFill>
                <a:schemeClr val="bg1"/>
              </a:solidFill>
              <a:ln w="38100">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200" b="1"/>
                  <a:t>Executable</a:t>
                </a:r>
                <a:br>
                  <a:rPr lang="en-US" sz="1200" b="1"/>
                </a:br>
                <a:r>
                  <a:rPr lang="en-US" sz="1200" b="1"/>
                  <a:t>Image</a:t>
                </a:r>
              </a:p>
            </p:txBody>
          </p:sp>
          <p:cxnSp>
            <p:nvCxnSpPr>
              <p:cNvPr id="19490" name="AutoShape 13"/>
              <p:cNvCxnSpPr>
                <a:cxnSpLocks noChangeShapeType="1"/>
                <a:stCxn id="19473" idx="2"/>
                <a:endCxn id="19489" idx="0"/>
              </p:cNvCxnSpPr>
              <p:nvPr/>
            </p:nvCxnSpPr>
            <p:spPr bwMode="auto">
              <a:xfrm>
                <a:off x="4187" y="3669"/>
                <a:ext cx="0" cy="195"/>
              </a:xfrm>
              <a:prstGeom prst="straightConnector1">
                <a:avLst/>
              </a:prstGeom>
              <a:noFill/>
              <a:ln w="38100">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p:cNvGrpSpPr/>
            <p:nvPr/>
          </p:nvGrpSpPr>
          <p:grpSpPr>
            <a:xfrm>
              <a:off x="5808663" y="4293604"/>
              <a:ext cx="1676400" cy="1214485"/>
              <a:chOff x="5808663" y="4414791"/>
              <a:chExt cx="1676400" cy="1214485"/>
            </a:xfrm>
          </p:grpSpPr>
          <p:sp>
            <p:nvSpPr>
              <p:cNvPr id="19473" name="Rectangle 22"/>
              <p:cNvSpPr>
                <a:spLocks noChangeArrowheads="1"/>
              </p:cNvSpPr>
              <p:nvPr/>
            </p:nvSpPr>
            <p:spPr bwMode="auto">
              <a:xfrm>
                <a:off x="5808663" y="5303520"/>
                <a:ext cx="1676400" cy="325756"/>
              </a:xfrm>
              <a:prstGeom prst="rect">
                <a:avLst/>
              </a:prstGeom>
              <a:solidFill>
                <a:schemeClr val="bg1"/>
              </a:solidFill>
              <a:ln w="381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600" b="1" dirty="0"/>
                  <a:t>Linker</a:t>
                </a:r>
              </a:p>
            </p:txBody>
          </p:sp>
          <p:sp>
            <p:nvSpPr>
              <p:cNvPr id="19475" name="Line 35"/>
              <p:cNvSpPr>
                <a:spLocks noChangeShapeType="1"/>
              </p:cNvSpPr>
              <p:nvPr/>
            </p:nvSpPr>
            <p:spPr bwMode="auto">
              <a:xfrm>
                <a:off x="6643688" y="4414791"/>
                <a:ext cx="0" cy="877888"/>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0" name="Rectangle 17"/>
            <p:cNvSpPr>
              <a:spLocks noChangeArrowheads="1"/>
            </p:cNvSpPr>
            <p:nvPr/>
          </p:nvSpPr>
          <p:spPr bwMode="auto">
            <a:xfrm>
              <a:off x="2362200" y="1492251"/>
              <a:ext cx="126841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600" b="1" dirty="0"/>
                <a:t>C Compiler</a:t>
              </a:r>
            </a:p>
          </p:txBody>
        </p:sp>
        <p:sp>
          <p:nvSpPr>
            <p:cNvPr id="54" name="Rectangle 3"/>
            <p:cNvSpPr>
              <a:spLocks noChangeArrowheads="1"/>
            </p:cNvSpPr>
            <p:nvPr/>
          </p:nvSpPr>
          <p:spPr bwMode="auto">
            <a:xfrm>
              <a:off x="2635623" y="2604240"/>
              <a:ext cx="4872743" cy="1562771"/>
            </a:xfrm>
            <a:prstGeom prst="rect">
              <a:avLst/>
            </a:prstGeom>
            <a:solidFill>
              <a:srgbClr val="EAEAEA"/>
            </a:solidFill>
            <a:ln w="381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grpSp>
          <p:nvGrpSpPr>
            <p:cNvPr id="19484" name="Group 37"/>
            <p:cNvGrpSpPr>
              <a:grpSpLocks/>
            </p:cNvGrpSpPr>
            <p:nvPr/>
          </p:nvGrpSpPr>
          <p:grpSpPr bwMode="auto">
            <a:xfrm>
              <a:off x="2849565" y="2388747"/>
              <a:ext cx="2181226" cy="1597025"/>
              <a:chOff x="1795" y="1588"/>
              <a:chExt cx="1374" cy="1006"/>
            </a:xfrm>
          </p:grpSpPr>
          <p:cxnSp>
            <p:nvCxnSpPr>
              <p:cNvPr id="19485" name="AutoShape 18"/>
              <p:cNvCxnSpPr>
                <a:cxnSpLocks noChangeShapeType="1"/>
                <a:stCxn id="19493" idx="2"/>
              </p:cNvCxnSpPr>
              <p:nvPr/>
            </p:nvCxnSpPr>
            <p:spPr bwMode="auto">
              <a:xfrm>
                <a:off x="3167" y="1588"/>
                <a:ext cx="2" cy="182"/>
              </a:xfrm>
              <a:prstGeom prst="straightConnector1">
                <a:avLst/>
              </a:prstGeom>
              <a:noFill/>
              <a:ln w="381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86" name="Rectangle 25"/>
              <p:cNvSpPr>
                <a:spLocks noChangeArrowheads="1"/>
              </p:cNvSpPr>
              <p:nvPr/>
            </p:nvSpPr>
            <p:spPr bwMode="auto">
              <a:xfrm>
                <a:off x="1795" y="2166"/>
                <a:ext cx="774" cy="428"/>
              </a:xfrm>
              <a:prstGeom prst="rect">
                <a:avLst/>
              </a:prstGeom>
              <a:solidFill>
                <a:schemeClr val="bg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a:t>Source Code</a:t>
                </a:r>
              </a:p>
              <a:p>
                <a:pPr algn="ctr" eaLnBrk="0" hangingPunct="0">
                  <a:spcBef>
                    <a:spcPct val="0"/>
                  </a:spcBef>
                  <a:buClrTx/>
                  <a:buSzTx/>
                  <a:buFontTx/>
                  <a:buNone/>
                </a:pPr>
                <a:r>
                  <a:rPr lang="en-US" sz="1400" b="1"/>
                  <a:t>Analysis</a:t>
                </a:r>
              </a:p>
            </p:txBody>
          </p:sp>
          <p:sp>
            <p:nvSpPr>
              <p:cNvPr id="19487" name="Rectangle 29"/>
              <p:cNvSpPr>
                <a:spLocks noChangeArrowheads="1"/>
              </p:cNvSpPr>
              <p:nvPr/>
            </p:nvSpPr>
            <p:spPr bwMode="auto">
              <a:xfrm>
                <a:off x="1919" y="1846"/>
                <a:ext cx="624" cy="167"/>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a:t>1</a:t>
                </a:r>
                <a:r>
                  <a:rPr lang="en-US" sz="1400" b="1" baseline="30000"/>
                  <a:t>st</a:t>
                </a:r>
                <a:r>
                  <a:rPr lang="en-US" sz="1400" b="1"/>
                  <a:t> Pass</a:t>
                </a:r>
              </a:p>
            </p:txBody>
          </p:sp>
          <p:sp>
            <p:nvSpPr>
              <p:cNvPr id="19488" name="Line 31"/>
              <p:cNvSpPr>
                <a:spLocks noChangeShapeType="1"/>
              </p:cNvSpPr>
              <p:nvPr/>
            </p:nvSpPr>
            <p:spPr bwMode="auto">
              <a:xfrm flipH="1">
                <a:off x="2321" y="1772"/>
                <a:ext cx="847" cy="399"/>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890790" name="Group 38"/>
            <p:cNvGrpSpPr>
              <a:grpSpLocks/>
            </p:cNvGrpSpPr>
            <p:nvPr/>
          </p:nvGrpSpPr>
          <p:grpSpPr bwMode="auto">
            <a:xfrm>
              <a:off x="4071938" y="3327246"/>
              <a:ext cx="1479550" cy="609600"/>
              <a:chOff x="2565" y="2184"/>
              <a:chExt cx="932" cy="384"/>
            </a:xfrm>
          </p:grpSpPr>
          <p:sp>
            <p:nvSpPr>
              <p:cNvPr id="19481" name="Rectangle 27"/>
              <p:cNvSpPr>
                <a:spLocks noChangeArrowheads="1"/>
              </p:cNvSpPr>
              <p:nvPr/>
            </p:nvSpPr>
            <p:spPr bwMode="auto">
              <a:xfrm>
                <a:off x="2873" y="2184"/>
                <a:ext cx="624" cy="384"/>
              </a:xfrm>
              <a:prstGeom prst="rect">
                <a:avLst/>
              </a:prstGeom>
              <a:solidFill>
                <a:schemeClr val="bg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a:t>Symbol</a:t>
                </a:r>
              </a:p>
              <a:p>
                <a:pPr algn="ctr" eaLnBrk="0" hangingPunct="0">
                  <a:spcBef>
                    <a:spcPct val="0"/>
                  </a:spcBef>
                  <a:buClrTx/>
                  <a:buSzTx/>
                  <a:buFontTx/>
                  <a:buNone/>
                </a:pPr>
                <a:r>
                  <a:rPr lang="en-US" sz="1400" b="1"/>
                  <a:t>Table</a:t>
                </a:r>
              </a:p>
            </p:txBody>
          </p:sp>
          <p:sp>
            <p:nvSpPr>
              <p:cNvPr id="19482" name="Line 33"/>
              <p:cNvSpPr>
                <a:spLocks noChangeShapeType="1"/>
              </p:cNvSpPr>
              <p:nvPr/>
            </p:nvSpPr>
            <p:spPr bwMode="auto">
              <a:xfrm>
                <a:off x="2565" y="2382"/>
                <a:ext cx="304" cy="0"/>
              </a:xfrm>
              <a:prstGeom prst="line">
                <a:avLst/>
              </a:prstGeom>
              <a:noFill/>
              <a:ln w="38100">
                <a:solidFill>
                  <a:schemeClr val="tx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8" name="Group 47"/>
            <p:cNvGrpSpPr/>
            <p:nvPr/>
          </p:nvGrpSpPr>
          <p:grpSpPr>
            <a:xfrm>
              <a:off x="5810451" y="3671946"/>
              <a:ext cx="1676400" cy="1214485"/>
              <a:chOff x="5808663" y="4414791"/>
              <a:chExt cx="1676400" cy="1214485"/>
            </a:xfrm>
          </p:grpSpPr>
          <p:sp>
            <p:nvSpPr>
              <p:cNvPr id="49" name="Rectangle 22"/>
              <p:cNvSpPr>
                <a:spLocks noChangeArrowheads="1"/>
              </p:cNvSpPr>
              <p:nvPr/>
            </p:nvSpPr>
            <p:spPr bwMode="auto">
              <a:xfrm>
                <a:off x="5808663" y="5303520"/>
                <a:ext cx="1676400" cy="325756"/>
              </a:xfrm>
              <a:prstGeom prst="rect">
                <a:avLst/>
              </a:prstGeom>
              <a:solidFill>
                <a:schemeClr val="bg1"/>
              </a:solidFill>
              <a:ln w="381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600" b="1" dirty="0" smtClean="0"/>
                  <a:t>Assembler</a:t>
                </a:r>
                <a:endParaRPr lang="en-US" sz="1600" b="1" dirty="0"/>
              </a:p>
            </p:txBody>
          </p:sp>
          <p:sp>
            <p:nvSpPr>
              <p:cNvPr id="50" name="Line 35"/>
              <p:cNvSpPr>
                <a:spLocks noChangeShapeType="1"/>
              </p:cNvSpPr>
              <p:nvPr/>
            </p:nvSpPr>
            <p:spPr bwMode="auto">
              <a:xfrm>
                <a:off x="6643688" y="4414791"/>
                <a:ext cx="0" cy="877888"/>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890796" name="Group 44"/>
            <p:cNvGrpSpPr>
              <a:grpSpLocks/>
            </p:cNvGrpSpPr>
            <p:nvPr/>
          </p:nvGrpSpPr>
          <p:grpSpPr bwMode="auto">
            <a:xfrm>
              <a:off x="5018088" y="2663671"/>
              <a:ext cx="2265362" cy="1312863"/>
              <a:chOff x="3161" y="1766"/>
              <a:chExt cx="1427" cy="827"/>
            </a:xfrm>
          </p:grpSpPr>
          <p:grpSp>
            <p:nvGrpSpPr>
              <p:cNvPr id="19476" name="Group 40"/>
              <p:cNvGrpSpPr>
                <a:grpSpLocks/>
              </p:cNvGrpSpPr>
              <p:nvPr/>
            </p:nvGrpSpPr>
            <p:grpSpPr bwMode="auto">
              <a:xfrm>
                <a:off x="3161" y="1766"/>
                <a:ext cx="1427" cy="827"/>
                <a:chOff x="3161" y="1766"/>
                <a:chExt cx="1427" cy="827"/>
              </a:xfrm>
            </p:grpSpPr>
            <p:sp>
              <p:nvSpPr>
                <p:cNvPr id="19478" name="Rectangle 26"/>
                <p:cNvSpPr>
                  <a:spLocks noChangeArrowheads="1"/>
                </p:cNvSpPr>
                <p:nvPr/>
              </p:nvSpPr>
              <p:spPr bwMode="auto">
                <a:xfrm>
                  <a:off x="3792" y="2165"/>
                  <a:ext cx="796" cy="428"/>
                </a:xfrm>
                <a:prstGeom prst="rect">
                  <a:avLst/>
                </a:prstGeom>
                <a:solidFill>
                  <a:schemeClr val="bg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a:t>Code</a:t>
                  </a:r>
                </a:p>
                <a:p>
                  <a:pPr algn="ctr" eaLnBrk="0" hangingPunct="0">
                    <a:spcBef>
                      <a:spcPct val="0"/>
                    </a:spcBef>
                    <a:buClrTx/>
                    <a:buSzTx/>
                    <a:buFontTx/>
                    <a:buNone/>
                  </a:pPr>
                  <a:r>
                    <a:rPr lang="en-US" sz="1400" b="1"/>
                    <a:t>Generation</a:t>
                  </a:r>
                </a:p>
              </p:txBody>
            </p:sp>
            <p:sp>
              <p:nvSpPr>
                <p:cNvPr id="19479" name="Rectangle 30"/>
                <p:cNvSpPr>
                  <a:spLocks noChangeArrowheads="1"/>
                </p:cNvSpPr>
                <p:nvPr/>
              </p:nvSpPr>
              <p:spPr bwMode="auto">
                <a:xfrm>
                  <a:off x="3886" y="1846"/>
                  <a:ext cx="624" cy="167"/>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a:t>2</a:t>
                  </a:r>
                  <a:r>
                    <a:rPr lang="en-US" sz="1400" b="1" baseline="30000"/>
                    <a:t>nd</a:t>
                  </a:r>
                  <a:r>
                    <a:rPr lang="en-US" sz="1400" b="1"/>
                    <a:t> Pass</a:t>
                  </a:r>
                </a:p>
              </p:txBody>
            </p:sp>
            <p:sp>
              <p:nvSpPr>
                <p:cNvPr id="19480" name="Line 32"/>
                <p:cNvSpPr>
                  <a:spLocks noChangeShapeType="1"/>
                </p:cNvSpPr>
                <p:nvPr/>
              </p:nvSpPr>
              <p:spPr bwMode="auto">
                <a:xfrm>
                  <a:off x="3161" y="1766"/>
                  <a:ext cx="847" cy="399"/>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9477" name="Line 34"/>
              <p:cNvSpPr>
                <a:spLocks noChangeShapeType="1"/>
              </p:cNvSpPr>
              <p:nvPr/>
            </p:nvSpPr>
            <p:spPr bwMode="auto">
              <a:xfrm>
                <a:off x="3507" y="2382"/>
                <a:ext cx="304" cy="0"/>
              </a:xfrm>
              <a:prstGeom prst="line">
                <a:avLst/>
              </a:prstGeom>
              <a:noFill/>
              <a:ln w="38100">
                <a:solidFill>
                  <a:schemeClr val="tx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60" name="Text Box 19"/>
          <p:cNvSpPr txBox="1">
            <a:spLocks noChangeArrowheads="1"/>
          </p:cNvSpPr>
          <p:nvPr/>
        </p:nvSpPr>
        <p:spPr bwMode="auto">
          <a:xfrm>
            <a:off x="6823328" y="2431723"/>
            <a:ext cx="21113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50000"/>
              </a:spcBef>
              <a:buClrTx/>
              <a:buSzTx/>
              <a:buFontTx/>
              <a:buNone/>
            </a:pPr>
            <a:r>
              <a:rPr lang="en-US" sz="1800" b="1" dirty="0" smtClean="0">
                <a:solidFill>
                  <a:srgbClr val="FF0000"/>
                </a:solidFill>
                <a:latin typeface="Comic Sans MS" panose="030F0702030302020204" pitchFamily="66" charset="0"/>
              </a:rPr>
              <a:t>Preprocessed C source </a:t>
            </a:r>
            <a:r>
              <a:rPr lang="en-US" sz="1800" b="1" dirty="0">
                <a:solidFill>
                  <a:srgbClr val="FF0000"/>
                </a:solidFill>
                <a:latin typeface="Comic Sans MS" panose="030F0702030302020204" pitchFamily="66" charset="0"/>
              </a:rPr>
              <a:t>code</a:t>
            </a:r>
          </a:p>
        </p:txBody>
      </p:sp>
      <p:sp>
        <p:nvSpPr>
          <p:cNvPr id="61" name="Text Box 19"/>
          <p:cNvSpPr txBox="1">
            <a:spLocks noChangeArrowheads="1"/>
          </p:cNvSpPr>
          <p:nvPr/>
        </p:nvSpPr>
        <p:spPr bwMode="auto">
          <a:xfrm>
            <a:off x="6823328" y="4374207"/>
            <a:ext cx="2111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50000"/>
              </a:spcBef>
              <a:buClrTx/>
              <a:buSzTx/>
              <a:buFontTx/>
              <a:buNone/>
            </a:pPr>
            <a:r>
              <a:rPr lang="en-US" sz="1800" b="1" dirty="0" smtClean="0">
                <a:solidFill>
                  <a:srgbClr val="FF0000"/>
                </a:solidFill>
                <a:latin typeface="Comic Sans MS" panose="030F0702030302020204" pitchFamily="66" charset="0"/>
              </a:rPr>
              <a:t>Assembly Code</a:t>
            </a:r>
            <a:endParaRPr lang="en-US" sz="1800" b="1" dirty="0">
              <a:solidFill>
                <a:srgbClr val="FF0000"/>
              </a:solidFill>
              <a:latin typeface="Comic Sans MS" panose="030F0702030302020204" pitchFamily="66" charset="0"/>
            </a:endParaRPr>
          </a:p>
        </p:txBody>
      </p:sp>
      <p:sp>
        <p:nvSpPr>
          <p:cNvPr id="62" name="Text Box 19"/>
          <p:cNvSpPr txBox="1">
            <a:spLocks noChangeArrowheads="1"/>
          </p:cNvSpPr>
          <p:nvPr/>
        </p:nvSpPr>
        <p:spPr bwMode="auto">
          <a:xfrm>
            <a:off x="6823328" y="5006706"/>
            <a:ext cx="2111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50000"/>
              </a:spcBef>
              <a:buClrTx/>
              <a:buSzTx/>
              <a:buFontTx/>
              <a:buNone/>
            </a:pPr>
            <a:r>
              <a:rPr lang="en-US" sz="1800" b="1" dirty="0" smtClean="0">
                <a:solidFill>
                  <a:srgbClr val="FF0000"/>
                </a:solidFill>
                <a:latin typeface="Comic Sans MS" panose="030F0702030302020204" pitchFamily="66" charset="0"/>
              </a:rPr>
              <a:t>Object Code</a:t>
            </a:r>
            <a:endParaRPr lang="en-US" sz="1800" b="1" dirty="0">
              <a:solidFill>
                <a:srgbClr val="FF0000"/>
              </a:solidFill>
              <a:latin typeface="Comic Sans MS" panose="030F0702030302020204" pitchFamily="66" charset="0"/>
            </a:endParaRPr>
          </a:p>
        </p:txBody>
      </p:sp>
      <p:sp>
        <p:nvSpPr>
          <p:cNvPr id="63" name="Text Box 19"/>
          <p:cNvSpPr txBox="1">
            <a:spLocks noChangeArrowheads="1"/>
          </p:cNvSpPr>
          <p:nvPr/>
        </p:nvSpPr>
        <p:spPr bwMode="auto">
          <a:xfrm>
            <a:off x="6823328" y="5794767"/>
            <a:ext cx="2111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50000"/>
              </a:spcBef>
              <a:buClrTx/>
              <a:buSzTx/>
              <a:buFontTx/>
              <a:buNone/>
            </a:pPr>
            <a:r>
              <a:rPr lang="en-US" sz="1800" b="1" dirty="0" smtClean="0">
                <a:solidFill>
                  <a:srgbClr val="FF0000"/>
                </a:solidFill>
                <a:latin typeface="Comic Sans MS" panose="030F0702030302020204" pitchFamily="66" charset="0"/>
              </a:rPr>
              <a:t>Machine Code</a:t>
            </a:r>
            <a:endParaRPr lang="en-US" sz="1800" b="1" dirty="0">
              <a:solidFill>
                <a:srgbClr val="FF0000"/>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2"/>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20483" name="Footer Placeholder 3"/>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20484" name="Slide Number Placeholder 4"/>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079E92DF-FE3C-4994-B860-F52DE33EA6D4}" type="slidenum">
              <a:rPr lang="en-US" sz="1400" smtClean="0">
                <a:latin typeface="Tahoma" pitchFamily="34" charset="0"/>
              </a:rPr>
              <a:pPr eaLnBrk="1" hangingPunct="1"/>
              <a:t>14</a:t>
            </a:fld>
            <a:endParaRPr lang="en-US" sz="1400" smtClean="0">
              <a:latin typeface="Tahoma" pitchFamily="34" charset="0"/>
            </a:endParaRPr>
          </a:p>
        </p:txBody>
      </p:sp>
      <p:sp>
        <p:nvSpPr>
          <p:cNvPr id="20485" name="Rectangle 2"/>
          <p:cNvSpPr>
            <a:spLocks noGrp="1" noChangeArrowheads="1"/>
          </p:cNvSpPr>
          <p:nvPr>
            <p:ph type="title"/>
          </p:nvPr>
        </p:nvSpPr>
        <p:spPr/>
        <p:txBody>
          <a:bodyPr/>
          <a:lstStyle/>
          <a:p>
            <a:pPr eaLnBrk="1" hangingPunct="1"/>
            <a:r>
              <a:rPr lang="en-US" smtClean="0"/>
              <a:t>A First Program</a:t>
            </a:r>
          </a:p>
        </p:txBody>
      </p:sp>
      <p:sp>
        <p:nvSpPr>
          <p:cNvPr id="2879491" name="Text Box 3"/>
          <p:cNvSpPr txBox="1">
            <a:spLocks noChangeArrowheads="1"/>
          </p:cNvSpPr>
          <p:nvPr/>
        </p:nvSpPr>
        <p:spPr bwMode="auto">
          <a:xfrm>
            <a:off x="395288" y="1565275"/>
            <a:ext cx="7991475" cy="50167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0"/>
              </a:spcBef>
              <a:buClrTx/>
              <a:buSzTx/>
              <a:buFontTx/>
              <a:buNone/>
            </a:pPr>
            <a:r>
              <a:rPr lang="en-US" sz="2000" b="1" dirty="0">
                <a:latin typeface="Courier New" pitchFamily="49" charset="0"/>
              </a:rPr>
              <a:t>//************************************</a:t>
            </a:r>
          </a:p>
          <a:p>
            <a:pPr>
              <a:spcBef>
                <a:spcPct val="0"/>
              </a:spcBef>
              <a:buClrTx/>
              <a:buSzTx/>
              <a:buFontTx/>
              <a:buNone/>
            </a:pPr>
            <a:r>
              <a:rPr lang="en-US" sz="2000" b="1" dirty="0">
                <a:latin typeface="Courier New" pitchFamily="49" charset="0"/>
              </a:rPr>
              <a:t>//  </a:t>
            </a:r>
            <a:r>
              <a:rPr lang="en-US" sz="2000" b="1" dirty="0" err="1">
                <a:latin typeface="Courier New" pitchFamily="49" charset="0"/>
              </a:rPr>
              <a:t>blinky.c</a:t>
            </a:r>
            <a:r>
              <a:rPr lang="en-US" sz="2000" b="1" dirty="0">
                <a:latin typeface="Courier New" pitchFamily="49" charset="0"/>
              </a:rPr>
              <a:t>: Software Toggle P1.0</a:t>
            </a:r>
          </a:p>
          <a:p>
            <a:pPr>
              <a:spcBef>
                <a:spcPct val="0"/>
              </a:spcBef>
              <a:buClrTx/>
              <a:buSzTx/>
              <a:buFontTx/>
              <a:buNone/>
            </a:pPr>
            <a:r>
              <a:rPr lang="en-US" sz="2000" b="1" dirty="0">
                <a:latin typeface="Courier New" pitchFamily="49" charset="0"/>
              </a:rPr>
              <a:t>//************************************</a:t>
            </a:r>
          </a:p>
          <a:p>
            <a:pPr>
              <a:spcBef>
                <a:spcPct val="0"/>
              </a:spcBef>
              <a:buClrTx/>
              <a:buSzTx/>
              <a:buFontTx/>
              <a:buNone/>
            </a:pPr>
            <a:r>
              <a:rPr lang="en-US" sz="2000" b="1" dirty="0">
                <a:latin typeface="Courier New" pitchFamily="49" charset="0"/>
              </a:rPr>
              <a:t>#include </a:t>
            </a:r>
            <a:r>
              <a:rPr lang="en-US" sz="2000" b="1" dirty="0" smtClean="0">
                <a:latin typeface="Courier New" pitchFamily="49" charset="0"/>
              </a:rPr>
              <a:t>"msp430.h</a:t>
            </a:r>
            <a:r>
              <a:rPr lang="en-US" sz="2000" b="1" dirty="0">
                <a:latin typeface="Courier New" pitchFamily="49" charset="0"/>
              </a:rPr>
              <a:t>"</a:t>
            </a:r>
          </a:p>
          <a:p>
            <a:pPr>
              <a:spcBef>
                <a:spcPct val="0"/>
              </a:spcBef>
              <a:buClrTx/>
              <a:buSzTx/>
              <a:buFontTx/>
              <a:buNone/>
            </a:pPr>
            <a:endParaRPr lang="en-US" sz="2000" b="1" dirty="0">
              <a:latin typeface="Courier New" pitchFamily="49" charset="0"/>
            </a:endParaRPr>
          </a:p>
          <a:p>
            <a:pPr>
              <a:spcBef>
                <a:spcPct val="0"/>
              </a:spcBef>
              <a:buClrTx/>
              <a:buSzTx/>
              <a:buFontTx/>
              <a:buNone/>
            </a:pPr>
            <a:r>
              <a:rPr lang="en-US" sz="2000" b="1" dirty="0" smtClean="0">
                <a:latin typeface="Courier New" pitchFamily="49" charset="0"/>
              </a:rPr>
              <a:t>volatile unsigned </a:t>
            </a:r>
            <a:r>
              <a:rPr lang="en-US" sz="2000" b="1" dirty="0" err="1" smtClean="0">
                <a:latin typeface="Courier New" pitchFamily="49" charset="0"/>
              </a:rPr>
              <a:t>int</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    // no optimization</a:t>
            </a:r>
          </a:p>
          <a:p>
            <a:pPr>
              <a:spcBef>
                <a:spcPct val="0"/>
              </a:spcBef>
              <a:buClrTx/>
              <a:buSzTx/>
              <a:buFontTx/>
              <a:buNone/>
            </a:pPr>
            <a:r>
              <a:rPr lang="en-US" sz="2000" b="1" dirty="0" smtClean="0">
                <a:latin typeface="Courier New" pitchFamily="49" charset="0"/>
              </a:rPr>
              <a:t>void </a:t>
            </a:r>
            <a:r>
              <a:rPr lang="en-US" sz="2000" b="1" dirty="0">
                <a:latin typeface="Courier New" pitchFamily="49" charset="0"/>
              </a:rPr>
              <a:t>main(void)</a:t>
            </a:r>
          </a:p>
          <a:p>
            <a:pPr>
              <a:spcBef>
                <a:spcPct val="0"/>
              </a:spcBef>
              <a:buClrTx/>
              <a:buSzTx/>
              <a:buFontTx/>
              <a:buNone/>
            </a:pPr>
            <a:r>
              <a:rPr lang="en-US" sz="2000" b="1" dirty="0" smtClean="0">
                <a:latin typeface="Courier New" pitchFamily="49" charset="0"/>
              </a:rPr>
              <a:t>{</a:t>
            </a:r>
            <a:endParaRPr lang="en-US" sz="2000" b="1" dirty="0">
              <a:latin typeface="Courier New" pitchFamily="49" charset="0"/>
            </a:endParaRPr>
          </a:p>
          <a:p>
            <a:pPr>
              <a:spcBef>
                <a:spcPct val="0"/>
              </a:spcBef>
              <a:buClrTx/>
              <a:buSzTx/>
              <a:buFontTx/>
              <a:buNone/>
            </a:pPr>
            <a:r>
              <a:rPr lang="en-US" sz="2000" b="1" dirty="0">
                <a:latin typeface="Courier New" pitchFamily="49" charset="0"/>
              </a:rPr>
              <a:t>  WDTCTL = WDTPW </a:t>
            </a:r>
            <a:r>
              <a:rPr lang="en-US" sz="2000" b="1" dirty="0" smtClean="0">
                <a:latin typeface="Courier New" pitchFamily="49" charset="0"/>
              </a:rPr>
              <a:t>| </a:t>
            </a:r>
            <a:r>
              <a:rPr lang="en-US" sz="2000" b="1" dirty="0">
                <a:latin typeface="Courier New" pitchFamily="49" charset="0"/>
              </a:rPr>
              <a:t>WDTHOLD; // stop watchdog</a:t>
            </a:r>
          </a:p>
          <a:p>
            <a:pPr>
              <a:spcBef>
                <a:spcPct val="0"/>
              </a:spcBef>
              <a:buClrTx/>
              <a:buSzTx/>
              <a:buFontTx/>
              <a:buNone/>
            </a:pPr>
            <a:r>
              <a:rPr lang="en-US" sz="2000" b="1" dirty="0">
                <a:latin typeface="Courier New" pitchFamily="49" charset="0"/>
              </a:rPr>
              <a:t>  </a:t>
            </a:r>
            <a:r>
              <a:rPr lang="en-US" sz="2000" b="1" dirty="0" smtClean="0">
                <a:latin typeface="Courier New" pitchFamily="49" charset="0"/>
              </a:rPr>
              <a:t>P4DIR </a:t>
            </a:r>
            <a:r>
              <a:rPr lang="en-US" sz="2000" b="1" dirty="0">
                <a:latin typeface="Courier New" pitchFamily="49" charset="0"/>
              </a:rPr>
              <a:t>|= </a:t>
            </a:r>
            <a:r>
              <a:rPr lang="en-US" sz="2000" b="1" dirty="0" smtClean="0">
                <a:latin typeface="Courier New" pitchFamily="49" charset="0"/>
              </a:rPr>
              <a:t>0x40;            </a:t>
            </a:r>
            <a:r>
              <a:rPr lang="en-US" sz="2000" b="1" dirty="0">
                <a:latin typeface="Courier New" pitchFamily="49" charset="0"/>
              </a:rPr>
              <a:t>// </a:t>
            </a:r>
            <a:r>
              <a:rPr lang="en-US" sz="2000" b="1" dirty="0" smtClean="0">
                <a:latin typeface="Courier New" pitchFamily="49" charset="0"/>
              </a:rPr>
              <a:t>P4.6 </a:t>
            </a:r>
            <a:r>
              <a:rPr lang="en-US" sz="2000" b="1" dirty="0">
                <a:latin typeface="Courier New" pitchFamily="49" charset="0"/>
              </a:rPr>
              <a:t>output</a:t>
            </a:r>
          </a:p>
          <a:p>
            <a:pPr>
              <a:spcBef>
                <a:spcPct val="0"/>
              </a:spcBef>
              <a:buClrTx/>
              <a:buSzTx/>
              <a:buFontTx/>
              <a:buNone/>
            </a:pPr>
            <a:r>
              <a:rPr lang="en-US" sz="2000" b="1" dirty="0">
                <a:latin typeface="Courier New" pitchFamily="49" charset="0"/>
              </a:rPr>
              <a:t>  for (;;)                  // loop</a:t>
            </a:r>
          </a:p>
          <a:p>
            <a:pPr>
              <a:spcBef>
                <a:spcPct val="0"/>
              </a:spcBef>
              <a:buClrTx/>
              <a:buSzTx/>
              <a:buFontTx/>
              <a:buNone/>
            </a:pPr>
            <a:r>
              <a:rPr lang="en-US" sz="2000" b="1" dirty="0">
                <a:latin typeface="Courier New" pitchFamily="49" charset="0"/>
              </a:rPr>
              <a:t>  {</a:t>
            </a:r>
          </a:p>
          <a:p>
            <a:pPr>
              <a:spcBef>
                <a:spcPct val="0"/>
              </a:spcBef>
              <a:buClrTx/>
              <a:buSzTx/>
              <a:buFontTx/>
              <a:buNone/>
            </a:pPr>
            <a:r>
              <a:rPr lang="en-US" sz="2000" b="1" dirty="0">
                <a:latin typeface="Courier New" pitchFamily="49" charset="0"/>
              </a:rPr>
              <a:t>    </a:t>
            </a:r>
            <a:r>
              <a:rPr lang="en-US" sz="2000" b="1" dirty="0" smtClean="0">
                <a:latin typeface="Courier New" pitchFamily="49" charset="0"/>
              </a:rPr>
              <a:t>P4OUT </a:t>
            </a:r>
            <a:r>
              <a:rPr lang="en-US" sz="2000" b="1" dirty="0">
                <a:latin typeface="Courier New" pitchFamily="49" charset="0"/>
              </a:rPr>
              <a:t>^= </a:t>
            </a:r>
            <a:r>
              <a:rPr lang="en-US" sz="2000" b="1" dirty="0" smtClean="0">
                <a:latin typeface="Courier New" pitchFamily="49" charset="0"/>
              </a:rPr>
              <a:t>0x40;          </a:t>
            </a:r>
            <a:r>
              <a:rPr lang="en-US" sz="2000" b="1" dirty="0">
                <a:latin typeface="Courier New" pitchFamily="49" charset="0"/>
              </a:rPr>
              <a:t>// toggle </a:t>
            </a:r>
            <a:r>
              <a:rPr lang="en-US" sz="2000" b="1" dirty="0" smtClean="0">
                <a:latin typeface="Courier New" pitchFamily="49" charset="0"/>
              </a:rPr>
              <a:t>P4.6</a:t>
            </a:r>
            <a:endParaRPr lang="en-US" sz="2000" b="1" dirty="0">
              <a:latin typeface="Courier New" pitchFamily="49" charset="0"/>
            </a:endParaRPr>
          </a:p>
          <a:p>
            <a:pPr>
              <a:spcBef>
                <a:spcPct val="0"/>
              </a:spcBef>
              <a:buClrTx/>
              <a:buSzTx/>
              <a:buFontTx/>
              <a:buNone/>
            </a:pPr>
            <a:r>
              <a:rPr lang="en-US" sz="2000" b="1" dirty="0">
                <a:latin typeface="Courier New" pitchFamily="49" charset="0"/>
              </a:rPr>
              <a:t>    while (--</a:t>
            </a:r>
            <a:r>
              <a:rPr lang="en-US" sz="2000" b="1" dirty="0" err="1">
                <a:latin typeface="Courier New" pitchFamily="49" charset="0"/>
              </a:rPr>
              <a:t>i</a:t>
            </a:r>
            <a:r>
              <a:rPr lang="en-US" sz="2000" b="1" dirty="0">
                <a:latin typeface="Courier New" pitchFamily="49" charset="0"/>
              </a:rPr>
              <a:t>);            // delay</a:t>
            </a:r>
          </a:p>
          <a:p>
            <a:pPr>
              <a:spcBef>
                <a:spcPct val="0"/>
              </a:spcBef>
              <a:buClrTx/>
              <a:buSzTx/>
              <a:buFontTx/>
              <a:buNone/>
            </a:pPr>
            <a:r>
              <a:rPr lang="en-US" sz="2000" b="1" dirty="0">
                <a:latin typeface="Courier New" pitchFamily="49" charset="0"/>
              </a:rPr>
              <a:t>  }</a:t>
            </a:r>
          </a:p>
          <a:p>
            <a:pPr>
              <a:spcBef>
                <a:spcPct val="0"/>
              </a:spcBef>
              <a:buClrTx/>
              <a:buSzTx/>
              <a:buFontTx/>
              <a:buNone/>
            </a:pPr>
            <a:r>
              <a:rPr lang="en-US" sz="2000" b="1" dirty="0">
                <a:latin typeface="Courier New" pitchFamily="49" charset="0"/>
              </a:rPr>
              <a:t>}</a:t>
            </a:r>
          </a:p>
        </p:txBody>
      </p:sp>
      <p:sp>
        <p:nvSpPr>
          <p:cNvPr id="20493" name="Text Box 11"/>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a:t>1</a:t>
            </a:r>
            <a:r>
              <a:rPr lang="en-US" sz="1800" b="1" baseline="30000"/>
              <a:t>st</a:t>
            </a:r>
            <a:r>
              <a:rPr lang="en-US" sz="1800" b="1"/>
              <a:t> C Program</a:t>
            </a:r>
          </a:p>
        </p:txBody>
      </p:sp>
      <p:grpSp>
        <p:nvGrpSpPr>
          <p:cNvPr id="3" name="Group 2"/>
          <p:cNvGrpSpPr/>
          <p:nvPr/>
        </p:nvGrpSpPr>
        <p:grpSpPr>
          <a:xfrm>
            <a:off x="265814" y="904875"/>
            <a:ext cx="8732136" cy="1923385"/>
            <a:chOff x="265814" y="904875"/>
            <a:chExt cx="8732136" cy="1923385"/>
          </a:xfrm>
        </p:grpSpPr>
        <p:sp>
          <p:nvSpPr>
            <p:cNvPr id="2879492" name="AutoShape 4"/>
            <p:cNvSpPr>
              <a:spLocks noChangeArrowheads="1"/>
            </p:cNvSpPr>
            <p:nvPr/>
          </p:nvSpPr>
          <p:spPr bwMode="auto">
            <a:xfrm>
              <a:off x="4062413" y="904875"/>
              <a:ext cx="4935537" cy="1306513"/>
            </a:xfrm>
            <a:prstGeom prst="wedgeRoundRectCallout">
              <a:avLst>
                <a:gd name="adj1" fmla="val -40641"/>
                <a:gd name="adj2" fmla="val 74099"/>
                <a:gd name="adj3" fmla="val 16667"/>
              </a:avLst>
            </a:prstGeom>
            <a:solidFill>
              <a:srgbClr val="FFFF00"/>
            </a:solidFill>
            <a:ln w="28575">
              <a:solidFill>
                <a:srgbClr val="FF000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en-US" sz="1800" b="1" dirty="0">
                  <a:solidFill>
                    <a:srgbClr val="0033CC"/>
                  </a:solidFill>
                  <a:latin typeface="Comic Sans MS" pitchFamily="66" charset="0"/>
                </a:rPr>
                <a:t>Tells compiler to </a:t>
              </a:r>
              <a:r>
                <a:rPr lang="en-US" sz="1800" b="1" i="1" dirty="0">
                  <a:solidFill>
                    <a:srgbClr val="0033CC"/>
                  </a:solidFill>
                  <a:latin typeface="Comic Sans MS" pitchFamily="66" charset="0"/>
                </a:rPr>
                <a:t>use</a:t>
              </a:r>
              <a:r>
                <a:rPr lang="en-US" sz="1800" b="1" dirty="0">
                  <a:solidFill>
                    <a:srgbClr val="0033CC"/>
                  </a:solidFill>
                  <a:latin typeface="Comic Sans MS" pitchFamily="66" charset="0"/>
                </a:rPr>
                <a:t> all the definitions found in the </a:t>
              </a:r>
              <a:r>
                <a:rPr lang="en-US" sz="1800" b="1" dirty="0" smtClean="0">
                  <a:solidFill>
                    <a:srgbClr val="0033CC"/>
                  </a:solidFill>
                  <a:latin typeface="Comic Sans MS" pitchFamily="66" charset="0"/>
                </a:rPr>
                <a:t>msp430.h </a:t>
              </a:r>
              <a:r>
                <a:rPr lang="en-US" sz="1800" b="1" dirty="0">
                  <a:solidFill>
                    <a:srgbClr val="0033CC"/>
                  </a:solidFill>
                  <a:latin typeface="Comic Sans MS" pitchFamily="66" charset="0"/>
                </a:rPr>
                <a:t>library.  </a:t>
              </a:r>
            </a:p>
            <a:p>
              <a:pPr eaLnBrk="0" hangingPunct="0">
                <a:spcBef>
                  <a:spcPct val="0"/>
                </a:spcBef>
                <a:buClrTx/>
                <a:buSzTx/>
                <a:buFontTx/>
                <a:buNone/>
              </a:pPr>
              <a:r>
                <a:rPr lang="en-US" sz="1800" b="1" dirty="0">
                  <a:solidFill>
                    <a:srgbClr val="0033CC"/>
                  </a:solidFill>
                  <a:latin typeface="Comic Sans MS" pitchFamily="66" charset="0"/>
                </a:rPr>
                <a:t>A .h file is called a </a:t>
              </a:r>
              <a:r>
                <a:rPr lang="en-US" sz="1800" b="1" i="1" dirty="0">
                  <a:solidFill>
                    <a:srgbClr val="0033CC"/>
                  </a:solidFill>
                  <a:latin typeface="Comic Sans MS" pitchFamily="66" charset="0"/>
                </a:rPr>
                <a:t>header</a:t>
              </a:r>
              <a:r>
                <a:rPr lang="en-US" sz="1800" b="1" dirty="0">
                  <a:solidFill>
                    <a:srgbClr val="0033CC"/>
                  </a:solidFill>
                  <a:latin typeface="Comic Sans MS" pitchFamily="66" charset="0"/>
                </a:rPr>
                <a:t> file and contains definitions and declarations.</a:t>
              </a:r>
            </a:p>
            <a:p>
              <a:pPr algn="ctr" eaLnBrk="0" hangingPunct="0">
                <a:spcBef>
                  <a:spcPct val="0"/>
                </a:spcBef>
                <a:buClrTx/>
                <a:buSzTx/>
                <a:buFontTx/>
                <a:buNone/>
              </a:pPr>
              <a:endParaRPr lang="en-US" sz="1800" b="1" dirty="0">
                <a:latin typeface="Comic Sans MS" pitchFamily="66" charset="0"/>
              </a:endParaRPr>
            </a:p>
          </p:txBody>
        </p:sp>
        <p:sp>
          <p:nvSpPr>
            <p:cNvPr id="2" name="Rounded Rectangle 1"/>
            <p:cNvSpPr/>
            <p:nvPr/>
          </p:nvSpPr>
          <p:spPr bwMode="auto">
            <a:xfrm>
              <a:off x="265814" y="2538413"/>
              <a:ext cx="8709911" cy="289847"/>
            </a:xfrm>
            <a:prstGeom prst="roundRect">
              <a:avLst/>
            </a:prstGeom>
            <a:solidFill>
              <a:srgbClr val="FF0000">
                <a:alpha val="10000"/>
              </a:srgbClr>
            </a:solidFill>
            <a:ln w="38100">
              <a:solidFill>
                <a:srgbClr val="FF0000"/>
              </a:solidFill>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n-US" sz="3200" b="0" i="0" u="none" strike="noStrike" cap="none" normalizeH="0" baseline="0" smtClean="0">
                <a:ln>
                  <a:noFill/>
                </a:ln>
                <a:solidFill>
                  <a:schemeClr val="tx1"/>
                </a:solidFill>
                <a:effectLst/>
                <a:latin typeface="Arial" charset="0"/>
              </a:endParaRPr>
            </a:p>
          </p:txBody>
        </p:sp>
      </p:grpSp>
      <p:grpSp>
        <p:nvGrpSpPr>
          <p:cNvPr id="4" name="Group 3"/>
          <p:cNvGrpSpPr/>
          <p:nvPr/>
        </p:nvGrpSpPr>
        <p:grpSpPr>
          <a:xfrm>
            <a:off x="265814" y="2325817"/>
            <a:ext cx="8709911" cy="1420419"/>
            <a:chOff x="265814" y="2325817"/>
            <a:chExt cx="8709911" cy="1420419"/>
          </a:xfrm>
        </p:grpSpPr>
        <p:sp>
          <p:nvSpPr>
            <p:cNvPr id="2879493" name="AutoShape 5"/>
            <p:cNvSpPr>
              <a:spLocks noChangeArrowheads="1"/>
            </p:cNvSpPr>
            <p:nvPr/>
          </p:nvSpPr>
          <p:spPr bwMode="auto">
            <a:xfrm>
              <a:off x="3774558" y="2325817"/>
              <a:ext cx="5201167" cy="502444"/>
            </a:xfrm>
            <a:prstGeom prst="wedgeRoundRectCallout">
              <a:avLst>
                <a:gd name="adj1" fmla="val -62411"/>
                <a:gd name="adj2" fmla="val 161818"/>
                <a:gd name="adj3" fmla="val 16667"/>
              </a:avLst>
            </a:prstGeom>
            <a:solidFill>
              <a:srgbClr val="FFFF00"/>
            </a:solidFill>
            <a:ln w="28575">
              <a:solidFill>
                <a:srgbClr val="FF000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en-US" sz="1800" b="1" dirty="0">
                  <a:solidFill>
                    <a:srgbClr val="0033CC"/>
                  </a:solidFill>
                  <a:latin typeface="Comic Sans MS" pitchFamily="66" charset="0"/>
                </a:rPr>
                <a:t>All </a:t>
              </a:r>
              <a:r>
                <a:rPr lang="en-US" sz="1800" b="1" dirty="0" smtClean="0">
                  <a:solidFill>
                    <a:srgbClr val="0033CC"/>
                  </a:solidFill>
                  <a:latin typeface="Comic Sans MS" pitchFamily="66" charset="0"/>
                </a:rPr>
                <a:t>C programs </a:t>
              </a:r>
              <a:r>
                <a:rPr lang="en-US" sz="1800" b="1" dirty="0">
                  <a:solidFill>
                    <a:srgbClr val="0033CC"/>
                  </a:solidFill>
                  <a:latin typeface="Comic Sans MS" pitchFamily="66" charset="0"/>
                </a:rPr>
                <a:t>must have a </a:t>
              </a:r>
              <a:r>
                <a:rPr lang="en-US" sz="1800" b="1" i="1" dirty="0">
                  <a:solidFill>
                    <a:srgbClr val="0033CC"/>
                  </a:solidFill>
                  <a:latin typeface="Comic Sans MS" pitchFamily="66" charset="0"/>
                </a:rPr>
                <a:t>main()</a:t>
              </a:r>
              <a:r>
                <a:rPr lang="en-US" sz="1800" b="1" dirty="0">
                  <a:solidFill>
                    <a:srgbClr val="0033CC"/>
                  </a:solidFill>
                  <a:latin typeface="Comic Sans MS" pitchFamily="66" charset="0"/>
                </a:rPr>
                <a:t> </a:t>
              </a:r>
              <a:r>
                <a:rPr lang="en-US" sz="1800" b="1" dirty="0" smtClean="0">
                  <a:solidFill>
                    <a:srgbClr val="0033CC"/>
                  </a:solidFill>
                  <a:latin typeface="Comic Sans MS" pitchFamily="66" charset="0"/>
                </a:rPr>
                <a:t>routine.</a:t>
              </a:r>
              <a:endParaRPr lang="en-US" sz="1800" b="1" dirty="0">
                <a:solidFill>
                  <a:srgbClr val="0033CC"/>
                </a:solidFill>
                <a:latin typeface="Comic Sans MS" pitchFamily="66" charset="0"/>
              </a:endParaRPr>
            </a:p>
            <a:p>
              <a:pPr algn="ctr" eaLnBrk="0" hangingPunct="0">
                <a:spcBef>
                  <a:spcPct val="0"/>
                </a:spcBef>
                <a:buClrTx/>
                <a:buSzTx/>
                <a:buFontTx/>
                <a:buNone/>
              </a:pPr>
              <a:endParaRPr lang="en-US" sz="1800" b="1" dirty="0">
                <a:latin typeface="Comic Sans MS" pitchFamily="66" charset="0"/>
              </a:endParaRPr>
            </a:p>
          </p:txBody>
        </p:sp>
        <p:sp>
          <p:nvSpPr>
            <p:cNvPr id="16" name="Rounded Rectangle 15"/>
            <p:cNvSpPr/>
            <p:nvPr/>
          </p:nvSpPr>
          <p:spPr bwMode="auto">
            <a:xfrm>
              <a:off x="265814" y="3456389"/>
              <a:ext cx="8709911" cy="289847"/>
            </a:xfrm>
            <a:prstGeom prst="roundRect">
              <a:avLst/>
            </a:prstGeom>
            <a:solidFill>
              <a:srgbClr val="FF0000">
                <a:alpha val="10000"/>
              </a:srgbClr>
            </a:solidFill>
            <a:ln w="38100">
              <a:solidFill>
                <a:srgbClr val="FF0000"/>
              </a:solidFill>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n-US" sz="3200" b="0" i="0" u="none" strike="noStrike" cap="none" normalizeH="0" baseline="0" smtClean="0">
                <a:ln>
                  <a:noFill/>
                </a:ln>
                <a:solidFill>
                  <a:schemeClr val="tx1"/>
                </a:solidFill>
                <a:effectLst/>
                <a:latin typeface="Arial" charset="0"/>
              </a:endParaRPr>
            </a:p>
          </p:txBody>
        </p:sp>
      </p:grpSp>
      <p:grpSp>
        <p:nvGrpSpPr>
          <p:cNvPr id="5" name="Group 4"/>
          <p:cNvGrpSpPr/>
          <p:nvPr/>
        </p:nvGrpSpPr>
        <p:grpSpPr>
          <a:xfrm>
            <a:off x="265814" y="3520017"/>
            <a:ext cx="8709911" cy="825205"/>
            <a:chOff x="265814" y="3520017"/>
            <a:chExt cx="8709911" cy="825205"/>
          </a:xfrm>
        </p:grpSpPr>
        <p:sp>
          <p:nvSpPr>
            <p:cNvPr id="2879500" name="AutoShape 12"/>
            <p:cNvSpPr>
              <a:spLocks noChangeArrowheads="1"/>
            </p:cNvSpPr>
            <p:nvPr/>
          </p:nvSpPr>
          <p:spPr bwMode="auto">
            <a:xfrm>
              <a:off x="6030913" y="3520017"/>
              <a:ext cx="2846387" cy="452438"/>
            </a:xfrm>
            <a:prstGeom prst="wedgeRoundRectCallout">
              <a:avLst>
                <a:gd name="adj1" fmla="val -102093"/>
                <a:gd name="adj2" fmla="val 65440"/>
                <a:gd name="adj3" fmla="val 16667"/>
              </a:avLst>
            </a:prstGeom>
            <a:solidFill>
              <a:srgbClr val="FFFF00"/>
            </a:solidFill>
            <a:ln w="28575">
              <a:solidFill>
                <a:srgbClr val="FF000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en-US" sz="1800" b="1" i="1" dirty="0">
                  <a:solidFill>
                    <a:srgbClr val="0033CC"/>
                  </a:solidFill>
                </a:rPr>
                <a:t>Stop WD w/Password</a:t>
              </a:r>
              <a:endParaRPr lang="en-US" sz="1800" b="1" dirty="0"/>
            </a:p>
          </p:txBody>
        </p:sp>
        <p:sp>
          <p:nvSpPr>
            <p:cNvPr id="17" name="Rounded Rectangle 16"/>
            <p:cNvSpPr/>
            <p:nvPr/>
          </p:nvSpPr>
          <p:spPr bwMode="auto">
            <a:xfrm>
              <a:off x="265814" y="4055375"/>
              <a:ext cx="8709911" cy="289847"/>
            </a:xfrm>
            <a:prstGeom prst="roundRect">
              <a:avLst/>
            </a:prstGeom>
            <a:solidFill>
              <a:srgbClr val="FF0000">
                <a:alpha val="10000"/>
              </a:srgbClr>
            </a:solidFill>
            <a:ln w="38100">
              <a:solidFill>
                <a:srgbClr val="FF0000"/>
              </a:solidFill>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n-US" sz="3200" b="0" i="0" u="none" strike="noStrike" cap="none" normalizeH="0" baseline="0" smtClean="0">
                <a:ln>
                  <a:noFill/>
                </a:ln>
                <a:solidFill>
                  <a:schemeClr val="tx1"/>
                </a:solidFill>
                <a:effectLst/>
                <a:latin typeface="Arial" charset="0"/>
              </a:endParaRPr>
            </a:p>
          </p:txBody>
        </p:sp>
      </p:grpSp>
      <p:grpSp>
        <p:nvGrpSpPr>
          <p:cNvPr id="6" name="Group 5"/>
          <p:cNvGrpSpPr/>
          <p:nvPr/>
        </p:nvGrpSpPr>
        <p:grpSpPr>
          <a:xfrm>
            <a:off x="265814" y="4346004"/>
            <a:ext cx="8709911" cy="926084"/>
            <a:chOff x="265814" y="4346004"/>
            <a:chExt cx="8709911" cy="926084"/>
          </a:xfrm>
        </p:grpSpPr>
        <p:sp>
          <p:nvSpPr>
            <p:cNvPr id="2879494" name="AutoShape 6"/>
            <p:cNvSpPr>
              <a:spLocks noChangeArrowheads="1"/>
            </p:cNvSpPr>
            <p:nvPr/>
          </p:nvSpPr>
          <p:spPr bwMode="auto">
            <a:xfrm>
              <a:off x="6354763" y="4827588"/>
              <a:ext cx="2444750" cy="444500"/>
            </a:xfrm>
            <a:prstGeom prst="wedgeRoundRectCallout">
              <a:avLst>
                <a:gd name="adj1" fmla="val -181481"/>
                <a:gd name="adj2" fmla="val -91328"/>
                <a:gd name="adj3" fmla="val 16667"/>
              </a:avLst>
            </a:prstGeom>
            <a:solidFill>
              <a:srgbClr val="FFFF00"/>
            </a:solidFill>
            <a:ln w="28575">
              <a:solidFill>
                <a:srgbClr val="FF000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en-US" sz="1800" b="1" i="1" dirty="0">
                  <a:solidFill>
                    <a:srgbClr val="0033CC"/>
                  </a:solidFill>
                  <a:latin typeface="Comic Sans MS" pitchFamily="66" charset="0"/>
                </a:rPr>
                <a:t>Set </a:t>
              </a:r>
              <a:r>
                <a:rPr lang="en-US" sz="1800" b="1" i="1" dirty="0" smtClean="0">
                  <a:solidFill>
                    <a:srgbClr val="0033CC"/>
                  </a:solidFill>
                  <a:latin typeface="Comic Sans MS" pitchFamily="66" charset="0"/>
                </a:rPr>
                <a:t>P4.6 </a:t>
              </a:r>
              <a:r>
                <a:rPr lang="en-US" sz="1800" b="1" i="1" dirty="0">
                  <a:solidFill>
                    <a:srgbClr val="0033CC"/>
                  </a:solidFill>
                  <a:latin typeface="Comic Sans MS" pitchFamily="66" charset="0"/>
                </a:rPr>
                <a:t>as output</a:t>
              </a:r>
              <a:endParaRPr lang="en-US" sz="1800" b="1" dirty="0">
                <a:latin typeface="Comic Sans MS" pitchFamily="66" charset="0"/>
              </a:endParaRPr>
            </a:p>
          </p:txBody>
        </p:sp>
        <p:sp>
          <p:nvSpPr>
            <p:cNvPr id="18" name="Rounded Rectangle 17"/>
            <p:cNvSpPr/>
            <p:nvPr/>
          </p:nvSpPr>
          <p:spPr bwMode="auto">
            <a:xfrm>
              <a:off x="265814" y="4346004"/>
              <a:ext cx="8709911" cy="289847"/>
            </a:xfrm>
            <a:prstGeom prst="roundRect">
              <a:avLst/>
            </a:prstGeom>
            <a:solidFill>
              <a:srgbClr val="FF0000">
                <a:alpha val="10000"/>
              </a:srgbClr>
            </a:solidFill>
            <a:ln w="38100">
              <a:solidFill>
                <a:srgbClr val="FF0000"/>
              </a:solidFill>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n-US" sz="3200" b="0" i="0" u="none" strike="noStrike" cap="none" normalizeH="0" baseline="0" smtClean="0">
                <a:ln>
                  <a:noFill/>
                </a:ln>
                <a:solidFill>
                  <a:schemeClr val="tx1"/>
                </a:solidFill>
                <a:effectLst/>
                <a:latin typeface="Arial" charset="0"/>
              </a:endParaRPr>
            </a:p>
          </p:txBody>
        </p:sp>
      </p:grpSp>
      <p:grpSp>
        <p:nvGrpSpPr>
          <p:cNvPr id="7" name="Group 6"/>
          <p:cNvGrpSpPr/>
          <p:nvPr/>
        </p:nvGrpSpPr>
        <p:grpSpPr>
          <a:xfrm>
            <a:off x="265814" y="4689798"/>
            <a:ext cx="8709911" cy="1228402"/>
            <a:chOff x="265814" y="4689798"/>
            <a:chExt cx="8709911" cy="1228402"/>
          </a:xfrm>
        </p:grpSpPr>
        <p:sp>
          <p:nvSpPr>
            <p:cNvPr id="2879495" name="AutoShape 7"/>
            <p:cNvSpPr>
              <a:spLocks noChangeArrowheads="1"/>
            </p:cNvSpPr>
            <p:nvPr/>
          </p:nvSpPr>
          <p:spPr bwMode="auto">
            <a:xfrm>
              <a:off x="6464300" y="5503863"/>
              <a:ext cx="2413000" cy="414337"/>
            </a:xfrm>
            <a:prstGeom prst="wedgeRoundRectCallout">
              <a:avLst>
                <a:gd name="adj1" fmla="val -227300"/>
                <a:gd name="adj2" fmla="val -173993"/>
                <a:gd name="adj3" fmla="val 16667"/>
              </a:avLst>
            </a:prstGeom>
            <a:solidFill>
              <a:srgbClr val="FFFF00"/>
            </a:solidFill>
            <a:ln w="28575">
              <a:solidFill>
                <a:srgbClr val="FF000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en-US" sz="1800" b="1" i="1">
                  <a:solidFill>
                    <a:srgbClr val="0033CC"/>
                  </a:solidFill>
                  <a:latin typeface="Comic Sans MS" pitchFamily="66" charset="0"/>
                </a:rPr>
                <a:t>Loop forever</a:t>
              </a:r>
              <a:endParaRPr lang="en-US" sz="1800" b="1">
                <a:latin typeface="Comic Sans MS" pitchFamily="66" charset="0"/>
              </a:endParaRPr>
            </a:p>
          </p:txBody>
        </p:sp>
        <p:sp>
          <p:nvSpPr>
            <p:cNvPr id="19" name="Rounded Rectangle 18"/>
            <p:cNvSpPr/>
            <p:nvPr/>
          </p:nvSpPr>
          <p:spPr bwMode="auto">
            <a:xfrm>
              <a:off x="265814" y="4689798"/>
              <a:ext cx="8709911" cy="289847"/>
            </a:xfrm>
            <a:prstGeom prst="roundRect">
              <a:avLst/>
            </a:prstGeom>
            <a:solidFill>
              <a:srgbClr val="FF0000">
                <a:alpha val="10000"/>
              </a:srgbClr>
            </a:solidFill>
            <a:ln w="38100">
              <a:solidFill>
                <a:srgbClr val="FF0000"/>
              </a:solidFill>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n-US" sz="3200" b="0" i="0" u="none" strike="noStrike" cap="none" normalizeH="0" baseline="0" smtClean="0">
                <a:ln>
                  <a:noFill/>
                </a:ln>
                <a:solidFill>
                  <a:schemeClr val="tx1"/>
                </a:solidFill>
                <a:effectLst/>
                <a:latin typeface="Arial" charset="0"/>
              </a:endParaRPr>
            </a:p>
          </p:txBody>
        </p:sp>
      </p:grpSp>
      <p:grpSp>
        <p:nvGrpSpPr>
          <p:cNvPr id="8" name="Group 7"/>
          <p:cNvGrpSpPr/>
          <p:nvPr/>
        </p:nvGrpSpPr>
        <p:grpSpPr>
          <a:xfrm>
            <a:off x="265814" y="5267518"/>
            <a:ext cx="8709911" cy="1149268"/>
            <a:chOff x="265814" y="5267518"/>
            <a:chExt cx="8709911" cy="1149268"/>
          </a:xfrm>
        </p:grpSpPr>
        <p:sp>
          <p:nvSpPr>
            <p:cNvPr id="2879496" name="AutoShape 8"/>
            <p:cNvSpPr>
              <a:spLocks noChangeArrowheads="1"/>
            </p:cNvSpPr>
            <p:nvPr/>
          </p:nvSpPr>
          <p:spPr bwMode="auto">
            <a:xfrm>
              <a:off x="6750844" y="6002448"/>
              <a:ext cx="1839912" cy="414338"/>
            </a:xfrm>
            <a:prstGeom prst="wedgeRoundRectCallout">
              <a:avLst>
                <a:gd name="adj1" fmla="val -215892"/>
                <a:gd name="adj2" fmla="val -147308"/>
                <a:gd name="adj3" fmla="val 16667"/>
              </a:avLst>
            </a:prstGeom>
            <a:solidFill>
              <a:srgbClr val="FFFF00"/>
            </a:solidFill>
            <a:ln w="28575">
              <a:solidFill>
                <a:srgbClr val="FF000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en-US" sz="1800" b="1" i="1" dirty="0">
                  <a:solidFill>
                    <a:srgbClr val="0033CC"/>
                  </a:solidFill>
                  <a:latin typeface="Comic Sans MS" pitchFamily="66" charset="0"/>
                </a:rPr>
                <a:t>Toggle </a:t>
              </a:r>
              <a:r>
                <a:rPr lang="en-US" sz="1800" b="1" i="1" dirty="0" smtClean="0">
                  <a:solidFill>
                    <a:srgbClr val="0033CC"/>
                  </a:solidFill>
                  <a:latin typeface="Comic Sans MS" pitchFamily="66" charset="0"/>
                </a:rPr>
                <a:t>P4.6</a:t>
              </a:r>
              <a:endParaRPr lang="en-US" sz="1800" b="1" dirty="0">
                <a:latin typeface="Comic Sans MS" pitchFamily="66" charset="0"/>
              </a:endParaRPr>
            </a:p>
          </p:txBody>
        </p:sp>
        <p:sp>
          <p:nvSpPr>
            <p:cNvPr id="20" name="Rounded Rectangle 19"/>
            <p:cNvSpPr/>
            <p:nvPr/>
          </p:nvSpPr>
          <p:spPr bwMode="auto">
            <a:xfrm>
              <a:off x="265814" y="5267518"/>
              <a:ext cx="8709911" cy="289847"/>
            </a:xfrm>
            <a:prstGeom prst="roundRect">
              <a:avLst/>
            </a:prstGeom>
            <a:solidFill>
              <a:srgbClr val="FF0000">
                <a:alpha val="10000"/>
              </a:srgbClr>
            </a:solidFill>
            <a:ln w="38100">
              <a:solidFill>
                <a:srgbClr val="FF0000"/>
              </a:solidFill>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n-US" sz="3200" b="0" i="0" u="none" strike="noStrike" cap="none" normalizeH="0" baseline="0" smtClean="0">
                <a:ln>
                  <a:noFill/>
                </a:ln>
                <a:solidFill>
                  <a:schemeClr val="tx1"/>
                </a:solidFill>
                <a:effectLst/>
                <a:latin typeface="Arial" charset="0"/>
              </a:endParaRPr>
            </a:p>
          </p:txBody>
        </p:sp>
      </p:grpSp>
      <p:grpSp>
        <p:nvGrpSpPr>
          <p:cNvPr id="9" name="Group 8"/>
          <p:cNvGrpSpPr/>
          <p:nvPr/>
        </p:nvGrpSpPr>
        <p:grpSpPr>
          <a:xfrm>
            <a:off x="265814" y="5579413"/>
            <a:ext cx="8709911" cy="864250"/>
            <a:chOff x="265814" y="5579413"/>
            <a:chExt cx="8709911" cy="864250"/>
          </a:xfrm>
        </p:grpSpPr>
        <p:sp>
          <p:nvSpPr>
            <p:cNvPr id="2879498" name="AutoShape 10"/>
            <p:cNvSpPr>
              <a:spLocks noChangeArrowheads="1"/>
            </p:cNvSpPr>
            <p:nvPr/>
          </p:nvSpPr>
          <p:spPr bwMode="auto">
            <a:xfrm>
              <a:off x="3273425" y="6029325"/>
              <a:ext cx="1839913" cy="414338"/>
            </a:xfrm>
            <a:prstGeom prst="wedgeRoundRectCallout">
              <a:avLst>
                <a:gd name="adj1" fmla="val -59712"/>
                <a:gd name="adj2" fmla="val -77328"/>
                <a:gd name="adj3" fmla="val 16667"/>
              </a:avLst>
            </a:prstGeom>
            <a:solidFill>
              <a:srgbClr val="FFFF00"/>
            </a:solidFill>
            <a:ln w="28575">
              <a:solidFill>
                <a:srgbClr val="FF000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en-US" sz="1800" b="1" i="1" dirty="0">
                  <a:solidFill>
                    <a:srgbClr val="0033CC"/>
                  </a:solidFill>
                  <a:latin typeface="Comic Sans MS" pitchFamily="66" charset="0"/>
                </a:rPr>
                <a:t>Delay 65,536</a:t>
              </a:r>
              <a:endParaRPr lang="en-US" sz="1800" b="1" dirty="0">
                <a:latin typeface="Comic Sans MS" pitchFamily="66" charset="0"/>
              </a:endParaRPr>
            </a:p>
          </p:txBody>
        </p:sp>
        <p:sp>
          <p:nvSpPr>
            <p:cNvPr id="21" name="Rounded Rectangle 20"/>
            <p:cNvSpPr/>
            <p:nvPr/>
          </p:nvSpPr>
          <p:spPr bwMode="auto">
            <a:xfrm>
              <a:off x="265814" y="5579413"/>
              <a:ext cx="8709911" cy="289847"/>
            </a:xfrm>
            <a:prstGeom prst="roundRect">
              <a:avLst/>
            </a:prstGeom>
            <a:solidFill>
              <a:srgbClr val="FF0000">
                <a:alpha val="10000"/>
              </a:srgbClr>
            </a:solidFill>
            <a:ln w="38100">
              <a:solidFill>
                <a:srgbClr val="FF0000"/>
              </a:solidFill>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n-US" sz="3200" b="0" i="0" u="none" strike="noStrike" cap="none" normalizeH="0" baseline="0" smtClean="0">
                <a:ln>
                  <a:noFill/>
                </a:ln>
                <a:solidFill>
                  <a:schemeClr val="tx1"/>
                </a:solidFill>
                <a:effectLst/>
                <a:latin typeface="Arial" charset="0"/>
              </a:endParaRPr>
            </a:p>
          </p:txBody>
        </p:sp>
      </p:grpSp>
      <p:grpSp>
        <p:nvGrpSpPr>
          <p:cNvPr id="10" name="Group 9"/>
          <p:cNvGrpSpPr/>
          <p:nvPr/>
        </p:nvGrpSpPr>
        <p:grpSpPr>
          <a:xfrm>
            <a:off x="265813" y="3158554"/>
            <a:ext cx="8709911" cy="1669034"/>
            <a:chOff x="265813" y="3158554"/>
            <a:chExt cx="8709911" cy="1669034"/>
          </a:xfrm>
        </p:grpSpPr>
        <p:sp>
          <p:nvSpPr>
            <p:cNvPr id="30" name="AutoShape 10"/>
            <p:cNvSpPr>
              <a:spLocks noChangeArrowheads="1"/>
            </p:cNvSpPr>
            <p:nvPr/>
          </p:nvSpPr>
          <p:spPr bwMode="auto">
            <a:xfrm>
              <a:off x="5773312" y="4062882"/>
              <a:ext cx="2967888" cy="764706"/>
            </a:xfrm>
            <a:prstGeom prst="wedgeRoundRectCallout">
              <a:avLst>
                <a:gd name="adj1" fmla="val -81565"/>
                <a:gd name="adj2" fmla="val -127241"/>
                <a:gd name="adj3" fmla="val 16667"/>
              </a:avLst>
            </a:prstGeom>
            <a:solidFill>
              <a:srgbClr val="FFFF00"/>
            </a:solidFill>
            <a:ln w="28575">
              <a:solidFill>
                <a:srgbClr val="FF000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SzTx/>
                <a:buFontTx/>
                <a:buNone/>
              </a:pPr>
              <a:r>
                <a:rPr lang="en-US" sz="1800" b="1" i="1" dirty="0" smtClean="0">
                  <a:solidFill>
                    <a:srgbClr val="0033CC"/>
                  </a:solidFill>
                  <a:latin typeface="Comic Sans MS" pitchFamily="66" charset="0"/>
                </a:rPr>
                <a:t>Allocate a RAM variable</a:t>
              </a:r>
            </a:p>
            <a:p>
              <a:pPr algn="ctr" eaLnBrk="0" hangingPunct="0">
                <a:spcBef>
                  <a:spcPct val="0"/>
                </a:spcBef>
                <a:buClrTx/>
                <a:buSzTx/>
                <a:buFontTx/>
                <a:buNone/>
              </a:pPr>
              <a:r>
                <a:rPr lang="en-US" sz="1800" b="1" i="1" dirty="0" smtClean="0">
                  <a:solidFill>
                    <a:srgbClr val="0033CC"/>
                  </a:solidFill>
                  <a:latin typeface="Comic Sans MS" pitchFamily="66" charset="0"/>
                </a:rPr>
                <a:t>(.</a:t>
              </a:r>
              <a:r>
                <a:rPr lang="en-US" sz="1800" b="1" i="1" dirty="0" err="1" smtClean="0">
                  <a:solidFill>
                    <a:srgbClr val="0033CC"/>
                  </a:solidFill>
                  <a:latin typeface="Comic Sans MS" pitchFamily="66" charset="0"/>
                </a:rPr>
                <a:t>bss</a:t>
              </a:r>
              <a:r>
                <a:rPr lang="en-US" sz="1800" b="1" i="1" dirty="0" smtClean="0">
                  <a:solidFill>
                    <a:srgbClr val="0033CC"/>
                  </a:solidFill>
                  <a:latin typeface="Comic Sans MS" pitchFamily="66" charset="0"/>
                </a:rPr>
                <a:t> i,2)</a:t>
              </a:r>
              <a:endParaRPr lang="en-US" sz="1800" b="1" dirty="0">
                <a:latin typeface="Comic Sans MS" pitchFamily="66" charset="0"/>
              </a:endParaRPr>
            </a:p>
          </p:txBody>
        </p:sp>
        <p:sp>
          <p:nvSpPr>
            <p:cNvPr id="31" name="Rounded Rectangle 30"/>
            <p:cNvSpPr/>
            <p:nvPr/>
          </p:nvSpPr>
          <p:spPr bwMode="auto">
            <a:xfrm>
              <a:off x="265813" y="3158554"/>
              <a:ext cx="8709911" cy="289847"/>
            </a:xfrm>
            <a:prstGeom prst="roundRect">
              <a:avLst/>
            </a:prstGeom>
            <a:solidFill>
              <a:srgbClr val="FF0000">
                <a:alpha val="10000"/>
              </a:srgbClr>
            </a:solidFill>
            <a:ln w="38100">
              <a:solidFill>
                <a:srgbClr val="FF0000"/>
              </a:solidFill>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n-US" sz="32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21507"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21508"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001E49AD-65FC-431E-9E7E-EC810F8BB5EF}" type="slidenum">
              <a:rPr lang="en-US" sz="1400" smtClean="0">
                <a:latin typeface="Tahoma" pitchFamily="34" charset="0"/>
              </a:rPr>
              <a:pPr eaLnBrk="1" hangingPunct="1"/>
              <a:t>15</a:t>
            </a:fld>
            <a:endParaRPr lang="en-US" sz="1400" smtClean="0">
              <a:latin typeface="Tahoma" pitchFamily="34" charset="0"/>
            </a:endParaRPr>
          </a:p>
        </p:txBody>
      </p:sp>
      <p:sp>
        <p:nvSpPr>
          <p:cNvPr id="21509" name="Rectangle 2"/>
          <p:cNvSpPr>
            <a:spLocks noGrp="1" noChangeArrowheads="1"/>
          </p:cNvSpPr>
          <p:nvPr>
            <p:ph type="title"/>
          </p:nvPr>
        </p:nvSpPr>
        <p:spPr/>
        <p:txBody>
          <a:bodyPr/>
          <a:lstStyle/>
          <a:p>
            <a:pPr eaLnBrk="1" hangingPunct="1"/>
            <a:r>
              <a:rPr lang="en-US" dirty="0" smtClean="0"/>
              <a:t>Style</a:t>
            </a:r>
          </a:p>
        </p:txBody>
      </p:sp>
      <p:sp>
        <p:nvSpPr>
          <p:cNvPr id="2881539" name="Rectangle 3"/>
          <p:cNvSpPr>
            <a:spLocks noGrp="1" noChangeArrowheads="1"/>
          </p:cNvSpPr>
          <p:nvPr>
            <p:ph type="body" idx="1"/>
          </p:nvPr>
        </p:nvSpPr>
        <p:spPr/>
        <p:txBody>
          <a:bodyPr/>
          <a:lstStyle/>
          <a:p>
            <a:pPr eaLnBrk="1" hangingPunct="1">
              <a:lnSpc>
                <a:spcPct val="90000"/>
              </a:lnSpc>
            </a:pPr>
            <a:r>
              <a:rPr lang="en-US" dirty="0" smtClean="0"/>
              <a:t>Use lots of comments</a:t>
            </a:r>
          </a:p>
          <a:p>
            <a:pPr lvl="1" eaLnBrk="1" hangingPunct="1">
              <a:lnSpc>
                <a:spcPct val="90000"/>
              </a:lnSpc>
              <a:spcBef>
                <a:spcPct val="50000"/>
              </a:spcBef>
              <a:buFont typeface="Wingdings" pitchFamily="2" charset="2"/>
              <a:buNone/>
            </a:pPr>
            <a:r>
              <a:rPr lang="en-US" sz="2400" dirty="0" smtClean="0">
                <a:latin typeface="Courier New" pitchFamily="49" charset="0"/>
              </a:rPr>
              <a:t>	</a:t>
            </a:r>
            <a:r>
              <a:rPr lang="en-US" b="1" dirty="0" smtClean="0">
                <a:latin typeface="Courier New" pitchFamily="49" charset="0"/>
              </a:rPr>
              <a:t>/* This is a comment */</a:t>
            </a:r>
          </a:p>
          <a:p>
            <a:pPr lvl="1" eaLnBrk="1" hangingPunct="1">
              <a:lnSpc>
                <a:spcPct val="90000"/>
              </a:lnSpc>
              <a:buFont typeface="Wingdings" pitchFamily="2" charset="2"/>
              <a:buNone/>
            </a:pPr>
            <a:r>
              <a:rPr lang="en-US" b="1" dirty="0" smtClean="0">
                <a:latin typeface="Courier New" pitchFamily="49" charset="0"/>
              </a:rPr>
              <a:t>  // This is a single line comment</a:t>
            </a:r>
          </a:p>
        </p:txBody>
      </p:sp>
      <p:sp>
        <p:nvSpPr>
          <p:cNvPr id="21511"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a:t>C Style</a:t>
            </a:r>
          </a:p>
        </p:txBody>
      </p:sp>
      <p:sp>
        <p:nvSpPr>
          <p:cNvPr id="12" name="Rectangle 3"/>
          <p:cNvSpPr txBox="1">
            <a:spLocks noChangeArrowheads="1"/>
          </p:cNvSpPr>
          <p:nvPr/>
        </p:nvSpPr>
        <p:spPr bwMode="auto">
          <a:xfrm>
            <a:off x="431800" y="2817411"/>
            <a:ext cx="8164513"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eaLnBrk="1" hangingPunct="1">
              <a:lnSpc>
                <a:spcPct val="90000"/>
              </a:lnSpc>
            </a:pPr>
            <a:r>
              <a:rPr lang="en-US" kern="0" dirty="0" smtClean="0"/>
              <a:t>Indents</a:t>
            </a:r>
          </a:p>
          <a:p>
            <a:pPr lvl="1" eaLnBrk="1" hangingPunct="1">
              <a:lnSpc>
                <a:spcPct val="90000"/>
              </a:lnSpc>
            </a:pPr>
            <a:r>
              <a:rPr lang="en-US" kern="0" dirty="0" smtClean="0"/>
              <a:t>Each </a:t>
            </a:r>
            <a:r>
              <a:rPr lang="en-US" i="1" kern="0" dirty="0" smtClean="0"/>
              <a:t>new scope</a:t>
            </a:r>
            <a:r>
              <a:rPr lang="en-US" kern="0" dirty="0" smtClean="0"/>
              <a:t> is indented 2 spaces from previous</a:t>
            </a:r>
          </a:p>
          <a:p>
            <a:pPr lvl="1" eaLnBrk="1" hangingPunct="1">
              <a:lnSpc>
                <a:spcPct val="90000"/>
              </a:lnSpc>
            </a:pPr>
            <a:r>
              <a:rPr lang="en-US" kern="0" dirty="0" smtClean="0"/>
              <a:t>Put { on end of previous line, or start of next line</a:t>
            </a:r>
          </a:p>
          <a:p>
            <a:pPr lvl="1" eaLnBrk="1" hangingPunct="1">
              <a:lnSpc>
                <a:spcPct val="90000"/>
              </a:lnSpc>
            </a:pPr>
            <a:r>
              <a:rPr lang="en-US" kern="0" dirty="0" smtClean="0"/>
              <a:t>Line matching } up below</a:t>
            </a:r>
          </a:p>
        </p:txBody>
      </p:sp>
      <p:sp>
        <p:nvSpPr>
          <p:cNvPr id="13" name="Text Box 4"/>
          <p:cNvSpPr txBox="1">
            <a:spLocks noChangeArrowheads="1"/>
          </p:cNvSpPr>
          <p:nvPr/>
        </p:nvSpPr>
        <p:spPr bwMode="auto">
          <a:xfrm>
            <a:off x="1260158" y="4371303"/>
            <a:ext cx="3048000" cy="2031325"/>
          </a:xfrm>
          <a:prstGeom prst="rect">
            <a:avLst/>
          </a:prstGeom>
          <a:noFill/>
          <a:ln w="12700">
            <a:solidFill>
              <a:srgbClr val="0033CC"/>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0"/>
              </a:spcBef>
              <a:buClrTx/>
              <a:buSzTx/>
              <a:buFontTx/>
              <a:buNone/>
            </a:pPr>
            <a:r>
              <a:rPr lang="en-US" sz="1400" b="1" dirty="0">
                <a:solidFill>
                  <a:srgbClr val="ED181E"/>
                </a:solidFill>
              </a:rPr>
              <a:t>Style is something of a personal matter.</a:t>
            </a:r>
          </a:p>
          <a:p>
            <a:pPr>
              <a:spcBef>
                <a:spcPct val="0"/>
              </a:spcBef>
              <a:buClrTx/>
              <a:buSzTx/>
              <a:buFontTx/>
              <a:buNone/>
            </a:pPr>
            <a:endParaRPr lang="en-US" sz="1400" b="1" dirty="0">
              <a:solidFill>
                <a:srgbClr val="ED181E"/>
              </a:solidFill>
            </a:endParaRPr>
          </a:p>
          <a:p>
            <a:pPr>
              <a:spcBef>
                <a:spcPct val="0"/>
              </a:spcBef>
              <a:buClrTx/>
              <a:buSzTx/>
              <a:buFontTx/>
              <a:buNone/>
            </a:pPr>
            <a:r>
              <a:rPr lang="en-US" sz="1400" b="1" dirty="0">
                <a:solidFill>
                  <a:srgbClr val="ED181E"/>
                </a:solidFill>
              </a:rPr>
              <a:t>Everyone has their own opinions…</a:t>
            </a:r>
          </a:p>
          <a:p>
            <a:pPr>
              <a:spcBef>
                <a:spcPct val="0"/>
              </a:spcBef>
              <a:buClrTx/>
              <a:buSzTx/>
              <a:buFontTx/>
              <a:buNone/>
            </a:pPr>
            <a:endParaRPr lang="en-US" sz="1400" b="1" dirty="0">
              <a:solidFill>
                <a:srgbClr val="ED181E"/>
              </a:solidFill>
            </a:endParaRPr>
          </a:p>
          <a:p>
            <a:pPr>
              <a:spcBef>
                <a:spcPct val="0"/>
              </a:spcBef>
              <a:buClrTx/>
              <a:buSzTx/>
              <a:buFontTx/>
              <a:buNone/>
            </a:pPr>
            <a:r>
              <a:rPr lang="en-US" sz="1400" b="1" dirty="0">
                <a:solidFill>
                  <a:srgbClr val="ED181E"/>
                </a:solidFill>
              </a:rPr>
              <a:t>What is presented here is similar to that in common use and a good place to start...</a:t>
            </a:r>
          </a:p>
        </p:txBody>
      </p:sp>
      <p:grpSp>
        <p:nvGrpSpPr>
          <p:cNvPr id="14" name="Group 5"/>
          <p:cNvGrpSpPr>
            <a:grpSpLocks/>
          </p:cNvGrpSpPr>
          <p:nvPr/>
        </p:nvGrpSpPr>
        <p:grpSpPr bwMode="auto">
          <a:xfrm>
            <a:off x="5222427" y="4355699"/>
            <a:ext cx="1758950" cy="1914525"/>
            <a:chOff x="2354" y="1961"/>
            <a:chExt cx="1108" cy="1206"/>
          </a:xfrm>
        </p:grpSpPr>
        <p:sp>
          <p:nvSpPr>
            <p:cNvPr id="15" name="Text Box 6"/>
            <p:cNvSpPr txBox="1">
              <a:spLocks noChangeArrowheads="1"/>
            </p:cNvSpPr>
            <p:nvPr/>
          </p:nvSpPr>
          <p:spPr bwMode="auto">
            <a:xfrm>
              <a:off x="2354" y="2194"/>
              <a:ext cx="1108" cy="973"/>
            </a:xfrm>
            <a:prstGeom prst="rect">
              <a:avLst/>
            </a:prstGeom>
            <a:solidFill>
              <a:schemeClr val="bg1"/>
            </a:solidFill>
            <a:ln w="3175">
              <a:solidFill>
                <a:schemeClr val="tx1"/>
              </a:solidFill>
              <a:miter lim="800000"/>
              <a:headEnd type="none" w="lg" len="lg"/>
              <a:tailEnd type="none" w="lg" len="lg"/>
            </a:ln>
            <a:effectLst>
              <a:outerShdw dist="107763" dir="2700000" algn="ctr" rotWithShape="0">
                <a:schemeClr val="bg2"/>
              </a:outerShdw>
            </a:effec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nSpc>
                  <a:spcPts val="1400"/>
                </a:lnSpc>
                <a:spcBef>
                  <a:spcPct val="0"/>
                </a:spcBef>
                <a:buClrTx/>
                <a:buSzTx/>
                <a:buFontTx/>
                <a:buNone/>
              </a:pPr>
              <a:r>
                <a:rPr lang="en-US" sz="1600" b="1" dirty="0">
                  <a:latin typeface="Courier New" pitchFamily="49" charset="0"/>
                </a:rPr>
                <a:t> if(a &lt; b) {</a:t>
              </a:r>
            </a:p>
            <a:p>
              <a:pPr>
                <a:lnSpc>
                  <a:spcPts val="1400"/>
                </a:lnSpc>
                <a:spcBef>
                  <a:spcPct val="0"/>
                </a:spcBef>
                <a:buClrTx/>
                <a:buSzTx/>
                <a:buFontTx/>
                <a:buNone/>
              </a:pPr>
              <a:r>
                <a:rPr lang="en-US" sz="1600" b="1" dirty="0">
                  <a:latin typeface="Courier New" pitchFamily="49" charset="0"/>
                </a:rPr>
                <a:t>   b = a;</a:t>
              </a:r>
            </a:p>
            <a:p>
              <a:pPr>
                <a:lnSpc>
                  <a:spcPts val="1400"/>
                </a:lnSpc>
                <a:spcBef>
                  <a:spcPct val="0"/>
                </a:spcBef>
                <a:buClrTx/>
                <a:buSzTx/>
                <a:buFontTx/>
                <a:buNone/>
              </a:pPr>
              <a:r>
                <a:rPr lang="en-US" sz="1600" b="1" dirty="0">
                  <a:latin typeface="Courier New" pitchFamily="49" charset="0"/>
                </a:rPr>
                <a:t>   a = 0;</a:t>
              </a:r>
            </a:p>
            <a:p>
              <a:pPr>
                <a:lnSpc>
                  <a:spcPts val="1400"/>
                </a:lnSpc>
                <a:spcBef>
                  <a:spcPct val="0"/>
                </a:spcBef>
                <a:buClrTx/>
                <a:buSzTx/>
                <a:buFontTx/>
                <a:buNone/>
              </a:pPr>
              <a:r>
                <a:rPr lang="en-US" sz="1600" b="1" dirty="0">
                  <a:latin typeface="Courier New" pitchFamily="49" charset="0"/>
                </a:rPr>
                <a:t> }</a:t>
              </a:r>
            </a:p>
            <a:p>
              <a:pPr>
                <a:lnSpc>
                  <a:spcPts val="1400"/>
                </a:lnSpc>
                <a:spcBef>
                  <a:spcPct val="0"/>
                </a:spcBef>
                <a:buClrTx/>
                <a:buSzTx/>
                <a:buFontTx/>
                <a:buNone/>
              </a:pPr>
              <a:r>
                <a:rPr lang="en-US" sz="1600" b="1" dirty="0">
                  <a:latin typeface="Courier New" pitchFamily="49" charset="0"/>
                </a:rPr>
                <a:t> else {</a:t>
              </a:r>
            </a:p>
            <a:p>
              <a:pPr>
                <a:lnSpc>
                  <a:spcPts val="1400"/>
                </a:lnSpc>
                <a:spcBef>
                  <a:spcPct val="0"/>
                </a:spcBef>
                <a:buClrTx/>
                <a:buSzTx/>
                <a:buFontTx/>
                <a:buNone/>
              </a:pPr>
              <a:r>
                <a:rPr lang="en-US" sz="1600" b="1" dirty="0">
                  <a:latin typeface="Courier New" pitchFamily="49" charset="0"/>
                </a:rPr>
                <a:t>   a = b;</a:t>
              </a:r>
            </a:p>
            <a:p>
              <a:pPr>
                <a:lnSpc>
                  <a:spcPts val="1400"/>
                </a:lnSpc>
                <a:spcBef>
                  <a:spcPct val="0"/>
                </a:spcBef>
                <a:buClrTx/>
                <a:buSzTx/>
                <a:buFontTx/>
                <a:buNone/>
              </a:pPr>
              <a:r>
                <a:rPr lang="en-US" sz="1600" b="1" dirty="0">
                  <a:latin typeface="Courier New" pitchFamily="49" charset="0"/>
                </a:rPr>
                <a:t>   b = 0;</a:t>
              </a:r>
            </a:p>
            <a:p>
              <a:pPr>
                <a:lnSpc>
                  <a:spcPts val="1400"/>
                </a:lnSpc>
                <a:spcBef>
                  <a:spcPct val="0"/>
                </a:spcBef>
                <a:buClrTx/>
                <a:buSzTx/>
                <a:buFontTx/>
                <a:buNone/>
              </a:pPr>
              <a:r>
                <a:rPr lang="en-US" sz="1600" b="1" dirty="0">
                  <a:latin typeface="Courier New" pitchFamily="49" charset="0"/>
                </a:rPr>
                <a:t> }</a:t>
              </a:r>
            </a:p>
          </p:txBody>
        </p:sp>
        <p:sp>
          <p:nvSpPr>
            <p:cNvPr id="16" name="Text Box 7"/>
            <p:cNvSpPr txBox="1">
              <a:spLocks noChangeArrowheads="1"/>
            </p:cNvSpPr>
            <p:nvPr/>
          </p:nvSpPr>
          <p:spPr bwMode="auto">
            <a:xfrm>
              <a:off x="2421" y="1961"/>
              <a:ext cx="104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50000"/>
                </a:spcBef>
                <a:buClrTx/>
                <a:buSzTx/>
                <a:buFontTx/>
                <a:buNone/>
              </a:pPr>
              <a:r>
                <a:rPr lang="en-US" sz="1800" b="1" dirty="0">
                  <a:latin typeface="+mn-lt"/>
                </a:rPr>
                <a:t>Style 1</a:t>
              </a:r>
            </a:p>
          </p:txBody>
        </p:sp>
      </p:grpSp>
      <p:grpSp>
        <p:nvGrpSpPr>
          <p:cNvPr id="17" name="Group 8"/>
          <p:cNvGrpSpPr>
            <a:grpSpLocks/>
          </p:cNvGrpSpPr>
          <p:nvPr/>
        </p:nvGrpSpPr>
        <p:grpSpPr bwMode="auto">
          <a:xfrm>
            <a:off x="7257256" y="3985811"/>
            <a:ext cx="1565275" cy="2270125"/>
            <a:chOff x="4103" y="1597"/>
            <a:chExt cx="986" cy="1430"/>
          </a:xfrm>
        </p:grpSpPr>
        <p:sp>
          <p:nvSpPr>
            <p:cNvPr id="18" name="Text Box 9"/>
            <p:cNvSpPr txBox="1">
              <a:spLocks noChangeArrowheads="1"/>
            </p:cNvSpPr>
            <p:nvPr/>
          </p:nvSpPr>
          <p:spPr bwMode="auto">
            <a:xfrm>
              <a:off x="4103" y="1827"/>
              <a:ext cx="986" cy="1200"/>
            </a:xfrm>
            <a:prstGeom prst="rect">
              <a:avLst/>
            </a:prstGeom>
            <a:solidFill>
              <a:schemeClr val="bg1"/>
            </a:solidFill>
            <a:ln w="3175">
              <a:solidFill>
                <a:schemeClr val="tx1"/>
              </a:solidFill>
              <a:miter lim="800000"/>
              <a:headEnd type="none" w="lg" len="lg"/>
              <a:tailEnd type="none" w="lg" len="lg"/>
            </a:ln>
            <a:effectLst>
              <a:outerShdw dist="107763" dir="2700000" algn="ctr" rotWithShape="0">
                <a:schemeClr val="bg2"/>
              </a:outerShdw>
            </a:effec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nSpc>
                  <a:spcPts val="1400"/>
                </a:lnSpc>
                <a:spcBef>
                  <a:spcPct val="0"/>
                </a:spcBef>
                <a:buClrTx/>
                <a:buSzTx/>
                <a:buFontTx/>
                <a:buNone/>
              </a:pPr>
              <a:r>
                <a:rPr lang="en-US" sz="1600" b="1" dirty="0">
                  <a:latin typeface="Courier New" pitchFamily="49" charset="0"/>
                </a:rPr>
                <a:t> if(a &lt; b)</a:t>
              </a:r>
            </a:p>
            <a:p>
              <a:pPr>
                <a:lnSpc>
                  <a:spcPts val="1400"/>
                </a:lnSpc>
                <a:spcBef>
                  <a:spcPct val="0"/>
                </a:spcBef>
                <a:buClrTx/>
                <a:buSzTx/>
                <a:buFontTx/>
                <a:buNone/>
              </a:pPr>
              <a:r>
                <a:rPr lang="en-US" sz="1600" b="1" dirty="0">
                  <a:latin typeface="Courier New" pitchFamily="49" charset="0"/>
                </a:rPr>
                <a:t> {</a:t>
              </a:r>
            </a:p>
            <a:p>
              <a:pPr>
                <a:lnSpc>
                  <a:spcPts val="1400"/>
                </a:lnSpc>
                <a:spcBef>
                  <a:spcPct val="0"/>
                </a:spcBef>
                <a:buClrTx/>
                <a:buSzTx/>
                <a:buFontTx/>
                <a:buNone/>
              </a:pPr>
              <a:r>
                <a:rPr lang="en-US" sz="1600" b="1" dirty="0">
                  <a:latin typeface="Courier New" pitchFamily="49" charset="0"/>
                </a:rPr>
                <a:t>   b = a;</a:t>
              </a:r>
            </a:p>
            <a:p>
              <a:pPr>
                <a:lnSpc>
                  <a:spcPts val="1400"/>
                </a:lnSpc>
                <a:spcBef>
                  <a:spcPct val="0"/>
                </a:spcBef>
                <a:buClrTx/>
                <a:buSzTx/>
                <a:buFontTx/>
                <a:buNone/>
              </a:pPr>
              <a:r>
                <a:rPr lang="en-US" sz="1600" b="1" dirty="0">
                  <a:latin typeface="Courier New" pitchFamily="49" charset="0"/>
                </a:rPr>
                <a:t>   a = 0;</a:t>
              </a:r>
            </a:p>
            <a:p>
              <a:pPr>
                <a:lnSpc>
                  <a:spcPts val="1400"/>
                </a:lnSpc>
                <a:spcBef>
                  <a:spcPct val="0"/>
                </a:spcBef>
                <a:buClrTx/>
                <a:buSzTx/>
                <a:buFontTx/>
                <a:buNone/>
              </a:pPr>
              <a:r>
                <a:rPr lang="en-US" sz="1600" b="1" dirty="0">
                  <a:latin typeface="Courier New" pitchFamily="49" charset="0"/>
                </a:rPr>
                <a:t> }</a:t>
              </a:r>
            </a:p>
            <a:p>
              <a:pPr>
                <a:lnSpc>
                  <a:spcPts val="1400"/>
                </a:lnSpc>
                <a:spcBef>
                  <a:spcPct val="0"/>
                </a:spcBef>
                <a:buClrTx/>
                <a:buSzTx/>
                <a:buFontTx/>
                <a:buNone/>
              </a:pPr>
              <a:r>
                <a:rPr lang="en-US" sz="1600" b="1" dirty="0">
                  <a:latin typeface="Courier New" pitchFamily="49" charset="0"/>
                </a:rPr>
                <a:t> else</a:t>
              </a:r>
            </a:p>
            <a:p>
              <a:pPr>
                <a:lnSpc>
                  <a:spcPts val="1400"/>
                </a:lnSpc>
                <a:spcBef>
                  <a:spcPct val="0"/>
                </a:spcBef>
                <a:buClrTx/>
                <a:buSzTx/>
                <a:buFontTx/>
                <a:buNone/>
              </a:pPr>
              <a:r>
                <a:rPr lang="en-US" sz="1600" b="1" dirty="0">
                  <a:latin typeface="Courier New" pitchFamily="49" charset="0"/>
                </a:rPr>
                <a:t> {</a:t>
              </a:r>
            </a:p>
            <a:p>
              <a:pPr>
                <a:lnSpc>
                  <a:spcPts val="1400"/>
                </a:lnSpc>
                <a:spcBef>
                  <a:spcPct val="0"/>
                </a:spcBef>
                <a:buClrTx/>
                <a:buSzTx/>
                <a:buFontTx/>
                <a:buNone/>
              </a:pPr>
              <a:r>
                <a:rPr lang="en-US" sz="1600" b="1" dirty="0">
                  <a:latin typeface="Courier New" pitchFamily="49" charset="0"/>
                </a:rPr>
                <a:t>   a = b;</a:t>
              </a:r>
            </a:p>
            <a:p>
              <a:pPr>
                <a:lnSpc>
                  <a:spcPts val="1400"/>
                </a:lnSpc>
                <a:spcBef>
                  <a:spcPct val="0"/>
                </a:spcBef>
                <a:buClrTx/>
                <a:buSzTx/>
                <a:buFontTx/>
                <a:buNone/>
              </a:pPr>
              <a:r>
                <a:rPr lang="en-US" sz="1600" b="1" dirty="0">
                  <a:latin typeface="Courier New" pitchFamily="49" charset="0"/>
                </a:rPr>
                <a:t>   b = 0;</a:t>
              </a:r>
            </a:p>
            <a:p>
              <a:pPr>
                <a:lnSpc>
                  <a:spcPts val="1400"/>
                </a:lnSpc>
                <a:spcBef>
                  <a:spcPct val="0"/>
                </a:spcBef>
                <a:buClrTx/>
                <a:buSzTx/>
                <a:buFontTx/>
                <a:buNone/>
              </a:pPr>
              <a:r>
                <a:rPr lang="en-US" sz="1600" b="1" dirty="0">
                  <a:latin typeface="Courier New" pitchFamily="49" charset="0"/>
                </a:rPr>
                <a:t> }</a:t>
              </a:r>
            </a:p>
          </p:txBody>
        </p:sp>
        <p:sp>
          <p:nvSpPr>
            <p:cNvPr id="19" name="Text Box 10"/>
            <p:cNvSpPr txBox="1">
              <a:spLocks noChangeArrowheads="1"/>
            </p:cNvSpPr>
            <p:nvPr/>
          </p:nvSpPr>
          <p:spPr bwMode="auto">
            <a:xfrm>
              <a:off x="4189" y="1597"/>
              <a:ext cx="9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50000"/>
                </a:spcBef>
                <a:buClrTx/>
                <a:buSzTx/>
                <a:buFontTx/>
                <a:buNone/>
              </a:pPr>
              <a:r>
                <a:rPr lang="en-US" sz="1800" b="1" dirty="0">
                  <a:latin typeface="+mn-lt"/>
                </a:rPr>
                <a:t>Style 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81539">
                                            <p:txEl>
                                              <p:pRg st="0" end="0"/>
                                            </p:txEl>
                                          </p:spTgt>
                                        </p:tgtEl>
                                        <p:attrNameLst>
                                          <p:attrName>style.visibility</p:attrName>
                                        </p:attrNameLst>
                                      </p:cBhvr>
                                      <p:to>
                                        <p:strVal val="visible"/>
                                      </p:to>
                                    </p:set>
                                    <p:animEffect transition="in" filter="fade">
                                      <p:cBhvr>
                                        <p:cTn id="7" dur="500"/>
                                        <p:tgtEl>
                                          <p:spTgt spid="28815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81539">
                                            <p:txEl>
                                              <p:pRg st="1" end="1"/>
                                            </p:txEl>
                                          </p:spTgt>
                                        </p:tgtEl>
                                        <p:attrNameLst>
                                          <p:attrName>style.visibility</p:attrName>
                                        </p:attrNameLst>
                                      </p:cBhvr>
                                      <p:to>
                                        <p:strVal val="visible"/>
                                      </p:to>
                                    </p:set>
                                    <p:animEffect transition="in" filter="fade">
                                      <p:cBhvr>
                                        <p:cTn id="10" dur="500"/>
                                        <p:tgtEl>
                                          <p:spTgt spid="28815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81539">
                                            <p:txEl>
                                              <p:pRg st="2" end="2"/>
                                            </p:txEl>
                                          </p:spTgt>
                                        </p:tgtEl>
                                        <p:attrNameLst>
                                          <p:attrName>style.visibility</p:attrName>
                                        </p:attrNameLst>
                                      </p:cBhvr>
                                      <p:to>
                                        <p:strVal val="visible"/>
                                      </p:to>
                                    </p:set>
                                    <p:animEffect transition="in" filter="fade">
                                      <p:cBhvr>
                                        <p:cTn id="13" dur="500"/>
                                        <p:tgtEl>
                                          <p:spTgt spid="288153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wipe(left)">
                                      <p:cBhvr>
                                        <p:cTn id="18" dur="500"/>
                                        <p:tgtEl>
                                          <p:spTgt spid="12">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wipe(left)">
                                      <p:cBhvr>
                                        <p:cTn id="21" dur="500"/>
                                        <p:tgtEl>
                                          <p:spTgt spid="12">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wipe(left)">
                                      <p:cBhvr>
                                        <p:cTn id="24" dur="500"/>
                                        <p:tgtEl>
                                          <p:spTgt spid="12">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500"/>
                                        <p:tgtEl>
                                          <p:spTgt spid="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heckerboard(across)">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1539" grpId="0" build="p"/>
      <p:bldP spid="12" grpId="0" build="p" autoUpdateAnimBg="0"/>
      <p:bldP spid="13"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24579"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endParaRPr lang="en-US" sz="1400" dirty="0" smtClean="0">
              <a:latin typeface="Tahoma" pitchFamily="34" charset="0"/>
            </a:endParaRPr>
          </a:p>
        </p:txBody>
      </p:sp>
      <p:sp>
        <p:nvSpPr>
          <p:cNvPr id="24580"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0D9B37D6-0873-487E-AB4B-CC49F2A6B7D4}" type="slidenum">
              <a:rPr lang="en-US" sz="1400" smtClean="0">
                <a:latin typeface="Tahoma" pitchFamily="34" charset="0"/>
              </a:rPr>
              <a:pPr eaLnBrk="1" hangingPunct="1"/>
              <a:t>16</a:t>
            </a:fld>
            <a:endParaRPr lang="en-US" sz="1400" dirty="0" smtClean="0">
              <a:latin typeface="Tahoma" pitchFamily="34" charset="0"/>
            </a:endParaRPr>
          </a:p>
        </p:txBody>
      </p:sp>
      <p:sp>
        <p:nvSpPr>
          <p:cNvPr id="24581" name="Rectangle 2"/>
          <p:cNvSpPr>
            <a:spLocks noGrp="1" noChangeArrowheads="1"/>
          </p:cNvSpPr>
          <p:nvPr>
            <p:ph type="title"/>
          </p:nvPr>
        </p:nvSpPr>
        <p:spPr/>
        <p:txBody>
          <a:bodyPr/>
          <a:lstStyle/>
          <a:p>
            <a:pPr eaLnBrk="1" hangingPunct="1"/>
            <a:r>
              <a:rPr lang="en-US" dirty="0" smtClean="0"/>
              <a:t>The C Preprocessor</a:t>
            </a:r>
          </a:p>
        </p:txBody>
      </p:sp>
      <p:sp>
        <p:nvSpPr>
          <p:cNvPr id="2884611" name="Rectangle 3"/>
          <p:cNvSpPr>
            <a:spLocks noGrp="1" noChangeArrowheads="1"/>
          </p:cNvSpPr>
          <p:nvPr>
            <p:ph type="body" idx="1"/>
          </p:nvPr>
        </p:nvSpPr>
        <p:spPr>
          <a:xfrm>
            <a:off x="434975" y="1409701"/>
            <a:ext cx="8543925" cy="3786244"/>
          </a:xfrm>
        </p:spPr>
        <p:txBody>
          <a:bodyPr/>
          <a:lstStyle/>
          <a:p>
            <a:pPr eaLnBrk="1" hangingPunct="1"/>
            <a:r>
              <a:rPr lang="en-US" sz="2000" dirty="0" smtClean="0"/>
              <a:t>#define  </a:t>
            </a:r>
            <a:r>
              <a:rPr lang="en-US" sz="2000" i="1" dirty="0" smtClean="0"/>
              <a:t>symbol code</a:t>
            </a:r>
          </a:p>
          <a:p>
            <a:pPr lvl="1" eaLnBrk="1" hangingPunct="1"/>
            <a:r>
              <a:rPr lang="en-US" sz="1800" dirty="0" smtClean="0"/>
              <a:t>The preprocessor replaces </a:t>
            </a:r>
            <a:r>
              <a:rPr lang="en-US" sz="1800" i="1" dirty="0" smtClean="0"/>
              <a:t>symbol</a:t>
            </a:r>
            <a:r>
              <a:rPr lang="en-US" sz="1800" dirty="0" smtClean="0"/>
              <a:t> with </a:t>
            </a:r>
            <a:r>
              <a:rPr lang="en-US" sz="1800" i="1" dirty="0" smtClean="0"/>
              <a:t>code</a:t>
            </a:r>
            <a:r>
              <a:rPr lang="en-US" sz="1800" dirty="0" smtClean="0"/>
              <a:t> everywhere it appears in the program below</a:t>
            </a:r>
          </a:p>
          <a:p>
            <a:pPr lvl="1" eaLnBrk="1" hangingPunct="1">
              <a:buFont typeface="Wingdings" pitchFamily="2" charset="2"/>
              <a:buNone/>
            </a:pPr>
            <a:r>
              <a:rPr lang="en-US" sz="1600" b="1" dirty="0" smtClean="0">
                <a:latin typeface="Courier New" pitchFamily="49" charset="0"/>
              </a:rPr>
              <a:t>	#</a:t>
            </a:r>
            <a:r>
              <a:rPr lang="en-US" sz="1600" b="1" dirty="0" smtClean="0">
                <a:solidFill>
                  <a:schemeClr val="hlink"/>
                </a:solidFill>
                <a:latin typeface="Courier New" pitchFamily="49" charset="0"/>
              </a:rPr>
              <a:t>define</a:t>
            </a:r>
            <a:r>
              <a:rPr lang="en-US" sz="1600" b="1" dirty="0" smtClean="0">
                <a:latin typeface="Courier New" pitchFamily="49" charset="0"/>
              </a:rPr>
              <a:t> NUMBER_OF_MONKEYS 259</a:t>
            </a:r>
          </a:p>
          <a:p>
            <a:pPr lvl="1" eaLnBrk="1" hangingPunct="1">
              <a:buFont typeface="Wingdings" pitchFamily="2" charset="2"/>
              <a:buNone/>
            </a:pPr>
            <a:r>
              <a:rPr lang="en-US" sz="1600" b="1" dirty="0" smtClean="0">
                <a:latin typeface="Courier New" pitchFamily="49" charset="0"/>
              </a:rPr>
              <a:t>	#</a:t>
            </a:r>
            <a:r>
              <a:rPr lang="en-US" sz="1600" b="1" dirty="0" smtClean="0">
                <a:solidFill>
                  <a:schemeClr val="hlink"/>
                </a:solidFill>
                <a:latin typeface="Courier New" pitchFamily="49" charset="0"/>
              </a:rPr>
              <a:t>define</a:t>
            </a:r>
            <a:r>
              <a:rPr lang="en-US" sz="1600" b="1" dirty="0" smtClean="0">
                <a:latin typeface="Courier New" pitchFamily="49" charset="0"/>
              </a:rPr>
              <a:t> MAX_LENGTH 80</a:t>
            </a:r>
          </a:p>
          <a:p>
            <a:pPr lvl="1" eaLnBrk="1" hangingPunct="1">
              <a:buFont typeface="Wingdings" pitchFamily="2" charset="2"/>
              <a:buNone/>
            </a:pPr>
            <a:r>
              <a:rPr lang="en-US" sz="1600" b="1" dirty="0" smtClean="0">
                <a:latin typeface="Courier New" pitchFamily="49" charset="0"/>
              </a:rPr>
              <a:t>	#</a:t>
            </a:r>
            <a:r>
              <a:rPr lang="en-US" sz="1600" b="1" dirty="0" smtClean="0">
                <a:solidFill>
                  <a:schemeClr val="hlink"/>
                </a:solidFill>
                <a:latin typeface="Courier New" pitchFamily="49" charset="0"/>
              </a:rPr>
              <a:t>define</a:t>
            </a:r>
            <a:r>
              <a:rPr lang="en-US" sz="1600" b="1" dirty="0" smtClean="0">
                <a:latin typeface="Courier New" pitchFamily="49" charset="0"/>
              </a:rPr>
              <a:t> PI 3.14159</a:t>
            </a:r>
          </a:p>
          <a:p>
            <a:pPr eaLnBrk="1" hangingPunct="1"/>
            <a:r>
              <a:rPr lang="en-US" sz="2000" dirty="0" smtClean="0"/>
              <a:t>#include  </a:t>
            </a:r>
            <a:r>
              <a:rPr lang="en-US" sz="2000" i="1" dirty="0" err="1" smtClean="0"/>
              <a:t>filename.h</a:t>
            </a:r>
            <a:endParaRPr lang="en-US" sz="2000" i="1" dirty="0" smtClean="0"/>
          </a:p>
          <a:p>
            <a:pPr lvl="1" eaLnBrk="1" hangingPunct="1"/>
            <a:r>
              <a:rPr lang="en-US" sz="1800" dirty="0" smtClean="0"/>
              <a:t>The preprocessor replaces the #include directive itself with the contents of header file </a:t>
            </a:r>
            <a:r>
              <a:rPr lang="en-US" sz="1800" i="1" dirty="0" err="1" smtClean="0"/>
              <a:t>filename.h</a:t>
            </a:r>
            <a:endParaRPr lang="en-US" sz="1800" dirty="0" smtClean="0"/>
          </a:p>
          <a:p>
            <a:pPr lvl="1" eaLnBrk="1" hangingPunct="1">
              <a:buFont typeface="Wingdings" pitchFamily="2" charset="2"/>
              <a:buNone/>
            </a:pPr>
            <a:r>
              <a:rPr lang="en-US" sz="1600" b="1" dirty="0" smtClean="0">
                <a:latin typeface="Courier New" pitchFamily="49" charset="0"/>
              </a:rPr>
              <a:t>	#</a:t>
            </a:r>
            <a:r>
              <a:rPr lang="en-US" sz="1600" b="1" dirty="0" smtClean="0">
                <a:solidFill>
                  <a:schemeClr val="hlink"/>
                </a:solidFill>
                <a:latin typeface="Courier New" pitchFamily="49" charset="0"/>
              </a:rPr>
              <a:t>include</a:t>
            </a:r>
            <a:r>
              <a:rPr lang="en-US" sz="1600" b="1" dirty="0" smtClean="0">
                <a:latin typeface="Courier New" pitchFamily="49" charset="0"/>
              </a:rPr>
              <a:t> &lt;</a:t>
            </a:r>
            <a:r>
              <a:rPr lang="en-US" sz="1600" b="1" dirty="0" err="1" smtClean="0">
                <a:latin typeface="Courier New" pitchFamily="49" charset="0"/>
              </a:rPr>
              <a:t>stdio.h</a:t>
            </a:r>
            <a:r>
              <a:rPr lang="en-US" sz="1600" b="1" dirty="0" smtClean="0">
                <a:latin typeface="Courier New" pitchFamily="49" charset="0"/>
              </a:rPr>
              <a:t>&gt;     /* a system header file */</a:t>
            </a:r>
          </a:p>
          <a:p>
            <a:pPr lvl="1" eaLnBrk="1" hangingPunct="1">
              <a:buFont typeface="Wingdings" pitchFamily="2" charset="2"/>
              <a:buNone/>
            </a:pPr>
            <a:r>
              <a:rPr lang="en-US" sz="1600" b="1" dirty="0" smtClean="0">
                <a:latin typeface="Courier New" pitchFamily="49" charset="0"/>
              </a:rPr>
              <a:t>	#</a:t>
            </a:r>
            <a:r>
              <a:rPr lang="en-US" sz="1600" b="1" dirty="0" smtClean="0">
                <a:solidFill>
                  <a:schemeClr val="hlink"/>
                </a:solidFill>
                <a:latin typeface="Courier New" pitchFamily="49" charset="0"/>
              </a:rPr>
              <a:t>include</a:t>
            </a:r>
            <a:r>
              <a:rPr lang="en-US" sz="1600" b="1" dirty="0" smtClean="0">
                <a:latin typeface="Courier New" pitchFamily="49" charset="0"/>
              </a:rPr>
              <a:t> "</a:t>
            </a:r>
            <a:r>
              <a:rPr lang="en-US" sz="1600" b="1" dirty="0" err="1" smtClean="0">
                <a:latin typeface="Courier New" pitchFamily="49" charset="0"/>
              </a:rPr>
              <a:t>myheader.h</a:t>
            </a:r>
            <a:r>
              <a:rPr lang="en-US" sz="1600" b="1" dirty="0" smtClean="0">
                <a:latin typeface="Courier New" pitchFamily="49" charset="0"/>
              </a:rPr>
              <a:t>"  /* a user header file */</a:t>
            </a:r>
          </a:p>
          <a:p>
            <a:pPr eaLnBrk="1" hangingPunct="1"/>
            <a:r>
              <a:rPr lang="en-US" sz="2000" dirty="0" smtClean="0"/>
              <a:t>Macros</a:t>
            </a:r>
            <a:endParaRPr lang="en-US" sz="1600" b="1" dirty="0" smtClean="0">
              <a:solidFill>
                <a:schemeClr val="hlink"/>
              </a:solidFill>
              <a:latin typeface="Courier New" pitchFamily="49" charset="0"/>
            </a:endParaRPr>
          </a:p>
        </p:txBody>
      </p:sp>
      <p:sp>
        <p:nvSpPr>
          <p:cNvPr id="24583"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a:t>C Preprocessor</a:t>
            </a:r>
          </a:p>
        </p:txBody>
      </p:sp>
      <p:sp>
        <p:nvSpPr>
          <p:cNvPr id="2" name="TextBox 1"/>
          <p:cNvSpPr txBox="1"/>
          <p:nvPr/>
        </p:nvSpPr>
        <p:spPr>
          <a:xfrm>
            <a:off x="837338" y="5337621"/>
            <a:ext cx="4659820" cy="830997"/>
          </a:xfrm>
          <a:prstGeom prst="rect">
            <a:avLst/>
          </a:prstGeom>
          <a:noFill/>
        </p:spPr>
        <p:txBody>
          <a:bodyPr wrap="square" rtlCol="0">
            <a:spAutoFit/>
          </a:bodyPr>
          <a:lstStyle/>
          <a:p>
            <a:pPr marL="0" lvl="1">
              <a:spcBef>
                <a:spcPts val="0"/>
              </a:spcBef>
              <a:buNone/>
            </a:pPr>
            <a:r>
              <a:rPr lang="en-US" sz="1600" b="1" dirty="0">
                <a:latin typeface="Courier New" pitchFamily="49" charset="0"/>
              </a:rPr>
              <a:t>#</a:t>
            </a:r>
            <a:r>
              <a:rPr lang="en-US" sz="1600" b="1" dirty="0">
                <a:solidFill>
                  <a:schemeClr val="hlink"/>
                </a:solidFill>
                <a:latin typeface="Courier New" pitchFamily="49" charset="0"/>
              </a:rPr>
              <a:t>define </a:t>
            </a:r>
            <a:r>
              <a:rPr lang="en-US" sz="1600" b="1" dirty="0" smtClean="0">
                <a:solidFill>
                  <a:schemeClr val="hlink"/>
                </a:solidFill>
                <a:latin typeface="Courier New" pitchFamily="49" charset="0"/>
              </a:rPr>
              <a:t>add(</a:t>
            </a:r>
            <a:r>
              <a:rPr lang="en-US" sz="1600" b="1" dirty="0" err="1" smtClean="0">
                <a:solidFill>
                  <a:schemeClr val="hlink"/>
                </a:solidFill>
                <a:latin typeface="Courier New" pitchFamily="49" charset="0"/>
              </a:rPr>
              <a:t>x,y</a:t>
            </a:r>
            <a:r>
              <a:rPr lang="en-US" sz="1600" b="1" dirty="0">
                <a:solidFill>
                  <a:schemeClr val="hlink"/>
                </a:solidFill>
                <a:latin typeface="Courier New" pitchFamily="49" charset="0"/>
              </a:rPr>
              <a:t>) x</a:t>
            </a:r>
            <a:r>
              <a:rPr lang="en-US" sz="1600" b="1" dirty="0" smtClean="0">
                <a:solidFill>
                  <a:schemeClr val="hlink"/>
                </a:solidFill>
                <a:latin typeface="Courier New" pitchFamily="49" charset="0"/>
              </a:rPr>
              <a:t>+=y</a:t>
            </a:r>
            <a:endParaRPr lang="en-US" sz="1600" b="1" dirty="0">
              <a:latin typeface="Courier New" pitchFamily="49" charset="0"/>
            </a:endParaRPr>
          </a:p>
          <a:p>
            <a:pPr marL="0" lvl="1">
              <a:spcBef>
                <a:spcPts val="0"/>
              </a:spcBef>
              <a:buNone/>
            </a:pPr>
            <a:r>
              <a:rPr lang="en-US" sz="1600" b="1" dirty="0" smtClean="0">
                <a:latin typeface="Courier New" pitchFamily="49" charset="0"/>
              </a:rPr>
              <a:t>#</a:t>
            </a:r>
            <a:r>
              <a:rPr lang="en-US" sz="1600" b="1" dirty="0">
                <a:solidFill>
                  <a:schemeClr val="hlink"/>
                </a:solidFill>
                <a:latin typeface="Courier New" pitchFamily="49" charset="0"/>
              </a:rPr>
              <a:t>define </a:t>
            </a:r>
            <a:r>
              <a:rPr lang="en-US" sz="1600" b="1" dirty="0" err="1" smtClean="0">
                <a:solidFill>
                  <a:schemeClr val="hlink"/>
                </a:solidFill>
                <a:latin typeface="Courier New" pitchFamily="49" charset="0"/>
              </a:rPr>
              <a:t>doLoop</a:t>
            </a:r>
            <a:r>
              <a:rPr lang="en-US" sz="1600" b="1" dirty="0" smtClean="0">
                <a:solidFill>
                  <a:schemeClr val="hlink"/>
                </a:solidFill>
                <a:latin typeface="Courier New" pitchFamily="49" charset="0"/>
              </a:rPr>
              <a:t>(</a:t>
            </a:r>
            <a:r>
              <a:rPr lang="en-US" sz="1600" b="1" dirty="0" err="1" smtClean="0">
                <a:solidFill>
                  <a:schemeClr val="hlink"/>
                </a:solidFill>
                <a:latin typeface="Courier New" pitchFamily="49" charset="0"/>
              </a:rPr>
              <a:t>x,y</a:t>
            </a:r>
            <a:r>
              <a:rPr lang="en-US" sz="1600" b="1" dirty="0">
                <a:solidFill>
                  <a:schemeClr val="hlink"/>
                </a:solidFill>
                <a:latin typeface="Courier New" pitchFamily="49" charset="0"/>
              </a:rPr>
              <a:t>) </a:t>
            </a:r>
            <a:r>
              <a:rPr lang="en-US" sz="1600" b="1" dirty="0" smtClean="0">
                <a:solidFill>
                  <a:schemeClr val="hlink"/>
                </a:solidFill>
                <a:latin typeface="Courier New" pitchFamily="49" charset="0"/>
              </a:rPr>
              <a:t>do {x} while(y);</a:t>
            </a:r>
          </a:p>
          <a:p>
            <a:pPr marL="0" lvl="1">
              <a:spcBef>
                <a:spcPts val="0"/>
              </a:spcBef>
              <a:buNone/>
            </a:pPr>
            <a:r>
              <a:rPr lang="en-US" sz="1600" b="1" dirty="0" err="1" smtClean="0">
                <a:solidFill>
                  <a:schemeClr val="hlink"/>
                </a:solidFill>
                <a:latin typeface="Courier New" pitchFamily="49" charset="0"/>
              </a:rPr>
              <a:t>doLoop</a:t>
            </a:r>
            <a:r>
              <a:rPr lang="en-US" sz="1600" b="1" dirty="0" smtClean="0">
                <a:solidFill>
                  <a:schemeClr val="hlink"/>
                </a:solidFill>
                <a:latin typeface="Courier New" pitchFamily="49" charset="0"/>
              </a:rPr>
              <a:t>(add(z,2),z&lt;10)</a:t>
            </a:r>
            <a:endParaRPr lang="en-US" sz="1600" b="1" dirty="0">
              <a:solidFill>
                <a:schemeClr val="hlink"/>
              </a:solidFill>
              <a:latin typeface="Courier New" pitchFamily="49" charset="0"/>
            </a:endParaRPr>
          </a:p>
        </p:txBody>
      </p:sp>
      <p:sp>
        <p:nvSpPr>
          <p:cNvPr id="9" name="Right Arrow 8"/>
          <p:cNvSpPr/>
          <p:nvPr/>
        </p:nvSpPr>
        <p:spPr bwMode="auto">
          <a:xfrm>
            <a:off x="5299809" y="5753119"/>
            <a:ext cx="537882" cy="44375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0" name="TextBox 9"/>
          <p:cNvSpPr txBox="1"/>
          <p:nvPr/>
        </p:nvSpPr>
        <p:spPr>
          <a:xfrm>
            <a:off x="5944616" y="5805718"/>
            <a:ext cx="2926503" cy="338554"/>
          </a:xfrm>
          <a:prstGeom prst="rect">
            <a:avLst/>
          </a:prstGeom>
          <a:noFill/>
        </p:spPr>
        <p:txBody>
          <a:bodyPr wrap="square" rtlCol="0">
            <a:spAutoFit/>
          </a:bodyPr>
          <a:lstStyle/>
          <a:p>
            <a:pPr marL="0" lvl="1">
              <a:spcBef>
                <a:spcPts val="0"/>
              </a:spcBef>
              <a:buNone/>
            </a:pPr>
            <a:r>
              <a:rPr lang="en-US" sz="1600" b="1" dirty="0" smtClean="0">
                <a:solidFill>
                  <a:schemeClr val="hlink"/>
                </a:solidFill>
                <a:latin typeface="Courier New" pitchFamily="49" charset="0"/>
              </a:rPr>
              <a:t>do {z+=</a:t>
            </a:r>
            <a:r>
              <a:rPr lang="en-US" sz="1600" b="1" dirty="0">
                <a:solidFill>
                  <a:schemeClr val="hlink"/>
                </a:solidFill>
                <a:latin typeface="Courier New" pitchFamily="49" charset="0"/>
              </a:rPr>
              <a:t>2</a:t>
            </a:r>
            <a:r>
              <a:rPr lang="en-US" sz="1600" b="1" dirty="0" smtClean="0">
                <a:solidFill>
                  <a:schemeClr val="hlink"/>
                </a:solidFill>
                <a:latin typeface="Courier New" pitchFamily="49" charset="0"/>
              </a:rPr>
              <a:t>} while(z&lt;10);</a:t>
            </a:r>
            <a:endParaRPr lang="en-US" sz="1600" b="1" dirty="0">
              <a:solidFill>
                <a:schemeClr val="hlink"/>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4611">
                                            <p:txEl>
                                              <p:pRg st="0" end="0"/>
                                            </p:txEl>
                                          </p:spTgt>
                                        </p:tgtEl>
                                        <p:attrNameLst>
                                          <p:attrName>style.visibility</p:attrName>
                                        </p:attrNameLst>
                                      </p:cBhvr>
                                      <p:to>
                                        <p:strVal val="visible"/>
                                      </p:to>
                                    </p:set>
                                    <p:animEffect transition="in" filter="wipe(left)">
                                      <p:cBhvr>
                                        <p:cTn id="7" dur="500"/>
                                        <p:tgtEl>
                                          <p:spTgt spid="28846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84611">
                                            <p:txEl>
                                              <p:pRg st="1" end="1"/>
                                            </p:txEl>
                                          </p:spTgt>
                                        </p:tgtEl>
                                        <p:attrNameLst>
                                          <p:attrName>style.visibility</p:attrName>
                                        </p:attrNameLst>
                                      </p:cBhvr>
                                      <p:to>
                                        <p:strVal val="visible"/>
                                      </p:to>
                                    </p:set>
                                    <p:animEffect transition="in" filter="wipe(left)">
                                      <p:cBhvr>
                                        <p:cTn id="10" dur="500"/>
                                        <p:tgtEl>
                                          <p:spTgt spid="28846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84611">
                                            <p:txEl>
                                              <p:pRg st="2" end="2"/>
                                            </p:txEl>
                                          </p:spTgt>
                                        </p:tgtEl>
                                        <p:attrNameLst>
                                          <p:attrName>style.visibility</p:attrName>
                                        </p:attrNameLst>
                                      </p:cBhvr>
                                      <p:to>
                                        <p:strVal val="visible"/>
                                      </p:to>
                                    </p:set>
                                    <p:animEffect transition="in" filter="wipe(left)">
                                      <p:cBhvr>
                                        <p:cTn id="13" dur="500"/>
                                        <p:tgtEl>
                                          <p:spTgt spid="288461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84611">
                                            <p:txEl>
                                              <p:pRg st="3" end="3"/>
                                            </p:txEl>
                                          </p:spTgt>
                                        </p:tgtEl>
                                        <p:attrNameLst>
                                          <p:attrName>style.visibility</p:attrName>
                                        </p:attrNameLst>
                                      </p:cBhvr>
                                      <p:to>
                                        <p:strVal val="visible"/>
                                      </p:to>
                                    </p:set>
                                    <p:animEffect transition="in" filter="wipe(left)">
                                      <p:cBhvr>
                                        <p:cTn id="16" dur="500"/>
                                        <p:tgtEl>
                                          <p:spTgt spid="288461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84611">
                                            <p:txEl>
                                              <p:pRg st="4" end="4"/>
                                            </p:txEl>
                                          </p:spTgt>
                                        </p:tgtEl>
                                        <p:attrNameLst>
                                          <p:attrName>style.visibility</p:attrName>
                                        </p:attrNameLst>
                                      </p:cBhvr>
                                      <p:to>
                                        <p:strVal val="visible"/>
                                      </p:to>
                                    </p:set>
                                    <p:animEffect transition="in" filter="wipe(left)">
                                      <p:cBhvr>
                                        <p:cTn id="19" dur="500"/>
                                        <p:tgtEl>
                                          <p:spTgt spid="288461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884611">
                                            <p:txEl>
                                              <p:pRg st="5" end="5"/>
                                            </p:txEl>
                                          </p:spTgt>
                                        </p:tgtEl>
                                        <p:attrNameLst>
                                          <p:attrName>style.visibility</p:attrName>
                                        </p:attrNameLst>
                                      </p:cBhvr>
                                      <p:to>
                                        <p:strVal val="visible"/>
                                      </p:to>
                                    </p:set>
                                    <p:animEffect transition="in" filter="wipe(left)">
                                      <p:cBhvr>
                                        <p:cTn id="24" dur="500"/>
                                        <p:tgtEl>
                                          <p:spTgt spid="288461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84611">
                                            <p:txEl>
                                              <p:pRg st="6" end="6"/>
                                            </p:txEl>
                                          </p:spTgt>
                                        </p:tgtEl>
                                        <p:attrNameLst>
                                          <p:attrName>style.visibility</p:attrName>
                                        </p:attrNameLst>
                                      </p:cBhvr>
                                      <p:to>
                                        <p:strVal val="visible"/>
                                      </p:to>
                                    </p:set>
                                    <p:animEffect transition="in" filter="wipe(left)">
                                      <p:cBhvr>
                                        <p:cTn id="27" dur="500"/>
                                        <p:tgtEl>
                                          <p:spTgt spid="2884611">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84611">
                                            <p:txEl>
                                              <p:pRg st="7" end="7"/>
                                            </p:txEl>
                                          </p:spTgt>
                                        </p:tgtEl>
                                        <p:attrNameLst>
                                          <p:attrName>style.visibility</p:attrName>
                                        </p:attrNameLst>
                                      </p:cBhvr>
                                      <p:to>
                                        <p:strVal val="visible"/>
                                      </p:to>
                                    </p:set>
                                    <p:animEffect transition="in" filter="wipe(left)">
                                      <p:cBhvr>
                                        <p:cTn id="30" dur="500"/>
                                        <p:tgtEl>
                                          <p:spTgt spid="2884611">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84611">
                                            <p:txEl>
                                              <p:pRg st="8" end="8"/>
                                            </p:txEl>
                                          </p:spTgt>
                                        </p:tgtEl>
                                        <p:attrNameLst>
                                          <p:attrName>style.visibility</p:attrName>
                                        </p:attrNameLst>
                                      </p:cBhvr>
                                      <p:to>
                                        <p:strVal val="visible"/>
                                      </p:to>
                                    </p:set>
                                    <p:animEffect transition="in" filter="wipe(left)">
                                      <p:cBhvr>
                                        <p:cTn id="33" dur="500"/>
                                        <p:tgtEl>
                                          <p:spTgt spid="2884611">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884611">
                                            <p:txEl>
                                              <p:pRg st="9" end="9"/>
                                            </p:txEl>
                                          </p:spTgt>
                                        </p:tgtEl>
                                        <p:attrNameLst>
                                          <p:attrName>style.visibility</p:attrName>
                                        </p:attrNameLst>
                                      </p:cBhvr>
                                      <p:to>
                                        <p:strVal val="visible"/>
                                      </p:to>
                                    </p:set>
                                    <p:animEffect transition="in" filter="wipe(left)">
                                      <p:cBhvr>
                                        <p:cTn id="38" dur="500"/>
                                        <p:tgtEl>
                                          <p:spTgt spid="28846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461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1410" name="Rectangle 2"/>
          <p:cNvSpPr>
            <a:spLocks noGrp="1" noChangeArrowheads="1"/>
          </p:cNvSpPr>
          <p:nvPr>
            <p:ph type="title"/>
          </p:nvPr>
        </p:nvSpPr>
        <p:spPr/>
        <p:txBody>
          <a:bodyPr/>
          <a:lstStyle/>
          <a:p>
            <a:r>
              <a:rPr lang="en-US"/>
              <a:t>A C Program</a:t>
            </a:r>
          </a:p>
        </p:txBody>
      </p:sp>
      <p:sp>
        <p:nvSpPr>
          <p:cNvPr id="2961411" name="Rectangle 3"/>
          <p:cNvSpPr>
            <a:spLocks noGrp="1" noChangeArrowheads="1"/>
          </p:cNvSpPr>
          <p:nvPr>
            <p:ph idx="1"/>
          </p:nvPr>
        </p:nvSpPr>
        <p:spPr>
          <a:xfrm>
            <a:off x="431800" y="1408113"/>
            <a:ext cx="8164513" cy="5111750"/>
          </a:xfrm>
        </p:spPr>
        <p:txBody>
          <a:bodyPr/>
          <a:lstStyle/>
          <a:p>
            <a:pPr>
              <a:lnSpc>
                <a:spcPct val="80000"/>
              </a:lnSpc>
            </a:pPr>
            <a:r>
              <a:rPr lang="en-US" dirty="0"/>
              <a:t>What is a C program?</a:t>
            </a:r>
          </a:p>
          <a:p>
            <a:pPr lvl="1">
              <a:lnSpc>
                <a:spcPct val="80000"/>
              </a:lnSpc>
            </a:pPr>
            <a:r>
              <a:rPr lang="en-US" dirty="0"/>
              <a:t>Functions</a:t>
            </a:r>
          </a:p>
          <a:p>
            <a:pPr lvl="1">
              <a:lnSpc>
                <a:spcPct val="80000"/>
              </a:lnSpc>
            </a:pPr>
            <a:r>
              <a:rPr lang="en-US" dirty="0"/>
              <a:t>Global variables</a:t>
            </a:r>
          </a:p>
          <a:p>
            <a:pPr>
              <a:lnSpc>
                <a:spcPct val="80000"/>
              </a:lnSpc>
            </a:pPr>
            <a:r>
              <a:rPr lang="en-US" dirty="0"/>
              <a:t>Variables are symbolic names for memory locations that hold values</a:t>
            </a:r>
          </a:p>
          <a:p>
            <a:pPr lvl="1">
              <a:lnSpc>
                <a:spcPct val="80000"/>
              </a:lnSpc>
            </a:pPr>
            <a:r>
              <a:rPr lang="en-US" dirty="0"/>
              <a:t>2 types of variables</a:t>
            </a:r>
          </a:p>
          <a:p>
            <a:pPr lvl="2">
              <a:lnSpc>
                <a:spcPct val="80000"/>
              </a:lnSpc>
            </a:pPr>
            <a:r>
              <a:rPr lang="en-US" dirty="0"/>
              <a:t>Local (automatic)</a:t>
            </a:r>
          </a:p>
          <a:p>
            <a:pPr lvl="2">
              <a:lnSpc>
                <a:spcPct val="80000"/>
              </a:lnSpc>
            </a:pPr>
            <a:r>
              <a:rPr lang="en-US" dirty="0"/>
              <a:t>Global (static)</a:t>
            </a:r>
          </a:p>
          <a:p>
            <a:pPr lvl="1">
              <a:lnSpc>
                <a:spcPct val="80000"/>
              </a:lnSpc>
            </a:pPr>
            <a:r>
              <a:rPr lang="en-US" dirty="0"/>
              <a:t>Variable declarations include</a:t>
            </a:r>
          </a:p>
          <a:p>
            <a:pPr lvl="2">
              <a:lnSpc>
                <a:spcPct val="80000"/>
              </a:lnSpc>
            </a:pPr>
            <a:r>
              <a:rPr lang="en-US" dirty="0"/>
              <a:t>A symbolic name</a:t>
            </a:r>
          </a:p>
          <a:p>
            <a:pPr lvl="2">
              <a:lnSpc>
                <a:spcPct val="90000"/>
              </a:lnSpc>
              <a:spcBef>
                <a:spcPct val="10000"/>
              </a:spcBef>
            </a:pPr>
            <a:r>
              <a:rPr lang="en-US" dirty="0"/>
              <a:t>Data type (</a:t>
            </a:r>
            <a:r>
              <a:rPr lang="en-US" dirty="0" err="1"/>
              <a:t>int</a:t>
            </a:r>
            <a:r>
              <a:rPr lang="en-US" dirty="0"/>
              <a:t>, char, double)</a:t>
            </a:r>
          </a:p>
          <a:p>
            <a:pPr lvl="2">
              <a:lnSpc>
                <a:spcPct val="90000"/>
              </a:lnSpc>
              <a:spcBef>
                <a:spcPct val="10000"/>
              </a:spcBef>
            </a:pPr>
            <a:r>
              <a:rPr lang="en-US" dirty="0"/>
              <a:t>Scope (code region where the variable is defined)</a:t>
            </a:r>
          </a:p>
          <a:p>
            <a:pPr lvl="1">
              <a:lnSpc>
                <a:spcPct val="80000"/>
              </a:lnSpc>
            </a:pPr>
            <a:r>
              <a:rPr lang="en-US" dirty="0"/>
              <a:t>Variables are stored in memory or in registers.</a:t>
            </a:r>
          </a:p>
          <a:p>
            <a:pPr lvl="2">
              <a:lnSpc>
                <a:spcPct val="80000"/>
              </a:lnSpc>
            </a:pPr>
            <a:r>
              <a:rPr lang="en-US" dirty="0"/>
              <a:t>The compiler keeps track of where a variable’s value is currently stored.</a:t>
            </a:r>
          </a:p>
          <a:p>
            <a:pPr>
              <a:lnSpc>
                <a:spcPct val="80000"/>
              </a:lnSpc>
            </a:pPr>
            <a:r>
              <a:rPr lang="en-US" dirty="0"/>
              <a:t>Operators manipulate values</a:t>
            </a:r>
          </a:p>
        </p:txBody>
      </p:sp>
      <p:sp>
        <p:nvSpPr>
          <p:cNvPr id="5"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6"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7" name="Slide Number Placeholder 5"/>
          <p:cNvSpPr>
            <a:spLocks noGrp="1"/>
          </p:cNvSpPr>
          <p:nvPr>
            <p:ph type="sldNum" sz="quarter" idx="12"/>
          </p:nvPr>
        </p:nvSpPr>
        <p:spPr/>
        <p:txBody>
          <a:bodyPr/>
          <a:lstStyle/>
          <a:p>
            <a:pPr>
              <a:buNone/>
            </a:pPr>
            <a:fld id="{32333E39-03D7-46F2-8DBD-7B63A680BBEA}" type="slidenum">
              <a:rPr lang="en-US">
                <a:solidFill>
                  <a:srgbClr val="000000"/>
                </a:solidFill>
              </a:rPr>
              <a:pPr>
                <a:buNone/>
              </a:pPr>
              <a:t>17</a:t>
            </a:fld>
            <a:endParaRPr lang="en-US">
              <a:solidFill>
                <a:srgbClr val="000000"/>
              </a:solidFill>
            </a:endParaRPr>
          </a:p>
        </p:txBody>
      </p:sp>
      <p:sp>
        <p:nvSpPr>
          <p:cNvPr id="2961412"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C Program</a:t>
            </a:r>
          </a:p>
        </p:txBody>
      </p:sp>
    </p:spTree>
    <p:extLst>
      <p:ext uri="{BB962C8B-B14F-4D97-AF65-F5344CB8AC3E}">
        <p14:creationId xmlns:p14="http://schemas.microsoft.com/office/powerpoint/2010/main" val="344013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1411">
                                            <p:txEl>
                                              <p:pRg st="0" end="0"/>
                                            </p:txEl>
                                          </p:spTgt>
                                        </p:tgtEl>
                                        <p:attrNameLst>
                                          <p:attrName>style.visibility</p:attrName>
                                        </p:attrNameLst>
                                      </p:cBhvr>
                                      <p:to>
                                        <p:strVal val="visible"/>
                                      </p:to>
                                    </p:set>
                                    <p:animEffect transition="in" filter="fade">
                                      <p:cBhvr>
                                        <p:cTn id="7" dur="500"/>
                                        <p:tgtEl>
                                          <p:spTgt spid="2961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1411">
                                            <p:txEl>
                                              <p:pRg st="1" end="1"/>
                                            </p:txEl>
                                          </p:spTgt>
                                        </p:tgtEl>
                                        <p:attrNameLst>
                                          <p:attrName>style.visibility</p:attrName>
                                        </p:attrNameLst>
                                      </p:cBhvr>
                                      <p:to>
                                        <p:strVal val="visible"/>
                                      </p:to>
                                    </p:set>
                                    <p:animEffect transition="in" filter="fade">
                                      <p:cBhvr>
                                        <p:cTn id="12" dur="500"/>
                                        <p:tgtEl>
                                          <p:spTgt spid="2961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61411">
                                            <p:txEl>
                                              <p:pRg st="2" end="2"/>
                                            </p:txEl>
                                          </p:spTgt>
                                        </p:tgtEl>
                                        <p:attrNameLst>
                                          <p:attrName>style.visibility</p:attrName>
                                        </p:attrNameLst>
                                      </p:cBhvr>
                                      <p:to>
                                        <p:strVal val="visible"/>
                                      </p:to>
                                    </p:set>
                                    <p:animEffect transition="in" filter="fade">
                                      <p:cBhvr>
                                        <p:cTn id="17" dur="500"/>
                                        <p:tgtEl>
                                          <p:spTgt spid="2961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61411">
                                            <p:txEl>
                                              <p:pRg st="3" end="3"/>
                                            </p:txEl>
                                          </p:spTgt>
                                        </p:tgtEl>
                                        <p:attrNameLst>
                                          <p:attrName>style.visibility</p:attrName>
                                        </p:attrNameLst>
                                      </p:cBhvr>
                                      <p:to>
                                        <p:strVal val="visible"/>
                                      </p:to>
                                    </p:set>
                                    <p:animEffect transition="in" filter="fade">
                                      <p:cBhvr>
                                        <p:cTn id="22" dur="500"/>
                                        <p:tgtEl>
                                          <p:spTgt spid="2961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61411">
                                            <p:txEl>
                                              <p:pRg st="4" end="4"/>
                                            </p:txEl>
                                          </p:spTgt>
                                        </p:tgtEl>
                                        <p:attrNameLst>
                                          <p:attrName>style.visibility</p:attrName>
                                        </p:attrNameLst>
                                      </p:cBhvr>
                                      <p:to>
                                        <p:strVal val="visible"/>
                                      </p:to>
                                    </p:set>
                                    <p:animEffect transition="in" filter="fade">
                                      <p:cBhvr>
                                        <p:cTn id="27" dur="500"/>
                                        <p:tgtEl>
                                          <p:spTgt spid="2961411">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61411">
                                            <p:txEl>
                                              <p:pRg st="5" end="5"/>
                                            </p:txEl>
                                          </p:spTgt>
                                        </p:tgtEl>
                                        <p:attrNameLst>
                                          <p:attrName>style.visibility</p:attrName>
                                        </p:attrNameLst>
                                      </p:cBhvr>
                                      <p:to>
                                        <p:strVal val="visible"/>
                                      </p:to>
                                    </p:set>
                                    <p:animEffect transition="in" filter="fade">
                                      <p:cBhvr>
                                        <p:cTn id="30" dur="500"/>
                                        <p:tgtEl>
                                          <p:spTgt spid="2961411">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61411">
                                            <p:txEl>
                                              <p:pRg st="6" end="6"/>
                                            </p:txEl>
                                          </p:spTgt>
                                        </p:tgtEl>
                                        <p:attrNameLst>
                                          <p:attrName>style.visibility</p:attrName>
                                        </p:attrNameLst>
                                      </p:cBhvr>
                                      <p:to>
                                        <p:strVal val="visible"/>
                                      </p:to>
                                    </p:set>
                                    <p:animEffect transition="in" filter="fade">
                                      <p:cBhvr>
                                        <p:cTn id="33" dur="500"/>
                                        <p:tgtEl>
                                          <p:spTgt spid="296141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61411">
                                            <p:txEl>
                                              <p:pRg st="7" end="7"/>
                                            </p:txEl>
                                          </p:spTgt>
                                        </p:tgtEl>
                                        <p:attrNameLst>
                                          <p:attrName>style.visibility</p:attrName>
                                        </p:attrNameLst>
                                      </p:cBhvr>
                                      <p:to>
                                        <p:strVal val="visible"/>
                                      </p:to>
                                    </p:set>
                                    <p:animEffect transition="in" filter="fade">
                                      <p:cBhvr>
                                        <p:cTn id="38" dur="500"/>
                                        <p:tgtEl>
                                          <p:spTgt spid="2961411">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61411">
                                            <p:txEl>
                                              <p:pRg st="8" end="8"/>
                                            </p:txEl>
                                          </p:spTgt>
                                        </p:tgtEl>
                                        <p:attrNameLst>
                                          <p:attrName>style.visibility</p:attrName>
                                        </p:attrNameLst>
                                      </p:cBhvr>
                                      <p:to>
                                        <p:strVal val="visible"/>
                                      </p:to>
                                    </p:set>
                                    <p:animEffect transition="in" filter="fade">
                                      <p:cBhvr>
                                        <p:cTn id="41" dur="500"/>
                                        <p:tgtEl>
                                          <p:spTgt spid="2961411">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61411">
                                            <p:txEl>
                                              <p:pRg st="9" end="9"/>
                                            </p:txEl>
                                          </p:spTgt>
                                        </p:tgtEl>
                                        <p:attrNameLst>
                                          <p:attrName>style.visibility</p:attrName>
                                        </p:attrNameLst>
                                      </p:cBhvr>
                                      <p:to>
                                        <p:strVal val="visible"/>
                                      </p:to>
                                    </p:set>
                                    <p:animEffect transition="in" filter="fade">
                                      <p:cBhvr>
                                        <p:cTn id="44" dur="500"/>
                                        <p:tgtEl>
                                          <p:spTgt spid="2961411">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61411">
                                            <p:txEl>
                                              <p:pRg st="10" end="10"/>
                                            </p:txEl>
                                          </p:spTgt>
                                        </p:tgtEl>
                                        <p:attrNameLst>
                                          <p:attrName>style.visibility</p:attrName>
                                        </p:attrNameLst>
                                      </p:cBhvr>
                                      <p:to>
                                        <p:strVal val="visible"/>
                                      </p:to>
                                    </p:set>
                                    <p:animEffect transition="in" filter="fade">
                                      <p:cBhvr>
                                        <p:cTn id="47" dur="500"/>
                                        <p:tgtEl>
                                          <p:spTgt spid="296141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961411">
                                            <p:txEl>
                                              <p:pRg st="11" end="11"/>
                                            </p:txEl>
                                          </p:spTgt>
                                        </p:tgtEl>
                                        <p:attrNameLst>
                                          <p:attrName>style.visibility</p:attrName>
                                        </p:attrNameLst>
                                      </p:cBhvr>
                                      <p:to>
                                        <p:strVal val="visible"/>
                                      </p:to>
                                    </p:set>
                                    <p:animEffect transition="in" filter="fade">
                                      <p:cBhvr>
                                        <p:cTn id="52" dur="500"/>
                                        <p:tgtEl>
                                          <p:spTgt spid="2961411">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61411">
                                            <p:txEl>
                                              <p:pRg st="12" end="12"/>
                                            </p:txEl>
                                          </p:spTgt>
                                        </p:tgtEl>
                                        <p:attrNameLst>
                                          <p:attrName>style.visibility</p:attrName>
                                        </p:attrNameLst>
                                      </p:cBhvr>
                                      <p:to>
                                        <p:strVal val="visible"/>
                                      </p:to>
                                    </p:set>
                                    <p:animEffect transition="in" filter="fade">
                                      <p:cBhvr>
                                        <p:cTn id="55" dur="500"/>
                                        <p:tgtEl>
                                          <p:spTgt spid="2961411">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961411">
                                            <p:txEl>
                                              <p:pRg st="13" end="13"/>
                                            </p:txEl>
                                          </p:spTgt>
                                        </p:tgtEl>
                                        <p:attrNameLst>
                                          <p:attrName>style.visibility</p:attrName>
                                        </p:attrNameLst>
                                      </p:cBhvr>
                                      <p:to>
                                        <p:strVal val="visible"/>
                                      </p:to>
                                    </p:set>
                                    <p:animEffect transition="in" filter="fade">
                                      <p:cBhvr>
                                        <p:cTn id="60" dur="500"/>
                                        <p:tgtEl>
                                          <p:spTgt spid="29614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1411"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5506" name="Rectangle 2"/>
          <p:cNvSpPr>
            <a:spLocks noGrp="1" noChangeArrowheads="1"/>
          </p:cNvSpPr>
          <p:nvPr>
            <p:ph type="title"/>
          </p:nvPr>
        </p:nvSpPr>
        <p:spPr/>
        <p:txBody>
          <a:bodyPr/>
          <a:lstStyle/>
          <a:p>
            <a:r>
              <a:rPr lang="en-US"/>
              <a:t>The C Symbol Table</a:t>
            </a:r>
          </a:p>
        </p:txBody>
      </p:sp>
      <p:sp>
        <p:nvSpPr>
          <p:cNvPr id="2965507" name="Rectangle 3"/>
          <p:cNvSpPr>
            <a:spLocks noGrp="1" noChangeArrowheads="1"/>
          </p:cNvSpPr>
          <p:nvPr>
            <p:ph idx="1"/>
          </p:nvPr>
        </p:nvSpPr>
        <p:spPr>
          <a:xfrm>
            <a:off x="406400" y="1333500"/>
            <a:ext cx="8356600" cy="4937125"/>
          </a:xfrm>
        </p:spPr>
        <p:txBody>
          <a:bodyPr/>
          <a:lstStyle/>
          <a:p>
            <a:r>
              <a:rPr lang="en-US" dirty="0"/>
              <a:t>The C compiler keeps track of variables in a program during compilation in a symbol table</a:t>
            </a:r>
          </a:p>
          <a:p>
            <a:r>
              <a:rPr lang="en-US" dirty="0"/>
              <a:t>A symbol table entry is created when a variable is declared.</a:t>
            </a:r>
          </a:p>
          <a:p>
            <a:r>
              <a:rPr lang="en-US" dirty="0"/>
              <a:t>Specifically, each symbol table entry contains:</a:t>
            </a:r>
          </a:p>
          <a:p>
            <a:pPr lvl="1"/>
            <a:r>
              <a:rPr lang="en-US" dirty="0"/>
              <a:t>Variable name</a:t>
            </a:r>
          </a:p>
          <a:p>
            <a:pPr lvl="1"/>
            <a:r>
              <a:rPr lang="en-US" dirty="0"/>
              <a:t>Variable data type (</a:t>
            </a:r>
            <a:r>
              <a:rPr lang="en-US" dirty="0" err="1"/>
              <a:t>int</a:t>
            </a:r>
            <a:r>
              <a:rPr lang="en-US" dirty="0"/>
              <a:t>, float, char, etc.)</a:t>
            </a:r>
          </a:p>
          <a:p>
            <a:pPr lvl="1"/>
            <a:r>
              <a:rPr lang="en-US" dirty="0"/>
              <a:t>Variable storage class (auto, static)</a:t>
            </a:r>
          </a:p>
          <a:p>
            <a:pPr lvl="1"/>
            <a:r>
              <a:rPr lang="en-US" dirty="0"/>
              <a:t>Where in memory the variable is stored (an offset)</a:t>
            </a:r>
          </a:p>
          <a:p>
            <a:pPr lvl="1"/>
            <a:r>
              <a:rPr lang="en-US" dirty="0"/>
              <a:t>An identifier to indicate the variable’s scope</a:t>
            </a:r>
          </a:p>
          <a:p>
            <a:r>
              <a:rPr lang="en-US" dirty="0"/>
              <a:t>Variables must be declared and in scope before they can be used (referenced) by a program</a:t>
            </a:r>
          </a:p>
        </p:txBody>
      </p:sp>
      <p:sp>
        <p:nvSpPr>
          <p:cNvPr id="5"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6"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7" name="Slide Number Placeholder 5"/>
          <p:cNvSpPr>
            <a:spLocks noGrp="1"/>
          </p:cNvSpPr>
          <p:nvPr>
            <p:ph type="sldNum" sz="quarter" idx="12"/>
          </p:nvPr>
        </p:nvSpPr>
        <p:spPr/>
        <p:txBody>
          <a:bodyPr/>
          <a:lstStyle/>
          <a:p>
            <a:pPr>
              <a:buNone/>
            </a:pPr>
            <a:fld id="{FE0F3643-DD19-4BDB-8830-DBA7A9DF0DF6}" type="slidenum">
              <a:rPr lang="en-US">
                <a:solidFill>
                  <a:srgbClr val="000000"/>
                </a:solidFill>
              </a:rPr>
              <a:pPr>
                <a:buNone/>
              </a:pPr>
              <a:t>18</a:t>
            </a:fld>
            <a:endParaRPr lang="en-US">
              <a:solidFill>
                <a:srgbClr val="000000"/>
              </a:solidFill>
            </a:endParaRPr>
          </a:p>
        </p:txBody>
      </p:sp>
      <p:sp>
        <p:nvSpPr>
          <p:cNvPr id="2965509"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Variables &amp; Operators</a:t>
            </a:r>
          </a:p>
        </p:txBody>
      </p:sp>
    </p:spTree>
    <p:extLst>
      <p:ext uri="{BB962C8B-B14F-4D97-AF65-F5344CB8AC3E}">
        <p14:creationId xmlns:p14="http://schemas.microsoft.com/office/powerpoint/2010/main" val="102547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5507">
                                            <p:txEl>
                                              <p:pRg st="0" end="0"/>
                                            </p:txEl>
                                          </p:spTgt>
                                        </p:tgtEl>
                                        <p:attrNameLst>
                                          <p:attrName>style.visibility</p:attrName>
                                        </p:attrNameLst>
                                      </p:cBhvr>
                                      <p:to>
                                        <p:strVal val="visible"/>
                                      </p:to>
                                    </p:set>
                                    <p:animEffect transition="in" filter="fade">
                                      <p:cBhvr>
                                        <p:cTn id="7" dur="500"/>
                                        <p:tgtEl>
                                          <p:spTgt spid="2965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5507">
                                            <p:txEl>
                                              <p:pRg st="1" end="1"/>
                                            </p:txEl>
                                          </p:spTgt>
                                        </p:tgtEl>
                                        <p:attrNameLst>
                                          <p:attrName>style.visibility</p:attrName>
                                        </p:attrNameLst>
                                      </p:cBhvr>
                                      <p:to>
                                        <p:strVal val="visible"/>
                                      </p:to>
                                    </p:set>
                                    <p:animEffect transition="in" filter="fade">
                                      <p:cBhvr>
                                        <p:cTn id="12" dur="500"/>
                                        <p:tgtEl>
                                          <p:spTgt spid="2965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65507">
                                            <p:txEl>
                                              <p:pRg st="2" end="2"/>
                                            </p:txEl>
                                          </p:spTgt>
                                        </p:tgtEl>
                                        <p:attrNameLst>
                                          <p:attrName>style.visibility</p:attrName>
                                        </p:attrNameLst>
                                      </p:cBhvr>
                                      <p:to>
                                        <p:strVal val="visible"/>
                                      </p:to>
                                    </p:set>
                                    <p:animEffect transition="in" filter="fade">
                                      <p:cBhvr>
                                        <p:cTn id="17" dur="500"/>
                                        <p:tgtEl>
                                          <p:spTgt spid="296550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65507">
                                            <p:txEl>
                                              <p:pRg st="3" end="3"/>
                                            </p:txEl>
                                          </p:spTgt>
                                        </p:tgtEl>
                                        <p:attrNameLst>
                                          <p:attrName>style.visibility</p:attrName>
                                        </p:attrNameLst>
                                      </p:cBhvr>
                                      <p:to>
                                        <p:strVal val="visible"/>
                                      </p:to>
                                    </p:set>
                                    <p:animEffect transition="in" filter="fade">
                                      <p:cBhvr>
                                        <p:cTn id="20" dur="500"/>
                                        <p:tgtEl>
                                          <p:spTgt spid="296550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65507">
                                            <p:txEl>
                                              <p:pRg st="4" end="4"/>
                                            </p:txEl>
                                          </p:spTgt>
                                        </p:tgtEl>
                                        <p:attrNameLst>
                                          <p:attrName>style.visibility</p:attrName>
                                        </p:attrNameLst>
                                      </p:cBhvr>
                                      <p:to>
                                        <p:strVal val="visible"/>
                                      </p:to>
                                    </p:set>
                                    <p:animEffect transition="in" filter="fade">
                                      <p:cBhvr>
                                        <p:cTn id="23" dur="500"/>
                                        <p:tgtEl>
                                          <p:spTgt spid="296550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65507">
                                            <p:txEl>
                                              <p:pRg st="5" end="5"/>
                                            </p:txEl>
                                          </p:spTgt>
                                        </p:tgtEl>
                                        <p:attrNameLst>
                                          <p:attrName>style.visibility</p:attrName>
                                        </p:attrNameLst>
                                      </p:cBhvr>
                                      <p:to>
                                        <p:strVal val="visible"/>
                                      </p:to>
                                    </p:set>
                                    <p:animEffect transition="in" filter="fade">
                                      <p:cBhvr>
                                        <p:cTn id="26" dur="500"/>
                                        <p:tgtEl>
                                          <p:spTgt spid="296550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65507">
                                            <p:txEl>
                                              <p:pRg st="6" end="6"/>
                                            </p:txEl>
                                          </p:spTgt>
                                        </p:tgtEl>
                                        <p:attrNameLst>
                                          <p:attrName>style.visibility</p:attrName>
                                        </p:attrNameLst>
                                      </p:cBhvr>
                                      <p:to>
                                        <p:strVal val="visible"/>
                                      </p:to>
                                    </p:set>
                                    <p:animEffect transition="in" filter="fade">
                                      <p:cBhvr>
                                        <p:cTn id="29" dur="500"/>
                                        <p:tgtEl>
                                          <p:spTgt spid="296550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65507">
                                            <p:txEl>
                                              <p:pRg st="7" end="7"/>
                                            </p:txEl>
                                          </p:spTgt>
                                        </p:tgtEl>
                                        <p:attrNameLst>
                                          <p:attrName>style.visibility</p:attrName>
                                        </p:attrNameLst>
                                      </p:cBhvr>
                                      <p:to>
                                        <p:strVal val="visible"/>
                                      </p:to>
                                    </p:set>
                                    <p:animEffect transition="in" filter="fade">
                                      <p:cBhvr>
                                        <p:cTn id="32" dur="500"/>
                                        <p:tgtEl>
                                          <p:spTgt spid="296550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65507">
                                            <p:txEl>
                                              <p:pRg st="8" end="8"/>
                                            </p:txEl>
                                          </p:spTgt>
                                        </p:tgtEl>
                                        <p:attrNameLst>
                                          <p:attrName>style.visibility</p:attrName>
                                        </p:attrNameLst>
                                      </p:cBhvr>
                                      <p:to>
                                        <p:strVal val="visible"/>
                                      </p:to>
                                    </p:set>
                                    <p:animEffect transition="in" filter="fade">
                                      <p:cBhvr>
                                        <p:cTn id="37" dur="500"/>
                                        <p:tgtEl>
                                          <p:spTgt spid="2965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55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2"/>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19459" name="Footer Placeholder 3"/>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19460" name="Slide Number Placeholder 4"/>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A67A6E47-F760-4A49-9273-0AC421098185}" type="slidenum">
              <a:rPr lang="en-US" sz="1400" smtClean="0">
                <a:latin typeface="Tahoma" pitchFamily="34" charset="0"/>
              </a:rPr>
              <a:pPr eaLnBrk="1" hangingPunct="1"/>
              <a:t>19</a:t>
            </a:fld>
            <a:endParaRPr lang="en-US" sz="1400" smtClean="0">
              <a:latin typeface="Tahoma" pitchFamily="34" charset="0"/>
            </a:endParaRPr>
          </a:p>
        </p:txBody>
      </p:sp>
      <p:sp>
        <p:nvSpPr>
          <p:cNvPr id="19462" name="Rectangle 3"/>
          <p:cNvSpPr>
            <a:spLocks noGrp="1" noChangeArrowheads="1"/>
          </p:cNvSpPr>
          <p:nvPr>
            <p:ph type="title"/>
          </p:nvPr>
        </p:nvSpPr>
        <p:spPr/>
        <p:txBody>
          <a:bodyPr/>
          <a:lstStyle/>
          <a:p>
            <a:pPr eaLnBrk="1" hangingPunct="1"/>
            <a:r>
              <a:rPr lang="en-US" smtClean="0"/>
              <a:t>Compiling a C Program</a:t>
            </a:r>
          </a:p>
        </p:txBody>
      </p:sp>
      <p:sp>
        <p:nvSpPr>
          <p:cNvPr id="19468" name="Text Box 28"/>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a:t>The C Language</a:t>
            </a:r>
          </a:p>
        </p:txBody>
      </p:sp>
      <p:sp>
        <p:nvSpPr>
          <p:cNvPr id="51" name="Text Box 19"/>
          <p:cNvSpPr txBox="1">
            <a:spLocks noChangeArrowheads="1"/>
          </p:cNvSpPr>
          <p:nvPr/>
        </p:nvSpPr>
        <p:spPr bwMode="auto">
          <a:xfrm>
            <a:off x="6823328" y="1238835"/>
            <a:ext cx="21113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50000"/>
              </a:spcBef>
              <a:buClrTx/>
              <a:buSzTx/>
              <a:buFontTx/>
              <a:buNone/>
            </a:pPr>
            <a:r>
              <a:rPr lang="en-US" sz="1800" b="1" dirty="0" smtClean="0">
                <a:solidFill>
                  <a:srgbClr val="FF0000"/>
                </a:solidFill>
                <a:latin typeface="Comic Sans MS" panose="030F0702030302020204" pitchFamily="66" charset="0"/>
              </a:rPr>
              <a:t>Preprocessor Text</a:t>
            </a:r>
            <a:endParaRPr lang="en-US" sz="1800" b="1" dirty="0">
              <a:solidFill>
                <a:srgbClr val="FF0000"/>
              </a:solidFill>
              <a:latin typeface="Comic Sans MS" panose="030F0702030302020204" pitchFamily="66" charset="0"/>
            </a:endParaRPr>
          </a:p>
        </p:txBody>
      </p:sp>
      <p:sp>
        <p:nvSpPr>
          <p:cNvPr id="19461" name="Rectangle 2"/>
          <p:cNvSpPr>
            <a:spLocks noChangeArrowheads="1"/>
          </p:cNvSpPr>
          <p:nvPr/>
        </p:nvSpPr>
        <p:spPr bwMode="auto">
          <a:xfrm>
            <a:off x="1193217" y="1961149"/>
            <a:ext cx="5445125" cy="2485015"/>
          </a:xfrm>
          <a:prstGeom prst="rect">
            <a:avLst/>
          </a:prstGeom>
          <a:noFill/>
          <a:ln w="57150">
            <a:solidFill>
              <a:schemeClr val="hlink"/>
            </a:solidFill>
            <a:prstDash val="dash"/>
            <a:miter lim="800000"/>
            <a:headEnd type="none" w="lg" len="lg"/>
            <a:tailEnd type="none" w="lg" len="lg"/>
          </a:ln>
          <a:effectLst/>
          <a:extLst/>
        </p:spPr>
        <p:txBody>
          <a:bodyPr wrap="none" anchor="ctr"/>
          <a:lstStyle/>
          <a:p>
            <a:endParaRPr lang="en-US"/>
          </a:p>
        </p:txBody>
      </p:sp>
      <p:sp>
        <p:nvSpPr>
          <p:cNvPr id="2890756" name="Oval 4"/>
          <p:cNvSpPr>
            <a:spLocks noChangeArrowheads="1"/>
          </p:cNvSpPr>
          <p:nvPr/>
        </p:nvSpPr>
        <p:spPr bwMode="auto">
          <a:xfrm>
            <a:off x="2906130" y="1238836"/>
            <a:ext cx="1895475" cy="503237"/>
          </a:xfrm>
          <a:prstGeom prst="ellipse">
            <a:avLst/>
          </a:prstGeom>
          <a:solidFill>
            <a:schemeClr val="bg1"/>
          </a:solidFill>
          <a:ln w="38100">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600" b="1"/>
              <a:t>C Source Code</a:t>
            </a:r>
          </a:p>
        </p:txBody>
      </p:sp>
      <p:grpSp>
        <p:nvGrpSpPr>
          <p:cNvPr id="2890794" name="Group 42"/>
          <p:cNvGrpSpPr>
            <a:grpSpLocks/>
          </p:cNvGrpSpPr>
          <p:nvPr/>
        </p:nvGrpSpPr>
        <p:grpSpPr bwMode="auto">
          <a:xfrm>
            <a:off x="1707567" y="5145141"/>
            <a:ext cx="2932113" cy="665163"/>
            <a:chOff x="1812" y="3234"/>
            <a:chExt cx="1847" cy="419"/>
          </a:xfrm>
        </p:grpSpPr>
        <p:sp>
          <p:nvSpPr>
            <p:cNvPr id="19491" name="Oval 9"/>
            <p:cNvSpPr>
              <a:spLocks noChangeArrowheads="1"/>
            </p:cNvSpPr>
            <p:nvPr/>
          </p:nvSpPr>
          <p:spPr bwMode="auto">
            <a:xfrm>
              <a:off x="1812" y="3234"/>
              <a:ext cx="1106" cy="419"/>
            </a:xfrm>
            <a:prstGeom prst="ellipse">
              <a:avLst/>
            </a:prstGeom>
            <a:solidFill>
              <a:schemeClr val="bg1"/>
            </a:solidFill>
            <a:ln w="38100">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600" b="1" dirty="0">
                  <a:latin typeface="Arial Narrow" pitchFamily="34" charset="0"/>
                </a:rPr>
                <a:t>Library &amp; Object</a:t>
              </a:r>
            </a:p>
            <a:p>
              <a:pPr algn="ctr" eaLnBrk="0" hangingPunct="0">
                <a:spcBef>
                  <a:spcPct val="0"/>
                </a:spcBef>
                <a:buClrTx/>
                <a:buSzTx/>
                <a:buFontTx/>
                <a:buNone/>
              </a:pPr>
              <a:r>
                <a:rPr lang="en-US" sz="1600" b="1" dirty="0">
                  <a:latin typeface="Arial Narrow" pitchFamily="34" charset="0"/>
                </a:rPr>
                <a:t>Files</a:t>
              </a:r>
            </a:p>
          </p:txBody>
        </p:sp>
        <p:cxnSp>
          <p:nvCxnSpPr>
            <p:cNvPr id="19492" name="AutoShape 10"/>
            <p:cNvCxnSpPr>
              <a:cxnSpLocks noChangeShapeType="1"/>
              <a:stCxn id="19491" idx="6"/>
              <a:endCxn id="19473" idx="1"/>
            </p:cNvCxnSpPr>
            <p:nvPr/>
          </p:nvCxnSpPr>
          <p:spPr bwMode="auto">
            <a:xfrm flipV="1">
              <a:off x="2918" y="3443"/>
              <a:ext cx="741" cy="0"/>
            </a:xfrm>
            <a:prstGeom prst="straightConnector1">
              <a:avLst/>
            </a:prstGeom>
            <a:noFill/>
            <a:ln w="38100">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90795" name="Group 43"/>
          <p:cNvGrpSpPr>
            <a:grpSpLocks/>
          </p:cNvGrpSpPr>
          <p:nvPr/>
        </p:nvGrpSpPr>
        <p:grpSpPr bwMode="auto">
          <a:xfrm>
            <a:off x="4715880" y="5639986"/>
            <a:ext cx="1524000" cy="881063"/>
            <a:chOff x="3707" y="3669"/>
            <a:chExt cx="960" cy="555"/>
          </a:xfrm>
        </p:grpSpPr>
        <p:sp>
          <p:nvSpPr>
            <p:cNvPr id="19489" name="Oval 12"/>
            <p:cNvSpPr>
              <a:spLocks noChangeArrowheads="1"/>
            </p:cNvSpPr>
            <p:nvPr/>
          </p:nvSpPr>
          <p:spPr bwMode="auto">
            <a:xfrm>
              <a:off x="3707" y="3864"/>
              <a:ext cx="960" cy="360"/>
            </a:xfrm>
            <a:prstGeom prst="ellipse">
              <a:avLst/>
            </a:prstGeom>
            <a:solidFill>
              <a:schemeClr val="bg1"/>
            </a:solidFill>
            <a:ln w="38100">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200" b="1"/>
                <a:t>Executable</a:t>
              </a:r>
              <a:br>
                <a:rPr lang="en-US" sz="1200" b="1"/>
              </a:br>
              <a:r>
                <a:rPr lang="en-US" sz="1200" b="1"/>
                <a:t>Image</a:t>
              </a:r>
            </a:p>
          </p:txBody>
        </p:sp>
        <p:cxnSp>
          <p:nvCxnSpPr>
            <p:cNvPr id="19490" name="AutoShape 13"/>
            <p:cNvCxnSpPr>
              <a:cxnSpLocks noChangeShapeType="1"/>
              <a:stCxn id="19473" idx="2"/>
              <a:endCxn id="19489" idx="0"/>
            </p:cNvCxnSpPr>
            <p:nvPr/>
          </p:nvCxnSpPr>
          <p:spPr bwMode="auto">
            <a:xfrm>
              <a:off x="4187" y="3669"/>
              <a:ext cx="0" cy="195"/>
            </a:xfrm>
            <a:prstGeom prst="straightConnector1">
              <a:avLst/>
            </a:prstGeom>
            <a:noFill/>
            <a:ln w="38100">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p:cNvGrpSpPr/>
          <p:nvPr/>
        </p:nvGrpSpPr>
        <p:grpSpPr>
          <a:xfrm>
            <a:off x="4639680" y="4425952"/>
            <a:ext cx="1676400" cy="1214485"/>
            <a:chOff x="5808663" y="4414791"/>
            <a:chExt cx="1676400" cy="1214485"/>
          </a:xfrm>
        </p:grpSpPr>
        <p:sp>
          <p:nvSpPr>
            <p:cNvPr id="19473" name="Rectangle 22"/>
            <p:cNvSpPr>
              <a:spLocks noChangeArrowheads="1"/>
            </p:cNvSpPr>
            <p:nvPr/>
          </p:nvSpPr>
          <p:spPr bwMode="auto">
            <a:xfrm>
              <a:off x="5808663" y="5303520"/>
              <a:ext cx="1676400" cy="325756"/>
            </a:xfrm>
            <a:prstGeom prst="rect">
              <a:avLst/>
            </a:prstGeom>
            <a:solidFill>
              <a:schemeClr val="bg1"/>
            </a:solidFill>
            <a:ln w="381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600" b="1" dirty="0"/>
                <a:t>Linker</a:t>
              </a:r>
            </a:p>
          </p:txBody>
        </p:sp>
        <p:sp>
          <p:nvSpPr>
            <p:cNvPr id="19475" name="Line 35"/>
            <p:cNvSpPr>
              <a:spLocks noChangeShapeType="1"/>
            </p:cNvSpPr>
            <p:nvPr/>
          </p:nvSpPr>
          <p:spPr bwMode="auto">
            <a:xfrm>
              <a:off x="6643688" y="4414791"/>
              <a:ext cx="0" cy="877888"/>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0" name="Rectangle 17"/>
          <p:cNvSpPr>
            <a:spLocks noChangeArrowheads="1"/>
          </p:cNvSpPr>
          <p:nvPr/>
        </p:nvSpPr>
        <p:spPr bwMode="auto">
          <a:xfrm>
            <a:off x="1193217" y="1624599"/>
            <a:ext cx="126841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600" b="1" dirty="0"/>
              <a:t>C Compiler</a:t>
            </a:r>
          </a:p>
        </p:txBody>
      </p:sp>
      <p:grpSp>
        <p:nvGrpSpPr>
          <p:cNvPr id="3" name="Group 2"/>
          <p:cNvGrpSpPr/>
          <p:nvPr/>
        </p:nvGrpSpPr>
        <p:grpSpPr>
          <a:xfrm>
            <a:off x="1466640" y="2389332"/>
            <a:ext cx="4872743" cy="1910027"/>
            <a:chOff x="1466640" y="2389332"/>
            <a:chExt cx="4872743" cy="1910027"/>
          </a:xfrm>
        </p:grpSpPr>
        <p:sp>
          <p:nvSpPr>
            <p:cNvPr id="54" name="Rectangle 3"/>
            <p:cNvSpPr>
              <a:spLocks noChangeArrowheads="1"/>
            </p:cNvSpPr>
            <p:nvPr/>
          </p:nvSpPr>
          <p:spPr bwMode="auto">
            <a:xfrm>
              <a:off x="1466640" y="2736588"/>
              <a:ext cx="4872743" cy="1562771"/>
            </a:xfrm>
            <a:prstGeom prst="rect">
              <a:avLst/>
            </a:prstGeom>
            <a:solidFill>
              <a:srgbClr val="EAEAEA"/>
            </a:solidFill>
            <a:ln w="381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grpSp>
          <p:nvGrpSpPr>
            <p:cNvPr id="19484" name="Group 37"/>
            <p:cNvGrpSpPr>
              <a:grpSpLocks/>
            </p:cNvGrpSpPr>
            <p:nvPr/>
          </p:nvGrpSpPr>
          <p:grpSpPr bwMode="auto">
            <a:xfrm>
              <a:off x="1680582" y="2389332"/>
              <a:ext cx="2206626" cy="1728787"/>
              <a:chOff x="1795" y="1505"/>
              <a:chExt cx="1390" cy="1089"/>
            </a:xfrm>
          </p:grpSpPr>
          <p:cxnSp>
            <p:nvCxnSpPr>
              <p:cNvPr id="19485" name="AutoShape 18"/>
              <p:cNvCxnSpPr>
                <a:cxnSpLocks noChangeShapeType="1"/>
                <a:stCxn id="19493" idx="2"/>
              </p:cNvCxnSpPr>
              <p:nvPr/>
            </p:nvCxnSpPr>
            <p:spPr bwMode="auto">
              <a:xfrm>
                <a:off x="3167" y="1505"/>
                <a:ext cx="2" cy="265"/>
              </a:xfrm>
              <a:prstGeom prst="straightConnector1">
                <a:avLst/>
              </a:prstGeom>
              <a:noFill/>
              <a:ln w="381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86" name="Rectangle 25"/>
              <p:cNvSpPr>
                <a:spLocks noChangeArrowheads="1"/>
              </p:cNvSpPr>
              <p:nvPr/>
            </p:nvSpPr>
            <p:spPr bwMode="auto">
              <a:xfrm>
                <a:off x="1795" y="2166"/>
                <a:ext cx="774" cy="428"/>
              </a:xfrm>
              <a:prstGeom prst="rect">
                <a:avLst/>
              </a:prstGeom>
              <a:solidFill>
                <a:schemeClr val="bg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a:t>Source Code</a:t>
                </a:r>
              </a:p>
              <a:p>
                <a:pPr algn="ctr" eaLnBrk="0" hangingPunct="0">
                  <a:spcBef>
                    <a:spcPct val="0"/>
                  </a:spcBef>
                  <a:buClrTx/>
                  <a:buSzTx/>
                  <a:buFontTx/>
                  <a:buNone/>
                </a:pPr>
                <a:r>
                  <a:rPr lang="en-US" sz="1400" b="1"/>
                  <a:t>Analysis</a:t>
                </a:r>
              </a:p>
            </p:txBody>
          </p:sp>
          <p:sp>
            <p:nvSpPr>
              <p:cNvPr id="19487" name="Rectangle 29"/>
              <p:cNvSpPr>
                <a:spLocks noChangeArrowheads="1"/>
              </p:cNvSpPr>
              <p:nvPr/>
            </p:nvSpPr>
            <p:spPr bwMode="auto">
              <a:xfrm>
                <a:off x="1919" y="1846"/>
                <a:ext cx="624" cy="167"/>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a:t>1</a:t>
                </a:r>
                <a:r>
                  <a:rPr lang="en-US" sz="1400" b="1" baseline="30000"/>
                  <a:t>st</a:t>
                </a:r>
                <a:r>
                  <a:rPr lang="en-US" sz="1400" b="1"/>
                  <a:t> Pass</a:t>
                </a:r>
              </a:p>
            </p:txBody>
          </p:sp>
          <p:sp>
            <p:nvSpPr>
              <p:cNvPr id="19488" name="Line 31"/>
              <p:cNvSpPr>
                <a:spLocks noChangeShapeType="1"/>
              </p:cNvSpPr>
              <p:nvPr/>
            </p:nvSpPr>
            <p:spPr bwMode="auto">
              <a:xfrm flipH="1">
                <a:off x="2321" y="1761"/>
                <a:ext cx="864" cy="410"/>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2890790" name="Group 38"/>
          <p:cNvGrpSpPr>
            <a:grpSpLocks/>
          </p:cNvGrpSpPr>
          <p:nvPr/>
        </p:nvGrpSpPr>
        <p:grpSpPr bwMode="auto">
          <a:xfrm>
            <a:off x="2902955" y="3459594"/>
            <a:ext cx="1479550" cy="609600"/>
            <a:chOff x="2565" y="2184"/>
            <a:chExt cx="932" cy="384"/>
          </a:xfrm>
        </p:grpSpPr>
        <p:sp>
          <p:nvSpPr>
            <p:cNvPr id="19481" name="Rectangle 27"/>
            <p:cNvSpPr>
              <a:spLocks noChangeArrowheads="1"/>
            </p:cNvSpPr>
            <p:nvPr/>
          </p:nvSpPr>
          <p:spPr bwMode="auto">
            <a:xfrm>
              <a:off x="2873" y="2184"/>
              <a:ext cx="624" cy="384"/>
            </a:xfrm>
            <a:prstGeom prst="rect">
              <a:avLst/>
            </a:prstGeom>
            <a:solidFill>
              <a:schemeClr val="bg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a:t>Symbol</a:t>
              </a:r>
            </a:p>
            <a:p>
              <a:pPr algn="ctr" eaLnBrk="0" hangingPunct="0">
                <a:spcBef>
                  <a:spcPct val="0"/>
                </a:spcBef>
                <a:buClrTx/>
                <a:buSzTx/>
                <a:buFontTx/>
                <a:buNone/>
              </a:pPr>
              <a:r>
                <a:rPr lang="en-US" sz="1400" b="1"/>
                <a:t>Table</a:t>
              </a:r>
            </a:p>
          </p:txBody>
        </p:sp>
        <p:sp>
          <p:nvSpPr>
            <p:cNvPr id="19482" name="Line 33"/>
            <p:cNvSpPr>
              <a:spLocks noChangeShapeType="1"/>
            </p:cNvSpPr>
            <p:nvPr/>
          </p:nvSpPr>
          <p:spPr bwMode="auto">
            <a:xfrm>
              <a:off x="2565" y="2382"/>
              <a:ext cx="304" cy="0"/>
            </a:xfrm>
            <a:prstGeom prst="line">
              <a:avLst/>
            </a:prstGeom>
            <a:noFill/>
            <a:ln w="38100">
              <a:solidFill>
                <a:schemeClr val="tx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8" name="Group 47"/>
          <p:cNvGrpSpPr/>
          <p:nvPr/>
        </p:nvGrpSpPr>
        <p:grpSpPr>
          <a:xfrm>
            <a:off x="4641468" y="3804294"/>
            <a:ext cx="1676400" cy="1214485"/>
            <a:chOff x="5808663" y="4414791"/>
            <a:chExt cx="1676400" cy="1214485"/>
          </a:xfrm>
        </p:grpSpPr>
        <p:sp>
          <p:nvSpPr>
            <p:cNvPr id="49" name="Rectangle 22"/>
            <p:cNvSpPr>
              <a:spLocks noChangeArrowheads="1"/>
            </p:cNvSpPr>
            <p:nvPr/>
          </p:nvSpPr>
          <p:spPr bwMode="auto">
            <a:xfrm>
              <a:off x="5808663" y="5303520"/>
              <a:ext cx="1676400" cy="325756"/>
            </a:xfrm>
            <a:prstGeom prst="rect">
              <a:avLst/>
            </a:prstGeom>
            <a:solidFill>
              <a:schemeClr val="bg1"/>
            </a:solidFill>
            <a:ln w="381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600" b="1" dirty="0" smtClean="0"/>
                <a:t>Assembler</a:t>
              </a:r>
              <a:endParaRPr lang="en-US" sz="1600" b="1" dirty="0"/>
            </a:p>
          </p:txBody>
        </p:sp>
        <p:sp>
          <p:nvSpPr>
            <p:cNvPr id="50" name="Line 35"/>
            <p:cNvSpPr>
              <a:spLocks noChangeShapeType="1"/>
            </p:cNvSpPr>
            <p:nvPr/>
          </p:nvSpPr>
          <p:spPr bwMode="auto">
            <a:xfrm>
              <a:off x="6643688" y="4414791"/>
              <a:ext cx="0" cy="877888"/>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890796" name="Group 44"/>
          <p:cNvGrpSpPr>
            <a:grpSpLocks/>
          </p:cNvGrpSpPr>
          <p:nvPr/>
        </p:nvGrpSpPr>
        <p:grpSpPr bwMode="auto">
          <a:xfrm>
            <a:off x="3849105" y="2796019"/>
            <a:ext cx="2265362" cy="1312863"/>
            <a:chOff x="3161" y="1766"/>
            <a:chExt cx="1427" cy="827"/>
          </a:xfrm>
        </p:grpSpPr>
        <p:grpSp>
          <p:nvGrpSpPr>
            <p:cNvPr id="19476" name="Group 40"/>
            <p:cNvGrpSpPr>
              <a:grpSpLocks/>
            </p:cNvGrpSpPr>
            <p:nvPr/>
          </p:nvGrpSpPr>
          <p:grpSpPr bwMode="auto">
            <a:xfrm>
              <a:off x="3161" y="1766"/>
              <a:ext cx="1427" cy="827"/>
              <a:chOff x="3161" y="1766"/>
              <a:chExt cx="1427" cy="827"/>
            </a:xfrm>
          </p:grpSpPr>
          <p:sp>
            <p:nvSpPr>
              <p:cNvPr id="19478" name="Rectangle 26"/>
              <p:cNvSpPr>
                <a:spLocks noChangeArrowheads="1"/>
              </p:cNvSpPr>
              <p:nvPr/>
            </p:nvSpPr>
            <p:spPr bwMode="auto">
              <a:xfrm>
                <a:off x="3792" y="2165"/>
                <a:ext cx="796" cy="428"/>
              </a:xfrm>
              <a:prstGeom prst="rect">
                <a:avLst/>
              </a:prstGeom>
              <a:solidFill>
                <a:schemeClr val="bg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a:t>Code</a:t>
                </a:r>
              </a:p>
              <a:p>
                <a:pPr algn="ctr" eaLnBrk="0" hangingPunct="0">
                  <a:spcBef>
                    <a:spcPct val="0"/>
                  </a:spcBef>
                  <a:buClrTx/>
                  <a:buSzTx/>
                  <a:buFontTx/>
                  <a:buNone/>
                </a:pPr>
                <a:r>
                  <a:rPr lang="en-US" sz="1400" b="1"/>
                  <a:t>Generation</a:t>
                </a:r>
              </a:p>
            </p:txBody>
          </p:sp>
          <p:sp>
            <p:nvSpPr>
              <p:cNvPr id="19479" name="Rectangle 30"/>
              <p:cNvSpPr>
                <a:spLocks noChangeArrowheads="1"/>
              </p:cNvSpPr>
              <p:nvPr/>
            </p:nvSpPr>
            <p:spPr bwMode="auto">
              <a:xfrm>
                <a:off x="3886" y="1846"/>
                <a:ext cx="624" cy="167"/>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a:t>2</a:t>
                </a:r>
                <a:r>
                  <a:rPr lang="en-US" sz="1400" b="1" baseline="30000"/>
                  <a:t>nd</a:t>
                </a:r>
                <a:r>
                  <a:rPr lang="en-US" sz="1400" b="1"/>
                  <a:t> Pass</a:t>
                </a:r>
              </a:p>
            </p:txBody>
          </p:sp>
          <p:sp>
            <p:nvSpPr>
              <p:cNvPr id="19480" name="Line 32"/>
              <p:cNvSpPr>
                <a:spLocks noChangeShapeType="1"/>
              </p:cNvSpPr>
              <p:nvPr/>
            </p:nvSpPr>
            <p:spPr bwMode="auto">
              <a:xfrm>
                <a:off x="3161" y="1766"/>
                <a:ext cx="847" cy="399"/>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9477" name="Line 34"/>
            <p:cNvSpPr>
              <a:spLocks noChangeShapeType="1"/>
            </p:cNvSpPr>
            <p:nvPr/>
          </p:nvSpPr>
          <p:spPr bwMode="auto">
            <a:xfrm>
              <a:off x="3507" y="2382"/>
              <a:ext cx="304" cy="0"/>
            </a:xfrm>
            <a:prstGeom prst="line">
              <a:avLst/>
            </a:prstGeom>
            <a:noFill/>
            <a:ln w="38100">
              <a:solidFill>
                <a:schemeClr val="tx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0" name="Text Box 19"/>
          <p:cNvSpPr txBox="1">
            <a:spLocks noChangeArrowheads="1"/>
          </p:cNvSpPr>
          <p:nvPr/>
        </p:nvSpPr>
        <p:spPr bwMode="auto">
          <a:xfrm>
            <a:off x="6823328" y="2431723"/>
            <a:ext cx="21113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50000"/>
              </a:spcBef>
              <a:buClrTx/>
              <a:buSzTx/>
              <a:buFontTx/>
              <a:buNone/>
            </a:pPr>
            <a:r>
              <a:rPr lang="en-US" sz="1800" b="1" dirty="0" smtClean="0">
                <a:solidFill>
                  <a:srgbClr val="FF0000"/>
                </a:solidFill>
                <a:latin typeface="Comic Sans MS" panose="030F0702030302020204" pitchFamily="66" charset="0"/>
              </a:rPr>
              <a:t>Preprocessed C source </a:t>
            </a:r>
            <a:r>
              <a:rPr lang="en-US" sz="1800" b="1" dirty="0">
                <a:solidFill>
                  <a:srgbClr val="FF0000"/>
                </a:solidFill>
                <a:latin typeface="Comic Sans MS" panose="030F0702030302020204" pitchFamily="66" charset="0"/>
              </a:rPr>
              <a:t>code</a:t>
            </a:r>
          </a:p>
        </p:txBody>
      </p:sp>
      <p:sp>
        <p:nvSpPr>
          <p:cNvPr id="61" name="Text Box 19"/>
          <p:cNvSpPr txBox="1">
            <a:spLocks noChangeArrowheads="1"/>
          </p:cNvSpPr>
          <p:nvPr/>
        </p:nvSpPr>
        <p:spPr bwMode="auto">
          <a:xfrm>
            <a:off x="6823328" y="4374207"/>
            <a:ext cx="2111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50000"/>
              </a:spcBef>
              <a:buClrTx/>
              <a:buSzTx/>
              <a:buFontTx/>
              <a:buNone/>
            </a:pPr>
            <a:r>
              <a:rPr lang="en-US" sz="1800" b="1" dirty="0" smtClean="0">
                <a:solidFill>
                  <a:srgbClr val="FF0000"/>
                </a:solidFill>
                <a:latin typeface="Comic Sans MS" panose="030F0702030302020204" pitchFamily="66" charset="0"/>
              </a:rPr>
              <a:t>Assembly Code</a:t>
            </a:r>
            <a:endParaRPr lang="en-US" sz="1800" b="1" dirty="0">
              <a:solidFill>
                <a:srgbClr val="FF0000"/>
              </a:solidFill>
              <a:latin typeface="Comic Sans MS" panose="030F0702030302020204" pitchFamily="66" charset="0"/>
            </a:endParaRPr>
          </a:p>
        </p:txBody>
      </p:sp>
      <p:sp>
        <p:nvSpPr>
          <p:cNvPr id="62" name="Text Box 19"/>
          <p:cNvSpPr txBox="1">
            <a:spLocks noChangeArrowheads="1"/>
          </p:cNvSpPr>
          <p:nvPr/>
        </p:nvSpPr>
        <p:spPr bwMode="auto">
          <a:xfrm>
            <a:off x="6823328" y="5006706"/>
            <a:ext cx="2111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50000"/>
              </a:spcBef>
              <a:buClrTx/>
              <a:buSzTx/>
              <a:buFontTx/>
              <a:buNone/>
            </a:pPr>
            <a:r>
              <a:rPr lang="en-US" sz="1800" b="1" dirty="0" smtClean="0">
                <a:solidFill>
                  <a:srgbClr val="FF0000"/>
                </a:solidFill>
                <a:latin typeface="Comic Sans MS" panose="030F0702030302020204" pitchFamily="66" charset="0"/>
              </a:rPr>
              <a:t>Object Code</a:t>
            </a:r>
            <a:endParaRPr lang="en-US" sz="1800" b="1" dirty="0">
              <a:solidFill>
                <a:srgbClr val="FF0000"/>
              </a:solidFill>
              <a:latin typeface="Comic Sans MS" panose="030F0702030302020204" pitchFamily="66" charset="0"/>
            </a:endParaRPr>
          </a:p>
        </p:txBody>
      </p:sp>
      <p:sp>
        <p:nvSpPr>
          <p:cNvPr id="63" name="Text Box 19"/>
          <p:cNvSpPr txBox="1">
            <a:spLocks noChangeArrowheads="1"/>
          </p:cNvSpPr>
          <p:nvPr/>
        </p:nvSpPr>
        <p:spPr bwMode="auto">
          <a:xfrm>
            <a:off x="6823328" y="5794767"/>
            <a:ext cx="2111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50000"/>
              </a:spcBef>
              <a:buClrTx/>
              <a:buSzTx/>
              <a:buFontTx/>
              <a:buNone/>
            </a:pPr>
            <a:r>
              <a:rPr lang="en-US" sz="1800" b="1" dirty="0" smtClean="0">
                <a:solidFill>
                  <a:srgbClr val="FF0000"/>
                </a:solidFill>
                <a:latin typeface="Comic Sans MS" panose="030F0702030302020204" pitchFamily="66" charset="0"/>
              </a:rPr>
              <a:t>Machine Code</a:t>
            </a:r>
            <a:endParaRPr lang="en-US" sz="1800" b="1" dirty="0">
              <a:solidFill>
                <a:srgbClr val="FF0000"/>
              </a:solidFill>
              <a:latin typeface="Comic Sans MS" panose="030F0702030302020204" pitchFamily="66" charset="0"/>
            </a:endParaRPr>
          </a:p>
        </p:txBody>
      </p:sp>
      <p:grpSp>
        <p:nvGrpSpPr>
          <p:cNvPr id="2890788" name="Group 36"/>
          <p:cNvGrpSpPr>
            <a:grpSpLocks/>
          </p:cNvGrpSpPr>
          <p:nvPr/>
        </p:nvGrpSpPr>
        <p:grpSpPr bwMode="auto">
          <a:xfrm>
            <a:off x="3020430" y="1742074"/>
            <a:ext cx="1676400" cy="779463"/>
            <a:chOff x="2639" y="1014"/>
            <a:chExt cx="1056" cy="491"/>
          </a:xfrm>
        </p:grpSpPr>
        <p:cxnSp>
          <p:nvCxnSpPr>
            <p:cNvPr id="19494" name="AutoShape 7"/>
            <p:cNvCxnSpPr>
              <a:cxnSpLocks noChangeShapeType="1"/>
              <a:stCxn id="2890756" idx="4"/>
              <a:endCxn id="19493" idx="0"/>
            </p:cNvCxnSpPr>
            <p:nvPr/>
          </p:nvCxnSpPr>
          <p:spPr bwMode="auto">
            <a:xfrm flipH="1">
              <a:off x="3167" y="1014"/>
              <a:ext cx="4" cy="276"/>
            </a:xfrm>
            <a:prstGeom prst="straightConnector1">
              <a:avLst/>
            </a:prstGeom>
            <a:noFill/>
            <a:ln w="2857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93" name="Rectangle 6"/>
            <p:cNvSpPr>
              <a:spLocks noChangeArrowheads="1"/>
            </p:cNvSpPr>
            <p:nvPr/>
          </p:nvSpPr>
          <p:spPr bwMode="auto">
            <a:xfrm>
              <a:off x="2639" y="1290"/>
              <a:ext cx="1056" cy="215"/>
            </a:xfrm>
            <a:prstGeom prst="rect">
              <a:avLst/>
            </a:prstGeom>
            <a:solidFill>
              <a:schemeClr val="bg1"/>
            </a:solidFill>
            <a:ln w="285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r>
                <a:rPr lang="en-US" sz="1400" b="1" dirty="0"/>
                <a:t>C Preprocessor</a:t>
              </a:r>
            </a:p>
          </p:txBody>
        </p:sp>
      </p:grpSp>
      <p:sp>
        <p:nvSpPr>
          <p:cNvPr id="46" name="Rectangle 2"/>
          <p:cNvSpPr>
            <a:spLocks noChangeArrowheads="1"/>
          </p:cNvSpPr>
          <p:nvPr/>
        </p:nvSpPr>
        <p:spPr bwMode="auto">
          <a:xfrm>
            <a:off x="4204252" y="4449214"/>
            <a:ext cx="2437405" cy="1371029"/>
          </a:xfrm>
          <a:prstGeom prst="rect">
            <a:avLst/>
          </a:prstGeom>
          <a:noFill/>
          <a:ln w="57150">
            <a:solidFill>
              <a:schemeClr val="hlink"/>
            </a:solidFill>
            <a:prstDash val="dash"/>
            <a:miter lim="800000"/>
            <a:headEnd type="none" w="lg" len="lg"/>
            <a:tailEnd type="none" w="lg" len="lg"/>
          </a:ln>
          <a:effectLst/>
          <a:extLst/>
        </p:spPr>
        <p:txBody>
          <a:bodyPr wrap="none" anchor="ctr"/>
          <a:lstStyle/>
          <a:p>
            <a:endParaRPr lang="en-US"/>
          </a:p>
        </p:txBody>
      </p:sp>
    </p:spTree>
    <p:extLst>
      <p:ext uri="{BB962C8B-B14F-4D97-AF65-F5344CB8AC3E}">
        <p14:creationId xmlns:p14="http://schemas.microsoft.com/office/powerpoint/2010/main" val="204609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90788"/>
                                        </p:tgtEl>
                                        <p:attrNameLst>
                                          <p:attrName>style.visibility</p:attrName>
                                        </p:attrNameLst>
                                      </p:cBhvr>
                                      <p:to>
                                        <p:strVal val="visible"/>
                                      </p:to>
                                    </p:set>
                                    <p:animEffect transition="in" filter="wipe(up)">
                                      <p:cBhvr>
                                        <p:cTn id="12" dur="500"/>
                                        <p:tgtEl>
                                          <p:spTgt spid="28907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90790"/>
                                        </p:tgtEl>
                                        <p:attrNameLst>
                                          <p:attrName>style.visibility</p:attrName>
                                        </p:attrNameLst>
                                      </p:cBhvr>
                                      <p:to>
                                        <p:strVal val="visible"/>
                                      </p:to>
                                    </p:set>
                                    <p:animEffect transition="in" filter="wipe(left)">
                                      <p:cBhvr>
                                        <p:cTn id="27" dur="500"/>
                                        <p:tgtEl>
                                          <p:spTgt spid="28907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890796"/>
                                        </p:tgtEl>
                                        <p:attrNameLst>
                                          <p:attrName>style.visibility</p:attrName>
                                        </p:attrNameLst>
                                      </p:cBhvr>
                                      <p:to>
                                        <p:strVal val="visible"/>
                                      </p:to>
                                    </p:set>
                                    <p:animEffect transition="in" filter="wipe(up)">
                                      <p:cBhvr>
                                        <p:cTn id="32" dur="500"/>
                                        <p:tgtEl>
                                          <p:spTgt spid="28907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up)">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890794"/>
                                        </p:tgtEl>
                                        <p:attrNameLst>
                                          <p:attrName>style.visibility</p:attrName>
                                        </p:attrNameLst>
                                      </p:cBhvr>
                                      <p:to>
                                        <p:strVal val="visible"/>
                                      </p:to>
                                    </p:set>
                                    <p:animEffect transition="in" filter="wipe(left)">
                                      <p:cBhvr>
                                        <p:cTn id="57" dur="500"/>
                                        <p:tgtEl>
                                          <p:spTgt spid="289079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5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890795"/>
                                        </p:tgtEl>
                                        <p:attrNameLst>
                                          <p:attrName>style.visibility</p:attrName>
                                        </p:attrNameLst>
                                      </p:cBhvr>
                                      <p:to>
                                        <p:strVal val="visible"/>
                                      </p:to>
                                    </p:set>
                                    <p:animEffect transition="in" filter="wipe(up)">
                                      <p:cBhvr>
                                        <p:cTn id="67" dur="500"/>
                                        <p:tgtEl>
                                          <p:spTgt spid="2890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60" grpId="0"/>
      <p:bldP spid="61" grpId="0"/>
      <p:bldP spid="62" grpId="0"/>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1150938" y="403225"/>
            <a:ext cx="7183437" cy="657225"/>
          </a:xfrm>
        </p:spPr>
        <p:txBody>
          <a:bodyPr/>
          <a:lstStyle/>
          <a:p>
            <a:pPr eaLnBrk="1" hangingPunct="1"/>
            <a:r>
              <a:rPr lang="en-US" dirty="0" smtClean="0">
                <a:cs typeface="Times New Roman" pitchFamily="18" charset="0"/>
              </a:rPr>
              <a:t>CS 224</a:t>
            </a:r>
            <a:endParaRPr lang="en-US" sz="2000" dirty="0" smtClean="0">
              <a:cs typeface="Times New Roman" pitchFamily="18" charset="0"/>
            </a:endParaRPr>
          </a:p>
        </p:txBody>
      </p:sp>
      <p:sp>
        <p:nvSpPr>
          <p:cNvPr id="26626" name="Date Placeholder 3"/>
          <p:cNvSpPr>
            <a:spLocks noGrp="1"/>
          </p:cNvSpPr>
          <p:nvPr>
            <p:ph type="dt" sz="half"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buNone/>
            </a:pPr>
            <a:r>
              <a:rPr lang="en-US" sz="1400" smtClean="0">
                <a:solidFill>
                  <a:srgbClr val="000000"/>
                </a:solidFill>
              </a:rPr>
              <a:t>BYU CS 224</a:t>
            </a:r>
            <a:endParaRPr lang="en-US" sz="1400" dirty="0" smtClean="0">
              <a:solidFill>
                <a:srgbClr val="000000"/>
              </a:solidFill>
            </a:endParaRPr>
          </a:p>
        </p:txBody>
      </p:sp>
      <p:sp>
        <p:nvSpPr>
          <p:cNvPr id="26627"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buNone/>
            </a:pPr>
            <a:r>
              <a:rPr lang="en-US" sz="1400" smtClean="0">
                <a:solidFill>
                  <a:srgbClr val="000000"/>
                </a:solidFill>
              </a:rPr>
              <a:t>The C Language</a:t>
            </a:r>
            <a:endParaRPr lang="en-US" sz="1400" dirty="0" smtClean="0">
              <a:solidFill>
                <a:srgbClr val="000000"/>
              </a:solidFill>
            </a:endParaRPr>
          </a:p>
        </p:txBody>
      </p:sp>
      <p:sp>
        <p:nvSpPr>
          <p:cNvPr id="2662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buNone/>
            </a:pPr>
            <a:fld id="{D4AF8A52-0C54-4320-96F8-B3B7314C1F95}" type="slidenum">
              <a:rPr lang="en-US" sz="1400" smtClean="0">
                <a:solidFill>
                  <a:srgbClr val="000000"/>
                </a:solidFill>
              </a:rPr>
              <a:pPr eaLnBrk="1" hangingPunct="1">
                <a:buNone/>
              </a:pPr>
              <a:t>2</a:t>
            </a:fld>
            <a:endParaRPr lang="en-US" sz="1400" dirty="0" smtClean="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35987303"/>
              </p:ext>
            </p:extLst>
          </p:nvPr>
        </p:nvGraphicFramePr>
        <p:xfrm>
          <a:off x="873460" y="1437430"/>
          <a:ext cx="7646425" cy="4897120"/>
        </p:xfrm>
        <a:graphic>
          <a:graphicData uri="http://schemas.openxmlformats.org/drawingml/2006/table">
            <a:tbl>
              <a:tblPr firstRow="1" bandRow="1">
                <a:tableStyleId>{5C22544A-7EE6-4342-B048-85BDC9FD1C3A}</a:tableStyleId>
              </a:tblPr>
              <a:tblGrid>
                <a:gridCol w="3374929"/>
                <a:gridCol w="2497700"/>
                <a:gridCol w="1773796"/>
              </a:tblGrid>
              <a:tr h="370840">
                <a:tc>
                  <a:txBody>
                    <a:bodyPr/>
                    <a:lstStyle/>
                    <a:p>
                      <a:r>
                        <a:rPr lang="en-US" sz="2000" b="1" dirty="0" smtClean="0">
                          <a:solidFill>
                            <a:schemeClr val="tx1"/>
                          </a:solidFill>
                        </a:rPr>
                        <a:t>Chapter</a:t>
                      </a:r>
                      <a:endParaRPr lang="en-US" sz="2000" b="1" dirty="0">
                        <a:solidFill>
                          <a:schemeClr val="tx1"/>
                        </a:solidFill>
                      </a:endParaRPr>
                    </a:p>
                  </a:txBody>
                  <a:tcPr/>
                </a:tc>
                <a:tc>
                  <a:txBody>
                    <a:bodyPr/>
                    <a:lstStyle/>
                    <a:p>
                      <a:r>
                        <a:rPr lang="en-US" sz="2000" b="1" dirty="0" smtClean="0">
                          <a:solidFill>
                            <a:schemeClr val="tx1"/>
                          </a:solidFill>
                        </a:rPr>
                        <a:t>Project</a:t>
                      </a:r>
                      <a:endParaRPr lang="en-US" sz="2000" b="1" dirty="0">
                        <a:solidFill>
                          <a:schemeClr val="tx1"/>
                        </a:solidFill>
                      </a:endParaRPr>
                    </a:p>
                  </a:txBody>
                  <a:tcPr/>
                </a:tc>
                <a:tc>
                  <a:txBody>
                    <a:bodyPr/>
                    <a:lstStyle/>
                    <a:p>
                      <a:r>
                        <a:rPr lang="en-US" sz="2000" b="1" dirty="0" smtClean="0">
                          <a:solidFill>
                            <a:schemeClr val="tx1"/>
                          </a:solidFill>
                        </a:rPr>
                        <a:t>Homework</a:t>
                      </a:r>
                      <a:endParaRPr lang="en-US" sz="2000" b="1" dirty="0">
                        <a:solidFill>
                          <a:schemeClr val="tx1"/>
                        </a:solidFill>
                      </a:endParaRPr>
                    </a:p>
                  </a:txBody>
                  <a:tcPr/>
                </a:tc>
              </a:tr>
              <a:tr h="370840">
                <a:tc>
                  <a:txBody>
                    <a:bodyPr/>
                    <a:lstStyle/>
                    <a:p>
                      <a:pPr>
                        <a:tabLst>
                          <a:tab pos="225425" algn="l"/>
                        </a:tabLst>
                      </a:pPr>
                      <a:r>
                        <a:rPr lang="en-US" b="1" dirty="0" smtClean="0"/>
                        <a:t>	S00: Introduction</a:t>
                      </a:r>
                    </a:p>
                  </a:txBody>
                  <a:tcPr/>
                </a:tc>
                <a:tc>
                  <a:txBody>
                    <a:bodyPr/>
                    <a:lstStyle/>
                    <a:p>
                      <a:pPr algn="l"/>
                      <a:endParaRPr lang="en-US" b="1" dirty="0"/>
                    </a:p>
                  </a:txBody>
                  <a:tcPr/>
                </a:tc>
                <a:tc>
                  <a:txBody>
                    <a:bodyPr/>
                    <a:lstStyle/>
                    <a:p>
                      <a:endParaRPr lang="en-US" b="1" dirty="0"/>
                    </a:p>
                  </a:txBody>
                  <a:tcPr/>
                </a:tc>
              </a:tr>
              <a:tr h="370840">
                <a:tc>
                  <a:txBody>
                    <a:bodyPr/>
                    <a:lstStyle/>
                    <a:p>
                      <a:r>
                        <a:rPr lang="en-US" b="1" dirty="0" smtClean="0"/>
                        <a:t>Unit 1: Digital Logic</a:t>
                      </a:r>
                      <a:endParaRPr lang="en-US" b="1" dirty="0"/>
                    </a:p>
                  </a:txBody>
                  <a:tcPr/>
                </a:tc>
                <a:tc>
                  <a:txBody>
                    <a:bodyPr/>
                    <a:lstStyle/>
                    <a:p>
                      <a:pPr algn="l"/>
                      <a:endParaRPr lang="en-US" b="1" dirty="0"/>
                    </a:p>
                  </a:txBody>
                  <a:tcPr/>
                </a:tc>
                <a:tc>
                  <a:txBody>
                    <a:bodyPr/>
                    <a:lstStyle/>
                    <a:p>
                      <a:endParaRPr lang="en-US" b="1" dirty="0"/>
                    </a:p>
                  </a:txBody>
                  <a:tcPr/>
                </a:tc>
              </a:tr>
              <a:tr h="370840">
                <a:tc>
                  <a:txBody>
                    <a:bodyPr/>
                    <a:lstStyle/>
                    <a:p>
                      <a:pPr>
                        <a:tabLst>
                          <a:tab pos="225425" algn="l"/>
                        </a:tabLst>
                      </a:pPr>
                      <a:r>
                        <a:rPr lang="en-US" b="1" dirty="0" smtClean="0"/>
                        <a:t>	S01: Data Types</a:t>
                      </a:r>
                    </a:p>
                    <a:p>
                      <a:pPr>
                        <a:tabLst>
                          <a:tab pos="225425" algn="l"/>
                        </a:tabLst>
                      </a:pPr>
                      <a:r>
                        <a:rPr lang="en-US" b="1" dirty="0" smtClean="0"/>
                        <a:t>	S02: Digital Logic</a:t>
                      </a:r>
                      <a:endParaRPr lang="en-US" b="1" dirty="0"/>
                    </a:p>
                  </a:txBody>
                  <a:tcPr/>
                </a:tc>
                <a:tc>
                  <a:txBody>
                    <a:bodyPr/>
                    <a:lstStyle/>
                    <a:p>
                      <a:pPr algn="l"/>
                      <a:r>
                        <a:rPr lang="en-US" b="1" dirty="0" smtClean="0"/>
                        <a:t>L01:</a:t>
                      </a:r>
                      <a:r>
                        <a:rPr lang="en-US" b="1" baseline="0" dirty="0" smtClean="0"/>
                        <a:t> Warm-up</a:t>
                      </a:r>
                    </a:p>
                    <a:p>
                      <a:pPr algn="l"/>
                      <a:r>
                        <a:rPr lang="en-US" b="1" baseline="0" dirty="0" smtClean="0"/>
                        <a:t>L02: FSM</a:t>
                      </a:r>
                      <a:endParaRPr lang="en-US" b="1" dirty="0"/>
                    </a:p>
                  </a:txBody>
                  <a:tcPr/>
                </a:tc>
                <a:tc>
                  <a:txBody>
                    <a:bodyPr/>
                    <a:lstStyle/>
                    <a:p>
                      <a:r>
                        <a:rPr lang="en-US" b="1" dirty="0" smtClean="0"/>
                        <a:t>HW01</a:t>
                      </a:r>
                    </a:p>
                    <a:p>
                      <a:r>
                        <a:rPr lang="en-US" b="1" dirty="0" smtClean="0"/>
                        <a:t>HW02</a:t>
                      </a:r>
                      <a:endParaRPr lang="en-US" b="1" dirty="0"/>
                    </a:p>
                  </a:txBody>
                  <a:tcPr/>
                </a:tc>
              </a:tr>
              <a:tr h="370840">
                <a:tc>
                  <a:txBody>
                    <a:bodyPr/>
                    <a:lstStyle/>
                    <a:p>
                      <a:r>
                        <a:rPr lang="en-US" b="1" dirty="0" smtClean="0"/>
                        <a:t>Unit 2: ISA</a:t>
                      </a:r>
                      <a:endParaRPr lang="en-US" b="1" dirty="0"/>
                    </a:p>
                  </a:txBody>
                  <a:tcPr/>
                </a:tc>
                <a:tc>
                  <a:txBody>
                    <a:bodyPr/>
                    <a:lstStyle/>
                    <a:p>
                      <a:pPr algn="l"/>
                      <a:endParaRPr lang="en-US" b="1" dirty="0"/>
                    </a:p>
                  </a:txBody>
                  <a:tcPr/>
                </a:tc>
                <a:tc>
                  <a:txBody>
                    <a:bodyPr/>
                    <a:lstStyle/>
                    <a:p>
                      <a:endParaRPr lang="en-US" b="1" dirty="0"/>
                    </a:p>
                  </a:txBody>
                  <a:tcPr/>
                </a:tc>
              </a:tr>
              <a:tr h="370840">
                <a:tc>
                  <a:txBody>
                    <a:bodyPr/>
                    <a:lstStyle/>
                    <a:p>
                      <a:pPr>
                        <a:tabLst>
                          <a:tab pos="225425" algn="l"/>
                        </a:tabLst>
                      </a:pPr>
                      <a:r>
                        <a:rPr lang="en-US" b="1" dirty="0" smtClean="0"/>
                        <a:t>	S03: ISA</a:t>
                      </a:r>
                    </a:p>
                    <a:p>
                      <a:pPr>
                        <a:tabLst>
                          <a:tab pos="225425" algn="l"/>
                        </a:tabLst>
                      </a:pPr>
                      <a:r>
                        <a:rPr lang="en-US" b="1" dirty="0" smtClean="0"/>
                        <a:t>	S04: Microarchitecture</a:t>
                      </a:r>
                    </a:p>
                    <a:p>
                      <a:pPr>
                        <a:tabLst>
                          <a:tab pos="225425" algn="l"/>
                        </a:tabLst>
                      </a:pPr>
                      <a:r>
                        <a:rPr lang="en-US" b="1" dirty="0" smtClean="0"/>
                        <a:t>	S05: Stacks / Interrupts</a:t>
                      </a:r>
                    </a:p>
                    <a:p>
                      <a:pPr>
                        <a:tabLst>
                          <a:tab pos="225425" algn="l"/>
                        </a:tabLst>
                      </a:pPr>
                      <a:r>
                        <a:rPr lang="en-US" b="1" dirty="0" smtClean="0"/>
                        <a:t>	S06: Assembly</a:t>
                      </a:r>
                      <a:endParaRPr lang="en-US" b="1" dirty="0"/>
                    </a:p>
                  </a:txBody>
                  <a:tcPr/>
                </a:tc>
                <a:tc>
                  <a:txBody>
                    <a:bodyPr/>
                    <a:lstStyle/>
                    <a:p>
                      <a:pPr algn="l"/>
                      <a:r>
                        <a:rPr lang="en-US" b="1" dirty="0" smtClean="0"/>
                        <a:t>L03:</a:t>
                      </a:r>
                      <a:r>
                        <a:rPr lang="en-US" b="1" baseline="0" dirty="0" smtClean="0"/>
                        <a:t> </a:t>
                      </a:r>
                      <a:r>
                        <a:rPr lang="en-US" b="1" baseline="0" dirty="0" err="1" smtClean="0"/>
                        <a:t>Blinky</a:t>
                      </a:r>
                      <a:endParaRPr lang="en-US" b="1" baseline="0" dirty="0" smtClean="0"/>
                    </a:p>
                    <a:p>
                      <a:pPr algn="l"/>
                      <a:r>
                        <a:rPr lang="en-US" b="1" baseline="0" dirty="0" smtClean="0"/>
                        <a:t>L04: </a:t>
                      </a:r>
                      <a:r>
                        <a:rPr lang="en-US" b="1" baseline="0" dirty="0" err="1" smtClean="0"/>
                        <a:t>Microarch</a:t>
                      </a:r>
                      <a:endParaRPr lang="en-US" b="1" baseline="0" dirty="0" smtClean="0"/>
                    </a:p>
                    <a:p>
                      <a:pPr algn="l"/>
                      <a:r>
                        <a:rPr lang="en-US" b="1" baseline="0" dirty="0" smtClean="0"/>
                        <a:t>L05b: Traffic Light</a:t>
                      </a:r>
                    </a:p>
                    <a:p>
                      <a:pPr algn="l"/>
                      <a:r>
                        <a:rPr lang="en-US" b="1" baseline="0" dirty="0" smtClean="0"/>
                        <a:t>L06a: Morse Code</a:t>
                      </a:r>
                      <a:endParaRPr lang="en-US" b="1" dirty="0"/>
                    </a:p>
                  </a:txBody>
                  <a:tcPr/>
                </a:tc>
                <a:tc>
                  <a:txBody>
                    <a:bodyPr/>
                    <a:lstStyle/>
                    <a:p>
                      <a:r>
                        <a:rPr lang="en-US" b="1" dirty="0" smtClean="0"/>
                        <a:t>HW03</a:t>
                      </a:r>
                    </a:p>
                    <a:p>
                      <a:r>
                        <a:rPr lang="en-US" b="1" dirty="0" smtClean="0"/>
                        <a:t>HW04</a:t>
                      </a:r>
                    </a:p>
                    <a:p>
                      <a:r>
                        <a:rPr lang="en-US" b="1" dirty="0" smtClean="0"/>
                        <a:t>HW05</a:t>
                      </a:r>
                    </a:p>
                    <a:p>
                      <a:r>
                        <a:rPr lang="en-US" b="1" dirty="0" smtClean="0"/>
                        <a:t>HW06</a:t>
                      </a:r>
                      <a:endParaRPr lang="en-US" b="1" dirty="0"/>
                    </a:p>
                  </a:txBody>
                  <a:tcPr/>
                </a:tc>
              </a:tr>
              <a:tr h="370840">
                <a:tc>
                  <a:txBody>
                    <a:bodyPr/>
                    <a:lstStyle/>
                    <a:p>
                      <a:r>
                        <a:rPr lang="en-US" b="1" dirty="0" smtClean="0"/>
                        <a:t>Unit 3: C</a:t>
                      </a:r>
                      <a:endParaRPr lang="en-US" b="1" dirty="0"/>
                    </a:p>
                  </a:txBody>
                  <a:tcPr/>
                </a:tc>
                <a:tc>
                  <a:txBody>
                    <a:bodyPr/>
                    <a:lstStyle/>
                    <a:p>
                      <a:pPr algn="l"/>
                      <a:endParaRPr lang="en-US" b="1" dirty="0"/>
                    </a:p>
                  </a:txBody>
                  <a:tcPr/>
                </a:tc>
                <a:tc>
                  <a:txBody>
                    <a:bodyPr/>
                    <a:lstStyle/>
                    <a:p>
                      <a:endParaRPr lang="en-US" b="1" dirty="0"/>
                    </a:p>
                  </a:txBody>
                  <a:tcPr/>
                </a:tc>
              </a:tr>
              <a:tr h="370840">
                <a:tc>
                  <a:txBody>
                    <a:bodyPr/>
                    <a:lstStyle/>
                    <a:p>
                      <a:pPr>
                        <a:tabLst>
                          <a:tab pos="225425" algn="l"/>
                        </a:tabLst>
                      </a:pPr>
                      <a:r>
                        <a:rPr lang="en-US" b="1" dirty="0" smtClean="0"/>
                        <a:t>	S07: C Language</a:t>
                      </a:r>
                    </a:p>
                    <a:p>
                      <a:pPr>
                        <a:tabLst>
                          <a:tab pos="225425" algn="l"/>
                        </a:tabLst>
                      </a:pPr>
                      <a:r>
                        <a:rPr lang="en-US" b="1" dirty="0" smtClean="0"/>
                        <a:t>	S08: Pointers</a:t>
                      </a:r>
                    </a:p>
                    <a:p>
                      <a:pPr>
                        <a:tabLst>
                          <a:tab pos="225425" algn="l"/>
                        </a:tabLst>
                      </a:pPr>
                      <a:r>
                        <a:rPr lang="en-US" b="1" dirty="0" smtClean="0"/>
                        <a:t>	S09:</a:t>
                      </a:r>
                      <a:r>
                        <a:rPr lang="en-US" b="1" baseline="0" dirty="0" smtClean="0"/>
                        <a:t> </a:t>
                      </a:r>
                      <a:r>
                        <a:rPr lang="en-US" b="1" baseline="0" dirty="0" err="1" smtClean="0"/>
                        <a:t>Structs</a:t>
                      </a:r>
                      <a:endParaRPr lang="en-US" b="1" baseline="0" dirty="0" smtClean="0"/>
                    </a:p>
                    <a:p>
                      <a:pPr>
                        <a:tabLst>
                          <a:tab pos="225425" algn="l"/>
                        </a:tabLst>
                      </a:pPr>
                      <a:r>
                        <a:rPr lang="en-US" b="1" baseline="0" dirty="0" smtClean="0"/>
                        <a:t>	S10: I/O</a:t>
                      </a:r>
                      <a:endParaRPr lang="en-US" b="1" dirty="0"/>
                    </a:p>
                  </a:txBody>
                  <a:tcPr/>
                </a:tc>
                <a:tc>
                  <a:txBody>
                    <a:bodyPr/>
                    <a:lstStyle/>
                    <a:p>
                      <a:pPr algn="l"/>
                      <a:r>
                        <a:rPr lang="en-US" b="1" dirty="0" smtClean="0"/>
                        <a:t>L07b:</a:t>
                      </a:r>
                      <a:r>
                        <a:rPr lang="en-US" b="1" baseline="0" dirty="0" smtClean="0"/>
                        <a:t> Morse II</a:t>
                      </a:r>
                    </a:p>
                    <a:p>
                      <a:pPr algn="l"/>
                      <a:r>
                        <a:rPr lang="en-US" b="1" baseline="0" dirty="0" smtClean="0"/>
                        <a:t>L08a: Life</a:t>
                      </a:r>
                    </a:p>
                    <a:p>
                      <a:pPr algn="l"/>
                      <a:r>
                        <a:rPr lang="en-US" b="1" baseline="0" dirty="0" smtClean="0"/>
                        <a:t>L09a: Pong</a:t>
                      </a:r>
                      <a:endParaRPr lang="en-US" b="1" dirty="0"/>
                    </a:p>
                  </a:txBody>
                  <a:tcPr/>
                </a:tc>
                <a:tc>
                  <a:txBody>
                    <a:bodyPr/>
                    <a:lstStyle/>
                    <a:p>
                      <a:r>
                        <a:rPr lang="en-US" b="1" dirty="0" smtClean="0"/>
                        <a:t>HW07</a:t>
                      </a:r>
                    </a:p>
                    <a:p>
                      <a:r>
                        <a:rPr lang="en-US" b="1" dirty="0" smtClean="0"/>
                        <a:t>HW08</a:t>
                      </a:r>
                    </a:p>
                    <a:p>
                      <a:r>
                        <a:rPr lang="en-US" b="1" dirty="0" smtClean="0"/>
                        <a:t>HW09</a:t>
                      </a:r>
                    </a:p>
                    <a:p>
                      <a:r>
                        <a:rPr lang="en-US" b="1" dirty="0" smtClean="0"/>
                        <a:t>HW10</a:t>
                      </a:r>
                      <a:endParaRPr lang="en-US" b="1" dirty="0"/>
                    </a:p>
                  </a:txBody>
                  <a:tcPr/>
                </a:tc>
              </a:tr>
            </a:tbl>
          </a:graphicData>
        </a:graphic>
      </p:graphicFrame>
      <p:sp>
        <p:nvSpPr>
          <p:cNvPr id="2" name="Right Arrow 1"/>
          <p:cNvSpPr/>
          <p:nvPr/>
        </p:nvSpPr>
        <p:spPr bwMode="auto">
          <a:xfrm>
            <a:off x="573105" y="5124963"/>
            <a:ext cx="537882" cy="44375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90343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2018" name="Rectangle 2"/>
          <p:cNvSpPr>
            <a:spLocks noGrp="1" noChangeArrowheads="1"/>
          </p:cNvSpPr>
          <p:nvPr>
            <p:ph type="title"/>
          </p:nvPr>
        </p:nvSpPr>
        <p:spPr/>
        <p:txBody>
          <a:bodyPr/>
          <a:lstStyle/>
          <a:p>
            <a:r>
              <a:rPr lang="en-US"/>
              <a:t>MSP430 C Variable Data Types</a:t>
            </a:r>
          </a:p>
        </p:txBody>
      </p:sp>
      <p:graphicFrame>
        <p:nvGraphicFramePr>
          <p:cNvPr id="2902126" name="Group 110"/>
          <p:cNvGraphicFramePr>
            <a:graphicFrameLocks noGrp="1"/>
          </p:cNvGraphicFramePr>
          <p:nvPr>
            <p:ph type="tbl" idx="1"/>
          </p:nvPr>
        </p:nvGraphicFramePr>
        <p:xfrm>
          <a:off x="546100" y="1384300"/>
          <a:ext cx="8285163" cy="5020945"/>
        </p:xfrm>
        <a:graphic>
          <a:graphicData uri="http://schemas.openxmlformats.org/drawingml/2006/table">
            <a:tbl>
              <a:tblPr/>
              <a:tblGrid>
                <a:gridCol w="2130425"/>
                <a:gridCol w="1158875"/>
                <a:gridCol w="1746250"/>
                <a:gridCol w="1565275"/>
                <a:gridCol w="1684338"/>
              </a:tblGrid>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Type</a:t>
                      </a: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Size</a:t>
                      </a: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Representation</a:t>
                      </a: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Minimum</a:t>
                      </a: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Maximum</a:t>
                      </a: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D9D9D9"/>
                    </a:solid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char, signed char</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8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ASCII</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-128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127</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unsigned char</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bool 8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ASCII</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255</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short, signed short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2's complement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32767</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unsigned short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Binary</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65535</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int, signed int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2's complement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32767</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unsigned int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Binary</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65535</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long, signed long</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2's complement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-2,147,483,648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2,147,483,647</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unsigned long</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Binary</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4,294,967,295</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enum</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2's complement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32767</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float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IEEE 32-bit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1.175495e-38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3.4028235e+38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double</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IEEE 32-bit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1.175495e-38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3.4028235e+38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long double</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IEEE 32-bit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1.175495e-38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3.4028235e+38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pointers, references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Binary</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0xFFFF</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function pointers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Binary</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0xFFFF</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02"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103"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104" name="Slide Number Placeholder 5"/>
          <p:cNvSpPr>
            <a:spLocks noGrp="1"/>
          </p:cNvSpPr>
          <p:nvPr>
            <p:ph type="sldNum" sz="quarter" idx="12"/>
          </p:nvPr>
        </p:nvSpPr>
        <p:spPr/>
        <p:txBody>
          <a:bodyPr/>
          <a:lstStyle/>
          <a:p>
            <a:pPr>
              <a:buNone/>
            </a:pPr>
            <a:fld id="{427AE7E1-1DD0-43A6-A5AE-3026D93FD180}" type="slidenum">
              <a:rPr lang="en-US">
                <a:solidFill>
                  <a:srgbClr val="000000"/>
                </a:solidFill>
              </a:rPr>
              <a:pPr>
                <a:buNone/>
              </a:pPr>
              <a:t>20</a:t>
            </a:fld>
            <a:endParaRPr lang="en-US">
              <a:solidFill>
                <a:srgbClr val="000000"/>
              </a:solidFill>
            </a:endParaRPr>
          </a:p>
        </p:txBody>
      </p:sp>
      <p:sp>
        <p:nvSpPr>
          <p:cNvPr id="2902124" name="Text Box 108"/>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Variables &amp; Operators</a:t>
            </a:r>
          </a:p>
        </p:txBody>
      </p:sp>
    </p:spTree>
    <p:extLst>
      <p:ext uri="{BB962C8B-B14F-4D97-AF65-F5344CB8AC3E}">
        <p14:creationId xmlns:p14="http://schemas.microsoft.com/office/powerpoint/2010/main" val="1192696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3042" name="Rectangle 2"/>
          <p:cNvSpPr>
            <a:spLocks noGrp="1" noChangeArrowheads="1"/>
          </p:cNvSpPr>
          <p:nvPr>
            <p:ph type="title"/>
          </p:nvPr>
        </p:nvSpPr>
        <p:spPr/>
        <p:txBody>
          <a:bodyPr/>
          <a:lstStyle/>
          <a:p>
            <a:r>
              <a:rPr lang="en-US"/>
              <a:t>Variable Declarations</a:t>
            </a:r>
          </a:p>
        </p:txBody>
      </p:sp>
      <p:sp>
        <p:nvSpPr>
          <p:cNvPr id="5" name="Date Placeholder 2"/>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6" name="Footer Placeholder 3"/>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7" name="Slide Number Placeholder 4"/>
          <p:cNvSpPr>
            <a:spLocks noGrp="1"/>
          </p:cNvSpPr>
          <p:nvPr>
            <p:ph type="sldNum" sz="quarter" idx="12"/>
          </p:nvPr>
        </p:nvSpPr>
        <p:spPr/>
        <p:txBody>
          <a:bodyPr/>
          <a:lstStyle/>
          <a:p>
            <a:pPr>
              <a:buNone/>
            </a:pPr>
            <a:fld id="{88DD74EF-14B2-479D-978E-2F73CEC78515}" type="slidenum">
              <a:rPr lang="en-US">
                <a:solidFill>
                  <a:srgbClr val="000000"/>
                </a:solidFill>
              </a:rPr>
              <a:pPr>
                <a:buNone/>
              </a:pPr>
              <a:t>21</a:t>
            </a:fld>
            <a:endParaRPr lang="en-US">
              <a:solidFill>
                <a:srgbClr val="000000"/>
              </a:solidFill>
            </a:endParaRPr>
          </a:p>
        </p:txBody>
      </p:sp>
      <p:sp>
        <p:nvSpPr>
          <p:cNvPr id="2903043" name="Text Box 3"/>
          <p:cNvSpPr txBox="1">
            <a:spLocks noChangeArrowheads="1"/>
          </p:cNvSpPr>
          <p:nvPr/>
        </p:nvSpPr>
        <p:spPr bwMode="auto">
          <a:xfrm>
            <a:off x="492125" y="1584325"/>
            <a:ext cx="8158163" cy="4492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0"/>
              </a:spcBef>
              <a:buClrTx/>
              <a:buSzTx/>
              <a:buFontTx/>
              <a:buNone/>
            </a:pPr>
            <a:r>
              <a:rPr lang="en-US" sz="1600" b="1">
                <a:solidFill>
                  <a:srgbClr val="000000"/>
                </a:solidFill>
                <a:latin typeface="Courier New" pitchFamily="49" charset="0"/>
              </a:rPr>
              <a:t>int  i,j,k;               // declaring more than one variable</a:t>
            </a:r>
          </a:p>
          <a:p>
            <a:pPr eaLnBrk="0" hangingPunct="0">
              <a:spcBef>
                <a:spcPct val="0"/>
              </a:spcBef>
              <a:buClrTx/>
              <a:buSzTx/>
              <a:buFontTx/>
              <a:buNone/>
            </a:pPr>
            <a:r>
              <a:rPr lang="en-US" sz="1600" b="1">
                <a:solidFill>
                  <a:srgbClr val="000000"/>
                </a:solidFill>
                <a:latin typeface="Courier New" pitchFamily="49" charset="0"/>
              </a:rPr>
              <a:t>int  i1, i2, i3, c3po;    // numbers OK, except for first letter</a:t>
            </a:r>
          </a:p>
          <a:p>
            <a:pPr eaLnBrk="0" hangingPunct="0">
              <a:spcBef>
                <a:spcPct val="0"/>
              </a:spcBef>
              <a:buClrTx/>
              <a:buSzTx/>
              <a:buFontTx/>
              <a:buNone/>
            </a:pPr>
            <a:endParaRPr lang="en-US" sz="1600" b="1">
              <a:solidFill>
                <a:srgbClr val="000000"/>
              </a:solidFill>
              <a:latin typeface="Courier New" pitchFamily="49" charset="0"/>
            </a:endParaRPr>
          </a:p>
          <a:p>
            <a:pPr eaLnBrk="0" hangingPunct="0">
              <a:spcBef>
                <a:spcPct val="0"/>
              </a:spcBef>
              <a:buClrTx/>
              <a:buSzTx/>
              <a:buFontTx/>
              <a:buNone/>
            </a:pPr>
            <a:r>
              <a:rPr lang="en-US" sz="1600" b="1">
                <a:solidFill>
                  <a:srgbClr val="000000"/>
                </a:solidFill>
                <a:latin typeface="Courier New" pitchFamily="49" charset="0"/>
              </a:rPr>
              <a:t>int  bananas = 10;        // using an initializer</a:t>
            </a:r>
          </a:p>
          <a:p>
            <a:pPr eaLnBrk="0" hangingPunct="0">
              <a:spcBef>
                <a:spcPct val="0"/>
              </a:spcBef>
              <a:buClrTx/>
              <a:buSzTx/>
              <a:buFontTx/>
              <a:buNone/>
            </a:pPr>
            <a:endParaRPr lang="en-US" sz="1600" b="1">
              <a:solidFill>
                <a:srgbClr val="000000"/>
              </a:solidFill>
              <a:latin typeface="Courier New" pitchFamily="49" charset="0"/>
            </a:endParaRPr>
          </a:p>
          <a:p>
            <a:pPr eaLnBrk="0" hangingPunct="0">
              <a:spcBef>
                <a:spcPct val="0"/>
              </a:spcBef>
              <a:buClrTx/>
              <a:buSzTx/>
              <a:buFontTx/>
              <a:buNone/>
            </a:pPr>
            <a:r>
              <a:rPr lang="en-US" sz="1600" b="1">
                <a:solidFill>
                  <a:srgbClr val="000000"/>
                </a:solidFill>
                <a:latin typeface="Courier New" pitchFamily="49" charset="0"/>
              </a:rPr>
              <a:t>int  monkey_count = 0;    // two ways of doing ...</a:t>
            </a:r>
          </a:p>
          <a:p>
            <a:pPr eaLnBrk="0" hangingPunct="0">
              <a:spcBef>
                <a:spcPct val="0"/>
              </a:spcBef>
              <a:buClrTx/>
              <a:buSzTx/>
              <a:buFontTx/>
              <a:buNone/>
            </a:pPr>
            <a:r>
              <a:rPr lang="en-US" sz="1600" b="1">
                <a:solidFill>
                  <a:srgbClr val="000000"/>
                </a:solidFill>
                <a:latin typeface="Courier New" pitchFamily="49" charset="0"/>
              </a:rPr>
              <a:t>int  monkeyCount = 0;     // ... multi-word names</a:t>
            </a:r>
          </a:p>
          <a:p>
            <a:pPr eaLnBrk="0" hangingPunct="0">
              <a:spcBef>
                <a:spcPct val="0"/>
              </a:spcBef>
              <a:buClrTx/>
              <a:buSzTx/>
              <a:buFontTx/>
              <a:buNone/>
            </a:pPr>
            <a:endParaRPr lang="en-US" sz="1600" b="1">
              <a:solidFill>
                <a:srgbClr val="000000"/>
              </a:solidFill>
              <a:latin typeface="Courier New" pitchFamily="49" charset="0"/>
            </a:endParaRPr>
          </a:p>
          <a:p>
            <a:pPr eaLnBrk="0" hangingPunct="0">
              <a:spcBef>
                <a:spcPct val="0"/>
              </a:spcBef>
              <a:buClrTx/>
              <a:buSzTx/>
              <a:buFontTx/>
              <a:buNone/>
            </a:pPr>
            <a:r>
              <a:rPr lang="en-US" sz="1600" b="1">
                <a:solidFill>
                  <a:srgbClr val="000000"/>
                </a:solidFill>
                <a:latin typeface="Courier New" pitchFamily="49" charset="0"/>
              </a:rPr>
              <a:t>int ab, Ab, aB, AB;       // case sensitive names</a:t>
            </a:r>
          </a:p>
          <a:p>
            <a:pPr eaLnBrk="0" hangingPunct="0">
              <a:spcBef>
                <a:spcPct val="0"/>
              </a:spcBef>
              <a:buClrTx/>
              <a:buSzTx/>
              <a:buFontTx/>
              <a:buNone/>
            </a:pPr>
            <a:r>
              <a:rPr lang="en-US" sz="1600" b="1">
                <a:solidFill>
                  <a:srgbClr val="000000"/>
                </a:solidFill>
                <a:latin typeface="Courier New" pitchFamily="49" charset="0"/>
              </a:rPr>
              <a:t>int _compilerVar;         // compiler uses _ as first char</a:t>
            </a:r>
          </a:p>
          <a:p>
            <a:pPr eaLnBrk="0" hangingPunct="0">
              <a:spcBef>
                <a:spcPct val="0"/>
              </a:spcBef>
              <a:buClrTx/>
              <a:buSzTx/>
              <a:buFontTx/>
              <a:buNone/>
            </a:pPr>
            <a:endParaRPr lang="en-US" sz="1600" b="1">
              <a:solidFill>
                <a:srgbClr val="000000"/>
              </a:solidFill>
              <a:latin typeface="Courier New" pitchFamily="49" charset="0"/>
            </a:endParaRPr>
          </a:p>
          <a:p>
            <a:pPr eaLnBrk="0" hangingPunct="0">
              <a:spcBef>
                <a:spcPct val="0"/>
              </a:spcBef>
              <a:buClrTx/>
              <a:buSzTx/>
              <a:buFontTx/>
              <a:buNone/>
            </a:pPr>
            <a:r>
              <a:rPr lang="en-US" sz="1600" b="1">
                <a:solidFill>
                  <a:srgbClr val="000000"/>
                </a:solidFill>
                <a:latin typeface="Courier New" pitchFamily="49" charset="0"/>
              </a:rPr>
              <a:t>char newline = ‘\n’;      // a character with an initializer</a:t>
            </a:r>
          </a:p>
          <a:p>
            <a:pPr eaLnBrk="0" hangingPunct="0">
              <a:spcBef>
                <a:spcPct val="0"/>
              </a:spcBef>
              <a:buClrTx/>
              <a:buSzTx/>
              <a:buFontTx/>
              <a:buNone/>
            </a:pPr>
            <a:r>
              <a:rPr lang="en-US" sz="1600" b="1">
                <a:solidFill>
                  <a:srgbClr val="000000"/>
                </a:solidFill>
                <a:latin typeface="Courier New" pitchFamily="49" charset="0"/>
              </a:rPr>
              <a:t>char lineBuffer[32];      // an array of 32 chars (a string)</a:t>
            </a:r>
          </a:p>
          <a:p>
            <a:pPr eaLnBrk="0" hangingPunct="0">
              <a:spcBef>
                <a:spcPct val="0"/>
              </a:spcBef>
              <a:buClrTx/>
              <a:buSzTx/>
              <a:buFontTx/>
              <a:buNone/>
            </a:pPr>
            <a:endParaRPr lang="en-US" sz="1600" b="1">
              <a:solidFill>
                <a:srgbClr val="000000"/>
              </a:solidFill>
              <a:latin typeface="Courier New" pitchFamily="49" charset="0"/>
            </a:endParaRPr>
          </a:p>
          <a:p>
            <a:pPr eaLnBrk="0" hangingPunct="0">
              <a:spcBef>
                <a:spcPct val="0"/>
              </a:spcBef>
              <a:buClrTx/>
              <a:buSzTx/>
              <a:buFontTx/>
              <a:buNone/>
            </a:pPr>
            <a:r>
              <a:rPr lang="en-US" sz="1600" b="1">
                <a:solidFill>
                  <a:srgbClr val="000000"/>
                </a:solidFill>
                <a:latin typeface="Courier New" pitchFamily="49" charset="0"/>
              </a:rPr>
              <a:t>double bananasPerMonkey;        // floating point declarations</a:t>
            </a:r>
          </a:p>
          <a:p>
            <a:pPr eaLnBrk="0" hangingPunct="0">
              <a:spcBef>
                <a:spcPct val="0"/>
              </a:spcBef>
              <a:buClrTx/>
              <a:buSzTx/>
              <a:buFontTx/>
              <a:buNone/>
            </a:pPr>
            <a:r>
              <a:rPr lang="en-US" sz="1600" b="1">
                <a:solidFill>
                  <a:srgbClr val="000000"/>
                </a:solidFill>
                <a:latin typeface="Courier New" pitchFamily="49" charset="0"/>
              </a:rPr>
              <a:t>double hugeNumber = 1.0E33;     // positive exponent</a:t>
            </a:r>
          </a:p>
          <a:p>
            <a:pPr eaLnBrk="0" hangingPunct="0">
              <a:spcBef>
                <a:spcPct val="0"/>
              </a:spcBef>
              <a:buClrTx/>
              <a:buSzTx/>
              <a:buFontTx/>
              <a:buNone/>
            </a:pPr>
            <a:r>
              <a:rPr lang="en-US" sz="1600" b="1">
                <a:solidFill>
                  <a:srgbClr val="000000"/>
                </a:solidFill>
                <a:latin typeface="Courier New" pitchFamily="49" charset="0"/>
              </a:rPr>
              <a:t>double tinyNumber = 1.0E-33;    // negative exponent</a:t>
            </a:r>
          </a:p>
          <a:p>
            <a:pPr eaLnBrk="0" hangingPunct="0">
              <a:spcBef>
                <a:spcPct val="0"/>
              </a:spcBef>
              <a:buClrTx/>
              <a:buSzTx/>
              <a:buFontTx/>
              <a:buNone/>
            </a:pPr>
            <a:r>
              <a:rPr lang="en-US" sz="1600" b="1">
                <a:solidFill>
                  <a:srgbClr val="000000"/>
                </a:solidFill>
                <a:latin typeface="Courier New" pitchFamily="49" charset="0"/>
              </a:rPr>
              <a:t>double fractionThing = 3.33333; // no exponent</a:t>
            </a:r>
          </a:p>
        </p:txBody>
      </p:sp>
      <p:sp>
        <p:nvSpPr>
          <p:cNvPr id="2903045"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Variables &amp; Operators</a:t>
            </a:r>
          </a:p>
        </p:txBody>
      </p:sp>
    </p:spTree>
    <p:extLst>
      <p:ext uri="{BB962C8B-B14F-4D97-AF65-F5344CB8AC3E}">
        <p14:creationId xmlns:p14="http://schemas.microsoft.com/office/powerpoint/2010/main" val="2599993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4066" name="Rectangle 2"/>
          <p:cNvSpPr>
            <a:spLocks noGrp="1" noChangeArrowheads="1"/>
          </p:cNvSpPr>
          <p:nvPr>
            <p:ph type="title"/>
          </p:nvPr>
        </p:nvSpPr>
        <p:spPr/>
        <p:txBody>
          <a:bodyPr/>
          <a:lstStyle/>
          <a:p>
            <a:r>
              <a:rPr lang="en-US"/>
              <a:t>Scope: Local versus Global</a:t>
            </a:r>
          </a:p>
        </p:txBody>
      </p:sp>
      <p:sp>
        <p:nvSpPr>
          <p:cNvPr id="2904067" name="Rectangle 3"/>
          <p:cNvSpPr>
            <a:spLocks noGrp="1" noChangeArrowheads="1"/>
          </p:cNvSpPr>
          <p:nvPr>
            <p:ph idx="1"/>
          </p:nvPr>
        </p:nvSpPr>
        <p:spPr>
          <a:xfrm>
            <a:off x="431800" y="1490663"/>
            <a:ext cx="8234363" cy="5143500"/>
          </a:xfrm>
        </p:spPr>
        <p:txBody>
          <a:bodyPr/>
          <a:lstStyle/>
          <a:p>
            <a:r>
              <a:rPr lang="en-US"/>
              <a:t>Extent of a variable/function’s availability in a program</a:t>
            </a:r>
          </a:p>
          <a:p>
            <a:r>
              <a:rPr lang="en-US"/>
              <a:t>Local Variables (automatic)</a:t>
            </a:r>
          </a:p>
          <a:p>
            <a:pPr lvl="1"/>
            <a:r>
              <a:rPr lang="en-US"/>
              <a:t>Declared at the beginning of a block</a:t>
            </a:r>
          </a:p>
          <a:p>
            <a:pPr lvl="1"/>
            <a:r>
              <a:rPr lang="en-US"/>
              <a:t>Stored in activation record on the stack</a:t>
            </a:r>
          </a:p>
          <a:p>
            <a:pPr lvl="1"/>
            <a:r>
              <a:rPr lang="en-US"/>
              <a:t>Scope is from point of declaration to the</a:t>
            </a:r>
          </a:p>
          <a:p>
            <a:pPr lvl="1">
              <a:spcBef>
                <a:spcPct val="0"/>
              </a:spcBef>
              <a:buFont typeface="Wingdings" pitchFamily="2" charset="2"/>
              <a:buNone/>
            </a:pPr>
            <a:r>
              <a:rPr lang="en-US"/>
              <a:t>	end of the block</a:t>
            </a:r>
          </a:p>
          <a:p>
            <a:pPr lvl="1"/>
            <a:r>
              <a:rPr lang="en-US"/>
              <a:t>Un-initialized</a:t>
            </a:r>
          </a:p>
          <a:p>
            <a:r>
              <a:rPr lang="en-US"/>
              <a:t>Global Variables (static)</a:t>
            </a:r>
          </a:p>
          <a:p>
            <a:pPr lvl="1"/>
            <a:r>
              <a:rPr lang="en-US"/>
              <a:t>Declared outside of a function</a:t>
            </a:r>
          </a:p>
          <a:p>
            <a:pPr lvl="1"/>
            <a:r>
              <a:rPr lang="en-US"/>
              <a:t>Stored in Global Data Section of memory</a:t>
            </a:r>
          </a:p>
          <a:p>
            <a:pPr lvl="1"/>
            <a:r>
              <a:rPr lang="en-US"/>
              <a:t>Scope is from point of declaration to the</a:t>
            </a:r>
          </a:p>
          <a:p>
            <a:pPr lvl="1">
              <a:spcBef>
                <a:spcPct val="0"/>
              </a:spcBef>
              <a:buFont typeface="Wingdings" pitchFamily="2" charset="2"/>
              <a:buNone/>
            </a:pPr>
            <a:r>
              <a:rPr lang="en-US"/>
              <a:t>	end of the program</a:t>
            </a:r>
          </a:p>
          <a:p>
            <a:pPr lvl="1"/>
            <a:r>
              <a:rPr lang="en-US"/>
              <a:t>May be initialized to zero</a:t>
            </a:r>
          </a:p>
        </p:txBody>
      </p:sp>
      <p:sp>
        <p:nvSpPr>
          <p:cNvPr id="7"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8"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9" name="Slide Number Placeholder 5"/>
          <p:cNvSpPr>
            <a:spLocks noGrp="1"/>
          </p:cNvSpPr>
          <p:nvPr>
            <p:ph type="sldNum" sz="quarter" idx="12"/>
          </p:nvPr>
        </p:nvSpPr>
        <p:spPr/>
        <p:txBody>
          <a:bodyPr/>
          <a:lstStyle/>
          <a:p>
            <a:pPr>
              <a:buNone/>
            </a:pPr>
            <a:fld id="{9F6BE3BE-302D-4A5A-B9EE-9D97187C8349}" type="slidenum">
              <a:rPr lang="en-US">
                <a:solidFill>
                  <a:srgbClr val="000000"/>
                </a:solidFill>
              </a:rPr>
              <a:pPr>
                <a:buNone/>
              </a:pPr>
              <a:t>22</a:t>
            </a:fld>
            <a:endParaRPr lang="en-US">
              <a:solidFill>
                <a:srgbClr val="000000"/>
              </a:solidFill>
            </a:endParaRPr>
          </a:p>
        </p:txBody>
      </p:sp>
      <p:sp>
        <p:nvSpPr>
          <p:cNvPr id="2904068" name="Text Box 4"/>
          <p:cNvSpPr txBox="1">
            <a:spLocks noChangeArrowheads="1"/>
          </p:cNvSpPr>
          <p:nvPr/>
        </p:nvSpPr>
        <p:spPr bwMode="auto">
          <a:xfrm>
            <a:off x="6711950" y="2230438"/>
            <a:ext cx="2338388"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ClrTx/>
              <a:buSzTx/>
              <a:buFontTx/>
              <a:buNone/>
            </a:pPr>
            <a:r>
              <a:rPr lang="en-US" sz="2400" b="1">
                <a:solidFill>
                  <a:srgbClr val="ED181E"/>
                </a:solidFill>
                <a:latin typeface="Courier New" pitchFamily="49" charset="0"/>
              </a:rPr>
              <a:t>{</a:t>
            </a:r>
          </a:p>
          <a:p>
            <a:pPr eaLnBrk="0" hangingPunct="0">
              <a:spcBef>
                <a:spcPct val="0"/>
              </a:spcBef>
              <a:buClrTx/>
              <a:buSzTx/>
              <a:buFontTx/>
              <a:buNone/>
            </a:pPr>
            <a:r>
              <a:rPr lang="en-US" sz="1600" b="1">
                <a:solidFill>
                  <a:srgbClr val="000000"/>
                </a:solidFill>
                <a:latin typeface="Courier New" pitchFamily="49" charset="0"/>
              </a:rPr>
              <a:t>  // begin block</a:t>
            </a:r>
            <a:br>
              <a:rPr lang="en-US" sz="1600" b="1">
                <a:solidFill>
                  <a:srgbClr val="000000"/>
                </a:solidFill>
                <a:latin typeface="Courier New" pitchFamily="49" charset="0"/>
              </a:rPr>
            </a:br>
            <a:r>
              <a:rPr lang="en-US" sz="1600" b="1">
                <a:solidFill>
                  <a:srgbClr val="000000"/>
                </a:solidFill>
                <a:latin typeface="Courier New" pitchFamily="49" charset="0"/>
              </a:rPr>
              <a:t>  int chimp;</a:t>
            </a:r>
            <a:br>
              <a:rPr lang="en-US" sz="1600" b="1">
                <a:solidFill>
                  <a:srgbClr val="000000"/>
                </a:solidFill>
                <a:latin typeface="Courier New" pitchFamily="49" charset="0"/>
              </a:rPr>
            </a:br>
            <a:r>
              <a:rPr lang="en-US" sz="1600" b="1">
                <a:solidFill>
                  <a:srgbClr val="000000"/>
                </a:solidFill>
                <a:latin typeface="Courier New" pitchFamily="49" charset="0"/>
              </a:rPr>
              <a:t>  ...</a:t>
            </a:r>
            <a:br>
              <a:rPr lang="en-US" sz="1600" b="1">
                <a:solidFill>
                  <a:srgbClr val="000000"/>
                </a:solidFill>
                <a:latin typeface="Courier New" pitchFamily="49" charset="0"/>
              </a:rPr>
            </a:br>
            <a:r>
              <a:rPr lang="en-US" sz="2400" b="1">
                <a:solidFill>
                  <a:srgbClr val="ED181E"/>
                </a:solidFill>
                <a:latin typeface="Courier New" pitchFamily="49" charset="0"/>
              </a:rPr>
              <a:t>}</a:t>
            </a:r>
          </a:p>
        </p:txBody>
      </p:sp>
      <p:sp>
        <p:nvSpPr>
          <p:cNvPr id="2904072" name="Text Box 8"/>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Scope</a:t>
            </a:r>
          </a:p>
        </p:txBody>
      </p:sp>
      <p:sp>
        <p:nvSpPr>
          <p:cNvPr id="2904073" name="Text Box 9"/>
          <p:cNvSpPr txBox="1">
            <a:spLocks noChangeArrowheads="1"/>
          </p:cNvSpPr>
          <p:nvPr/>
        </p:nvSpPr>
        <p:spPr bwMode="auto">
          <a:xfrm>
            <a:off x="6711950" y="4811713"/>
            <a:ext cx="2338388"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ClrTx/>
              <a:buSzTx/>
              <a:buFontTx/>
              <a:buNone/>
            </a:pPr>
            <a:r>
              <a:rPr lang="en-US" sz="1600" b="1">
                <a:solidFill>
                  <a:srgbClr val="000000"/>
                </a:solidFill>
                <a:latin typeface="Courier New" pitchFamily="49" charset="0"/>
              </a:rPr>
              <a:t>int chimp;</a:t>
            </a:r>
          </a:p>
          <a:p>
            <a:pPr eaLnBrk="0" hangingPunct="0">
              <a:spcBef>
                <a:spcPct val="0"/>
              </a:spcBef>
              <a:buClrTx/>
              <a:buSzTx/>
              <a:buFontTx/>
              <a:buNone/>
            </a:pPr>
            <a:r>
              <a:rPr lang="en-US" sz="2400" b="1">
                <a:solidFill>
                  <a:srgbClr val="ED181E"/>
                </a:solidFill>
                <a:latin typeface="Courier New" pitchFamily="49" charset="0"/>
              </a:rPr>
              <a:t>{</a:t>
            </a:r>
          </a:p>
          <a:p>
            <a:pPr eaLnBrk="0" hangingPunct="0">
              <a:spcBef>
                <a:spcPct val="0"/>
              </a:spcBef>
              <a:buClrTx/>
              <a:buSzTx/>
              <a:buFontTx/>
              <a:buNone/>
            </a:pPr>
            <a:r>
              <a:rPr lang="en-US" sz="1600" b="1">
                <a:solidFill>
                  <a:srgbClr val="000000"/>
                </a:solidFill>
                <a:latin typeface="Courier New" pitchFamily="49" charset="0"/>
              </a:rPr>
              <a:t>  // begin block</a:t>
            </a:r>
            <a:br>
              <a:rPr lang="en-US" sz="1600" b="1">
                <a:solidFill>
                  <a:srgbClr val="000000"/>
                </a:solidFill>
                <a:latin typeface="Courier New" pitchFamily="49" charset="0"/>
              </a:rPr>
            </a:br>
            <a:r>
              <a:rPr lang="en-US" sz="1600" b="1">
                <a:solidFill>
                  <a:srgbClr val="000000"/>
                </a:solidFill>
                <a:latin typeface="Courier New" pitchFamily="49" charset="0"/>
              </a:rPr>
              <a:t>  ...</a:t>
            </a:r>
            <a:br>
              <a:rPr lang="en-US" sz="1600" b="1">
                <a:solidFill>
                  <a:srgbClr val="000000"/>
                </a:solidFill>
                <a:latin typeface="Courier New" pitchFamily="49" charset="0"/>
              </a:rPr>
            </a:br>
            <a:r>
              <a:rPr lang="en-US" sz="2400" b="1">
                <a:solidFill>
                  <a:srgbClr val="ED181E"/>
                </a:solidFill>
                <a:latin typeface="Courier New" pitchFamily="49" charset="0"/>
              </a:rPr>
              <a:t>}</a:t>
            </a:r>
          </a:p>
        </p:txBody>
      </p:sp>
    </p:spTree>
    <p:extLst>
      <p:ext uri="{BB962C8B-B14F-4D97-AF65-F5344CB8AC3E}">
        <p14:creationId xmlns:p14="http://schemas.microsoft.com/office/powerpoint/2010/main" val="370322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4067">
                                            <p:txEl>
                                              <p:pRg st="0" end="0"/>
                                            </p:txEl>
                                          </p:spTgt>
                                        </p:tgtEl>
                                        <p:attrNameLst>
                                          <p:attrName>style.visibility</p:attrName>
                                        </p:attrNameLst>
                                      </p:cBhvr>
                                      <p:to>
                                        <p:strVal val="visible"/>
                                      </p:to>
                                    </p:set>
                                    <p:animEffect transition="in" filter="wipe(left)">
                                      <p:cBhvr>
                                        <p:cTn id="7" dur="500"/>
                                        <p:tgtEl>
                                          <p:spTgt spid="2904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04067">
                                            <p:txEl>
                                              <p:pRg st="1" end="1"/>
                                            </p:txEl>
                                          </p:spTgt>
                                        </p:tgtEl>
                                        <p:attrNameLst>
                                          <p:attrName>style.visibility</p:attrName>
                                        </p:attrNameLst>
                                      </p:cBhvr>
                                      <p:to>
                                        <p:strVal val="visible"/>
                                      </p:to>
                                    </p:set>
                                    <p:animEffect transition="in" filter="wipe(left)">
                                      <p:cBhvr>
                                        <p:cTn id="12" dur="500"/>
                                        <p:tgtEl>
                                          <p:spTgt spid="290406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904067">
                                            <p:txEl>
                                              <p:pRg st="2" end="2"/>
                                            </p:txEl>
                                          </p:spTgt>
                                        </p:tgtEl>
                                        <p:attrNameLst>
                                          <p:attrName>style.visibility</p:attrName>
                                        </p:attrNameLst>
                                      </p:cBhvr>
                                      <p:to>
                                        <p:strVal val="visible"/>
                                      </p:to>
                                    </p:set>
                                    <p:animEffect transition="in" filter="wipe(left)">
                                      <p:cBhvr>
                                        <p:cTn id="15" dur="500"/>
                                        <p:tgtEl>
                                          <p:spTgt spid="290406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04067">
                                            <p:txEl>
                                              <p:pRg st="3" end="3"/>
                                            </p:txEl>
                                          </p:spTgt>
                                        </p:tgtEl>
                                        <p:attrNameLst>
                                          <p:attrName>style.visibility</p:attrName>
                                        </p:attrNameLst>
                                      </p:cBhvr>
                                      <p:to>
                                        <p:strVal val="visible"/>
                                      </p:to>
                                    </p:set>
                                    <p:animEffect transition="in" filter="wipe(left)">
                                      <p:cBhvr>
                                        <p:cTn id="18" dur="500"/>
                                        <p:tgtEl>
                                          <p:spTgt spid="290406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04067">
                                            <p:txEl>
                                              <p:pRg st="4" end="4"/>
                                            </p:txEl>
                                          </p:spTgt>
                                        </p:tgtEl>
                                        <p:attrNameLst>
                                          <p:attrName>style.visibility</p:attrName>
                                        </p:attrNameLst>
                                      </p:cBhvr>
                                      <p:to>
                                        <p:strVal val="visible"/>
                                      </p:to>
                                    </p:set>
                                    <p:animEffect transition="in" filter="wipe(left)">
                                      <p:cBhvr>
                                        <p:cTn id="21" dur="500"/>
                                        <p:tgtEl>
                                          <p:spTgt spid="290406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04067">
                                            <p:txEl>
                                              <p:pRg st="5" end="5"/>
                                            </p:txEl>
                                          </p:spTgt>
                                        </p:tgtEl>
                                        <p:attrNameLst>
                                          <p:attrName>style.visibility</p:attrName>
                                        </p:attrNameLst>
                                      </p:cBhvr>
                                      <p:to>
                                        <p:strVal val="visible"/>
                                      </p:to>
                                    </p:set>
                                    <p:animEffect transition="in" filter="wipe(left)">
                                      <p:cBhvr>
                                        <p:cTn id="24" dur="500"/>
                                        <p:tgtEl>
                                          <p:spTgt spid="290406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04067">
                                            <p:txEl>
                                              <p:pRg st="6" end="6"/>
                                            </p:txEl>
                                          </p:spTgt>
                                        </p:tgtEl>
                                        <p:attrNameLst>
                                          <p:attrName>style.visibility</p:attrName>
                                        </p:attrNameLst>
                                      </p:cBhvr>
                                      <p:to>
                                        <p:strVal val="visible"/>
                                      </p:to>
                                    </p:set>
                                    <p:animEffect transition="in" filter="wipe(left)">
                                      <p:cBhvr>
                                        <p:cTn id="27" dur="500"/>
                                        <p:tgtEl>
                                          <p:spTgt spid="290406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04067">
                                            <p:txEl>
                                              <p:pRg st="7" end="7"/>
                                            </p:txEl>
                                          </p:spTgt>
                                        </p:tgtEl>
                                        <p:attrNameLst>
                                          <p:attrName>style.visibility</p:attrName>
                                        </p:attrNameLst>
                                      </p:cBhvr>
                                      <p:to>
                                        <p:strVal val="visible"/>
                                      </p:to>
                                    </p:set>
                                    <p:animEffect transition="in" filter="wipe(left)">
                                      <p:cBhvr>
                                        <p:cTn id="32" dur="500"/>
                                        <p:tgtEl>
                                          <p:spTgt spid="290406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904067">
                                            <p:txEl>
                                              <p:pRg st="8" end="8"/>
                                            </p:txEl>
                                          </p:spTgt>
                                        </p:tgtEl>
                                        <p:attrNameLst>
                                          <p:attrName>style.visibility</p:attrName>
                                        </p:attrNameLst>
                                      </p:cBhvr>
                                      <p:to>
                                        <p:strVal val="visible"/>
                                      </p:to>
                                    </p:set>
                                    <p:animEffect transition="in" filter="wipe(left)">
                                      <p:cBhvr>
                                        <p:cTn id="35" dur="500"/>
                                        <p:tgtEl>
                                          <p:spTgt spid="2904067">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904067">
                                            <p:txEl>
                                              <p:pRg st="9" end="9"/>
                                            </p:txEl>
                                          </p:spTgt>
                                        </p:tgtEl>
                                        <p:attrNameLst>
                                          <p:attrName>style.visibility</p:attrName>
                                        </p:attrNameLst>
                                      </p:cBhvr>
                                      <p:to>
                                        <p:strVal val="visible"/>
                                      </p:to>
                                    </p:set>
                                    <p:animEffect transition="in" filter="wipe(left)">
                                      <p:cBhvr>
                                        <p:cTn id="38" dur="500"/>
                                        <p:tgtEl>
                                          <p:spTgt spid="2904067">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904067">
                                            <p:txEl>
                                              <p:pRg st="10" end="10"/>
                                            </p:txEl>
                                          </p:spTgt>
                                        </p:tgtEl>
                                        <p:attrNameLst>
                                          <p:attrName>style.visibility</p:attrName>
                                        </p:attrNameLst>
                                      </p:cBhvr>
                                      <p:to>
                                        <p:strVal val="visible"/>
                                      </p:to>
                                    </p:set>
                                    <p:animEffect transition="in" filter="wipe(left)">
                                      <p:cBhvr>
                                        <p:cTn id="41" dur="500"/>
                                        <p:tgtEl>
                                          <p:spTgt spid="2904067">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904067">
                                            <p:txEl>
                                              <p:pRg st="11" end="11"/>
                                            </p:txEl>
                                          </p:spTgt>
                                        </p:tgtEl>
                                        <p:attrNameLst>
                                          <p:attrName>style.visibility</p:attrName>
                                        </p:attrNameLst>
                                      </p:cBhvr>
                                      <p:to>
                                        <p:strVal val="visible"/>
                                      </p:to>
                                    </p:set>
                                    <p:animEffect transition="in" filter="wipe(left)">
                                      <p:cBhvr>
                                        <p:cTn id="44" dur="500"/>
                                        <p:tgtEl>
                                          <p:spTgt spid="2904067">
                                            <p:txEl>
                                              <p:pRg st="11" end="11"/>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904067">
                                            <p:txEl>
                                              <p:pRg st="12" end="12"/>
                                            </p:txEl>
                                          </p:spTgt>
                                        </p:tgtEl>
                                        <p:attrNameLst>
                                          <p:attrName>style.visibility</p:attrName>
                                        </p:attrNameLst>
                                      </p:cBhvr>
                                      <p:to>
                                        <p:strVal val="visible"/>
                                      </p:to>
                                    </p:set>
                                    <p:animEffect transition="in" filter="wipe(left)">
                                      <p:cBhvr>
                                        <p:cTn id="47" dur="500"/>
                                        <p:tgtEl>
                                          <p:spTgt spid="29040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406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2434" name="Rectangle 2"/>
          <p:cNvSpPr>
            <a:spLocks noGrp="1" noChangeArrowheads="1"/>
          </p:cNvSpPr>
          <p:nvPr>
            <p:ph type="title"/>
          </p:nvPr>
        </p:nvSpPr>
        <p:spPr/>
        <p:txBody>
          <a:bodyPr/>
          <a:lstStyle/>
          <a:p>
            <a:r>
              <a:rPr lang="en-US"/>
              <a:t>Literals/ Constants</a:t>
            </a:r>
          </a:p>
        </p:txBody>
      </p:sp>
      <p:sp>
        <p:nvSpPr>
          <p:cNvPr id="2962435" name="Rectangle 3"/>
          <p:cNvSpPr>
            <a:spLocks noGrp="1" noChangeArrowheads="1"/>
          </p:cNvSpPr>
          <p:nvPr>
            <p:ph idx="1"/>
          </p:nvPr>
        </p:nvSpPr>
        <p:spPr>
          <a:xfrm>
            <a:off x="431800" y="1411288"/>
            <a:ext cx="8164513" cy="4938712"/>
          </a:xfrm>
        </p:spPr>
        <p:txBody>
          <a:bodyPr/>
          <a:lstStyle/>
          <a:p>
            <a:r>
              <a:rPr lang="en-US"/>
              <a:t>Literal Values</a:t>
            </a:r>
          </a:p>
          <a:p>
            <a:pPr lvl="1"/>
            <a:r>
              <a:rPr lang="en-US"/>
              <a:t>Unnamed constant values used in programs</a:t>
            </a:r>
          </a:p>
          <a:p>
            <a:pPr lvl="1"/>
            <a:r>
              <a:rPr lang="en-US" b="1">
                <a:latin typeface="Courier New" pitchFamily="49" charset="0"/>
              </a:rPr>
              <a:t>area = 3.14159 * radius * radius;</a:t>
            </a:r>
          </a:p>
          <a:p>
            <a:r>
              <a:rPr lang="en-US"/>
              <a:t>Constant Variables</a:t>
            </a:r>
          </a:p>
          <a:p>
            <a:pPr lvl="1"/>
            <a:r>
              <a:rPr lang="en-US"/>
              <a:t>Variable declarations prefixed with the </a:t>
            </a:r>
            <a:r>
              <a:rPr lang="en-US">
                <a:latin typeface="Courier New" pitchFamily="49" charset="0"/>
              </a:rPr>
              <a:t>const</a:t>
            </a:r>
            <a:r>
              <a:rPr lang="en-US"/>
              <a:t> qualifier</a:t>
            </a:r>
          </a:p>
          <a:p>
            <a:pPr lvl="1"/>
            <a:r>
              <a:rPr lang="en-US"/>
              <a:t>Immutable named variables</a:t>
            </a:r>
          </a:p>
          <a:p>
            <a:pPr lvl="1"/>
            <a:r>
              <a:rPr lang="en-US" b="1">
                <a:latin typeface="Courier New" pitchFamily="49" charset="0"/>
              </a:rPr>
              <a:t>const double pi = 3.14159;</a:t>
            </a:r>
          </a:p>
          <a:p>
            <a:r>
              <a:rPr lang="en-US"/>
              <a:t>Symbolic Values</a:t>
            </a:r>
          </a:p>
          <a:p>
            <a:pPr lvl="1"/>
            <a:r>
              <a:rPr lang="en-US"/>
              <a:t>Created using preprocessor directive </a:t>
            </a:r>
            <a:r>
              <a:rPr lang="en-US" b="1">
                <a:latin typeface="Courier New" pitchFamily="49" charset="0"/>
              </a:rPr>
              <a:t>#define</a:t>
            </a:r>
          </a:p>
          <a:p>
            <a:pPr lvl="1"/>
            <a:r>
              <a:rPr lang="en-US" b="1">
                <a:latin typeface="Courier New" pitchFamily="49" charset="0"/>
              </a:rPr>
              <a:t>#define PI 3.14159</a:t>
            </a:r>
          </a:p>
          <a:p>
            <a:r>
              <a:rPr lang="en-US"/>
              <a:t>How are the above the same?</a:t>
            </a:r>
          </a:p>
          <a:p>
            <a:r>
              <a:rPr lang="en-US"/>
              <a:t>How are the above different?</a:t>
            </a:r>
          </a:p>
          <a:p>
            <a:pPr lvl="1"/>
            <a:endParaRPr lang="en-US" b="1">
              <a:latin typeface="Courier New" pitchFamily="49" charset="0"/>
            </a:endParaRPr>
          </a:p>
        </p:txBody>
      </p:sp>
      <p:sp>
        <p:nvSpPr>
          <p:cNvPr id="5"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6"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7" name="Slide Number Placeholder 5"/>
          <p:cNvSpPr>
            <a:spLocks noGrp="1"/>
          </p:cNvSpPr>
          <p:nvPr>
            <p:ph type="sldNum" sz="quarter" idx="12"/>
          </p:nvPr>
        </p:nvSpPr>
        <p:spPr/>
        <p:txBody>
          <a:bodyPr/>
          <a:lstStyle/>
          <a:p>
            <a:pPr>
              <a:buNone/>
            </a:pPr>
            <a:fld id="{A07884B5-7A9A-4CD0-AC3D-E73313C4879F}" type="slidenum">
              <a:rPr lang="en-US">
                <a:solidFill>
                  <a:srgbClr val="000000"/>
                </a:solidFill>
              </a:rPr>
              <a:pPr>
                <a:buNone/>
              </a:pPr>
              <a:t>23</a:t>
            </a:fld>
            <a:endParaRPr lang="en-US">
              <a:solidFill>
                <a:srgbClr val="000000"/>
              </a:solidFill>
            </a:endParaRPr>
          </a:p>
        </p:txBody>
      </p:sp>
      <p:sp>
        <p:nvSpPr>
          <p:cNvPr id="2962437"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Variables</a:t>
            </a:r>
          </a:p>
        </p:txBody>
      </p:sp>
    </p:spTree>
    <p:extLst>
      <p:ext uri="{BB962C8B-B14F-4D97-AF65-F5344CB8AC3E}">
        <p14:creationId xmlns:p14="http://schemas.microsoft.com/office/powerpoint/2010/main" val="1270607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2435">
                                            <p:txEl>
                                              <p:pRg st="0" end="0"/>
                                            </p:txEl>
                                          </p:spTgt>
                                        </p:tgtEl>
                                        <p:attrNameLst>
                                          <p:attrName>style.visibility</p:attrName>
                                        </p:attrNameLst>
                                      </p:cBhvr>
                                      <p:to>
                                        <p:strVal val="visible"/>
                                      </p:to>
                                    </p:set>
                                    <p:animEffect transition="in" filter="wipe(left)">
                                      <p:cBhvr>
                                        <p:cTn id="7" dur="500"/>
                                        <p:tgtEl>
                                          <p:spTgt spid="29624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62435">
                                            <p:txEl>
                                              <p:pRg st="1" end="1"/>
                                            </p:txEl>
                                          </p:spTgt>
                                        </p:tgtEl>
                                        <p:attrNameLst>
                                          <p:attrName>style.visibility</p:attrName>
                                        </p:attrNameLst>
                                      </p:cBhvr>
                                      <p:to>
                                        <p:strVal val="visible"/>
                                      </p:to>
                                    </p:set>
                                    <p:animEffect transition="in" filter="wipe(left)">
                                      <p:cBhvr>
                                        <p:cTn id="10" dur="500"/>
                                        <p:tgtEl>
                                          <p:spTgt spid="29624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62435">
                                            <p:txEl>
                                              <p:pRg st="2" end="2"/>
                                            </p:txEl>
                                          </p:spTgt>
                                        </p:tgtEl>
                                        <p:attrNameLst>
                                          <p:attrName>style.visibility</p:attrName>
                                        </p:attrNameLst>
                                      </p:cBhvr>
                                      <p:to>
                                        <p:strVal val="visible"/>
                                      </p:to>
                                    </p:set>
                                    <p:animEffect transition="in" filter="wipe(left)">
                                      <p:cBhvr>
                                        <p:cTn id="13" dur="500"/>
                                        <p:tgtEl>
                                          <p:spTgt spid="29624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62435">
                                            <p:txEl>
                                              <p:pRg st="3" end="3"/>
                                            </p:txEl>
                                          </p:spTgt>
                                        </p:tgtEl>
                                        <p:attrNameLst>
                                          <p:attrName>style.visibility</p:attrName>
                                        </p:attrNameLst>
                                      </p:cBhvr>
                                      <p:to>
                                        <p:strVal val="visible"/>
                                      </p:to>
                                    </p:set>
                                    <p:animEffect transition="in" filter="wipe(left)">
                                      <p:cBhvr>
                                        <p:cTn id="18" dur="500"/>
                                        <p:tgtEl>
                                          <p:spTgt spid="296243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62435">
                                            <p:txEl>
                                              <p:pRg st="4" end="4"/>
                                            </p:txEl>
                                          </p:spTgt>
                                        </p:tgtEl>
                                        <p:attrNameLst>
                                          <p:attrName>style.visibility</p:attrName>
                                        </p:attrNameLst>
                                      </p:cBhvr>
                                      <p:to>
                                        <p:strVal val="visible"/>
                                      </p:to>
                                    </p:set>
                                    <p:animEffect transition="in" filter="wipe(left)">
                                      <p:cBhvr>
                                        <p:cTn id="21" dur="500"/>
                                        <p:tgtEl>
                                          <p:spTgt spid="296243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62435">
                                            <p:txEl>
                                              <p:pRg st="5" end="5"/>
                                            </p:txEl>
                                          </p:spTgt>
                                        </p:tgtEl>
                                        <p:attrNameLst>
                                          <p:attrName>style.visibility</p:attrName>
                                        </p:attrNameLst>
                                      </p:cBhvr>
                                      <p:to>
                                        <p:strVal val="visible"/>
                                      </p:to>
                                    </p:set>
                                    <p:animEffect transition="in" filter="wipe(left)">
                                      <p:cBhvr>
                                        <p:cTn id="24" dur="500"/>
                                        <p:tgtEl>
                                          <p:spTgt spid="296243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62435">
                                            <p:txEl>
                                              <p:pRg st="6" end="6"/>
                                            </p:txEl>
                                          </p:spTgt>
                                        </p:tgtEl>
                                        <p:attrNameLst>
                                          <p:attrName>style.visibility</p:attrName>
                                        </p:attrNameLst>
                                      </p:cBhvr>
                                      <p:to>
                                        <p:strVal val="visible"/>
                                      </p:to>
                                    </p:set>
                                    <p:animEffect transition="in" filter="wipe(left)">
                                      <p:cBhvr>
                                        <p:cTn id="27" dur="500"/>
                                        <p:tgtEl>
                                          <p:spTgt spid="296243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62435">
                                            <p:txEl>
                                              <p:pRg st="7" end="7"/>
                                            </p:txEl>
                                          </p:spTgt>
                                        </p:tgtEl>
                                        <p:attrNameLst>
                                          <p:attrName>style.visibility</p:attrName>
                                        </p:attrNameLst>
                                      </p:cBhvr>
                                      <p:to>
                                        <p:strVal val="visible"/>
                                      </p:to>
                                    </p:set>
                                    <p:animEffect transition="in" filter="wipe(left)">
                                      <p:cBhvr>
                                        <p:cTn id="32" dur="500"/>
                                        <p:tgtEl>
                                          <p:spTgt spid="2962435">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962435">
                                            <p:txEl>
                                              <p:pRg st="8" end="8"/>
                                            </p:txEl>
                                          </p:spTgt>
                                        </p:tgtEl>
                                        <p:attrNameLst>
                                          <p:attrName>style.visibility</p:attrName>
                                        </p:attrNameLst>
                                      </p:cBhvr>
                                      <p:to>
                                        <p:strVal val="visible"/>
                                      </p:to>
                                    </p:set>
                                    <p:animEffect transition="in" filter="wipe(left)">
                                      <p:cBhvr>
                                        <p:cTn id="35" dur="500"/>
                                        <p:tgtEl>
                                          <p:spTgt spid="2962435">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962435">
                                            <p:txEl>
                                              <p:pRg st="9" end="9"/>
                                            </p:txEl>
                                          </p:spTgt>
                                        </p:tgtEl>
                                        <p:attrNameLst>
                                          <p:attrName>style.visibility</p:attrName>
                                        </p:attrNameLst>
                                      </p:cBhvr>
                                      <p:to>
                                        <p:strVal val="visible"/>
                                      </p:to>
                                    </p:set>
                                    <p:animEffect transition="in" filter="wipe(left)">
                                      <p:cBhvr>
                                        <p:cTn id="38" dur="500"/>
                                        <p:tgtEl>
                                          <p:spTgt spid="2962435">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962435">
                                            <p:txEl>
                                              <p:pRg st="10" end="10"/>
                                            </p:txEl>
                                          </p:spTgt>
                                        </p:tgtEl>
                                        <p:attrNameLst>
                                          <p:attrName>style.visibility</p:attrName>
                                        </p:attrNameLst>
                                      </p:cBhvr>
                                      <p:to>
                                        <p:strVal val="visible"/>
                                      </p:to>
                                    </p:set>
                                    <p:animEffect transition="in" filter="wipe(left)">
                                      <p:cBhvr>
                                        <p:cTn id="43" dur="500"/>
                                        <p:tgtEl>
                                          <p:spTgt spid="2962435">
                                            <p:txEl>
                                              <p:pRg st="10" end="1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962435">
                                            <p:txEl>
                                              <p:pRg st="11" end="11"/>
                                            </p:txEl>
                                          </p:spTgt>
                                        </p:tgtEl>
                                        <p:attrNameLst>
                                          <p:attrName>style.visibility</p:attrName>
                                        </p:attrNameLst>
                                      </p:cBhvr>
                                      <p:to>
                                        <p:strVal val="visible"/>
                                      </p:to>
                                    </p:set>
                                    <p:animEffect transition="in" filter="wipe(left)">
                                      <p:cBhvr>
                                        <p:cTn id="48" dur="500"/>
                                        <p:tgtEl>
                                          <p:spTgt spid="29624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243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7.1</a:t>
            </a:r>
            <a:endParaRPr lang="en-US" dirty="0"/>
          </a:p>
        </p:txBody>
      </p:sp>
      <p:sp>
        <p:nvSpPr>
          <p:cNvPr id="3" name="Content Placeholder 2"/>
          <p:cNvSpPr>
            <a:spLocks noGrp="1"/>
          </p:cNvSpPr>
          <p:nvPr>
            <p:ph idx="1"/>
          </p:nvPr>
        </p:nvSpPr>
        <p:spPr>
          <a:xfrm>
            <a:off x="431800" y="1408113"/>
            <a:ext cx="8164513" cy="539957"/>
          </a:xfrm>
        </p:spPr>
        <p:txBody>
          <a:bodyPr/>
          <a:lstStyle/>
          <a:p>
            <a:r>
              <a:rPr lang="en-US" dirty="0" smtClean="0"/>
              <a:t>Expand the following C pre-processor macros:</a:t>
            </a:r>
          </a:p>
          <a:p>
            <a:endParaRPr lang="en-US" dirty="0"/>
          </a:p>
          <a:p>
            <a:endParaRPr lang="en-US" dirty="0" smtClean="0"/>
          </a:p>
          <a:p>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pPr>
              <a:defRPr/>
            </a:pPr>
            <a:r>
              <a:rPr lang="en-US" smtClean="0"/>
              <a:t>BYU CS 224</a:t>
            </a:r>
            <a:endParaRPr lang="en-US"/>
          </a:p>
        </p:txBody>
      </p:sp>
      <p:sp>
        <p:nvSpPr>
          <p:cNvPr id="5" name="Footer Placeholder 4"/>
          <p:cNvSpPr>
            <a:spLocks noGrp="1"/>
          </p:cNvSpPr>
          <p:nvPr>
            <p:ph type="ftr" sz="quarter" idx="11"/>
          </p:nvPr>
        </p:nvSpPr>
        <p:spPr/>
        <p:txBody>
          <a:bodyPr/>
          <a:lstStyle/>
          <a:p>
            <a:pPr>
              <a:defRPr/>
            </a:pPr>
            <a:r>
              <a:rPr lang="en-US" smtClean="0"/>
              <a:t>The C Language</a:t>
            </a:r>
            <a:endParaRPr lang="en-US"/>
          </a:p>
        </p:txBody>
      </p:sp>
      <p:sp>
        <p:nvSpPr>
          <p:cNvPr id="6" name="Slide Number Placeholder 5"/>
          <p:cNvSpPr>
            <a:spLocks noGrp="1"/>
          </p:cNvSpPr>
          <p:nvPr>
            <p:ph type="sldNum" sz="quarter" idx="12"/>
          </p:nvPr>
        </p:nvSpPr>
        <p:spPr/>
        <p:txBody>
          <a:bodyPr/>
          <a:lstStyle/>
          <a:p>
            <a:pPr>
              <a:defRPr/>
            </a:pPr>
            <a:fld id="{BDB8B007-A104-4474-843C-5536D26F5F3C}" type="slidenum">
              <a:rPr lang="en-US" smtClean="0"/>
              <a:pPr>
                <a:defRPr/>
              </a:pPr>
              <a:t>24</a:t>
            </a:fld>
            <a:endParaRPr lang="en-US"/>
          </a:p>
        </p:txBody>
      </p:sp>
      <p:sp>
        <p:nvSpPr>
          <p:cNvPr id="8" name="TextBox 7"/>
          <p:cNvSpPr txBox="1"/>
          <p:nvPr/>
        </p:nvSpPr>
        <p:spPr>
          <a:xfrm>
            <a:off x="786808" y="1930270"/>
            <a:ext cx="8128591" cy="1077218"/>
          </a:xfrm>
          <a:prstGeom prst="rect">
            <a:avLst/>
          </a:prstGeom>
          <a:noFill/>
        </p:spPr>
        <p:txBody>
          <a:bodyPr wrap="square" rtlCol="0">
            <a:spAutoFit/>
          </a:bodyPr>
          <a:lstStyle/>
          <a:p>
            <a:pPr>
              <a:spcBef>
                <a:spcPct val="0"/>
              </a:spcBef>
              <a:buClrTx/>
              <a:buSzTx/>
              <a:buFontTx/>
              <a:buNone/>
            </a:pPr>
            <a:r>
              <a:rPr lang="en-US" sz="1600" b="1" dirty="0" smtClean="0">
                <a:solidFill>
                  <a:srgbClr val="000000"/>
                </a:solidFill>
                <a:latin typeface="Courier New" panose="02070309020205020404" pitchFamily="49" charset="0"/>
                <a:cs typeface="Courier New" panose="02070309020205020404" pitchFamily="49" charset="0"/>
              </a:rPr>
              <a:t>#define MASK(bit) (0x80 &gt;&gt; ((bit)%8))</a:t>
            </a:r>
          </a:p>
          <a:p>
            <a:pPr>
              <a:spcBef>
                <a:spcPct val="0"/>
              </a:spcBef>
              <a:buClrTx/>
              <a:buSzTx/>
              <a:buFontTx/>
              <a:buNone/>
            </a:pPr>
            <a:r>
              <a:rPr lang="en-US" sz="1600" b="1" dirty="0" smtClean="0">
                <a:solidFill>
                  <a:srgbClr val="000000"/>
                </a:solidFill>
                <a:latin typeface="Courier New" panose="02070309020205020404" pitchFamily="49" charset="0"/>
                <a:cs typeface="Courier New" panose="02070309020205020404" pitchFamily="49" charset="0"/>
              </a:rPr>
              <a:t>#define SET_CELL(a2d,row,col) a2d[row][(col)/8] |= MASK(col)</a:t>
            </a:r>
          </a:p>
          <a:p>
            <a:pPr>
              <a:spcBef>
                <a:spcPct val="0"/>
              </a:spcBef>
              <a:buClrTx/>
              <a:buSzTx/>
              <a:buFontTx/>
              <a:buNone/>
            </a:pPr>
            <a:r>
              <a:rPr lang="en-US" sz="1600" b="1" dirty="0" smtClean="0">
                <a:solidFill>
                  <a:srgbClr val="000000"/>
                </a:solidFill>
                <a:latin typeface="Courier New" panose="02070309020205020404" pitchFamily="49" charset="0"/>
                <a:cs typeface="Courier New" panose="02070309020205020404" pitchFamily="49" charset="0"/>
              </a:rPr>
              <a:t>#define CLEAR_CELL(a2d,row,col) </a:t>
            </a:r>
            <a:r>
              <a:rPr lang="en-US" sz="1600" b="1" dirty="0">
                <a:solidFill>
                  <a:srgbClr val="000000"/>
                </a:solidFill>
                <a:latin typeface="Courier New" panose="02070309020205020404" pitchFamily="49" charset="0"/>
                <a:cs typeface="Courier New" panose="02070309020205020404" pitchFamily="49" charset="0"/>
              </a:rPr>
              <a:t>a2d[row</a:t>
            </a:r>
            <a:r>
              <a:rPr lang="en-US" sz="1600" b="1" dirty="0" smtClean="0">
                <a:solidFill>
                  <a:srgbClr val="000000"/>
                </a:solidFill>
                <a:latin typeface="Courier New" panose="02070309020205020404" pitchFamily="49" charset="0"/>
                <a:cs typeface="Courier New" panose="02070309020205020404" pitchFamily="49" charset="0"/>
              </a:rPr>
              <a:t>][(col)/8</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smtClean="0">
                <a:solidFill>
                  <a:srgbClr val="000000"/>
                </a:solidFill>
                <a:latin typeface="Courier New" panose="02070309020205020404" pitchFamily="49" charset="0"/>
                <a:cs typeface="Courier New" panose="02070309020205020404" pitchFamily="49" charset="0"/>
              </a:rPr>
              <a:t>&amp;= ~</a:t>
            </a:r>
            <a:r>
              <a:rPr lang="en-US" sz="1600" b="1" dirty="0">
                <a:solidFill>
                  <a:srgbClr val="000000"/>
                </a:solidFill>
                <a:latin typeface="Courier New" panose="02070309020205020404" pitchFamily="49" charset="0"/>
                <a:cs typeface="Courier New" panose="02070309020205020404" pitchFamily="49" charset="0"/>
              </a:rPr>
              <a:t> MASK(col</a:t>
            </a:r>
            <a:r>
              <a:rPr lang="en-US" sz="1600" b="1" dirty="0" smtClean="0">
                <a:solidFill>
                  <a:srgbClr val="000000"/>
                </a:solidFill>
                <a:latin typeface="Courier New" panose="02070309020205020404" pitchFamily="49" charset="0"/>
                <a:cs typeface="Courier New" panose="02070309020205020404" pitchFamily="49" charset="0"/>
              </a:rPr>
              <a:t>)</a:t>
            </a:r>
          </a:p>
          <a:p>
            <a:pPr>
              <a:spcBef>
                <a:spcPct val="0"/>
              </a:spcBef>
              <a:buClrTx/>
              <a:buSzTx/>
              <a:buFontTx/>
              <a:buNone/>
            </a:pPr>
            <a:r>
              <a:rPr lang="en-US" sz="1600" b="1" dirty="0" smtClean="0">
                <a:solidFill>
                  <a:srgbClr val="000000"/>
                </a:solidFill>
                <a:latin typeface="Courier New" panose="02070309020205020404" pitchFamily="49" charset="0"/>
                <a:cs typeface="Courier New" panose="02070309020205020404" pitchFamily="49" charset="0"/>
              </a:rPr>
              <a:t>#define TEST_CELL(a1d,col) (a1d[(col)/8</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smtClean="0">
                <a:solidFill>
                  <a:srgbClr val="000000"/>
                </a:solidFill>
                <a:latin typeface="Courier New" panose="02070309020205020404" pitchFamily="49" charset="0"/>
                <a:cs typeface="Courier New" panose="02070309020205020404" pitchFamily="49" charset="0"/>
              </a:rPr>
              <a:t>&amp; </a:t>
            </a:r>
            <a:r>
              <a:rPr lang="en-US" sz="1600" b="1" dirty="0">
                <a:solidFill>
                  <a:srgbClr val="000000"/>
                </a:solidFill>
                <a:latin typeface="Courier New" panose="02070309020205020404" pitchFamily="49" charset="0"/>
                <a:cs typeface="Courier New" panose="02070309020205020404" pitchFamily="49" charset="0"/>
              </a:rPr>
              <a:t>MASK(col</a:t>
            </a:r>
            <a:r>
              <a:rPr lang="en-US" sz="1600" b="1" dirty="0" smtClean="0">
                <a:solidFill>
                  <a:srgbClr val="000000"/>
                </a:solidFill>
                <a:latin typeface="Courier New" panose="02070309020205020404" pitchFamily="49" charset="0"/>
                <a:cs typeface="Courier New" panose="02070309020205020404" pitchFamily="49" charset="0"/>
              </a:rPr>
              <a:t>))</a:t>
            </a:r>
            <a:endParaRPr lang="en-US" sz="1600" b="1" dirty="0">
              <a:solidFill>
                <a:srgbClr val="000000"/>
              </a:solidFill>
              <a:latin typeface="Courier New" panose="02070309020205020404" pitchFamily="49" charset="0"/>
              <a:cs typeface="Courier New" panose="02070309020205020404" pitchFamily="49" charset="0"/>
            </a:endParaRPr>
          </a:p>
        </p:txBody>
      </p:sp>
      <p:sp>
        <p:nvSpPr>
          <p:cNvPr id="9" name="TextBox 8"/>
          <p:cNvSpPr txBox="1"/>
          <p:nvPr/>
        </p:nvSpPr>
        <p:spPr>
          <a:xfrm>
            <a:off x="447261" y="3121036"/>
            <a:ext cx="8296240" cy="3477875"/>
          </a:xfrm>
          <a:prstGeom prst="rect">
            <a:avLst/>
          </a:prstGeom>
          <a:noFill/>
        </p:spPr>
        <p:txBody>
          <a:bodyPr wrap="square" rtlCol="0">
            <a:spAutoFit/>
          </a:bodyPr>
          <a:lstStyle/>
          <a:p>
            <a:pPr marL="457200" indent="-457200">
              <a:spcBef>
                <a:spcPct val="0"/>
              </a:spcBef>
              <a:buClrTx/>
              <a:buSzTx/>
              <a:buFont typeface="+mj-lt"/>
              <a:buAutoNum type="arabicPeriod"/>
              <a:tabLst>
                <a:tab pos="457200" algn="l"/>
              </a:tabLst>
            </a:pPr>
            <a:r>
              <a:rPr lang="en-US" sz="2000" b="1" dirty="0" smtClean="0">
                <a:solidFill>
                  <a:srgbClr val="000000"/>
                </a:solidFill>
                <a:latin typeface="Courier New" panose="02070309020205020404" pitchFamily="49" charset="0"/>
                <a:cs typeface="Courier New" panose="02070309020205020404" pitchFamily="49" charset="0"/>
              </a:rPr>
              <a:t>SET_CELL(life,row,col+1);</a:t>
            </a:r>
          </a:p>
          <a:p>
            <a:pPr>
              <a:spcBef>
                <a:spcPct val="0"/>
              </a:spcBef>
              <a:buClrTx/>
              <a:buSzTx/>
              <a:buFontTx/>
              <a:buNone/>
              <a:tabLst>
                <a:tab pos="457200" algn="l"/>
              </a:tabLst>
            </a:pPr>
            <a:endParaRPr lang="en-US" sz="2000" b="1" dirty="0">
              <a:solidFill>
                <a:srgbClr val="000000"/>
              </a:solidFill>
              <a:latin typeface="Courier New" panose="02070309020205020404" pitchFamily="49" charset="0"/>
              <a:cs typeface="Courier New" panose="02070309020205020404" pitchFamily="49" charset="0"/>
            </a:endParaRPr>
          </a:p>
          <a:p>
            <a:pPr>
              <a:spcBef>
                <a:spcPct val="0"/>
              </a:spcBef>
              <a:buClrTx/>
              <a:buSzTx/>
              <a:buFontTx/>
              <a:buNone/>
              <a:tabLst>
                <a:tab pos="457200" algn="l"/>
              </a:tabLst>
            </a:pPr>
            <a:r>
              <a:rPr lang="en-US" sz="2000" b="1" dirty="0" smtClean="0">
                <a:solidFill>
                  <a:srgbClr val="00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pPr>
              <a:spcBef>
                <a:spcPct val="0"/>
              </a:spcBef>
              <a:buClrTx/>
              <a:buSzTx/>
              <a:buFontTx/>
              <a:buNone/>
              <a:tabLst>
                <a:tab pos="457200" algn="l"/>
              </a:tabLst>
            </a:pPr>
            <a:endParaRPr lang="en-US" sz="2000" b="1" dirty="0" smtClean="0">
              <a:solidFill>
                <a:srgbClr val="000000"/>
              </a:solidFill>
              <a:latin typeface="Courier New" panose="02070309020205020404" pitchFamily="49" charset="0"/>
              <a:cs typeface="Courier New" panose="02070309020205020404" pitchFamily="49" charset="0"/>
            </a:endParaRPr>
          </a:p>
          <a:p>
            <a:pPr marL="457200" indent="-457200">
              <a:spcBef>
                <a:spcPct val="0"/>
              </a:spcBef>
              <a:buClrTx/>
              <a:buSzTx/>
              <a:buFont typeface="+mj-lt"/>
              <a:buAutoNum type="arabicPeriod" startAt="2"/>
              <a:tabLst>
                <a:tab pos="457200" algn="l"/>
              </a:tabLst>
            </a:pPr>
            <a:r>
              <a:rPr lang="en-US" sz="2000" b="1" dirty="0" smtClean="0">
                <a:solidFill>
                  <a:srgbClr val="000000"/>
                </a:solidFill>
                <a:latin typeface="Courier New" panose="02070309020205020404" pitchFamily="49" charset="0"/>
                <a:cs typeface="Courier New" panose="02070309020205020404" pitchFamily="49" charset="0"/>
              </a:rPr>
              <a:t>CLEAR_CELL(</a:t>
            </a:r>
            <a:r>
              <a:rPr lang="en-US" sz="2000" b="1" dirty="0" err="1" smtClean="0">
                <a:solidFill>
                  <a:srgbClr val="000000"/>
                </a:solidFill>
                <a:latin typeface="Courier New" panose="02070309020205020404" pitchFamily="49" charset="0"/>
                <a:cs typeface="Courier New" panose="02070309020205020404" pitchFamily="49" charset="0"/>
              </a:rPr>
              <a:t>life,row,col</a:t>
            </a:r>
            <a:r>
              <a:rPr lang="en-US" sz="2000" b="1" dirty="0" smtClean="0">
                <a:solidFill>
                  <a:srgbClr val="000000"/>
                </a:solidFill>
                <a:latin typeface="Courier New" panose="02070309020205020404" pitchFamily="49" charset="0"/>
                <a:cs typeface="Courier New" panose="02070309020205020404" pitchFamily="49" charset="0"/>
              </a:rPr>
              <a:t>);</a:t>
            </a:r>
          </a:p>
          <a:p>
            <a:pPr>
              <a:spcBef>
                <a:spcPct val="0"/>
              </a:spcBef>
              <a:buClrTx/>
              <a:buSzTx/>
              <a:buFontTx/>
              <a:buNone/>
              <a:tabLst>
                <a:tab pos="457200" algn="l"/>
              </a:tabLst>
            </a:pPr>
            <a:endParaRPr lang="en-US" sz="2000" b="1" dirty="0" smtClean="0">
              <a:solidFill>
                <a:srgbClr val="000000"/>
              </a:solidFill>
              <a:latin typeface="Courier New" panose="02070309020205020404" pitchFamily="49" charset="0"/>
              <a:cs typeface="Courier New" panose="02070309020205020404" pitchFamily="49" charset="0"/>
            </a:endParaRPr>
          </a:p>
          <a:p>
            <a:pPr>
              <a:spcBef>
                <a:spcPct val="0"/>
              </a:spcBef>
              <a:buClrTx/>
              <a:buSzTx/>
              <a:buNone/>
              <a:tabLst>
                <a:tab pos="457200" algn="l"/>
              </a:tabLst>
            </a:pPr>
            <a:r>
              <a:rPr lang="en-US" sz="2000" b="1" dirty="0" smtClean="0">
                <a:solidFill>
                  <a:srgbClr val="00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pPr>
              <a:spcBef>
                <a:spcPct val="0"/>
              </a:spcBef>
              <a:buClrTx/>
              <a:buSzTx/>
              <a:buFontTx/>
              <a:buNone/>
              <a:tabLst>
                <a:tab pos="457200" algn="l"/>
              </a:tabLst>
            </a:pPr>
            <a:endParaRPr lang="en-US" sz="2000" b="1" dirty="0">
              <a:solidFill>
                <a:srgbClr val="000000"/>
              </a:solidFill>
              <a:latin typeface="Courier New" panose="02070309020205020404" pitchFamily="49" charset="0"/>
              <a:cs typeface="Courier New" panose="02070309020205020404" pitchFamily="49" charset="0"/>
            </a:endParaRPr>
          </a:p>
          <a:p>
            <a:pPr marL="457200" indent="-457200">
              <a:spcBef>
                <a:spcPct val="0"/>
              </a:spcBef>
              <a:buClrTx/>
              <a:buSzTx/>
              <a:buFont typeface="+mj-lt"/>
              <a:buAutoNum type="arabicPeriod" startAt="3"/>
              <a:tabLst>
                <a:tab pos="457200" algn="l"/>
              </a:tabLst>
            </a:pPr>
            <a:r>
              <a:rPr lang="en-US" sz="2000" b="1" dirty="0" smtClean="0">
                <a:solidFill>
                  <a:srgbClr val="000000"/>
                </a:solidFill>
                <a:latin typeface="Courier New" panose="02070309020205020404" pitchFamily="49" charset="0"/>
                <a:cs typeface="Courier New" panose="02070309020205020404" pitchFamily="49" charset="0"/>
              </a:rPr>
              <a:t>if (TEST_CELL(</a:t>
            </a:r>
            <a:r>
              <a:rPr lang="en-US" sz="2000" b="1" dirty="0" err="1" smtClean="0">
                <a:solidFill>
                  <a:srgbClr val="000000"/>
                </a:solidFill>
                <a:latin typeface="Courier New" panose="02070309020205020404" pitchFamily="49" charset="0"/>
                <a:cs typeface="Courier New" panose="02070309020205020404" pitchFamily="49" charset="0"/>
              </a:rPr>
              <a:t>temp,col</a:t>
            </a:r>
            <a:r>
              <a:rPr lang="en-US" sz="2000" b="1" dirty="0" smtClean="0">
                <a:solidFill>
                  <a:srgbClr val="000000"/>
                </a:solidFill>
                <a:latin typeface="Courier New" panose="02070309020205020404" pitchFamily="49" charset="0"/>
                <a:cs typeface="Courier New" panose="02070309020205020404" pitchFamily="49" charset="0"/>
              </a:rPr>
              <a:t>)) { ... };</a:t>
            </a:r>
          </a:p>
          <a:p>
            <a:pPr>
              <a:spcBef>
                <a:spcPct val="0"/>
              </a:spcBef>
              <a:buClrTx/>
              <a:buSzTx/>
              <a:buFontTx/>
              <a:buNone/>
              <a:tabLst>
                <a:tab pos="457200" algn="l"/>
              </a:tabLst>
            </a:pPr>
            <a:endParaRPr lang="en-US" sz="2000" b="1" dirty="0">
              <a:solidFill>
                <a:srgbClr val="000000"/>
              </a:solidFill>
              <a:latin typeface="Courier New" panose="02070309020205020404" pitchFamily="49" charset="0"/>
              <a:cs typeface="Courier New" panose="02070309020205020404" pitchFamily="49" charset="0"/>
            </a:endParaRPr>
          </a:p>
          <a:p>
            <a:pPr>
              <a:spcBef>
                <a:spcPct val="0"/>
              </a:spcBef>
              <a:buClrTx/>
              <a:buSzTx/>
              <a:buFontTx/>
              <a:buNone/>
              <a:tabLst>
                <a:tab pos="457200" algn="l"/>
              </a:tabLst>
            </a:pPr>
            <a:r>
              <a:rPr lang="en-US" sz="2000" b="1" dirty="0" smtClean="0">
                <a:solidFill>
                  <a:srgbClr val="00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35280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7074" name="Rectangle 2"/>
          <p:cNvSpPr>
            <a:spLocks noGrp="1" noChangeArrowheads="1"/>
          </p:cNvSpPr>
          <p:nvPr>
            <p:ph type="title"/>
          </p:nvPr>
        </p:nvSpPr>
        <p:spPr/>
        <p:txBody>
          <a:bodyPr/>
          <a:lstStyle/>
          <a:p>
            <a:r>
              <a:rPr lang="en-US"/>
              <a:t>Variable Usage</a:t>
            </a:r>
          </a:p>
        </p:txBody>
      </p:sp>
      <p:sp>
        <p:nvSpPr>
          <p:cNvPr id="2947075" name="Rectangle 3"/>
          <p:cNvSpPr>
            <a:spLocks noGrp="1" noChangeArrowheads="1"/>
          </p:cNvSpPr>
          <p:nvPr>
            <p:ph idx="1"/>
          </p:nvPr>
        </p:nvSpPr>
        <p:spPr>
          <a:xfrm>
            <a:off x="431800" y="1411288"/>
            <a:ext cx="8424863" cy="4979987"/>
          </a:xfrm>
        </p:spPr>
        <p:txBody>
          <a:bodyPr/>
          <a:lstStyle/>
          <a:p>
            <a:pPr>
              <a:lnSpc>
                <a:spcPct val="80000"/>
              </a:lnSpc>
            </a:pPr>
            <a:r>
              <a:rPr lang="en-US"/>
              <a:t>Make your variable names meaningful</a:t>
            </a:r>
          </a:p>
          <a:p>
            <a:pPr>
              <a:lnSpc>
                <a:spcPct val="80000"/>
              </a:lnSpc>
            </a:pPr>
            <a:r>
              <a:rPr lang="en-US"/>
              <a:t>Common naming conventions</a:t>
            </a:r>
          </a:p>
          <a:p>
            <a:pPr lvl="1">
              <a:lnSpc>
                <a:spcPct val="80000"/>
              </a:lnSpc>
            </a:pPr>
            <a:r>
              <a:rPr lang="en-US"/>
              <a:t>Hungarian notation (prefix hints)</a:t>
            </a:r>
          </a:p>
          <a:p>
            <a:pPr lvl="2">
              <a:lnSpc>
                <a:spcPct val="80000"/>
              </a:lnSpc>
            </a:pPr>
            <a:r>
              <a:rPr lang="en-US"/>
              <a:t>gVariable, hMyRoutine</a:t>
            </a:r>
          </a:p>
          <a:p>
            <a:pPr lvl="1">
              <a:lnSpc>
                <a:spcPct val="80000"/>
              </a:lnSpc>
            </a:pPr>
            <a:r>
              <a:rPr lang="en-US"/>
              <a:t>UpperCamelCase / lowerCamelCase for most identifiers</a:t>
            </a:r>
          </a:p>
          <a:p>
            <a:pPr lvl="2">
              <a:lnSpc>
                <a:spcPct val="80000"/>
              </a:lnSpc>
            </a:pPr>
            <a:r>
              <a:rPr lang="en-US"/>
              <a:t>MyInputByte, buzzerCounter</a:t>
            </a:r>
          </a:p>
          <a:p>
            <a:pPr lvl="1">
              <a:lnSpc>
                <a:spcPct val="80000"/>
              </a:lnSpc>
            </a:pPr>
            <a:r>
              <a:rPr lang="en-US"/>
              <a:t>Underscores</a:t>
            </a:r>
          </a:p>
          <a:p>
            <a:pPr lvl="2">
              <a:lnSpc>
                <a:spcPct val="80000"/>
              </a:lnSpc>
            </a:pPr>
            <a:r>
              <a:rPr lang="en-US"/>
              <a:t>last_variable_used, number_of_days</a:t>
            </a:r>
          </a:p>
          <a:p>
            <a:pPr lvl="1">
              <a:lnSpc>
                <a:spcPct val="80000"/>
              </a:lnSpc>
            </a:pPr>
            <a:r>
              <a:rPr lang="en-US"/>
              <a:t>all-upper-case for constants</a:t>
            </a:r>
          </a:p>
          <a:p>
            <a:pPr lvl="2">
              <a:lnSpc>
                <a:spcPct val="80000"/>
              </a:lnSpc>
            </a:pPr>
            <a:r>
              <a:rPr lang="en-US"/>
              <a:t>#define TRUE 1</a:t>
            </a:r>
          </a:p>
          <a:p>
            <a:pPr lvl="1">
              <a:lnSpc>
                <a:spcPct val="80000"/>
              </a:lnSpc>
            </a:pPr>
            <a:r>
              <a:rPr lang="en-US"/>
              <a:t>Names beginning with underscore are reserved for compilers/libraries</a:t>
            </a:r>
          </a:p>
          <a:p>
            <a:pPr lvl="2">
              <a:lnSpc>
                <a:spcPct val="80000"/>
              </a:lnSpc>
            </a:pPr>
            <a:r>
              <a:rPr lang="en-US"/>
              <a:t>__reserved, _Reserved</a:t>
            </a:r>
          </a:p>
          <a:p>
            <a:pPr>
              <a:lnSpc>
                <a:spcPct val="80000"/>
              </a:lnSpc>
            </a:pPr>
            <a:r>
              <a:rPr lang="en-US"/>
              <a:t>Encapsulate your variables</a:t>
            </a:r>
          </a:p>
          <a:p>
            <a:pPr lvl="1">
              <a:lnSpc>
                <a:spcPct val="80000"/>
              </a:lnSpc>
            </a:pPr>
            <a:r>
              <a:rPr lang="en-US"/>
              <a:t>Avoid global variables - explicitly pass parameters to functions</a:t>
            </a:r>
          </a:p>
          <a:p>
            <a:pPr lvl="1">
              <a:lnSpc>
                <a:spcPct val="80000"/>
              </a:lnSpc>
            </a:pPr>
            <a:r>
              <a:rPr lang="en-US"/>
              <a:t>Keep the scope as small as you can</a:t>
            </a:r>
          </a:p>
        </p:txBody>
      </p:sp>
      <p:sp>
        <p:nvSpPr>
          <p:cNvPr id="5"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6"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7" name="Slide Number Placeholder 5"/>
          <p:cNvSpPr>
            <a:spLocks noGrp="1"/>
          </p:cNvSpPr>
          <p:nvPr>
            <p:ph type="sldNum" sz="quarter" idx="12"/>
          </p:nvPr>
        </p:nvSpPr>
        <p:spPr/>
        <p:txBody>
          <a:bodyPr/>
          <a:lstStyle/>
          <a:p>
            <a:pPr>
              <a:buNone/>
            </a:pPr>
            <a:fld id="{F84D7D95-A611-420D-9681-077328CA15E5}" type="slidenum">
              <a:rPr lang="en-US">
                <a:solidFill>
                  <a:srgbClr val="000000"/>
                </a:solidFill>
              </a:rPr>
              <a:pPr>
                <a:buNone/>
              </a:pPr>
              <a:t>25</a:t>
            </a:fld>
            <a:endParaRPr lang="en-US">
              <a:solidFill>
                <a:srgbClr val="000000"/>
              </a:solidFill>
            </a:endParaRPr>
          </a:p>
        </p:txBody>
      </p:sp>
      <p:sp>
        <p:nvSpPr>
          <p:cNvPr id="2947076"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Variables</a:t>
            </a:r>
          </a:p>
        </p:txBody>
      </p:sp>
    </p:spTree>
    <p:extLst>
      <p:ext uri="{BB962C8B-B14F-4D97-AF65-F5344CB8AC3E}">
        <p14:creationId xmlns:p14="http://schemas.microsoft.com/office/powerpoint/2010/main" val="269041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7075">
                                            <p:txEl>
                                              <p:pRg st="0" end="0"/>
                                            </p:txEl>
                                          </p:spTgt>
                                        </p:tgtEl>
                                        <p:attrNameLst>
                                          <p:attrName>style.visibility</p:attrName>
                                        </p:attrNameLst>
                                      </p:cBhvr>
                                      <p:to>
                                        <p:strVal val="visible"/>
                                      </p:to>
                                    </p:set>
                                    <p:animEffect transition="in" filter="wipe(left)">
                                      <p:cBhvr>
                                        <p:cTn id="7" dur="500"/>
                                        <p:tgtEl>
                                          <p:spTgt spid="2947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7075">
                                            <p:txEl>
                                              <p:pRg st="1" end="1"/>
                                            </p:txEl>
                                          </p:spTgt>
                                        </p:tgtEl>
                                        <p:attrNameLst>
                                          <p:attrName>style.visibility</p:attrName>
                                        </p:attrNameLst>
                                      </p:cBhvr>
                                      <p:to>
                                        <p:strVal val="visible"/>
                                      </p:to>
                                    </p:set>
                                    <p:animEffect transition="in" filter="wipe(left)">
                                      <p:cBhvr>
                                        <p:cTn id="12" dur="500"/>
                                        <p:tgtEl>
                                          <p:spTgt spid="294707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947075">
                                            <p:txEl>
                                              <p:pRg st="2" end="2"/>
                                            </p:txEl>
                                          </p:spTgt>
                                        </p:tgtEl>
                                        <p:attrNameLst>
                                          <p:attrName>style.visibility</p:attrName>
                                        </p:attrNameLst>
                                      </p:cBhvr>
                                      <p:to>
                                        <p:strVal val="visible"/>
                                      </p:to>
                                    </p:set>
                                    <p:animEffect transition="in" filter="wipe(left)">
                                      <p:cBhvr>
                                        <p:cTn id="15" dur="500"/>
                                        <p:tgtEl>
                                          <p:spTgt spid="294707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47075">
                                            <p:txEl>
                                              <p:pRg st="3" end="3"/>
                                            </p:txEl>
                                          </p:spTgt>
                                        </p:tgtEl>
                                        <p:attrNameLst>
                                          <p:attrName>style.visibility</p:attrName>
                                        </p:attrNameLst>
                                      </p:cBhvr>
                                      <p:to>
                                        <p:strVal val="visible"/>
                                      </p:to>
                                    </p:set>
                                    <p:animEffect transition="in" filter="wipe(left)">
                                      <p:cBhvr>
                                        <p:cTn id="18" dur="500"/>
                                        <p:tgtEl>
                                          <p:spTgt spid="294707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47075">
                                            <p:txEl>
                                              <p:pRg st="4" end="4"/>
                                            </p:txEl>
                                          </p:spTgt>
                                        </p:tgtEl>
                                        <p:attrNameLst>
                                          <p:attrName>style.visibility</p:attrName>
                                        </p:attrNameLst>
                                      </p:cBhvr>
                                      <p:to>
                                        <p:strVal val="visible"/>
                                      </p:to>
                                    </p:set>
                                    <p:animEffect transition="in" filter="wipe(left)">
                                      <p:cBhvr>
                                        <p:cTn id="21" dur="500"/>
                                        <p:tgtEl>
                                          <p:spTgt spid="294707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47075">
                                            <p:txEl>
                                              <p:pRg st="5" end="5"/>
                                            </p:txEl>
                                          </p:spTgt>
                                        </p:tgtEl>
                                        <p:attrNameLst>
                                          <p:attrName>style.visibility</p:attrName>
                                        </p:attrNameLst>
                                      </p:cBhvr>
                                      <p:to>
                                        <p:strVal val="visible"/>
                                      </p:to>
                                    </p:set>
                                    <p:animEffect transition="in" filter="wipe(left)">
                                      <p:cBhvr>
                                        <p:cTn id="24" dur="500"/>
                                        <p:tgtEl>
                                          <p:spTgt spid="294707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47075">
                                            <p:txEl>
                                              <p:pRg st="6" end="6"/>
                                            </p:txEl>
                                          </p:spTgt>
                                        </p:tgtEl>
                                        <p:attrNameLst>
                                          <p:attrName>style.visibility</p:attrName>
                                        </p:attrNameLst>
                                      </p:cBhvr>
                                      <p:to>
                                        <p:strVal val="visible"/>
                                      </p:to>
                                    </p:set>
                                    <p:animEffect transition="in" filter="wipe(left)">
                                      <p:cBhvr>
                                        <p:cTn id="27" dur="500"/>
                                        <p:tgtEl>
                                          <p:spTgt spid="294707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947075">
                                            <p:txEl>
                                              <p:pRg st="7" end="7"/>
                                            </p:txEl>
                                          </p:spTgt>
                                        </p:tgtEl>
                                        <p:attrNameLst>
                                          <p:attrName>style.visibility</p:attrName>
                                        </p:attrNameLst>
                                      </p:cBhvr>
                                      <p:to>
                                        <p:strVal val="visible"/>
                                      </p:to>
                                    </p:set>
                                    <p:animEffect transition="in" filter="wipe(left)">
                                      <p:cBhvr>
                                        <p:cTn id="30" dur="500"/>
                                        <p:tgtEl>
                                          <p:spTgt spid="2947075">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947075">
                                            <p:txEl>
                                              <p:pRg st="8" end="8"/>
                                            </p:txEl>
                                          </p:spTgt>
                                        </p:tgtEl>
                                        <p:attrNameLst>
                                          <p:attrName>style.visibility</p:attrName>
                                        </p:attrNameLst>
                                      </p:cBhvr>
                                      <p:to>
                                        <p:strVal val="visible"/>
                                      </p:to>
                                    </p:set>
                                    <p:animEffect transition="in" filter="wipe(left)">
                                      <p:cBhvr>
                                        <p:cTn id="33" dur="500"/>
                                        <p:tgtEl>
                                          <p:spTgt spid="2947075">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947075">
                                            <p:txEl>
                                              <p:pRg st="9" end="9"/>
                                            </p:txEl>
                                          </p:spTgt>
                                        </p:tgtEl>
                                        <p:attrNameLst>
                                          <p:attrName>style.visibility</p:attrName>
                                        </p:attrNameLst>
                                      </p:cBhvr>
                                      <p:to>
                                        <p:strVal val="visible"/>
                                      </p:to>
                                    </p:set>
                                    <p:animEffect transition="in" filter="wipe(left)">
                                      <p:cBhvr>
                                        <p:cTn id="36" dur="500"/>
                                        <p:tgtEl>
                                          <p:spTgt spid="2947075">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947075">
                                            <p:txEl>
                                              <p:pRg st="10" end="10"/>
                                            </p:txEl>
                                          </p:spTgt>
                                        </p:tgtEl>
                                        <p:attrNameLst>
                                          <p:attrName>style.visibility</p:attrName>
                                        </p:attrNameLst>
                                      </p:cBhvr>
                                      <p:to>
                                        <p:strVal val="visible"/>
                                      </p:to>
                                    </p:set>
                                    <p:animEffect transition="in" filter="wipe(left)">
                                      <p:cBhvr>
                                        <p:cTn id="39" dur="500"/>
                                        <p:tgtEl>
                                          <p:spTgt spid="2947075">
                                            <p:txEl>
                                              <p:pRg st="10" end="1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947075">
                                            <p:txEl>
                                              <p:pRg st="11" end="11"/>
                                            </p:txEl>
                                          </p:spTgt>
                                        </p:tgtEl>
                                        <p:attrNameLst>
                                          <p:attrName>style.visibility</p:attrName>
                                        </p:attrNameLst>
                                      </p:cBhvr>
                                      <p:to>
                                        <p:strVal val="visible"/>
                                      </p:to>
                                    </p:set>
                                    <p:animEffect transition="in" filter="wipe(left)">
                                      <p:cBhvr>
                                        <p:cTn id="42" dur="500"/>
                                        <p:tgtEl>
                                          <p:spTgt spid="2947075">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47075">
                                            <p:txEl>
                                              <p:pRg st="12" end="12"/>
                                            </p:txEl>
                                          </p:spTgt>
                                        </p:tgtEl>
                                        <p:attrNameLst>
                                          <p:attrName>style.visibility</p:attrName>
                                        </p:attrNameLst>
                                      </p:cBhvr>
                                      <p:to>
                                        <p:strVal val="visible"/>
                                      </p:to>
                                    </p:set>
                                    <p:animEffect transition="in" filter="wipe(left)">
                                      <p:cBhvr>
                                        <p:cTn id="47" dur="500"/>
                                        <p:tgtEl>
                                          <p:spTgt spid="2947075">
                                            <p:txEl>
                                              <p:pRg st="12" end="12"/>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947075">
                                            <p:txEl>
                                              <p:pRg st="13" end="13"/>
                                            </p:txEl>
                                          </p:spTgt>
                                        </p:tgtEl>
                                        <p:attrNameLst>
                                          <p:attrName>style.visibility</p:attrName>
                                        </p:attrNameLst>
                                      </p:cBhvr>
                                      <p:to>
                                        <p:strVal val="visible"/>
                                      </p:to>
                                    </p:set>
                                    <p:animEffect transition="in" filter="wipe(left)">
                                      <p:cBhvr>
                                        <p:cTn id="50" dur="500"/>
                                        <p:tgtEl>
                                          <p:spTgt spid="2947075">
                                            <p:txEl>
                                              <p:pRg st="13" end="13"/>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947075">
                                            <p:txEl>
                                              <p:pRg st="14" end="14"/>
                                            </p:txEl>
                                          </p:spTgt>
                                        </p:tgtEl>
                                        <p:attrNameLst>
                                          <p:attrName>style.visibility</p:attrName>
                                        </p:attrNameLst>
                                      </p:cBhvr>
                                      <p:to>
                                        <p:strVal val="visible"/>
                                      </p:to>
                                    </p:set>
                                    <p:animEffect transition="in" filter="wipe(left)">
                                      <p:cBhvr>
                                        <p:cTn id="53" dur="500"/>
                                        <p:tgtEl>
                                          <p:spTgt spid="294707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707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5266" name="Rectangle 2"/>
          <p:cNvSpPr>
            <a:spLocks noGrp="1" noChangeArrowheads="1"/>
          </p:cNvSpPr>
          <p:nvPr>
            <p:ph type="title"/>
          </p:nvPr>
        </p:nvSpPr>
        <p:spPr/>
        <p:txBody>
          <a:bodyPr/>
          <a:lstStyle/>
          <a:p>
            <a:r>
              <a:rPr lang="en-US"/>
              <a:t>volatile</a:t>
            </a:r>
          </a:p>
        </p:txBody>
      </p:sp>
      <p:sp>
        <p:nvSpPr>
          <p:cNvPr id="2955267" name="Rectangle 3"/>
          <p:cNvSpPr>
            <a:spLocks noGrp="1" noChangeArrowheads="1"/>
          </p:cNvSpPr>
          <p:nvPr>
            <p:ph idx="1"/>
          </p:nvPr>
        </p:nvSpPr>
        <p:spPr>
          <a:xfrm>
            <a:off x="431800" y="1408113"/>
            <a:ext cx="8466138" cy="1420147"/>
          </a:xfrm>
        </p:spPr>
        <p:txBody>
          <a:bodyPr/>
          <a:lstStyle/>
          <a:p>
            <a:r>
              <a:rPr lang="en-US" sz="2000" dirty="0" smtClean="0"/>
              <a:t>volatile </a:t>
            </a:r>
            <a:r>
              <a:rPr lang="en-US" sz="2000" dirty="0"/>
              <a:t>proceeding a variable name instructs the compiler to</a:t>
            </a:r>
          </a:p>
          <a:p>
            <a:pPr lvl="1"/>
            <a:r>
              <a:rPr lang="en-US" sz="1800" dirty="0"/>
              <a:t>prohibit caching the variable’s contents when optimizing code.</a:t>
            </a:r>
          </a:p>
          <a:p>
            <a:pPr lvl="1"/>
            <a:r>
              <a:rPr lang="en-US" sz="1800" dirty="0"/>
              <a:t>always re-read the variable’s value when accessing the variable.</a:t>
            </a:r>
          </a:p>
          <a:p>
            <a:pPr lvl="1"/>
            <a:r>
              <a:rPr lang="en-US" sz="1800" dirty="0"/>
              <a:t>not use computer registers to store a variable’s content</a:t>
            </a:r>
            <a:r>
              <a:rPr lang="en-US" sz="1800" dirty="0" smtClean="0"/>
              <a:t>.</a:t>
            </a:r>
            <a:endParaRPr lang="en-US" sz="1800" dirty="0"/>
          </a:p>
        </p:txBody>
      </p:sp>
      <p:sp>
        <p:nvSpPr>
          <p:cNvPr id="5"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6"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7" name="Slide Number Placeholder 5"/>
          <p:cNvSpPr>
            <a:spLocks noGrp="1"/>
          </p:cNvSpPr>
          <p:nvPr>
            <p:ph type="sldNum" sz="quarter" idx="12"/>
          </p:nvPr>
        </p:nvSpPr>
        <p:spPr/>
        <p:txBody>
          <a:bodyPr/>
          <a:lstStyle/>
          <a:p>
            <a:pPr>
              <a:buNone/>
            </a:pPr>
            <a:fld id="{7CD62E06-5188-4285-B50C-B862DF883AFC}" type="slidenum">
              <a:rPr lang="en-US">
                <a:solidFill>
                  <a:srgbClr val="000000"/>
                </a:solidFill>
              </a:rPr>
              <a:pPr>
                <a:buNone/>
              </a:pPr>
              <a:t>26</a:t>
            </a:fld>
            <a:endParaRPr lang="en-US">
              <a:solidFill>
                <a:srgbClr val="000000"/>
              </a:solidFill>
            </a:endParaRPr>
          </a:p>
        </p:txBody>
      </p:sp>
      <p:sp>
        <p:nvSpPr>
          <p:cNvPr id="9" name="TextBox 8"/>
          <p:cNvSpPr txBox="1"/>
          <p:nvPr/>
        </p:nvSpPr>
        <p:spPr>
          <a:xfrm>
            <a:off x="1286539" y="2886426"/>
            <a:ext cx="7432159" cy="3539430"/>
          </a:xfrm>
          <a:prstGeom prst="rect">
            <a:avLst/>
          </a:prstGeom>
          <a:noFill/>
        </p:spPr>
        <p:txBody>
          <a:bodyPr wrap="square" rtlCol="0">
            <a:spAutoFit/>
          </a:bodyPr>
          <a:lstStyle/>
          <a:p>
            <a:pPr>
              <a:spcBef>
                <a:spcPct val="0"/>
              </a:spcBef>
              <a:buClrTx/>
              <a:buSzTx/>
              <a:buFontTx/>
              <a:buNone/>
              <a:tabLst>
                <a:tab pos="457200" algn="l"/>
                <a:tab pos="914400" algn="l"/>
                <a:tab pos="1371600" algn="l"/>
                <a:tab pos="1828800" algn="l"/>
              </a:tabLst>
            </a:pPr>
            <a:r>
              <a:rPr lang="en-US" sz="1400" b="1" dirty="0" smtClean="0">
                <a:solidFill>
                  <a:srgbClr val="000000"/>
                </a:solidFill>
                <a:latin typeface="Courier New" pitchFamily="49" charset="0"/>
                <a:cs typeface="Courier New" pitchFamily="49" charset="0"/>
              </a:rPr>
              <a:t>volatile </a:t>
            </a:r>
            <a:r>
              <a:rPr lang="en-US" sz="1400" b="1" dirty="0" err="1" smtClean="0">
                <a:solidFill>
                  <a:srgbClr val="000000"/>
                </a:solidFill>
                <a:latin typeface="Courier New" pitchFamily="49" charset="0"/>
                <a:cs typeface="Courier New" pitchFamily="49" charset="0"/>
              </a:rPr>
              <a:t>int</a:t>
            </a:r>
            <a:r>
              <a:rPr lang="en-US" sz="1400" b="1" dirty="0" smtClean="0">
                <a:solidFill>
                  <a:srgbClr val="000000"/>
                </a:solidFill>
                <a:latin typeface="Courier New" pitchFamily="49" charset="0"/>
                <a:cs typeface="Courier New" pitchFamily="49" charset="0"/>
              </a:rPr>
              <a:t> </a:t>
            </a:r>
            <a:r>
              <a:rPr lang="en-US" sz="1400" b="1" dirty="0" err="1" smtClean="0">
                <a:solidFill>
                  <a:srgbClr val="000000"/>
                </a:solidFill>
                <a:latin typeface="Courier New" pitchFamily="49" charset="0"/>
                <a:cs typeface="Courier New" pitchFamily="49" charset="0"/>
              </a:rPr>
              <a:t>switches,dcnt</a:t>
            </a:r>
            <a:endParaRPr lang="en-US" sz="1400" b="1" dirty="0" smtClean="0">
              <a:solidFill>
                <a:srgbClr val="000000"/>
              </a:solidFill>
              <a:latin typeface="Courier New" pitchFamily="49" charset="0"/>
              <a:cs typeface="Courier New" pitchFamily="49" charset="0"/>
            </a:endParaRPr>
          </a:p>
          <a:p>
            <a:pPr>
              <a:spcBef>
                <a:spcPct val="0"/>
              </a:spcBef>
              <a:buClrTx/>
              <a:buSzTx/>
              <a:buFontTx/>
              <a:buNone/>
              <a:tabLst>
                <a:tab pos="457200" algn="l"/>
                <a:tab pos="914400" algn="l"/>
                <a:tab pos="1371600" algn="l"/>
                <a:tab pos="1828800" algn="l"/>
              </a:tabLst>
            </a:pPr>
            <a:r>
              <a:rPr lang="en-US" sz="1400" b="1" dirty="0" smtClean="0">
                <a:solidFill>
                  <a:srgbClr val="000000"/>
                </a:solidFill>
                <a:latin typeface="Courier New" pitchFamily="49" charset="0"/>
                <a:cs typeface="Courier New" pitchFamily="49" charset="0"/>
              </a:rPr>
              <a:t>void main(void)</a:t>
            </a:r>
          </a:p>
          <a:p>
            <a:pPr>
              <a:spcBef>
                <a:spcPct val="0"/>
              </a:spcBef>
              <a:buClrTx/>
              <a:buSzTx/>
              <a:buFontTx/>
              <a:buNone/>
              <a:tabLst>
                <a:tab pos="457200" algn="l"/>
                <a:tab pos="914400" algn="l"/>
                <a:tab pos="1371600" algn="l"/>
                <a:tab pos="1828800" algn="l"/>
              </a:tabLst>
            </a:pPr>
            <a:r>
              <a:rPr lang="en-US" sz="1400" b="1" dirty="0" smtClean="0">
                <a:solidFill>
                  <a:srgbClr val="000000"/>
                </a:solidFill>
                <a:latin typeface="Courier New" pitchFamily="49" charset="0"/>
                <a:cs typeface="Courier New" pitchFamily="49" charset="0"/>
              </a:rPr>
              <a:t>{</a:t>
            </a:r>
          </a:p>
          <a:p>
            <a:pPr>
              <a:spcBef>
                <a:spcPct val="0"/>
              </a:spcBef>
              <a:buClrTx/>
              <a:buSzTx/>
              <a:buFontTx/>
              <a:buNone/>
              <a:tabLst>
                <a:tab pos="457200" algn="l"/>
                <a:tab pos="914400" algn="l"/>
                <a:tab pos="1371600" algn="l"/>
                <a:tab pos="1828800" algn="l"/>
              </a:tabLst>
            </a:pPr>
            <a:r>
              <a:rPr lang="en-US" sz="1400" b="1" dirty="0">
                <a:solidFill>
                  <a:srgbClr val="000000"/>
                </a:solidFill>
                <a:latin typeface="Courier New" pitchFamily="49" charset="0"/>
                <a:cs typeface="Courier New" pitchFamily="49" charset="0"/>
              </a:rPr>
              <a:t>	</a:t>
            </a:r>
            <a:r>
              <a:rPr lang="en-US" sz="1400" b="1" dirty="0" smtClean="0">
                <a:solidFill>
                  <a:srgbClr val="000000"/>
                </a:solidFill>
                <a:latin typeface="Courier New" pitchFamily="49" charset="0"/>
                <a:cs typeface="Courier New" pitchFamily="49" charset="0"/>
              </a:rPr>
              <a:t>if (switches &amp; 0x01) {...}</a:t>
            </a:r>
          </a:p>
          <a:p>
            <a:pPr>
              <a:spcBef>
                <a:spcPct val="0"/>
              </a:spcBef>
              <a:buClrTx/>
              <a:buSzTx/>
              <a:buFontTx/>
              <a:buNone/>
              <a:tabLst>
                <a:tab pos="457200" algn="l"/>
                <a:tab pos="914400" algn="l"/>
                <a:tab pos="1371600" algn="l"/>
                <a:tab pos="1828800" algn="l"/>
              </a:tabLst>
            </a:pPr>
            <a:r>
              <a:rPr lang="en-US" sz="1400" b="1" dirty="0" smtClean="0">
                <a:solidFill>
                  <a:srgbClr val="000000"/>
                </a:solidFill>
                <a:latin typeface="Courier New" pitchFamily="49" charset="0"/>
                <a:cs typeface="Courier New" pitchFamily="49" charset="0"/>
              </a:rPr>
              <a:t>}</a:t>
            </a:r>
          </a:p>
          <a:p>
            <a:pPr>
              <a:spcBef>
                <a:spcPct val="0"/>
              </a:spcBef>
              <a:buClrTx/>
              <a:buSzTx/>
              <a:buFontTx/>
              <a:buNone/>
              <a:tabLst>
                <a:tab pos="457200" algn="l"/>
                <a:tab pos="914400" algn="l"/>
                <a:tab pos="1371600" algn="l"/>
                <a:tab pos="1828800" algn="l"/>
              </a:tabLst>
            </a:pPr>
            <a:endParaRPr lang="en-US" sz="1400" b="1" dirty="0" smtClean="0">
              <a:solidFill>
                <a:srgbClr val="000000"/>
              </a:solidFill>
              <a:latin typeface="Courier New" pitchFamily="49" charset="0"/>
              <a:cs typeface="Courier New" pitchFamily="49" charset="0"/>
            </a:endParaRPr>
          </a:p>
          <a:p>
            <a:pPr>
              <a:spcBef>
                <a:spcPct val="0"/>
              </a:spcBef>
              <a:buClrTx/>
              <a:buSzTx/>
              <a:buFontTx/>
              <a:buNone/>
              <a:tabLst>
                <a:tab pos="457200" algn="l"/>
                <a:tab pos="914400" algn="l"/>
                <a:tab pos="1371600" algn="l"/>
                <a:tab pos="1828800" algn="l"/>
              </a:tabLst>
            </a:pPr>
            <a:r>
              <a:rPr lang="en-US" sz="1400" b="1" dirty="0">
                <a:solidFill>
                  <a:srgbClr val="000000"/>
                </a:solidFill>
                <a:latin typeface="Courier New" pitchFamily="49" charset="0"/>
                <a:cs typeface="Courier New" pitchFamily="49" charset="0"/>
              </a:rPr>
              <a:t>#pragma vector=PORT1_VECTOR</a:t>
            </a:r>
          </a:p>
          <a:p>
            <a:pPr>
              <a:spcBef>
                <a:spcPct val="0"/>
              </a:spcBef>
              <a:buClrTx/>
              <a:buSzTx/>
              <a:buFontTx/>
              <a:buNone/>
              <a:tabLst>
                <a:tab pos="457200" algn="l"/>
                <a:tab pos="914400" algn="l"/>
                <a:tab pos="1371600" algn="l"/>
                <a:tab pos="1828800" algn="l"/>
              </a:tabLst>
            </a:pPr>
            <a:r>
              <a:rPr lang="en-US" sz="1400" b="1" dirty="0">
                <a:solidFill>
                  <a:srgbClr val="000000"/>
                </a:solidFill>
                <a:latin typeface="Courier New" pitchFamily="49" charset="0"/>
                <a:cs typeface="Courier New" pitchFamily="49" charset="0"/>
              </a:rPr>
              <a:t>__interrupt void Port_1_ISR(void)</a:t>
            </a:r>
          </a:p>
          <a:p>
            <a:pPr>
              <a:spcBef>
                <a:spcPct val="0"/>
              </a:spcBef>
              <a:buClrTx/>
              <a:buSzTx/>
              <a:buFontTx/>
              <a:buNone/>
              <a:tabLst>
                <a:tab pos="457200" algn="l"/>
                <a:tab pos="914400" algn="l"/>
                <a:tab pos="1371600" algn="l"/>
                <a:tab pos="1828800" algn="l"/>
              </a:tabLst>
            </a:pPr>
            <a:r>
              <a:rPr lang="en-US" sz="1400" b="1" dirty="0" smtClean="0">
                <a:solidFill>
                  <a:srgbClr val="000000"/>
                </a:solidFill>
                <a:latin typeface="Courier New" pitchFamily="49" charset="0"/>
                <a:cs typeface="Courier New" pitchFamily="49" charset="0"/>
              </a:rPr>
              <a:t>{  P1IFG </a:t>
            </a:r>
            <a:r>
              <a:rPr lang="en-US" sz="1400" b="1" dirty="0">
                <a:solidFill>
                  <a:srgbClr val="000000"/>
                </a:solidFill>
                <a:latin typeface="Courier New" pitchFamily="49" charset="0"/>
                <a:cs typeface="Courier New" pitchFamily="49" charset="0"/>
              </a:rPr>
              <a:t>&amp;= ~0x0f</a:t>
            </a:r>
            <a:r>
              <a:rPr lang="en-US" sz="1400" b="1" dirty="0" smtClean="0">
                <a:solidFill>
                  <a:srgbClr val="000000"/>
                </a:solidFill>
                <a:latin typeface="Courier New" pitchFamily="49" charset="0"/>
                <a:cs typeface="Courier New" pitchFamily="49" charset="0"/>
              </a:rPr>
              <a:t>;             // </a:t>
            </a:r>
            <a:r>
              <a:rPr lang="en-US" sz="1400" b="1" dirty="0">
                <a:solidFill>
                  <a:srgbClr val="000000"/>
                </a:solidFill>
                <a:latin typeface="Courier New" pitchFamily="49" charset="0"/>
                <a:cs typeface="Courier New" pitchFamily="49" charset="0"/>
              </a:rPr>
              <a:t>P1.0-3 IFG cleared</a:t>
            </a:r>
          </a:p>
          <a:p>
            <a:pPr>
              <a:spcBef>
                <a:spcPct val="0"/>
              </a:spcBef>
              <a:buClrTx/>
              <a:buSzTx/>
              <a:buFontTx/>
              <a:buNone/>
              <a:tabLst>
                <a:tab pos="457200" algn="l"/>
                <a:tab pos="914400" algn="l"/>
                <a:tab pos="1371600" algn="l"/>
                <a:tab pos="1828800" algn="l"/>
              </a:tabLst>
            </a:pPr>
            <a:r>
              <a:rPr lang="en-US" sz="1400" b="1" dirty="0" smtClean="0">
                <a:solidFill>
                  <a:srgbClr val="000000"/>
                </a:solidFill>
                <a:latin typeface="Courier New" pitchFamily="49" charset="0"/>
                <a:cs typeface="Courier New" pitchFamily="49" charset="0"/>
              </a:rPr>
              <a:t>   </a:t>
            </a:r>
            <a:r>
              <a:rPr lang="en-US" sz="1400" b="1" dirty="0" err="1" smtClean="0">
                <a:solidFill>
                  <a:srgbClr val="000000"/>
                </a:solidFill>
                <a:latin typeface="Courier New" pitchFamily="49" charset="0"/>
                <a:cs typeface="Courier New" pitchFamily="49" charset="0"/>
              </a:rPr>
              <a:t>dcnt</a:t>
            </a:r>
            <a:r>
              <a:rPr lang="en-US" sz="1400" b="1" dirty="0" smtClean="0">
                <a:solidFill>
                  <a:srgbClr val="000000"/>
                </a:solidFill>
                <a:latin typeface="Courier New" pitchFamily="49" charset="0"/>
                <a:cs typeface="Courier New" pitchFamily="49" charset="0"/>
              </a:rPr>
              <a:t> </a:t>
            </a:r>
            <a:r>
              <a:rPr lang="en-US" sz="1400" b="1" dirty="0">
                <a:solidFill>
                  <a:srgbClr val="000000"/>
                </a:solidFill>
                <a:latin typeface="Courier New" pitchFamily="49" charset="0"/>
                <a:cs typeface="Courier New" pitchFamily="49" charset="0"/>
              </a:rPr>
              <a:t>= DEBOUNCE_CNT</a:t>
            </a:r>
            <a:r>
              <a:rPr lang="en-US" sz="1400" b="1" dirty="0" smtClean="0">
                <a:solidFill>
                  <a:srgbClr val="000000"/>
                </a:solidFill>
                <a:latin typeface="Courier New" pitchFamily="49" charset="0"/>
                <a:cs typeface="Courier New" pitchFamily="49" charset="0"/>
              </a:rPr>
              <a:t>;        // </a:t>
            </a:r>
            <a:r>
              <a:rPr lang="en-US" sz="1400" b="1" dirty="0">
                <a:solidFill>
                  <a:srgbClr val="000000"/>
                </a:solidFill>
                <a:latin typeface="Courier New" pitchFamily="49" charset="0"/>
                <a:cs typeface="Courier New" pitchFamily="49" charset="0"/>
              </a:rPr>
              <a:t>enable </a:t>
            </a:r>
            <a:r>
              <a:rPr lang="en-US" sz="1400" b="1" dirty="0" err="1">
                <a:solidFill>
                  <a:srgbClr val="000000"/>
                </a:solidFill>
                <a:latin typeface="Courier New" pitchFamily="49" charset="0"/>
                <a:cs typeface="Courier New" pitchFamily="49" charset="0"/>
              </a:rPr>
              <a:t>debounce</a:t>
            </a:r>
            <a:endParaRPr lang="en-US" sz="1400" b="1" dirty="0">
              <a:solidFill>
                <a:srgbClr val="000000"/>
              </a:solidFill>
              <a:latin typeface="Courier New" pitchFamily="49" charset="0"/>
              <a:cs typeface="Courier New" pitchFamily="49" charset="0"/>
            </a:endParaRPr>
          </a:p>
          <a:p>
            <a:pPr>
              <a:spcBef>
                <a:spcPct val="0"/>
              </a:spcBef>
              <a:buClrTx/>
              <a:buSzTx/>
              <a:buFontTx/>
              <a:buNone/>
              <a:tabLst>
                <a:tab pos="457200" algn="l"/>
                <a:tab pos="914400" algn="l"/>
                <a:tab pos="1371600" algn="l"/>
                <a:tab pos="1828800" algn="l"/>
              </a:tabLst>
            </a:pPr>
            <a:r>
              <a:rPr lang="en-US" sz="1400" b="1" dirty="0" smtClean="0">
                <a:solidFill>
                  <a:srgbClr val="000000"/>
                </a:solidFill>
                <a:latin typeface="Courier New" pitchFamily="49" charset="0"/>
                <a:cs typeface="Courier New" pitchFamily="49" charset="0"/>
              </a:rPr>
              <a:t>}</a:t>
            </a:r>
            <a:endParaRPr lang="en-US" sz="1400" b="1" dirty="0">
              <a:solidFill>
                <a:srgbClr val="000000"/>
              </a:solidFill>
              <a:latin typeface="Courier New" pitchFamily="49" charset="0"/>
              <a:cs typeface="Courier New" pitchFamily="49" charset="0"/>
            </a:endParaRPr>
          </a:p>
          <a:p>
            <a:pPr>
              <a:spcBef>
                <a:spcPct val="0"/>
              </a:spcBef>
              <a:buClrTx/>
              <a:buSzTx/>
              <a:buFontTx/>
              <a:buNone/>
              <a:tabLst>
                <a:tab pos="457200" algn="l"/>
                <a:tab pos="914400" algn="l"/>
                <a:tab pos="1371600" algn="l"/>
                <a:tab pos="1828800" algn="l"/>
              </a:tabLst>
            </a:pPr>
            <a:endParaRPr lang="en-US" sz="1400" b="1" dirty="0">
              <a:solidFill>
                <a:srgbClr val="000000"/>
              </a:solidFill>
              <a:latin typeface="Courier New" pitchFamily="49" charset="0"/>
              <a:cs typeface="Courier New" pitchFamily="49" charset="0"/>
            </a:endParaRPr>
          </a:p>
          <a:p>
            <a:pPr>
              <a:spcBef>
                <a:spcPct val="0"/>
              </a:spcBef>
              <a:buClrTx/>
              <a:buSzTx/>
              <a:buFontTx/>
              <a:buNone/>
              <a:tabLst>
                <a:tab pos="457200" algn="l"/>
                <a:tab pos="914400" algn="l"/>
                <a:tab pos="1371600" algn="l"/>
                <a:tab pos="1828800" algn="l"/>
              </a:tabLst>
            </a:pPr>
            <a:r>
              <a:rPr lang="en-US" sz="1400" b="1" dirty="0">
                <a:solidFill>
                  <a:srgbClr val="000000"/>
                </a:solidFill>
                <a:latin typeface="Courier New" pitchFamily="49" charset="0"/>
                <a:cs typeface="Courier New" pitchFamily="49" charset="0"/>
              </a:rPr>
              <a:t>#pragma vector = WDT_VECTOR</a:t>
            </a:r>
          </a:p>
          <a:p>
            <a:pPr>
              <a:spcBef>
                <a:spcPct val="0"/>
              </a:spcBef>
              <a:buClrTx/>
              <a:buSzTx/>
              <a:buFontTx/>
              <a:buNone/>
              <a:tabLst>
                <a:tab pos="457200" algn="l"/>
                <a:tab pos="914400" algn="l"/>
                <a:tab pos="1371600" algn="l"/>
                <a:tab pos="1828800" algn="l"/>
              </a:tabLst>
            </a:pPr>
            <a:r>
              <a:rPr lang="en-US" sz="1400" b="1" dirty="0">
                <a:solidFill>
                  <a:srgbClr val="000000"/>
                </a:solidFill>
                <a:latin typeface="Courier New" pitchFamily="49" charset="0"/>
                <a:cs typeface="Courier New" pitchFamily="49" charset="0"/>
              </a:rPr>
              <a:t>__interrupt void WDT_ISR(void)</a:t>
            </a:r>
          </a:p>
          <a:p>
            <a:pPr>
              <a:spcBef>
                <a:spcPct val="0"/>
              </a:spcBef>
              <a:buClrTx/>
              <a:buSzTx/>
              <a:buFontTx/>
              <a:buNone/>
              <a:tabLst>
                <a:tab pos="457200" algn="l"/>
                <a:tab pos="914400" algn="l"/>
                <a:tab pos="1371600" algn="l"/>
                <a:tab pos="1828800" algn="l"/>
              </a:tabLst>
            </a:pPr>
            <a:r>
              <a:rPr lang="en-US" sz="1400" b="1" dirty="0" smtClean="0">
                <a:solidFill>
                  <a:srgbClr val="000000"/>
                </a:solidFill>
                <a:latin typeface="Courier New" pitchFamily="49" charset="0"/>
                <a:cs typeface="Courier New" pitchFamily="49" charset="0"/>
              </a:rPr>
              <a:t>{  </a:t>
            </a:r>
            <a:r>
              <a:rPr lang="en-US" sz="1400" b="1" dirty="0">
                <a:solidFill>
                  <a:srgbClr val="000000"/>
                </a:solidFill>
                <a:latin typeface="Courier New" pitchFamily="49" charset="0"/>
                <a:cs typeface="Courier New" pitchFamily="49" charset="0"/>
              </a:rPr>
              <a:t>	if </a:t>
            </a:r>
            <a:r>
              <a:rPr lang="en-US" sz="1400" b="1" dirty="0" smtClean="0">
                <a:solidFill>
                  <a:srgbClr val="000000"/>
                </a:solidFill>
                <a:latin typeface="Courier New" pitchFamily="49" charset="0"/>
                <a:cs typeface="Courier New" pitchFamily="49" charset="0"/>
              </a:rPr>
              <a:t>(</a:t>
            </a:r>
            <a:r>
              <a:rPr lang="en-US" sz="1400" b="1" dirty="0" err="1" smtClean="0">
                <a:solidFill>
                  <a:srgbClr val="000000"/>
                </a:solidFill>
                <a:latin typeface="Courier New" pitchFamily="49" charset="0"/>
                <a:cs typeface="Courier New" pitchFamily="49" charset="0"/>
              </a:rPr>
              <a:t>dcnt</a:t>
            </a:r>
            <a:r>
              <a:rPr lang="en-US" sz="1400" b="1" dirty="0" smtClean="0">
                <a:solidFill>
                  <a:srgbClr val="000000"/>
                </a:solidFill>
                <a:latin typeface="Courier New" pitchFamily="49" charset="0"/>
                <a:cs typeface="Courier New" pitchFamily="49" charset="0"/>
              </a:rPr>
              <a:t> </a:t>
            </a:r>
            <a:r>
              <a:rPr lang="en-US" sz="1400" b="1" dirty="0">
                <a:solidFill>
                  <a:srgbClr val="000000"/>
                </a:solidFill>
                <a:latin typeface="Courier New" pitchFamily="49" charset="0"/>
                <a:cs typeface="Courier New" pitchFamily="49" charset="0"/>
              </a:rPr>
              <a:t>&amp;&amp; </a:t>
            </a:r>
            <a:r>
              <a:rPr lang="en-US" sz="1400" b="1" dirty="0" smtClean="0">
                <a:solidFill>
                  <a:srgbClr val="000000"/>
                </a:solidFill>
                <a:latin typeface="Courier New" pitchFamily="49" charset="0"/>
                <a:cs typeface="Courier New" pitchFamily="49" charset="0"/>
              </a:rPr>
              <a:t>(--</a:t>
            </a:r>
            <a:r>
              <a:rPr lang="en-US" sz="1400" b="1" dirty="0" err="1" smtClean="0">
                <a:solidFill>
                  <a:srgbClr val="000000"/>
                </a:solidFill>
                <a:latin typeface="Courier New" pitchFamily="49" charset="0"/>
                <a:cs typeface="Courier New" pitchFamily="49" charset="0"/>
              </a:rPr>
              <a:t>dcnt</a:t>
            </a:r>
            <a:r>
              <a:rPr lang="en-US" sz="1400" b="1" dirty="0" smtClean="0">
                <a:solidFill>
                  <a:srgbClr val="000000"/>
                </a:solidFill>
                <a:latin typeface="Courier New" pitchFamily="49" charset="0"/>
                <a:cs typeface="Courier New" pitchFamily="49" charset="0"/>
              </a:rPr>
              <a:t> </a:t>
            </a:r>
            <a:r>
              <a:rPr lang="en-US" sz="1400" b="1" dirty="0">
                <a:solidFill>
                  <a:srgbClr val="000000"/>
                </a:solidFill>
                <a:latin typeface="Courier New" pitchFamily="49" charset="0"/>
                <a:cs typeface="Courier New" pitchFamily="49" charset="0"/>
              </a:rPr>
              <a:t>== 0</a:t>
            </a:r>
            <a:r>
              <a:rPr lang="en-US" sz="1400" b="1" dirty="0" smtClean="0">
                <a:solidFill>
                  <a:srgbClr val="000000"/>
                </a:solidFill>
                <a:latin typeface="Courier New" pitchFamily="49" charset="0"/>
                <a:cs typeface="Courier New" pitchFamily="49" charset="0"/>
              </a:rPr>
              <a:t>)) switches </a:t>
            </a:r>
            <a:r>
              <a:rPr lang="en-US" sz="1400" b="1" dirty="0">
                <a:solidFill>
                  <a:srgbClr val="000000"/>
                </a:solidFill>
                <a:latin typeface="Courier New" pitchFamily="49" charset="0"/>
                <a:cs typeface="Courier New" pitchFamily="49" charset="0"/>
              </a:rPr>
              <a:t>= (P1IN ^ 0x0f) &amp; 0x0f;</a:t>
            </a:r>
          </a:p>
          <a:p>
            <a:pPr>
              <a:spcBef>
                <a:spcPct val="0"/>
              </a:spcBef>
              <a:buClrTx/>
              <a:buSzTx/>
              <a:buFontTx/>
              <a:buNone/>
              <a:tabLst>
                <a:tab pos="457200" algn="l"/>
                <a:tab pos="914400" algn="l"/>
                <a:tab pos="1371600" algn="l"/>
                <a:tab pos="1828800" algn="l"/>
              </a:tabLst>
            </a:pPr>
            <a:r>
              <a:rPr lang="en-US" sz="1400" b="1" dirty="0" smtClean="0">
                <a:solidFill>
                  <a:srgbClr val="000000"/>
                </a:solidFill>
                <a:latin typeface="Courier New" pitchFamily="49" charset="0"/>
                <a:cs typeface="Courier New" pitchFamily="49" charset="0"/>
              </a:rPr>
              <a:t>}</a:t>
            </a:r>
            <a:endParaRPr lang="en-US" sz="1400" b="1" dirty="0">
              <a:solidFill>
                <a:srgbClr val="000000"/>
              </a:solidFill>
              <a:latin typeface="Courier New" pitchFamily="49" charset="0"/>
              <a:cs typeface="Courier New" pitchFamily="49" charset="0"/>
            </a:endParaRPr>
          </a:p>
        </p:txBody>
      </p:sp>
      <p:grpSp>
        <p:nvGrpSpPr>
          <p:cNvPr id="10" name="Group 9"/>
          <p:cNvGrpSpPr/>
          <p:nvPr/>
        </p:nvGrpSpPr>
        <p:grpSpPr>
          <a:xfrm>
            <a:off x="1286539" y="2922809"/>
            <a:ext cx="7593936" cy="1168861"/>
            <a:chOff x="1286539" y="2922809"/>
            <a:chExt cx="7593936" cy="1168861"/>
          </a:xfrm>
        </p:grpSpPr>
        <p:sp>
          <p:nvSpPr>
            <p:cNvPr id="11" name="AutoShape 5"/>
            <p:cNvSpPr>
              <a:spLocks noChangeArrowheads="1"/>
            </p:cNvSpPr>
            <p:nvPr/>
          </p:nvSpPr>
          <p:spPr bwMode="auto">
            <a:xfrm>
              <a:off x="1286539" y="2922809"/>
              <a:ext cx="7377996" cy="215544"/>
            </a:xfrm>
            <a:prstGeom prst="roundRect">
              <a:avLst>
                <a:gd name="adj" fmla="val 16667"/>
              </a:avLst>
            </a:prstGeom>
            <a:solidFill>
              <a:srgbClr val="FF0000">
                <a:alpha val="10000"/>
              </a:srgbClr>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12" name="AutoShape 8"/>
            <p:cNvSpPr>
              <a:spLocks noChangeArrowheads="1"/>
            </p:cNvSpPr>
            <p:nvPr/>
          </p:nvSpPr>
          <p:spPr bwMode="auto">
            <a:xfrm>
              <a:off x="5862918" y="3226227"/>
              <a:ext cx="3017557" cy="865443"/>
            </a:xfrm>
            <a:prstGeom prst="wedgeRoundRectCallout">
              <a:avLst>
                <a:gd name="adj1" fmla="val -85274"/>
                <a:gd name="adj2" fmla="val -53600"/>
                <a:gd name="adj3" fmla="val 16667"/>
              </a:avLst>
            </a:prstGeom>
            <a:solidFill>
              <a:srgbClr val="FFFF00"/>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0"/>
                </a:spcBef>
                <a:buClrTx/>
                <a:buSzTx/>
                <a:buFontTx/>
                <a:buNone/>
              </a:pPr>
              <a:r>
                <a:rPr lang="en-US" sz="1600" b="1" dirty="0" smtClean="0">
                  <a:solidFill>
                    <a:srgbClr val="000000"/>
                  </a:solidFill>
                  <a:latin typeface="Comic Sans MS" pitchFamily="66" charset="0"/>
                </a:rPr>
                <a:t>Inform the compiler that integers switches and </a:t>
              </a:r>
              <a:r>
                <a:rPr lang="en-US" sz="1600" b="1" dirty="0" err="1" smtClean="0">
                  <a:solidFill>
                    <a:srgbClr val="000000"/>
                  </a:solidFill>
                  <a:latin typeface="Comic Sans MS" pitchFamily="66" charset="0"/>
                </a:rPr>
                <a:t>dcnt</a:t>
              </a:r>
              <a:r>
                <a:rPr lang="en-US" sz="1600" b="1" dirty="0" smtClean="0">
                  <a:solidFill>
                    <a:srgbClr val="000000"/>
                  </a:solidFill>
                  <a:latin typeface="Comic Sans MS" pitchFamily="66" charset="0"/>
                </a:rPr>
                <a:t> are not to be optimized.</a:t>
              </a:r>
              <a:endParaRPr lang="en-US" sz="1600" b="1" dirty="0">
                <a:solidFill>
                  <a:srgbClr val="000000"/>
                </a:solidFill>
                <a:latin typeface="Comic Sans MS" pitchFamily="66" charset="0"/>
              </a:endParaRPr>
            </a:p>
          </p:txBody>
        </p:sp>
      </p:grpSp>
      <p:grpSp>
        <p:nvGrpSpPr>
          <p:cNvPr id="13" name="Group 12"/>
          <p:cNvGrpSpPr/>
          <p:nvPr/>
        </p:nvGrpSpPr>
        <p:grpSpPr>
          <a:xfrm>
            <a:off x="268941" y="3320890"/>
            <a:ext cx="8395594" cy="2016654"/>
            <a:chOff x="268941" y="2057365"/>
            <a:chExt cx="8395594" cy="2016654"/>
          </a:xfrm>
        </p:grpSpPr>
        <p:sp>
          <p:nvSpPr>
            <p:cNvPr id="14" name="AutoShape 5"/>
            <p:cNvSpPr>
              <a:spLocks noChangeArrowheads="1"/>
            </p:cNvSpPr>
            <p:nvPr/>
          </p:nvSpPr>
          <p:spPr bwMode="auto">
            <a:xfrm>
              <a:off x="1286539" y="2922809"/>
              <a:ext cx="7377996" cy="1151210"/>
            </a:xfrm>
            <a:prstGeom prst="roundRect">
              <a:avLst>
                <a:gd name="adj" fmla="val 16667"/>
              </a:avLst>
            </a:prstGeom>
            <a:solidFill>
              <a:srgbClr val="FF0000">
                <a:alpha val="10000"/>
              </a:srgbClr>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15" name="AutoShape 8"/>
            <p:cNvSpPr>
              <a:spLocks noChangeArrowheads="1"/>
            </p:cNvSpPr>
            <p:nvPr/>
          </p:nvSpPr>
          <p:spPr bwMode="auto">
            <a:xfrm>
              <a:off x="268941" y="2057365"/>
              <a:ext cx="1438835" cy="865443"/>
            </a:xfrm>
            <a:prstGeom prst="wedgeRoundRectCallout">
              <a:avLst>
                <a:gd name="adj1" fmla="val 124932"/>
                <a:gd name="adj2" fmla="val 46871"/>
                <a:gd name="adj3" fmla="val 16667"/>
              </a:avLst>
            </a:prstGeom>
            <a:solidFill>
              <a:srgbClr val="FFFF00"/>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0"/>
                </a:spcBef>
                <a:buClrTx/>
                <a:buSzTx/>
                <a:buFontTx/>
                <a:buNone/>
              </a:pPr>
              <a:r>
                <a:rPr lang="en-US" sz="1600" b="1" dirty="0" smtClean="0">
                  <a:solidFill>
                    <a:srgbClr val="000000"/>
                  </a:solidFill>
                  <a:latin typeface="Comic Sans MS" pitchFamily="66" charset="0"/>
                </a:rPr>
                <a:t>Pressing a switch sets </a:t>
              </a:r>
              <a:r>
                <a:rPr lang="en-US" sz="1600" b="1" dirty="0" err="1" smtClean="0">
                  <a:solidFill>
                    <a:srgbClr val="000000"/>
                  </a:solidFill>
                  <a:latin typeface="Comic Sans MS" pitchFamily="66" charset="0"/>
                </a:rPr>
                <a:t>dcnt</a:t>
              </a:r>
              <a:endParaRPr lang="en-US" sz="1600" b="1" dirty="0">
                <a:solidFill>
                  <a:srgbClr val="000000"/>
                </a:solidFill>
                <a:latin typeface="Comic Sans MS" pitchFamily="66" charset="0"/>
              </a:endParaRPr>
            </a:p>
          </p:txBody>
        </p:sp>
      </p:grpSp>
      <p:grpSp>
        <p:nvGrpSpPr>
          <p:cNvPr id="18" name="Group 17"/>
          <p:cNvGrpSpPr/>
          <p:nvPr/>
        </p:nvGrpSpPr>
        <p:grpSpPr>
          <a:xfrm>
            <a:off x="1286539" y="4284563"/>
            <a:ext cx="7593936" cy="2141293"/>
            <a:chOff x="1286539" y="1743349"/>
            <a:chExt cx="7593936" cy="2141293"/>
          </a:xfrm>
        </p:grpSpPr>
        <p:sp>
          <p:nvSpPr>
            <p:cNvPr id="19" name="AutoShape 5"/>
            <p:cNvSpPr>
              <a:spLocks noChangeArrowheads="1"/>
            </p:cNvSpPr>
            <p:nvPr/>
          </p:nvSpPr>
          <p:spPr bwMode="auto">
            <a:xfrm>
              <a:off x="1286539" y="2922809"/>
              <a:ext cx="7377996" cy="961833"/>
            </a:xfrm>
            <a:prstGeom prst="roundRect">
              <a:avLst>
                <a:gd name="adj" fmla="val 16667"/>
              </a:avLst>
            </a:prstGeom>
            <a:solidFill>
              <a:srgbClr val="FF0000">
                <a:alpha val="10000"/>
              </a:srgbClr>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20" name="AutoShape 8"/>
            <p:cNvSpPr>
              <a:spLocks noChangeArrowheads="1"/>
            </p:cNvSpPr>
            <p:nvPr/>
          </p:nvSpPr>
          <p:spPr bwMode="auto">
            <a:xfrm>
              <a:off x="6884894" y="1743349"/>
              <a:ext cx="1995581" cy="583272"/>
            </a:xfrm>
            <a:prstGeom prst="wedgeRoundRectCallout">
              <a:avLst>
                <a:gd name="adj1" fmla="val -118431"/>
                <a:gd name="adj2" fmla="val 221042"/>
                <a:gd name="adj3" fmla="val 16667"/>
              </a:avLst>
            </a:prstGeom>
            <a:solidFill>
              <a:srgbClr val="FFFF00"/>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0"/>
                </a:spcBef>
                <a:buClrTx/>
                <a:buSzTx/>
                <a:buFontTx/>
                <a:buNone/>
              </a:pPr>
              <a:r>
                <a:rPr lang="en-US" sz="1600" b="1" dirty="0" smtClean="0">
                  <a:solidFill>
                    <a:srgbClr val="000000"/>
                  </a:solidFill>
                  <a:latin typeface="Comic Sans MS" pitchFamily="66" charset="0"/>
                </a:rPr>
                <a:t>Sample P1IN when </a:t>
              </a:r>
              <a:r>
                <a:rPr lang="en-US" sz="1600" b="1" dirty="0" err="1" smtClean="0">
                  <a:solidFill>
                    <a:srgbClr val="000000"/>
                  </a:solidFill>
                  <a:latin typeface="Comic Sans MS" pitchFamily="66" charset="0"/>
                </a:rPr>
                <a:t>dcnt</a:t>
              </a:r>
              <a:r>
                <a:rPr lang="en-US" sz="1600" b="1" dirty="0" smtClean="0">
                  <a:solidFill>
                    <a:srgbClr val="000000"/>
                  </a:solidFill>
                  <a:latin typeface="Comic Sans MS" pitchFamily="66" charset="0"/>
                </a:rPr>
                <a:t> equals 0</a:t>
              </a:r>
              <a:endParaRPr lang="en-US" sz="1600" b="1" dirty="0">
                <a:solidFill>
                  <a:srgbClr val="000000"/>
                </a:solidFill>
                <a:latin typeface="Comic Sans MS" pitchFamily="66" charset="0"/>
              </a:endParaRPr>
            </a:p>
          </p:txBody>
        </p:sp>
      </p:grpSp>
      <p:sp>
        <p:nvSpPr>
          <p:cNvPr id="21"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Variables</a:t>
            </a:r>
          </a:p>
        </p:txBody>
      </p:sp>
    </p:spTree>
    <p:extLst>
      <p:ext uri="{BB962C8B-B14F-4D97-AF65-F5344CB8AC3E}">
        <p14:creationId xmlns:p14="http://schemas.microsoft.com/office/powerpoint/2010/main" val="184403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4658" name="Rectangle 2"/>
          <p:cNvSpPr>
            <a:spLocks noGrp="1" noChangeArrowheads="1"/>
          </p:cNvSpPr>
          <p:nvPr>
            <p:ph type="title"/>
          </p:nvPr>
        </p:nvSpPr>
        <p:spPr/>
        <p:txBody>
          <a:bodyPr/>
          <a:lstStyle/>
          <a:p>
            <a:r>
              <a:rPr lang="en-US"/>
              <a:t>Operators and Expressions</a:t>
            </a:r>
          </a:p>
        </p:txBody>
      </p:sp>
      <p:sp>
        <p:nvSpPr>
          <p:cNvPr id="3014659" name="Rectangle 3"/>
          <p:cNvSpPr>
            <a:spLocks noGrp="1" noChangeArrowheads="1"/>
          </p:cNvSpPr>
          <p:nvPr>
            <p:ph idx="1"/>
          </p:nvPr>
        </p:nvSpPr>
        <p:spPr>
          <a:xfrm>
            <a:off x="406400" y="1512402"/>
            <a:ext cx="8356600" cy="4935538"/>
          </a:xfrm>
        </p:spPr>
        <p:txBody>
          <a:bodyPr/>
          <a:lstStyle/>
          <a:p>
            <a:pPr>
              <a:lnSpc>
                <a:spcPct val="90000"/>
              </a:lnSpc>
            </a:pPr>
            <a:r>
              <a:rPr lang="en-US" sz="2000" dirty="0"/>
              <a:t>Expressions are formed by combining variables with operators and ALWAYS return a single value in C.</a:t>
            </a:r>
          </a:p>
          <a:p>
            <a:pPr lvl="2">
              <a:lnSpc>
                <a:spcPct val="90000"/>
              </a:lnSpc>
              <a:buFont typeface="Wingdings" pitchFamily="2" charset="2"/>
              <a:buNone/>
            </a:pPr>
            <a:r>
              <a:rPr lang="en-US" sz="1600" dirty="0" err="1"/>
              <a:t>i</a:t>
            </a:r>
            <a:r>
              <a:rPr lang="en-US" sz="1600" dirty="0"/>
              <a:t> = </a:t>
            </a:r>
            <a:r>
              <a:rPr lang="en-US" sz="1600" dirty="0" smtClean="0"/>
              <a:t>5 * x + 100;</a:t>
            </a:r>
            <a:endParaRPr lang="en-US" sz="1600" dirty="0"/>
          </a:p>
          <a:p>
            <a:pPr lvl="2">
              <a:lnSpc>
                <a:spcPct val="90000"/>
              </a:lnSpc>
              <a:buFont typeface="Wingdings" pitchFamily="2" charset="2"/>
              <a:buNone/>
            </a:pPr>
            <a:r>
              <a:rPr lang="en-US" sz="1600" dirty="0"/>
              <a:t>a = (a &lt; b);</a:t>
            </a:r>
          </a:p>
          <a:p>
            <a:pPr>
              <a:lnSpc>
                <a:spcPct val="90000"/>
              </a:lnSpc>
            </a:pPr>
            <a:r>
              <a:rPr lang="en-US" sz="2000" dirty="0"/>
              <a:t>Operators</a:t>
            </a:r>
          </a:p>
          <a:p>
            <a:pPr lvl="1">
              <a:lnSpc>
                <a:spcPct val="90000"/>
              </a:lnSpc>
            </a:pPr>
            <a:r>
              <a:rPr lang="en-US" sz="1800" dirty="0"/>
              <a:t>Assignment –</a:t>
            </a:r>
          </a:p>
          <a:p>
            <a:pPr lvl="2">
              <a:lnSpc>
                <a:spcPct val="90000"/>
              </a:lnSpc>
            </a:pPr>
            <a:r>
              <a:rPr lang="en-US" sz="1600" dirty="0"/>
              <a:t>changes the values of variables</a:t>
            </a:r>
          </a:p>
          <a:p>
            <a:pPr lvl="1">
              <a:lnSpc>
                <a:spcPct val="90000"/>
              </a:lnSpc>
            </a:pPr>
            <a:r>
              <a:rPr lang="en-US" sz="1800" dirty="0"/>
              <a:t>Arithmetic –</a:t>
            </a:r>
          </a:p>
          <a:p>
            <a:pPr lvl="2">
              <a:lnSpc>
                <a:spcPct val="90000"/>
              </a:lnSpc>
            </a:pPr>
            <a:r>
              <a:rPr lang="en-US" sz="1600" dirty="0"/>
              <a:t>add, subtract, multiply, divide</a:t>
            </a:r>
          </a:p>
          <a:p>
            <a:pPr lvl="1">
              <a:lnSpc>
                <a:spcPct val="90000"/>
              </a:lnSpc>
            </a:pPr>
            <a:r>
              <a:rPr lang="en-US" sz="1800" dirty="0"/>
              <a:t>Bitwise –</a:t>
            </a:r>
          </a:p>
          <a:p>
            <a:pPr lvl="2">
              <a:lnSpc>
                <a:spcPct val="90000"/>
              </a:lnSpc>
            </a:pPr>
            <a:r>
              <a:rPr lang="en-US" sz="1600" dirty="0"/>
              <a:t>AND, OR, XOR, NOT, and shifts on Integers</a:t>
            </a:r>
          </a:p>
          <a:p>
            <a:pPr lvl="1">
              <a:lnSpc>
                <a:spcPct val="90000"/>
              </a:lnSpc>
            </a:pPr>
            <a:r>
              <a:rPr lang="en-US" sz="1800" dirty="0"/>
              <a:t>Relational –</a:t>
            </a:r>
          </a:p>
          <a:p>
            <a:pPr lvl="2">
              <a:lnSpc>
                <a:spcPct val="90000"/>
              </a:lnSpc>
            </a:pPr>
            <a:r>
              <a:rPr lang="en-US" sz="1600" dirty="0"/>
              <a:t>equality, inequality, less-than, etc.</a:t>
            </a:r>
          </a:p>
          <a:p>
            <a:pPr lvl="1">
              <a:lnSpc>
                <a:spcPct val="90000"/>
              </a:lnSpc>
            </a:pPr>
            <a:r>
              <a:rPr lang="en-US" sz="1800" dirty="0"/>
              <a:t>Logical –</a:t>
            </a:r>
          </a:p>
          <a:p>
            <a:pPr lvl="2">
              <a:lnSpc>
                <a:spcPct val="90000"/>
              </a:lnSpc>
            </a:pPr>
            <a:r>
              <a:rPr lang="en-US" sz="1600" dirty="0"/>
              <a:t>AND, OR, NOT on Booleans</a:t>
            </a:r>
          </a:p>
          <a:p>
            <a:pPr lvl="1">
              <a:lnSpc>
                <a:spcPct val="90000"/>
              </a:lnSpc>
            </a:pPr>
            <a:r>
              <a:rPr lang="en-US" sz="1800" dirty="0"/>
              <a:t>Increment/Decrement</a:t>
            </a:r>
          </a:p>
        </p:txBody>
      </p:sp>
      <p:sp>
        <p:nvSpPr>
          <p:cNvPr id="6"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7"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8" name="Slide Number Placeholder 5"/>
          <p:cNvSpPr>
            <a:spLocks noGrp="1"/>
          </p:cNvSpPr>
          <p:nvPr>
            <p:ph type="sldNum" sz="quarter" idx="12"/>
          </p:nvPr>
        </p:nvSpPr>
        <p:spPr/>
        <p:txBody>
          <a:bodyPr/>
          <a:lstStyle/>
          <a:p>
            <a:pPr>
              <a:buNone/>
            </a:pPr>
            <a:fld id="{2FF36FD3-D2A6-429C-B108-08E2D5F5DFD3}" type="slidenum">
              <a:rPr lang="en-US">
                <a:solidFill>
                  <a:srgbClr val="000000"/>
                </a:solidFill>
              </a:rPr>
              <a:pPr>
                <a:buNone/>
              </a:pPr>
              <a:t>27</a:t>
            </a:fld>
            <a:endParaRPr lang="en-US">
              <a:solidFill>
                <a:srgbClr val="000000"/>
              </a:solidFill>
            </a:endParaRPr>
          </a:p>
        </p:txBody>
      </p:sp>
      <p:sp>
        <p:nvSpPr>
          <p:cNvPr id="3014660" name="Text Box 4"/>
          <p:cNvSpPr txBox="1">
            <a:spLocks noChangeArrowheads="1"/>
          </p:cNvSpPr>
          <p:nvPr/>
        </p:nvSpPr>
        <p:spPr bwMode="auto">
          <a:xfrm>
            <a:off x="5805488" y="3062288"/>
            <a:ext cx="3121025" cy="1323975"/>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ClrTx/>
              <a:buSzTx/>
              <a:buFontTx/>
              <a:buNone/>
            </a:pPr>
            <a:r>
              <a:rPr lang="en-US" sz="2000">
                <a:solidFill>
                  <a:srgbClr val="000000"/>
                </a:solidFill>
              </a:rPr>
              <a:t>C supports a rich set of operators that allow the programmer to manipulate variables</a:t>
            </a:r>
          </a:p>
        </p:txBody>
      </p:sp>
      <p:sp>
        <p:nvSpPr>
          <p:cNvPr id="3014661"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Operators</a:t>
            </a:r>
          </a:p>
        </p:txBody>
      </p:sp>
    </p:spTree>
    <p:extLst>
      <p:ext uri="{BB962C8B-B14F-4D97-AF65-F5344CB8AC3E}">
        <p14:creationId xmlns:p14="http://schemas.microsoft.com/office/powerpoint/2010/main" val="1710049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4659">
                                            <p:txEl>
                                              <p:pRg st="0" end="0"/>
                                            </p:txEl>
                                          </p:spTgt>
                                        </p:tgtEl>
                                        <p:attrNameLst>
                                          <p:attrName>style.visibility</p:attrName>
                                        </p:attrNameLst>
                                      </p:cBhvr>
                                      <p:to>
                                        <p:strVal val="visible"/>
                                      </p:to>
                                    </p:set>
                                    <p:animEffect transition="in" filter="wipe(left)">
                                      <p:cBhvr>
                                        <p:cTn id="7" dur="500"/>
                                        <p:tgtEl>
                                          <p:spTgt spid="30146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14659">
                                            <p:txEl>
                                              <p:pRg st="1" end="1"/>
                                            </p:txEl>
                                          </p:spTgt>
                                        </p:tgtEl>
                                        <p:attrNameLst>
                                          <p:attrName>style.visibility</p:attrName>
                                        </p:attrNameLst>
                                      </p:cBhvr>
                                      <p:to>
                                        <p:strVal val="visible"/>
                                      </p:to>
                                    </p:set>
                                    <p:animEffect transition="in" filter="wipe(left)">
                                      <p:cBhvr>
                                        <p:cTn id="10" dur="500"/>
                                        <p:tgtEl>
                                          <p:spTgt spid="301465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14659">
                                            <p:txEl>
                                              <p:pRg st="2" end="2"/>
                                            </p:txEl>
                                          </p:spTgt>
                                        </p:tgtEl>
                                        <p:attrNameLst>
                                          <p:attrName>style.visibility</p:attrName>
                                        </p:attrNameLst>
                                      </p:cBhvr>
                                      <p:to>
                                        <p:strVal val="visible"/>
                                      </p:to>
                                    </p:set>
                                    <p:animEffect transition="in" filter="wipe(left)">
                                      <p:cBhvr>
                                        <p:cTn id="13" dur="500"/>
                                        <p:tgtEl>
                                          <p:spTgt spid="30146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14659">
                                            <p:txEl>
                                              <p:pRg st="3" end="3"/>
                                            </p:txEl>
                                          </p:spTgt>
                                        </p:tgtEl>
                                        <p:attrNameLst>
                                          <p:attrName>style.visibility</p:attrName>
                                        </p:attrNameLst>
                                      </p:cBhvr>
                                      <p:to>
                                        <p:strVal val="visible"/>
                                      </p:to>
                                    </p:set>
                                    <p:animEffect transition="in" filter="wipe(left)">
                                      <p:cBhvr>
                                        <p:cTn id="18" dur="500"/>
                                        <p:tgtEl>
                                          <p:spTgt spid="301465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14659">
                                            <p:txEl>
                                              <p:pRg st="4" end="4"/>
                                            </p:txEl>
                                          </p:spTgt>
                                        </p:tgtEl>
                                        <p:attrNameLst>
                                          <p:attrName>style.visibility</p:attrName>
                                        </p:attrNameLst>
                                      </p:cBhvr>
                                      <p:to>
                                        <p:strVal val="visible"/>
                                      </p:to>
                                    </p:set>
                                    <p:animEffect transition="in" filter="wipe(left)">
                                      <p:cBhvr>
                                        <p:cTn id="21" dur="500"/>
                                        <p:tgtEl>
                                          <p:spTgt spid="301465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014659">
                                            <p:txEl>
                                              <p:pRg st="5" end="5"/>
                                            </p:txEl>
                                          </p:spTgt>
                                        </p:tgtEl>
                                        <p:attrNameLst>
                                          <p:attrName>style.visibility</p:attrName>
                                        </p:attrNameLst>
                                      </p:cBhvr>
                                      <p:to>
                                        <p:strVal val="visible"/>
                                      </p:to>
                                    </p:set>
                                    <p:animEffect transition="in" filter="wipe(left)">
                                      <p:cBhvr>
                                        <p:cTn id="24" dur="500"/>
                                        <p:tgtEl>
                                          <p:spTgt spid="3014659">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014659">
                                            <p:txEl>
                                              <p:pRg st="6" end="6"/>
                                            </p:txEl>
                                          </p:spTgt>
                                        </p:tgtEl>
                                        <p:attrNameLst>
                                          <p:attrName>style.visibility</p:attrName>
                                        </p:attrNameLst>
                                      </p:cBhvr>
                                      <p:to>
                                        <p:strVal val="visible"/>
                                      </p:to>
                                    </p:set>
                                    <p:animEffect transition="in" filter="wipe(left)">
                                      <p:cBhvr>
                                        <p:cTn id="27" dur="500"/>
                                        <p:tgtEl>
                                          <p:spTgt spid="3014659">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14659">
                                            <p:txEl>
                                              <p:pRg st="7" end="7"/>
                                            </p:txEl>
                                          </p:spTgt>
                                        </p:tgtEl>
                                        <p:attrNameLst>
                                          <p:attrName>style.visibility</p:attrName>
                                        </p:attrNameLst>
                                      </p:cBhvr>
                                      <p:to>
                                        <p:strVal val="visible"/>
                                      </p:to>
                                    </p:set>
                                    <p:animEffect transition="in" filter="wipe(left)">
                                      <p:cBhvr>
                                        <p:cTn id="30" dur="500"/>
                                        <p:tgtEl>
                                          <p:spTgt spid="3014659">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014659">
                                            <p:txEl>
                                              <p:pRg st="8" end="8"/>
                                            </p:txEl>
                                          </p:spTgt>
                                        </p:tgtEl>
                                        <p:attrNameLst>
                                          <p:attrName>style.visibility</p:attrName>
                                        </p:attrNameLst>
                                      </p:cBhvr>
                                      <p:to>
                                        <p:strVal val="visible"/>
                                      </p:to>
                                    </p:set>
                                    <p:animEffect transition="in" filter="wipe(left)">
                                      <p:cBhvr>
                                        <p:cTn id="33" dur="500"/>
                                        <p:tgtEl>
                                          <p:spTgt spid="3014659">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014659">
                                            <p:txEl>
                                              <p:pRg st="9" end="9"/>
                                            </p:txEl>
                                          </p:spTgt>
                                        </p:tgtEl>
                                        <p:attrNameLst>
                                          <p:attrName>style.visibility</p:attrName>
                                        </p:attrNameLst>
                                      </p:cBhvr>
                                      <p:to>
                                        <p:strVal val="visible"/>
                                      </p:to>
                                    </p:set>
                                    <p:animEffect transition="in" filter="wipe(left)">
                                      <p:cBhvr>
                                        <p:cTn id="36" dur="500"/>
                                        <p:tgtEl>
                                          <p:spTgt spid="3014659">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14659">
                                            <p:txEl>
                                              <p:pRg st="10" end="10"/>
                                            </p:txEl>
                                          </p:spTgt>
                                        </p:tgtEl>
                                        <p:attrNameLst>
                                          <p:attrName>style.visibility</p:attrName>
                                        </p:attrNameLst>
                                      </p:cBhvr>
                                      <p:to>
                                        <p:strVal val="visible"/>
                                      </p:to>
                                    </p:set>
                                    <p:animEffect transition="in" filter="wipe(left)">
                                      <p:cBhvr>
                                        <p:cTn id="39" dur="500"/>
                                        <p:tgtEl>
                                          <p:spTgt spid="3014659">
                                            <p:txEl>
                                              <p:pRg st="10" end="1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014659">
                                            <p:txEl>
                                              <p:pRg st="11" end="11"/>
                                            </p:txEl>
                                          </p:spTgt>
                                        </p:tgtEl>
                                        <p:attrNameLst>
                                          <p:attrName>style.visibility</p:attrName>
                                        </p:attrNameLst>
                                      </p:cBhvr>
                                      <p:to>
                                        <p:strVal val="visible"/>
                                      </p:to>
                                    </p:set>
                                    <p:animEffect transition="in" filter="wipe(left)">
                                      <p:cBhvr>
                                        <p:cTn id="42" dur="500"/>
                                        <p:tgtEl>
                                          <p:spTgt spid="3014659">
                                            <p:txEl>
                                              <p:pRg st="11" end="11"/>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014659">
                                            <p:txEl>
                                              <p:pRg st="12" end="12"/>
                                            </p:txEl>
                                          </p:spTgt>
                                        </p:tgtEl>
                                        <p:attrNameLst>
                                          <p:attrName>style.visibility</p:attrName>
                                        </p:attrNameLst>
                                      </p:cBhvr>
                                      <p:to>
                                        <p:strVal val="visible"/>
                                      </p:to>
                                    </p:set>
                                    <p:animEffect transition="in" filter="wipe(left)">
                                      <p:cBhvr>
                                        <p:cTn id="45" dur="500"/>
                                        <p:tgtEl>
                                          <p:spTgt spid="3014659">
                                            <p:txEl>
                                              <p:pRg st="12" end="12"/>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014659">
                                            <p:txEl>
                                              <p:pRg st="13" end="13"/>
                                            </p:txEl>
                                          </p:spTgt>
                                        </p:tgtEl>
                                        <p:attrNameLst>
                                          <p:attrName>style.visibility</p:attrName>
                                        </p:attrNameLst>
                                      </p:cBhvr>
                                      <p:to>
                                        <p:strVal val="visible"/>
                                      </p:to>
                                    </p:set>
                                    <p:animEffect transition="in" filter="wipe(left)">
                                      <p:cBhvr>
                                        <p:cTn id="48" dur="500"/>
                                        <p:tgtEl>
                                          <p:spTgt spid="3014659">
                                            <p:txEl>
                                              <p:pRg st="13" end="13"/>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014659">
                                            <p:txEl>
                                              <p:pRg st="14" end="14"/>
                                            </p:txEl>
                                          </p:spTgt>
                                        </p:tgtEl>
                                        <p:attrNameLst>
                                          <p:attrName>style.visibility</p:attrName>
                                        </p:attrNameLst>
                                      </p:cBhvr>
                                      <p:to>
                                        <p:strVal val="visible"/>
                                      </p:to>
                                    </p:set>
                                    <p:animEffect transition="in" filter="wipe(left)">
                                      <p:cBhvr>
                                        <p:cTn id="51" dur="500"/>
                                        <p:tgtEl>
                                          <p:spTgt spid="30146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465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6050" name="Rectangle 2"/>
          <p:cNvSpPr>
            <a:spLocks noGrp="1" noChangeArrowheads="1"/>
          </p:cNvSpPr>
          <p:nvPr>
            <p:ph type="title"/>
          </p:nvPr>
        </p:nvSpPr>
        <p:spPr/>
        <p:txBody>
          <a:bodyPr/>
          <a:lstStyle/>
          <a:p>
            <a:r>
              <a:rPr lang="en-US"/>
              <a:t>The Assignment Operator</a:t>
            </a:r>
          </a:p>
        </p:txBody>
      </p:sp>
      <p:sp>
        <p:nvSpPr>
          <p:cNvPr id="2946074" name="Rectangle 26"/>
          <p:cNvSpPr>
            <a:spLocks noGrp="1" noChangeArrowheads="1"/>
          </p:cNvSpPr>
          <p:nvPr>
            <p:ph idx="1"/>
          </p:nvPr>
        </p:nvSpPr>
        <p:spPr>
          <a:xfrm>
            <a:off x="431800" y="1427163"/>
            <a:ext cx="8164513" cy="1320800"/>
          </a:xfrm>
          <a:noFill/>
          <a:ln/>
        </p:spPr>
        <p:txBody>
          <a:bodyPr/>
          <a:lstStyle/>
          <a:p>
            <a:r>
              <a:rPr lang="en-US"/>
              <a:t>The operator symbol is the equal sign</a:t>
            </a:r>
          </a:p>
          <a:p>
            <a:pPr lvl="1"/>
            <a:r>
              <a:rPr lang="en-US"/>
              <a:t>The expression on the right-hand side is evaluated and assigned to the left-hand variable</a:t>
            </a:r>
          </a:p>
        </p:txBody>
      </p:sp>
      <p:sp>
        <p:nvSpPr>
          <p:cNvPr id="25"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26"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27" name="Slide Number Placeholder 5"/>
          <p:cNvSpPr>
            <a:spLocks noGrp="1"/>
          </p:cNvSpPr>
          <p:nvPr>
            <p:ph type="sldNum" sz="quarter" idx="12"/>
          </p:nvPr>
        </p:nvSpPr>
        <p:spPr/>
        <p:txBody>
          <a:bodyPr/>
          <a:lstStyle/>
          <a:p>
            <a:pPr>
              <a:buNone/>
            </a:pPr>
            <a:fld id="{AA7A123D-D1D5-482B-B43A-D13C35DD369A}" type="slidenum">
              <a:rPr lang="en-US">
                <a:solidFill>
                  <a:srgbClr val="000000"/>
                </a:solidFill>
              </a:rPr>
              <a:pPr>
                <a:buNone/>
              </a:pPr>
              <a:t>28</a:t>
            </a:fld>
            <a:endParaRPr lang="en-US">
              <a:solidFill>
                <a:srgbClr val="000000"/>
              </a:solidFill>
            </a:endParaRPr>
          </a:p>
        </p:txBody>
      </p:sp>
      <p:sp>
        <p:nvSpPr>
          <p:cNvPr id="2946051" name="Text Box 3"/>
          <p:cNvSpPr txBox="1">
            <a:spLocks noChangeArrowheads="1"/>
          </p:cNvSpPr>
          <p:nvPr/>
        </p:nvSpPr>
        <p:spPr bwMode="auto">
          <a:xfrm>
            <a:off x="531713" y="2988095"/>
            <a:ext cx="3830425" cy="31085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0"/>
              </a:spcBef>
              <a:buClrTx/>
              <a:buSzTx/>
              <a:buFontTx/>
              <a:buNone/>
            </a:pPr>
            <a:r>
              <a:rPr lang="en-US" sz="2800" b="1" dirty="0" smtClean="0">
                <a:solidFill>
                  <a:srgbClr val="000000"/>
                </a:solidFill>
                <a:latin typeface="Courier New" pitchFamily="49" charset="0"/>
              </a:rPr>
              <a:t>{</a:t>
            </a:r>
          </a:p>
          <a:p>
            <a:pPr eaLnBrk="0" hangingPunct="0">
              <a:spcBef>
                <a:spcPct val="0"/>
              </a:spcBef>
              <a:buClrTx/>
              <a:buSzTx/>
              <a:buFontTx/>
              <a:buNone/>
            </a:pPr>
            <a:r>
              <a:rPr lang="en-US" sz="2800" b="1" dirty="0">
                <a:solidFill>
                  <a:srgbClr val="000000"/>
                </a:solidFill>
                <a:latin typeface="Courier New" pitchFamily="49" charset="0"/>
              </a:rPr>
              <a:t> </a:t>
            </a:r>
            <a:r>
              <a:rPr lang="en-US" sz="2800" b="1" dirty="0" smtClean="0">
                <a:solidFill>
                  <a:srgbClr val="000000"/>
                </a:solidFill>
                <a:latin typeface="Courier New" pitchFamily="49" charset="0"/>
              </a:rPr>
              <a:t> int </a:t>
            </a:r>
            <a:r>
              <a:rPr lang="en-US" sz="2800" b="1" dirty="0">
                <a:solidFill>
                  <a:srgbClr val="000000"/>
                </a:solidFill>
                <a:latin typeface="Courier New" pitchFamily="49" charset="0"/>
              </a:rPr>
              <a:t>x = 9;</a:t>
            </a:r>
          </a:p>
          <a:p>
            <a:pPr eaLnBrk="0" hangingPunct="0">
              <a:spcBef>
                <a:spcPct val="0"/>
              </a:spcBef>
              <a:buClrTx/>
              <a:buSzTx/>
              <a:buFontTx/>
              <a:buNone/>
            </a:pPr>
            <a:endParaRPr lang="en-US" sz="2800" b="1" dirty="0">
              <a:solidFill>
                <a:srgbClr val="000000"/>
              </a:solidFill>
              <a:latin typeface="Courier New" pitchFamily="49" charset="0"/>
            </a:endParaRPr>
          </a:p>
          <a:p>
            <a:pPr eaLnBrk="0" hangingPunct="0">
              <a:spcBef>
                <a:spcPct val="0"/>
              </a:spcBef>
              <a:buClrTx/>
              <a:buSzTx/>
              <a:buFontTx/>
              <a:buNone/>
            </a:pPr>
            <a:endParaRPr lang="en-US" sz="2800" b="1" dirty="0">
              <a:solidFill>
                <a:srgbClr val="000000"/>
              </a:solidFill>
              <a:latin typeface="Courier New" pitchFamily="49" charset="0"/>
            </a:endParaRPr>
          </a:p>
          <a:p>
            <a:pPr eaLnBrk="0" hangingPunct="0">
              <a:spcBef>
                <a:spcPct val="0"/>
              </a:spcBef>
              <a:buClrTx/>
              <a:buSzTx/>
              <a:buFontTx/>
              <a:buNone/>
            </a:pPr>
            <a:r>
              <a:rPr lang="en-US" sz="2800" b="1" dirty="0" smtClean="0">
                <a:solidFill>
                  <a:srgbClr val="000000"/>
                </a:solidFill>
                <a:latin typeface="Courier New" pitchFamily="49" charset="0"/>
              </a:rPr>
              <a:t>  x </a:t>
            </a:r>
            <a:r>
              <a:rPr lang="en-US" sz="2800" b="1" dirty="0">
                <a:solidFill>
                  <a:srgbClr val="000000"/>
                </a:solidFill>
                <a:latin typeface="Courier New" pitchFamily="49" charset="0"/>
              </a:rPr>
              <a:t>= x + 4</a:t>
            </a:r>
            <a:r>
              <a:rPr lang="en-US" sz="2800" b="1" dirty="0" smtClean="0">
                <a:solidFill>
                  <a:srgbClr val="000000"/>
                </a:solidFill>
                <a:latin typeface="Courier New" pitchFamily="49" charset="0"/>
              </a:rPr>
              <a:t>;</a:t>
            </a:r>
          </a:p>
          <a:p>
            <a:pPr eaLnBrk="0" hangingPunct="0">
              <a:spcBef>
                <a:spcPct val="0"/>
              </a:spcBef>
              <a:buClrTx/>
              <a:buSzTx/>
              <a:buFontTx/>
              <a:buNone/>
            </a:pPr>
            <a:endParaRPr lang="en-US" sz="2800" b="1" dirty="0">
              <a:solidFill>
                <a:srgbClr val="000000"/>
              </a:solidFill>
              <a:latin typeface="Courier New" pitchFamily="49" charset="0"/>
            </a:endParaRPr>
          </a:p>
          <a:p>
            <a:pPr eaLnBrk="0" hangingPunct="0">
              <a:spcBef>
                <a:spcPct val="0"/>
              </a:spcBef>
              <a:buClrTx/>
              <a:buSzTx/>
              <a:buFontTx/>
              <a:buNone/>
            </a:pPr>
            <a:r>
              <a:rPr lang="en-US" sz="2800" b="1" dirty="0" smtClean="0">
                <a:solidFill>
                  <a:srgbClr val="000000"/>
                </a:solidFill>
                <a:latin typeface="Courier New" pitchFamily="49" charset="0"/>
              </a:rPr>
              <a:t>}</a:t>
            </a:r>
            <a:endParaRPr lang="en-US" sz="2800" b="1" dirty="0">
              <a:solidFill>
                <a:srgbClr val="000000"/>
              </a:solidFill>
              <a:latin typeface="Courier New" pitchFamily="49" charset="0"/>
            </a:endParaRPr>
          </a:p>
        </p:txBody>
      </p:sp>
      <p:sp>
        <p:nvSpPr>
          <p:cNvPr id="2946052" name="Text Box 4"/>
          <p:cNvSpPr txBox="1">
            <a:spLocks noChangeArrowheads="1"/>
          </p:cNvSpPr>
          <p:nvPr/>
        </p:nvSpPr>
        <p:spPr bwMode="auto">
          <a:xfrm>
            <a:off x="954088" y="5104260"/>
            <a:ext cx="27400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0"/>
              </a:spcBef>
              <a:buClrTx/>
              <a:buSzTx/>
              <a:buFontTx/>
              <a:buNone/>
            </a:pPr>
            <a:r>
              <a:rPr lang="en-US" sz="2400" b="1" dirty="0">
                <a:solidFill>
                  <a:srgbClr val="FF0033"/>
                </a:solidFill>
                <a:latin typeface="Courier New" pitchFamily="49" charset="0"/>
              </a:rPr>
              <a:t>add.w #4,0(</a:t>
            </a:r>
            <a:r>
              <a:rPr lang="en-US" sz="2400" b="1" dirty="0" err="1">
                <a:solidFill>
                  <a:srgbClr val="FF0033"/>
                </a:solidFill>
                <a:latin typeface="Courier New" pitchFamily="49" charset="0"/>
              </a:rPr>
              <a:t>sp</a:t>
            </a:r>
            <a:r>
              <a:rPr lang="en-US" sz="2400" b="1" dirty="0">
                <a:solidFill>
                  <a:srgbClr val="FF0033"/>
                </a:solidFill>
                <a:latin typeface="Courier New" pitchFamily="49" charset="0"/>
              </a:rPr>
              <a:t>)</a:t>
            </a:r>
          </a:p>
        </p:txBody>
      </p:sp>
      <p:sp>
        <p:nvSpPr>
          <p:cNvPr id="2946053" name="Rectangle 5"/>
          <p:cNvSpPr>
            <a:spLocks noChangeArrowheads="1"/>
          </p:cNvSpPr>
          <p:nvPr/>
        </p:nvSpPr>
        <p:spPr bwMode="auto">
          <a:xfrm>
            <a:off x="5967413" y="4240213"/>
            <a:ext cx="19050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endParaRPr lang="en-US" sz="1200" b="1">
              <a:solidFill>
                <a:srgbClr val="000000"/>
              </a:solidFill>
              <a:latin typeface="Times New Roman" pitchFamily="18" charset="0"/>
            </a:endParaRPr>
          </a:p>
        </p:txBody>
      </p:sp>
      <p:sp>
        <p:nvSpPr>
          <p:cNvPr id="2946054" name="Rectangle 6"/>
          <p:cNvSpPr>
            <a:spLocks noChangeArrowheads="1"/>
          </p:cNvSpPr>
          <p:nvPr/>
        </p:nvSpPr>
        <p:spPr bwMode="auto">
          <a:xfrm>
            <a:off x="5967413" y="4545013"/>
            <a:ext cx="19050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endParaRPr lang="en-US" sz="800" b="1">
              <a:solidFill>
                <a:srgbClr val="000000"/>
              </a:solidFill>
              <a:latin typeface="Times New Roman" pitchFamily="18" charset="0"/>
            </a:endParaRPr>
          </a:p>
        </p:txBody>
      </p:sp>
      <p:sp>
        <p:nvSpPr>
          <p:cNvPr id="2946055" name="Rectangle 7"/>
          <p:cNvSpPr>
            <a:spLocks noChangeArrowheads="1"/>
          </p:cNvSpPr>
          <p:nvPr/>
        </p:nvSpPr>
        <p:spPr bwMode="auto">
          <a:xfrm>
            <a:off x="5967413" y="4849813"/>
            <a:ext cx="19050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endParaRPr lang="en-US" sz="800" b="1">
              <a:solidFill>
                <a:srgbClr val="000000"/>
              </a:solidFill>
              <a:latin typeface="Times New Roman" pitchFamily="18" charset="0"/>
            </a:endParaRPr>
          </a:p>
        </p:txBody>
      </p:sp>
      <p:sp>
        <p:nvSpPr>
          <p:cNvPr id="2946056" name="Rectangle 8"/>
          <p:cNvSpPr>
            <a:spLocks noChangeArrowheads="1"/>
          </p:cNvSpPr>
          <p:nvPr/>
        </p:nvSpPr>
        <p:spPr bwMode="auto">
          <a:xfrm>
            <a:off x="5967413" y="5154613"/>
            <a:ext cx="19050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2946057" name="Rectangle 9"/>
          <p:cNvSpPr>
            <a:spLocks noChangeArrowheads="1"/>
          </p:cNvSpPr>
          <p:nvPr/>
        </p:nvSpPr>
        <p:spPr bwMode="auto">
          <a:xfrm>
            <a:off x="5967413" y="5459413"/>
            <a:ext cx="19050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2946058" name="Rectangle 10"/>
          <p:cNvSpPr>
            <a:spLocks noChangeArrowheads="1"/>
          </p:cNvSpPr>
          <p:nvPr/>
        </p:nvSpPr>
        <p:spPr bwMode="auto">
          <a:xfrm>
            <a:off x="5967413" y="5764213"/>
            <a:ext cx="19050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grpSp>
        <p:nvGrpSpPr>
          <p:cNvPr id="3" name="Group 2"/>
          <p:cNvGrpSpPr/>
          <p:nvPr/>
        </p:nvGrpSpPr>
        <p:grpSpPr>
          <a:xfrm>
            <a:off x="4900613" y="4978400"/>
            <a:ext cx="990600" cy="366713"/>
            <a:chOff x="4900613" y="4978400"/>
            <a:chExt cx="990600" cy="366713"/>
          </a:xfrm>
        </p:grpSpPr>
        <p:sp>
          <p:nvSpPr>
            <p:cNvPr id="2946059" name="Text Box 11"/>
            <p:cNvSpPr txBox="1">
              <a:spLocks noChangeArrowheads="1"/>
            </p:cNvSpPr>
            <p:nvPr/>
          </p:nvSpPr>
          <p:spPr bwMode="auto">
            <a:xfrm>
              <a:off x="4900613" y="4978400"/>
              <a:ext cx="457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err="1">
                  <a:solidFill>
                    <a:srgbClr val="000000"/>
                  </a:solidFill>
                  <a:latin typeface="Courier New" pitchFamily="49" charset="0"/>
                </a:rPr>
                <a:t>sp</a:t>
              </a:r>
              <a:endParaRPr lang="en-US" sz="1800" b="1" dirty="0">
                <a:solidFill>
                  <a:srgbClr val="000000"/>
                </a:solidFill>
                <a:latin typeface="Courier New" pitchFamily="49" charset="0"/>
              </a:endParaRPr>
            </a:p>
          </p:txBody>
        </p:sp>
        <p:sp>
          <p:nvSpPr>
            <p:cNvPr id="2946060" name="Line 12"/>
            <p:cNvSpPr>
              <a:spLocks noChangeShapeType="1"/>
            </p:cNvSpPr>
            <p:nvPr/>
          </p:nvSpPr>
          <p:spPr bwMode="auto">
            <a:xfrm>
              <a:off x="5357813" y="5153025"/>
              <a:ext cx="533400" cy="0"/>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grpSp>
      <p:sp>
        <p:nvSpPr>
          <p:cNvPr id="2946061" name="Text Box 13"/>
          <p:cNvSpPr txBox="1">
            <a:spLocks noChangeArrowheads="1"/>
          </p:cNvSpPr>
          <p:nvPr/>
        </p:nvSpPr>
        <p:spPr bwMode="auto">
          <a:xfrm>
            <a:off x="6696075" y="5129213"/>
            <a:ext cx="3206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000000"/>
                </a:solidFill>
                <a:latin typeface="Courier New" pitchFamily="49" charset="0"/>
              </a:rPr>
              <a:t>X</a:t>
            </a:r>
          </a:p>
        </p:txBody>
      </p:sp>
      <p:sp>
        <p:nvSpPr>
          <p:cNvPr id="2946062" name="Text Box 14"/>
          <p:cNvSpPr txBox="1">
            <a:spLocks noChangeArrowheads="1"/>
          </p:cNvSpPr>
          <p:nvPr/>
        </p:nvSpPr>
        <p:spPr bwMode="auto">
          <a:xfrm>
            <a:off x="6484938" y="3422650"/>
            <a:ext cx="869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000000"/>
                </a:solidFill>
                <a:latin typeface="Courier New" pitchFamily="49" charset="0"/>
              </a:rPr>
              <a:t>Stack</a:t>
            </a:r>
          </a:p>
        </p:txBody>
      </p:sp>
      <p:sp>
        <p:nvSpPr>
          <p:cNvPr id="2946063" name="Text Box 15"/>
          <p:cNvSpPr txBox="1">
            <a:spLocks noChangeArrowheads="1"/>
          </p:cNvSpPr>
          <p:nvPr/>
        </p:nvSpPr>
        <p:spPr bwMode="auto">
          <a:xfrm>
            <a:off x="7861300" y="4224338"/>
            <a:ext cx="1003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000000"/>
                </a:solidFill>
                <a:latin typeface="Courier New" pitchFamily="49" charset="0"/>
              </a:rPr>
              <a:t>0x05fa</a:t>
            </a:r>
          </a:p>
        </p:txBody>
      </p:sp>
      <p:sp>
        <p:nvSpPr>
          <p:cNvPr id="2946064" name="Text Box 16"/>
          <p:cNvSpPr txBox="1">
            <a:spLocks noChangeArrowheads="1"/>
          </p:cNvSpPr>
          <p:nvPr/>
        </p:nvSpPr>
        <p:spPr bwMode="auto">
          <a:xfrm>
            <a:off x="7861300" y="4522788"/>
            <a:ext cx="1003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000000"/>
                </a:solidFill>
                <a:latin typeface="Courier New" pitchFamily="49" charset="0"/>
              </a:rPr>
              <a:t>0x05fc</a:t>
            </a:r>
          </a:p>
        </p:txBody>
      </p:sp>
      <p:sp>
        <p:nvSpPr>
          <p:cNvPr id="2946065" name="Text Box 17"/>
          <p:cNvSpPr txBox="1">
            <a:spLocks noChangeArrowheads="1"/>
          </p:cNvSpPr>
          <p:nvPr/>
        </p:nvSpPr>
        <p:spPr bwMode="auto">
          <a:xfrm>
            <a:off x="7861300" y="4821238"/>
            <a:ext cx="1003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000000"/>
                </a:solidFill>
                <a:latin typeface="Courier New" pitchFamily="49" charset="0"/>
              </a:rPr>
              <a:t>0x05fe</a:t>
            </a:r>
          </a:p>
        </p:txBody>
      </p:sp>
      <p:sp>
        <p:nvSpPr>
          <p:cNvPr id="2946066" name="Text Box 18"/>
          <p:cNvSpPr txBox="1">
            <a:spLocks noChangeArrowheads="1"/>
          </p:cNvSpPr>
          <p:nvPr/>
        </p:nvSpPr>
        <p:spPr bwMode="auto">
          <a:xfrm>
            <a:off x="7861300" y="5119688"/>
            <a:ext cx="1003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000000"/>
                </a:solidFill>
                <a:latin typeface="Courier New" pitchFamily="49" charset="0"/>
              </a:rPr>
              <a:t>0x05f0</a:t>
            </a:r>
          </a:p>
        </p:txBody>
      </p:sp>
      <p:sp>
        <p:nvSpPr>
          <p:cNvPr id="2946067" name="Rectangle 19"/>
          <p:cNvSpPr>
            <a:spLocks noChangeArrowheads="1"/>
          </p:cNvSpPr>
          <p:nvPr/>
        </p:nvSpPr>
        <p:spPr bwMode="auto">
          <a:xfrm>
            <a:off x="5969000" y="3935413"/>
            <a:ext cx="19050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endParaRPr lang="en-US" sz="1200" b="1">
              <a:solidFill>
                <a:srgbClr val="000000"/>
              </a:solidFill>
              <a:latin typeface="Times New Roman" pitchFamily="18" charset="0"/>
            </a:endParaRPr>
          </a:p>
        </p:txBody>
      </p:sp>
      <p:sp>
        <p:nvSpPr>
          <p:cNvPr id="2946069" name="Text Box 21"/>
          <p:cNvSpPr txBox="1">
            <a:spLocks noChangeArrowheads="1"/>
          </p:cNvSpPr>
          <p:nvPr/>
        </p:nvSpPr>
        <p:spPr bwMode="auto">
          <a:xfrm>
            <a:off x="7870825" y="5715000"/>
            <a:ext cx="10033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000000"/>
                </a:solidFill>
                <a:latin typeface="Courier New" pitchFamily="49" charset="0"/>
              </a:rPr>
              <a:t>0x0600</a:t>
            </a:r>
          </a:p>
        </p:txBody>
      </p:sp>
      <p:sp>
        <p:nvSpPr>
          <p:cNvPr id="2946070" name="Text Box 22"/>
          <p:cNvSpPr txBox="1">
            <a:spLocks noChangeArrowheads="1"/>
          </p:cNvSpPr>
          <p:nvPr/>
        </p:nvSpPr>
        <p:spPr bwMode="auto">
          <a:xfrm>
            <a:off x="8070850" y="5438775"/>
            <a:ext cx="593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000000"/>
                </a:solidFill>
                <a:latin typeface="Courier New" pitchFamily="49" charset="0"/>
              </a:rPr>
              <a:t>...</a:t>
            </a:r>
          </a:p>
        </p:txBody>
      </p:sp>
      <p:sp>
        <p:nvSpPr>
          <p:cNvPr id="2946071" name="Text Box 23"/>
          <p:cNvSpPr txBox="1">
            <a:spLocks noChangeArrowheads="1"/>
          </p:cNvSpPr>
          <p:nvPr/>
        </p:nvSpPr>
        <p:spPr bwMode="auto">
          <a:xfrm>
            <a:off x="954088" y="3797300"/>
            <a:ext cx="2740025"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0"/>
              </a:spcBef>
              <a:buClrTx/>
              <a:buSzTx/>
              <a:buFontTx/>
              <a:buNone/>
            </a:pPr>
            <a:r>
              <a:rPr lang="en-US" sz="2400" b="1">
                <a:solidFill>
                  <a:srgbClr val="FF0033"/>
                </a:solidFill>
                <a:latin typeface="Courier New" pitchFamily="49" charset="0"/>
              </a:rPr>
              <a:t>sub.w #2,sp</a:t>
            </a:r>
          </a:p>
          <a:p>
            <a:pPr eaLnBrk="0" hangingPunct="0">
              <a:spcBef>
                <a:spcPct val="0"/>
              </a:spcBef>
              <a:buClrTx/>
              <a:buSzTx/>
              <a:buFontTx/>
              <a:buNone/>
            </a:pPr>
            <a:r>
              <a:rPr lang="en-US" sz="2400" b="1">
                <a:solidFill>
                  <a:srgbClr val="FF0033"/>
                </a:solidFill>
                <a:latin typeface="Courier New" pitchFamily="49" charset="0"/>
              </a:rPr>
              <a:t>mov.w #9,0(sp)</a:t>
            </a:r>
          </a:p>
        </p:txBody>
      </p:sp>
      <p:sp>
        <p:nvSpPr>
          <p:cNvPr id="2946072" name="Text Box 2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Operators</a:t>
            </a:r>
          </a:p>
        </p:txBody>
      </p:sp>
      <p:grpSp>
        <p:nvGrpSpPr>
          <p:cNvPr id="2" name="Group 1"/>
          <p:cNvGrpSpPr/>
          <p:nvPr/>
        </p:nvGrpSpPr>
        <p:grpSpPr>
          <a:xfrm>
            <a:off x="4919451" y="5284910"/>
            <a:ext cx="990600" cy="366713"/>
            <a:chOff x="4919451" y="5284910"/>
            <a:chExt cx="990600" cy="366713"/>
          </a:xfrm>
        </p:grpSpPr>
        <p:sp>
          <p:nvSpPr>
            <p:cNvPr id="28" name="Text Box 11"/>
            <p:cNvSpPr txBox="1">
              <a:spLocks noChangeArrowheads="1"/>
            </p:cNvSpPr>
            <p:nvPr/>
          </p:nvSpPr>
          <p:spPr bwMode="auto">
            <a:xfrm>
              <a:off x="4919451" y="5284910"/>
              <a:ext cx="457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err="1">
                  <a:solidFill>
                    <a:srgbClr val="000000"/>
                  </a:solidFill>
                  <a:latin typeface="Courier New" pitchFamily="49" charset="0"/>
                </a:rPr>
                <a:t>sp</a:t>
              </a:r>
              <a:endParaRPr lang="en-US" sz="1800" b="1" dirty="0">
                <a:solidFill>
                  <a:srgbClr val="000000"/>
                </a:solidFill>
                <a:latin typeface="Courier New" pitchFamily="49" charset="0"/>
              </a:endParaRPr>
            </a:p>
          </p:txBody>
        </p:sp>
        <p:sp>
          <p:nvSpPr>
            <p:cNvPr id="29" name="Line 12"/>
            <p:cNvSpPr>
              <a:spLocks noChangeShapeType="1"/>
            </p:cNvSpPr>
            <p:nvPr/>
          </p:nvSpPr>
          <p:spPr bwMode="auto">
            <a:xfrm>
              <a:off x="5376651" y="5459535"/>
              <a:ext cx="533400" cy="0"/>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grpSp>
    </p:spTree>
    <p:extLst>
      <p:ext uri="{BB962C8B-B14F-4D97-AF65-F5344CB8AC3E}">
        <p14:creationId xmlns:p14="http://schemas.microsoft.com/office/powerpoint/2010/main" val="3286892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6074">
                                            <p:txEl>
                                              <p:pRg st="0" end="0"/>
                                            </p:txEl>
                                          </p:spTgt>
                                        </p:tgtEl>
                                        <p:attrNameLst>
                                          <p:attrName>style.visibility</p:attrName>
                                        </p:attrNameLst>
                                      </p:cBhvr>
                                      <p:to>
                                        <p:strVal val="visible"/>
                                      </p:to>
                                    </p:set>
                                    <p:animEffect transition="in" filter="wipe(left)">
                                      <p:cBhvr>
                                        <p:cTn id="7" dur="500"/>
                                        <p:tgtEl>
                                          <p:spTgt spid="294607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46074">
                                            <p:txEl>
                                              <p:pRg st="1" end="1"/>
                                            </p:txEl>
                                          </p:spTgt>
                                        </p:tgtEl>
                                        <p:attrNameLst>
                                          <p:attrName>style.visibility</p:attrName>
                                        </p:attrNameLst>
                                      </p:cBhvr>
                                      <p:to>
                                        <p:strVal val="visible"/>
                                      </p:to>
                                    </p:set>
                                    <p:animEffect transition="in" filter="wipe(left)">
                                      <p:cBhvr>
                                        <p:cTn id="10" dur="500"/>
                                        <p:tgtEl>
                                          <p:spTgt spid="29460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946071"/>
                                        </p:tgtEl>
                                        <p:attrNameLst>
                                          <p:attrName>style.visibility</p:attrName>
                                        </p:attrNameLst>
                                      </p:cBhvr>
                                      <p:to>
                                        <p:strVal val="visible"/>
                                      </p:to>
                                    </p:set>
                                    <p:animEffect transition="in" filter="dissolve">
                                      <p:cBhvr>
                                        <p:cTn id="20" dur="500"/>
                                        <p:tgtEl>
                                          <p:spTgt spid="294607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946052"/>
                                        </p:tgtEl>
                                        <p:attrNameLst>
                                          <p:attrName>style.visibility</p:attrName>
                                        </p:attrNameLst>
                                      </p:cBhvr>
                                      <p:to>
                                        <p:strVal val="visible"/>
                                      </p:to>
                                    </p:set>
                                    <p:animEffect transition="in" filter="dissolve">
                                      <p:cBhvr>
                                        <p:cTn id="30" dur="500"/>
                                        <p:tgtEl>
                                          <p:spTgt spid="294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6074" grpId="0" build="p" autoUpdateAnimBg="0"/>
      <p:bldP spid="2946052" grpId="0"/>
      <p:bldP spid="294607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1586" name="Rectangle 2"/>
          <p:cNvSpPr>
            <a:spLocks noGrp="1" noChangeArrowheads="1"/>
          </p:cNvSpPr>
          <p:nvPr>
            <p:ph type="title"/>
          </p:nvPr>
        </p:nvSpPr>
        <p:spPr/>
        <p:txBody>
          <a:bodyPr/>
          <a:lstStyle/>
          <a:p>
            <a:r>
              <a:rPr lang="en-US"/>
              <a:t>Arithmetic / Relational Operators</a:t>
            </a:r>
          </a:p>
        </p:txBody>
      </p:sp>
      <p:sp>
        <p:nvSpPr>
          <p:cNvPr id="3011587" name="Rectangle 3"/>
          <p:cNvSpPr>
            <a:spLocks noGrp="1" noChangeArrowheads="1"/>
          </p:cNvSpPr>
          <p:nvPr>
            <p:ph idx="1"/>
          </p:nvPr>
        </p:nvSpPr>
        <p:spPr>
          <a:xfrm>
            <a:off x="431800" y="1427163"/>
            <a:ext cx="6551613" cy="5064125"/>
          </a:xfrm>
        </p:spPr>
        <p:txBody>
          <a:bodyPr/>
          <a:lstStyle/>
          <a:p>
            <a:pPr>
              <a:lnSpc>
                <a:spcPct val="90000"/>
              </a:lnSpc>
            </a:pPr>
            <a:r>
              <a:rPr lang="en-US" dirty="0"/>
              <a:t>Arithmetic Operators</a:t>
            </a:r>
          </a:p>
          <a:p>
            <a:pPr lvl="1">
              <a:lnSpc>
                <a:spcPct val="90000"/>
              </a:lnSpc>
            </a:pPr>
            <a:r>
              <a:rPr lang="en-US" dirty="0"/>
              <a:t>Add  (+), subtract  (–), multiply  (*), divide (/)</a:t>
            </a:r>
          </a:p>
          <a:p>
            <a:pPr lvl="2">
              <a:lnSpc>
                <a:spcPct val="90000"/>
              </a:lnSpc>
            </a:pPr>
            <a:r>
              <a:rPr lang="en-US" dirty="0"/>
              <a:t>Integer;  5/3 = 1 (truncated to int)</a:t>
            </a:r>
          </a:p>
          <a:p>
            <a:pPr lvl="2">
              <a:lnSpc>
                <a:spcPct val="90000"/>
              </a:lnSpc>
            </a:pPr>
            <a:r>
              <a:rPr lang="en-US" dirty="0"/>
              <a:t>Floating point : 5.0 / 3.0 = 1.66666666</a:t>
            </a:r>
          </a:p>
          <a:p>
            <a:pPr lvl="1">
              <a:lnSpc>
                <a:spcPct val="90000"/>
              </a:lnSpc>
            </a:pPr>
            <a:r>
              <a:rPr lang="en-US" dirty="0"/>
              <a:t>Modulus  (%)</a:t>
            </a:r>
          </a:p>
          <a:p>
            <a:pPr lvl="2">
              <a:lnSpc>
                <a:spcPct val="90000"/>
              </a:lnSpc>
            </a:pPr>
            <a:r>
              <a:rPr lang="en-US" dirty="0"/>
              <a:t>Integer; remainder after integer division; 5 % 3 = 2</a:t>
            </a:r>
          </a:p>
          <a:p>
            <a:pPr>
              <a:lnSpc>
                <a:spcPct val="90000"/>
              </a:lnSpc>
            </a:pPr>
            <a:r>
              <a:rPr lang="en-US" dirty="0"/>
              <a:t>Relational operators return Boolean values:</a:t>
            </a:r>
          </a:p>
          <a:p>
            <a:pPr lvl="1">
              <a:lnSpc>
                <a:spcPct val="90000"/>
              </a:lnSpc>
            </a:pPr>
            <a:r>
              <a:rPr lang="en-US" dirty="0"/>
              <a:t>0  if relation is FALSE</a:t>
            </a:r>
          </a:p>
          <a:p>
            <a:pPr lvl="1">
              <a:lnSpc>
                <a:spcPct val="90000"/>
              </a:lnSpc>
            </a:pPr>
            <a:r>
              <a:rPr lang="en-US" dirty="0"/>
              <a:t>1  if relation is TRUE</a:t>
            </a:r>
          </a:p>
          <a:p>
            <a:pPr lvl="1">
              <a:lnSpc>
                <a:spcPct val="90000"/>
              </a:lnSpc>
            </a:pPr>
            <a:r>
              <a:rPr lang="en-US" dirty="0"/>
              <a:t>Comparisons</a:t>
            </a:r>
          </a:p>
          <a:p>
            <a:pPr lvl="2">
              <a:lnSpc>
                <a:spcPct val="90000"/>
              </a:lnSpc>
              <a:buFont typeface="Wingdings" pitchFamily="2" charset="2"/>
              <a:buNone/>
            </a:pPr>
            <a:r>
              <a:rPr lang="en-US" dirty="0"/>
              <a:t>x </a:t>
            </a:r>
            <a:r>
              <a:rPr lang="en-US" b="1" dirty="0">
                <a:solidFill>
                  <a:schemeClr val="hlink"/>
                </a:solidFill>
              </a:rPr>
              <a:t>==</a:t>
            </a:r>
            <a:r>
              <a:rPr lang="en-US" dirty="0"/>
              <a:t> y	equality</a:t>
            </a:r>
          </a:p>
          <a:p>
            <a:pPr lvl="2">
              <a:lnSpc>
                <a:spcPct val="90000"/>
              </a:lnSpc>
              <a:spcBef>
                <a:spcPct val="0"/>
              </a:spcBef>
              <a:buFont typeface="Wingdings" pitchFamily="2" charset="2"/>
              <a:buNone/>
            </a:pPr>
            <a:r>
              <a:rPr lang="en-US" dirty="0"/>
              <a:t>x </a:t>
            </a:r>
            <a:r>
              <a:rPr lang="en-US" b="1" dirty="0">
                <a:solidFill>
                  <a:schemeClr val="hlink"/>
                </a:solidFill>
              </a:rPr>
              <a:t>!=</a:t>
            </a:r>
            <a:r>
              <a:rPr lang="en-US" dirty="0"/>
              <a:t> y	inequality</a:t>
            </a:r>
          </a:p>
          <a:p>
            <a:pPr lvl="2">
              <a:lnSpc>
                <a:spcPct val="90000"/>
              </a:lnSpc>
              <a:spcBef>
                <a:spcPct val="0"/>
              </a:spcBef>
              <a:buFont typeface="Wingdings" pitchFamily="2" charset="2"/>
              <a:buNone/>
            </a:pPr>
            <a:r>
              <a:rPr lang="en-US" dirty="0"/>
              <a:t>x </a:t>
            </a:r>
            <a:r>
              <a:rPr lang="en-US" b="1" dirty="0">
                <a:solidFill>
                  <a:schemeClr val="hlink"/>
                </a:solidFill>
              </a:rPr>
              <a:t>&lt;</a:t>
            </a:r>
            <a:r>
              <a:rPr lang="en-US" dirty="0"/>
              <a:t> y	less-than</a:t>
            </a:r>
          </a:p>
          <a:p>
            <a:pPr lvl="2">
              <a:lnSpc>
                <a:spcPct val="90000"/>
              </a:lnSpc>
              <a:spcBef>
                <a:spcPct val="0"/>
              </a:spcBef>
              <a:buFont typeface="Wingdings" pitchFamily="2" charset="2"/>
              <a:buNone/>
            </a:pPr>
            <a:r>
              <a:rPr lang="en-US" dirty="0"/>
              <a:t>x </a:t>
            </a:r>
            <a:r>
              <a:rPr lang="en-US" b="1" dirty="0">
                <a:solidFill>
                  <a:schemeClr val="hlink"/>
                </a:solidFill>
              </a:rPr>
              <a:t>&lt;=</a:t>
            </a:r>
            <a:r>
              <a:rPr lang="en-US" dirty="0"/>
              <a:t> y	less-than-or-equal</a:t>
            </a:r>
          </a:p>
          <a:p>
            <a:pPr lvl="2">
              <a:lnSpc>
                <a:spcPct val="90000"/>
              </a:lnSpc>
              <a:spcBef>
                <a:spcPct val="0"/>
              </a:spcBef>
              <a:buFont typeface="Wingdings" pitchFamily="2" charset="2"/>
              <a:buNone/>
            </a:pPr>
            <a:r>
              <a:rPr lang="en-US" dirty="0"/>
              <a:t>x </a:t>
            </a:r>
            <a:r>
              <a:rPr lang="en-US" b="1" dirty="0">
                <a:solidFill>
                  <a:schemeClr val="hlink"/>
                </a:solidFill>
              </a:rPr>
              <a:t>&gt;</a:t>
            </a:r>
            <a:r>
              <a:rPr lang="en-US" dirty="0"/>
              <a:t> y	greater-than</a:t>
            </a:r>
          </a:p>
          <a:p>
            <a:pPr lvl="2">
              <a:lnSpc>
                <a:spcPct val="90000"/>
              </a:lnSpc>
              <a:spcBef>
                <a:spcPct val="0"/>
              </a:spcBef>
              <a:buFont typeface="Wingdings" pitchFamily="2" charset="2"/>
              <a:buNone/>
            </a:pPr>
            <a:r>
              <a:rPr lang="en-US" dirty="0"/>
              <a:t>x </a:t>
            </a:r>
            <a:r>
              <a:rPr lang="en-US" b="1" dirty="0">
                <a:solidFill>
                  <a:schemeClr val="hlink"/>
                </a:solidFill>
              </a:rPr>
              <a:t>&gt;=</a:t>
            </a:r>
            <a:r>
              <a:rPr lang="en-US" dirty="0"/>
              <a:t> y	greater-than-or-equal</a:t>
            </a:r>
          </a:p>
        </p:txBody>
      </p:sp>
      <p:sp>
        <p:nvSpPr>
          <p:cNvPr id="6"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7"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8" name="Slide Number Placeholder 5"/>
          <p:cNvSpPr>
            <a:spLocks noGrp="1"/>
          </p:cNvSpPr>
          <p:nvPr>
            <p:ph type="sldNum" sz="quarter" idx="12"/>
          </p:nvPr>
        </p:nvSpPr>
        <p:spPr/>
        <p:txBody>
          <a:bodyPr/>
          <a:lstStyle/>
          <a:p>
            <a:pPr>
              <a:buNone/>
            </a:pPr>
            <a:fld id="{38444849-D285-4373-8E58-CBCC47BE4E14}" type="slidenum">
              <a:rPr lang="en-US">
                <a:solidFill>
                  <a:srgbClr val="000000"/>
                </a:solidFill>
              </a:rPr>
              <a:pPr>
                <a:buNone/>
              </a:pPr>
              <a:t>29</a:t>
            </a:fld>
            <a:endParaRPr lang="en-US">
              <a:solidFill>
                <a:srgbClr val="000000"/>
              </a:solidFill>
            </a:endParaRPr>
          </a:p>
        </p:txBody>
      </p:sp>
      <p:sp>
        <p:nvSpPr>
          <p:cNvPr id="3011588" name="Text Box 4"/>
          <p:cNvSpPr txBox="1">
            <a:spLocks noChangeArrowheads="1"/>
          </p:cNvSpPr>
          <p:nvPr/>
        </p:nvSpPr>
        <p:spPr bwMode="auto">
          <a:xfrm>
            <a:off x="7642225" y="1343025"/>
            <a:ext cx="1174750" cy="2238375"/>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ClrTx/>
              <a:buSzTx/>
              <a:buFontTx/>
              <a:buNone/>
            </a:pPr>
            <a:r>
              <a:rPr lang="en-US" sz="2000" b="1">
                <a:solidFill>
                  <a:srgbClr val="000000"/>
                </a:solidFill>
                <a:latin typeface="Courier New" pitchFamily="49" charset="0"/>
              </a:rPr>
              <a:t>x + y</a:t>
            </a:r>
          </a:p>
          <a:p>
            <a:pPr algn="ctr" eaLnBrk="0" hangingPunct="0">
              <a:spcBef>
                <a:spcPct val="50000"/>
              </a:spcBef>
              <a:buClrTx/>
              <a:buSzTx/>
              <a:buFontTx/>
              <a:buNone/>
            </a:pPr>
            <a:r>
              <a:rPr lang="en-US" sz="2000" b="1">
                <a:solidFill>
                  <a:srgbClr val="000000"/>
                </a:solidFill>
                <a:latin typeface="Courier New" pitchFamily="49" charset="0"/>
              </a:rPr>
              <a:t>x – y</a:t>
            </a:r>
          </a:p>
          <a:p>
            <a:pPr algn="ctr" eaLnBrk="0" hangingPunct="0">
              <a:spcBef>
                <a:spcPct val="50000"/>
              </a:spcBef>
              <a:buClrTx/>
              <a:buSzTx/>
              <a:buFontTx/>
              <a:buNone/>
            </a:pPr>
            <a:r>
              <a:rPr lang="en-US" sz="2000" b="1">
                <a:solidFill>
                  <a:srgbClr val="000000"/>
                </a:solidFill>
                <a:latin typeface="Courier New" pitchFamily="49" charset="0"/>
              </a:rPr>
              <a:t>x * y</a:t>
            </a:r>
          </a:p>
          <a:p>
            <a:pPr algn="ctr" eaLnBrk="0" hangingPunct="0">
              <a:spcBef>
                <a:spcPct val="50000"/>
              </a:spcBef>
              <a:buClrTx/>
              <a:buSzTx/>
              <a:buFontTx/>
              <a:buNone/>
            </a:pPr>
            <a:r>
              <a:rPr lang="en-US" sz="2000" b="1">
                <a:solidFill>
                  <a:srgbClr val="000000"/>
                </a:solidFill>
                <a:latin typeface="Courier New" pitchFamily="49" charset="0"/>
              </a:rPr>
              <a:t>x / y</a:t>
            </a:r>
          </a:p>
          <a:p>
            <a:pPr algn="ctr" eaLnBrk="0" hangingPunct="0">
              <a:spcBef>
                <a:spcPct val="50000"/>
              </a:spcBef>
              <a:buClrTx/>
              <a:buSzTx/>
              <a:buFontTx/>
              <a:buNone/>
            </a:pPr>
            <a:r>
              <a:rPr lang="en-US" sz="2000" b="1">
                <a:solidFill>
                  <a:srgbClr val="000000"/>
                </a:solidFill>
                <a:latin typeface="Courier New" pitchFamily="49" charset="0"/>
              </a:rPr>
              <a:t>x % y</a:t>
            </a:r>
          </a:p>
        </p:txBody>
      </p:sp>
      <p:sp>
        <p:nvSpPr>
          <p:cNvPr id="3011589"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Operators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22" y="4544932"/>
            <a:ext cx="5418378" cy="1410702"/>
          </a:xfrm>
          <a:prstGeom prst="rect">
            <a:avLst/>
          </a:prstGeom>
        </p:spPr>
      </p:pic>
    </p:spTree>
    <p:extLst>
      <p:ext uri="{BB962C8B-B14F-4D97-AF65-F5344CB8AC3E}">
        <p14:creationId xmlns:p14="http://schemas.microsoft.com/office/powerpoint/2010/main" val="186282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1587">
                                            <p:txEl>
                                              <p:pRg st="0" end="0"/>
                                            </p:txEl>
                                          </p:spTgt>
                                        </p:tgtEl>
                                        <p:attrNameLst>
                                          <p:attrName>style.visibility</p:attrName>
                                        </p:attrNameLst>
                                      </p:cBhvr>
                                      <p:to>
                                        <p:strVal val="visible"/>
                                      </p:to>
                                    </p:set>
                                    <p:animEffect transition="in" filter="wipe(left)">
                                      <p:cBhvr>
                                        <p:cTn id="7" dur="500"/>
                                        <p:tgtEl>
                                          <p:spTgt spid="30115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11587">
                                            <p:txEl>
                                              <p:pRg st="1" end="1"/>
                                            </p:txEl>
                                          </p:spTgt>
                                        </p:tgtEl>
                                        <p:attrNameLst>
                                          <p:attrName>style.visibility</p:attrName>
                                        </p:attrNameLst>
                                      </p:cBhvr>
                                      <p:to>
                                        <p:strVal val="visible"/>
                                      </p:to>
                                    </p:set>
                                    <p:animEffect transition="in" filter="wipe(left)">
                                      <p:cBhvr>
                                        <p:cTn id="10" dur="500"/>
                                        <p:tgtEl>
                                          <p:spTgt spid="301158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11587">
                                            <p:txEl>
                                              <p:pRg st="2" end="2"/>
                                            </p:txEl>
                                          </p:spTgt>
                                        </p:tgtEl>
                                        <p:attrNameLst>
                                          <p:attrName>style.visibility</p:attrName>
                                        </p:attrNameLst>
                                      </p:cBhvr>
                                      <p:to>
                                        <p:strVal val="visible"/>
                                      </p:to>
                                    </p:set>
                                    <p:animEffect transition="in" filter="wipe(left)">
                                      <p:cBhvr>
                                        <p:cTn id="13" dur="500"/>
                                        <p:tgtEl>
                                          <p:spTgt spid="301158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11587">
                                            <p:txEl>
                                              <p:pRg st="3" end="3"/>
                                            </p:txEl>
                                          </p:spTgt>
                                        </p:tgtEl>
                                        <p:attrNameLst>
                                          <p:attrName>style.visibility</p:attrName>
                                        </p:attrNameLst>
                                      </p:cBhvr>
                                      <p:to>
                                        <p:strVal val="visible"/>
                                      </p:to>
                                    </p:set>
                                    <p:animEffect transition="in" filter="wipe(left)">
                                      <p:cBhvr>
                                        <p:cTn id="16" dur="500"/>
                                        <p:tgtEl>
                                          <p:spTgt spid="301158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011587">
                                            <p:txEl>
                                              <p:pRg st="4" end="4"/>
                                            </p:txEl>
                                          </p:spTgt>
                                        </p:tgtEl>
                                        <p:attrNameLst>
                                          <p:attrName>style.visibility</p:attrName>
                                        </p:attrNameLst>
                                      </p:cBhvr>
                                      <p:to>
                                        <p:strVal val="visible"/>
                                      </p:to>
                                    </p:set>
                                    <p:animEffect transition="in" filter="wipe(left)">
                                      <p:cBhvr>
                                        <p:cTn id="19" dur="500"/>
                                        <p:tgtEl>
                                          <p:spTgt spid="3011587">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011587">
                                            <p:txEl>
                                              <p:pRg st="5" end="5"/>
                                            </p:txEl>
                                          </p:spTgt>
                                        </p:tgtEl>
                                        <p:attrNameLst>
                                          <p:attrName>style.visibility</p:attrName>
                                        </p:attrNameLst>
                                      </p:cBhvr>
                                      <p:to>
                                        <p:strVal val="visible"/>
                                      </p:to>
                                    </p:set>
                                    <p:animEffect transition="in" filter="wipe(left)">
                                      <p:cBhvr>
                                        <p:cTn id="22" dur="500"/>
                                        <p:tgtEl>
                                          <p:spTgt spid="3011587">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011587">
                                            <p:txEl>
                                              <p:pRg st="6" end="6"/>
                                            </p:txEl>
                                          </p:spTgt>
                                        </p:tgtEl>
                                        <p:attrNameLst>
                                          <p:attrName>style.visibility</p:attrName>
                                        </p:attrNameLst>
                                      </p:cBhvr>
                                      <p:to>
                                        <p:strVal val="visible"/>
                                      </p:to>
                                    </p:set>
                                    <p:animEffect transition="in" filter="wipe(left)">
                                      <p:cBhvr>
                                        <p:cTn id="25" dur="500"/>
                                        <p:tgtEl>
                                          <p:spTgt spid="3011587">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011587">
                                            <p:txEl>
                                              <p:pRg st="7" end="7"/>
                                            </p:txEl>
                                          </p:spTgt>
                                        </p:tgtEl>
                                        <p:attrNameLst>
                                          <p:attrName>style.visibility</p:attrName>
                                        </p:attrNameLst>
                                      </p:cBhvr>
                                      <p:to>
                                        <p:strVal val="visible"/>
                                      </p:to>
                                    </p:set>
                                    <p:animEffect transition="in" filter="wipe(left)">
                                      <p:cBhvr>
                                        <p:cTn id="28" dur="500"/>
                                        <p:tgtEl>
                                          <p:spTgt spid="3011587">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011587">
                                            <p:txEl>
                                              <p:pRg st="8" end="8"/>
                                            </p:txEl>
                                          </p:spTgt>
                                        </p:tgtEl>
                                        <p:attrNameLst>
                                          <p:attrName>style.visibility</p:attrName>
                                        </p:attrNameLst>
                                      </p:cBhvr>
                                      <p:to>
                                        <p:strVal val="visible"/>
                                      </p:to>
                                    </p:set>
                                    <p:animEffect transition="in" filter="wipe(left)">
                                      <p:cBhvr>
                                        <p:cTn id="31" dur="500"/>
                                        <p:tgtEl>
                                          <p:spTgt spid="3011587">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011587">
                                            <p:txEl>
                                              <p:pRg st="9" end="9"/>
                                            </p:txEl>
                                          </p:spTgt>
                                        </p:tgtEl>
                                        <p:attrNameLst>
                                          <p:attrName>style.visibility</p:attrName>
                                        </p:attrNameLst>
                                      </p:cBhvr>
                                      <p:to>
                                        <p:strVal val="visible"/>
                                      </p:to>
                                    </p:set>
                                    <p:animEffect transition="in" filter="wipe(left)">
                                      <p:cBhvr>
                                        <p:cTn id="34" dur="500"/>
                                        <p:tgtEl>
                                          <p:spTgt spid="3011587">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011587">
                                            <p:txEl>
                                              <p:pRg st="10" end="10"/>
                                            </p:txEl>
                                          </p:spTgt>
                                        </p:tgtEl>
                                        <p:attrNameLst>
                                          <p:attrName>style.visibility</p:attrName>
                                        </p:attrNameLst>
                                      </p:cBhvr>
                                      <p:to>
                                        <p:strVal val="visible"/>
                                      </p:to>
                                    </p:set>
                                    <p:animEffect transition="in" filter="wipe(left)">
                                      <p:cBhvr>
                                        <p:cTn id="37" dur="500"/>
                                        <p:tgtEl>
                                          <p:spTgt spid="3011587">
                                            <p:txEl>
                                              <p:pRg st="10" end="1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011587">
                                            <p:txEl>
                                              <p:pRg st="11" end="11"/>
                                            </p:txEl>
                                          </p:spTgt>
                                        </p:tgtEl>
                                        <p:attrNameLst>
                                          <p:attrName>style.visibility</p:attrName>
                                        </p:attrNameLst>
                                      </p:cBhvr>
                                      <p:to>
                                        <p:strVal val="visible"/>
                                      </p:to>
                                    </p:set>
                                    <p:animEffect transition="in" filter="wipe(left)">
                                      <p:cBhvr>
                                        <p:cTn id="40" dur="500"/>
                                        <p:tgtEl>
                                          <p:spTgt spid="3011587">
                                            <p:txEl>
                                              <p:pRg st="11" end="1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011587">
                                            <p:txEl>
                                              <p:pRg st="12" end="12"/>
                                            </p:txEl>
                                          </p:spTgt>
                                        </p:tgtEl>
                                        <p:attrNameLst>
                                          <p:attrName>style.visibility</p:attrName>
                                        </p:attrNameLst>
                                      </p:cBhvr>
                                      <p:to>
                                        <p:strVal val="visible"/>
                                      </p:to>
                                    </p:set>
                                    <p:animEffect transition="in" filter="wipe(left)">
                                      <p:cBhvr>
                                        <p:cTn id="43" dur="500"/>
                                        <p:tgtEl>
                                          <p:spTgt spid="3011587">
                                            <p:txEl>
                                              <p:pRg st="12" end="12"/>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011587">
                                            <p:txEl>
                                              <p:pRg st="13" end="13"/>
                                            </p:txEl>
                                          </p:spTgt>
                                        </p:tgtEl>
                                        <p:attrNameLst>
                                          <p:attrName>style.visibility</p:attrName>
                                        </p:attrNameLst>
                                      </p:cBhvr>
                                      <p:to>
                                        <p:strVal val="visible"/>
                                      </p:to>
                                    </p:set>
                                    <p:animEffect transition="in" filter="wipe(left)">
                                      <p:cBhvr>
                                        <p:cTn id="46" dur="500"/>
                                        <p:tgtEl>
                                          <p:spTgt spid="3011587">
                                            <p:txEl>
                                              <p:pRg st="13" end="13"/>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11587">
                                            <p:txEl>
                                              <p:pRg st="14" end="14"/>
                                            </p:txEl>
                                          </p:spTgt>
                                        </p:tgtEl>
                                        <p:attrNameLst>
                                          <p:attrName>style.visibility</p:attrName>
                                        </p:attrNameLst>
                                      </p:cBhvr>
                                      <p:to>
                                        <p:strVal val="visible"/>
                                      </p:to>
                                    </p:set>
                                    <p:animEffect transition="in" filter="wipe(left)">
                                      <p:cBhvr>
                                        <p:cTn id="49" dur="500"/>
                                        <p:tgtEl>
                                          <p:spTgt spid="3011587">
                                            <p:txEl>
                                              <p:pRg st="14" end="14"/>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011587">
                                            <p:txEl>
                                              <p:pRg st="15" end="15"/>
                                            </p:txEl>
                                          </p:spTgt>
                                        </p:tgtEl>
                                        <p:attrNameLst>
                                          <p:attrName>style.visibility</p:attrName>
                                        </p:attrNameLst>
                                      </p:cBhvr>
                                      <p:to>
                                        <p:strVal val="visible"/>
                                      </p:to>
                                    </p:set>
                                    <p:animEffect transition="in" filter="wipe(left)">
                                      <p:cBhvr>
                                        <p:cTn id="52" dur="500"/>
                                        <p:tgtEl>
                                          <p:spTgt spid="3011587">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158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4946" name="Rectangle 2"/>
          <p:cNvSpPr>
            <a:spLocks noGrp="1" noChangeArrowheads="1"/>
          </p:cNvSpPr>
          <p:nvPr>
            <p:ph type="title"/>
          </p:nvPr>
        </p:nvSpPr>
        <p:spPr/>
        <p:txBody>
          <a:bodyPr/>
          <a:lstStyle/>
          <a:p>
            <a:r>
              <a:rPr lang="en-US" dirty="0" smtClean="0"/>
              <a:t>Learning Objectives…</a:t>
            </a:r>
            <a:endParaRPr lang="en-US" dirty="0"/>
          </a:p>
        </p:txBody>
      </p:sp>
      <p:sp>
        <p:nvSpPr>
          <p:cNvPr id="2514947" name="Rectangle 3"/>
          <p:cNvSpPr>
            <a:spLocks noGrp="1" noChangeArrowheads="1"/>
          </p:cNvSpPr>
          <p:nvPr>
            <p:ph idx="1"/>
          </p:nvPr>
        </p:nvSpPr>
        <p:spPr>
          <a:xfrm>
            <a:off x="447675" y="1489212"/>
            <a:ext cx="4909516" cy="4779963"/>
          </a:xfrm>
        </p:spPr>
        <p:txBody>
          <a:bodyPr/>
          <a:lstStyle/>
          <a:p>
            <a:pPr marL="0" indent="0">
              <a:spcBef>
                <a:spcPts val="600"/>
              </a:spcBef>
              <a:buNone/>
            </a:pPr>
            <a:r>
              <a:rPr lang="en-US" sz="2000" b="1" u="sng" dirty="0" smtClean="0"/>
              <a:t>Learning Outcomes</a:t>
            </a:r>
          </a:p>
          <a:p>
            <a:pPr marL="0" indent="0">
              <a:spcBef>
                <a:spcPts val="600"/>
              </a:spcBef>
              <a:buNone/>
            </a:pPr>
            <a:r>
              <a:rPr lang="en-US" sz="2000" dirty="0" smtClean="0"/>
              <a:t>After completing this section, you should be able to</a:t>
            </a:r>
          </a:p>
          <a:p>
            <a:pPr>
              <a:spcBef>
                <a:spcPts val="600"/>
              </a:spcBef>
            </a:pPr>
            <a:r>
              <a:rPr lang="en-US" sz="2000" dirty="0" smtClean="0"/>
              <a:t>Discuss the advantages of using a high level language.</a:t>
            </a:r>
          </a:p>
          <a:p>
            <a:pPr>
              <a:spcBef>
                <a:spcPts val="600"/>
              </a:spcBef>
            </a:pPr>
            <a:r>
              <a:rPr lang="en-US" sz="2000" dirty="0" smtClean="0"/>
              <a:t>Explain the difference between a compiler and an interpreter.</a:t>
            </a:r>
          </a:p>
          <a:p>
            <a:pPr>
              <a:spcBef>
                <a:spcPts val="600"/>
              </a:spcBef>
            </a:pPr>
            <a:r>
              <a:rPr lang="en-US" sz="2000" dirty="0" smtClean="0"/>
              <a:t>Summarize the function of the </a:t>
            </a:r>
            <a:r>
              <a:rPr lang="en-US" sz="2000" dirty="0"/>
              <a:t>C </a:t>
            </a:r>
            <a:r>
              <a:rPr lang="en-US" sz="2000" dirty="0" smtClean="0"/>
              <a:t>preprocessor.</a:t>
            </a:r>
            <a:endParaRPr lang="en-US" sz="2000" dirty="0"/>
          </a:p>
          <a:p>
            <a:pPr>
              <a:spcBef>
                <a:spcPts val="600"/>
              </a:spcBef>
            </a:pPr>
            <a:r>
              <a:rPr lang="en-US" sz="2000" dirty="0" smtClean="0"/>
              <a:t>Describe the compile/assembly/linker process.</a:t>
            </a:r>
          </a:p>
          <a:p>
            <a:pPr>
              <a:spcBef>
                <a:spcPts val="600"/>
              </a:spcBef>
            </a:pPr>
            <a:r>
              <a:rPr lang="en-US" sz="2000" dirty="0" smtClean="0"/>
              <a:t>List the main features of a C Language program.</a:t>
            </a:r>
            <a:endParaRPr lang="en-US" sz="2000" dirty="0"/>
          </a:p>
          <a:p>
            <a:pPr>
              <a:spcBef>
                <a:spcPts val="600"/>
              </a:spcBef>
            </a:pPr>
            <a:r>
              <a:rPr lang="en-US" sz="2000" dirty="0" smtClean="0"/>
              <a:t>Describe how C </a:t>
            </a:r>
            <a:r>
              <a:rPr lang="en-US" sz="2000" dirty="0"/>
              <a:t>s</a:t>
            </a:r>
            <a:r>
              <a:rPr lang="en-US" sz="2000" dirty="0" smtClean="0"/>
              <a:t>tream I/O works.</a:t>
            </a:r>
            <a:endParaRPr lang="en-US" sz="2000" dirty="0"/>
          </a:p>
        </p:txBody>
      </p:sp>
      <p:sp>
        <p:nvSpPr>
          <p:cNvPr id="4" name="Date Placeholder 3"/>
          <p:cNvSpPr>
            <a:spLocks noGrp="1"/>
          </p:cNvSpPr>
          <p:nvPr>
            <p:ph type="dt" sz="half" idx="10"/>
          </p:nvPr>
        </p:nvSpPr>
        <p:spPr/>
        <p:txBody>
          <a:bodyPr/>
          <a:lstStyle/>
          <a:p>
            <a:pPr>
              <a:buNone/>
            </a:pPr>
            <a:r>
              <a:rPr lang="en-US" smtClean="0">
                <a:solidFill>
                  <a:srgbClr val="000000"/>
                </a:solidFill>
              </a:rPr>
              <a:t>BYU CS 224</a:t>
            </a:r>
            <a:endParaRPr lang="en-US" dirty="0">
              <a:solidFill>
                <a:srgbClr val="000000"/>
              </a:solidFill>
            </a:endParaRPr>
          </a:p>
        </p:txBody>
      </p:sp>
      <p:sp>
        <p:nvSpPr>
          <p:cNvPr id="5" name="Footer Placeholder 4"/>
          <p:cNvSpPr>
            <a:spLocks noGrp="1"/>
          </p:cNvSpPr>
          <p:nvPr>
            <p:ph type="ftr" sz="quarter" idx="11"/>
          </p:nvPr>
        </p:nvSpPr>
        <p:spPr/>
        <p:txBody>
          <a:bodyPr/>
          <a:lstStyle/>
          <a:p>
            <a:pPr>
              <a:buNone/>
            </a:pPr>
            <a:r>
              <a:rPr lang="en-US" smtClean="0">
                <a:solidFill>
                  <a:srgbClr val="000000"/>
                </a:solidFill>
              </a:rPr>
              <a:t>The C Language</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buNone/>
            </a:pPr>
            <a:fld id="{F829E08C-D95B-4DF2-A450-953461CBE880}" type="slidenum">
              <a:rPr lang="en-US">
                <a:solidFill>
                  <a:srgbClr val="000000"/>
                </a:solidFill>
              </a:rPr>
              <a:pPr>
                <a:buNone/>
              </a:pPr>
              <a:t>3</a:t>
            </a:fld>
            <a:endParaRPr lang="en-US" dirty="0">
              <a:solidFill>
                <a:srgbClr val="000000"/>
              </a:solidFill>
            </a:endParaRPr>
          </a:p>
        </p:txBody>
      </p:sp>
      <p:sp>
        <p:nvSpPr>
          <p:cNvPr id="7" name="Rectangle 3"/>
          <p:cNvSpPr txBox="1">
            <a:spLocks noChangeArrowheads="1"/>
          </p:cNvSpPr>
          <p:nvPr/>
        </p:nvSpPr>
        <p:spPr bwMode="auto">
          <a:xfrm>
            <a:off x="5585791" y="1489212"/>
            <a:ext cx="3478697" cy="4205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marL="0" indent="0">
              <a:lnSpc>
                <a:spcPct val="80000"/>
              </a:lnSpc>
              <a:buNone/>
            </a:pPr>
            <a:r>
              <a:rPr lang="en-US" sz="2000" b="1" u="sng" kern="0" dirty="0" smtClean="0"/>
              <a:t>Topics</a:t>
            </a:r>
          </a:p>
          <a:p>
            <a:pPr>
              <a:lnSpc>
                <a:spcPct val="80000"/>
              </a:lnSpc>
              <a:spcBef>
                <a:spcPts val="1200"/>
              </a:spcBef>
            </a:pPr>
            <a:r>
              <a:rPr lang="en-US" sz="2000" kern="0" dirty="0" smtClean="0"/>
              <a:t>Compilers vs. Interpreters</a:t>
            </a:r>
          </a:p>
          <a:p>
            <a:pPr>
              <a:lnSpc>
                <a:spcPct val="80000"/>
              </a:lnSpc>
              <a:spcBef>
                <a:spcPts val="600"/>
              </a:spcBef>
            </a:pPr>
            <a:r>
              <a:rPr lang="en-US" sz="2000" kern="0" dirty="0" smtClean="0"/>
              <a:t>C Program</a:t>
            </a:r>
          </a:p>
          <a:p>
            <a:pPr lvl="1">
              <a:lnSpc>
                <a:spcPct val="80000"/>
              </a:lnSpc>
              <a:spcBef>
                <a:spcPts val="600"/>
              </a:spcBef>
            </a:pPr>
            <a:r>
              <a:rPr lang="en-US" sz="1800" kern="0" dirty="0" smtClean="0"/>
              <a:t>Symbol Table</a:t>
            </a:r>
          </a:p>
          <a:p>
            <a:pPr lvl="1">
              <a:lnSpc>
                <a:spcPct val="80000"/>
              </a:lnSpc>
              <a:spcBef>
                <a:spcPts val="600"/>
              </a:spcBef>
            </a:pPr>
            <a:r>
              <a:rPr lang="en-US" sz="1800" kern="0" dirty="0" smtClean="0"/>
              <a:t>Variables &amp; Operators</a:t>
            </a:r>
          </a:p>
          <a:p>
            <a:pPr lvl="1">
              <a:lnSpc>
                <a:spcPct val="80000"/>
              </a:lnSpc>
              <a:spcBef>
                <a:spcPts val="600"/>
              </a:spcBef>
            </a:pPr>
            <a:r>
              <a:rPr lang="en-US" sz="1800" kern="0" dirty="0" smtClean="0"/>
              <a:t>Scope</a:t>
            </a:r>
          </a:p>
          <a:p>
            <a:pPr lvl="1">
              <a:lnSpc>
                <a:spcPct val="80000"/>
              </a:lnSpc>
              <a:spcBef>
                <a:spcPts val="600"/>
              </a:spcBef>
            </a:pPr>
            <a:r>
              <a:rPr lang="en-US" sz="1800" kern="0" dirty="0" smtClean="0"/>
              <a:t>Expressions</a:t>
            </a:r>
          </a:p>
          <a:p>
            <a:pPr lvl="1">
              <a:lnSpc>
                <a:spcPct val="80000"/>
              </a:lnSpc>
              <a:spcBef>
                <a:spcPts val="600"/>
              </a:spcBef>
            </a:pPr>
            <a:r>
              <a:rPr lang="en-US" sz="1800" kern="0" dirty="0" smtClean="0"/>
              <a:t>Precedence</a:t>
            </a:r>
          </a:p>
          <a:p>
            <a:pPr lvl="1">
              <a:lnSpc>
                <a:spcPct val="80000"/>
              </a:lnSpc>
              <a:spcBef>
                <a:spcPts val="600"/>
              </a:spcBef>
            </a:pPr>
            <a:r>
              <a:rPr lang="en-US" sz="1800" kern="0" dirty="0" smtClean="0"/>
              <a:t>C Compilation</a:t>
            </a:r>
          </a:p>
          <a:p>
            <a:pPr>
              <a:lnSpc>
                <a:spcPct val="80000"/>
              </a:lnSpc>
              <a:spcBef>
                <a:spcPts val="600"/>
              </a:spcBef>
            </a:pPr>
            <a:r>
              <a:rPr lang="en-US" sz="2000" kern="0" dirty="0" smtClean="0"/>
              <a:t>Frames</a:t>
            </a:r>
          </a:p>
          <a:p>
            <a:pPr>
              <a:lnSpc>
                <a:spcPct val="80000"/>
              </a:lnSpc>
              <a:spcBef>
                <a:spcPts val="600"/>
              </a:spcBef>
            </a:pPr>
            <a:r>
              <a:rPr lang="en-US" sz="2000" kern="0" dirty="0" smtClean="0"/>
              <a:t>C / Assembler</a:t>
            </a:r>
          </a:p>
          <a:p>
            <a:pPr>
              <a:lnSpc>
                <a:spcPct val="80000"/>
              </a:lnSpc>
              <a:spcBef>
                <a:spcPts val="600"/>
              </a:spcBef>
            </a:pPr>
            <a:r>
              <a:rPr lang="en-US" sz="2000" kern="0" dirty="0" smtClean="0"/>
              <a:t>Coding Practices</a:t>
            </a:r>
          </a:p>
          <a:p>
            <a:pPr>
              <a:lnSpc>
                <a:spcPct val="80000"/>
              </a:lnSpc>
              <a:spcBef>
                <a:spcPts val="600"/>
              </a:spcBef>
            </a:pPr>
            <a:r>
              <a:rPr lang="en-US" sz="2000" kern="0" dirty="0" smtClean="0"/>
              <a:t>I/O Streams</a:t>
            </a:r>
            <a:endParaRPr lang="en-US" sz="2000" kern="0" dirty="0"/>
          </a:p>
        </p:txBody>
      </p:sp>
    </p:spTree>
    <p:extLst>
      <p:ext uri="{BB962C8B-B14F-4D97-AF65-F5344CB8AC3E}">
        <p14:creationId xmlns:p14="http://schemas.microsoft.com/office/powerpoint/2010/main" val="1126904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5330" name="Rectangle 2"/>
          <p:cNvSpPr>
            <a:spLocks noGrp="1" noChangeArrowheads="1"/>
          </p:cNvSpPr>
          <p:nvPr>
            <p:ph type="title"/>
          </p:nvPr>
        </p:nvSpPr>
        <p:spPr/>
        <p:txBody>
          <a:bodyPr/>
          <a:lstStyle/>
          <a:p>
            <a:r>
              <a:rPr lang="en-US"/>
              <a:t>Bitwise Operators</a:t>
            </a:r>
          </a:p>
        </p:txBody>
      </p:sp>
      <p:sp>
        <p:nvSpPr>
          <p:cNvPr id="2915331" name="Rectangle 3"/>
          <p:cNvSpPr>
            <a:spLocks noGrp="1" noChangeArrowheads="1"/>
          </p:cNvSpPr>
          <p:nvPr>
            <p:ph idx="1"/>
          </p:nvPr>
        </p:nvSpPr>
        <p:spPr>
          <a:xfrm>
            <a:off x="431800" y="1490663"/>
            <a:ext cx="8293100" cy="4673600"/>
          </a:xfrm>
        </p:spPr>
        <p:txBody>
          <a:bodyPr/>
          <a:lstStyle/>
          <a:p>
            <a:r>
              <a:rPr lang="en-US" sz="2000" dirty="0"/>
              <a:t>Perform bitwise logical operations across individual bits of a value.</a:t>
            </a:r>
          </a:p>
          <a:p>
            <a:pPr lvl="1"/>
            <a:r>
              <a:rPr lang="en-US" sz="1800" dirty="0"/>
              <a:t>AND      &amp;</a:t>
            </a:r>
          </a:p>
          <a:p>
            <a:pPr lvl="1"/>
            <a:r>
              <a:rPr lang="en-US" sz="1800" dirty="0"/>
              <a:t>OR          |</a:t>
            </a:r>
          </a:p>
          <a:p>
            <a:pPr lvl="1"/>
            <a:r>
              <a:rPr lang="en-US" sz="1800" dirty="0"/>
              <a:t>XOR       ^</a:t>
            </a:r>
          </a:p>
          <a:p>
            <a:pPr lvl="1"/>
            <a:r>
              <a:rPr lang="en-US" sz="1800" dirty="0"/>
              <a:t>NOT       ~</a:t>
            </a:r>
          </a:p>
          <a:p>
            <a:pPr lvl="2">
              <a:buFont typeface="Wingdings" pitchFamily="2" charset="2"/>
              <a:buNone/>
            </a:pPr>
            <a:r>
              <a:rPr lang="en-US" dirty="0"/>
              <a:t>(1’s complement</a:t>
            </a:r>
            <a:r>
              <a:rPr lang="en-US" dirty="0" smtClean="0"/>
              <a:t>)</a:t>
            </a:r>
            <a:endParaRPr lang="en-US" dirty="0"/>
          </a:p>
          <a:p>
            <a:r>
              <a:rPr lang="en-US" sz="2000" dirty="0"/>
              <a:t>Shifts are bitwise operators</a:t>
            </a:r>
          </a:p>
          <a:p>
            <a:pPr lvl="1"/>
            <a:r>
              <a:rPr lang="en-US" sz="1800" dirty="0"/>
              <a:t>SHIFT LEFT     &lt;&lt;</a:t>
            </a:r>
          </a:p>
          <a:p>
            <a:pPr lvl="1"/>
            <a:r>
              <a:rPr lang="en-US" sz="1800" dirty="0"/>
              <a:t>SHIFT RIGHT   &gt;&gt;</a:t>
            </a:r>
          </a:p>
          <a:p>
            <a:pPr lvl="2">
              <a:buFont typeface="Wingdings" pitchFamily="2" charset="2"/>
              <a:buNone/>
            </a:pPr>
            <a:endParaRPr lang="en-US" dirty="0"/>
          </a:p>
        </p:txBody>
      </p:sp>
      <p:sp>
        <p:nvSpPr>
          <p:cNvPr id="7"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8"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9" name="Slide Number Placeholder 5"/>
          <p:cNvSpPr>
            <a:spLocks noGrp="1"/>
          </p:cNvSpPr>
          <p:nvPr>
            <p:ph type="sldNum" sz="quarter" idx="12"/>
          </p:nvPr>
        </p:nvSpPr>
        <p:spPr/>
        <p:txBody>
          <a:bodyPr/>
          <a:lstStyle/>
          <a:p>
            <a:pPr>
              <a:buNone/>
            </a:pPr>
            <a:fld id="{965B5D7E-90AE-482C-BDB2-88D0F0607D11}" type="slidenum">
              <a:rPr lang="en-US">
                <a:solidFill>
                  <a:srgbClr val="000000"/>
                </a:solidFill>
              </a:rPr>
              <a:pPr>
                <a:buNone/>
              </a:pPr>
              <a:t>30</a:t>
            </a:fld>
            <a:endParaRPr lang="en-US">
              <a:solidFill>
                <a:srgbClr val="000000"/>
              </a:solidFill>
            </a:endParaRPr>
          </a:p>
        </p:txBody>
      </p:sp>
      <p:sp>
        <p:nvSpPr>
          <p:cNvPr id="2915332" name="Text Box 4"/>
          <p:cNvSpPr txBox="1">
            <a:spLocks noChangeArrowheads="1"/>
          </p:cNvSpPr>
          <p:nvPr/>
        </p:nvSpPr>
        <p:spPr bwMode="auto">
          <a:xfrm>
            <a:off x="4675188" y="2125663"/>
            <a:ext cx="4033837" cy="2246769"/>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ts val="600"/>
              </a:spcBef>
              <a:buClrTx/>
              <a:buSzTx/>
              <a:buFontTx/>
              <a:buNone/>
            </a:pPr>
            <a:r>
              <a:rPr lang="en-US" sz="2000" b="1" dirty="0">
                <a:solidFill>
                  <a:srgbClr val="000000"/>
                </a:solidFill>
                <a:latin typeface="Courier New" pitchFamily="49" charset="0"/>
              </a:rPr>
              <a:t>    x : 1 0 1 0 (binary)</a:t>
            </a:r>
            <a:br>
              <a:rPr lang="en-US" sz="2000" b="1" dirty="0">
                <a:solidFill>
                  <a:srgbClr val="000000"/>
                </a:solidFill>
                <a:latin typeface="Courier New" pitchFamily="49" charset="0"/>
              </a:rPr>
            </a:br>
            <a:r>
              <a:rPr lang="en-US" sz="2000" b="1" dirty="0">
                <a:solidFill>
                  <a:srgbClr val="000000"/>
                </a:solidFill>
                <a:latin typeface="Courier New" pitchFamily="49" charset="0"/>
              </a:rPr>
              <a:t>    y : 1 1 0 0 (binary)</a:t>
            </a:r>
          </a:p>
          <a:p>
            <a:pPr algn="ctr" eaLnBrk="0" hangingPunct="0">
              <a:spcBef>
                <a:spcPts val="600"/>
              </a:spcBef>
              <a:buClrTx/>
              <a:buSzTx/>
              <a:buFontTx/>
              <a:buNone/>
            </a:pPr>
            <a:r>
              <a:rPr lang="en-US" sz="2000" b="1" dirty="0">
                <a:solidFill>
                  <a:srgbClr val="000000"/>
                </a:solidFill>
                <a:latin typeface="Courier New" pitchFamily="49" charset="0"/>
              </a:rPr>
              <a:t>x &amp; y : 1 0 0 0 (binary)</a:t>
            </a:r>
          </a:p>
          <a:p>
            <a:pPr algn="ctr" eaLnBrk="0" hangingPunct="0">
              <a:spcBef>
                <a:spcPts val="600"/>
              </a:spcBef>
              <a:buClrTx/>
              <a:buSzTx/>
              <a:buFontTx/>
              <a:buNone/>
            </a:pPr>
            <a:r>
              <a:rPr lang="en-US" sz="2000" b="1" dirty="0">
                <a:solidFill>
                  <a:srgbClr val="000000"/>
                </a:solidFill>
                <a:latin typeface="Courier New" pitchFamily="49" charset="0"/>
              </a:rPr>
              <a:t>x | y : 1 1 1 0 (binary)</a:t>
            </a:r>
          </a:p>
          <a:p>
            <a:pPr algn="ctr" eaLnBrk="0" hangingPunct="0">
              <a:spcBef>
                <a:spcPts val="600"/>
              </a:spcBef>
              <a:buClrTx/>
              <a:buSzTx/>
              <a:buFontTx/>
              <a:buNone/>
            </a:pPr>
            <a:r>
              <a:rPr lang="en-US" sz="2000" b="1" dirty="0">
                <a:solidFill>
                  <a:srgbClr val="000000"/>
                </a:solidFill>
                <a:latin typeface="Courier New" pitchFamily="49" charset="0"/>
              </a:rPr>
              <a:t>x ^ y : 0 1 1 0 (binary)</a:t>
            </a:r>
          </a:p>
          <a:p>
            <a:pPr algn="ctr" eaLnBrk="0" hangingPunct="0">
              <a:spcBef>
                <a:spcPts val="600"/>
              </a:spcBef>
              <a:buClrTx/>
              <a:buSzTx/>
              <a:buFontTx/>
              <a:buNone/>
            </a:pPr>
            <a:r>
              <a:rPr lang="en-US" sz="2000" b="1" dirty="0">
                <a:solidFill>
                  <a:srgbClr val="000000"/>
                </a:solidFill>
                <a:latin typeface="Courier New" pitchFamily="49" charset="0"/>
              </a:rPr>
              <a:t>   ~x : 0 1 0 1 (binary)</a:t>
            </a:r>
          </a:p>
        </p:txBody>
      </p:sp>
      <p:sp>
        <p:nvSpPr>
          <p:cNvPr id="2915334" name="Text Box 6"/>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Operators</a:t>
            </a:r>
          </a:p>
        </p:txBody>
      </p:sp>
      <p:sp>
        <p:nvSpPr>
          <p:cNvPr id="2915335" name="Text Box 7"/>
          <p:cNvSpPr txBox="1">
            <a:spLocks noChangeArrowheads="1"/>
          </p:cNvSpPr>
          <p:nvPr/>
        </p:nvSpPr>
        <p:spPr bwMode="auto">
          <a:xfrm>
            <a:off x="893433" y="4591945"/>
            <a:ext cx="7100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ts val="0"/>
              </a:spcBef>
              <a:buClrTx/>
              <a:buSzTx/>
              <a:buFontTx/>
              <a:buNone/>
            </a:pPr>
            <a:r>
              <a:rPr lang="en-US" sz="2000" b="1" dirty="0">
                <a:solidFill>
                  <a:srgbClr val="000000"/>
                </a:solidFill>
                <a:latin typeface="Courier New" pitchFamily="49" charset="0"/>
              </a:rPr>
              <a:t>x &lt;&lt; y  </a:t>
            </a:r>
            <a:r>
              <a:rPr lang="en-US" sz="2000" b="1" dirty="0">
                <a:solidFill>
                  <a:srgbClr val="000000"/>
                </a:solidFill>
                <a:latin typeface="Times New Roman" pitchFamily="18" charset="0"/>
              </a:rPr>
              <a:t>shift x y-places to the left (add </a:t>
            </a:r>
            <a:r>
              <a:rPr lang="en-US" sz="2000" b="1" dirty="0" err="1">
                <a:solidFill>
                  <a:srgbClr val="000000"/>
                </a:solidFill>
                <a:latin typeface="Times New Roman" pitchFamily="18" charset="0"/>
              </a:rPr>
              <a:t>zeros</a:t>
            </a:r>
            <a:r>
              <a:rPr lang="en-US" sz="2000" b="1" dirty="0">
                <a:solidFill>
                  <a:srgbClr val="000000"/>
                </a:solidFill>
                <a:latin typeface="Times New Roman" pitchFamily="18" charset="0"/>
              </a:rPr>
              <a:t>)</a:t>
            </a:r>
          </a:p>
          <a:p>
            <a:pPr eaLnBrk="0" hangingPunct="0">
              <a:spcBef>
                <a:spcPts val="0"/>
              </a:spcBef>
              <a:buClrTx/>
              <a:buSzTx/>
              <a:buFontTx/>
              <a:buNone/>
            </a:pPr>
            <a:r>
              <a:rPr lang="en-US" sz="2000" b="1" dirty="0">
                <a:solidFill>
                  <a:srgbClr val="000000"/>
                </a:solidFill>
                <a:latin typeface="Courier New" pitchFamily="49" charset="0"/>
              </a:rPr>
              <a:t>x &gt;&gt; y  </a:t>
            </a:r>
            <a:r>
              <a:rPr lang="en-US" sz="2000" b="1" dirty="0">
                <a:solidFill>
                  <a:srgbClr val="000000"/>
                </a:solidFill>
                <a:latin typeface="Times New Roman" pitchFamily="18" charset="0"/>
              </a:rPr>
              <a:t>shift x y-places to the right (sign extend)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33" y="5449910"/>
            <a:ext cx="7480361" cy="1026716"/>
          </a:xfrm>
          <a:prstGeom prst="rect">
            <a:avLst/>
          </a:prstGeom>
        </p:spPr>
      </p:pic>
    </p:spTree>
    <p:extLst>
      <p:ext uri="{BB962C8B-B14F-4D97-AF65-F5344CB8AC3E}">
        <p14:creationId xmlns:p14="http://schemas.microsoft.com/office/powerpoint/2010/main" val="1202824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15331">
                                            <p:txEl>
                                              <p:pRg st="0" end="0"/>
                                            </p:txEl>
                                          </p:spTgt>
                                        </p:tgtEl>
                                        <p:attrNameLst>
                                          <p:attrName>style.visibility</p:attrName>
                                        </p:attrNameLst>
                                      </p:cBhvr>
                                      <p:to>
                                        <p:strVal val="visible"/>
                                      </p:to>
                                    </p:set>
                                    <p:animEffect transition="in" filter="wipe(left)">
                                      <p:cBhvr>
                                        <p:cTn id="7" dur="500"/>
                                        <p:tgtEl>
                                          <p:spTgt spid="29153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15331">
                                            <p:txEl>
                                              <p:pRg st="1" end="1"/>
                                            </p:txEl>
                                          </p:spTgt>
                                        </p:tgtEl>
                                        <p:attrNameLst>
                                          <p:attrName>style.visibility</p:attrName>
                                        </p:attrNameLst>
                                      </p:cBhvr>
                                      <p:to>
                                        <p:strVal val="visible"/>
                                      </p:to>
                                    </p:set>
                                    <p:animEffect transition="in" filter="wipe(left)">
                                      <p:cBhvr>
                                        <p:cTn id="10" dur="500"/>
                                        <p:tgtEl>
                                          <p:spTgt spid="29153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15331">
                                            <p:txEl>
                                              <p:pRg st="2" end="2"/>
                                            </p:txEl>
                                          </p:spTgt>
                                        </p:tgtEl>
                                        <p:attrNameLst>
                                          <p:attrName>style.visibility</p:attrName>
                                        </p:attrNameLst>
                                      </p:cBhvr>
                                      <p:to>
                                        <p:strVal val="visible"/>
                                      </p:to>
                                    </p:set>
                                    <p:animEffect transition="in" filter="wipe(left)">
                                      <p:cBhvr>
                                        <p:cTn id="13" dur="500"/>
                                        <p:tgtEl>
                                          <p:spTgt spid="291533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15331">
                                            <p:txEl>
                                              <p:pRg st="3" end="3"/>
                                            </p:txEl>
                                          </p:spTgt>
                                        </p:tgtEl>
                                        <p:attrNameLst>
                                          <p:attrName>style.visibility</p:attrName>
                                        </p:attrNameLst>
                                      </p:cBhvr>
                                      <p:to>
                                        <p:strVal val="visible"/>
                                      </p:to>
                                    </p:set>
                                    <p:animEffect transition="in" filter="wipe(left)">
                                      <p:cBhvr>
                                        <p:cTn id="16" dur="500"/>
                                        <p:tgtEl>
                                          <p:spTgt spid="291533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15331">
                                            <p:txEl>
                                              <p:pRg st="4" end="4"/>
                                            </p:txEl>
                                          </p:spTgt>
                                        </p:tgtEl>
                                        <p:attrNameLst>
                                          <p:attrName>style.visibility</p:attrName>
                                        </p:attrNameLst>
                                      </p:cBhvr>
                                      <p:to>
                                        <p:strVal val="visible"/>
                                      </p:to>
                                    </p:set>
                                    <p:animEffect transition="in" filter="wipe(left)">
                                      <p:cBhvr>
                                        <p:cTn id="19" dur="500"/>
                                        <p:tgtEl>
                                          <p:spTgt spid="291533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915331">
                                            <p:txEl>
                                              <p:pRg st="5" end="5"/>
                                            </p:txEl>
                                          </p:spTgt>
                                        </p:tgtEl>
                                        <p:attrNameLst>
                                          <p:attrName>style.visibility</p:attrName>
                                        </p:attrNameLst>
                                      </p:cBhvr>
                                      <p:to>
                                        <p:strVal val="visible"/>
                                      </p:to>
                                    </p:set>
                                    <p:animEffect transition="in" filter="wipe(left)">
                                      <p:cBhvr>
                                        <p:cTn id="22" dur="500"/>
                                        <p:tgtEl>
                                          <p:spTgt spid="291533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15331">
                                            <p:txEl>
                                              <p:pRg st="6" end="6"/>
                                            </p:txEl>
                                          </p:spTgt>
                                        </p:tgtEl>
                                        <p:attrNameLst>
                                          <p:attrName>style.visibility</p:attrName>
                                        </p:attrNameLst>
                                      </p:cBhvr>
                                      <p:to>
                                        <p:strVal val="visible"/>
                                      </p:to>
                                    </p:set>
                                    <p:animEffect transition="in" filter="wipe(left)">
                                      <p:cBhvr>
                                        <p:cTn id="27" dur="500"/>
                                        <p:tgtEl>
                                          <p:spTgt spid="2915331">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915331">
                                            <p:txEl>
                                              <p:pRg st="7" end="7"/>
                                            </p:txEl>
                                          </p:spTgt>
                                        </p:tgtEl>
                                        <p:attrNameLst>
                                          <p:attrName>style.visibility</p:attrName>
                                        </p:attrNameLst>
                                      </p:cBhvr>
                                      <p:to>
                                        <p:strVal val="visible"/>
                                      </p:to>
                                    </p:set>
                                    <p:animEffect transition="in" filter="wipe(left)">
                                      <p:cBhvr>
                                        <p:cTn id="30" dur="500"/>
                                        <p:tgtEl>
                                          <p:spTgt spid="2915331">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915331">
                                            <p:txEl>
                                              <p:pRg st="8" end="8"/>
                                            </p:txEl>
                                          </p:spTgt>
                                        </p:tgtEl>
                                        <p:attrNameLst>
                                          <p:attrName>style.visibility</p:attrName>
                                        </p:attrNameLst>
                                      </p:cBhvr>
                                      <p:to>
                                        <p:strVal val="visible"/>
                                      </p:to>
                                    </p:set>
                                    <p:animEffect transition="in" filter="wipe(left)">
                                      <p:cBhvr>
                                        <p:cTn id="33" dur="500"/>
                                        <p:tgtEl>
                                          <p:spTgt spid="2915331">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915335"/>
                                        </p:tgtEl>
                                        <p:attrNameLst>
                                          <p:attrName>style.visibility</p:attrName>
                                        </p:attrNameLst>
                                      </p:cBhvr>
                                      <p:to>
                                        <p:strVal val="visible"/>
                                      </p:to>
                                    </p:set>
                                    <p:animEffect transition="in" filter="dissolve">
                                      <p:cBhvr>
                                        <p:cTn id="38" dur="500"/>
                                        <p:tgtEl>
                                          <p:spTgt spid="291533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5331" grpId="0" build="p" autoUpdateAnimBg="0"/>
      <p:bldP spid="291533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0450" name="Rectangle 2"/>
          <p:cNvSpPr>
            <a:spLocks noGrp="1" noChangeArrowheads="1"/>
          </p:cNvSpPr>
          <p:nvPr>
            <p:ph type="title"/>
          </p:nvPr>
        </p:nvSpPr>
        <p:spPr/>
        <p:txBody>
          <a:bodyPr/>
          <a:lstStyle/>
          <a:p>
            <a:r>
              <a:rPr lang="en-US"/>
              <a:t>Logical Operators</a:t>
            </a:r>
          </a:p>
        </p:txBody>
      </p:sp>
      <p:sp>
        <p:nvSpPr>
          <p:cNvPr id="2920451" name="Rectangle 3"/>
          <p:cNvSpPr>
            <a:spLocks noGrp="1" noChangeArrowheads="1"/>
          </p:cNvSpPr>
          <p:nvPr>
            <p:ph idx="1"/>
          </p:nvPr>
        </p:nvSpPr>
        <p:spPr>
          <a:xfrm>
            <a:off x="431800" y="1411288"/>
            <a:ext cx="8164513" cy="4997450"/>
          </a:xfrm>
        </p:spPr>
        <p:txBody>
          <a:bodyPr/>
          <a:lstStyle/>
          <a:p>
            <a:pPr>
              <a:tabLst>
                <a:tab pos="1712913" algn="l"/>
              </a:tabLst>
            </a:pPr>
            <a:r>
              <a:rPr lang="en-US" dirty="0"/>
              <a:t>Logical operators evaluate to Boolean</a:t>
            </a:r>
          </a:p>
          <a:p>
            <a:pPr lvl="1">
              <a:tabLst>
                <a:tab pos="1712913" algn="l"/>
              </a:tabLst>
            </a:pPr>
            <a:r>
              <a:rPr lang="en-US" dirty="0"/>
              <a:t>AND	&amp;&amp;</a:t>
            </a:r>
          </a:p>
          <a:p>
            <a:pPr lvl="1">
              <a:tabLst>
                <a:tab pos="1712913" algn="l"/>
              </a:tabLst>
            </a:pPr>
            <a:r>
              <a:rPr lang="en-US" dirty="0"/>
              <a:t>OR	| |</a:t>
            </a:r>
          </a:p>
          <a:p>
            <a:pPr lvl="1">
              <a:tabLst>
                <a:tab pos="1712913" algn="l"/>
              </a:tabLst>
            </a:pPr>
            <a:r>
              <a:rPr lang="en-US" dirty="0"/>
              <a:t>NOT	! </a:t>
            </a:r>
            <a:endParaRPr lang="en-US" dirty="0" smtClean="0"/>
          </a:p>
          <a:p>
            <a:pPr>
              <a:tabLst>
                <a:tab pos="1712913" algn="l"/>
              </a:tabLst>
            </a:pPr>
            <a:r>
              <a:rPr lang="en-US" dirty="0" smtClean="0"/>
              <a:t>Don’t confuse with Bitwise operators</a:t>
            </a:r>
          </a:p>
          <a:p>
            <a:pPr lvl="1">
              <a:tabLst>
                <a:tab pos="1712913" algn="l"/>
              </a:tabLst>
            </a:pPr>
            <a:r>
              <a:rPr lang="en-US" dirty="0" smtClean="0"/>
              <a:t>Operate </a:t>
            </a:r>
            <a:r>
              <a:rPr lang="en-US" dirty="0"/>
              <a:t>on Boolean inputs and produce Boolean outputs</a:t>
            </a:r>
          </a:p>
          <a:p>
            <a:pPr lvl="1">
              <a:tabLst>
                <a:tab pos="1712913" algn="l"/>
              </a:tabLst>
            </a:pPr>
            <a:r>
              <a:rPr lang="en-US" dirty="0"/>
              <a:t>Boolean inputs (how values are interpreted):</a:t>
            </a:r>
          </a:p>
          <a:p>
            <a:pPr lvl="2">
              <a:tabLst>
                <a:tab pos="1712913" algn="l"/>
              </a:tabLst>
            </a:pPr>
            <a:r>
              <a:rPr lang="en-US" b="1" dirty="0">
                <a:latin typeface="Courier New" pitchFamily="49" charset="0"/>
              </a:rPr>
              <a:t>Value not equal to zero </a:t>
            </a:r>
            <a:r>
              <a:rPr lang="en-US" b="1" dirty="0">
                <a:latin typeface="Courier New" pitchFamily="49" charset="0"/>
                <a:sym typeface="Wingdings" pitchFamily="2" charset="2"/>
              </a:rPr>
              <a:t> TRUE</a:t>
            </a:r>
          </a:p>
          <a:p>
            <a:pPr lvl="2">
              <a:spcBef>
                <a:spcPct val="10000"/>
              </a:spcBef>
              <a:tabLst>
                <a:tab pos="1712913" algn="l"/>
              </a:tabLst>
            </a:pPr>
            <a:r>
              <a:rPr lang="en-US" b="1" dirty="0">
                <a:latin typeface="Courier New" pitchFamily="49" charset="0"/>
                <a:sym typeface="Wingdings" pitchFamily="2" charset="2"/>
              </a:rPr>
              <a:t>Value equal to zero  FALSE</a:t>
            </a:r>
            <a:endParaRPr lang="en-US" b="1" dirty="0">
              <a:latin typeface="Courier New" pitchFamily="49" charset="0"/>
            </a:endParaRPr>
          </a:p>
          <a:p>
            <a:pPr>
              <a:tabLst>
                <a:tab pos="1712913" algn="l"/>
              </a:tabLst>
            </a:pPr>
            <a:endParaRPr lang="en-US" b="1" dirty="0"/>
          </a:p>
        </p:txBody>
      </p:sp>
      <p:sp>
        <p:nvSpPr>
          <p:cNvPr id="13" name="Date Placeholder 3"/>
          <p:cNvSpPr>
            <a:spLocks noGrp="1"/>
          </p:cNvSpPr>
          <p:nvPr>
            <p:ph type="dt" sz="half" idx="10"/>
          </p:nvPr>
        </p:nvSpPr>
        <p:spPr/>
        <p:txBody>
          <a:bodyPr/>
          <a:lstStyle/>
          <a:p>
            <a:pPr>
              <a:buNone/>
            </a:pPr>
            <a:r>
              <a:rPr lang="en-US" smtClean="0">
                <a:solidFill>
                  <a:srgbClr val="000000"/>
                </a:solidFill>
              </a:rPr>
              <a:t>BYU CS 224</a:t>
            </a:r>
            <a:endParaRPr lang="en-US" dirty="0">
              <a:solidFill>
                <a:srgbClr val="000000"/>
              </a:solidFill>
            </a:endParaRPr>
          </a:p>
        </p:txBody>
      </p:sp>
      <p:sp>
        <p:nvSpPr>
          <p:cNvPr id="14"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15" name="Slide Number Placeholder 5"/>
          <p:cNvSpPr>
            <a:spLocks noGrp="1"/>
          </p:cNvSpPr>
          <p:nvPr>
            <p:ph type="sldNum" sz="quarter" idx="12"/>
          </p:nvPr>
        </p:nvSpPr>
        <p:spPr/>
        <p:txBody>
          <a:bodyPr/>
          <a:lstStyle/>
          <a:p>
            <a:pPr>
              <a:buNone/>
            </a:pPr>
            <a:fld id="{7B30884B-5F3F-486B-9EA7-1711AEF453F0}" type="slidenum">
              <a:rPr lang="en-US">
                <a:solidFill>
                  <a:srgbClr val="000000"/>
                </a:solidFill>
              </a:rPr>
              <a:pPr>
                <a:buNone/>
              </a:pPr>
              <a:t>31</a:t>
            </a:fld>
            <a:endParaRPr lang="en-US">
              <a:solidFill>
                <a:srgbClr val="000000"/>
              </a:solidFill>
            </a:endParaRPr>
          </a:p>
        </p:txBody>
      </p:sp>
      <p:sp>
        <p:nvSpPr>
          <p:cNvPr id="2920453" name="Text Box 5"/>
          <p:cNvSpPr txBox="1">
            <a:spLocks noChangeArrowheads="1"/>
          </p:cNvSpPr>
          <p:nvPr/>
        </p:nvSpPr>
        <p:spPr bwMode="auto">
          <a:xfrm>
            <a:off x="6311900" y="2122488"/>
            <a:ext cx="22526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Tx/>
              <a:buSzTx/>
              <a:buFontTx/>
              <a:buNone/>
            </a:pPr>
            <a:r>
              <a:rPr lang="en-US" sz="2000" b="1">
                <a:solidFill>
                  <a:srgbClr val="000000"/>
                </a:solidFill>
                <a:latin typeface="Courier New" pitchFamily="49" charset="0"/>
              </a:rPr>
              <a:t>10 &amp;&amp; 20 </a:t>
            </a:r>
            <a:r>
              <a:rPr lang="en-US" sz="2000" b="1">
                <a:solidFill>
                  <a:srgbClr val="000000"/>
                </a:solidFill>
                <a:latin typeface="Courier New" pitchFamily="49" charset="0"/>
                <a:sym typeface="Wingdings" pitchFamily="2" charset="2"/>
              </a:rPr>
              <a:t> 1</a:t>
            </a:r>
            <a:br>
              <a:rPr lang="en-US" sz="2000" b="1">
                <a:solidFill>
                  <a:srgbClr val="000000"/>
                </a:solidFill>
                <a:latin typeface="Courier New" pitchFamily="49" charset="0"/>
                <a:sym typeface="Wingdings" pitchFamily="2" charset="2"/>
              </a:rPr>
            </a:br>
            <a:r>
              <a:rPr lang="en-US" sz="2000" b="1">
                <a:solidFill>
                  <a:srgbClr val="000000"/>
                </a:solidFill>
                <a:latin typeface="Courier New" pitchFamily="49" charset="0"/>
                <a:sym typeface="Wingdings" pitchFamily="2" charset="2"/>
              </a:rPr>
              <a:t>10 &amp;&amp; 0  0</a:t>
            </a:r>
          </a:p>
        </p:txBody>
      </p:sp>
      <p:sp>
        <p:nvSpPr>
          <p:cNvPr id="2920462" name="Text Box 1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Operators</a:t>
            </a:r>
          </a:p>
        </p:txBody>
      </p:sp>
      <p:grpSp>
        <p:nvGrpSpPr>
          <p:cNvPr id="2" name="Group 1"/>
          <p:cNvGrpSpPr/>
          <p:nvPr/>
        </p:nvGrpSpPr>
        <p:grpSpPr>
          <a:xfrm>
            <a:off x="3175000" y="4803775"/>
            <a:ext cx="5597525" cy="1681163"/>
            <a:chOff x="3175000" y="4803775"/>
            <a:chExt cx="5597525" cy="1681163"/>
          </a:xfrm>
        </p:grpSpPr>
        <p:sp>
          <p:nvSpPr>
            <p:cNvPr id="2920463" name="Rectangle 15"/>
            <p:cNvSpPr>
              <a:spLocks noChangeArrowheads="1"/>
            </p:cNvSpPr>
            <p:nvPr/>
          </p:nvSpPr>
          <p:spPr bwMode="auto">
            <a:xfrm>
              <a:off x="3175000" y="4803775"/>
              <a:ext cx="5597525"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sz="1600" b="1" dirty="0">
                  <a:solidFill>
                    <a:srgbClr val="000000"/>
                  </a:solidFill>
                  <a:latin typeface="Courier New" pitchFamily="49" charset="0"/>
                </a:rPr>
                <a:t>if( 'a' &lt;= x &lt;= 'z' ) statement; // wrong!</a:t>
              </a:r>
            </a:p>
            <a:p>
              <a:pPr>
                <a:spcBef>
                  <a:spcPct val="0"/>
                </a:spcBef>
                <a:buClrTx/>
                <a:buSzTx/>
                <a:buFontTx/>
                <a:buNone/>
              </a:pPr>
              <a:r>
                <a:rPr lang="en-US" sz="1600" b="1" dirty="0">
                  <a:solidFill>
                    <a:srgbClr val="000000"/>
                  </a:solidFill>
                  <a:latin typeface="Courier New" pitchFamily="49" charset="0"/>
                </a:rPr>
                <a:t>if(('a' &lt;= x) &amp;&amp; (x &lt;= 'z')) statement;</a:t>
              </a:r>
            </a:p>
            <a:p>
              <a:pPr>
                <a:spcBef>
                  <a:spcPct val="0"/>
                </a:spcBef>
                <a:buClrTx/>
                <a:buSzTx/>
                <a:buFontTx/>
                <a:buNone/>
              </a:pPr>
              <a:endParaRPr lang="en-US" sz="800" b="1" dirty="0">
                <a:solidFill>
                  <a:srgbClr val="000000"/>
                </a:solidFill>
                <a:latin typeface="Courier New" pitchFamily="49" charset="0"/>
              </a:endParaRPr>
            </a:p>
            <a:p>
              <a:pPr>
                <a:spcBef>
                  <a:spcPct val="0"/>
                </a:spcBef>
                <a:buClrTx/>
                <a:buSzTx/>
                <a:buFontTx/>
                <a:buNone/>
              </a:pPr>
              <a:r>
                <a:rPr lang="en-US" sz="1600" b="1" dirty="0">
                  <a:solidFill>
                    <a:srgbClr val="000000"/>
                  </a:solidFill>
                  <a:latin typeface="Courier New" pitchFamily="49" charset="0"/>
                </a:rPr>
                <a:t>if(!x) statement;</a:t>
              </a:r>
              <a:br>
                <a:rPr lang="en-US" sz="1600" b="1" dirty="0">
                  <a:solidFill>
                    <a:srgbClr val="000000"/>
                  </a:solidFill>
                  <a:latin typeface="Courier New" pitchFamily="49" charset="0"/>
                </a:rPr>
              </a:br>
              <a:r>
                <a:rPr lang="en-US" sz="1600" b="1" dirty="0">
                  <a:solidFill>
                    <a:srgbClr val="000000"/>
                  </a:solidFill>
                  <a:latin typeface="Courier New" pitchFamily="49" charset="0"/>
                </a:rPr>
                <a:t>if(x == 0) statement;</a:t>
              </a:r>
            </a:p>
            <a:p>
              <a:pPr>
                <a:spcBef>
                  <a:spcPct val="0"/>
                </a:spcBef>
                <a:buClrTx/>
                <a:buSzTx/>
                <a:buFontTx/>
                <a:buNone/>
              </a:pPr>
              <a:r>
                <a:rPr lang="en-US" sz="1600" b="1" dirty="0">
                  <a:solidFill>
                    <a:srgbClr val="000000"/>
                  </a:solidFill>
                  <a:latin typeface="Courier New" pitchFamily="49" charset="0"/>
                </a:rPr>
                <a:t>if(x) statement;</a:t>
              </a:r>
              <a:br>
                <a:rPr lang="en-US" sz="1600" b="1" dirty="0">
                  <a:solidFill>
                    <a:srgbClr val="000000"/>
                  </a:solidFill>
                  <a:latin typeface="Courier New" pitchFamily="49" charset="0"/>
                </a:rPr>
              </a:br>
              <a:r>
                <a:rPr lang="en-US" sz="1600" b="1" dirty="0">
                  <a:solidFill>
                    <a:srgbClr val="000000"/>
                  </a:solidFill>
                  <a:latin typeface="Courier New" pitchFamily="49" charset="0"/>
                </a:rPr>
                <a:t>if(x != 0) statement;</a:t>
              </a:r>
            </a:p>
          </p:txBody>
        </p:sp>
        <p:grpSp>
          <p:nvGrpSpPr>
            <p:cNvPr id="2920467" name="Group 19"/>
            <p:cNvGrpSpPr>
              <a:grpSpLocks/>
            </p:cNvGrpSpPr>
            <p:nvPr/>
          </p:nvGrpSpPr>
          <p:grpSpPr bwMode="auto">
            <a:xfrm>
              <a:off x="5995988" y="5575300"/>
              <a:ext cx="1428750" cy="344488"/>
              <a:chOff x="2385" y="3529"/>
              <a:chExt cx="900" cy="217"/>
            </a:xfrm>
          </p:grpSpPr>
          <p:sp>
            <p:nvSpPr>
              <p:cNvPr id="2920465" name="AutoShape 17"/>
              <p:cNvSpPr>
                <a:spLocks/>
              </p:cNvSpPr>
              <p:nvPr/>
            </p:nvSpPr>
            <p:spPr bwMode="auto">
              <a:xfrm>
                <a:off x="2385" y="3529"/>
                <a:ext cx="156" cy="217"/>
              </a:xfrm>
              <a:prstGeom prst="rightBrace">
                <a:avLst>
                  <a:gd name="adj1" fmla="val 11592"/>
                  <a:gd name="adj2" fmla="val 50000"/>
                </a:avLst>
              </a:prstGeom>
              <a:noFill/>
              <a:ln w="12700">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buClrTx/>
                  <a:buSzTx/>
                  <a:buFontTx/>
                  <a:buNone/>
                </a:pPr>
                <a:endParaRPr lang="en-US" sz="2400">
                  <a:solidFill>
                    <a:srgbClr val="000000"/>
                  </a:solidFill>
                  <a:latin typeface="Tahoma" pitchFamily="34" charset="0"/>
                </a:endParaRPr>
              </a:p>
            </p:txBody>
          </p:sp>
          <p:sp>
            <p:nvSpPr>
              <p:cNvPr id="2920466" name="Text Box 18"/>
              <p:cNvSpPr txBox="1">
                <a:spLocks noChangeArrowheads="1"/>
              </p:cNvSpPr>
              <p:nvPr/>
            </p:nvSpPr>
            <p:spPr bwMode="auto">
              <a:xfrm>
                <a:off x="2508" y="3530"/>
                <a:ext cx="7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Tx/>
                  <a:buSzTx/>
                  <a:buFontTx/>
                  <a:buNone/>
                </a:pPr>
                <a:r>
                  <a:rPr lang="en-US" sz="1600" b="1">
                    <a:solidFill>
                      <a:srgbClr val="000000"/>
                    </a:solidFill>
                  </a:rPr>
                  <a:t>Same</a:t>
                </a:r>
              </a:p>
            </p:txBody>
          </p:sp>
        </p:grpSp>
        <p:grpSp>
          <p:nvGrpSpPr>
            <p:cNvPr id="2920468" name="Group 20"/>
            <p:cNvGrpSpPr>
              <a:grpSpLocks/>
            </p:cNvGrpSpPr>
            <p:nvPr/>
          </p:nvGrpSpPr>
          <p:grpSpPr bwMode="auto">
            <a:xfrm>
              <a:off x="5997575" y="6045200"/>
              <a:ext cx="1428750" cy="344488"/>
              <a:chOff x="2385" y="3529"/>
              <a:chExt cx="900" cy="217"/>
            </a:xfrm>
          </p:grpSpPr>
          <p:sp>
            <p:nvSpPr>
              <p:cNvPr id="2920469" name="AutoShape 21"/>
              <p:cNvSpPr>
                <a:spLocks/>
              </p:cNvSpPr>
              <p:nvPr/>
            </p:nvSpPr>
            <p:spPr bwMode="auto">
              <a:xfrm>
                <a:off x="2385" y="3529"/>
                <a:ext cx="156" cy="217"/>
              </a:xfrm>
              <a:prstGeom prst="rightBrace">
                <a:avLst>
                  <a:gd name="adj1" fmla="val 11592"/>
                  <a:gd name="adj2" fmla="val 50000"/>
                </a:avLst>
              </a:prstGeom>
              <a:noFill/>
              <a:ln w="12700">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buClrTx/>
                  <a:buSzTx/>
                  <a:buFontTx/>
                  <a:buNone/>
                </a:pPr>
                <a:endParaRPr lang="en-US" sz="2400">
                  <a:solidFill>
                    <a:srgbClr val="000000"/>
                  </a:solidFill>
                  <a:latin typeface="Tahoma" pitchFamily="34" charset="0"/>
                </a:endParaRPr>
              </a:p>
            </p:txBody>
          </p:sp>
          <p:sp>
            <p:nvSpPr>
              <p:cNvPr id="2920470" name="Text Box 22"/>
              <p:cNvSpPr txBox="1">
                <a:spLocks noChangeArrowheads="1"/>
              </p:cNvSpPr>
              <p:nvPr/>
            </p:nvSpPr>
            <p:spPr bwMode="auto">
              <a:xfrm>
                <a:off x="2508" y="3530"/>
                <a:ext cx="7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Tx/>
                  <a:buSzTx/>
                  <a:buFontTx/>
                  <a:buNone/>
                </a:pPr>
                <a:r>
                  <a:rPr lang="en-US" sz="1600" b="1">
                    <a:solidFill>
                      <a:srgbClr val="000000"/>
                    </a:solidFill>
                  </a:rPr>
                  <a:t>Same</a:t>
                </a:r>
              </a:p>
            </p:txBody>
          </p:sp>
        </p:grpSp>
      </p:grpSp>
    </p:spTree>
    <p:extLst>
      <p:ext uri="{BB962C8B-B14F-4D97-AF65-F5344CB8AC3E}">
        <p14:creationId xmlns:p14="http://schemas.microsoft.com/office/powerpoint/2010/main" val="329589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0451">
                                            <p:txEl>
                                              <p:pRg st="0" end="0"/>
                                            </p:txEl>
                                          </p:spTgt>
                                        </p:tgtEl>
                                        <p:attrNameLst>
                                          <p:attrName>style.visibility</p:attrName>
                                        </p:attrNameLst>
                                      </p:cBhvr>
                                      <p:to>
                                        <p:strVal val="visible"/>
                                      </p:to>
                                    </p:set>
                                    <p:animEffect transition="in" filter="wipe(left)">
                                      <p:cBhvr>
                                        <p:cTn id="7" dur="500"/>
                                        <p:tgtEl>
                                          <p:spTgt spid="29204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20451">
                                            <p:txEl>
                                              <p:pRg st="1" end="1"/>
                                            </p:txEl>
                                          </p:spTgt>
                                        </p:tgtEl>
                                        <p:attrNameLst>
                                          <p:attrName>style.visibility</p:attrName>
                                        </p:attrNameLst>
                                      </p:cBhvr>
                                      <p:to>
                                        <p:strVal val="visible"/>
                                      </p:to>
                                    </p:set>
                                    <p:animEffect transition="in" filter="wipe(left)">
                                      <p:cBhvr>
                                        <p:cTn id="10" dur="500"/>
                                        <p:tgtEl>
                                          <p:spTgt spid="292045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20451">
                                            <p:txEl>
                                              <p:pRg st="2" end="2"/>
                                            </p:txEl>
                                          </p:spTgt>
                                        </p:tgtEl>
                                        <p:attrNameLst>
                                          <p:attrName>style.visibility</p:attrName>
                                        </p:attrNameLst>
                                      </p:cBhvr>
                                      <p:to>
                                        <p:strVal val="visible"/>
                                      </p:to>
                                    </p:set>
                                    <p:animEffect transition="in" filter="wipe(left)">
                                      <p:cBhvr>
                                        <p:cTn id="13" dur="500"/>
                                        <p:tgtEl>
                                          <p:spTgt spid="292045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20451">
                                            <p:txEl>
                                              <p:pRg st="3" end="3"/>
                                            </p:txEl>
                                          </p:spTgt>
                                        </p:tgtEl>
                                        <p:attrNameLst>
                                          <p:attrName>style.visibility</p:attrName>
                                        </p:attrNameLst>
                                      </p:cBhvr>
                                      <p:to>
                                        <p:strVal val="visible"/>
                                      </p:to>
                                    </p:set>
                                    <p:animEffect transition="in" filter="wipe(left)">
                                      <p:cBhvr>
                                        <p:cTn id="16" dur="500"/>
                                        <p:tgtEl>
                                          <p:spTgt spid="29204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20451">
                                            <p:txEl>
                                              <p:pRg st="4" end="4"/>
                                            </p:txEl>
                                          </p:spTgt>
                                        </p:tgtEl>
                                        <p:attrNameLst>
                                          <p:attrName>style.visibility</p:attrName>
                                        </p:attrNameLst>
                                      </p:cBhvr>
                                      <p:to>
                                        <p:strVal val="visible"/>
                                      </p:to>
                                    </p:set>
                                    <p:animEffect transition="in" filter="wipe(left)">
                                      <p:cBhvr>
                                        <p:cTn id="21" dur="500"/>
                                        <p:tgtEl>
                                          <p:spTgt spid="292045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20451">
                                            <p:txEl>
                                              <p:pRg st="5" end="5"/>
                                            </p:txEl>
                                          </p:spTgt>
                                        </p:tgtEl>
                                        <p:attrNameLst>
                                          <p:attrName>style.visibility</p:attrName>
                                        </p:attrNameLst>
                                      </p:cBhvr>
                                      <p:to>
                                        <p:strVal val="visible"/>
                                      </p:to>
                                    </p:set>
                                    <p:animEffect transition="in" filter="wipe(left)">
                                      <p:cBhvr>
                                        <p:cTn id="24" dur="500"/>
                                        <p:tgtEl>
                                          <p:spTgt spid="292045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20451">
                                            <p:txEl>
                                              <p:pRg st="6" end="6"/>
                                            </p:txEl>
                                          </p:spTgt>
                                        </p:tgtEl>
                                        <p:attrNameLst>
                                          <p:attrName>style.visibility</p:attrName>
                                        </p:attrNameLst>
                                      </p:cBhvr>
                                      <p:to>
                                        <p:strVal val="visible"/>
                                      </p:to>
                                    </p:set>
                                    <p:animEffect transition="in" filter="wipe(left)">
                                      <p:cBhvr>
                                        <p:cTn id="27" dur="500"/>
                                        <p:tgtEl>
                                          <p:spTgt spid="2920451">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920451">
                                            <p:txEl>
                                              <p:pRg st="7" end="7"/>
                                            </p:txEl>
                                          </p:spTgt>
                                        </p:tgtEl>
                                        <p:attrNameLst>
                                          <p:attrName>style.visibility</p:attrName>
                                        </p:attrNameLst>
                                      </p:cBhvr>
                                      <p:to>
                                        <p:strVal val="visible"/>
                                      </p:to>
                                    </p:set>
                                    <p:animEffect transition="in" filter="wipe(left)">
                                      <p:cBhvr>
                                        <p:cTn id="30" dur="500"/>
                                        <p:tgtEl>
                                          <p:spTgt spid="2920451">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920451">
                                            <p:txEl>
                                              <p:pRg st="8" end="8"/>
                                            </p:txEl>
                                          </p:spTgt>
                                        </p:tgtEl>
                                        <p:attrNameLst>
                                          <p:attrName>style.visibility</p:attrName>
                                        </p:attrNameLst>
                                      </p:cBhvr>
                                      <p:to>
                                        <p:strVal val="visible"/>
                                      </p:to>
                                    </p:set>
                                    <p:animEffect transition="in" filter="wipe(left)">
                                      <p:cBhvr>
                                        <p:cTn id="33" dur="500"/>
                                        <p:tgtEl>
                                          <p:spTgt spid="2920451">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920453">
                                            <p:txEl>
                                              <p:pRg st="0" end="0"/>
                                            </p:txEl>
                                          </p:spTgt>
                                        </p:tgtEl>
                                        <p:attrNameLst>
                                          <p:attrName>style.visibility</p:attrName>
                                        </p:attrNameLst>
                                      </p:cBhvr>
                                      <p:to>
                                        <p:strVal val="visible"/>
                                      </p:to>
                                    </p:set>
                                    <p:animEffect transition="in" filter="dissolve">
                                      <p:cBhvr>
                                        <p:cTn id="38" dur="500"/>
                                        <p:tgtEl>
                                          <p:spTgt spid="292045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0451" grpId="0" build="p" autoUpdateAnimBg="0"/>
      <p:bldP spid="292045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4242" name="Rectangle 2"/>
          <p:cNvSpPr>
            <a:spLocks noGrp="1" noChangeArrowheads="1"/>
          </p:cNvSpPr>
          <p:nvPr>
            <p:ph type="title"/>
          </p:nvPr>
        </p:nvSpPr>
        <p:spPr/>
        <p:txBody>
          <a:bodyPr/>
          <a:lstStyle/>
          <a:p>
            <a:r>
              <a:rPr lang="en-US"/>
              <a:t>Order of Evaluation</a:t>
            </a:r>
          </a:p>
        </p:txBody>
      </p:sp>
      <p:sp>
        <p:nvSpPr>
          <p:cNvPr id="2954243" name="Rectangle 3"/>
          <p:cNvSpPr>
            <a:spLocks noGrp="1" noChangeArrowheads="1"/>
          </p:cNvSpPr>
          <p:nvPr>
            <p:ph idx="1"/>
          </p:nvPr>
        </p:nvSpPr>
        <p:spPr>
          <a:xfrm>
            <a:off x="406400" y="1420813"/>
            <a:ext cx="8356600" cy="5227637"/>
          </a:xfrm>
        </p:spPr>
        <p:txBody>
          <a:bodyPr/>
          <a:lstStyle/>
          <a:p>
            <a:r>
              <a:rPr lang="en-US"/>
              <a:t>Variable Coercion</a:t>
            </a:r>
          </a:p>
          <a:p>
            <a:pPr lvl="1"/>
            <a:r>
              <a:rPr lang="en-US"/>
              <a:t>When executing expressions of mixed types, C automatically converts integer to floating point and back again as needed.</a:t>
            </a:r>
          </a:p>
          <a:p>
            <a:pPr lvl="1"/>
            <a:endParaRPr lang="en-US"/>
          </a:p>
          <a:p>
            <a:pPr lvl="1"/>
            <a:endParaRPr lang="en-US" sz="3600"/>
          </a:p>
          <a:p>
            <a:pPr lvl="1"/>
            <a:r>
              <a:rPr lang="en-US"/>
              <a:t>Avoid the use of forced data conversion as operators may yield unanticipated results.</a:t>
            </a:r>
          </a:p>
          <a:p>
            <a:r>
              <a:rPr lang="en-US"/>
              <a:t>Order of expression evaluation:</a:t>
            </a:r>
          </a:p>
          <a:p>
            <a:pPr lvl="1"/>
            <a:r>
              <a:rPr lang="en-US"/>
              <a:t>Precedence – higher precedence operators evaluate first.</a:t>
            </a:r>
          </a:p>
          <a:p>
            <a:pPr lvl="1"/>
            <a:r>
              <a:rPr lang="en-US"/>
              <a:t>Associativity – operators of same precedence evaluate left to right (with a few exceptions). </a:t>
            </a:r>
          </a:p>
          <a:p>
            <a:pPr lvl="1"/>
            <a:r>
              <a:rPr lang="en-US"/>
              <a:t>Parentheses override all other evaluation rules.</a:t>
            </a:r>
          </a:p>
        </p:txBody>
      </p:sp>
      <p:sp>
        <p:nvSpPr>
          <p:cNvPr id="6"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7"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8" name="Slide Number Placeholder 5"/>
          <p:cNvSpPr>
            <a:spLocks noGrp="1"/>
          </p:cNvSpPr>
          <p:nvPr>
            <p:ph type="sldNum" sz="quarter" idx="12"/>
          </p:nvPr>
        </p:nvSpPr>
        <p:spPr/>
        <p:txBody>
          <a:bodyPr/>
          <a:lstStyle/>
          <a:p>
            <a:pPr>
              <a:buNone/>
            </a:pPr>
            <a:fld id="{5FFAA53C-87D4-49CC-8E45-41743BECAB83}" type="slidenum">
              <a:rPr lang="en-US">
                <a:solidFill>
                  <a:srgbClr val="000000"/>
                </a:solidFill>
              </a:rPr>
              <a:pPr>
                <a:buNone/>
              </a:pPr>
              <a:t>32</a:t>
            </a:fld>
            <a:endParaRPr lang="en-US">
              <a:solidFill>
                <a:srgbClr val="000000"/>
              </a:solidFill>
            </a:endParaRPr>
          </a:p>
        </p:txBody>
      </p:sp>
      <p:sp>
        <p:nvSpPr>
          <p:cNvPr id="2954244"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Expressions</a:t>
            </a:r>
          </a:p>
        </p:txBody>
      </p:sp>
      <p:sp>
        <p:nvSpPr>
          <p:cNvPr id="2954246" name="Text Box 6"/>
          <p:cNvSpPr txBox="1">
            <a:spLocks noChangeArrowheads="1"/>
          </p:cNvSpPr>
          <p:nvPr/>
        </p:nvSpPr>
        <p:spPr bwMode="auto">
          <a:xfrm>
            <a:off x="1522413" y="2657475"/>
            <a:ext cx="649763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ClrTx/>
              <a:buSzTx/>
              <a:buFontTx/>
              <a:buNone/>
            </a:pPr>
            <a:r>
              <a:rPr lang="en-US" sz="1600" b="1">
                <a:solidFill>
                  <a:srgbClr val="000000"/>
                </a:solidFill>
                <a:latin typeface="Courier New" pitchFamily="49" charset="0"/>
              </a:rPr>
              <a:t>int x = 1;     x is declared an integer</a:t>
            </a:r>
          </a:p>
          <a:p>
            <a:pPr eaLnBrk="0" hangingPunct="0">
              <a:spcBef>
                <a:spcPct val="0"/>
              </a:spcBef>
              <a:buClrTx/>
              <a:buSzTx/>
              <a:buFontTx/>
              <a:buNone/>
            </a:pPr>
            <a:r>
              <a:rPr lang="en-US" sz="1600" b="1">
                <a:solidFill>
                  <a:srgbClr val="000000"/>
                </a:solidFill>
                <a:latin typeface="Courier New" pitchFamily="49" charset="0"/>
              </a:rPr>
              <a:t>x = x + 4.3;   integer + floating point ??</a:t>
            </a:r>
            <a:br>
              <a:rPr lang="en-US" sz="1600" b="1">
                <a:solidFill>
                  <a:srgbClr val="000000"/>
                </a:solidFill>
                <a:latin typeface="Courier New" pitchFamily="49" charset="0"/>
              </a:rPr>
            </a:br>
            <a:r>
              <a:rPr lang="en-US" sz="1600" b="1">
                <a:solidFill>
                  <a:srgbClr val="000000"/>
                </a:solidFill>
                <a:latin typeface="Courier New" pitchFamily="49" charset="0"/>
              </a:rPr>
              <a:t>               (result is x = 5)</a:t>
            </a:r>
          </a:p>
        </p:txBody>
      </p:sp>
    </p:spTree>
    <p:extLst>
      <p:ext uri="{BB962C8B-B14F-4D97-AF65-F5344CB8AC3E}">
        <p14:creationId xmlns:p14="http://schemas.microsoft.com/office/powerpoint/2010/main" val="1305663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6290" name="Rectangle 2"/>
          <p:cNvSpPr>
            <a:spLocks noGrp="1" noChangeArrowheads="1"/>
          </p:cNvSpPr>
          <p:nvPr>
            <p:ph type="title"/>
          </p:nvPr>
        </p:nvSpPr>
        <p:spPr/>
        <p:txBody>
          <a:bodyPr/>
          <a:lstStyle/>
          <a:p>
            <a:r>
              <a:rPr lang="en-US"/>
              <a:t>Operator Precedence/Associativity</a:t>
            </a:r>
          </a:p>
        </p:txBody>
      </p:sp>
      <p:sp>
        <p:nvSpPr>
          <p:cNvPr id="68"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69"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70" name="Slide Number Placeholder 5"/>
          <p:cNvSpPr>
            <a:spLocks noGrp="1"/>
          </p:cNvSpPr>
          <p:nvPr>
            <p:ph type="sldNum" sz="quarter" idx="12"/>
          </p:nvPr>
        </p:nvSpPr>
        <p:spPr/>
        <p:txBody>
          <a:bodyPr/>
          <a:lstStyle/>
          <a:p>
            <a:pPr>
              <a:buNone/>
            </a:pPr>
            <a:fld id="{FAF770C6-B0BE-429F-8655-9002A365E22E}" type="slidenum">
              <a:rPr lang="en-US">
                <a:solidFill>
                  <a:srgbClr val="000000"/>
                </a:solidFill>
              </a:rPr>
              <a:pPr>
                <a:buNone/>
              </a:pPr>
              <a:t>33</a:t>
            </a:fld>
            <a:endParaRPr lang="en-US">
              <a:solidFill>
                <a:srgbClr val="000000"/>
              </a:solidFill>
            </a:endParaRPr>
          </a:p>
        </p:txBody>
      </p:sp>
      <p:graphicFrame>
        <p:nvGraphicFramePr>
          <p:cNvPr id="2956360" name="Group 72"/>
          <p:cNvGraphicFramePr>
            <a:graphicFrameLocks noGrp="1"/>
          </p:cNvGraphicFramePr>
          <p:nvPr/>
        </p:nvGraphicFramePr>
        <p:xfrm>
          <a:off x="571500" y="1654175"/>
          <a:ext cx="8083550" cy="4632960"/>
        </p:xfrm>
        <a:graphic>
          <a:graphicData uri="http://schemas.openxmlformats.org/drawingml/2006/table">
            <a:tbl>
              <a:tblPr/>
              <a:tblGrid>
                <a:gridCol w="5970588"/>
                <a:gridCol w="2112962"/>
              </a:tblGrid>
              <a:tr h="2540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rPr>
                        <a:t>OPERATORS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rPr>
                        <a:t>ASSOCIATIVITY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    [ ]    -&gt;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   ++   --   +   -   *   &amp;  (</a:t>
                      </a:r>
                      <a:r>
                        <a:rPr kumimoji="0" lang="en-US" sz="1600" b="1" i="1" u="none" strike="noStrike" cap="none" normalizeH="0" baseline="0" smtClean="0">
                          <a:ln>
                            <a:noFill/>
                          </a:ln>
                          <a:solidFill>
                            <a:schemeClr val="tx1"/>
                          </a:solidFill>
                          <a:effectLst/>
                          <a:latin typeface="Courier New" pitchFamily="49" charset="0"/>
                        </a:rPr>
                        <a:t>type</a:t>
                      </a:r>
                      <a:r>
                        <a:rPr kumimoji="0" lang="en-US" sz="1600" b="1" i="0" u="none" strike="noStrike" cap="none" normalizeH="0" baseline="0" smtClean="0">
                          <a:ln>
                            <a:noFill/>
                          </a:ln>
                          <a:solidFill>
                            <a:schemeClr val="tx1"/>
                          </a:solidFill>
                          <a:effectLst/>
                          <a:latin typeface="Courier New" pitchFamily="49" charset="0"/>
                        </a:rPr>
                        <a:t>) sizeof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right to left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&lt;&lt;    &gt;&gt;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&lt;    &lt;=    &gt;    &gt;=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&amp;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&amp;&amp;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right to left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  -=  *=  /=  %=  &amp;=  ^=  |=  &lt;&lt;=  &gt;&gt;=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right to left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left to right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956355" name="Group 67"/>
          <p:cNvGrpSpPr>
            <a:grpSpLocks/>
          </p:cNvGrpSpPr>
          <p:nvPr/>
        </p:nvGrpSpPr>
        <p:grpSpPr bwMode="auto">
          <a:xfrm>
            <a:off x="3932238" y="4848225"/>
            <a:ext cx="1812925" cy="561975"/>
            <a:chOff x="2477" y="3054"/>
            <a:chExt cx="1142" cy="354"/>
          </a:xfrm>
        </p:grpSpPr>
        <p:sp>
          <p:nvSpPr>
            <p:cNvPr id="2956344" name="Text Box 56"/>
            <p:cNvSpPr txBox="1">
              <a:spLocks noChangeArrowheads="1"/>
            </p:cNvSpPr>
            <p:nvPr/>
          </p:nvSpPr>
          <p:spPr bwMode="auto">
            <a:xfrm>
              <a:off x="2477" y="3054"/>
              <a:ext cx="114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buClrTx/>
                <a:buSzTx/>
                <a:buFontTx/>
                <a:buNone/>
              </a:pPr>
              <a:r>
                <a:rPr lang="en-US" sz="1800" b="1" dirty="0">
                  <a:solidFill>
                    <a:srgbClr val="FF0000"/>
                  </a:solidFill>
                  <a:latin typeface="Comic Sans MS" panose="030F0702030302020204" pitchFamily="66" charset="0"/>
                </a:rPr>
                <a:t>Logical</a:t>
              </a:r>
            </a:p>
          </p:txBody>
        </p:sp>
        <p:sp>
          <p:nvSpPr>
            <p:cNvPr id="2956345" name="Text Box 57"/>
            <p:cNvSpPr txBox="1">
              <a:spLocks noChangeArrowheads="1"/>
            </p:cNvSpPr>
            <p:nvPr/>
          </p:nvSpPr>
          <p:spPr bwMode="auto">
            <a:xfrm>
              <a:off x="2477" y="3235"/>
              <a:ext cx="114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buClrTx/>
                <a:buSzTx/>
                <a:buFontTx/>
                <a:buNone/>
              </a:pPr>
              <a:r>
                <a:rPr lang="en-US" sz="1800" b="1">
                  <a:solidFill>
                    <a:srgbClr val="FF0000"/>
                  </a:solidFill>
                  <a:latin typeface="Comic Sans MS" panose="030F0702030302020204" pitchFamily="66" charset="0"/>
                </a:rPr>
                <a:t>Logical</a:t>
              </a:r>
            </a:p>
          </p:txBody>
        </p:sp>
      </p:grpSp>
      <p:grpSp>
        <p:nvGrpSpPr>
          <p:cNvPr id="2956354" name="Group 66"/>
          <p:cNvGrpSpPr>
            <a:grpSpLocks/>
          </p:cNvGrpSpPr>
          <p:nvPr/>
        </p:nvGrpSpPr>
        <p:grpSpPr bwMode="auto">
          <a:xfrm>
            <a:off x="3925888" y="3411538"/>
            <a:ext cx="1819275" cy="561975"/>
            <a:chOff x="2473" y="2149"/>
            <a:chExt cx="1146" cy="354"/>
          </a:xfrm>
        </p:grpSpPr>
        <p:sp>
          <p:nvSpPr>
            <p:cNvPr id="2956346" name="Text Box 58"/>
            <p:cNvSpPr txBox="1">
              <a:spLocks noChangeArrowheads="1"/>
            </p:cNvSpPr>
            <p:nvPr/>
          </p:nvSpPr>
          <p:spPr bwMode="auto">
            <a:xfrm>
              <a:off x="2477" y="2330"/>
              <a:ext cx="114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buClrTx/>
                <a:buSzTx/>
                <a:buFontTx/>
                <a:buNone/>
              </a:pPr>
              <a:r>
                <a:rPr lang="en-US" sz="1800" b="1" dirty="0">
                  <a:solidFill>
                    <a:srgbClr val="FF0000"/>
                  </a:solidFill>
                  <a:latin typeface="Comic Sans MS" panose="030F0702030302020204" pitchFamily="66" charset="0"/>
                </a:rPr>
                <a:t>Relational</a:t>
              </a:r>
            </a:p>
          </p:txBody>
        </p:sp>
        <p:sp>
          <p:nvSpPr>
            <p:cNvPr id="2956350" name="Text Box 62"/>
            <p:cNvSpPr txBox="1">
              <a:spLocks noChangeArrowheads="1"/>
            </p:cNvSpPr>
            <p:nvPr/>
          </p:nvSpPr>
          <p:spPr bwMode="auto">
            <a:xfrm>
              <a:off x="2473" y="2149"/>
              <a:ext cx="114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buClrTx/>
                <a:buSzTx/>
                <a:buFontTx/>
                <a:buNone/>
              </a:pPr>
              <a:r>
                <a:rPr lang="en-US" sz="1800" b="1" dirty="0">
                  <a:solidFill>
                    <a:srgbClr val="FF0000"/>
                  </a:solidFill>
                  <a:latin typeface="Comic Sans MS" panose="030F0702030302020204" pitchFamily="66" charset="0"/>
                </a:rPr>
                <a:t>Relational</a:t>
              </a:r>
            </a:p>
          </p:txBody>
        </p:sp>
      </p:grpSp>
      <p:grpSp>
        <p:nvGrpSpPr>
          <p:cNvPr id="2956353" name="Group 65"/>
          <p:cNvGrpSpPr>
            <a:grpSpLocks/>
          </p:cNvGrpSpPr>
          <p:nvPr/>
        </p:nvGrpSpPr>
        <p:grpSpPr bwMode="auto">
          <a:xfrm>
            <a:off x="3925888" y="3125788"/>
            <a:ext cx="1819275" cy="1709737"/>
            <a:chOff x="2473" y="1969"/>
            <a:chExt cx="1146" cy="1077"/>
          </a:xfrm>
        </p:grpSpPr>
        <p:sp>
          <p:nvSpPr>
            <p:cNvPr id="2956347" name="Text Box 59"/>
            <p:cNvSpPr txBox="1">
              <a:spLocks noChangeArrowheads="1"/>
            </p:cNvSpPr>
            <p:nvPr/>
          </p:nvSpPr>
          <p:spPr bwMode="auto">
            <a:xfrm>
              <a:off x="2477" y="2511"/>
              <a:ext cx="114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buClrTx/>
                <a:buSzTx/>
                <a:buFontTx/>
                <a:buNone/>
              </a:pPr>
              <a:r>
                <a:rPr lang="en-US" sz="1800" b="1" dirty="0">
                  <a:solidFill>
                    <a:srgbClr val="FF0000"/>
                  </a:solidFill>
                  <a:latin typeface="Comic Sans MS" panose="030F0702030302020204" pitchFamily="66" charset="0"/>
                </a:rPr>
                <a:t>Bitwise</a:t>
              </a:r>
            </a:p>
          </p:txBody>
        </p:sp>
        <p:sp>
          <p:nvSpPr>
            <p:cNvPr id="2956348" name="Text Box 60"/>
            <p:cNvSpPr txBox="1">
              <a:spLocks noChangeArrowheads="1"/>
            </p:cNvSpPr>
            <p:nvPr/>
          </p:nvSpPr>
          <p:spPr bwMode="auto">
            <a:xfrm>
              <a:off x="2477" y="2692"/>
              <a:ext cx="114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buClrTx/>
                <a:buSzTx/>
                <a:buFontTx/>
                <a:buNone/>
              </a:pPr>
              <a:r>
                <a:rPr lang="en-US" sz="1800" b="1" dirty="0">
                  <a:solidFill>
                    <a:srgbClr val="FF0000"/>
                  </a:solidFill>
                  <a:latin typeface="Comic Sans MS" panose="030F0702030302020204" pitchFamily="66" charset="0"/>
                </a:rPr>
                <a:t>Bitwise</a:t>
              </a:r>
            </a:p>
          </p:txBody>
        </p:sp>
        <p:sp>
          <p:nvSpPr>
            <p:cNvPr id="2956349" name="Text Box 61"/>
            <p:cNvSpPr txBox="1">
              <a:spLocks noChangeArrowheads="1"/>
            </p:cNvSpPr>
            <p:nvPr/>
          </p:nvSpPr>
          <p:spPr bwMode="auto">
            <a:xfrm>
              <a:off x="2477" y="2873"/>
              <a:ext cx="114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buClrTx/>
                <a:buSzTx/>
                <a:buFontTx/>
                <a:buNone/>
              </a:pPr>
              <a:r>
                <a:rPr lang="en-US" sz="1800" b="1" dirty="0">
                  <a:solidFill>
                    <a:srgbClr val="FF0000"/>
                  </a:solidFill>
                  <a:latin typeface="Comic Sans MS" panose="030F0702030302020204" pitchFamily="66" charset="0"/>
                </a:rPr>
                <a:t>Bitwise</a:t>
              </a:r>
            </a:p>
          </p:txBody>
        </p:sp>
        <p:sp>
          <p:nvSpPr>
            <p:cNvPr id="2956351" name="Text Box 63"/>
            <p:cNvSpPr txBox="1">
              <a:spLocks noChangeArrowheads="1"/>
            </p:cNvSpPr>
            <p:nvPr/>
          </p:nvSpPr>
          <p:spPr bwMode="auto">
            <a:xfrm>
              <a:off x="2473" y="1969"/>
              <a:ext cx="114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buClrTx/>
                <a:buSzTx/>
                <a:buFontTx/>
                <a:buNone/>
              </a:pPr>
              <a:r>
                <a:rPr lang="en-US" sz="1800" b="1" dirty="0">
                  <a:solidFill>
                    <a:srgbClr val="FF0000"/>
                  </a:solidFill>
                  <a:latin typeface="Comic Sans MS" panose="030F0702030302020204" pitchFamily="66" charset="0"/>
                </a:rPr>
                <a:t>Bitwise</a:t>
              </a:r>
            </a:p>
          </p:txBody>
        </p:sp>
      </p:grpSp>
      <p:sp>
        <p:nvSpPr>
          <p:cNvPr id="2956352" name="Text Box 6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Expressions</a:t>
            </a:r>
          </a:p>
        </p:txBody>
      </p:sp>
      <p:grpSp>
        <p:nvGrpSpPr>
          <p:cNvPr id="19" name="Group 18"/>
          <p:cNvGrpSpPr/>
          <p:nvPr/>
        </p:nvGrpSpPr>
        <p:grpSpPr>
          <a:xfrm>
            <a:off x="536713" y="2256190"/>
            <a:ext cx="8353701" cy="1730024"/>
            <a:chOff x="536713" y="2812774"/>
            <a:chExt cx="8353701" cy="1730024"/>
          </a:xfrm>
        </p:grpSpPr>
        <p:sp>
          <p:nvSpPr>
            <p:cNvPr id="20" name="AutoShape 5"/>
            <p:cNvSpPr>
              <a:spLocks noChangeArrowheads="1"/>
            </p:cNvSpPr>
            <p:nvPr/>
          </p:nvSpPr>
          <p:spPr bwMode="auto">
            <a:xfrm>
              <a:off x="536713" y="2812774"/>
              <a:ext cx="8147700" cy="325579"/>
            </a:xfrm>
            <a:prstGeom prst="roundRect">
              <a:avLst>
                <a:gd name="adj" fmla="val 16667"/>
              </a:avLst>
            </a:prstGeom>
            <a:solidFill>
              <a:srgbClr val="FF0000">
                <a:alpha val="10000"/>
              </a:srgbClr>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21" name="AutoShape 8"/>
            <p:cNvSpPr>
              <a:spLocks noChangeArrowheads="1"/>
            </p:cNvSpPr>
            <p:nvPr/>
          </p:nvSpPr>
          <p:spPr bwMode="auto">
            <a:xfrm>
              <a:off x="5872857" y="3974080"/>
              <a:ext cx="3017557" cy="568718"/>
            </a:xfrm>
            <a:prstGeom prst="wedgeRoundRectCallout">
              <a:avLst>
                <a:gd name="adj1" fmla="val -66499"/>
                <a:gd name="adj2" fmla="val -182875"/>
                <a:gd name="adj3" fmla="val 16667"/>
              </a:avLst>
            </a:prstGeom>
            <a:solidFill>
              <a:srgbClr val="FFFF00"/>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0"/>
                </a:spcBef>
                <a:buClrTx/>
                <a:buSzTx/>
                <a:buFontTx/>
                <a:buNone/>
              </a:pPr>
              <a:r>
                <a:rPr lang="en-US" sz="1600" b="1" dirty="0" smtClean="0">
                  <a:solidFill>
                    <a:srgbClr val="000000"/>
                  </a:solidFill>
                  <a:latin typeface="Comic Sans MS" pitchFamily="66" charset="0"/>
                </a:rPr>
                <a:t>Unary operators associate right to left.</a:t>
              </a:r>
              <a:endParaRPr lang="en-US" sz="1600" b="1" dirty="0">
                <a:solidFill>
                  <a:srgbClr val="000000"/>
                </a:solidFill>
                <a:latin typeface="Comic Sans MS" pitchFamily="66" charset="0"/>
              </a:endParaRPr>
            </a:p>
          </p:txBody>
        </p:sp>
      </p:grpSp>
    </p:spTree>
    <p:extLst>
      <p:ext uri="{BB962C8B-B14F-4D97-AF65-F5344CB8AC3E}">
        <p14:creationId xmlns:p14="http://schemas.microsoft.com/office/powerpoint/2010/main" val="3633156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56353"/>
                                        </p:tgtEl>
                                        <p:attrNameLst>
                                          <p:attrName>style.visibility</p:attrName>
                                        </p:attrNameLst>
                                      </p:cBhvr>
                                      <p:to>
                                        <p:strVal val="visible"/>
                                      </p:to>
                                    </p:set>
                                    <p:animEffect transition="in" filter="dissolve">
                                      <p:cBhvr>
                                        <p:cTn id="7" dur="500"/>
                                        <p:tgtEl>
                                          <p:spTgt spid="2956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56354"/>
                                        </p:tgtEl>
                                        <p:attrNameLst>
                                          <p:attrName>style.visibility</p:attrName>
                                        </p:attrNameLst>
                                      </p:cBhvr>
                                      <p:to>
                                        <p:strVal val="visible"/>
                                      </p:to>
                                    </p:set>
                                    <p:animEffect transition="in" filter="dissolve">
                                      <p:cBhvr>
                                        <p:cTn id="12" dur="500"/>
                                        <p:tgtEl>
                                          <p:spTgt spid="29563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956355"/>
                                        </p:tgtEl>
                                        <p:attrNameLst>
                                          <p:attrName>style.visibility</p:attrName>
                                        </p:attrNameLst>
                                      </p:cBhvr>
                                      <p:to>
                                        <p:strVal val="visible"/>
                                      </p:to>
                                    </p:set>
                                    <p:animEffect transition="in" filter="dissolve">
                                      <p:cBhvr>
                                        <p:cTn id="17" dur="500"/>
                                        <p:tgtEl>
                                          <p:spTgt spid="29563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7.2</a:t>
            </a:r>
            <a:endParaRPr lang="en-US" dirty="0"/>
          </a:p>
        </p:txBody>
      </p:sp>
      <p:sp>
        <p:nvSpPr>
          <p:cNvPr id="3" name="Content Placeholder 2"/>
          <p:cNvSpPr>
            <a:spLocks noGrp="1"/>
          </p:cNvSpPr>
          <p:nvPr>
            <p:ph idx="1"/>
          </p:nvPr>
        </p:nvSpPr>
        <p:spPr>
          <a:xfrm>
            <a:off x="431800" y="1408113"/>
            <a:ext cx="8164513" cy="530017"/>
          </a:xfrm>
        </p:spPr>
        <p:txBody>
          <a:bodyPr/>
          <a:lstStyle/>
          <a:p>
            <a:r>
              <a:rPr lang="en-US" dirty="0"/>
              <a:t>Evaluate the variable result for the following:</a:t>
            </a:r>
          </a:p>
        </p:txBody>
      </p:sp>
      <p:sp>
        <p:nvSpPr>
          <p:cNvPr id="4" name="Date Placeholder 3"/>
          <p:cNvSpPr>
            <a:spLocks noGrp="1"/>
          </p:cNvSpPr>
          <p:nvPr>
            <p:ph type="dt" sz="half" idx="10"/>
          </p:nvPr>
        </p:nvSpPr>
        <p:spPr/>
        <p:txBody>
          <a:bodyPr/>
          <a:lstStyle/>
          <a:p>
            <a:pPr>
              <a:defRPr/>
            </a:pPr>
            <a:r>
              <a:rPr lang="en-US" smtClean="0"/>
              <a:t>BYU CS 224</a:t>
            </a:r>
            <a:endParaRPr lang="en-US"/>
          </a:p>
        </p:txBody>
      </p:sp>
      <p:sp>
        <p:nvSpPr>
          <p:cNvPr id="5" name="Footer Placeholder 4"/>
          <p:cNvSpPr>
            <a:spLocks noGrp="1"/>
          </p:cNvSpPr>
          <p:nvPr>
            <p:ph type="ftr" sz="quarter" idx="11"/>
          </p:nvPr>
        </p:nvSpPr>
        <p:spPr/>
        <p:txBody>
          <a:bodyPr/>
          <a:lstStyle/>
          <a:p>
            <a:pPr>
              <a:defRPr/>
            </a:pPr>
            <a:r>
              <a:rPr lang="en-US" smtClean="0"/>
              <a:t>The C Language</a:t>
            </a:r>
            <a:endParaRPr lang="en-US"/>
          </a:p>
        </p:txBody>
      </p:sp>
      <p:sp>
        <p:nvSpPr>
          <p:cNvPr id="6" name="Slide Number Placeholder 5"/>
          <p:cNvSpPr>
            <a:spLocks noGrp="1"/>
          </p:cNvSpPr>
          <p:nvPr>
            <p:ph type="sldNum" sz="quarter" idx="12"/>
          </p:nvPr>
        </p:nvSpPr>
        <p:spPr/>
        <p:txBody>
          <a:bodyPr/>
          <a:lstStyle/>
          <a:p>
            <a:pPr>
              <a:defRPr/>
            </a:pPr>
            <a:fld id="{BDB8B007-A104-4474-843C-5536D26F5F3C}" type="slidenum">
              <a:rPr lang="en-US" smtClean="0"/>
              <a:pPr>
                <a:defRPr/>
              </a:pPr>
              <a:t>34</a:t>
            </a:fld>
            <a:endParaRPr lang="en-US"/>
          </a:p>
        </p:txBody>
      </p:sp>
      <p:sp>
        <p:nvSpPr>
          <p:cNvPr id="7" name="TextBox 6"/>
          <p:cNvSpPr txBox="1"/>
          <p:nvPr/>
        </p:nvSpPr>
        <p:spPr>
          <a:xfrm>
            <a:off x="526774" y="2069106"/>
            <a:ext cx="6534426" cy="3797963"/>
          </a:xfrm>
          <a:prstGeom prst="rect">
            <a:avLst/>
          </a:prstGeom>
          <a:noFill/>
        </p:spPr>
        <p:txBody>
          <a:bodyPr wrap="square" rtlCol="0">
            <a:spAutoFit/>
          </a:bodyPr>
          <a:lstStyle/>
          <a:p>
            <a:pPr marL="457200" indent="-457200">
              <a:buClr>
                <a:schemeClr val="tx1"/>
              </a:buClr>
              <a:buSzPct val="100000"/>
              <a:buNone/>
            </a:pPr>
            <a:r>
              <a:rPr lang="en-US" sz="2000" b="1" dirty="0" smtClean="0">
                <a:latin typeface="Courier New" panose="02070309020205020404" pitchFamily="49" charset="0"/>
                <a:cs typeface="Courier New" panose="02070309020205020404" pitchFamily="49" charset="0"/>
              </a:rPr>
              <a:t>1.	int a = 1, b = 2, c = 3, d = 4, e = 5;</a:t>
            </a:r>
          </a:p>
          <a:p>
            <a:pPr marL="457200" indent="-457200">
              <a:buClr>
                <a:schemeClr val="tx1"/>
              </a:buClr>
              <a:buSzPct val="100000"/>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int </a:t>
            </a:r>
            <a:r>
              <a:rPr lang="en-US" sz="2000" b="1" dirty="0">
                <a:latin typeface="Courier New" panose="02070309020205020404" pitchFamily="49" charset="0"/>
                <a:cs typeface="Courier New" panose="02070309020205020404" pitchFamily="49" charset="0"/>
              </a:rPr>
              <a:t>result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 * b + c / d * </a:t>
            </a:r>
            <a:r>
              <a:rPr lang="en-US" sz="2000" b="1" dirty="0" smtClean="0">
                <a:latin typeface="Courier New" panose="02070309020205020404" pitchFamily="49" charset="0"/>
                <a:cs typeface="Courier New" panose="02070309020205020404" pitchFamily="49" charset="0"/>
              </a:rPr>
              <a:t>e;</a:t>
            </a:r>
          </a:p>
          <a:p>
            <a:pPr>
              <a:buClr>
                <a:schemeClr val="tx1"/>
              </a:buClr>
              <a:buSzPct val="100000"/>
              <a:buNone/>
            </a:pPr>
            <a:endParaRPr lang="en-US" sz="1400" b="1" dirty="0" smtClean="0">
              <a:latin typeface="Courier New" panose="02070309020205020404" pitchFamily="49" charset="0"/>
              <a:cs typeface="Courier New" panose="02070309020205020404" pitchFamily="49" charset="0"/>
            </a:endParaRPr>
          </a:p>
          <a:p>
            <a:pPr>
              <a:buClr>
                <a:schemeClr val="tx1"/>
              </a:buClr>
              <a:buSzPct val="100000"/>
              <a:buNone/>
            </a:pPr>
            <a:endParaRPr lang="en-US" sz="1400" b="1" dirty="0" smtClean="0">
              <a:latin typeface="Courier New" panose="02070309020205020404" pitchFamily="49" charset="0"/>
              <a:cs typeface="Courier New" panose="02070309020205020404" pitchFamily="49" charset="0"/>
            </a:endParaRPr>
          </a:p>
          <a:p>
            <a:pPr>
              <a:buClr>
                <a:schemeClr val="tx1"/>
              </a:buClr>
              <a:buSzPct val="100000"/>
              <a:buNone/>
            </a:pPr>
            <a:endParaRPr lang="en-US" sz="1400" b="1" dirty="0">
              <a:latin typeface="Courier New" panose="02070309020205020404" pitchFamily="49" charset="0"/>
              <a:cs typeface="Courier New" panose="02070309020205020404" pitchFamily="49" charset="0"/>
            </a:endParaRPr>
          </a:p>
          <a:p>
            <a:pPr marL="457200" indent="-457200">
              <a:buClr>
                <a:schemeClr val="tx1"/>
              </a:buClr>
              <a:buSzPct val="100000"/>
              <a:buNone/>
            </a:pPr>
            <a:r>
              <a:rPr lang="pt-BR" sz="2000" b="1" dirty="0" smtClean="0">
                <a:latin typeface="Courier New" panose="02070309020205020404" pitchFamily="49" charset="0"/>
                <a:cs typeface="Courier New" panose="02070309020205020404" pitchFamily="49" charset="0"/>
              </a:rPr>
              <a:t>2.	int </a:t>
            </a:r>
            <a:r>
              <a:rPr lang="pt-BR" sz="2000" b="1" dirty="0">
                <a:latin typeface="Courier New" panose="02070309020205020404" pitchFamily="49" charset="0"/>
                <a:cs typeface="Courier New" panose="02070309020205020404" pitchFamily="49" charset="0"/>
              </a:rPr>
              <a:t>a = </a:t>
            </a:r>
            <a:r>
              <a:rPr lang="pt-BR" sz="2000" b="1" dirty="0" smtClean="0">
                <a:latin typeface="Courier New" panose="02070309020205020404" pitchFamily="49" charset="0"/>
                <a:cs typeface="Courier New" panose="02070309020205020404" pitchFamily="49" charset="0"/>
              </a:rPr>
              <a:t>6, </a:t>
            </a:r>
            <a:r>
              <a:rPr lang="pt-BR" sz="2000" b="1" dirty="0">
                <a:latin typeface="Courier New" panose="02070309020205020404" pitchFamily="49" charset="0"/>
                <a:cs typeface="Courier New" panose="02070309020205020404" pitchFamily="49" charset="0"/>
              </a:rPr>
              <a:t>b = </a:t>
            </a:r>
            <a:r>
              <a:rPr lang="pt-BR" sz="2000" b="1" dirty="0" smtClean="0">
                <a:latin typeface="Courier New" panose="02070309020205020404" pitchFamily="49" charset="0"/>
                <a:cs typeface="Courier New" panose="02070309020205020404" pitchFamily="49" charset="0"/>
              </a:rPr>
              <a:t>5, </a:t>
            </a:r>
            <a:r>
              <a:rPr lang="pt-BR" sz="2000" b="1" dirty="0">
                <a:latin typeface="Courier New" panose="02070309020205020404" pitchFamily="49" charset="0"/>
                <a:cs typeface="Courier New" panose="02070309020205020404" pitchFamily="49" charset="0"/>
              </a:rPr>
              <a:t>c = </a:t>
            </a:r>
            <a:r>
              <a:rPr lang="pt-BR" sz="2000" b="1" dirty="0" smtClean="0">
                <a:latin typeface="Courier New" panose="02070309020205020404" pitchFamily="49" charset="0"/>
                <a:cs typeface="Courier New" panose="02070309020205020404" pitchFamily="49" charset="0"/>
              </a:rPr>
              <a:t>4, </a:t>
            </a:r>
            <a:r>
              <a:rPr lang="pt-BR" sz="2000" b="1" dirty="0">
                <a:latin typeface="Courier New" panose="02070309020205020404" pitchFamily="49" charset="0"/>
                <a:cs typeface="Courier New" panose="02070309020205020404" pitchFamily="49" charset="0"/>
              </a:rPr>
              <a:t>d</a:t>
            </a:r>
            <a:r>
              <a:rPr lang="pt-BR" sz="2000" b="1" dirty="0" smtClean="0">
                <a:latin typeface="Courier New" panose="02070309020205020404" pitchFamily="49" charset="0"/>
                <a:cs typeface="Courier New" panose="02070309020205020404" pitchFamily="49" charset="0"/>
              </a:rPr>
              <a:t> </a:t>
            </a:r>
            <a:r>
              <a:rPr lang="pt-BR" sz="2000" b="1" dirty="0">
                <a:latin typeface="Courier New" panose="02070309020205020404" pitchFamily="49" charset="0"/>
                <a:cs typeface="Courier New" panose="02070309020205020404" pitchFamily="49" charset="0"/>
              </a:rPr>
              <a:t>= </a:t>
            </a:r>
            <a:r>
              <a:rPr lang="pt-BR" sz="2000" b="1" dirty="0" smtClean="0">
                <a:latin typeface="Courier New" panose="02070309020205020404" pitchFamily="49" charset="0"/>
                <a:cs typeface="Courier New" panose="02070309020205020404" pitchFamily="49" charset="0"/>
              </a:rPr>
              <a:t>3;</a:t>
            </a:r>
          </a:p>
          <a:p>
            <a:pPr marL="457200" indent="-457200">
              <a:buClr>
                <a:schemeClr val="tx1"/>
              </a:buClr>
              <a:buSzPct val="100000"/>
              <a:buNone/>
            </a:pPr>
            <a:r>
              <a:rPr lang="pt-BR" sz="2000" b="1" dirty="0" smtClean="0">
                <a:latin typeface="Courier New" panose="02070309020205020404" pitchFamily="49" charset="0"/>
                <a:cs typeface="Courier New" panose="02070309020205020404" pitchFamily="49" charset="0"/>
              </a:rPr>
              <a:t>	int </a:t>
            </a:r>
            <a:r>
              <a:rPr lang="en-US" sz="2000" b="1" dirty="0">
                <a:latin typeface="Courier New" panose="02070309020205020404" pitchFamily="49" charset="0"/>
                <a:cs typeface="Courier New" panose="02070309020205020404" pitchFamily="49" charset="0"/>
              </a:rPr>
              <a:t>result</a:t>
            </a:r>
            <a:r>
              <a:rPr lang="pt-BR" sz="2000" b="1" dirty="0" smtClean="0">
                <a:latin typeface="Courier New" panose="02070309020205020404" pitchFamily="49" charset="0"/>
                <a:cs typeface="Courier New" panose="02070309020205020404" pitchFamily="49" charset="0"/>
              </a:rPr>
              <a:t> </a:t>
            </a:r>
            <a:r>
              <a:rPr lang="pt-BR" sz="2000" b="1" dirty="0">
                <a:latin typeface="Courier New" panose="02070309020205020404" pitchFamily="49" charset="0"/>
                <a:cs typeface="Courier New" panose="02070309020205020404" pitchFamily="49" charset="0"/>
              </a:rPr>
              <a:t>= c + </a:t>
            </a:r>
            <a:r>
              <a:rPr lang="pt-BR" sz="2000" b="1" dirty="0" smtClean="0">
                <a:latin typeface="Courier New" panose="02070309020205020404" pitchFamily="49" charset="0"/>
                <a:cs typeface="Courier New" panose="02070309020205020404" pitchFamily="49" charset="0"/>
              </a:rPr>
              <a:t>(d </a:t>
            </a:r>
            <a:r>
              <a:rPr lang="pt-BR" sz="2000" b="1" dirty="0">
                <a:latin typeface="Courier New" panose="02070309020205020404" pitchFamily="49" charset="0"/>
                <a:cs typeface="Courier New" panose="02070309020205020404" pitchFamily="49" charset="0"/>
              </a:rPr>
              <a:t>= b * </a:t>
            </a:r>
            <a:r>
              <a:rPr lang="pt-BR" sz="2000" b="1" dirty="0" smtClean="0">
                <a:latin typeface="Courier New" panose="02070309020205020404" pitchFamily="49" charset="0"/>
                <a:cs typeface="Courier New" panose="02070309020205020404" pitchFamily="49" charset="0"/>
              </a:rPr>
              <a:t>a);</a:t>
            </a:r>
          </a:p>
          <a:p>
            <a:pPr marL="457200" indent="-457200">
              <a:buClr>
                <a:schemeClr val="tx1"/>
              </a:buClr>
              <a:buSzPct val="100000"/>
              <a:buNone/>
            </a:pPr>
            <a:endParaRPr lang="pt-BR" sz="1400" b="1" dirty="0" smtClean="0">
              <a:latin typeface="Courier New" panose="02070309020205020404" pitchFamily="49" charset="0"/>
              <a:cs typeface="Courier New" panose="02070309020205020404" pitchFamily="49" charset="0"/>
            </a:endParaRPr>
          </a:p>
          <a:p>
            <a:pPr marL="457200" indent="-457200">
              <a:buClr>
                <a:schemeClr val="tx1"/>
              </a:buClr>
              <a:buSzPct val="100000"/>
              <a:buNone/>
            </a:pPr>
            <a:endParaRPr lang="pt-BR" sz="1400" b="1" dirty="0">
              <a:latin typeface="Courier New" panose="02070309020205020404" pitchFamily="49" charset="0"/>
              <a:cs typeface="Courier New" panose="02070309020205020404" pitchFamily="49" charset="0"/>
            </a:endParaRPr>
          </a:p>
          <a:p>
            <a:pPr marL="457200" indent="-457200">
              <a:buClr>
                <a:schemeClr val="tx1"/>
              </a:buClr>
              <a:buSzPct val="100000"/>
              <a:buNone/>
            </a:pPr>
            <a:endParaRPr lang="pt-BR" sz="1400" b="1" dirty="0">
              <a:latin typeface="Courier New" panose="02070309020205020404" pitchFamily="49" charset="0"/>
              <a:cs typeface="Courier New" panose="02070309020205020404" pitchFamily="49" charset="0"/>
            </a:endParaRPr>
          </a:p>
          <a:p>
            <a:pPr marL="457200" indent="-457200">
              <a:buClr>
                <a:schemeClr val="tx1"/>
              </a:buClr>
              <a:buSzPct val="100000"/>
              <a:buAutoNum type="arabicPeriod" startAt="3"/>
            </a:pPr>
            <a:r>
              <a:rPr lang="pt-BR" sz="2000" b="1" dirty="0" smtClean="0">
                <a:latin typeface="Courier New" panose="02070309020205020404" pitchFamily="49" charset="0"/>
                <a:cs typeface="Courier New" panose="02070309020205020404" pitchFamily="49" charset="0"/>
              </a:rPr>
              <a:t>int w = 5, x = 4, y = 3, z = 2;</a:t>
            </a:r>
          </a:p>
          <a:p>
            <a:pPr>
              <a:buClr>
                <a:schemeClr val="tx1"/>
              </a:buClr>
              <a:buSzPct val="100000"/>
              <a:buNone/>
              <a:tabLst>
                <a:tab pos="457200" algn="l"/>
              </a:tabLst>
            </a:pPr>
            <a:r>
              <a:rPr lang="pt-BR" sz="2000" b="1" dirty="0">
                <a:latin typeface="Courier New" panose="02070309020205020404" pitchFamily="49" charset="0"/>
                <a:cs typeface="Courier New" panose="02070309020205020404" pitchFamily="49" charset="0"/>
              </a:rPr>
              <a:t>	</a:t>
            </a:r>
            <a:r>
              <a:rPr lang="pt-BR" sz="2000" b="1" dirty="0" smtClean="0">
                <a:latin typeface="Courier New" panose="02070309020205020404" pitchFamily="49" charset="0"/>
                <a:cs typeface="Courier New" panose="02070309020205020404" pitchFamily="49" charset="0"/>
              </a:rPr>
              <a:t>int </a:t>
            </a:r>
            <a:r>
              <a:rPr lang="en-US" sz="2000" b="1" dirty="0">
                <a:latin typeface="Courier New" panose="02070309020205020404" pitchFamily="49" charset="0"/>
                <a:cs typeface="Courier New" panose="02070309020205020404" pitchFamily="49" charset="0"/>
              </a:rPr>
              <a:t>result</a:t>
            </a:r>
            <a:r>
              <a:rPr lang="pl-PL" sz="2000" b="1" dirty="0" smtClean="0">
                <a:latin typeface="Courier New" panose="02070309020205020404" pitchFamily="49" charset="0"/>
                <a:cs typeface="Courier New" panose="02070309020205020404" pitchFamily="49" charset="0"/>
              </a:rPr>
              <a:t> </a:t>
            </a:r>
            <a:r>
              <a:rPr lang="pl-PL" sz="2000" b="1" dirty="0">
                <a:latin typeface="Courier New" panose="02070309020205020404" pitchFamily="49" charset="0"/>
                <a:cs typeface="Courier New" panose="02070309020205020404" pitchFamily="49" charset="0"/>
              </a:rPr>
              <a:t>= w % x / y * z</a:t>
            </a:r>
            <a:r>
              <a:rPr lang="pl-PL"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3856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3522" name="Rectangle 2"/>
          <p:cNvSpPr>
            <a:spLocks noGrp="1" noChangeArrowheads="1"/>
          </p:cNvSpPr>
          <p:nvPr>
            <p:ph type="title"/>
          </p:nvPr>
        </p:nvSpPr>
        <p:spPr>
          <a:xfrm>
            <a:off x="1179513" y="207963"/>
            <a:ext cx="7720012" cy="866775"/>
          </a:xfrm>
        </p:spPr>
        <p:txBody>
          <a:bodyPr/>
          <a:lstStyle/>
          <a:p>
            <a:r>
              <a:rPr lang="en-US"/>
              <a:t>Combined Assignment Operators</a:t>
            </a:r>
          </a:p>
        </p:txBody>
      </p:sp>
      <p:sp>
        <p:nvSpPr>
          <p:cNvPr id="2923523" name="Rectangle 3"/>
          <p:cNvSpPr>
            <a:spLocks noGrp="1" noChangeArrowheads="1"/>
          </p:cNvSpPr>
          <p:nvPr>
            <p:ph idx="1"/>
          </p:nvPr>
        </p:nvSpPr>
        <p:spPr>
          <a:xfrm>
            <a:off x="431800" y="1408113"/>
            <a:ext cx="8164513" cy="773112"/>
          </a:xfrm>
        </p:spPr>
        <p:txBody>
          <a:bodyPr/>
          <a:lstStyle/>
          <a:p>
            <a:r>
              <a:rPr lang="en-US"/>
              <a:t>Arithmetic and bitwise operators can be combined with the assignment operator.</a:t>
            </a:r>
          </a:p>
        </p:txBody>
      </p:sp>
      <p:sp>
        <p:nvSpPr>
          <p:cNvPr id="7"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8"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9" name="Slide Number Placeholder 5"/>
          <p:cNvSpPr>
            <a:spLocks noGrp="1"/>
          </p:cNvSpPr>
          <p:nvPr>
            <p:ph type="sldNum" sz="quarter" idx="12"/>
          </p:nvPr>
        </p:nvSpPr>
        <p:spPr/>
        <p:txBody>
          <a:bodyPr/>
          <a:lstStyle/>
          <a:p>
            <a:pPr>
              <a:buNone/>
            </a:pPr>
            <a:fld id="{E9723CC8-7D56-46E1-B5A7-F05461931328}" type="slidenum">
              <a:rPr lang="en-US">
                <a:solidFill>
                  <a:srgbClr val="000000"/>
                </a:solidFill>
              </a:rPr>
              <a:pPr>
                <a:buNone/>
              </a:pPr>
              <a:t>35</a:t>
            </a:fld>
            <a:endParaRPr lang="en-US">
              <a:solidFill>
                <a:srgbClr val="000000"/>
              </a:solidFill>
            </a:endParaRPr>
          </a:p>
        </p:txBody>
      </p:sp>
      <p:sp>
        <p:nvSpPr>
          <p:cNvPr id="2923524" name="Text Box 4"/>
          <p:cNvSpPr txBox="1">
            <a:spLocks noChangeArrowheads="1"/>
          </p:cNvSpPr>
          <p:nvPr/>
        </p:nvSpPr>
        <p:spPr bwMode="auto">
          <a:xfrm>
            <a:off x="1909763" y="2344738"/>
            <a:ext cx="4318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371600" algn="l"/>
                <a:tab pos="2119313" algn="l"/>
              </a:tabLst>
              <a:defRPr sz="2400">
                <a:solidFill>
                  <a:schemeClr val="tx1"/>
                </a:solidFill>
                <a:latin typeface="Times New Roman" pitchFamily="18" charset="0"/>
              </a:defRPr>
            </a:lvl1pPr>
            <a:lvl2pPr eaLnBrk="0" hangingPunct="0">
              <a:tabLst>
                <a:tab pos="1371600" algn="l"/>
                <a:tab pos="2119313" algn="l"/>
              </a:tabLst>
              <a:defRPr sz="2400">
                <a:solidFill>
                  <a:schemeClr val="tx1"/>
                </a:solidFill>
                <a:latin typeface="Times New Roman" pitchFamily="18" charset="0"/>
              </a:defRPr>
            </a:lvl2pPr>
            <a:lvl3pPr eaLnBrk="0" hangingPunct="0">
              <a:tabLst>
                <a:tab pos="1371600" algn="l"/>
                <a:tab pos="2119313" algn="l"/>
              </a:tabLst>
              <a:defRPr sz="2400">
                <a:solidFill>
                  <a:schemeClr val="tx1"/>
                </a:solidFill>
                <a:latin typeface="Times New Roman" pitchFamily="18" charset="0"/>
              </a:defRPr>
            </a:lvl3pPr>
            <a:lvl4pPr eaLnBrk="0" hangingPunct="0">
              <a:tabLst>
                <a:tab pos="1371600" algn="l"/>
                <a:tab pos="2119313" algn="l"/>
              </a:tabLst>
              <a:defRPr sz="2400">
                <a:solidFill>
                  <a:schemeClr val="tx1"/>
                </a:solidFill>
                <a:latin typeface="Times New Roman" pitchFamily="18" charset="0"/>
              </a:defRPr>
            </a:lvl4pPr>
            <a:lvl5pPr eaLnBrk="0" hangingPunct="0">
              <a:tabLst>
                <a:tab pos="1371600" algn="l"/>
                <a:tab pos="2119313" algn="l"/>
              </a:tabLst>
              <a:defRPr sz="2400">
                <a:solidFill>
                  <a:schemeClr val="tx1"/>
                </a:solidFill>
                <a:latin typeface="Times New Roman" pitchFamily="18" charset="0"/>
              </a:defRPr>
            </a:lvl5pPr>
            <a:lvl6pPr eaLnBrk="0" fontAlgn="base" hangingPunct="0">
              <a:spcBef>
                <a:spcPct val="0"/>
              </a:spcBef>
              <a:spcAft>
                <a:spcPct val="0"/>
              </a:spcAft>
              <a:tabLst>
                <a:tab pos="1371600" algn="l"/>
                <a:tab pos="2119313" algn="l"/>
              </a:tabLst>
              <a:defRPr sz="2400">
                <a:solidFill>
                  <a:schemeClr val="tx1"/>
                </a:solidFill>
                <a:latin typeface="Times New Roman" pitchFamily="18" charset="0"/>
              </a:defRPr>
            </a:lvl6pPr>
            <a:lvl7pPr eaLnBrk="0" fontAlgn="base" hangingPunct="0">
              <a:spcBef>
                <a:spcPct val="0"/>
              </a:spcBef>
              <a:spcAft>
                <a:spcPct val="0"/>
              </a:spcAft>
              <a:tabLst>
                <a:tab pos="1371600" algn="l"/>
                <a:tab pos="2119313" algn="l"/>
              </a:tabLst>
              <a:defRPr sz="2400">
                <a:solidFill>
                  <a:schemeClr val="tx1"/>
                </a:solidFill>
                <a:latin typeface="Times New Roman" pitchFamily="18" charset="0"/>
              </a:defRPr>
            </a:lvl7pPr>
            <a:lvl8pPr eaLnBrk="0" fontAlgn="base" hangingPunct="0">
              <a:spcBef>
                <a:spcPct val="0"/>
              </a:spcBef>
              <a:spcAft>
                <a:spcPct val="0"/>
              </a:spcAft>
              <a:tabLst>
                <a:tab pos="1371600" algn="l"/>
                <a:tab pos="2119313" algn="l"/>
              </a:tabLst>
              <a:defRPr sz="2400">
                <a:solidFill>
                  <a:schemeClr val="tx1"/>
                </a:solidFill>
                <a:latin typeface="Times New Roman" pitchFamily="18" charset="0"/>
              </a:defRPr>
            </a:lvl8pPr>
            <a:lvl9pPr eaLnBrk="0" fontAlgn="base" hangingPunct="0">
              <a:spcBef>
                <a:spcPct val="0"/>
              </a:spcBef>
              <a:spcAft>
                <a:spcPct val="0"/>
              </a:spcAft>
              <a:tabLst>
                <a:tab pos="1371600" algn="l"/>
                <a:tab pos="2119313" algn="l"/>
              </a:tabLst>
              <a:defRPr sz="2400">
                <a:solidFill>
                  <a:schemeClr val="tx1"/>
                </a:solidFill>
                <a:latin typeface="Times New Roman" pitchFamily="18" charset="0"/>
              </a:defRPr>
            </a:lvl9pPr>
          </a:lstStyle>
          <a:p>
            <a:pPr>
              <a:spcBef>
                <a:spcPct val="50000"/>
              </a:spcBef>
              <a:buClrTx/>
              <a:buSzTx/>
              <a:buFontTx/>
              <a:buNone/>
            </a:pPr>
            <a:r>
              <a:rPr lang="en-US" sz="2000" b="1">
                <a:solidFill>
                  <a:srgbClr val="000000"/>
                </a:solidFill>
                <a:latin typeface="Courier New" pitchFamily="49" charset="0"/>
              </a:rPr>
              <a:t>x += y;	</a:t>
            </a:r>
            <a:r>
              <a:rPr lang="en-US" b="1">
                <a:solidFill>
                  <a:srgbClr val="000000"/>
                </a:solidFill>
                <a:latin typeface="Courier New" pitchFamily="49" charset="0"/>
                <a:sym typeface="Symbol" pitchFamily="18" charset="2"/>
              </a:rPr>
              <a:t></a:t>
            </a:r>
            <a:r>
              <a:rPr lang="en-US" sz="2000" b="1">
                <a:solidFill>
                  <a:srgbClr val="000000"/>
                </a:solidFill>
                <a:latin typeface="Courier New" pitchFamily="49" charset="0"/>
                <a:sym typeface="Wingdings" pitchFamily="2" charset="2"/>
              </a:rPr>
              <a:t>	</a:t>
            </a:r>
            <a:r>
              <a:rPr lang="en-US" sz="2000" b="1">
                <a:solidFill>
                  <a:srgbClr val="000000"/>
                </a:solidFill>
                <a:latin typeface="Courier New" pitchFamily="49" charset="0"/>
              </a:rPr>
              <a:t>x = x + (y);</a:t>
            </a:r>
            <a:br>
              <a:rPr lang="en-US" sz="2000" b="1">
                <a:solidFill>
                  <a:srgbClr val="000000"/>
                </a:solidFill>
                <a:latin typeface="Courier New" pitchFamily="49" charset="0"/>
              </a:rPr>
            </a:br>
            <a:r>
              <a:rPr lang="en-US" sz="2000" b="1">
                <a:solidFill>
                  <a:srgbClr val="000000"/>
                </a:solidFill>
                <a:latin typeface="Courier New" pitchFamily="49" charset="0"/>
              </a:rPr>
              <a:t>x -= y;	</a:t>
            </a:r>
            <a:r>
              <a:rPr lang="en-US" b="1">
                <a:solidFill>
                  <a:srgbClr val="000000"/>
                </a:solidFill>
                <a:latin typeface="Tahoma" pitchFamily="34" charset="0"/>
                <a:sym typeface="Symbol" pitchFamily="18" charset="2"/>
              </a:rPr>
              <a:t></a:t>
            </a:r>
            <a:r>
              <a:rPr lang="en-US" sz="2000" b="1">
                <a:solidFill>
                  <a:srgbClr val="000000"/>
                </a:solidFill>
                <a:sym typeface="Wingdings" pitchFamily="2" charset="2"/>
              </a:rPr>
              <a:t>	</a:t>
            </a:r>
            <a:r>
              <a:rPr lang="en-US" sz="2000" b="1">
                <a:solidFill>
                  <a:srgbClr val="000000"/>
                </a:solidFill>
                <a:latin typeface="Courier New" pitchFamily="49" charset="0"/>
              </a:rPr>
              <a:t>x = x – (y);</a:t>
            </a:r>
            <a:br>
              <a:rPr lang="en-US" sz="2000" b="1">
                <a:solidFill>
                  <a:srgbClr val="000000"/>
                </a:solidFill>
                <a:latin typeface="Courier New" pitchFamily="49" charset="0"/>
              </a:rPr>
            </a:br>
            <a:r>
              <a:rPr lang="en-US" sz="2000" b="1">
                <a:solidFill>
                  <a:srgbClr val="000000"/>
                </a:solidFill>
                <a:latin typeface="Courier New" pitchFamily="49" charset="0"/>
              </a:rPr>
              <a:t>x *= y;	</a:t>
            </a:r>
            <a:r>
              <a:rPr lang="en-US" b="1">
                <a:solidFill>
                  <a:srgbClr val="000000"/>
                </a:solidFill>
                <a:latin typeface="Tahoma" pitchFamily="34" charset="0"/>
                <a:sym typeface="Symbol" pitchFamily="18" charset="2"/>
              </a:rPr>
              <a:t></a:t>
            </a:r>
            <a:r>
              <a:rPr lang="en-US" sz="2000" b="1">
                <a:solidFill>
                  <a:srgbClr val="000000"/>
                </a:solidFill>
                <a:sym typeface="Wingdings" pitchFamily="2" charset="2"/>
              </a:rPr>
              <a:t>	</a:t>
            </a:r>
            <a:r>
              <a:rPr lang="en-US" sz="2000" b="1">
                <a:solidFill>
                  <a:srgbClr val="000000"/>
                </a:solidFill>
                <a:latin typeface="Courier New" pitchFamily="49" charset="0"/>
              </a:rPr>
              <a:t>x = x * (y);</a:t>
            </a:r>
            <a:br>
              <a:rPr lang="en-US" sz="2000" b="1">
                <a:solidFill>
                  <a:srgbClr val="000000"/>
                </a:solidFill>
                <a:latin typeface="Courier New" pitchFamily="49" charset="0"/>
              </a:rPr>
            </a:br>
            <a:r>
              <a:rPr lang="en-US" sz="2000" b="1">
                <a:solidFill>
                  <a:srgbClr val="000000"/>
                </a:solidFill>
                <a:latin typeface="Courier New" pitchFamily="49" charset="0"/>
              </a:rPr>
              <a:t>x /= y;	</a:t>
            </a:r>
            <a:r>
              <a:rPr lang="en-US" b="1">
                <a:solidFill>
                  <a:srgbClr val="000000"/>
                </a:solidFill>
                <a:latin typeface="Tahoma" pitchFamily="34" charset="0"/>
                <a:sym typeface="Symbol" pitchFamily="18" charset="2"/>
              </a:rPr>
              <a:t></a:t>
            </a:r>
            <a:r>
              <a:rPr lang="en-US" sz="2000" b="1">
                <a:solidFill>
                  <a:srgbClr val="000000"/>
                </a:solidFill>
                <a:sym typeface="Wingdings" pitchFamily="2" charset="2"/>
              </a:rPr>
              <a:t>	</a:t>
            </a:r>
            <a:r>
              <a:rPr lang="en-US" sz="2000" b="1">
                <a:solidFill>
                  <a:srgbClr val="000000"/>
                </a:solidFill>
                <a:latin typeface="Courier New" pitchFamily="49" charset="0"/>
              </a:rPr>
              <a:t>x = x / (y);</a:t>
            </a:r>
            <a:br>
              <a:rPr lang="en-US" sz="2000" b="1">
                <a:solidFill>
                  <a:srgbClr val="000000"/>
                </a:solidFill>
                <a:latin typeface="Courier New" pitchFamily="49" charset="0"/>
              </a:rPr>
            </a:br>
            <a:r>
              <a:rPr lang="en-US" sz="2000" b="1">
                <a:solidFill>
                  <a:srgbClr val="000000"/>
                </a:solidFill>
                <a:latin typeface="Courier New" pitchFamily="49" charset="0"/>
              </a:rPr>
              <a:t>x %= y;	</a:t>
            </a:r>
            <a:r>
              <a:rPr lang="en-US" b="1">
                <a:solidFill>
                  <a:srgbClr val="000000"/>
                </a:solidFill>
                <a:latin typeface="Tahoma" pitchFamily="34" charset="0"/>
                <a:sym typeface="Symbol" pitchFamily="18" charset="2"/>
              </a:rPr>
              <a:t></a:t>
            </a:r>
            <a:r>
              <a:rPr lang="en-US" sz="2000" b="1">
                <a:solidFill>
                  <a:srgbClr val="000000"/>
                </a:solidFill>
                <a:sym typeface="Wingdings" pitchFamily="2" charset="2"/>
              </a:rPr>
              <a:t>	</a:t>
            </a:r>
            <a:r>
              <a:rPr lang="en-US" sz="2000" b="1">
                <a:solidFill>
                  <a:srgbClr val="000000"/>
                </a:solidFill>
                <a:latin typeface="Courier New" pitchFamily="49" charset="0"/>
              </a:rPr>
              <a:t>x = x % (y);</a:t>
            </a:r>
            <a:br>
              <a:rPr lang="en-US" sz="2000" b="1">
                <a:solidFill>
                  <a:srgbClr val="000000"/>
                </a:solidFill>
                <a:latin typeface="Courier New" pitchFamily="49" charset="0"/>
              </a:rPr>
            </a:br>
            <a:r>
              <a:rPr lang="en-US" sz="2000" b="1">
                <a:solidFill>
                  <a:srgbClr val="000000"/>
                </a:solidFill>
                <a:latin typeface="Courier New" pitchFamily="49" charset="0"/>
              </a:rPr>
              <a:t>x &amp;= y;	</a:t>
            </a:r>
            <a:r>
              <a:rPr lang="en-US" b="1">
                <a:solidFill>
                  <a:srgbClr val="000000"/>
                </a:solidFill>
                <a:latin typeface="Tahoma" pitchFamily="34" charset="0"/>
                <a:sym typeface="Symbol" pitchFamily="18" charset="2"/>
              </a:rPr>
              <a:t></a:t>
            </a:r>
            <a:r>
              <a:rPr lang="en-US" sz="2000" b="1">
                <a:solidFill>
                  <a:srgbClr val="000000"/>
                </a:solidFill>
                <a:sym typeface="Wingdings" pitchFamily="2" charset="2"/>
              </a:rPr>
              <a:t>	</a:t>
            </a:r>
            <a:r>
              <a:rPr lang="en-US" sz="2000" b="1">
                <a:solidFill>
                  <a:srgbClr val="000000"/>
                </a:solidFill>
                <a:latin typeface="Courier New" pitchFamily="49" charset="0"/>
              </a:rPr>
              <a:t>x = x &amp; (y);</a:t>
            </a:r>
            <a:br>
              <a:rPr lang="en-US" sz="2000" b="1">
                <a:solidFill>
                  <a:srgbClr val="000000"/>
                </a:solidFill>
                <a:latin typeface="Courier New" pitchFamily="49" charset="0"/>
              </a:rPr>
            </a:br>
            <a:r>
              <a:rPr lang="en-US" sz="2000" b="1">
                <a:solidFill>
                  <a:srgbClr val="000000"/>
                </a:solidFill>
                <a:latin typeface="Courier New" pitchFamily="49" charset="0"/>
              </a:rPr>
              <a:t>x |= y;	</a:t>
            </a:r>
            <a:r>
              <a:rPr lang="en-US" b="1">
                <a:solidFill>
                  <a:srgbClr val="000000"/>
                </a:solidFill>
                <a:latin typeface="Tahoma" pitchFamily="34" charset="0"/>
                <a:sym typeface="Symbol" pitchFamily="18" charset="2"/>
              </a:rPr>
              <a:t></a:t>
            </a:r>
            <a:r>
              <a:rPr lang="en-US" sz="2000" b="1">
                <a:solidFill>
                  <a:srgbClr val="000000"/>
                </a:solidFill>
                <a:sym typeface="Wingdings" pitchFamily="2" charset="2"/>
              </a:rPr>
              <a:t>	</a:t>
            </a:r>
            <a:r>
              <a:rPr lang="en-US" sz="2000" b="1">
                <a:solidFill>
                  <a:srgbClr val="000000"/>
                </a:solidFill>
                <a:latin typeface="Courier New" pitchFamily="49" charset="0"/>
              </a:rPr>
              <a:t>x = x | (y);</a:t>
            </a:r>
            <a:br>
              <a:rPr lang="en-US" sz="2000" b="1">
                <a:solidFill>
                  <a:srgbClr val="000000"/>
                </a:solidFill>
                <a:latin typeface="Courier New" pitchFamily="49" charset="0"/>
              </a:rPr>
            </a:br>
            <a:r>
              <a:rPr lang="en-US" sz="2000" b="1">
                <a:solidFill>
                  <a:srgbClr val="000000"/>
                </a:solidFill>
                <a:latin typeface="Courier New" pitchFamily="49" charset="0"/>
              </a:rPr>
              <a:t>x ^= y;	</a:t>
            </a:r>
            <a:r>
              <a:rPr lang="en-US" b="1">
                <a:solidFill>
                  <a:srgbClr val="000000"/>
                </a:solidFill>
                <a:latin typeface="Tahoma" pitchFamily="34" charset="0"/>
                <a:sym typeface="Symbol" pitchFamily="18" charset="2"/>
              </a:rPr>
              <a:t></a:t>
            </a:r>
            <a:r>
              <a:rPr lang="en-US" sz="2000" b="1">
                <a:solidFill>
                  <a:srgbClr val="000000"/>
                </a:solidFill>
                <a:sym typeface="Wingdings" pitchFamily="2" charset="2"/>
              </a:rPr>
              <a:t>	</a:t>
            </a:r>
            <a:r>
              <a:rPr lang="en-US" sz="2000" b="1">
                <a:solidFill>
                  <a:srgbClr val="000000"/>
                </a:solidFill>
                <a:latin typeface="Courier New" pitchFamily="49" charset="0"/>
              </a:rPr>
              <a:t>x = x ^ (y);</a:t>
            </a:r>
            <a:br>
              <a:rPr lang="en-US" sz="2000" b="1">
                <a:solidFill>
                  <a:srgbClr val="000000"/>
                </a:solidFill>
                <a:latin typeface="Courier New" pitchFamily="49" charset="0"/>
              </a:rPr>
            </a:br>
            <a:r>
              <a:rPr lang="en-US" sz="2000" b="1">
                <a:solidFill>
                  <a:srgbClr val="000000"/>
                </a:solidFill>
                <a:latin typeface="Courier New" pitchFamily="49" charset="0"/>
              </a:rPr>
              <a:t>x &lt;&lt;= y;	</a:t>
            </a:r>
            <a:r>
              <a:rPr lang="en-US" b="1">
                <a:solidFill>
                  <a:srgbClr val="000000"/>
                </a:solidFill>
                <a:latin typeface="Tahoma" pitchFamily="34" charset="0"/>
                <a:sym typeface="Symbol" pitchFamily="18" charset="2"/>
              </a:rPr>
              <a:t></a:t>
            </a:r>
            <a:r>
              <a:rPr lang="en-US" sz="2000" b="1">
                <a:solidFill>
                  <a:srgbClr val="000000"/>
                </a:solidFill>
                <a:sym typeface="Wingdings" pitchFamily="2" charset="2"/>
              </a:rPr>
              <a:t>	</a:t>
            </a:r>
            <a:r>
              <a:rPr lang="en-US" sz="2000" b="1">
                <a:solidFill>
                  <a:srgbClr val="000000"/>
                </a:solidFill>
                <a:latin typeface="Courier New" pitchFamily="49" charset="0"/>
              </a:rPr>
              <a:t>x = x &lt;&lt; (y);</a:t>
            </a:r>
            <a:br>
              <a:rPr lang="en-US" sz="2000" b="1">
                <a:solidFill>
                  <a:srgbClr val="000000"/>
                </a:solidFill>
                <a:latin typeface="Courier New" pitchFamily="49" charset="0"/>
              </a:rPr>
            </a:br>
            <a:r>
              <a:rPr lang="en-US" sz="2000" b="1">
                <a:solidFill>
                  <a:srgbClr val="000000"/>
                </a:solidFill>
                <a:latin typeface="Courier New" pitchFamily="49" charset="0"/>
              </a:rPr>
              <a:t>x &gt;&gt;= y;	</a:t>
            </a:r>
            <a:r>
              <a:rPr lang="en-US" b="1">
                <a:solidFill>
                  <a:srgbClr val="000000"/>
                </a:solidFill>
                <a:latin typeface="Tahoma" pitchFamily="34" charset="0"/>
                <a:sym typeface="Symbol" pitchFamily="18" charset="2"/>
              </a:rPr>
              <a:t></a:t>
            </a:r>
            <a:r>
              <a:rPr lang="en-US" sz="2000" b="1">
                <a:solidFill>
                  <a:srgbClr val="000000"/>
                </a:solidFill>
                <a:sym typeface="Wingdings" pitchFamily="2" charset="2"/>
              </a:rPr>
              <a:t>	</a:t>
            </a:r>
            <a:r>
              <a:rPr lang="en-US" sz="2000" b="1">
                <a:solidFill>
                  <a:srgbClr val="000000"/>
                </a:solidFill>
                <a:latin typeface="Courier New" pitchFamily="49" charset="0"/>
              </a:rPr>
              <a:t>x = x &gt;&gt; (y);</a:t>
            </a:r>
          </a:p>
        </p:txBody>
      </p:sp>
      <p:sp>
        <p:nvSpPr>
          <p:cNvPr id="2923525"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Expressions</a:t>
            </a:r>
          </a:p>
        </p:txBody>
      </p:sp>
      <p:sp>
        <p:nvSpPr>
          <p:cNvPr id="2923526" name="AutoShape 6"/>
          <p:cNvSpPr>
            <a:spLocks noChangeArrowheads="1"/>
          </p:cNvSpPr>
          <p:nvPr/>
        </p:nvSpPr>
        <p:spPr bwMode="auto">
          <a:xfrm>
            <a:off x="6300788" y="3602038"/>
            <a:ext cx="2574925" cy="1316037"/>
          </a:xfrm>
          <a:prstGeom prst="wedgeRoundRectCallout">
            <a:avLst>
              <a:gd name="adj1" fmla="val -72069"/>
              <a:gd name="adj2" fmla="val -113810"/>
              <a:gd name="adj3" fmla="val 16667"/>
            </a:avLst>
          </a:prstGeom>
          <a:solidFill>
            <a:srgbClr val="FFFF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SzTx/>
              <a:buFontTx/>
              <a:buNone/>
            </a:pPr>
            <a:r>
              <a:rPr lang="en-US" sz="1800" b="1" dirty="0">
                <a:solidFill>
                  <a:srgbClr val="000000"/>
                </a:solidFill>
                <a:latin typeface="Comic Sans MS" panose="030F0702030302020204" pitchFamily="66" charset="0"/>
              </a:rPr>
              <a:t>Note: All of the expression on the right is considered parenthesized.</a:t>
            </a:r>
          </a:p>
        </p:txBody>
      </p:sp>
    </p:spTree>
    <p:extLst>
      <p:ext uri="{BB962C8B-B14F-4D97-AF65-F5344CB8AC3E}">
        <p14:creationId xmlns:p14="http://schemas.microsoft.com/office/powerpoint/2010/main" val="276712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3523">
                                            <p:txEl>
                                              <p:pRg st="0" end="0"/>
                                            </p:txEl>
                                          </p:spTgt>
                                        </p:tgtEl>
                                        <p:attrNameLst>
                                          <p:attrName>style.visibility</p:attrName>
                                        </p:attrNameLst>
                                      </p:cBhvr>
                                      <p:to>
                                        <p:strVal val="visible"/>
                                      </p:to>
                                    </p:set>
                                    <p:animEffect transition="in" filter="wipe(left)">
                                      <p:cBhvr>
                                        <p:cTn id="7" dur="500"/>
                                        <p:tgtEl>
                                          <p:spTgt spid="2923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23524">
                                            <p:txEl>
                                              <p:pRg st="0" end="0"/>
                                            </p:txEl>
                                          </p:spTgt>
                                        </p:tgtEl>
                                        <p:attrNameLst>
                                          <p:attrName>style.visibility</p:attrName>
                                        </p:attrNameLst>
                                      </p:cBhvr>
                                      <p:to>
                                        <p:strVal val="visible"/>
                                      </p:to>
                                    </p:set>
                                    <p:animEffect transition="in" filter="dissolve">
                                      <p:cBhvr>
                                        <p:cTn id="12" dur="500"/>
                                        <p:tgtEl>
                                          <p:spTgt spid="29235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23526"/>
                                        </p:tgtEl>
                                        <p:attrNameLst>
                                          <p:attrName>style.visibility</p:attrName>
                                        </p:attrNameLst>
                                      </p:cBhvr>
                                      <p:to>
                                        <p:strVal val="visible"/>
                                      </p:to>
                                    </p:set>
                                    <p:animEffect transition="in" filter="fade">
                                      <p:cBhvr>
                                        <p:cTn id="17" dur="500"/>
                                        <p:tgtEl>
                                          <p:spTgt spid="2923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3523" grpId="0" build="p" autoUpdateAnimBg="0"/>
      <p:bldP spid="2923524" grpId="0" build="p" autoUpdateAnimBg="0"/>
      <p:bldP spid="292352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28994" name="Rectangle 2"/>
          <p:cNvSpPr>
            <a:spLocks noGrp="1" noChangeArrowheads="1"/>
          </p:cNvSpPr>
          <p:nvPr>
            <p:ph type="title"/>
          </p:nvPr>
        </p:nvSpPr>
        <p:spPr/>
        <p:txBody>
          <a:bodyPr/>
          <a:lstStyle/>
          <a:p>
            <a:r>
              <a:rPr lang="en-US"/>
              <a:t>Conditional Expressions</a:t>
            </a:r>
          </a:p>
        </p:txBody>
      </p:sp>
      <p:sp>
        <p:nvSpPr>
          <p:cNvPr id="3028995" name="Rectangle 3"/>
          <p:cNvSpPr>
            <a:spLocks noGrp="1" noChangeArrowheads="1"/>
          </p:cNvSpPr>
          <p:nvPr>
            <p:ph idx="1"/>
          </p:nvPr>
        </p:nvSpPr>
        <p:spPr/>
        <p:txBody>
          <a:bodyPr/>
          <a:lstStyle/>
          <a:p>
            <a:r>
              <a:rPr lang="en-US" dirty="0"/>
              <a:t>Conditional expression</a:t>
            </a:r>
          </a:p>
          <a:p>
            <a:pPr lvl="1"/>
            <a:r>
              <a:rPr lang="en-US" dirty="0"/>
              <a:t>C multiplexor operation</a:t>
            </a:r>
          </a:p>
          <a:p>
            <a:pPr lvl="1"/>
            <a:r>
              <a:rPr lang="en-US" dirty="0"/>
              <a:t>Format: &lt;</a:t>
            </a:r>
            <a:r>
              <a:rPr lang="en-US" dirty="0" err="1"/>
              <a:t>boolean</a:t>
            </a:r>
            <a:r>
              <a:rPr lang="en-US" dirty="0"/>
              <a:t>&gt; ? &lt;true expression&gt; : &lt;false expression&gt;</a:t>
            </a:r>
          </a:p>
          <a:p>
            <a:pPr lvl="1"/>
            <a:r>
              <a:rPr lang="en-US" dirty="0" smtClean="0"/>
              <a:t>Example:</a:t>
            </a:r>
            <a:endParaRPr lang="en-US" dirty="0"/>
          </a:p>
        </p:txBody>
      </p:sp>
      <p:sp>
        <p:nvSpPr>
          <p:cNvPr id="18"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19"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20" name="Slide Number Placeholder 5"/>
          <p:cNvSpPr>
            <a:spLocks noGrp="1"/>
          </p:cNvSpPr>
          <p:nvPr>
            <p:ph type="sldNum" sz="quarter" idx="12"/>
          </p:nvPr>
        </p:nvSpPr>
        <p:spPr/>
        <p:txBody>
          <a:bodyPr/>
          <a:lstStyle/>
          <a:p>
            <a:pPr>
              <a:buNone/>
            </a:pPr>
            <a:fld id="{7A168386-2FD9-4DB3-937E-290F7BE4BB61}" type="slidenum">
              <a:rPr lang="en-US">
                <a:solidFill>
                  <a:srgbClr val="000000"/>
                </a:solidFill>
              </a:rPr>
              <a:pPr>
                <a:buNone/>
              </a:pPr>
              <a:t>36</a:t>
            </a:fld>
            <a:endParaRPr lang="en-US">
              <a:solidFill>
                <a:srgbClr val="000000"/>
              </a:solidFill>
            </a:endParaRPr>
          </a:p>
        </p:txBody>
      </p:sp>
      <p:sp>
        <p:nvSpPr>
          <p:cNvPr id="3029010" name="Text Box 18"/>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Expressions</a:t>
            </a:r>
          </a:p>
        </p:txBody>
      </p:sp>
      <p:sp>
        <p:nvSpPr>
          <p:cNvPr id="21" name="Text Box 4"/>
          <p:cNvSpPr txBox="1">
            <a:spLocks noChangeArrowheads="1"/>
          </p:cNvSpPr>
          <p:nvPr/>
        </p:nvSpPr>
        <p:spPr bwMode="auto">
          <a:xfrm>
            <a:off x="743315" y="5363859"/>
            <a:ext cx="78085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buClrTx/>
              <a:buSzTx/>
              <a:buFontTx/>
              <a:buNone/>
            </a:pPr>
            <a:r>
              <a:rPr lang="en-US" sz="2000" b="1" dirty="0" err="1" smtClean="0">
                <a:solidFill>
                  <a:srgbClr val="000000"/>
                </a:solidFill>
                <a:latin typeface="Courier New" pitchFamily="49" charset="0"/>
              </a:rPr>
              <a:t>printf</a:t>
            </a:r>
            <a:r>
              <a:rPr lang="en-US" sz="2000" b="1" dirty="0" smtClean="0">
                <a:solidFill>
                  <a:srgbClr val="000000"/>
                </a:solidFill>
                <a:latin typeface="Courier New" pitchFamily="49" charset="0"/>
              </a:rPr>
              <a:t>("%d </a:t>
            </a:r>
            <a:r>
              <a:rPr lang="en-US" sz="2000" b="1" dirty="0" err="1" smtClean="0">
                <a:solidFill>
                  <a:srgbClr val="000000"/>
                </a:solidFill>
                <a:latin typeface="Courier New" pitchFamily="49" charset="0"/>
              </a:rPr>
              <a:t>dog%s</a:t>
            </a:r>
            <a:r>
              <a:rPr lang="en-US" sz="2000" b="1" dirty="0" smtClean="0">
                <a:solidFill>
                  <a:srgbClr val="000000"/>
                </a:solidFill>
                <a:latin typeface="Courier New" pitchFamily="49" charset="0"/>
              </a:rPr>
              <a:t>", dogs, (dogs == 1) </a:t>
            </a:r>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 </a:t>
            </a:r>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"s");</a:t>
            </a:r>
            <a:endParaRPr lang="en-US" sz="2000" b="1" dirty="0">
              <a:solidFill>
                <a:srgbClr val="000000"/>
              </a:solidFill>
              <a:latin typeface="Courier New" pitchFamily="49" charset="0"/>
            </a:endParaRPr>
          </a:p>
        </p:txBody>
      </p:sp>
      <p:sp>
        <p:nvSpPr>
          <p:cNvPr id="22" name="Rectangle 3"/>
          <p:cNvSpPr txBox="1">
            <a:spLocks noChangeArrowheads="1"/>
          </p:cNvSpPr>
          <p:nvPr/>
        </p:nvSpPr>
        <p:spPr bwMode="auto">
          <a:xfrm>
            <a:off x="444346" y="4421392"/>
            <a:ext cx="8164513" cy="1711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lvl="1">
              <a:buFont typeface="Wingdings" pitchFamily="2" charset="2"/>
              <a:buNone/>
            </a:pPr>
            <a:r>
              <a:rPr lang="en-US" kern="0" dirty="0" smtClean="0"/>
              <a:t>	This expression returns the value of y if x != 0, otherwise it returns the value of z</a:t>
            </a:r>
            <a:endParaRPr lang="en-US" kern="0" dirty="0"/>
          </a:p>
        </p:txBody>
      </p:sp>
      <p:grpSp>
        <p:nvGrpSpPr>
          <p:cNvPr id="2" name="Group 1"/>
          <p:cNvGrpSpPr/>
          <p:nvPr/>
        </p:nvGrpSpPr>
        <p:grpSpPr>
          <a:xfrm>
            <a:off x="2039320" y="2797408"/>
            <a:ext cx="5055666" cy="1293813"/>
            <a:chOff x="2039320" y="2797408"/>
            <a:chExt cx="5055666" cy="1293813"/>
          </a:xfrm>
        </p:grpSpPr>
        <p:sp>
          <p:nvSpPr>
            <p:cNvPr id="3028996" name="Text Box 4"/>
            <p:cNvSpPr txBox="1">
              <a:spLocks noChangeArrowheads="1"/>
            </p:cNvSpPr>
            <p:nvPr/>
          </p:nvSpPr>
          <p:spPr bwMode="auto">
            <a:xfrm>
              <a:off x="2039320" y="3279543"/>
              <a:ext cx="1871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Tx/>
                <a:buSzTx/>
                <a:buFontTx/>
                <a:buNone/>
              </a:pPr>
              <a:r>
                <a:rPr lang="en-US" sz="2000" b="1" dirty="0">
                  <a:solidFill>
                    <a:srgbClr val="000000"/>
                  </a:solidFill>
                  <a:latin typeface="Courier New" pitchFamily="49" charset="0"/>
                </a:rPr>
                <a:t>x ? y : z</a:t>
              </a:r>
            </a:p>
          </p:txBody>
        </p:sp>
        <p:grpSp>
          <p:nvGrpSpPr>
            <p:cNvPr id="3029016" name="Group 24"/>
            <p:cNvGrpSpPr>
              <a:grpSpLocks/>
            </p:cNvGrpSpPr>
            <p:nvPr/>
          </p:nvGrpSpPr>
          <p:grpSpPr bwMode="auto">
            <a:xfrm>
              <a:off x="5651948" y="2797408"/>
              <a:ext cx="1443038" cy="1293813"/>
              <a:chOff x="4245" y="2330"/>
              <a:chExt cx="909" cy="815"/>
            </a:xfrm>
          </p:grpSpPr>
          <p:sp>
            <p:nvSpPr>
              <p:cNvPr id="3029014" name="AutoShape 22"/>
              <p:cNvSpPr>
                <a:spLocks noChangeArrowheads="1"/>
              </p:cNvSpPr>
              <p:nvPr/>
            </p:nvSpPr>
            <p:spPr bwMode="auto">
              <a:xfrm>
                <a:off x="4245" y="2617"/>
                <a:ext cx="739" cy="26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3029001" name="Line 9"/>
              <p:cNvSpPr>
                <a:spLocks noChangeShapeType="1"/>
              </p:cNvSpPr>
              <p:nvPr/>
            </p:nvSpPr>
            <p:spPr bwMode="auto">
              <a:xfrm>
                <a:off x="4416" y="2507"/>
                <a:ext cx="0" cy="1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3029003" name="Line 11"/>
              <p:cNvSpPr>
                <a:spLocks noChangeShapeType="1"/>
              </p:cNvSpPr>
              <p:nvPr/>
            </p:nvSpPr>
            <p:spPr bwMode="auto">
              <a:xfrm flipH="1">
                <a:off x="4878" y="2764"/>
                <a:ext cx="173" cy="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3029004" name="Text Box 12"/>
              <p:cNvSpPr txBox="1">
                <a:spLocks noChangeArrowheads="1"/>
              </p:cNvSpPr>
              <p:nvPr/>
            </p:nvSpPr>
            <p:spPr bwMode="auto">
              <a:xfrm>
                <a:off x="5083" y="2671"/>
                <a:ext cx="7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0"/>
                  </a:spcBef>
                  <a:buClrTx/>
                  <a:buSzTx/>
                  <a:buFontTx/>
                  <a:buNone/>
                </a:pPr>
                <a:r>
                  <a:rPr lang="en-US" sz="1600" b="1">
                    <a:solidFill>
                      <a:srgbClr val="000000"/>
                    </a:solidFill>
                  </a:rPr>
                  <a:t>x</a:t>
                </a:r>
              </a:p>
            </p:txBody>
          </p:sp>
          <p:sp>
            <p:nvSpPr>
              <p:cNvPr id="3029005" name="Text Box 13"/>
              <p:cNvSpPr txBox="1">
                <a:spLocks noChangeArrowheads="1"/>
              </p:cNvSpPr>
              <p:nvPr/>
            </p:nvSpPr>
            <p:spPr bwMode="auto">
              <a:xfrm>
                <a:off x="4377" y="2330"/>
                <a:ext cx="7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0"/>
                  </a:spcBef>
                  <a:buClrTx/>
                  <a:buSzTx/>
                  <a:buFontTx/>
                  <a:buNone/>
                </a:pPr>
                <a:r>
                  <a:rPr lang="en-US" sz="1600" b="1">
                    <a:solidFill>
                      <a:srgbClr val="000000"/>
                    </a:solidFill>
                  </a:rPr>
                  <a:t>y</a:t>
                </a:r>
              </a:p>
            </p:txBody>
          </p:sp>
          <p:sp>
            <p:nvSpPr>
              <p:cNvPr id="3029006" name="Text Box 14"/>
              <p:cNvSpPr txBox="1">
                <a:spLocks noChangeArrowheads="1"/>
              </p:cNvSpPr>
              <p:nvPr/>
            </p:nvSpPr>
            <p:spPr bwMode="auto">
              <a:xfrm>
                <a:off x="4777" y="2330"/>
                <a:ext cx="6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0"/>
                  </a:spcBef>
                  <a:buClrTx/>
                  <a:buSzTx/>
                  <a:buFontTx/>
                  <a:buNone/>
                </a:pPr>
                <a:r>
                  <a:rPr lang="en-US" sz="1600" b="1">
                    <a:solidFill>
                      <a:srgbClr val="000000"/>
                    </a:solidFill>
                  </a:rPr>
                  <a:t>z</a:t>
                </a:r>
              </a:p>
            </p:txBody>
          </p:sp>
          <p:sp>
            <p:nvSpPr>
              <p:cNvPr id="3029008" name="Text Box 16"/>
              <p:cNvSpPr txBox="1">
                <a:spLocks noChangeArrowheads="1"/>
              </p:cNvSpPr>
              <p:nvPr/>
            </p:nvSpPr>
            <p:spPr bwMode="auto">
              <a:xfrm>
                <a:off x="4393" y="2628"/>
                <a:ext cx="62"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0"/>
                  </a:spcBef>
                  <a:buClrTx/>
                  <a:buSzTx/>
                  <a:buFontTx/>
                  <a:buNone/>
                </a:pPr>
                <a:r>
                  <a:rPr lang="en-US" sz="1400" b="1" dirty="0">
                    <a:solidFill>
                      <a:srgbClr val="000000"/>
                    </a:solidFill>
                  </a:rPr>
                  <a:t>0</a:t>
                </a:r>
              </a:p>
            </p:txBody>
          </p:sp>
          <p:sp>
            <p:nvSpPr>
              <p:cNvPr id="3029009" name="Rectangle 17"/>
              <p:cNvSpPr>
                <a:spLocks noChangeArrowheads="1"/>
              </p:cNvSpPr>
              <p:nvPr/>
            </p:nvSpPr>
            <p:spPr bwMode="auto">
              <a:xfrm>
                <a:off x="4391" y="2991"/>
                <a:ext cx="47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50000"/>
                  </a:spcBef>
                  <a:buClrTx/>
                  <a:buSzTx/>
                  <a:buFontTx/>
                  <a:buNone/>
                </a:pPr>
                <a:r>
                  <a:rPr lang="en-US" sz="1600" b="1">
                    <a:solidFill>
                      <a:srgbClr val="000000"/>
                    </a:solidFill>
                  </a:rPr>
                  <a:t>x ? y : z</a:t>
                </a:r>
              </a:p>
            </p:txBody>
          </p:sp>
          <p:sp>
            <p:nvSpPr>
              <p:cNvPr id="3029012" name="Line 20"/>
              <p:cNvSpPr>
                <a:spLocks noChangeShapeType="1"/>
              </p:cNvSpPr>
              <p:nvPr/>
            </p:nvSpPr>
            <p:spPr bwMode="auto">
              <a:xfrm>
                <a:off x="4808" y="2507"/>
                <a:ext cx="0" cy="1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3029013" name="Line 21"/>
              <p:cNvSpPr>
                <a:spLocks noChangeShapeType="1"/>
              </p:cNvSpPr>
              <p:nvPr/>
            </p:nvSpPr>
            <p:spPr bwMode="auto">
              <a:xfrm>
                <a:off x="4619" y="2869"/>
                <a:ext cx="0" cy="1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3029015" name="Text Box 23"/>
              <p:cNvSpPr txBox="1">
                <a:spLocks noChangeArrowheads="1"/>
              </p:cNvSpPr>
              <p:nvPr/>
            </p:nvSpPr>
            <p:spPr bwMode="auto">
              <a:xfrm>
                <a:off x="4779" y="2628"/>
                <a:ext cx="62"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spcBef>
                    <a:spcPct val="0"/>
                  </a:spcBef>
                  <a:buClrTx/>
                  <a:buSzTx/>
                  <a:buFontTx/>
                  <a:buNone/>
                </a:pPr>
                <a:r>
                  <a:rPr lang="en-US" sz="1400" b="1">
                    <a:solidFill>
                      <a:srgbClr val="000000"/>
                    </a:solidFill>
                  </a:rPr>
                  <a:t>1</a:t>
                </a:r>
              </a:p>
            </p:txBody>
          </p:sp>
        </p:grpSp>
        <p:sp>
          <p:nvSpPr>
            <p:cNvPr id="23" name="Right Arrow 22"/>
            <p:cNvSpPr/>
            <p:nvPr/>
          </p:nvSpPr>
          <p:spPr bwMode="auto">
            <a:xfrm>
              <a:off x="3910983" y="3270483"/>
              <a:ext cx="1177384" cy="44375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spTree>
    <p:extLst>
      <p:ext uri="{BB962C8B-B14F-4D97-AF65-F5344CB8AC3E}">
        <p14:creationId xmlns:p14="http://schemas.microsoft.com/office/powerpoint/2010/main" val="1649018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8995">
                                            <p:txEl>
                                              <p:pRg st="0" end="0"/>
                                            </p:txEl>
                                          </p:spTgt>
                                        </p:tgtEl>
                                        <p:attrNameLst>
                                          <p:attrName>style.visibility</p:attrName>
                                        </p:attrNameLst>
                                      </p:cBhvr>
                                      <p:to>
                                        <p:strVal val="visible"/>
                                      </p:to>
                                    </p:set>
                                    <p:animEffect transition="in" filter="wipe(left)">
                                      <p:cBhvr>
                                        <p:cTn id="7" dur="500"/>
                                        <p:tgtEl>
                                          <p:spTgt spid="302899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28995">
                                            <p:txEl>
                                              <p:pRg st="1" end="1"/>
                                            </p:txEl>
                                          </p:spTgt>
                                        </p:tgtEl>
                                        <p:attrNameLst>
                                          <p:attrName>style.visibility</p:attrName>
                                        </p:attrNameLst>
                                      </p:cBhvr>
                                      <p:to>
                                        <p:strVal val="visible"/>
                                      </p:to>
                                    </p:set>
                                    <p:animEffect transition="in" filter="wipe(left)">
                                      <p:cBhvr>
                                        <p:cTn id="10" dur="500"/>
                                        <p:tgtEl>
                                          <p:spTgt spid="302899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28995">
                                            <p:txEl>
                                              <p:pRg st="2" end="2"/>
                                            </p:txEl>
                                          </p:spTgt>
                                        </p:tgtEl>
                                        <p:attrNameLst>
                                          <p:attrName>style.visibility</p:attrName>
                                        </p:attrNameLst>
                                      </p:cBhvr>
                                      <p:to>
                                        <p:strVal val="visible"/>
                                      </p:to>
                                    </p:set>
                                    <p:animEffect transition="in" filter="wipe(left)">
                                      <p:cBhvr>
                                        <p:cTn id="13" dur="500"/>
                                        <p:tgtEl>
                                          <p:spTgt spid="302899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28995">
                                            <p:txEl>
                                              <p:pRg st="3" end="3"/>
                                            </p:txEl>
                                          </p:spTgt>
                                        </p:tgtEl>
                                        <p:attrNameLst>
                                          <p:attrName>style.visibility</p:attrName>
                                        </p:attrNameLst>
                                      </p:cBhvr>
                                      <p:to>
                                        <p:strVal val="visible"/>
                                      </p:to>
                                    </p:set>
                                    <p:animEffect transition="in" filter="wipe(left)">
                                      <p:cBhvr>
                                        <p:cTn id="16" dur="500"/>
                                        <p:tgtEl>
                                          <p:spTgt spid="302899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Effect transition="in" filter="wipe(left)">
                                      <p:cBhvr>
                                        <p:cTn id="26" dur="500"/>
                                        <p:tgtEl>
                                          <p:spTgt spid="2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8995" grpId="0" build="p" autoUpdateAnimBg="0"/>
      <p:bldP spid="21" grpId="0"/>
      <p:bldP spid="2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7.3</a:t>
            </a:r>
            <a:endParaRPr lang="en-US" dirty="0"/>
          </a:p>
        </p:txBody>
      </p:sp>
      <p:sp>
        <p:nvSpPr>
          <p:cNvPr id="3" name="Content Placeholder 2"/>
          <p:cNvSpPr>
            <a:spLocks noGrp="1"/>
          </p:cNvSpPr>
          <p:nvPr>
            <p:ph idx="1"/>
          </p:nvPr>
        </p:nvSpPr>
        <p:spPr>
          <a:xfrm>
            <a:off x="431800" y="1408113"/>
            <a:ext cx="8164513" cy="530017"/>
          </a:xfrm>
        </p:spPr>
        <p:txBody>
          <a:bodyPr/>
          <a:lstStyle/>
          <a:p>
            <a:r>
              <a:rPr lang="en-US" dirty="0" smtClean="0"/>
              <a:t>What is the output?</a:t>
            </a:r>
            <a:endParaRPr lang="en-US" dirty="0"/>
          </a:p>
        </p:txBody>
      </p:sp>
      <p:sp>
        <p:nvSpPr>
          <p:cNvPr id="4" name="Date Placeholder 3"/>
          <p:cNvSpPr>
            <a:spLocks noGrp="1"/>
          </p:cNvSpPr>
          <p:nvPr>
            <p:ph type="dt" sz="half" idx="10"/>
          </p:nvPr>
        </p:nvSpPr>
        <p:spPr/>
        <p:txBody>
          <a:bodyPr/>
          <a:lstStyle/>
          <a:p>
            <a:pPr>
              <a:defRPr/>
            </a:pPr>
            <a:r>
              <a:rPr lang="en-US" smtClean="0"/>
              <a:t>BYU CS 224</a:t>
            </a:r>
            <a:endParaRPr lang="en-US"/>
          </a:p>
        </p:txBody>
      </p:sp>
      <p:sp>
        <p:nvSpPr>
          <p:cNvPr id="5" name="Footer Placeholder 4"/>
          <p:cNvSpPr>
            <a:spLocks noGrp="1"/>
          </p:cNvSpPr>
          <p:nvPr>
            <p:ph type="ftr" sz="quarter" idx="11"/>
          </p:nvPr>
        </p:nvSpPr>
        <p:spPr/>
        <p:txBody>
          <a:bodyPr/>
          <a:lstStyle/>
          <a:p>
            <a:pPr>
              <a:defRPr/>
            </a:pPr>
            <a:r>
              <a:rPr lang="en-US" smtClean="0"/>
              <a:t>The C Language</a:t>
            </a:r>
            <a:endParaRPr lang="en-US"/>
          </a:p>
        </p:txBody>
      </p:sp>
      <p:sp>
        <p:nvSpPr>
          <p:cNvPr id="6" name="Slide Number Placeholder 5"/>
          <p:cNvSpPr>
            <a:spLocks noGrp="1"/>
          </p:cNvSpPr>
          <p:nvPr>
            <p:ph type="sldNum" sz="quarter" idx="12"/>
          </p:nvPr>
        </p:nvSpPr>
        <p:spPr/>
        <p:txBody>
          <a:bodyPr/>
          <a:lstStyle/>
          <a:p>
            <a:pPr>
              <a:defRPr/>
            </a:pPr>
            <a:fld id="{BDB8B007-A104-4474-843C-5536D26F5F3C}" type="slidenum">
              <a:rPr lang="en-US" smtClean="0"/>
              <a:pPr>
                <a:defRPr/>
              </a:pPr>
              <a:t>37</a:t>
            </a:fld>
            <a:endParaRPr lang="en-US"/>
          </a:p>
        </p:txBody>
      </p:sp>
      <p:sp>
        <p:nvSpPr>
          <p:cNvPr id="7" name="TextBox 6"/>
          <p:cNvSpPr txBox="1"/>
          <p:nvPr/>
        </p:nvSpPr>
        <p:spPr>
          <a:xfrm>
            <a:off x="964096" y="2126974"/>
            <a:ext cx="4055165" cy="1938992"/>
          </a:xfrm>
          <a:prstGeom prst="rect">
            <a:avLst/>
          </a:prstGeom>
          <a:noFill/>
        </p:spPr>
        <p:txBody>
          <a:bodyPr wrap="square" rtlCol="0">
            <a:spAutoFit/>
          </a:bodyPr>
          <a:lstStyle/>
          <a:p>
            <a:pPr>
              <a:buClr>
                <a:schemeClr val="tx1"/>
              </a:buClr>
              <a:buSzPct val="100000"/>
              <a:buNone/>
            </a:pPr>
            <a:r>
              <a:rPr lang="nn-NO" sz="2000" b="1" dirty="0">
                <a:latin typeface="Courier New" panose="02070309020205020404" pitchFamily="49" charset="0"/>
                <a:cs typeface="Courier New" panose="02070309020205020404" pitchFamily="49" charset="0"/>
              </a:rPr>
              <a:t>main()</a:t>
            </a:r>
            <a:br>
              <a:rPr lang="nn-NO" sz="2000" b="1" dirty="0">
                <a:latin typeface="Courier New" panose="02070309020205020404" pitchFamily="49" charset="0"/>
                <a:cs typeface="Courier New" panose="02070309020205020404" pitchFamily="49" charset="0"/>
              </a:rPr>
            </a:br>
            <a:r>
              <a:rPr lang="nn-NO" sz="2000" b="1" dirty="0">
                <a:latin typeface="Courier New" panose="02070309020205020404" pitchFamily="49" charset="0"/>
                <a:cs typeface="Courier New" panose="02070309020205020404" pitchFamily="49" charset="0"/>
              </a:rPr>
              <a:t>{</a:t>
            </a:r>
            <a:br>
              <a:rPr lang="nn-NO" sz="2000" b="1" dirty="0">
                <a:latin typeface="Courier New" panose="02070309020205020404" pitchFamily="49" charset="0"/>
                <a:cs typeface="Courier New" panose="02070309020205020404" pitchFamily="49" charset="0"/>
              </a:rPr>
            </a:br>
            <a:r>
              <a:rPr lang="nn-NO" sz="2000" b="1" dirty="0" smtClean="0">
                <a:latin typeface="Courier New" panose="02070309020205020404" pitchFamily="49" charset="0"/>
                <a:cs typeface="Courier New" panose="02070309020205020404" pitchFamily="49" charset="0"/>
              </a:rPr>
              <a:t>  int i = 5,j = 10</a:t>
            </a:r>
            <a:r>
              <a:rPr lang="nn-NO" sz="2000" b="1" dirty="0">
                <a:latin typeface="Courier New" panose="02070309020205020404" pitchFamily="49" charset="0"/>
                <a:cs typeface="Courier New" panose="02070309020205020404" pitchFamily="49" charset="0"/>
              </a:rPr>
              <a:t>;</a:t>
            </a:r>
            <a:br>
              <a:rPr lang="nn-NO" sz="2000" b="1" dirty="0">
                <a:latin typeface="Courier New" panose="02070309020205020404" pitchFamily="49" charset="0"/>
                <a:cs typeface="Courier New" panose="02070309020205020404" pitchFamily="49" charset="0"/>
              </a:rPr>
            </a:br>
            <a:r>
              <a:rPr lang="nn-NO" sz="2000" b="1" dirty="0" smtClean="0">
                <a:latin typeface="Courier New" panose="02070309020205020404" pitchFamily="49" charset="0"/>
                <a:cs typeface="Courier New" panose="02070309020205020404" pitchFamily="49" charset="0"/>
              </a:rPr>
              <a:t>  i = i &amp;= j &amp;&amp; 10</a:t>
            </a:r>
            <a:r>
              <a:rPr lang="nn-NO" sz="2000" b="1" dirty="0">
                <a:latin typeface="Courier New" panose="02070309020205020404" pitchFamily="49" charset="0"/>
                <a:cs typeface="Courier New" panose="02070309020205020404" pitchFamily="49" charset="0"/>
              </a:rPr>
              <a:t>;</a:t>
            </a:r>
            <a:br>
              <a:rPr lang="nn-NO" sz="2000" b="1" dirty="0">
                <a:latin typeface="Courier New" panose="02070309020205020404" pitchFamily="49" charset="0"/>
                <a:cs typeface="Courier New" panose="02070309020205020404" pitchFamily="49" charset="0"/>
              </a:rPr>
            </a:br>
            <a:r>
              <a:rPr lang="nn-NO" sz="2000" b="1" dirty="0" smtClean="0">
                <a:latin typeface="Courier New" panose="02070309020205020404" pitchFamily="49" charset="0"/>
                <a:cs typeface="Courier New" panose="02070309020205020404" pitchFamily="49" charset="0"/>
              </a:rPr>
              <a:t>  printf</a:t>
            </a:r>
            <a:r>
              <a:rPr lang="nn-NO" sz="2000" b="1" dirty="0">
                <a:latin typeface="Courier New" panose="02070309020205020404" pitchFamily="49" charset="0"/>
                <a:cs typeface="Courier New" panose="02070309020205020404" pitchFamily="49" charset="0"/>
              </a:rPr>
              <a:t>("%d %d",i,j);</a:t>
            </a:r>
            <a:br>
              <a:rPr lang="nn-NO" sz="2000" b="1" dirty="0">
                <a:latin typeface="Courier New" panose="02070309020205020404" pitchFamily="49" charset="0"/>
                <a:cs typeface="Courier New" panose="02070309020205020404" pitchFamily="49" charset="0"/>
              </a:rPr>
            </a:br>
            <a:r>
              <a:rPr lang="nn-NO" sz="2000" b="1" dirty="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11" name="TextBox 10"/>
          <p:cNvSpPr txBox="1"/>
          <p:nvPr/>
        </p:nvSpPr>
        <p:spPr>
          <a:xfrm>
            <a:off x="964096" y="4135539"/>
            <a:ext cx="5602357" cy="2246769"/>
          </a:xfrm>
          <a:prstGeom prst="rect">
            <a:avLst/>
          </a:prstGeom>
          <a:noFill/>
        </p:spPr>
        <p:txBody>
          <a:bodyPr wrap="square" rtlCol="0">
            <a:spAutoFit/>
          </a:bodyPr>
          <a:lstStyle/>
          <a:p>
            <a:pPr>
              <a:buClr>
                <a:schemeClr val="tx1"/>
              </a:buClr>
              <a:buSzPct val="100000"/>
              <a:buNone/>
            </a:pPr>
            <a:r>
              <a:rPr lang="en-US" sz="2000" b="1" dirty="0">
                <a:latin typeface="Courier New" panose="02070309020205020404" pitchFamily="49" charset="0"/>
                <a:cs typeface="Courier New" panose="02070309020205020404" pitchFamily="49" charset="0"/>
              </a:rPr>
              <a:t>main()</a:t>
            </a:r>
          </a:p>
          <a:p>
            <a:pPr>
              <a:buClr>
                <a:schemeClr val="tx1"/>
              </a:buClr>
              <a:buSzPct val="100000"/>
              <a:buNone/>
            </a:pP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buClr>
                <a:schemeClr val="tx1"/>
              </a:buClr>
              <a:buSzPct val="100000"/>
              <a:buNone/>
            </a:pPr>
            <a:r>
              <a:rPr lang="en-US" sz="2000" b="1" dirty="0" smtClean="0">
                <a:latin typeface="Courier New" panose="02070309020205020404" pitchFamily="49" charset="0"/>
                <a:cs typeface="Courier New" panose="02070309020205020404" pitchFamily="49" charset="0"/>
              </a:rPr>
              <a:t>  int </a:t>
            </a:r>
            <a:r>
              <a:rPr lang="en-US" sz="2000" b="1" dirty="0" err="1" smtClean="0">
                <a:latin typeface="Courier New" panose="02070309020205020404" pitchFamily="49" charset="0"/>
                <a:cs typeface="Courier New" panose="02070309020205020404" pitchFamily="49" charset="0"/>
              </a:rPr>
              <a:t>i</a:t>
            </a:r>
            <a:r>
              <a:rPr lang="en-US" sz="2000" b="1" dirty="0" smtClean="0">
                <a:latin typeface="Courier New" panose="02070309020205020404" pitchFamily="49" charset="0"/>
                <a:cs typeface="Courier New" panose="02070309020205020404" pitchFamily="49" charset="0"/>
              </a:rPr>
              <a:t> = 4,j = 7</a:t>
            </a:r>
            <a:r>
              <a:rPr lang="en-US" sz="2000" b="1" dirty="0">
                <a:latin typeface="Courier New" panose="02070309020205020404" pitchFamily="49" charset="0"/>
                <a:cs typeface="Courier New" panose="02070309020205020404" pitchFamily="49" charset="0"/>
              </a:rPr>
              <a:t>;</a:t>
            </a:r>
          </a:p>
          <a:p>
            <a:pPr>
              <a:buClr>
                <a:schemeClr val="tx1"/>
              </a:buClr>
              <a:buSzPct val="100000"/>
              <a:buNone/>
            </a:pPr>
            <a:r>
              <a:rPr lang="en-US" sz="2000" b="1" dirty="0" smtClean="0">
                <a:latin typeface="Courier New" panose="02070309020205020404" pitchFamily="49" charset="0"/>
                <a:cs typeface="Courier New" panose="02070309020205020404" pitchFamily="49" charset="0"/>
              </a:rPr>
              <a:t>  j </a:t>
            </a:r>
            <a:r>
              <a:rPr lang="en-US" sz="2000" b="1" dirty="0">
                <a:latin typeface="Courier New" panose="02070309020205020404" pitchFamily="49" charset="0"/>
                <a:cs typeface="Courier New" panose="02070309020205020404" pitchFamily="49" charset="0"/>
              </a:rPr>
              <a:t>= j ||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&amp;&amp; </a:t>
            </a:r>
            <a:r>
              <a:rPr lang="en-US" sz="2000" b="1" dirty="0" err="1" smtClean="0">
                <a:latin typeface="Courier New" panose="02070309020205020404" pitchFamily="49" charset="0"/>
                <a:cs typeface="Courier New" panose="02070309020205020404" pitchFamily="49" charset="0"/>
              </a:rPr>
              <a:t>printf</a:t>
            </a: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Hello");</a:t>
            </a:r>
            <a:endParaRPr lang="en-US" sz="2000" b="1" dirty="0">
              <a:latin typeface="Courier New" panose="02070309020205020404" pitchFamily="49" charset="0"/>
              <a:cs typeface="Courier New" panose="02070309020205020404" pitchFamily="49" charset="0"/>
            </a:endParaRPr>
          </a:p>
          <a:p>
            <a:pPr>
              <a:buClr>
                <a:schemeClr val="tx1"/>
              </a:buClr>
              <a:buSzPct val="100000"/>
              <a:buNone/>
            </a:pP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("%d %d",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j);</a:t>
            </a:r>
          </a:p>
          <a:p>
            <a:pPr>
              <a:buClr>
                <a:schemeClr val="tx1"/>
              </a:buClr>
              <a:buSzPct val="100000"/>
              <a:buNone/>
            </a:pP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12" name="Rectangle 11"/>
          <p:cNvSpPr/>
          <p:nvPr/>
        </p:nvSpPr>
        <p:spPr>
          <a:xfrm>
            <a:off x="437175" y="2043310"/>
            <a:ext cx="441146" cy="461665"/>
          </a:xfrm>
          <a:prstGeom prst="rect">
            <a:avLst/>
          </a:prstGeom>
        </p:spPr>
        <p:txBody>
          <a:bodyPr wrap="none">
            <a:spAutoFit/>
          </a:bodyPr>
          <a:lstStyle/>
          <a:p>
            <a:pPr>
              <a:buNone/>
            </a:pPr>
            <a:r>
              <a:rPr lang="en-US" sz="2400" dirty="0" smtClean="0"/>
              <a:t>1.</a:t>
            </a:r>
            <a:endParaRPr lang="en-US" sz="2400" dirty="0"/>
          </a:p>
        </p:txBody>
      </p:sp>
      <p:sp>
        <p:nvSpPr>
          <p:cNvPr id="13" name="Rectangle 12"/>
          <p:cNvSpPr/>
          <p:nvPr/>
        </p:nvSpPr>
        <p:spPr>
          <a:xfrm>
            <a:off x="437175" y="4024510"/>
            <a:ext cx="441146" cy="461665"/>
          </a:xfrm>
          <a:prstGeom prst="rect">
            <a:avLst/>
          </a:prstGeom>
        </p:spPr>
        <p:txBody>
          <a:bodyPr wrap="none">
            <a:spAutoFit/>
          </a:bodyPr>
          <a:lstStyle/>
          <a:p>
            <a:pPr>
              <a:buNone/>
            </a:pPr>
            <a:r>
              <a:rPr lang="en-US" sz="2400" dirty="0"/>
              <a:t>2</a:t>
            </a:r>
            <a:r>
              <a:rPr lang="en-US" sz="2400" dirty="0" smtClean="0"/>
              <a:t>.</a:t>
            </a:r>
            <a:endParaRPr lang="en-US" sz="2400" dirty="0"/>
          </a:p>
        </p:txBody>
      </p:sp>
    </p:spTree>
    <p:extLst>
      <p:ext uri="{BB962C8B-B14F-4D97-AF65-F5344CB8AC3E}">
        <p14:creationId xmlns:p14="http://schemas.microsoft.com/office/powerpoint/2010/main" val="19890145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8124" name="Text Box 28"/>
          <p:cNvSpPr txBox="1">
            <a:spLocks noChangeArrowheads="1"/>
          </p:cNvSpPr>
          <p:nvPr/>
        </p:nvSpPr>
        <p:spPr bwMode="auto">
          <a:xfrm>
            <a:off x="5259447" y="2665271"/>
            <a:ext cx="117981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spcBef>
                <a:spcPct val="0"/>
              </a:spcBef>
              <a:buClrTx/>
              <a:buSzTx/>
              <a:buFontTx/>
              <a:buNone/>
            </a:pPr>
            <a:r>
              <a:rPr lang="en-US" sz="1800" b="1" dirty="0" smtClean="0">
                <a:solidFill>
                  <a:srgbClr val="FF0033"/>
                </a:solidFill>
                <a:latin typeface="Comic Sans MS" panose="030F0702030302020204" pitchFamily="66" charset="0"/>
              </a:rPr>
              <a:t>0x000a</a:t>
            </a:r>
            <a:r>
              <a:rPr lang="en-US" sz="800" b="1" dirty="0" smtClean="0">
                <a:solidFill>
                  <a:srgbClr val="FF0033"/>
                </a:solidFill>
                <a:latin typeface="Comic Sans MS" panose="030F0702030302020204" pitchFamily="66" charset="0"/>
              </a:rPr>
              <a:t> </a:t>
            </a:r>
            <a:r>
              <a:rPr lang="en-US" sz="1800" b="1" dirty="0" smtClean="0">
                <a:solidFill>
                  <a:srgbClr val="FF0033"/>
                </a:solidFill>
                <a:latin typeface="Comic Sans MS" panose="030F0702030302020204" pitchFamily="66" charset="0"/>
              </a:rPr>
              <a:t>(x)</a:t>
            </a:r>
            <a:endParaRPr lang="en-US" sz="1800" b="1" dirty="0">
              <a:solidFill>
                <a:srgbClr val="FF0033"/>
              </a:solidFill>
              <a:latin typeface="Comic Sans MS" panose="030F0702030302020204" pitchFamily="66" charset="0"/>
            </a:endParaRPr>
          </a:p>
        </p:txBody>
      </p:sp>
      <p:sp>
        <p:nvSpPr>
          <p:cNvPr id="2948099" name="Rectangle 3"/>
          <p:cNvSpPr>
            <a:spLocks noGrp="1" noChangeArrowheads="1"/>
          </p:cNvSpPr>
          <p:nvPr>
            <p:ph type="title"/>
          </p:nvPr>
        </p:nvSpPr>
        <p:spPr/>
        <p:txBody>
          <a:bodyPr/>
          <a:lstStyle/>
          <a:p>
            <a:r>
              <a:rPr lang="en-US"/>
              <a:t>C to Assembly – Example 1</a:t>
            </a:r>
          </a:p>
        </p:txBody>
      </p:sp>
      <p:sp>
        <p:nvSpPr>
          <p:cNvPr id="27" name="Date Placeholder 2"/>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28" name="Footer Placeholder 3"/>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29" name="Slide Number Placeholder 4"/>
          <p:cNvSpPr>
            <a:spLocks noGrp="1"/>
          </p:cNvSpPr>
          <p:nvPr>
            <p:ph type="sldNum" sz="quarter" idx="12"/>
          </p:nvPr>
        </p:nvSpPr>
        <p:spPr/>
        <p:txBody>
          <a:bodyPr/>
          <a:lstStyle/>
          <a:p>
            <a:pPr>
              <a:buNone/>
            </a:pPr>
            <a:fld id="{7BDF5E41-C90B-4904-B161-5347F3A2585D}" type="slidenum">
              <a:rPr lang="en-US">
                <a:solidFill>
                  <a:srgbClr val="000000"/>
                </a:solidFill>
              </a:rPr>
              <a:pPr>
                <a:buNone/>
              </a:pPr>
              <a:t>38</a:t>
            </a:fld>
            <a:endParaRPr lang="en-US">
              <a:solidFill>
                <a:srgbClr val="000000"/>
              </a:solidFill>
            </a:endParaRPr>
          </a:p>
        </p:txBody>
      </p:sp>
      <p:sp>
        <p:nvSpPr>
          <p:cNvPr id="2948100" name="Text Box 4"/>
          <p:cNvSpPr txBox="1">
            <a:spLocks noChangeArrowheads="1"/>
          </p:cNvSpPr>
          <p:nvPr/>
        </p:nvSpPr>
        <p:spPr bwMode="auto">
          <a:xfrm>
            <a:off x="361950" y="1782763"/>
            <a:ext cx="1992313" cy="1581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0"/>
              </a:spcBef>
              <a:buClrTx/>
              <a:buSzTx/>
              <a:buFontTx/>
              <a:buNone/>
            </a:pPr>
            <a:r>
              <a:rPr lang="es-ES" sz="1400" b="1">
                <a:solidFill>
                  <a:srgbClr val="000000"/>
                </a:solidFill>
                <a:latin typeface="Courier New" pitchFamily="49" charset="0"/>
              </a:rPr>
              <a:t>{</a:t>
            </a:r>
          </a:p>
          <a:p>
            <a:pPr eaLnBrk="0" hangingPunct="0">
              <a:spcBef>
                <a:spcPct val="0"/>
              </a:spcBef>
              <a:buClrTx/>
              <a:buSzTx/>
              <a:buFontTx/>
              <a:buNone/>
            </a:pPr>
            <a:r>
              <a:rPr lang="es-ES" sz="1400" b="1">
                <a:solidFill>
                  <a:srgbClr val="000000"/>
                </a:solidFill>
                <a:latin typeface="Courier New" pitchFamily="49" charset="0"/>
              </a:rPr>
              <a:t>   int x = 10;</a:t>
            </a:r>
          </a:p>
          <a:p>
            <a:pPr eaLnBrk="0" hangingPunct="0">
              <a:spcBef>
                <a:spcPct val="0"/>
              </a:spcBef>
              <a:buClrTx/>
              <a:buSzTx/>
              <a:buFontTx/>
              <a:buNone/>
            </a:pPr>
            <a:r>
              <a:rPr lang="es-ES" sz="1400" b="1">
                <a:solidFill>
                  <a:srgbClr val="000000"/>
                </a:solidFill>
                <a:latin typeface="Courier New" pitchFamily="49" charset="0"/>
              </a:rPr>
              <a:t>   int y = 20;</a:t>
            </a:r>
          </a:p>
          <a:p>
            <a:pPr eaLnBrk="0" hangingPunct="0">
              <a:spcBef>
                <a:spcPct val="0"/>
              </a:spcBef>
              <a:buClrTx/>
              <a:buSzTx/>
              <a:buFontTx/>
              <a:buNone/>
            </a:pPr>
            <a:r>
              <a:rPr lang="es-ES" sz="1400" b="1">
                <a:solidFill>
                  <a:srgbClr val="000000"/>
                </a:solidFill>
                <a:latin typeface="Courier New" pitchFamily="49" charset="0"/>
              </a:rPr>
              <a:t>   int z = 30;</a:t>
            </a:r>
          </a:p>
          <a:p>
            <a:pPr eaLnBrk="0" hangingPunct="0">
              <a:spcBef>
                <a:spcPct val="0"/>
              </a:spcBef>
              <a:buClrTx/>
              <a:buSzTx/>
              <a:buFontTx/>
              <a:buNone/>
            </a:pPr>
            <a:r>
              <a:rPr lang="es-ES" sz="1400" b="1">
                <a:solidFill>
                  <a:srgbClr val="000000"/>
                </a:solidFill>
                <a:latin typeface="Courier New" pitchFamily="49" charset="0"/>
              </a:rPr>
              <a:t>   x = x + 4;</a:t>
            </a:r>
          </a:p>
          <a:p>
            <a:pPr eaLnBrk="0" hangingPunct="0">
              <a:spcBef>
                <a:spcPct val="0"/>
              </a:spcBef>
              <a:buClrTx/>
              <a:buSzTx/>
              <a:buFontTx/>
              <a:buNone/>
            </a:pPr>
            <a:r>
              <a:rPr lang="es-ES" sz="1400" b="1">
                <a:solidFill>
                  <a:srgbClr val="000000"/>
                </a:solidFill>
                <a:latin typeface="Courier New" pitchFamily="49" charset="0"/>
              </a:rPr>
              <a:t>   y = x + y - z;</a:t>
            </a:r>
          </a:p>
          <a:p>
            <a:pPr eaLnBrk="0" hangingPunct="0">
              <a:spcBef>
                <a:spcPct val="0"/>
              </a:spcBef>
              <a:buClrTx/>
              <a:buSzTx/>
              <a:buFontTx/>
              <a:buNone/>
            </a:pPr>
            <a:r>
              <a:rPr lang="es-ES" sz="1400" b="1">
                <a:solidFill>
                  <a:srgbClr val="000000"/>
                </a:solidFill>
                <a:latin typeface="Courier New" pitchFamily="49" charset="0"/>
              </a:rPr>
              <a:t>}</a:t>
            </a:r>
            <a:endParaRPr lang="en-US" sz="1400" b="1">
              <a:solidFill>
                <a:srgbClr val="000000"/>
              </a:solidFill>
              <a:latin typeface="Courier New" pitchFamily="49" charset="0"/>
            </a:endParaRPr>
          </a:p>
        </p:txBody>
      </p:sp>
      <p:sp>
        <p:nvSpPr>
          <p:cNvPr id="2948101" name="Text Box 5"/>
          <p:cNvSpPr txBox="1">
            <a:spLocks noChangeArrowheads="1"/>
          </p:cNvSpPr>
          <p:nvPr/>
        </p:nvSpPr>
        <p:spPr bwMode="auto">
          <a:xfrm>
            <a:off x="802272" y="3842390"/>
            <a:ext cx="7745825" cy="2554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spcBef>
                <a:spcPct val="0"/>
              </a:spcBef>
              <a:buClrTx/>
              <a:buSzTx/>
              <a:buFontTx/>
              <a:buNone/>
            </a:pPr>
            <a:r>
              <a:rPr lang="en-US" sz="1600" b="1" dirty="0">
                <a:solidFill>
                  <a:srgbClr val="000000"/>
                </a:solidFill>
                <a:latin typeface="Courier New" pitchFamily="49" charset="0"/>
              </a:rPr>
              <a:t>0x8696: 8031 0006         SUB.W   #0x0006,SP</a:t>
            </a:r>
          </a:p>
          <a:p>
            <a:pPr eaLnBrk="0" hangingPunct="0">
              <a:spcBef>
                <a:spcPct val="0"/>
              </a:spcBef>
              <a:buClrTx/>
              <a:buSzTx/>
              <a:buFontTx/>
              <a:buNone/>
            </a:pPr>
            <a:r>
              <a:rPr lang="en-US" sz="1600" b="1" dirty="0">
                <a:solidFill>
                  <a:srgbClr val="000000"/>
                </a:solidFill>
                <a:latin typeface="Courier New" pitchFamily="49" charset="0"/>
              </a:rPr>
              <a:t>0x869a: 40B1 000A 0000    MOV.W   #0x000a,0x0000(SP)</a:t>
            </a:r>
          </a:p>
          <a:p>
            <a:pPr eaLnBrk="0" hangingPunct="0">
              <a:spcBef>
                <a:spcPct val="0"/>
              </a:spcBef>
              <a:buClrTx/>
              <a:buSzTx/>
              <a:buFontTx/>
              <a:buNone/>
            </a:pPr>
            <a:r>
              <a:rPr lang="en-US" sz="1600" b="1" dirty="0">
                <a:solidFill>
                  <a:srgbClr val="000000"/>
                </a:solidFill>
                <a:latin typeface="Courier New" pitchFamily="49" charset="0"/>
              </a:rPr>
              <a:t>0x86a0: 40B1 0014 0002    MOV.W   #0x0014,0x0002(SP)</a:t>
            </a:r>
          </a:p>
          <a:p>
            <a:pPr eaLnBrk="0" hangingPunct="0">
              <a:spcBef>
                <a:spcPct val="0"/>
              </a:spcBef>
              <a:buClrTx/>
              <a:buSzTx/>
              <a:buFontTx/>
              <a:buNone/>
            </a:pPr>
            <a:r>
              <a:rPr lang="en-US" sz="1600" b="1" dirty="0">
                <a:solidFill>
                  <a:srgbClr val="000000"/>
                </a:solidFill>
                <a:latin typeface="Courier New" pitchFamily="49" charset="0"/>
              </a:rPr>
              <a:t>0x86a6: 40B1 001E 0004    MOV.W   #0x001e,0x0004(SP)</a:t>
            </a:r>
          </a:p>
          <a:p>
            <a:pPr eaLnBrk="0" hangingPunct="0">
              <a:spcBef>
                <a:spcPct val="0"/>
              </a:spcBef>
              <a:buClrTx/>
              <a:buSzTx/>
              <a:buFontTx/>
              <a:buNone/>
            </a:pPr>
            <a:r>
              <a:rPr lang="en-US" sz="1600" b="1" dirty="0">
                <a:solidFill>
                  <a:srgbClr val="000000"/>
                </a:solidFill>
                <a:latin typeface="Courier New" pitchFamily="49" charset="0"/>
              </a:rPr>
              <a:t>0x86ac: 52A1 0000         ADD.W   #4,0x0000(SP)</a:t>
            </a:r>
          </a:p>
          <a:p>
            <a:pPr eaLnBrk="0" hangingPunct="0">
              <a:spcBef>
                <a:spcPct val="0"/>
              </a:spcBef>
              <a:buClrTx/>
              <a:buSzTx/>
              <a:buFontTx/>
              <a:buNone/>
            </a:pPr>
            <a:r>
              <a:rPr lang="en-US" sz="1600" b="1" dirty="0">
                <a:solidFill>
                  <a:srgbClr val="000000"/>
                </a:solidFill>
                <a:latin typeface="Courier New" pitchFamily="49" charset="0"/>
              </a:rPr>
              <a:t>0x86b0: 411F 0002         MOV.W   0x0002(SP),R15</a:t>
            </a:r>
          </a:p>
          <a:p>
            <a:pPr eaLnBrk="0" hangingPunct="0">
              <a:spcBef>
                <a:spcPct val="0"/>
              </a:spcBef>
              <a:buClrTx/>
              <a:buSzTx/>
              <a:buFontTx/>
              <a:buNone/>
            </a:pPr>
            <a:r>
              <a:rPr lang="en-US" sz="1600" b="1" dirty="0">
                <a:solidFill>
                  <a:srgbClr val="000000"/>
                </a:solidFill>
                <a:latin typeface="Courier New" pitchFamily="49" charset="0"/>
              </a:rPr>
              <a:t>0x86b4: 512F              ADD.W   @SP,R15</a:t>
            </a:r>
          </a:p>
          <a:p>
            <a:pPr eaLnBrk="0" hangingPunct="0">
              <a:spcBef>
                <a:spcPct val="0"/>
              </a:spcBef>
              <a:buClrTx/>
              <a:buSzTx/>
              <a:buFontTx/>
              <a:buNone/>
            </a:pPr>
            <a:r>
              <a:rPr lang="en-US" sz="1600" b="1" dirty="0">
                <a:solidFill>
                  <a:srgbClr val="000000"/>
                </a:solidFill>
                <a:latin typeface="Courier New" pitchFamily="49" charset="0"/>
              </a:rPr>
              <a:t>0x86b6: 811F 0004         SUB.W   0x0004(SP),R15</a:t>
            </a:r>
          </a:p>
          <a:p>
            <a:pPr eaLnBrk="0" hangingPunct="0">
              <a:spcBef>
                <a:spcPct val="0"/>
              </a:spcBef>
              <a:buClrTx/>
              <a:buSzTx/>
              <a:buFontTx/>
              <a:buNone/>
            </a:pPr>
            <a:r>
              <a:rPr lang="en-US" sz="1600" b="1" dirty="0">
                <a:solidFill>
                  <a:srgbClr val="000000"/>
                </a:solidFill>
                <a:latin typeface="Courier New" pitchFamily="49" charset="0"/>
              </a:rPr>
              <a:t>0x86ba: 4F81 0002         MOV.W   R15,0x0002(SP</a:t>
            </a:r>
            <a:r>
              <a:rPr lang="en-US" sz="1600" b="1" dirty="0" smtClean="0">
                <a:solidFill>
                  <a:srgbClr val="000000"/>
                </a:solidFill>
                <a:latin typeface="Courier New" pitchFamily="49" charset="0"/>
              </a:rPr>
              <a:t>)</a:t>
            </a:r>
          </a:p>
          <a:p>
            <a:pPr eaLnBrk="0" hangingPunct="0">
              <a:spcBef>
                <a:spcPct val="0"/>
              </a:spcBef>
              <a:buClrTx/>
              <a:buSzTx/>
              <a:buFontTx/>
              <a:buNone/>
            </a:pPr>
            <a:r>
              <a:rPr lang="en-US" sz="1600" b="1" dirty="0" smtClean="0">
                <a:solidFill>
                  <a:srgbClr val="000000"/>
                </a:solidFill>
                <a:latin typeface="Courier New" pitchFamily="49" charset="0"/>
              </a:rPr>
              <a:t>0x86be: 5031 0006         ADD.W   #0x0006,SP</a:t>
            </a:r>
            <a:endParaRPr lang="en-US" sz="1600" b="1" dirty="0">
              <a:solidFill>
                <a:srgbClr val="000000"/>
              </a:solidFill>
              <a:latin typeface="Courier New" pitchFamily="49" charset="0"/>
            </a:endParaRPr>
          </a:p>
        </p:txBody>
      </p:sp>
      <p:sp>
        <p:nvSpPr>
          <p:cNvPr id="2948102" name="Rectangle 6"/>
          <p:cNvSpPr>
            <a:spLocks noChangeArrowheads="1"/>
          </p:cNvSpPr>
          <p:nvPr/>
        </p:nvSpPr>
        <p:spPr bwMode="auto">
          <a:xfrm>
            <a:off x="5158787" y="1735763"/>
            <a:ext cx="1371600" cy="304800"/>
          </a:xfrm>
          <a:prstGeom prst="rect">
            <a:avLst/>
          </a:prstGeom>
          <a:noFill/>
          <a:ln w="12700">
            <a:solidFill>
              <a:srgbClr val="0033CC"/>
            </a:solidFill>
            <a:miter lim="800000"/>
            <a:headEnd type="none" w="lg" len="lg"/>
            <a:tailEnd type="none" w="lg" len="lg"/>
          </a:ln>
          <a:effectLst/>
          <a:extLst/>
        </p:spPr>
        <p:txBody>
          <a:bodyPr wrap="none" anchor="ctr"/>
          <a:lstStyle/>
          <a:p>
            <a:pPr algn="ctr" eaLnBrk="0" hangingPunct="0">
              <a:spcBef>
                <a:spcPct val="0"/>
              </a:spcBef>
              <a:buClrTx/>
              <a:buSzTx/>
              <a:buFontTx/>
              <a:buNone/>
            </a:pPr>
            <a:endParaRPr lang="en-US" sz="1200" b="1">
              <a:solidFill>
                <a:srgbClr val="FF0033"/>
              </a:solidFill>
              <a:latin typeface="Times New Roman" pitchFamily="18" charset="0"/>
            </a:endParaRPr>
          </a:p>
        </p:txBody>
      </p:sp>
      <p:sp>
        <p:nvSpPr>
          <p:cNvPr id="2948103" name="Rectangle 7"/>
          <p:cNvSpPr>
            <a:spLocks noChangeArrowheads="1"/>
          </p:cNvSpPr>
          <p:nvPr/>
        </p:nvSpPr>
        <p:spPr bwMode="auto">
          <a:xfrm>
            <a:off x="5158787" y="2040563"/>
            <a:ext cx="13716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endParaRPr lang="en-US" sz="800" b="1">
              <a:solidFill>
                <a:srgbClr val="FF0033"/>
              </a:solidFill>
              <a:latin typeface="Times New Roman" pitchFamily="18" charset="0"/>
            </a:endParaRPr>
          </a:p>
        </p:txBody>
      </p:sp>
      <p:sp>
        <p:nvSpPr>
          <p:cNvPr id="2948104" name="Rectangle 8"/>
          <p:cNvSpPr>
            <a:spLocks noChangeArrowheads="1"/>
          </p:cNvSpPr>
          <p:nvPr/>
        </p:nvSpPr>
        <p:spPr bwMode="auto">
          <a:xfrm>
            <a:off x="5158787" y="2345363"/>
            <a:ext cx="1371600" cy="304800"/>
          </a:xfrm>
          <a:prstGeom prst="rect">
            <a:avLst/>
          </a:prstGeom>
          <a:noFill/>
          <a:ln w="12700">
            <a:solidFill>
              <a:srgbClr val="0033CC"/>
            </a:solidFill>
            <a:miter lim="800000"/>
            <a:headEnd type="none" w="lg" len="lg"/>
            <a:tailEnd type="none" w="lg" len="lg"/>
          </a:ln>
          <a:effectLst/>
          <a:extLst/>
        </p:spPr>
        <p:txBody>
          <a:bodyPr wrap="none" anchor="ctr"/>
          <a:lstStyle/>
          <a:p>
            <a:pPr algn="ctr" eaLnBrk="0" hangingPunct="0">
              <a:spcBef>
                <a:spcPct val="0"/>
              </a:spcBef>
              <a:buClrTx/>
              <a:buSzTx/>
              <a:buFontTx/>
              <a:buNone/>
            </a:pPr>
            <a:endParaRPr lang="en-US" sz="800" b="1">
              <a:solidFill>
                <a:srgbClr val="FF0033"/>
              </a:solidFill>
              <a:latin typeface="Times New Roman" pitchFamily="18" charset="0"/>
            </a:endParaRPr>
          </a:p>
        </p:txBody>
      </p:sp>
      <p:sp>
        <p:nvSpPr>
          <p:cNvPr id="2948105" name="Rectangle 9"/>
          <p:cNvSpPr>
            <a:spLocks noChangeArrowheads="1"/>
          </p:cNvSpPr>
          <p:nvPr/>
        </p:nvSpPr>
        <p:spPr bwMode="auto">
          <a:xfrm>
            <a:off x="5158787" y="2650163"/>
            <a:ext cx="1371600" cy="304800"/>
          </a:xfrm>
          <a:prstGeom prst="rect">
            <a:avLst/>
          </a:prstGeom>
          <a:noFill/>
          <a:ln w="12700">
            <a:solidFill>
              <a:srgbClr val="0033CC"/>
            </a:solidFill>
            <a:miter lim="800000"/>
            <a:headEnd type="none" w="lg" len="lg"/>
            <a:tailEnd type="none" w="lg" len="lg"/>
          </a:ln>
          <a:effectLs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2948106" name="Rectangle 10"/>
          <p:cNvSpPr>
            <a:spLocks noChangeArrowheads="1"/>
          </p:cNvSpPr>
          <p:nvPr/>
        </p:nvSpPr>
        <p:spPr bwMode="auto">
          <a:xfrm>
            <a:off x="5158787" y="2954963"/>
            <a:ext cx="1371600" cy="304800"/>
          </a:xfrm>
          <a:prstGeom prst="rect">
            <a:avLst/>
          </a:prstGeom>
          <a:noFill/>
          <a:ln w="12700">
            <a:solidFill>
              <a:srgbClr val="0033CC"/>
            </a:solidFill>
            <a:miter lim="800000"/>
            <a:headEnd type="none" w="lg" len="lg"/>
            <a:tailEnd type="none" w="lg" len="lg"/>
          </a:ln>
          <a:effectLs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grpSp>
        <p:nvGrpSpPr>
          <p:cNvPr id="2" name="Group 1"/>
          <p:cNvGrpSpPr/>
          <p:nvPr/>
        </p:nvGrpSpPr>
        <p:grpSpPr>
          <a:xfrm>
            <a:off x="4091987" y="2635869"/>
            <a:ext cx="990600" cy="366713"/>
            <a:chOff x="4091987" y="2635869"/>
            <a:chExt cx="990600" cy="366713"/>
          </a:xfrm>
        </p:grpSpPr>
        <p:sp>
          <p:nvSpPr>
            <p:cNvPr id="2948107" name="Text Box 11"/>
            <p:cNvSpPr txBox="1">
              <a:spLocks noChangeArrowheads="1"/>
            </p:cNvSpPr>
            <p:nvPr/>
          </p:nvSpPr>
          <p:spPr bwMode="auto">
            <a:xfrm>
              <a:off x="4091987" y="2635869"/>
              <a:ext cx="457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a:solidFill>
                    <a:srgbClr val="FF0033"/>
                  </a:solidFill>
                  <a:latin typeface="Courier New" pitchFamily="49" charset="0"/>
                </a:rPr>
                <a:t>SP</a:t>
              </a:r>
            </a:p>
          </p:txBody>
        </p:sp>
        <p:sp>
          <p:nvSpPr>
            <p:cNvPr id="2948108" name="Line 12"/>
            <p:cNvSpPr>
              <a:spLocks noChangeShapeType="1"/>
            </p:cNvSpPr>
            <p:nvPr/>
          </p:nvSpPr>
          <p:spPr bwMode="auto">
            <a:xfrm>
              <a:off x="4549187" y="2810494"/>
              <a:ext cx="533400" cy="0"/>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grpSp>
      <p:sp>
        <p:nvSpPr>
          <p:cNvPr id="2948109" name="Text Box 13"/>
          <p:cNvSpPr txBox="1">
            <a:spLocks noChangeArrowheads="1"/>
          </p:cNvSpPr>
          <p:nvPr/>
        </p:nvSpPr>
        <p:spPr bwMode="auto">
          <a:xfrm>
            <a:off x="5435012" y="3293380"/>
            <a:ext cx="869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a:solidFill>
                  <a:srgbClr val="1C1C1C"/>
                </a:solidFill>
                <a:latin typeface="Courier New" pitchFamily="49" charset="0"/>
              </a:rPr>
              <a:t>Stack</a:t>
            </a:r>
          </a:p>
        </p:txBody>
      </p:sp>
      <p:sp>
        <p:nvSpPr>
          <p:cNvPr id="2948110" name="Text Box 14"/>
          <p:cNvSpPr txBox="1">
            <a:spLocks noChangeArrowheads="1"/>
          </p:cNvSpPr>
          <p:nvPr/>
        </p:nvSpPr>
        <p:spPr bwMode="auto">
          <a:xfrm>
            <a:off x="6560133" y="1411571"/>
            <a:ext cx="87395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smtClean="0">
                <a:solidFill>
                  <a:srgbClr val="FF0033"/>
                </a:solidFill>
                <a:latin typeface="Courier New" pitchFamily="49" charset="0"/>
              </a:rPr>
              <a:t>x0600</a:t>
            </a:r>
            <a:endParaRPr lang="en-US" sz="1800" b="1" dirty="0">
              <a:solidFill>
                <a:srgbClr val="FF0033"/>
              </a:solidFill>
              <a:latin typeface="Courier New" pitchFamily="49" charset="0"/>
            </a:endParaRPr>
          </a:p>
        </p:txBody>
      </p:sp>
      <p:sp>
        <p:nvSpPr>
          <p:cNvPr id="2948111" name="Text Box 15"/>
          <p:cNvSpPr txBox="1">
            <a:spLocks noChangeArrowheads="1"/>
          </p:cNvSpPr>
          <p:nvPr/>
        </p:nvSpPr>
        <p:spPr bwMode="auto">
          <a:xfrm>
            <a:off x="6560133" y="1716371"/>
            <a:ext cx="87395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smtClean="0">
                <a:solidFill>
                  <a:srgbClr val="FF0033"/>
                </a:solidFill>
                <a:latin typeface="Courier New" pitchFamily="49" charset="0"/>
              </a:rPr>
              <a:t>x05fe</a:t>
            </a:r>
            <a:endParaRPr lang="en-US" sz="1800" b="1" dirty="0">
              <a:solidFill>
                <a:srgbClr val="FF0033"/>
              </a:solidFill>
              <a:latin typeface="Courier New" pitchFamily="49" charset="0"/>
            </a:endParaRPr>
          </a:p>
        </p:txBody>
      </p:sp>
      <p:sp>
        <p:nvSpPr>
          <p:cNvPr id="2948112" name="Text Box 16"/>
          <p:cNvSpPr txBox="1">
            <a:spLocks noChangeArrowheads="1"/>
          </p:cNvSpPr>
          <p:nvPr/>
        </p:nvSpPr>
        <p:spPr bwMode="auto">
          <a:xfrm>
            <a:off x="6560133" y="2019584"/>
            <a:ext cx="87395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smtClean="0">
                <a:solidFill>
                  <a:srgbClr val="FF0033"/>
                </a:solidFill>
                <a:latin typeface="Courier New" pitchFamily="49" charset="0"/>
              </a:rPr>
              <a:t>x05fc</a:t>
            </a:r>
            <a:endParaRPr lang="en-US" sz="1800" b="1" dirty="0">
              <a:solidFill>
                <a:srgbClr val="FF0033"/>
              </a:solidFill>
              <a:latin typeface="Courier New" pitchFamily="49" charset="0"/>
            </a:endParaRPr>
          </a:p>
        </p:txBody>
      </p:sp>
      <p:sp>
        <p:nvSpPr>
          <p:cNvPr id="2948113" name="Text Box 17"/>
          <p:cNvSpPr txBox="1">
            <a:spLocks noChangeArrowheads="1"/>
          </p:cNvSpPr>
          <p:nvPr/>
        </p:nvSpPr>
        <p:spPr bwMode="auto">
          <a:xfrm>
            <a:off x="6563724" y="2325693"/>
            <a:ext cx="8667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FF0033"/>
                </a:solidFill>
                <a:latin typeface="Courier New" pitchFamily="49" charset="0"/>
              </a:rPr>
              <a:t>x05fa</a:t>
            </a:r>
          </a:p>
        </p:txBody>
      </p:sp>
      <p:sp>
        <p:nvSpPr>
          <p:cNvPr id="2948114" name="Rectangle 18"/>
          <p:cNvSpPr>
            <a:spLocks noChangeArrowheads="1"/>
          </p:cNvSpPr>
          <p:nvPr/>
        </p:nvSpPr>
        <p:spPr bwMode="auto">
          <a:xfrm>
            <a:off x="5158787" y="1430963"/>
            <a:ext cx="1371600" cy="304800"/>
          </a:xfrm>
          <a:prstGeom prst="rect">
            <a:avLst/>
          </a:prstGeom>
          <a:noFill/>
          <a:ln w="12700">
            <a:solidFill>
              <a:srgbClr val="0033CC"/>
            </a:solidFill>
            <a:miter lim="800000"/>
            <a:headEnd type="none" w="lg" len="lg"/>
            <a:tailEnd type="none" w="lg" len="lg"/>
          </a:ln>
          <a:effectLst/>
          <a:extLst/>
        </p:spPr>
        <p:txBody>
          <a:bodyPr wrap="none" anchor="ctr"/>
          <a:lstStyle/>
          <a:p>
            <a:pPr algn="ctr" eaLnBrk="0" hangingPunct="0">
              <a:spcBef>
                <a:spcPct val="0"/>
              </a:spcBef>
              <a:buClrTx/>
              <a:buSzTx/>
              <a:buFontTx/>
              <a:buNone/>
            </a:pPr>
            <a:endParaRPr lang="en-US" sz="1200" b="1">
              <a:solidFill>
                <a:srgbClr val="FF0033"/>
              </a:solidFill>
              <a:latin typeface="Times New Roman" pitchFamily="18" charset="0"/>
            </a:endParaRPr>
          </a:p>
        </p:txBody>
      </p:sp>
      <p:sp>
        <p:nvSpPr>
          <p:cNvPr id="2948118" name="Text Box 22"/>
          <p:cNvSpPr txBox="1">
            <a:spLocks noChangeArrowheads="1"/>
          </p:cNvSpPr>
          <p:nvPr/>
        </p:nvSpPr>
        <p:spPr bwMode="auto">
          <a:xfrm>
            <a:off x="6568071" y="2627596"/>
            <a:ext cx="87395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smtClean="0">
                <a:solidFill>
                  <a:srgbClr val="FF0033"/>
                </a:solidFill>
                <a:latin typeface="Courier New" pitchFamily="49" charset="0"/>
              </a:rPr>
              <a:t>x05f8</a:t>
            </a:r>
            <a:endParaRPr lang="en-US" sz="1800" b="1" dirty="0">
              <a:solidFill>
                <a:srgbClr val="FF0033"/>
              </a:solidFill>
              <a:latin typeface="Courier New" pitchFamily="49" charset="0"/>
            </a:endParaRPr>
          </a:p>
        </p:txBody>
      </p:sp>
      <p:sp>
        <p:nvSpPr>
          <p:cNvPr id="2948119" name="Text Box 23"/>
          <p:cNvSpPr txBox="1">
            <a:spLocks noChangeArrowheads="1"/>
          </p:cNvSpPr>
          <p:nvPr/>
        </p:nvSpPr>
        <p:spPr bwMode="auto">
          <a:xfrm>
            <a:off x="6564896" y="2932396"/>
            <a:ext cx="87395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smtClean="0">
                <a:solidFill>
                  <a:srgbClr val="FF0033"/>
                </a:solidFill>
                <a:latin typeface="Courier New" pitchFamily="49" charset="0"/>
              </a:rPr>
              <a:t>x05f6</a:t>
            </a:r>
            <a:endParaRPr lang="en-US" sz="1800" b="1" dirty="0">
              <a:solidFill>
                <a:srgbClr val="FF0033"/>
              </a:solidFill>
              <a:latin typeface="Courier New" pitchFamily="49" charset="0"/>
            </a:endParaRPr>
          </a:p>
        </p:txBody>
      </p:sp>
      <p:sp>
        <p:nvSpPr>
          <p:cNvPr id="2948123" name="Text Box 27"/>
          <p:cNvSpPr txBox="1">
            <a:spLocks noChangeArrowheads="1"/>
          </p:cNvSpPr>
          <p:nvPr/>
        </p:nvSpPr>
        <p:spPr bwMode="auto">
          <a:xfrm>
            <a:off x="5257042" y="2367995"/>
            <a:ext cx="118462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spcBef>
                <a:spcPct val="0"/>
              </a:spcBef>
              <a:buClrTx/>
              <a:buSzTx/>
              <a:buFontTx/>
              <a:buNone/>
            </a:pPr>
            <a:r>
              <a:rPr lang="en-US" sz="1800" b="1" dirty="0" smtClean="0">
                <a:solidFill>
                  <a:srgbClr val="FF0033"/>
                </a:solidFill>
                <a:latin typeface="Comic Sans MS" panose="030F0702030302020204" pitchFamily="66" charset="0"/>
              </a:rPr>
              <a:t>0x0014</a:t>
            </a:r>
            <a:r>
              <a:rPr lang="en-US" sz="800" b="1" dirty="0" smtClean="0">
                <a:solidFill>
                  <a:srgbClr val="FF0033"/>
                </a:solidFill>
                <a:latin typeface="Comic Sans MS" panose="030F0702030302020204" pitchFamily="66" charset="0"/>
              </a:rPr>
              <a:t> </a:t>
            </a:r>
            <a:r>
              <a:rPr lang="en-US" sz="1800" b="1" dirty="0" smtClean="0">
                <a:solidFill>
                  <a:srgbClr val="FF0033"/>
                </a:solidFill>
                <a:latin typeface="Comic Sans MS" panose="030F0702030302020204" pitchFamily="66" charset="0"/>
              </a:rPr>
              <a:t>(y)</a:t>
            </a:r>
            <a:endParaRPr lang="en-US" sz="1800" b="1" dirty="0">
              <a:solidFill>
                <a:srgbClr val="FF0033"/>
              </a:solidFill>
              <a:latin typeface="Comic Sans MS" panose="030F0702030302020204" pitchFamily="66" charset="0"/>
            </a:endParaRPr>
          </a:p>
        </p:txBody>
      </p:sp>
      <p:sp>
        <p:nvSpPr>
          <p:cNvPr id="2948125" name="Text Box 29"/>
          <p:cNvSpPr txBox="1">
            <a:spLocks noChangeArrowheads="1"/>
          </p:cNvSpPr>
          <p:nvPr/>
        </p:nvSpPr>
        <p:spPr bwMode="auto">
          <a:xfrm>
            <a:off x="5265057" y="2063207"/>
            <a:ext cx="116858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spcBef>
                <a:spcPct val="0"/>
              </a:spcBef>
              <a:buClrTx/>
              <a:buSzTx/>
              <a:buFontTx/>
              <a:buNone/>
            </a:pPr>
            <a:r>
              <a:rPr lang="en-US" sz="1800" b="1" dirty="0" smtClean="0">
                <a:solidFill>
                  <a:srgbClr val="FF0033"/>
                </a:solidFill>
                <a:latin typeface="Comic Sans MS" panose="030F0702030302020204" pitchFamily="66" charset="0"/>
              </a:rPr>
              <a:t>0x001e</a:t>
            </a:r>
            <a:r>
              <a:rPr lang="en-US" sz="800" b="1" dirty="0" smtClean="0">
                <a:solidFill>
                  <a:srgbClr val="FF0033"/>
                </a:solidFill>
                <a:latin typeface="Comic Sans MS" panose="030F0702030302020204" pitchFamily="66" charset="0"/>
              </a:rPr>
              <a:t> </a:t>
            </a:r>
            <a:r>
              <a:rPr lang="en-US" sz="1800" b="1" dirty="0" smtClean="0">
                <a:solidFill>
                  <a:srgbClr val="FF0033"/>
                </a:solidFill>
                <a:latin typeface="Comic Sans MS" panose="030F0702030302020204" pitchFamily="66" charset="0"/>
              </a:rPr>
              <a:t>(z)</a:t>
            </a:r>
            <a:endParaRPr lang="en-US" sz="1800" b="1" dirty="0">
              <a:solidFill>
                <a:srgbClr val="FF0033"/>
              </a:solidFill>
              <a:latin typeface="Comic Sans MS" panose="030F0702030302020204" pitchFamily="66" charset="0"/>
            </a:endParaRPr>
          </a:p>
        </p:txBody>
      </p:sp>
      <p:sp>
        <p:nvSpPr>
          <p:cNvPr id="2948126" name="Text Box 30"/>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Compilation Examples</a:t>
            </a:r>
          </a:p>
        </p:txBody>
      </p:sp>
      <p:grpSp>
        <p:nvGrpSpPr>
          <p:cNvPr id="31" name="Group 30"/>
          <p:cNvGrpSpPr/>
          <p:nvPr/>
        </p:nvGrpSpPr>
        <p:grpSpPr>
          <a:xfrm>
            <a:off x="4095302" y="1724796"/>
            <a:ext cx="990600" cy="366713"/>
            <a:chOff x="4091987" y="2635869"/>
            <a:chExt cx="990600" cy="366713"/>
          </a:xfrm>
        </p:grpSpPr>
        <p:sp>
          <p:nvSpPr>
            <p:cNvPr id="32" name="Text Box 11"/>
            <p:cNvSpPr txBox="1">
              <a:spLocks noChangeArrowheads="1"/>
            </p:cNvSpPr>
            <p:nvPr/>
          </p:nvSpPr>
          <p:spPr bwMode="auto">
            <a:xfrm>
              <a:off x="4091987" y="2635869"/>
              <a:ext cx="457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a:solidFill>
                    <a:srgbClr val="FF0033"/>
                  </a:solidFill>
                  <a:latin typeface="Courier New" pitchFamily="49" charset="0"/>
                </a:rPr>
                <a:t>SP</a:t>
              </a:r>
            </a:p>
          </p:txBody>
        </p:sp>
        <p:sp>
          <p:nvSpPr>
            <p:cNvPr id="33" name="Line 12"/>
            <p:cNvSpPr>
              <a:spLocks noChangeShapeType="1"/>
            </p:cNvSpPr>
            <p:nvPr/>
          </p:nvSpPr>
          <p:spPr bwMode="auto">
            <a:xfrm>
              <a:off x="4549187" y="2810494"/>
              <a:ext cx="533400" cy="0"/>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grpSp>
      <p:sp>
        <p:nvSpPr>
          <p:cNvPr id="34" name="Line 12"/>
          <p:cNvSpPr>
            <a:spLocks noChangeShapeType="1"/>
          </p:cNvSpPr>
          <p:nvPr/>
        </p:nvSpPr>
        <p:spPr bwMode="auto">
          <a:xfrm>
            <a:off x="686696" y="1922450"/>
            <a:ext cx="3318774" cy="2073079"/>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35" name="Line 12"/>
          <p:cNvSpPr>
            <a:spLocks noChangeShapeType="1"/>
          </p:cNvSpPr>
          <p:nvPr/>
        </p:nvSpPr>
        <p:spPr bwMode="auto">
          <a:xfrm>
            <a:off x="1946283" y="2204250"/>
            <a:ext cx="2059187" cy="1990063"/>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36" name="Line 12"/>
          <p:cNvSpPr>
            <a:spLocks noChangeShapeType="1"/>
          </p:cNvSpPr>
          <p:nvPr/>
        </p:nvSpPr>
        <p:spPr bwMode="auto">
          <a:xfrm>
            <a:off x="1949598" y="2376105"/>
            <a:ext cx="2055872" cy="2066686"/>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37" name="Line 12"/>
          <p:cNvSpPr>
            <a:spLocks noChangeShapeType="1"/>
          </p:cNvSpPr>
          <p:nvPr/>
        </p:nvSpPr>
        <p:spPr bwMode="auto">
          <a:xfrm>
            <a:off x="1998363" y="2636736"/>
            <a:ext cx="2007107" cy="2066686"/>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38" name="Line 12"/>
          <p:cNvSpPr>
            <a:spLocks noChangeShapeType="1"/>
          </p:cNvSpPr>
          <p:nvPr/>
        </p:nvSpPr>
        <p:spPr bwMode="auto">
          <a:xfrm>
            <a:off x="1852589" y="2819224"/>
            <a:ext cx="2152881" cy="2140401"/>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39" name="Line 12"/>
          <p:cNvSpPr>
            <a:spLocks noChangeShapeType="1"/>
          </p:cNvSpPr>
          <p:nvPr/>
        </p:nvSpPr>
        <p:spPr bwMode="auto">
          <a:xfrm>
            <a:off x="2273347" y="3065407"/>
            <a:ext cx="1732124" cy="2140401"/>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40" name="Line 12"/>
          <p:cNvSpPr>
            <a:spLocks noChangeShapeType="1"/>
          </p:cNvSpPr>
          <p:nvPr/>
        </p:nvSpPr>
        <p:spPr bwMode="auto">
          <a:xfrm>
            <a:off x="622139" y="3213291"/>
            <a:ext cx="3383332" cy="2978787"/>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41" name="Text Box 28"/>
          <p:cNvSpPr txBox="1">
            <a:spLocks noChangeArrowheads="1"/>
          </p:cNvSpPr>
          <p:nvPr/>
        </p:nvSpPr>
        <p:spPr bwMode="auto">
          <a:xfrm>
            <a:off x="6482276" y="3293380"/>
            <a:ext cx="1181414" cy="276999"/>
          </a:xfrm>
          <a:prstGeom prst="rect">
            <a:avLst/>
          </a:prstGeom>
          <a:solidFill>
            <a:schemeClr val="bg1"/>
          </a:solidFill>
          <a:ln>
            <a:noFill/>
          </a:ln>
          <a:effectLst/>
          <a:extLst/>
        </p:spPr>
        <p:txBody>
          <a:bodyPr wrap="none" lIns="0" tIns="0" rIns="0" bIns="0" anchor="ctr">
            <a:spAutoFit/>
          </a:bodyPr>
          <a:lstStyle/>
          <a:p>
            <a:pPr algn="ctr" eaLnBrk="0" hangingPunct="0">
              <a:spcBef>
                <a:spcPct val="0"/>
              </a:spcBef>
              <a:buClrTx/>
              <a:buSzTx/>
              <a:buFontTx/>
              <a:buNone/>
            </a:pPr>
            <a:r>
              <a:rPr lang="en-US" sz="1800" b="1" dirty="0" smtClean="0">
                <a:solidFill>
                  <a:srgbClr val="FF0033"/>
                </a:solidFill>
                <a:latin typeface="Comic Sans MS" panose="030F0702030302020204" pitchFamily="66" charset="0"/>
              </a:rPr>
              <a:t>0x000e</a:t>
            </a:r>
            <a:r>
              <a:rPr lang="en-US" sz="800" b="1" dirty="0" smtClean="0">
                <a:solidFill>
                  <a:srgbClr val="FF0033"/>
                </a:solidFill>
                <a:latin typeface="Comic Sans MS" panose="030F0702030302020204" pitchFamily="66" charset="0"/>
              </a:rPr>
              <a:t> </a:t>
            </a:r>
            <a:r>
              <a:rPr lang="en-US" sz="1800" b="1" dirty="0" smtClean="0">
                <a:solidFill>
                  <a:srgbClr val="FF0033"/>
                </a:solidFill>
                <a:latin typeface="Comic Sans MS" panose="030F0702030302020204" pitchFamily="66" charset="0"/>
              </a:rPr>
              <a:t>(x)</a:t>
            </a:r>
            <a:endParaRPr lang="en-US" sz="1800" b="1" dirty="0">
              <a:solidFill>
                <a:srgbClr val="FF0033"/>
              </a:solidFill>
              <a:latin typeface="Comic Sans MS" panose="030F0702030302020204" pitchFamily="66" charset="0"/>
            </a:endParaRPr>
          </a:p>
        </p:txBody>
      </p:sp>
    </p:spTree>
    <p:extLst>
      <p:ext uri="{BB962C8B-B14F-4D97-AF65-F5344CB8AC3E}">
        <p14:creationId xmlns:p14="http://schemas.microsoft.com/office/powerpoint/2010/main" val="246646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48124">
                                            <p:txEl>
                                              <p:pRg st="0" end="0"/>
                                            </p:txEl>
                                          </p:spTgt>
                                        </p:tgtEl>
                                        <p:attrNameLst>
                                          <p:attrName>style.visibility</p:attrName>
                                        </p:attrNameLst>
                                      </p:cBhvr>
                                      <p:to>
                                        <p:strVal val="visible"/>
                                      </p:to>
                                    </p:set>
                                    <p:animEffect transition="in" filter="fade">
                                      <p:cBhvr>
                                        <p:cTn id="27" dur="500"/>
                                        <p:tgtEl>
                                          <p:spTgt spid="294812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48123"/>
                                        </p:tgtEl>
                                        <p:attrNameLst>
                                          <p:attrName>style.visibility</p:attrName>
                                        </p:attrNameLst>
                                      </p:cBhvr>
                                      <p:to>
                                        <p:strVal val="visible"/>
                                      </p:to>
                                    </p:set>
                                    <p:animEffect transition="in" filter="fade">
                                      <p:cBhvr>
                                        <p:cTn id="37" dur="500"/>
                                        <p:tgtEl>
                                          <p:spTgt spid="29481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48125"/>
                                        </p:tgtEl>
                                        <p:attrNameLst>
                                          <p:attrName>style.visibility</p:attrName>
                                        </p:attrNameLst>
                                      </p:cBhvr>
                                      <p:to>
                                        <p:strVal val="visible"/>
                                      </p:to>
                                    </p:set>
                                    <p:animEffect transition="in" filter="fade">
                                      <p:cBhvr>
                                        <p:cTn id="47" dur="500"/>
                                        <p:tgtEl>
                                          <p:spTgt spid="29481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xEl>
                                              <p:pRg st="0" end="0"/>
                                            </p:txEl>
                                          </p:spTgt>
                                        </p:tgtEl>
                                        <p:attrNameLst>
                                          <p:attrName>style.visibility</p:attrName>
                                        </p:attrNameLst>
                                      </p:cBhvr>
                                      <p:to>
                                        <p:strVal val="visible"/>
                                      </p:to>
                                    </p:set>
                                    <p:animEffect transition="in" filter="fade">
                                      <p:cBhvr>
                                        <p:cTn id="57" dur="500"/>
                                        <p:tgtEl>
                                          <p:spTgt spid="4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left)">
                                      <p:cBhvr>
                                        <p:cTn id="62"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8123" grpId="0"/>
      <p:bldP spid="2948125" grpId="0"/>
      <p:bldP spid="34" grpId="0" animBg="1"/>
      <p:bldP spid="35" grpId="0" animBg="1"/>
      <p:bldP spid="36" grpId="0" animBg="1"/>
      <p:bldP spid="37" grpId="0" animBg="1"/>
      <p:bldP spid="38" grpId="0" animBg="1"/>
      <p:bldP spid="39" grpId="0" animBg="1"/>
      <p:bldP spid="4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0930" name="Rectangle 2"/>
          <p:cNvSpPr>
            <a:spLocks noGrp="1" noChangeArrowheads="1"/>
          </p:cNvSpPr>
          <p:nvPr>
            <p:ph type="title"/>
          </p:nvPr>
        </p:nvSpPr>
        <p:spPr/>
        <p:txBody>
          <a:bodyPr/>
          <a:lstStyle/>
          <a:p>
            <a:r>
              <a:rPr lang="en-US"/>
              <a:t>C to Assembly – Example 2</a:t>
            </a:r>
          </a:p>
        </p:txBody>
      </p:sp>
      <p:sp>
        <p:nvSpPr>
          <p:cNvPr id="29" name="Date Placeholder 2"/>
          <p:cNvSpPr>
            <a:spLocks noGrp="1"/>
          </p:cNvSpPr>
          <p:nvPr>
            <p:ph type="dt" sz="half" idx="10"/>
          </p:nvPr>
        </p:nvSpPr>
        <p:spPr/>
        <p:txBody>
          <a:bodyPr/>
          <a:lstStyle/>
          <a:p>
            <a:pPr>
              <a:buNone/>
            </a:pPr>
            <a:r>
              <a:rPr lang="en-US" dirty="0" smtClean="0">
                <a:solidFill>
                  <a:srgbClr val="000000"/>
                </a:solidFill>
              </a:rPr>
              <a:t>BYU CS 224</a:t>
            </a:r>
            <a:endParaRPr lang="en-US" dirty="0">
              <a:solidFill>
                <a:srgbClr val="000000"/>
              </a:solidFill>
            </a:endParaRPr>
          </a:p>
        </p:txBody>
      </p:sp>
      <p:sp>
        <p:nvSpPr>
          <p:cNvPr id="30" name="Footer Placeholder 3"/>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31" name="Slide Number Placeholder 4"/>
          <p:cNvSpPr>
            <a:spLocks noGrp="1"/>
          </p:cNvSpPr>
          <p:nvPr>
            <p:ph type="sldNum" sz="quarter" idx="12"/>
          </p:nvPr>
        </p:nvSpPr>
        <p:spPr/>
        <p:txBody>
          <a:bodyPr/>
          <a:lstStyle/>
          <a:p>
            <a:pPr>
              <a:buNone/>
            </a:pPr>
            <a:fld id="{D9046069-D165-45E0-B475-E0BEA7F67A63}" type="slidenum">
              <a:rPr lang="en-US">
                <a:solidFill>
                  <a:srgbClr val="000000"/>
                </a:solidFill>
              </a:rPr>
              <a:pPr>
                <a:buNone/>
              </a:pPr>
              <a:t>39</a:t>
            </a:fld>
            <a:endParaRPr lang="en-US">
              <a:solidFill>
                <a:srgbClr val="000000"/>
              </a:solidFill>
            </a:endParaRPr>
          </a:p>
        </p:txBody>
      </p:sp>
      <p:sp>
        <p:nvSpPr>
          <p:cNvPr id="2940938" name="Rectangle 10"/>
          <p:cNvSpPr>
            <a:spLocks noChangeArrowheads="1"/>
          </p:cNvSpPr>
          <p:nvPr/>
        </p:nvSpPr>
        <p:spPr bwMode="auto">
          <a:xfrm>
            <a:off x="1182688" y="5653088"/>
            <a:ext cx="13716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2940931" name="Text Box 3"/>
          <p:cNvSpPr txBox="1">
            <a:spLocks noChangeArrowheads="1"/>
          </p:cNvSpPr>
          <p:nvPr/>
        </p:nvSpPr>
        <p:spPr bwMode="auto">
          <a:xfrm>
            <a:off x="361950" y="1570038"/>
            <a:ext cx="3481388" cy="200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0"/>
              </a:spcBef>
              <a:buClrTx/>
              <a:buSzTx/>
              <a:buFontTx/>
              <a:buNone/>
            </a:pPr>
            <a:r>
              <a:rPr lang="en-US" sz="1400" b="1">
                <a:solidFill>
                  <a:srgbClr val="000000"/>
                </a:solidFill>
                <a:latin typeface="Courier New" pitchFamily="49" charset="0"/>
              </a:rPr>
              <a:t>int main(int argc, char** argv)</a:t>
            </a:r>
          </a:p>
          <a:p>
            <a:pPr eaLnBrk="0" hangingPunct="0">
              <a:spcBef>
                <a:spcPct val="0"/>
              </a:spcBef>
              <a:buClrTx/>
              <a:buSzTx/>
              <a:buFontTx/>
              <a:buNone/>
            </a:pPr>
            <a:r>
              <a:rPr lang="en-US" sz="1400" b="1">
                <a:solidFill>
                  <a:srgbClr val="000000"/>
                </a:solidFill>
                <a:latin typeface="Courier New" pitchFamily="49" charset="0"/>
              </a:rPr>
              <a:t>{</a:t>
            </a:r>
          </a:p>
          <a:p>
            <a:pPr eaLnBrk="0" hangingPunct="0">
              <a:spcBef>
                <a:spcPct val="0"/>
              </a:spcBef>
              <a:buClrTx/>
              <a:buSzTx/>
              <a:buFontTx/>
              <a:buNone/>
            </a:pPr>
            <a:r>
              <a:rPr lang="en-US" sz="1400" b="1">
                <a:solidFill>
                  <a:srgbClr val="000000"/>
                </a:solidFill>
                <a:latin typeface="Courier New" pitchFamily="49" charset="0"/>
              </a:rPr>
              <a:t>	unsigned int x = 7;</a:t>
            </a:r>
          </a:p>
          <a:p>
            <a:pPr eaLnBrk="0" hangingPunct="0">
              <a:spcBef>
                <a:spcPct val="0"/>
              </a:spcBef>
              <a:buClrTx/>
              <a:buSzTx/>
              <a:buFontTx/>
              <a:buNone/>
            </a:pPr>
            <a:r>
              <a:rPr lang="en-US" sz="1400" b="1">
                <a:solidFill>
                  <a:srgbClr val="000000"/>
                </a:solidFill>
                <a:latin typeface="Courier New" pitchFamily="49" charset="0"/>
              </a:rPr>
              <a:t>	unsigned int y = 5;</a:t>
            </a:r>
          </a:p>
          <a:p>
            <a:pPr eaLnBrk="0" hangingPunct="0">
              <a:spcBef>
                <a:spcPct val="0"/>
              </a:spcBef>
              <a:buClrTx/>
              <a:buSzTx/>
              <a:buFontTx/>
              <a:buNone/>
            </a:pPr>
            <a:r>
              <a:rPr lang="en-US" sz="1400" b="1">
                <a:solidFill>
                  <a:srgbClr val="000000"/>
                </a:solidFill>
                <a:latin typeface="Courier New" pitchFamily="49" charset="0"/>
              </a:rPr>
              <a:t>	unsigned int z;</a:t>
            </a:r>
          </a:p>
          <a:p>
            <a:pPr eaLnBrk="0" hangingPunct="0">
              <a:spcBef>
                <a:spcPct val="0"/>
              </a:spcBef>
              <a:buClrTx/>
              <a:buSzTx/>
              <a:buFontTx/>
              <a:buNone/>
            </a:pPr>
            <a:endParaRPr lang="en-US" sz="1400" b="1">
              <a:solidFill>
                <a:srgbClr val="000000"/>
              </a:solidFill>
              <a:latin typeface="Courier New" pitchFamily="49" charset="0"/>
            </a:endParaRPr>
          </a:p>
          <a:p>
            <a:pPr eaLnBrk="0" hangingPunct="0">
              <a:spcBef>
                <a:spcPct val="0"/>
              </a:spcBef>
              <a:buClrTx/>
              <a:buSzTx/>
              <a:buFontTx/>
              <a:buNone/>
            </a:pPr>
            <a:r>
              <a:rPr lang="en-US" sz="1400" b="1">
                <a:solidFill>
                  <a:srgbClr val="000000"/>
                </a:solidFill>
                <a:latin typeface="Courier New" pitchFamily="49" charset="0"/>
              </a:rPr>
              <a:t>	z = x * y;</a:t>
            </a:r>
          </a:p>
          <a:p>
            <a:pPr eaLnBrk="0" hangingPunct="0">
              <a:spcBef>
                <a:spcPct val="0"/>
              </a:spcBef>
              <a:buClrTx/>
              <a:buSzTx/>
              <a:buFontTx/>
              <a:buNone/>
            </a:pPr>
            <a:r>
              <a:rPr lang="en-US" sz="1400" b="1">
                <a:solidFill>
                  <a:srgbClr val="000000"/>
                </a:solidFill>
                <a:latin typeface="Courier New" pitchFamily="49" charset="0"/>
              </a:rPr>
              <a:t>	return 0;</a:t>
            </a:r>
          </a:p>
          <a:p>
            <a:pPr eaLnBrk="0" hangingPunct="0">
              <a:spcBef>
                <a:spcPct val="0"/>
              </a:spcBef>
              <a:buClrTx/>
              <a:buSzTx/>
              <a:buFontTx/>
              <a:buNone/>
            </a:pPr>
            <a:r>
              <a:rPr lang="en-US" sz="1400" b="1">
                <a:solidFill>
                  <a:srgbClr val="000000"/>
                </a:solidFill>
                <a:latin typeface="Courier New" pitchFamily="49" charset="0"/>
              </a:rPr>
              <a:t>}</a:t>
            </a:r>
          </a:p>
        </p:txBody>
      </p:sp>
      <p:sp>
        <p:nvSpPr>
          <p:cNvPr id="2940932" name="Text Box 4"/>
          <p:cNvSpPr txBox="1">
            <a:spLocks noChangeArrowheads="1"/>
          </p:cNvSpPr>
          <p:nvPr/>
        </p:nvSpPr>
        <p:spPr bwMode="auto">
          <a:xfrm>
            <a:off x="3846513" y="1276350"/>
            <a:ext cx="5184775" cy="5021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0"/>
              </a:spcBef>
              <a:buClrTx/>
              <a:buSzTx/>
              <a:buFontTx/>
              <a:buNone/>
            </a:pPr>
            <a:r>
              <a:rPr lang="en-US" sz="1200" b="1" dirty="0">
                <a:solidFill>
                  <a:srgbClr val="000000"/>
                </a:solidFill>
                <a:latin typeface="Courier New" pitchFamily="49" charset="0"/>
              </a:rPr>
              <a:t>        main:</a:t>
            </a:r>
          </a:p>
          <a:p>
            <a:pPr eaLnBrk="0" hangingPunct="0">
              <a:spcBef>
                <a:spcPct val="0"/>
              </a:spcBef>
              <a:buClrTx/>
              <a:buSzTx/>
              <a:buFontTx/>
              <a:buNone/>
            </a:pPr>
            <a:r>
              <a:rPr lang="en-US" sz="1200" b="1" dirty="0">
                <a:solidFill>
                  <a:srgbClr val="000000"/>
                </a:solidFill>
                <a:latin typeface="Courier New" pitchFamily="49" charset="0"/>
              </a:rPr>
              <a:t>0x8040: 8031 000A           SUB.W   #0x000a,SP</a:t>
            </a:r>
          </a:p>
          <a:p>
            <a:pPr eaLnBrk="0" hangingPunct="0">
              <a:spcBef>
                <a:spcPct val="0"/>
              </a:spcBef>
              <a:buClrTx/>
              <a:buSzTx/>
              <a:buFontTx/>
              <a:buNone/>
            </a:pPr>
            <a:r>
              <a:rPr lang="en-US" sz="1200" b="1" dirty="0">
                <a:solidFill>
                  <a:srgbClr val="000000"/>
                </a:solidFill>
                <a:latin typeface="Courier New" pitchFamily="49" charset="0"/>
              </a:rPr>
              <a:t>0x8044: 4D81 0002           MOV.W   R13,0x0002(SP)</a:t>
            </a:r>
          </a:p>
          <a:p>
            <a:pPr eaLnBrk="0" hangingPunct="0">
              <a:spcBef>
                <a:spcPct val="0"/>
              </a:spcBef>
              <a:buClrTx/>
              <a:buSzTx/>
              <a:buFontTx/>
              <a:buNone/>
            </a:pPr>
            <a:r>
              <a:rPr lang="en-US" sz="1200" b="1" dirty="0">
                <a:solidFill>
                  <a:srgbClr val="000000"/>
                </a:solidFill>
                <a:latin typeface="Courier New" pitchFamily="49" charset="0"/>
              </a:rPr>
              <a:t>0x8048: 4C81 0000           MOV.W   R12,0x0000(SP)</a:t>
            </a:r>
          </a:p>
          <a:p>
            <a:pPr eaLnBrk="0" hangingPunct="0">
              <a:spcBef>
                <a:spcPct val="0"/>
              </a:spcBef>
              <a:buClrTx/>
              <a:buSzTx/>
              <a:buFontTx/>
              <a:buNone/>
            </a:pPr>
            <a:r>
              <a:rPr lang="en-US" sz="1200" b="1" dirty="0">
                <a:solidFill>
                  <a:srgbClr val="000000"/>
                </a:solidFill>
                <a:latin typeface="Courier New" pitchFamily="49" charset="0"/>
              </a:rPr>
              <a:t>0x804c: 40B1 0007 0004      MOV.W   #0x0007,0x0004(SP)</a:t>
            </a:r>
          </a:p>
          <a:p>
            <a:pPr eaLnBrk="0" hangingPunct="0">
              <a:spcBef>
                <a:spcPct val="0"/>
              </a:spcBef>
              <a:buClrTx/>
              <a:buSzTx/>
              <a:buFontTx/>
              <a:buNone/>
            </a:pPr>
            <a:r>
              <a:rPr lang="en-US" sz="1200" b="1" dirty="0">
                <a:solidFill>
                  <a:srgbClr val="000000"/>
                </a:solidFill>
                <a:latin typeface="Courier New" pitchFamily="49" charset="0"/>
              </a:rPr>
              <a:t>0x8052: 40B1 0005 0006      MOV.W   #0x0005,0x0006(SP)</a:t>
            </a:r>
          </a:p>
          <a:p>
            <a:pPr eaLnBrk="0" hangingPunct="0">
              <a:spcBef>
                <a:spcPct val="0"/>
              </a:spcBef>
              <a:buClrTx/>
              <a:buSzTx/>
              <a:buFontTx/>
              <a:buNone/>
            </a:pPr>
            <a:r>
              <a:rPr lang="en-US" sz="1200" b="1" dirty="0">
                <a:solidFill>
                  <a:srgbClr val="000000"/>
                </a:solidFill>
                <a:latin typeface="Courier New" pitchFamily="49" charset="0"/>
              </a:rPr>
              <a:t>0x8058: 411C 0004           MOV.W   0x0004(SP),R12</a:t>
            </a:r>
          </a:p>
          <a:p>
            <a:pPr eaLnBrk="0" hangingPunct="0">
              <a:spcBef>
                <a:spcPct val="0"/>
              </a:spcBef>
              <a:buClrTx/>
              <a:buSzTx/>
              <a:buFontTx/>
              <a:buNone/>
            </a:pPr>
            <a:r>
              <a:rPr lang="en-US" sz="1200" b="1" dirty="0">
                <a:solidFill>
                  <a:srgbClr val="000000"/>
                </a:solidFill>
                <a:latin typeface="Courier New" pitchFamily="49" charset="0"/>
              </a:rPr>
              <a:t>0x805c: 411D 0006           MOV.W   0x0006(SP),R13</a:t>
            </a:r>
          </a:p>
          <a:p>
            <a:pPr eaLnBrk="0" hangingPunct="0">
              <a:spcBef>
                <a:spcPct val="0"/>
              </a:spcBef>
              <a:buClrTx/>
              <a:buSzTx/>
              <a:buFontTx/>
              <a:buNone/>
            </a:pPr>
            <a:r>
              <a:rPr lang="en-US" sz="1200" b="1" dirty="0">
                <a:solidFill>
                  <a:srgbClr val="000000"/>
                </a:solidFill>
                <a:latin typeface="Courier New" pitchFamily="49" charset="0"/>
              </a:rPr>
              <a:t>0x8060: 12B0 80DA           CALL    #__</a:t>
            </a:r>
            <a:r>
              <a:rPr lang="en-US" sz="1200" b="1" dirty="0" err="1">
                <a:solidFill>
                  <a:srgbClr val="000000"/>
                </a:solidFill>
                <a:latin typeface="Courier New" pitchFamily="49" charset="0"/>
              </a:rPr>
              <a:t>mpyi</a:t>
            </a:r>
            <a:endParaRPr lang="en-US" sz="1200" b="1" dirty="0">
              <a:solidFill>
                <a:srgbClr val="000000"/>
              </a:solidFill>
              <a:latin typeface="Courier New" pitchFamily="49" charset="0"/>
            </a:endParaRPr>
          </a:p>
          <a:p>
            <a:pPr eaLnBrk="0" hangingPunct="0">
              <a:spcBef>
                <a:spcPct val="0"/>
              </a:spcBef>
              <a:buClrTx/>
              <a:buSzTx/>
              <a:buFontTx/>
              <a:buNone/>
            </a:pPr>
            <a:r>
              <a:rPr lang="en-US" sz="1200" b="1" dirty="0">
                <a:solidFill>
                  <a:srgbClr val="000000"/>
                </a:solidFill>
                <a:latin typeface="Courier New" pitchFamily="49" charset="0"/>
              </a:rPr>
              <a:t>0x8064: 4C81 0008           MOV.W   R12,0x0008(SP)</a:t>
            </a:r>
          </a:p>
          <a:p>
            <a:pPr eaLnBrk="0" hangingPunct="0">
              <a:spcBef>
                <a:spcPct val="0"/>
              </a:spcBef>
              <a:buClrTx/>
              <a:buSzTx/>
              <a:buFontTx/>
              <a:buNone/>
            </a:pPr>
            <a:r>
              <a:rPr lang="en-US" sz="1200" b="1" dirty="0">
                <a:solidFill>
                  <a:srgbClr val="000000"/>
                </a:solidFill>
                <a:latin typeface="Courier New" pitchFamily="49" charset="0"/>
              </a:rPr>
              <a:t>0x8068: 430C                CLR.W   R12</a:t>
            </a:r>
          </a:p>
          <a:p>
            <a:pPr eaLnBrk="0" hangingPunct="0">
              <a:spcBef>
                <a:spcPct val="0"/>
              </a:spcBef>
              <a:buClrTx/>
              <a:buSzTx/>
              <a:buFontTx/>
              <a:buNone/>
            </a:pPr>
            <a:r>
              <a:rPr lang="en-US" sz="1200" b="1" dirty="0">
                <a:solidFill>
                  <a:srgbClr val="000000"/>
                </a:solidFill>
                <a:latin typeface="Courier New" pitchFamily="49" charset="0"/>
              </a:rPr>
              <a:t>0x806a: 5031 000A           ADD.W   #0x000a,SP</a:t>
            </a:r>
          </a:p>
          <a:p>
            <a:pPr eaLnBrk="0" hangingPunct="0">
              <a:spcBef>
                <a:spcPct val="0"/>
              </a:spcBef>
              <a:buClrTx/>
              <a:buSzTx/>
              <a:buFontTx/>
              <a:buNone/>
            </a:pPr>
            <a:r>
              <a:rPr lang="en-US" sz="1200" b="1" dirty="0">
                <a:solidFill>
                  <a:srgbClr val="000000"/>
                </a:solidFill>
                <a:latin typeface="Courier New" pitchFamily="49" charset="0"/>
              </a:rPr>
              <a:t>0x806e: 4130                RET</a:t>
            </a:r>
          </a:p>
          <a:p>
            <a:pPr eaLnBrk="0" hangingPunct="0">
              <a:spcBef>
                <a:spcPct val="0"/>
              </a:spcBef>
              <a:buClrTx/>
              <a:buSzTx/>
              <a:buFontTx/>
              <a:buNone/>
            </a:pPr>
            <a:endParaRPr lang="en-US" sz="1200" b="1" dirty="0">
              <a:solidFill>
                <a:srgbClr val="000000"/>
              </a:solidFill>
              <a:latin typeface="Courier New" pitchFamily="49" charset="0"/>
            </a:endParaRPr>
          </a:p>
          <a:p>
            <a:pPr eaLnBrk="0" hangingPunct="0">
              <a:spcBef>
                <a:spcPct val="0"/>
              </a:spcBef>
              <a:buClrTx/>
              <a:buSzTx/>
              <a:buFontTx/>
              <a:buNone/>
            </a:pPr>
            <a:r>
              <a:rPr lang="en-US" sz="1200" b="1" dirty="0">
                <a:solidFill>
                  <a:srgbClr val="000000"/>
                </a:solidFill>
                <a:latin typeface="Courier New" pitchFamily="49" charset="0"/>
              </a:rPr>
              <a:t>        __</a:t>
            </a:r>
            <a:r>
              <a:rPr lang="en-US" sz="1200" b="1" dirty="0" err="1">
                <a:solidFill>
                  <a:srgbClr val="000000"/>
                </a:solidFill>
                <a:latin typeface="Courier New" pitchFamily="49" charset="0"/>
              </a:rPr>
              <a:t>mpyi</a:t>
            </a:r>
            <a:r>
              <a:rPr lang="en-US" sz="1200" b="1" dirty="0">
                <a:solidFill>
                  <a:srgbClr val="000000"/>
                </a:solidFill>
                <a:latin typeface="Courier New" pitchFamily="49" charset="0"/>
              </a:rPr>
              <a:t>:</a:t>
            </a:r>
          </a:p>
          <a:p>
            <a:pPr eaLnBrk="0" hangingPunct="0">
              <a:spcBef>
                <a:spcPct val="0"/>
              </a:spcBef>
              <a:buClrTx/>
              <a:buSzTx/>
              <a:buFontTx/>
              <a:buNone/>
            </a:pPr>
            <a:r>
              <a:rPr lang="en-US" sz="1200" b="1" dirty="0">
                <a:solidFill>
                  <a:srgbClr val="000000"/>
                </a:solidFill>
                <a:latin typeface="Courier New" pitchFamily="49" charset="0"/>
              </a:rPr>
              <a:t>0x80da: 430E                CLR.W   R14</a:t>
            </a:r>
          </a:p>
          <a:p>
            <a:pPr eaLnBrk="0" hangingPunct="0">
              <a:spcBef>
                <a:spcPct val="0"/>
              </a:spcBef>
              <a:buClrTx/>
              <a:buSzTx/>
              <a:buFontTx/>
              <a:buNone/>
            </a:pPr>
            <a:r>
              <a:rPr lang="en-US" sz="1200" b="1" dirty="0">
                <a:solidFill>
                  <a:srgbClr val="000000"/>
                </a:solidFill>
                <a:latin typeface="Courier New" pitchFamily="49" charset="0"/>
              </a:rPr>
              <a:t>        </a:t>
            </a:r>
            <a:r>
              <a:rPr lang="en-US" sz="1200" b="1" dirty="0" err="1">
                <a:solidFill>
                  <a:srgbClr val="000000"/>
                </a:solidFill>
                <a:latin typeface="Courier New" pitchFamily="49" charset="0"/>
              </a:rPr>
              <a:t>mpyi_add_loop</a:t>
            </a:r>
            <a:r>
              <a:rPr lang="en-US" sz="1200" b="1" dirty="0">
                <a:solidFill>
                  <a:srgbClr val="000000"/>
                </a:solidFill>
                <a:latin typeface="Courier New" pitchFamily="49" charset="0"/>
              </a:rPr>
              <a:t>:</a:t>
            </a:r>
          </a:p>
          <a:p>
            <a:pPr eaLnBrk="0" hangingPunct="0">
              <a:spcBef>
                <a:spcPct val="0"/>
              </a:spcBef>
              <a:buClrTx/>
              <a:buSzTx/>
              <a:buFontTx/>
              <a:buNone/>
            </a:pPr>
            <a:r>
              <a:rPr lang="en-US" sz="1200" b="1" dirty="0">
                <a:solidFill>
                  <a:srgbClr val="000000"/>
                </a:solidFill>
                <a:latin typeface="Courier New" pitchFamily="49" charset="0"/>
              </a:rPr>
              <a:t>0x80dc: C312                CLRC</a:t>
            </a:r>
          </a:p>
          <a:p>
            <a:pPr eaLnBrk="0" hangingPunct="0">
              <a:spcBef>
                <a:spcPct val="0"/>
              </a:spcBef>
              <a:buClrTx/>
              <a:buSzTx/>
              <a:buFontTx/>
              <a:buNone/>
            </a:pPr>
            <a:r>
              <a:rPr lang="en-US" sz="1200" b="1" dirty="0">
                <a:solidFill>
                  <a:srgbClr val="000000"/>
                </a:solidFill>
                <a:latin typeface="Courier New" pitchFamily="49" charset="0"/>
              </a:rPr>
              <a:t>0x80de: 100C                RRC     R12</a:t>
            </a:r>
          </a:p>
          <a:p>
            <a:pPr eaLnBrk="0" hangingPunct="0">
              <a:spcBef>
                <a:spcPct val="0"/>
              </a:spcBef>
              <a:buClrTx/>
              <a:buSzTx/>
              <a:buFontTx/>
              <a:buNone/>
            </a:pPr>
            <a:r>
              <a:rPr lang="en-US" sz="1200" b="1" dirty="0">
                <a:solidFill>
                  <a:srgbClr val="000000"/>
                </a:solidFill>
                <a:latin typeface="Courier New" pitchFamily="49" charset="0"/>
              </a:rPr>
              <a:t>0x80e0: 2801                JLO     (</a:t>
            </a:r>
            <a:r>
              <a:rPr lang="en-US" sz="1200" b="1" dirty="0" err="1">
                <a:solidFill>
                  <a:srgbClr val="000000"/>
                </a:solidFill>
                <a:latin typeface="Courier New" pitchFamily="49" charset="0"/>
              </a:rPr>
              <a:t>shift_test_mpyi</a:t>
            </a:r>
            <a:r>
              <a:rPr lang="en-US" sz="1200" b="1" dirty="0">
                <a:solidFill>
                  <a:srgbClr val="000000"/>
                </a:solidFill>
                <a:latin typeface="Courier New" pitchFamily="49" charset="0"/>
              </a:rPr>
              <a:t>)</a:t>
            </a:r>
          </a:p>
          <a:p>
            <a:pPr eaLnBrk="0" hangingPunct="0">
              <a:spcBef>
                <a:spcPct val="0"/>
              </a:spcBef>
              <a:buClrTx/>
              <a:buSzTx/>
              <a:buFontTx/>
              <a:buNone/>
            </a:pPr>
            <a:r>
              <a:rPr lang="en-US" sz="1200" b="1" dirty="0">
                <a:solidFill>
                  <a:srgbClr val="000000"/>
                </a:solidFill>
                <a:latin typeface="Courier New" pitchFamily="49" charset="0"/>
              </a:rPr>
              <a:t>0x80e2: 5D0E                ADD.W   R13,R14</a:t>
            </a:r>
          </a:p>
          <a:p>
            <a:pPr eaLnBrk="0" hangingPunct="0">
              <a:spcBef>
                <a:spcPct val="0"/>
              </a:spcBef>
              <a:buClrTx/>
              <a:buSzTx/>
              <a:buFontTx/>
              <a:buNone/>
            </a:pPr>
            <a:r>
              <a:rPr lang="en-US" sz="1200" b="1" dirty="0">
                <a:solidFill>
                  <a:srgbClr val="000000"/>
                </a:solidFill>
                <a:latin typeface="Courier New" pitchFamily="49" charset="0"/>
              </a:rPr>
              <a:t>        </a:t>
            </a:r>
            <a:r>
              <a:rPr lang="en-US" sz="1200" b="1" dirty="0" err="1">
                <a:solidFill>
                  <a:srgbClr val="000000"/>
                </a:solidFill>
                <a:latin typeface="Courier New" pitchFamily="49" charset="0"/>
              </a:rPr>
              <a:t>shift_test_mpyi</a:t>
            </a:r>
            <a:r>
              <a:rPr lang="en-US" sz="1200" b="1" dirty="0">
                <a:solidFill>
                  <a:srgbClr val="000000"/>
                </a:solidFill>
                <a:latin typeface="Courier New" pitchFamily="49" charset="0"/>
              </a:rPr>
              <a:t>:</a:t>
            </a:r>
          </a:p>
          <a:p>
            <a:pPr eaLnBrk="0" hangingPunct="0">
              <a:spcBef>
                <a:spcPct val="0"/>
              </a:spcBef>
              <a:buClrTx/>
              <a:buSzTx/>
              <a:buFontTx/>
              <a:buNone/>
            </a:pPr>
            <a:r>
              <a:rPr lang="en-US" sz="1200" b="1" dirty="0">
                <a:solidFill>
                  <a:srgbClr val="000000"/>
                </a:solidFill>
                <a:latin typeface="Courier New" pitchFamily="49" charset="0"/>
              </a:rPr>
              <a:t>0x80e4: 5D0D                RLA.W   R13</a:t>
            </a:r>
          </a:p>
          <a:p>
            <a:pPr eaLnBrk="0" hangingPunct="0">
              <a:spcBef>
                <a:spcPct val="0"/>
              </a:spcBef>
              <a:buClrTx/>
              <a:buSzTx/>
              <a:buFontTx/>
              <a:buNone/>
            </a:pPr>
            <a:r>
              <a:rPr lang="en-US" sz="1200" b="1" dirty="0">
                <a:solidFill>
                  <a:srgbClr val="000000"/>
                </a:solidFill>
                <a:latin typeface="Courier New" pitchFamily="49" charset="0"/>
              </a:rPr>
              <a:t>0x80e6: 930C                TST.W   R12</a:t>
            </a:r>
          </a:p>
          <a:p>
            <a:pPr eaLnBrk="0" hangingPunct="0">
              <a:spcBef>
                <a:spcPct val="0"/>
              </a:spcBef>
              <a:buClrTx/>
              <a:buSzTx/>
              <a:buFontTx/>
              <a:buNone/>
            </a:pPr>
            <a:r>
              <a:rPr lang="en-US" sz="1200" b="1" dirty="0">
                <a:solidFill>
                  <a:srgbClr val="000000"/>
                </a:solidFill>
                <a:latin typeface="Courier New" pitchFamily="49" charset="0"/>
              </a:rPr>
              <a:t>0x80e8: 23F9                JNE     (</a:t>
            </a:r>
            <a:r>
              <a:rPr lang="en-US" sz="1200" b="1" dirty="0" err="1">
                <a:solidFill>
                  <a:srgbClr val="000000"/>
                </a:solidFill>
                <a:latin typeface="Courier New" pitchFamily="49" charset="0"/>
              </a:rPr>
              <a:t>mpyi_add_loop</a:t>
            </a:r>
            <a:r>
              <a:rPr lang="en-US" sz="1200" b="1" dirty="0">
                <a:solidFill>
                  <a:srgbClr val="000000"/>
                </a:solidFill>
                <a:latin typeface="Courier New" pitchFamily="49" charset="0"/>
              </a:rPr>
              <a:t>)</a:t>
            </a:r>
          </a:p>
          <a:p>
            <a:pPr eaLnBrk="0" hangingPunct="0">
              <a:spcBef>
                <a:spcPct val="0"/>
              </a:spcBef>
              <a:buClrTx/>
              <a:buSzTx/>
              <a:buFontTx/>
              <a:buNone/>
            </a:pPr>
            <a:r>
              <a:rPr lang="en-US" sz="1200" b="1" dirty="0">
                <a:solidFill>
                  <a:srgbClr val="000000"/>
                </a:solidFill>
                <a:latin typeface="Courier New" pitchFamily="49" charset="0"/>
              </a:rPr>
              <a:t>0x80ea: 4E0C                MOV.W   R14,R12</a:t>
            </a:r>
          </a:p>
          <a:p>
            <a:pPr eaLnBrk="0" hangingPunct="0">
              <a:spcBef>
                <a:spcPct val="0"/>
              </a:spcBef>
              <a:buClrTx/>
              <a:buSzTx/>
              <a:buFontTx/>
              <a:buNone/>
            </a:pPr>
            <a:r>
              <a:rPr lang="en-US" sz="1200" b="1" dirty="0">
                <a:solidFill>
                  <a:srgbClr val="000000"/>
                </a:solidFill>
                <a:latin typeface="Courier New" pitchFamily="49" charset="0"/>
              </a:rPr>
              <a:t>0x80ec: 4130                RET</a:t>
            </a:r>
          </a:p>
        </p:txBody>
      </p:sp>
      <p:sp>
        <p:nvSpPr>
          <p:cNvPr id="2940933" name="Rectangle 5"/>
          <p:cNvSpPr>
            <a:spLocks noChangeArrowheads="1"/>
          </p:cNvSpPr>
          <p:nvPr/>
        </p:nvSpPr>
        <p:spPr bwMode="auto">
          <a:xfrm>
            <a:off x="1182688" y="4129088"/>
            <a:ext cx="13716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endParaRPr lang="en-US" sz="1200" b="1">
              <a:solidFill>
                <a:srgbClr val="FF0033"/>
              </a:solidFill>
              <a:latin typeface="Times New Roman" pitchFamily="18" charset="0"/>
            </a:endParaRPr>
          </a:p>
        </p:txBody>
      </p:sp>
      <p:sp>
        <p:nvSpPr>
          <p:cNvPr id="2940934" name="Rectangle 6"/>
          <p:cNvSpPr>
            <a:spLocks noChangeArrowheads="1"/>
          </p:cNvSpPr>
          <p:nvPr/>
        </p:nvSpPr>
        <p:spPr bwMode="auto">
          <a:xfrm>
            <a:off x="1182688" y="4433888"/>
            <a:ext cx="13716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endParaRPr lang="en-US" sz="800" b="1">
              <a:solidFill>
                <a:srgbClr val="FF0033"/>
              </a:solidFill>
              <a:latin typeface="Times New Roman" pitchFamily="18" charset="0"/>
            </a:endParaRPr>
          </a:p>
        </p:txBody>
      </p:sp>
      <p:sp>
        <p:nvSpPr>
          <p:cNvPr id="2940935" name="Rectangle 7"/>
          <p:cNvSpPr>
            <a:spLocks noChangeArrowheads="1"/>
          </p:cNvSpPr>
          <p:nvPr/>
        </p:nvSpPr>
        <p:spPr bwMode="auto">
          <a:xfrm>
            <a:off x="1182688" y="4738688"/>
            <a:ext cx="13716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endParaRPr lang="en-US" sz="800" b="1">
              <a:solidFill>
                <a:srgbClr val="FF0033"/>
              </a:solidFill>
              <a:latin typeface="Times New Roman" pitchFamily="18" charset="0"/>
            </a:endParaRPr>
          </a:p>
        </p:txBody>
      </p:sp>
      <p:sp>
        <p:nvSpPr>
          <p:cNvPr id="2940936" name="Rectangle 8"/>
          <p:cNvSpPr>
            <a:spLocks noChangeArrowheads="1"/>
          </p:cNvSpPr>
          <p:nvPr/>
        </p:nvSpPr>
        <p:spPr bwMode="auto">
          <a:xfrm>
            <a:off x="1182688" y="5043488"/>
            <a:ext cx="13716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sp>
        <p:nvSpPr>
          <p:cNvPr id="2940937" name="Rectangle 9"/>
          <p:cNvSpPr>
            <a:spLocks noChangeArrowheads="1"/>
          </p:cNvSpPr>
          <p:nvPr/>
        </p:nvSpPr>
        <p:spPr bwMode="auto">
          <a:xfrm>
            <a:off x="1182688" y="5348288"/>
            <a:ext cx="13716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grpSp>
        <p:nvGrpSpPr>
          <p:cNvPr id="2" name="Group 1"/>
          <p:cNvGrpSpPr/>
          <p:nvPr/>
        </p:nvGrpSpPr>
        <p:grpSpPr>
          <a:xfrm>
            <a:off x="115888" y="4130949"/>
            <a:ext cx="990600" cy="366713"/>
            <a:chOff x="115888" y="3971925"/>
            <a:chExt cx="990600" cy="366713"/>
          </a:xfrm>
        </p:grpSpPr>
        <p:sp>
          <p:nvSpPr>
            <p:cNvPr id="2940939" name="Text Box 11"/>
            <p:cNvSpPr txBox="1">
              <a:spLocks noChangeArrowheads="1"/>
            </p:cNvSpPr>
            <p:nvPr/>
          </p:nvSpPr>
          <p:spPr bwMode="auto">
            <a:xfrm>
              <a:off x="115888" y="3971925"/>
              <a:ext cx="457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FF0033"/>
                  </a:solidFill>
                  <a:latin typeface="Courier New" pitchFamily="49" charset="0"/>
                </a:rPr>
                <a:t>SP</a:t>
              </a:r>
            </a:p>
          </p:txBody>
        </p:sp>
        <p:sp>
          <p:nvSpPr>
            <p:cNvPr id="2940940" name="Line 12"/>
            <p:cNvSpPr>
              <a:spLocks noChangeShapeType="1"/>
            </p:cNvSpPr>
            <p:nvPr/>
          </p:nvSpPr>
          <p:spPr bwMode="auto">
            <a:xfrm>
              <a:off x="573088" y="4146550"/>
              <a:ext cx="533400" cy="0"/>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grpSp>
      <p:sp>
        <p:nvSpPr>
          <p:cNvPr id="2940942" name="Text Box 14"/>
          <p:cNvSpPr txBox="1">
            <a:spLocks noChangeArrowheads="1"/>
          </p:cNvSpPr>
          <p:nvPr/>
        </p:nvSpPr>
        <p:spPr bwMode="auto">
          <a:xfrm>
            <a:off x="1458913" y="5984875"/>
            <a:ext cx="869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1C1C1C"/>
                </a:solidFill>
                <a:latin typeface="Courier New" pitchFamily="49" charset="0"/>
              </a:rPr>
              <a:t>Stack</a:t>
            </a:r>
          </a:p>
        </p:txBody>
      </p:sp>
      <p:sp>
        <p:nvSpPr>
          <p:cNvPr id="2940943" name="Text Box 15"/>
          <p:cNvSpPr txBox="1">
            <a:spLocks noChangeArrowheads="1"/>
          </p:cNvSpPr>
          <p:nvPr/>
        </p:nvSpPr>
        <p:spPr bwMode="auto">
          <a:xfrm>
            <a:off x="2584034" y="3794957"/>
            <a:ext cx="87395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smtClean="0">
                <a:solidFill>
                  <a:srgbClr val="FF0033"/>
                </a:solidFill>
                <a:latin typeface="Courier New" pitchFamily="49" charset="0"/>
              </a:rPr>
              <a:t>x0600</a:t>
            </a:r>
            <a:endParaRPr lang="en-US" sz="1800" b="1" dirty="0">
              <a:solidFill>
                <a:srgbClr val="FF0033"/>
              </a:solidFill>
              <a:latin typeface="Courier New" pitchFamily="49" charset="0"/>
            </a:endParaRPr>
          </a:p>
        </p:txBody>
      </p:sp>
      <p:sp>
        <p:nvSpPr>
          <p:cNvPr id="2940944" name="Text Box 16"/>
          <p:cNvSpPr txBox="1">
            <a:spLocks noChangeArrowheads="1"/>
          </p:cNvSpPr>
          <p:nvPr/>
        </p:nvSpPr>
        <p:spPr bwMode="auto">
          <a:xfrm>
            <a:off x="2584034" y="4099757"/>
            <a:ext cx="87395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smtClean="0">
                <a:solidFill>
                  <a:srgbClr val="FF0033"/>
                </a:solidFill>
                <a:latin typeface="Courier New" pitchFamily="49" charset="0"/>
              </a:rPr>
              <a:t>x05fe</a:t>
            </a:r>
            <a:endParaRPr lang="en-US" sz="1800" b="1" dirty="0">
              <a:solidFill>
                <a:srgbClr val="FF0033"/>
              </a:solidFill>
              <a:latin typeface="Courier New" pitchFamily="49" charset="0"/>
            </a:endParaRPr>
          </a:p>
        </p:txBody>
      </p:sp>
      <p:sp>
        <p:nvSpPr>
          <p:cNvPr id="2940945" name="Text Box 17"/>
          <p:cNvSpPr txBox="1">
            <a:spLocks noChangeArrowheads="1"/>
          </p:cNvSpPr>
          <p:nvPr/>
        </p:nvSpPr>
        <p:spPr bwMode="auto">
          <a:xfrm>
            <a:off x="2584034" y="4402970"/>
            <a:ext cx="87395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smtClean="0">
                <a:solidFill>
                  <a:srgbClr val="FF0033"/>
                </a:solidFill>
                <a:latin typeface="Courier New" pitchFamily="49" charset="0"/>
              </a:rPr>
              <a:t>x05fc</a:t>
            </a:r>
            <a:endParaRPr lang="en-US" sz="1800" b="1" dirty="0">
              <a:solidFill>
                <a:srgbClr val="FF0033"/>
              </a:solidFill>
              <a:latin typeface="Courier New" pitchFamily="49" charset="0"/>
            </a:endParaRPr>
          </a:p>
        </p:txBody>
      </p:sp>
      <p:sp>
        <p:nvSpPr>
          <p:cNvPr id="2940946" name="Text Box 18"/>
          <p:cNvSpPr txBox="1">
            <a:spLocks noChangeArrowheads="1"/>
          </p:cNvSpPr>
          <p:nvPr/>
        </p:nvSpPr>
        <p:spPr bwMode="auto">
          <a:xfrm>
            <a:off x="2587625" y="4709079"/>
            <a:ext cx="8667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FF0033"/>
                </a:solidFill>
                <a:latin typeface="Courier New" pitchFamily="49" charset="0"/>
              </a:rPr>
              <a:t>x05fa</a:t>
            </a:r>
          </a:p>
        </p:txBody>
      </p:sp>
      <p:sp>
        <p:nvSpPr>
          <p:cNvPr id="2940947" name="Rectangle 19"/>
          <p:cNvSpPr>
            <a:spLocks noChangeArrowheads="1"/>
          </p:cNvSpPr>
          <p:nvPr/>
        </p:nvSpPr>
        <p:spPr bwMode="auto">
          <a:xfrm>
            <a:off x="1182688" y="3824288"/>
            <a:ext cx="1371600" cy="304800"/>
          </a:xfrm>
          <a:prstGeom prst="rect">
            <a:avLst/>
          </a:prstGeom>
          <a:solidFill>
            <a:schemeClr val="bg1"/>
          </a:solidFill>
          <a:ln w="12700">
            <a:solidFill>
              <a:srgbClr val="0033CC"/>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SzTx/>
              <a:buFontTx/>
              <a:buNone/>
            </a:pPr>
            <a:endParaRPr lang="en-US" sz="1200" b="1">
              <a:solidFill>
                <a:srgbClr val="FF0033"/>
              </a:solidFill>
              <a:latin typeface="Times New Roman" pitchFamily="18" charset="0"/>
            </a:endParaRPr>
          </a:p>
        </p:txBody>
      </p:sp>
      <p:sp>
        <p:nvSpPr>
          <p:cNvPr id="2940948" name="Text Box 20"/>
          <p:cNvSpPr txBox="1">
            <a:spLocks noChangeArrowheads="1"/>
          </p:cNvSpPr>
          <p:nvPr/>
        </p:nvSpPr>
        <p:spPr bwMode="auto">
          <a:xfrm>
            <a:off x="2593559" y="5618995"/>
            <a:ext cx="87395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smtClean="0">
                <a:solidFill>
                  <a:srgbClr val="FF0033"/>
                </a:solidFill>
                <a:latin typeface="Courier New" pitchFamily="49" charset="0"/>
              </a:rPr>
              <a:t>x05f4</a:t>
            </a:r>
            <a:endParaRPr lang="en-US" sz="1800" b="1" dirty="0">
              <a:solidFill>
                <a:srgbClr val="FF0033"/>
              </a:solidFill>
              <a:latin typeface="Courier New" pitchFamily="49" charset="0"/>
            </a:endParaRPr>
          </a:p>
        </p:txBody>
      </p:sp>
      <p:sp>
        <p:nvSpPr>
          <p:cNvPr id="2940956" name="Text Box 28"/>
          <p:cNvSpPr txBox="1">
            <a:spLocks noChangeArrowheads="1"/>
          </p:cNvSpPr>
          <p:nvPr/>
        </p:nvSpPr>
        <p:spPr bwMode="auto">
          <a:xfrm>
            <a:off x="2591972" y="5010982"/>
            <a:ext cx="87395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smtClean="0">
                <a:solidFill>
                  <a:srgbClr val="FF0033"/>
                </a:solidFill>
                <a:latin typeface="Courier New" pitchFamily="49" charset="0"/>
              </a:rPr>
              <a:t>x05f8</a:t>
            </a:r>
            <a:endParaRPr lang="en-US" sz="1800" b="1" dirty="0">
              <a:solidFill>
                <a:srgbClr val="FF0033"/>
              </a:solidFill>
              <a:latin typeface="Courier New" pitchFamily="49" charset="0"/>
            </a:endParaRPr>
          </a:p>
        </p:txBody>
      </p:sp>
      <p:sp>
        <p:nvSpPr>
          <p:cNvPr id="2940957" name="Text Box 29"/>
          <p:cNvSpPr txBox="1">
            <a:spLocks noChangeArrowheads="1"/>
          </p:cNvSpPr>
          <p:nvPr/>
        </p:nvSpPr>
        <p:spPr bwMode="auto">
          <a:xfrm>
            <a:off x="2588797" y="5315782"/>
            <a:ext cx="87395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smtClean="0">
                <a:solidFill>
                  <a:srgbClr val="FF0033"/>
                </a:solidFill>
                <a:latin typeface="Courier New" pitchFamily="49" charset="0"/>
              </a:rPr>
              <a:t>x05f6</a:t>
            </a:r>
            <a:endParaRPr lang="en-US" sz="1800" b="1" dirty="0">
              <a:solidFill>
                <a:srgbClr val="FF0033"/>
              </a:solidFill>
              <a:latin typeface="Courier New" pitchFamily="49" charset="0"/>
            </a:endParaRPr>
          </a:p>
        </p:txBody>
      </p:sp>
      <p:sp>
        <p:nvSpPr>
          <p:cNvPr id="2940958" name="Text Box 30"/>
          <p:cNvSpPr txBox="1">
            <a:spLocks noChangeArrowheads="1"/>
          </p:cNvSpPr>
          <p:nvPr/>
        </p:nvSpPr>
        <p:spPr bwMode="auto">
          <a:xfrm>
            <a:off x="1458103" y="4147115"/>
            <a:ext cx="823944"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spcBef>
                <a:spcPct val="0"/>
              </a:spcBef>
              <a:buClrTx/>
              <a:buSzTx/>
              <a:buFontTx/>
              <a:buNone/>
            </a:pPr>
            <a:r>
              <a:rPr lang="en-US" sz="1800" b="1" dirty="0">
                <a:solidFill>
                  <a:srgbClr val="FF0033"/>
                </a:solidFill>
                <a:latin typeface="Comic Sans MS" panose="030F0702030302020204" pitchFamily="66" charset="0"/>
              </a:rPr>
              <a:t>ret </a:t>
            </a:r>
            <a:r>
              <a:rPr lang="en-US" sz="1800" b="1" dirty="0" err="1">
                <a:solidFill>
                  <a:srgbClr val="FF0033"/>
                </a:solidFill>
                <a:latin typeface="Comic Sans MS" panose="030F0702030302020204" pitchFamily="66" charset="0"/>
              </a:rPr>
              <a:t>adr</a:t>
            </a:r>
            <a:endParaRPr lang="en-US" sz="1800" b="1" dirty="0">
              <a:solidFill>
                <a:srgbClr val="FF0033"/>
              </a:solidFill>
              <a:latin typeface="Comic Sans MS" panose="030F0702030302020204" pitchFamily="66" charset="0"/>
            </a:endParaRPr>
          </a:p>
        </p:txBody>
      </p:sp>
      <p:sp>
        <p:nvSpPr>
          <p:cNvPr id="2940954" name="Text Box 26"/>
          <p:cNvSpPr txBox="1">
            <a:spLocks noChangeArrowheads="1"/>
          </p:cNvSpPr>
          <p:nvPr/>
        </p:nvSpPr>
        <p:spPr bwMode="auto">
          <a:xfrm>
            <a:off x="1256549" y="5628222"/>
            <a:ext cx="127150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err="1">
                <a:solidFill>
                  <a:srgbClr val="FF0033"/>
                </a:solidFill>
                <a:latin typeface="Comic Sans MS" panose="030F0702030302020204" pitchFamily="66" charset="0"/>
              </a:rPr>
              <a:t>argc</a:t>
            </a:r>
            <a:r>
              <a:rPr lang="en-US" sz="800" b="1" dirty="0">
                <a:solidFill>
                  <a:srgbClr val="FF0033"/>
                </a:solidFill>
                <a:latin typeface="Comic Sans MS" panose="030F0702030302020204" pitchFamily="66" charset="0"/>
              </a:rPr>
              <a:t> </a:t>
            </a:r>
            <a:r>
              <a:rPr lang="en-US" sz="1800" b="1" dirty="0">
                <a:solidFill>
                  <a:srgbClr val="FF0033"/>
                </a:solidFill>
                <a:latin typeface="Comic Sans MS" panose="030F0702030302020204" pitchFamily="66" charset="0"/>
              </a:rPr>
              <a:t>(r12)</a:t>
            </a:r>
          </a:p>
        </p:txBody>
      </p:sp>
      <p:sp>
        <p:nvSpPr>
          <p:cNvPr id="2940955" name="Text Box 27"/>
          <p:cNvSpPr txBox="1">
            <a:spLocks noChangeArrowheads="1"/>
          </p:cNvSpPr>
          <p:nvPr/>
        </p:nvSpPr>
        <p:spPr bwMode="auto">
          <a:xfrm>
            <a:off x="1267693" y="5310040"/>
            <a:ext cx="126509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dirty="0" err="1">
                <a:solidFill>
                  <a:srgbClr val="FF0033"/>
                </a:solidFill>
                <a:latin typeface="Comic Sans MS" panose="030F0702030302020204" pitchFamily="66" charset="0"/>
              </a:rPr>
              <a:t>argv</a:t>
            </a:r>
            <a:r>
              <a:rPr lang="en-US" sz="800" b="1" dirty="0">
                <a:solidFill>
                  <a:srgbClr val="FF0033"/>
                </a:solidFill>
                <a:latin typeface="Comic Sans MS" panose="030F0702030302020204" pitchFamily="66" charset="0"/>
              </a:rPr>
              <a:t> </a:t>
            </a:r>
            <a:r>
              <a:rPr lang="en-US" sz="1800" b="1" dirty="0">
                <a:solidFill>
                  <a:srgbClr val="FF0033"/>
                </a:solidFill>
                <a:latin typeface="Comic Sans MS" panose="030F0702030302020204" pitchFamily="66" charset="0"/>
              </a:rPr>
              <a:t>(r13)</a:t>
            </a:r>
          </a:p>
        </p:txBody>
      </p:sp>
      <p:sp>
        <p:nvSpPr>
          <p:cNvPr id="2940941" name="Text Box 13"/>
          <p:cNvSpPr txBox="1">
            <a:spLocks noChangeArrowheads="1"/>
          </p:cNvSpPr>
          <p:nvPr/>
        </p:nvSpPr>
        <p:spPr bwMode="auto">
          <a:xfrm>
            <a:off x="1811534" y="4453211"/>
            <a:ext cx="123432"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spcBef>
                <a:spcPct val="0"/>
              </a:spcBef>
              <a:buClrTx/>
              <a:buSzTx/>
              <a:buFontTx/>
              <a:buNone/>
            </a:pPr>
            <a:r>
              <a:rPr lang="en-US" sz="1800" b="1" dirty="0">
                <a:solidFill>
                  <a:srgbClr val="FF0033"/>
                </a:solidFill>
                <a:latin typeface="Comic Sans MS" panose="030F0702030302020204" pitchFamily="66" charset="0"/>
              </a:rPr>
              <a:t>z</a:t>
            </a:r>
          </a:p>
        </p:txBody>
      </p:sp>
      <p:sp>
        <p:nvSpPr>
          <p:cNvPr id="2940952" name="Text Box 24"/>
          <p:cNvSpPr txBox="1">
            <a:spLocks noChangeArrowheads="1"/>
          </p:cNvSpPr>
          <p:nvPr/>
        </p:nvSpPr>
        <p:spPr bwMode="auto">
          <a:xfrm>
            <a:off x="1310760" y="4740548"/>
            <a:ext cx="118462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spcBef>
                <a:spcPct val="0"/>
              </a:spcBef>
              <a:buClrTx/>
              <a:buSzTx/>
              <a:buFontTx/>
              <a:buNone/>
            </a:pPr>
            <a:r>
              <a:rPr lang="en-US" sz="1800" b="1" dirty="0" smtClean="0">
                <a:solidFill>
                  <a:srgbClr val="FF0033"/>
                </a:solidFill>
                <a:latin typeface="Comic Sans MS" panose="030F0702030302020204" pitchFamily="66" charset="0"/>
              </a:rPr>
              <a:t>0x0005</a:t>
            </a:r>
            <a:r>
              <a:rPr lang="en-US" sz="800" b="1" dirty="0" smtClean="0">
                <a:solidFill>
                  <a:srgbClr val="FF0033"/>
                </a:solidFill>
                <a:latin typeface="Comic Sans MS" panose="030F0702030302020204" pitchFamily="66" charset="0"/>
              </a:rPr>
              <a:t> </a:t>
            </a:r>
            <a:r>
              <a:rPr lang="en-US" sz="1800" b="1" dirty="0" smtClean="0">
                <a:solidFill>
                  <a:srgbClr val="FF0033"/>
                </a:solidFill>
                <a:latin typeface="Comic Sans MS" panose="030F0702030302020204" pitchFamily="66" charset="0"/>
              </a:rPr>
              <a:t>(y)</a:t>
            </a:r>
            <a:endParaRPr lang="en-US" sz="1800" b="1" dirty="0">
              <a:solidFill>
                <a:srgbClr val="FF0033"/>
              </a:solidFill>
              <a:latin typeface="Comic Sans MS" panose="030F0702030302020204" pitchFamily="66" charset="0"/>
            </a:endParaRPr>
          </a:p>
        </p:txBody>
      </p:sp>
      <p:sp>
        <p:nvSpPr>
          <p:cNvPr id="2940953" name="Text Box 25"/>
          <p:cNvSpPr txBox="1">
            <a:spLocks noChangeArrowheads="1"/>
          </p:cNvSpPr>
          <p:nvPr/>
        </p:nvSpPr>
        <p:spPr bwMode="auto">
          <a:xfrm>
            <a:off x="1306753" y="5062811"/>
            <a:ext cx="1192634"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spcBef>
                <a:spcPct val="0"/>
              </a:spcBef>
              <a:buClrTx/>
              <a:buSzTx/>
              <a:buFontTx/>
              <a:buNone/>
            </a:pPr>
            <a:r>
              <a:rPr lang="en-US" sz="1800" b="1" dirty="0" smtClean="0">
                <a:solidFill>
                  <a:srgbClr val="FF0033"/>
                </a:solidFill>
                <a:latin typeface="Comic Sans MS" panose="030F0702030302020204" pitchFamily="66" charset="0"/>
              </a:rPr>
              <a:t>0x0007</a:t>
            </a:r>
            <a:r>
              <a:rPr lang="en-US" sz="800" b="1" dirty="0" smtClean="0">
                <a:solidFill>
                  <a:srgbClr val="FF0033"/>
                </a:solidFill>
                <a:latin typeface="Comic Sans MS" panose="030F0702030302020204" pitchFamily="66" charset="0"/>
              </a:rPr>
              <a:t> </a:t>
            </a:r>
            <a:r>
              <a:rPr lang="en-US" sz="1800" b="1" dirty="0" smtClean="0">
                <a:solidFill>
                  <a:srgbClr val="FF0033"/>
                </a:solidFill>
                <a:latin typeface="Comic Sans MS" panose="030F0702030302020204" pitchFamily="66" charset="0"/>
              </a:rPr>
              <a:t>(x)</a:t>
            </a:r>
            <a:endParaRPr lang="en-US" sz="1800" b="1" dirty="0">
              <a:solidFill>
                <a:srgbClr val="FF0033"/>
              </a:solidFill>
              <a:latin typeface="Comic Sans MS" panose="030F0702030302020204" pitchFamily="66" charset="0"/>
            </a:endParaRPr>
          </a:p>
        </p:txBody>
      </p:sp>
      <p:sp>
        <p:nvSpPr>
          <p:cNvPr id="2940959" name="Text Box 31"/>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Compilation Examples</a:t>
            </a:r>
          </a:p>
        </p:txBody>
      </p:sp>
      <p:grpSp>
        <p:nvGrpSpPr>
          <p:cNvPr id="33" name="Group 32"/>
          <p:cNvGrpSpPr/>
          <p:nvPr/>
        </p:nvGrpSpPr>
        <p:grpSpPr>
          <a:xfrm>
            <a:off x="119203" y="5644992"/>
            <a:ext cx="990600" cy="366713"/>
            <a:chOff x="115888" y="3971925"/>
            <a:chExt cx="990600" cy="366713"/>
          </a:xfrm>
        </p:grpSpPr>
        <p:sp>
          <p:nvSpPr>
            <p:cNvPr id="34" name="Text Box 11"/>
            <p:cNvSpPr txBox="1">
              <a:spLocks noChangeArrowheads="1"/>
            </p:cNvSpPr>
            <p:nvPr/>
          </p:nvSpPr>
          <p:spPr bwMode="auto">
            <a:xfrm>
              <a:off x="115888" y="3971925"/>
              <a:ext cx="457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ClrTx/>
                <a:buSzTx/>
                <a:buFontTx/>
                <a:buNone/>
              </a:pPr>
              <a:r>
                <a:rPr lang="en-US" sz="1800" b="1">
                  <a:solidFill>
                    <a:srgbClr val="FF0033"/>
                  </a:solidFill>
                  <a:latin typeface="Courier New" pitchFamily="49" charset="0"/>
                </a:rPr>
                <a:t>SP</a:t>
              </a:r>
            </a:p>
          </p:txBody>
        </p:sp>
        <p:sp>
          <p:nvSpPr>
            <p:cNvPr id="35" name="Line 12"/>
            <p:cNvSpPr>
              <a:spLocks noChangeShapeType="1"/>
            </p:cNvSpPr>
            <p:nvPr/>
          </p:nvSpPr>
          <p:spPr bwMode="auto">
            <a:xfrm>
              <a:off x="573088" y="4146550"/>
              <a:ext cx="533400" cy="0"/>
            </a:xfrm>
            <a:prstGeom prst="line">
              <a:avLst/>
            </a:prstGeom>
            <a:noFill/>
            <a:ln w="38100">
              <a:solidFill>
                <a:srgbClr val="0033CC"/>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en-US" sz="2400">
                <a:solidFill>
                  <a:srgbClr val="000000"/>
                </a:solidFill>
                <a:latin typeface="Tahoma" pitchFamily="34" charset="0"/>
              </a:endParaRPr>
            </a:p>
          </p:txBody>
        </p:sp>
      </p:grpSp>
    </p:spTree>
    <p:extLst>
      <p:ext uri="{BB962C8B-B14F-4D97-AF65-F5344CB8AC3E}">
        <p14:creationId xmlns:p14="http://schemas.microsoft.com/office/powerpoint/2010/main" val="155438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40958"/>
                                        </p:tgtEl>
                                        <p:attrNameLst>
                                          <p:attrName>style.visibility</p:attrName>
                                        </p:attrNameLst>
                                      </p:cBhvr>
                                      <p:to>
                                        <p:strVal val="visible"/>
                                      </p:to>
                                    </p:set>
                                    <p:animEffect transition="in" filter="fade">
                                      <p:cBhvr>
                                        <p:cTn id="7" dur="500"/>
                                        <p:tgtEl>
                                          <p:spTgt spid="29409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40955"/>
                                        </p:tgtEl>
                                        <p:attrNameLst>
                                          <p:attrName>style.visibility</p:attrName>
                                        </p:attrNameLst>
                                      </p:cBhvr>
                                      <p:to>
                                        <p:strVal val="visible"/>
                                      </p:to>
                                    </p:set>
                                    <p:animEffect transition="in" filter="fade">
                                      <p:cBhvr>
                                        <p:cTn id="22" dur="500"/>
                                        <p:tgtEl>
                                          <p:spTgt spid="29409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40954"/>
                                        </p:tgtEl>
                                        <p:attrNameLst>
                                          <p:attrName>style.visibility</p:attrName>
                                        </p:attrNameLst>
                                      </p:cBhvr>
                                      <p:to>
                                        <p:strVal val="visible"/>
                                      </p:to>
                                    </p:set>
                                    <p:animEffect transition="in" filter="fade">
                                      <p:cBhvr>
                                        <p:cTn id="27" dur="500"/>
                                        <p:tgtEl>
                                          <p:spTgt spid="29409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40953"/>
                                        </p:tgtEl>
                                        <p:attrNameLst>
                                          <p:attrName>style.visibility</p:attrName>
                                        </p:attrNameLst>
                                      </p:cBhvr>
                                      <p:to>
                                        <p:strVal val="visible"/>
                                      </p:to>
                                    </p:set>
                                    <p:animEffect transition="in" filter="fade">
                                      <p:cBhvr>
                                        <p:cTn id="32" dur="500"/>
                                        <p:tgtEl>
                                          <p:spTgt spid="294095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40952"/>
                                        </p:tgtEl>
                                        <p:attrNameLst>
                                          <p:attrName>style.visibility</p:attrName>
                                        </p:attrNameLst>
                                      </p:cBhvr>
                                      <p:to>
                                        <p:strVal val="visible"/>
                                      </p:to>
                                    </p:set>
                                    <p:animEffect transition="in" filter="fade">
                                      <p:cBhvr>
                                        <p:cTn id="37" dur="500"/>
                                        <p:tgtEl>
                                          <p:spTgt spid="29409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40941"/>
                                        </p:tgtEl>
                                        <p:attrNameLst>
                                          <p:attrName>style.visibility</p:attrName>
                                        </p:attrNameLst>
                                      </p:cBhvr>
                                      <p:to>
                                        <p:strVal val="visible"/>
                                      </p:to>
                                    </p:set>
                                    <p:animEffect transition="in" filter="fade">
                                      <p:cBhvr>
                                        <p:cTn id="42" dur="500"/>
                                        <p:tgtEl>
                                          <p:spTgt spid="2940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0958" grpId="0"/>
      <p:bldP spid="2940954" grpId="0"/>
      <p:bldP spid="2940955" grpId="0"/>
      <p:bldP spid="2940941" grpId="0"/>
      <p:bldP spid="2940952" grpId="0"/>
      <p:bldP spid="29409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9234" name="Rectangle 2"/>
          <p:cNvSpPr>
            <a:spLocks noGrp="1" noChangeArrowheads="1"/>
          </p:cNvSpPr>
          <p:nvPr>
            <p:ph type="title"/>
          </p:nvPr>
        </p:nvSpPr>
        <p:spPr/>
        <p:txBody>
          <a:bodyPr/>
          <a:lstStyle/>
          <a:p>
            <a:r>
              <a:rPr lang="en-US"/>
              <a:t>Terms…</a:t>
            </a:r>
          </a:p>
        </p:txBody>
      </p:sp>
      <p:sp>
        <p:nvSpPr>
          <p:cNvPr id="3039235" name="Rectangle 3"/>
          <p:cNvSpPr>
            <a:spLocks noGrp="1" noChangeArrowheads="1"/>
          </p:cNvSpPr>
          <p:nvPr>
            <p:ph idx="1"/>
          </p:nvPr>
        </p:nvSpPr>
        <p:spPr>
          <a:xfrm>
            <a:off x="447675" y="1443038"/>
            <a:ext cx="8539163" cy="5132387"/>
          </a:xfrm>
        </p:spPr>
        <p:txBody>
          <a:bodyPr/>
          <a:lstStyle/>
          <a:p>
            <a:pPr>
              <a:lnSpc>
                <a:spcPct val="90000"/>
              </a:lnSpc>
              <a:spcBef>
                <a:spcPct val="30000"/>
              </a:spcBef>
            </a:pPr>
            <a:r>
              <a:rPr lang="en-US" sz="1600" b="1" u="sng"/>
              <a:t>Activation Record</a:t>
            </a:r>
            <a:r>
              <a:rPr lang="en-US" sz="1600"/>
              <a:t> – A block of memory on the stack that is created when a function is called and contains all the local variables for a given invocation of a function.</a:t>
            </a:r>
          </a:p>
          <a:p>
            <a:pPr>
              <a:lnSpc>
                <a:spcPct val="90000"/>
              </a:lnSpc>
              <a:spcBef>
                <a:spcPct val="30000"/>
              </a:spcBef>
            </a:pPr>
            <a:r>
              <a:rPr lang="en-US" sz="1600" b="1" u="sng"/>
              <a:t>Arithmetic Operator</a:t>
            </a:r>
            <a:r>
              <a:rPr lang="en-US" sz="1600"/>
              <a:t> – Operator that returns a numerical value.</a:t>
            </a:r>
          </a:p>
          <a:p>
            <a:pPr>
              <a:lnSpc>
                <a:spcPct val="90000"/>
              </a:lnSpc>
              <a:spcBef>
                <a:spcPct val="30000"/>
              </a:spcBef>
            </a:pPr>
            <a:r>
              <a:rPr lang="en-US" sz="1600" b="1" u="sng"/>
              <a:t>Associativity</a:t>
            </a:r>
            <a:r>
              <a:rPr lang="en-US" sz="1600"/>
              <a:t> –  The execution order of same precedence operators.</a:t>
            </a:r>
          </a:p>
          <a:p>
            <a:pPr>
              <a:lnSpc>
                <a:spcPct val="90000"/>
              </a:lnSpc>
              <a:spcBef>
                <a:spcPct val="30000"/>
              </a:spcBef>
            </a:pPr>
            <a:r>
              <a:rPr lang="en-US" sz="1600" b="1" u="sng"/>
              <a:t>Bitwise Operator</a:t>
            </a:r>
            <a:r>
              <a:rPr lang="en-US" sz="1600"/>
              <a:t> – Operator that performs bitwise logical operations.</a:t>
            </a:r>
          </a:p>
          <a:p>
            <a:pPr>
              <a:lnSpc>
                <a:spcPct val="90000"/>
              </a:lnSpc>
              <a:spcBef>
                <a:spcPct val="30000"/>
              </a:spcBef>
            </a:pPr>
            <a:r>
              <a:rPr lang="en-US" sz="1600" b="1" u="sng"/>
              <a:t>Data type</a:t>
            </a:r>
            <a:r>
              <a:rPr lang="en-US" sz="1600"/>
              <a:t> – Representation and valid operations of data object.</a:t>
            </a:r>
          </a:p>
          <a:p>
            <a:pPr>
              <a:lnSpc>
                <a:spcPct val="90000"/>
              </a:lnSpc>
              <a:spcBef>
                <a:spcPct val="30000"/>
              </a:spcBef>
            </a:pPr>
            <a:r>
              <a:rPr lang="en-US" sz="1600" b="1" u="sng"/>
              <a:t>Expression</a:t>
            </a:r>
            <a:r>
              <a:rPr lang="en-US" sz="1600"/>
              <a:t> – Combination of variables / operators that returns a single value.</a:t>
            </a:r>
          </a:p>
          <a:p>
            <a:pPr>
              <a:lnSpc>
                <a:spcPct val="90000"/>
              </a:lnSpc>
              <a:spcBef>
                <a:spcPct val="30000"/>
              </a:spcBef>
            </a:pPr>
            <a:r>
              <a:rPr lang="en-US" sz="1600" b="1" u="sng"/>
              <a:t>Global (static)</a:t>
            </a:r>
            <a:r>
              <a:rPr lang="en-US" sz="1600"/>
              <a:t> – Variable permanently assigned to a memory location.</a:t>
            </a:r>
          </a:p>
          <a:p>
            <a:pPr>
              <a:lnSpc>
                <a:spcPct val="90000"/>
              </a:lnSpc>
              <a:spcBef>
                <a:spcPct val="30000"/>
              </a:spcBef>
            </a:pPr>
            <a:r>
              <a:rPr lang="en-US" sz="1600" b="1" u="sng"/>
              <a:t>Literal</a:t>
            </a:r>
            <a:r>
              <a:rPr lang="en-US" sz="1600"/>
              <a:t> – An immutable data object.</a:t>
            </a:r>
          </a:p>
          <a:p>
            <a:pPr>
              <a:lnSpc>
                <a:spcPct val="90000"/>
              </a:lnSpc>
              <a:spcBef>
                <a:spcPct val="30000"/>
              </a:spcBef>
            </a:pPr>
            <a:r>
              <a:rPr lang="en-US" sz="1600" b="1" u="sng"/>
              <a:t>Local (automatic)</a:t>
            </a:r>
            <a:r>
              <a:rPr lang="en-US" sz="1600"/>
              <a:t> – Variable stored in a functions activation record.</a:t>
            </a:r>
          </a:p>
          <a:p>
            <a:pPr>
              <a:lnSpc>
                <a:spcPct val="90000"/>
              </a:lnSpc>
              <a:spcBef>
                <a:spcPct val="30000"/>
              </a:spcBef>
            </a:pPr>
            <a:r>
              <a:rPr lang="en-US" sz="1600" b="1" u="sng"/>
              <a:t>Logical Operator</a:t>
            </a:r>
            <a:r>
              <a:rPr lang="en-US" sz="1600"/>
              <a:t> – Operator that returns a logical (true/false) value.</a:t>
            </a:r>
          </a:p>
          <a:p>
            <a:pPr>
              <a:lnSpc>
                <a:spcPct val="90000"/>
              </a:lnSpc>
              <a:spcBef>
                <a:spcPct val="30000"/>
              </a:spcBef>
            </a:pPr>
            <a:r>
              <a:rPr lang="en-US" sz="1600" b="1" u="sng"/>
              <a:t>Operator</a:t>
            </a:r>
            <a:r>
              <a:rPr lang="en-US" sz="1600"/>
              <a:t> – Performs an operation on operand(s).</a:t>
            </a:r>
          </a:p>
          <a:p>
            <a:pPr>
              <a:lnSpc>
                <a:spcPct val="90000"/>
              </a:lnSpc>
              <a:spcBef>
                <a:spcPct val="30000"/>
              </a:spcBef>
            </a:pPr>
            <a:r>
              <a:rPr lang="en-US" sz="1600" b="1" u="sng"/>
              <a:t>Scope</a:t>
            </a:r>
            <a:r>
              <a:rPr lang="en-US" sz="1600"/>
              <a:t> - Extent of a variable/function’s availability in a program.</a:t>
            </a:r>
          </a:p>
          <a:p>
            <a:pPr>
              <a:lnSpc>
                <a:spcPct val="90000"/>
              </a:lnSpc>
              <a:spcBef>
                <a:spcPct val="30000"/>
              </a:spcBef>
            </a:pPr>
            <a:r>
              <a:rPr lang="en-US" sz="1600" b="1" u="sng"/>
              <a:t>Precedence</a:t>
            </a:r>
            <a:r>
              <a:rPr lang="en-US" sz="1600"/>
              <a:t> – The execution order of operators.</a:t>
            </a:r>
          </a:p>
          <a:p>
            <a:pPr>
              <a:lnSpc>
                <a:spcPct val="90000"/>
              </a:lnSpc>
              <a:spcBef>
                <a:spcPct val="30000"/>
              </a:spcBef>
            </a:pPr>
            <a:r>
              <a:rPr lang="en-US" sz="1600" b="1" u="sng"/>
              <a:t>Variable</a:t>
            </a:r>
            <a:r>
              <a:rPr lang="en-US" sz="1600"/>
              <a:t> - Symbolic name for a memory location that hold a value.</a:t>
            </a:r>
          </a:p>
          <a:p>
            <a:pPr>
              <a:lnSpc>
                <a:spcPct val="90000"/>
              </a:lnSpc>
              <a:spcBef>
                <a:spcPct val="30000"/>
              </a:spcBef>
            </a:pPr>
            <a:r>
              <a:rPr lang="en-US" sz="1600" b="1" u="sng"/>
              <a:t>Variable Coercion</a:t>
            </a:r>
            <a:r>
              <a:rPr lang="en-US" sz="1600"/>
              <a:t> – Forcing mixed data type variables to a common type.</a:t>
            </a:r>
          </a:p>
          <a:p>
            <a:pPr>
              <a:lnSpc>
                <a:spcPct val="90000"/>
              </a:lnSpc>
              <a:spcBef>
                <a:spcPct val="30000"/>
              </a:spcBef>
            </a:pPr>
            <a:r>
              <a:rPr lang="en-US" sz="1600" b="1" u="sng"/>
              <a:t>Volatile</a:t>
            </a:r>
            <a:r>
              <a:rPr lang="en-US" sz="1600"/>
              <a:t> – Variable modifier that prohibits optiminization by compiler.</a:t>
            </a:r>
          </a:p>
        </p:txBody>
      </p:sp>
      <p:sp>
        <p:nvSpPr>
          <p:cNvPr id="4" name="Date Placeholder 3"/>
          <p:cNvSpPr>
            <a:spLocks noGrp="1"/>
          </p:cNvSpPr>
          <p:nvPr>
            <p:ph type="dt" sz="half" idx="10"/>
          </p:nvPr>
        </p:nvSpPr>
        <p:spPr/>
        <p:txBody>
          <a:bodyPr/>
          <a:lstStyle/>
          <a:p>
            <a:pPr>
              <a:buNone/>
            </a:pPr>
            <a:r>
              <a:rPr lang="en-US" smtClean="0">
                <a:solidFill>
                  <a:srgbClr val="000000"/>
                </a:solidFill>
              </a:rPr>
              <a:t>BYU CS 224</a:t>
            </a:r>
            <a:endParaRPr lang="en-US" dirty="0">
              <a:solidFill>
                <a:srgbClr val="000000"/>
              </a:solidFill>
            </a:endParaRPr>
          </a:p>
        </p:txBody>
      </p:sp>
      <p:sp>
        <p:nvSpPr>
          <p:cNvPr id="5"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6" name="Slide Number Placeholder 5"/>
          <p:cNvSpPr>
            <a:spLocks noGrp="1"/>
          </p:cNvSpPr>
          <p:nvPr>
            <p:ph type="sldNum" sz="quarter" idx="12"/>
          </p:nvPr>
        </p:nvSpPr>
        <p:spPr/>
        <p:txBody>
          <a:bodyPr/>
          <a:lstStyle/>
          <a:p>
            <a:pPr>
              <a:buNone/>
            </a:pPr>
            <a:fld id="{76BDA378-4776-4ADB-972E-7BB5F9EDA2AD}" type="slidenum">
              <a:rPr lang="en-US">
                <a:solidFill>
                  <a:srgbClr val="000000"/>
                </a:solidFill>
              </a:rPr>
              <a:pPr>
                <a:buNone/>
              </a:pPr>
              <a:t>4</a:t>
            </a:fld>
            <a:endParaRPr lang="en-US">
              <a:solidFill>
                <a:srgbClr val="000000"/>
              </a:solidFill>
            </a:endParaRPr>
          </a:p>
        </p:txBody>
      </p:sp>
    </p:spTree>
    <p:extLst>
      <p:ext uri="{BB962C8B-B14F-4D97-AF65-F5344CB8AC3E}">
        <p14:creationId xmlns:p14="http://schemas.microsoft.com/office/powerpoint/2010/main" val="2912887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22" name="Rectangle 2"/>
          <p:cNvSpPr>
            <a:spLocks noGrp="1" noChangeArrowheads="1"/>
          </p:cNvSpPr>
          <p:nvPr>
            <p:ph type="title"/>
          </p:nvPr>
        </p:nvSpPr>
        <p:spPr/>
        <p:txBody>
          <a:bodyPr/>
          <a:lstStyle/>
          <a:p>
            <a:r>
              <a:rPr lang="en-US"/>
              <a:t>C to Assembly– Example 3</a:t>
            </a:r>
          </a:p>
        </p:txBody>
      </p:sp>
      <p:sp>
        <p:nvSpPr>
          <p:cNvPr id="11"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12"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13" name="Slide Number Placeholder 5"/>
          <p:cNvSpPr>
            <a:spLocks noGrp="1"/>
          </p:cNvSpPr>
          <p:nvPr>
            <p:ph type="sldNum" sz="quarter" idx="12"/>
          </p:nvPr>
        </p:nvSpPr>
        <p:spPr/>
        <p:txBody>
          <a:bodyPr/>
          <a:lstStyle/>
          <a:p>
            <a:pPr>
              <a:buNone/>
            </a:pPr>
            <a:fld id="{600C625F-A37F-4A81-8960-9CE8411DE11F}" type="slidenum">
              <a:rPr lang="en-US">
                <a:solidFill>
                  <a:srgbClr val="000000"/>
                </a:solidFill>
              </a:rPr>
              <a:pPr>
                <a:buNone/>
              </a:pPr>
              <a:t>40</a:t>
            </a:fld>
            <a:endParaRPr lang="en-US">
              <a:solidFill>
                <a:srgbClr val="000000"/>
              </a:solidFill>
            </a:endParaRPr>
          </a:p>
        </p:txBody>
      </p:sp>
      <p:sp>
        <p:nvSpPr>
          <p:cNvPr id="2949123" name="Text Box 3"/>
          <p:cNvSpPr txBox="1">
            <a:spLocks noChangeArrowheads="1"/>
          </p:cNvSpPr>
          <p:nvPr/>
        </p:nvSpPr>
        <p:spPr bwMode="auto">
          <a:xfrm>
            <a:off x="5449888" y="1498600"/>
            <a:ext cx="3502025" cy="2289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33CC"/>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0"/>
              </a:spcBef>
              <a:buClrTx/>
              <a:buSzTx/>
              <a:buFontTx/>
              <a:buNone/>
            </a:pPr>
            <a:r>
              <a:rPr lang="en-US" sz="1800" b="1">
                <a:solidFill>
                  <a:srgbClr val="000000"/>
                </a:solidFill>
                <a:latin typeface="Courier New" pitchFamily="49" charset="0"/>
              </a:rPr>
              <a:t>main:</a:t>
            </a:r>
          </a:p>
          <a:p>
            <a:pPr eaLnBrk="0" hangingPunct="0">
              <a:spcBef>
                <a:spcPct val="0"/>
              </a:spcBef>
              <a:buClrTx/>
              <a:buSzTx/>
              <a:buFontTx/>
              <a:buNone/>
            </a:pPr>
            <a:r>
              <a:rPr lang="en-US" sz="1800" b="1">
                <a:solidFill>
                  <a:srgbClr val="000000"/>
                </a:solidFill>
                <a:latin typeface="Courier New" pitchFamily="49" charset="0"/>
              </a:rPr>
              <a:t> SUB.W   #0x0006,SP</a:t>
            </a:r>
          </a:p>
          <a:p>
            <a:pPr eaLnBrk="0" hangingPunct="0">
              <a:spcBef>
                <a:spcPct val="0"/>
              </a:spcBef>
              <a:buClrTx/>
              <a:buSzTx/>
              <a:buFontTx/>
              <a:buNone/>
            </a:pPr>
            <a:r>
              <a:rPr lang="en-US" sz="1800" b="1">
                <a:solidFill>
                  <a:srgbClr val="000000"/>
                </a:solidFill>
                <a:latin typeface="Courier New" pitchFamily="49" charset="0"/>
              </a:rPr>
              <a:t> MOV.W   0x0002(SP),R15</a:t>
            </a:r>
          </a:p>
          <a:p>
            <a:pPr eaLnBrk="0" hangingPunct="0">
              <a:spcBef>
                <a:spcPct val="0"/>
              </a:spcBef>
              <a:buClrTx/>
              <a:buSzTx/>
              <a:buFontTx/>
              <a:buNone/>
            </a:pPr>
            <a:r>
              <a:rPr lang="en-US" sz="1800" b="1">
                <a:solidFill>
                  <a:srgbClr val="000000"/>
                </a:solidFill>
                <a:latin typeface="Courier New" pitchFamily="49" charset="0"/>
              </a:rPr>
              <a:t> ADD.W   &amp;inGlobal,R15</a:t>
            </a:r>
          </a:p>
          <a:p>
            <a:pPr eaLnBrk="0" hangingPunct="0">
              <a:spcBef>
                <a:spcPct val="0"/>
              </a:spcBef>
              <a:buClrTx/>
              <a:buSzTx/>
              <a:buFontTx/>
              <a:buNone/>
            </a:pPr>
            <a:r>
              <a:rPr lang="en-US" sz="1800" b="1">
                <a:solidFill>
                  <a:srgbClr val="000000"/>
                </a:solidFill>
                <a:latin typeface="Courier New" pitchFamily="49" charset="0"/>
              </a:rPr>
              <a:t> ADD.W   0x0004(SP),R15</a:t>
            </a:r>
          </a:p>
          <a:p>
            <a:pPr eaLnBrk="0" hangingPunct="0">
              <a:spcBef>
                <a:spcPct val="0"/>
              </a:spcBef>
              <a:buClrTx/>
              <a:buSzTx/>
              <a:buFontTx/>
              <a:buNone/>
            </a:pPr>
            <a:r>
              <a:rPr lang="en-US" sz="1800" b="1">
                <a:solidFill>
                  <a:srgbClr val="000000"/>
                </a:solidFill>
                <a:latin typeface="Courier New" pitchFamily="49" charset="0"/>
              </a:rPr>
              <a:t> MOV.W   R15,0x0000(SP)</a:t>
            </a:r>
          </a:p>
          <a:p>
            <a:pPr eaLnBrk="0" hangingPunct="0">
              <a:spcBef>
                <a:spcPct val="0"/>
              </a:spcBef>
              <a:buClrTx/>
              <a:buSzTx/>
              <a:buFontTx/>
              <a:buNone/>
            </a:pPr>
            <a:r>
              <a:rPr lang="en-US" sz="1800" b="1">
                <a:solidFill>
                  <a:srgbClr val="000000"/>
                </a:solidFill>
                <a:latin typeface="Courier New" pitchFamily="49" charset="0"/>
              </a:rPr>
              <a:t> ADD.W   #0x0006,SP</a:t>
            </a:r>
          </a:p>
          <a:p>
            <a:pPr eaLnBrk="0" hangingPunct="0">
              <a:spcBef>
                <a:spcPct val="0"/>
              </a:spcBef>
              <a:buClrTx/>
              <a:buSzTx/>
              <a:buFontTx/>
              <a:buNone/>
            </a:pPr>
            <a:r>
              <a:rPr lang="en-US" sz="1800" b="1">
                <a:solidFill>
                  <a:srgbClr val="000000"/>
                </a:solidFill>
                <a:latin typeface="Courier New" pitchFamily="49" charset="0"/>
              </a:rPr>
              <a:t> RET</a:t>
            </a:r>
          </a:p>
        </p:txBody>
      </p:sp>
      <p:sp>
        <p:nvSpPr>
          <p:cNvPr id="2949124" name="Line 4"/>
          <p:cNvSpPr>
            <a:spLocks noChangeShapeType="1"/>
          </p:cNvSpPr>
          <p:nvPr/>
        </p:nvSpPr>
        <p:spPr bwMode="auto">
          <a:xfrm>
            <a:off x="5316538" y="1509713"/>
            <a:ext cx="7937" cy="2312987"/>
          </a:xfrm>
          <a:prstGeom prst="line">
            <a:avLst/>
          </a:prstGeom>
          <a:noFill/>
          <a:ln w="28575">
            <a:solidFill>
              <a:schemeClr val="accent2"/>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endParaRPr lang="en-US" sz="2400">
              <a:solidFill>
                <a:srgbClr val="000000"/>
              </a:solidFill>
              <a:latin typeface="Tahoma" pitchFamily="34" charset="0"/>
            </a:endParaRPr>
          </a:p>
        </p:txBody>
      </p:sp>
      <p:grpSp>
        <p:nvGrpSpPr>
          <p:cNvPr id="2949125" name="Group 5"/>
          <p:cNvGrpSpPr>
            <a:grpSpLocks/>
          </p:cNvGrpSpPr>
          <p:nvPr/>
        </p:nvGrpSpPr>
        <p:grpSpPr bwMode="auto">
          <a:xfrm>
            <a:off x="422275" y="4156075"/>
            <a:ext cx="8131175" cy="2060575"/>
            <a:chOff x="266" y="2618"/>
            <a:chExt cx="4383" cy="1298"/>
          </a:xfrm>
        </p:grpSpPr>
        <p:sp>
          <p:nvSpPr>
            <p:cNvPr id="2949126" name="Text Box 6"/>
            <p:cNvSpPr txBox="1">
              <a:spLocks noChangeArrowheads="1"/>
            </p:cNvSpPr>
            <p:nvPr/>
          </p:nvSpPr>
          <p:spPr bwMode="auto">
            <a:xfrm>
              <a:off x="1138" y="2618"/>
              <a:ext cx="3511" cy="1298"/>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604963" algn="l"/>
                  <a:tab pos="2465388" algn="l"/>
                  <a:tab pos="4065588" algn="l"/>
                  <a:tab pos="5437188" algn="l"/>
                </a:tabLst>
                <a:defRPr sz="2400">
                  <a:solidFill>
                    <a:schemeClr val="tx1"/>
                  </a:solidFill>
                  <a:latin typeface="Times New Roman" pitchFamily="18" charset="0"/>
                </a:defRPr>
              </a:lvl1pPr>
              <a:lvl2pPr eaLnBrk="0" hangingPunct="0">
                <a:tabLst>
                  <a:tab pos="1604963" algn="l"/>
                  <a:tab pos="2465388" algn="l"/>
                  <a:tab pos="4065588" algn="l"/>
                  <a:tab pos="5437188" algn="l"/>
                </a:tabLst>
                <a:defRPr sz="2400">
                  <a:solidFill>
                    <a:schemeClr val="tx1"/>
                  </a:solidFill>
                  <a:latin typeface="Times New Roman" pitchFamily="18" charset="0"/>
                </a:defRPr>
              </a:lvl2pPr>
              <a:lvl3pPr eaLnBrk="0" hangingPunct="0">
                <a:tabLst>
                  <a:tab pos="1604963" algn="l"/>
                  <a:tab pos="2465388" algn="l"/>
                  <a:tab pos="4065588" algn="l"/>
                  <a:tab pos="5437188" algn="l"/>
                </a:tabLst>
                <a:defRPr sz="2400">
                  <a:solidFill>
                    <a:schemeClr val="tx1"/>
                  </a:solidFill>
                  <a:latin typeface="Times New Roman" pitchFamily="18" charset="0"/>
                </a:defRPr>
              </a:lvl3pPr>
              <a:lvl4pPr eaLnBrk="0" hangingPunct="0">
                <a:tabLst>
                  <a:tab pos="1604963" algn="l"/>
                  <a:tab pos="2465388" algn="l"/>
                  <a:tab pos="4065588" algn="l"/>
                  <a:tab pos="5437188" algn="l"/>
                </a:tabLst>
                <a:defRPr sz="2400">
                  <a:solidFill>
                    <a:schemeClr val="tx1"/>
                  </a:solidFill>
                  <a:latin typeface="Times New Roman" pitchFamily="18" charset="0"/>
                </a:defRPr>
              </a:lvl4pPr>
              <a:lvl5pPr eaLnBrk="0" hangingPunct="0">
                <a:tabLst>
                  <a:tab pos="1604963" algn="l"/>
                  <a:tab pos="2465388" algn="l"/>
                  <a:tab pos="4065588" algn="l"/>
                  <a:tab pos="5437188" algn="l"/>
                </a:tabLst>
                <a:defRPr sz="2400">
                  <a:solidFill>
                    <a:schemeClr val="tx1"/>
                  </a:solidFill>
                  <a:latin typeface="Times New Roman" pitchFamily="18" charset="0"/>
                </a:defRPr>
              </a:lvl5pPr>
              <a:lvl6pPr eaLnBrk="0" fontAlgn="base" hangingPunct="0">
                <a:spcBef>
                  <a:spcPct val="0"/>
                </a:spcBef>
                <a:spcAft>
                  <a:spcPct val="0"/>
                </a:spcAft>
                <a:tabLst>
                  <a:tab pos="1604963" algn="l"/>
                  <a:tab pos="2465388" algn="l"/>
                  <a:tab pos="4065588" algn="l"/>
                  <a:tab pos="5437188" algn="l"/>
                </a:tabLst>
                <a:defRPr sz="2400">
                  <a:solidFill>
                    <a:schemeClr val="tx1"/>
                  </a:solidFill>
                  <a:latin typeface="Times New Roman" pitchFamily="18" charset="0"/>
                </a:defRPr>
              </a:lvl6pPr>
              <a:lvl7pPr eaLnBrk="0" fontAlgn="base" hangingPunct="0">
                <a:spcBef>
                  <a:spcPct val="0"/>
                </a:spcBef>
                <a:spcAft>
                  <a:spcPct val="0"/>
                </a:spcAft>
                <a:tabLst>
                  <a:tab pos="1604963" algn="l"/>
                  <a:tab pos="2465388" algn="l"/>
                  <a:tab pos="4065588" algn="l"/>
                  <a:tab pos="5437188" algn="l"/>
                </a:tabLst>
                <a:defRPr sz="2400">
                  <a:solidFill>
                    <a:schemeClr val="tx1"/>
                  </a:solidFill>
                  <a:latin typeface="Times New Roman" pitchFamily="18" charset="0"/>
                </a:defRPr>
              </a:lvl7pPr>
              <a:lvl8pPr eaLnBrk="0" fontAlgn="base" hangingPunct="0">
                <a:spcBef>
                  <a:spcPct val="0"/>
                </a:spcBef>
                <a:spcAft>
                  <a:spcPct val="0"/>
                </a:spcAft>
                <a:tabLst>
                  <a:tab pos="1604963" algn="l"/>
                  <a:tab pos="2465388" algn="l"/>
                  <a:tab pos="4065588" algn="l"/>
                  <a:tab pos="5437188" algn="l"/>
                </a:tabLst>
                <a:defRPr sz="2400">
                  <a:solidFill>
                    <a:schemeClr val="tx1"/>
                  </a:solidFill>
                  <a:latin typeface="Times New Roman" pitchFamily="18" charset="0"/>
                </a:defRPr>
              </a:lvl8pPr>
              <a:lvl9pPr eaLnBrk="0" fontAlgn="base" hangingPunct="0">
                <a:spcBef>
                  <a:spcPct val="0"/>
                </a:spcBef>
                <a:spcAft>
                  <a:spcPct val="0"/>
                </a:spcAft>
                <a:tabLst>
                  <a:tab pos="1604963" algn="l"/>
                  <a:tab pos="2465388" algn="l"/>
                  <a:tab pos="4065588" algn="l"/>
                  <a:tab pos="5437188" algn="l"/>
                </a:tabLst>
                <a:defRPr sz="2400">
                  <a:solidFill>
                    <a:schemeClr val="tx1"/>
                  </a:solidFill>
                  <a:latin typeface="Times New Roman" pitchFamily="18" charset="0"/>
                </a:defRPr>
              </a:lvl9pPr>
            </a:lstStyle>
            <a:p>
              <a:pPr>
                <a:spcBef>
                  <a:spcPct val="50000"/>
                </a:spcBef>
                <a:buClrTx/>
                <a:buSzTx/>
                <a:buFontTx/>
                <a:buNone/>
              </a:pPr>
              <a:r>
                <a:rPr lang="en-US" sz="2000" b="1" u="sng">
                  <a:solidFill>
                    <a:srgbClr val="000000"/>
                  </a:solidFill>
                  <a:latin typeface="Arial Narrow" pitchFamily="34" charset="0"/>
                </a:rPr>
                <a:t>Identifier</a:t>
              </a:r>
              <a:r>
                <a:rPr lang="en-US" sz="2000" b="1">
                  <a:solidFill>
                    <a:srgbClr val="000000"/>
                  </a:solidFill>
                  <a:latin typeface="Arial Narrow" pitchFamily="34" charset="0"/>
                </a:rPr>
                <a:t>	</a:t>
              </a:r>
              <a:r>
                <a:rPr lang="en-US" sz="2000" b="1" u="sng">
                  <a:solidFill>
                    <a:srgbClr val="000000"/>
                  </a:solidFill>
                  <a:latin typeface="Arial Narrow" pitchFamily="34" charset="0"/>
                </a:rPr>
                <a:t>Type</a:t>
              </a:r>
              <a:r>
                <a:rPr lang="en-US" sz="2000" b="1">
                  <a:solidFill>
                    <a:srgbClr val="000000"/>
                  </a:solidFill>
                  <a:latin typeface="Arial Narrow" pitchFamily="34" charset="0"/>
                </a:rPr>
                <a:t>	</a:t>
              </a:r>
              <a:r>
                <a:rPr lang="en-US" sz="2000" b="1" u="sng">
                  <a:solidFill>
                    <a:srgbClr val="000000"/>
                  </a:solidFill>
                  <a:latin typeface="Arial Narrow" pitchFamily="34" charset="0"/>
                </a:rPr>
                <a:t>Storage Class</a:t>
              </a:r>
              <a:r>
                <a:rPr lang="en-US" sz="2000" b="1">
                  <a:solidFill>
                    <a:srgbClr val="000000"/>
                  </a:solidFill>
                  <a:latin typeface="Arial Narrow" pitchFamily="34" charset="0"/>
                </a:rPr>
                <a:t>	</a:t>
              </a:r>
              <a:r>
                <a:rPr lang="en-US" sz="2000" b="1" u="sng">
                  <a:solidFill>
                    <a:srgbClr val="000000"/>
                  </a:solidFill>
                  <a:latin typeface="Arial Narrow" pitchFamily="34" charset="0"/>
                </a:rPr>
                <a:t>Offset</a:t>
              </a:r>
              <a:r>
                <a:rPr lang="en-US" sz="2000" b="1">
                  <a:solidFill>
                    <a:srgbClr val="000000"/>
                  </a:solidFill>
                  <a:latin typeface="Arial Narrow" pitchFamily="34" charset="0"/>
                </a:rPr>
                <a:t>	</a:t>
              </a:r>
              <a:r>
                <a:rPr lang="en-US" sz="2000" b="1" u="sng">
                  <a:solidFill>
                    <a:srgbClr val="000000"/>
                  </a:solidFill>
                  <a:latin typeface="Arial Narrow" pitchFamily="34" charset="0"/>
                </a:rPr>
                <a:t>Scope</a:t>
              </a:r>
            </a:p>
            <a:p>
              <a:pPr>
                <a:spcBef>
                  <a:spcPct val="50000"/>
                </a:spcBef>
                <a:buClrTx/>
                <a:buSzTx/>
                <a:buFontTx/>
                <a:buNone/>
              </a:pPr>
              <a:r>
                <a:rPr lang="en-US" sz="1800" b="1">
                  <a:solidFill>
                    <a:srgbClr val="000000"/>
                  </a:solidFill>
                  <a:latin typeface="Courier New" pitchFamily="49" charset="0"/>
                </a:rPr>
                <a:t>inGlobal	int	Static	absolute	global</a:t>
              </a:r>
            </a:p>
            <a:p>
              <a:pPr>
                <a:spcBef>
                  <a:spcPct val="50000"/>
                </a:spcBef>
                <a:buClrTx/>
                <a:buSzTx/>
                <a:buFontTx/>
                <a:buNone/>
              </a:pPr>
              <a:r>
                <a:rPr lang="en-US" sz="1800" b="1">
                  <a:solidFill>
                    <a:srgbClr val="000000"/>
                  </a:solidFill>
                  <a:latin typeface="Courier New" pitchFamily="49" charset="0"/>
                </a:rPr>
                <a:t>inLocalA	int	Auto	2(SP)	main</a:t>
              </a:r>
            </a:p>
            <a:p>
              <a:pPr>
                <a:spcBef>
                  <a:spcPct val="50000"/>
                </a:spcBef>
                <a:buClrTx/>
                <a:buSzTx/>
                <a:buFontTx/>
                <a:buNone/>
              </a:pPr>
              <a:r>
                <a:rPr lang="en-US" sz="1800" b="1">
                  <a:solidFill>
                    <a:srgbClr val="000000"/>
                  </a:solidFill>
                  <a:latin typeface="Courier New" pitchFamily="49" charset="0"/>
                </a:rPr>
                <a:t>inLocalB	int	Auto	4(SP)	main</a:t>
              </a:r>
            </a:p>
            <a:p>
              <a:pPr>
                <a:spcBef>
                  <a:spcPct val="50000"/>
                </a:spcBef>
                <a:buClrTx/>
                <a:buSzTx/>
                <a:buFontTx/>
                <a:buNone/>
              </a:pPr>
              <a:r>
                <a:rPr lang="en-US" sz="1800" b="1">
                  <a:solidFill>
                    <a:srgbClr val="000000"/>
                  </a:solidFill>
                  <a:latin typeface="Courier New" pitchFamily="49" charset="0"/>
                </a:rPr>
                <a:t>outLocal	int	Auto	0(SP)	main</a:t>
              </a:r>
            </a:p>
          </p:txBody>
        </p:sp>
        <p:sp>
          <p:nvSpPr>
            <p:cNvPr id="2949127" name="Text Box 7"/>
            <p:cNvSpPr txBox="1">
              <a:spLocks noChangeArrowheads="1"/>
            </p:cNvSpPr>
            <p:nvPr/>
          </p:nvSpPr>
          <p:spPr bwMode="auto">
            <a:xfrm>
              <a:off x="266" y="2689"/>
              <a:ext cx="8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ClrTx/>
                <a:buSzTx/>
                <a:buFontTx/>
                <a:buNone/>
              </a:pPr>
              <a:r>
                <a:rPr lang="en-US" sz="2000">
                  <a:solidFill>
                    <a:srgbClr val="000000"/>
                  </a:solidFill>
                </a:rPr>
                <a:t>Symbol</a:t>
              </a:r>
              <a:br>
                <a:rPr lang="en-US" sz="2000">
                  <a:solidFill>
                    <a:srgbClr val="000000"/>
                  </a:solidFill>
                </a:rPr>
              </a:br>
              <a:r>
                <a:rPr lang="en-US" sz="2000">
                  <a:solidFill>
                    <a:srgbClr val="000000"/>
                  </a:solidFill>
                </a:rPr>
                <a:t>Table</a:t>
              </a:r>
            </a:p>
          </p:txBody>
        </p:sp>
      </p:grpSp>
      <p:sp>
        <p:nvSpPr>
          <p:cNvPr id="2949128" name="Line 8"/>
          <p:cNvSpPr>
            <a:spLocks noChangeShapeType="1"/>
          </p:cNvSpPr>
          <p:nvPr/>
        </p:nvSpPr>
        <p:spPr bwMode="auto">
          <a:xfrm flipV="1">
            <a:off x="161925" y="3822700"/>
            <a:ext cx="8796338" cy="0"/>
          </a:xfrm>
          <a:prstGeom prst="line">
            <a:avLst/>
          </a:prstGeom>
          <a:noFill/>
          <a:ln w="28575">
            <a:solidFill>
              <a:schemeClr val="accent2"/>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endParaRPr lang="en-US" sz="2400">
              <a:solidFill>
                <a:srgbClr val="000000"/>
              </a:solidFill>
              <a:latin typeface="Tahoma" pitchFamily="34" charset="0"/>
            </a:endParaRPr>
          </a:p>
        </p:txBody>
      </p:sp>
      <p:sp>
        <p:nvSpPr>
          <p:cNvPr id="2949129" name="Text Box 9"/>
          <p:cNvSpPr txBox="1">
            <a:spLocks noChangeArrowheads="1"/>
          </p:cNvSpPr>
          <p:nvPr/>
        </p:nvSpPr>
        <p:spPr bwMode="auto">
          <a:xfrm>
            <a:off x="288925" y="1658938"/>
            <a:ext cx="4910138"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buClrTx/>
              <a:buSzTx/>
              <a:buFontTx/>
              <a:buNone/>
            </a:pPr>
            <a:r>
              <a:rPr lang="en-US" sz="1400" b="1">
                <a:solidFill>
                  <a:srgbClr val="000000"/>
                </a:solidFill>
                <a:latin typeface="Courier New" pitchFamily="49" charset="0"/>
              </a:rPr>
              <a:t>int inGlobal;</a:t>
            </a:r>
          </a:p>
          <a:p>
            <a:pPr>
              <a:lnSpc>
                <a:spcPct val="90000"/>
              </a:lnSpc>
              <a:spcBef>
                <a:spcPct val="0"/>
              </a:spcBef>
              <a:buClrTx/>
              <a:buSzTx/>
              <a:buFontTx/>
              <a:buNone/>
            </a:pPr>
            <a:r>
              <a:rPr lang="en-US" sz="1400" b="1">
                <a:solidFill>
                  <a:srgbClr val="000000"/>
                </a:solidFill>
                <a:latin typeface="Courier New" pitchFamily="49" charset="0"/>
              </a:rPr>
              <a:t>void main(void)</a:t>
            </a:r>
          </a:p>
          <a:p>
            <a:pPr>
              <a:lnSpc>
                <a:spcPct val="90000"/>
              </a:lnSpc>
              <a:spcBef>
                <a:spcPct val="0"/>
              </a:spcBef>
              <a:buClrTx/>
              <a:buSzTx/>
              <a:buFontTx/>
              <a:buNone/>
            </a:pPr>
            <a:r>
              <a:rPr lang="en-US" sz="1400" b="1">
                <a:solidFill>
                  <a:srgbClr val="000000"/>
                </a:solidFill>
                <a:latin typeface="Courier New" pitchFamily="49" charset="0"/>
              </a:rPr>
              <a:t>{</a:t>
            </a:r>
          </a:p>
          <a:p>
            <a:pPr>
              <a:lnSpc>
                <a:spcPct val="90000"/>
              </a:lnSpc>
              <a:spcBef>
                <a:spcPct val="0"/>
              </a:spcBef>
              <a:buClrTx/>
              <a:buSzTx/>
              <a:buFontTx/>
              <a:buNone/>
            </a:pPr>
            <a:r>
              <a:rPr lang="en-US" sz="1400" b="1">
                <a:solidFill>
                  <a:srgbClr val="000000"/>
                </a:solidFill>
                <a:latin typeface="Courier New" pitchFamily="49" charset="0"/>
              </a:rPr>
              <a:t>   int outLocal;</a:t>
            </a:r>
          </a:p>
          <a:p>
            <a:pPr>
              <a:lnSpc>
                <a:spcPct val="90000"/>
              </a:lnSpc>
              <a:spcBef>
                <a:spcPct val="0"/>
              </a:spcBef>
              <a:buClrTx/>
              <a:buSzTx/>
              <a:buFontTx/>
              <a:buNone/>
            </a:pPr>
            <a:r>
              <a:rPr lang="en-US" sz="1400" b="1">
                <a:solidFill>
                  <a:srgbClr val="000000"/>
                </a:solidFill>
                <a:latin typeface="Courier New" pitchFamily="49" charset="0"/>
              </a:rPr>
              <a:t>   int inLocalA;</a:t>
            </a:r>
          </a:p>
          <a:p>
            <a:pPr>
              <a:lnSpc>
                <a:spcPct val="90000"/>
              </a:lnSpc>
              <a:spcBef>
                <a:spcPct val="0"/>
              </a:spcBef>
              <a:buClrTx/>
              <a:buSzTx/>
              <a:buFontTx/>
              <a:buNone/>
            </a:pPr>
            <a:r>
              <a:rPr lang="en-US" sz="1400" b="1">
                <a:solidFill>
                  <a:srgbClr val="000000"/>
                </a:solidFill>
                <a:latin typeface="Courier New" pitchFamily="49" charset="0"/>
              </a:rPr>
              <a:t>   int inLocalB;</a:t>
            </a:r>
          </a:p>
          <a:p>
            <a:pPr>
              <a:lnSpc>
                <a:spcPct val="90000"/>
              </a:lnSpc>
              <a:spcBef>
                <a:spcPct val="0"/>
              </a:spcBef>
              <a:buClrTx/>
              <a:buSzTx/>
              <a:buFontTx/>
              <a:buNone/>
            </a:pPr>
            <a:r>
              <a:rPr lang="en-US" sz="1400" b="1">
                <a:solidFill>
                  <a:srgbClr val="000000"/>
                </a:solidFill>
                <a:latin typeface="Courier New" pitchFamily="49" charset="0"/>
              </a:rPr>
              <a:t>   outLocal = inGobal + inLocalA + inLocalB;                         </a:t>
            </a:r>
          </a:p>
          <a:p>
            <a:pPr>
              <a:lnSpc>
                <a:spcPct val="90000"/>
              </a:lnSpc>
              <a:spcBef>
                <a:spcPct val="0"/>
              </a:spcBef>
              <a:buClrTx/>
              <a:buSzTx/>
              <a:buFontTx/>
              <a:buNone/>
            </a:pPr>
            <a:r>
              <a:rPr lang="en-US" sz="1400" b="1">
                <a:solidFill>
                  <a:srgbClr val="000000"/>
                </a:solidFill>
                <a:latin typeface="Courier New" pitchFamily="49" charset="0"/>
              </a:rPr>
              <a:t>  return;</a:t>
            </a:r>
          </a:p>
          <a:p>
            <a:pPr>
              <a:lnSpc>
                <a:spcPct val="90000"/>
              </a:lnSpc>
              <a:spcBef>
                <a:spcPct val="0"/>
              </a:spcBef>
              <a:buClrTx/>
              <a:buSzTx/>
              <a:buFontTx/>
              <a:buNone/>
            </a:pPr>
            <a:r>
              <a:rPr lang="en-US" sz="1400" b="1">
                <a:solidFill>
                  <a:srgbClr val="000000"/>
                </a:solidFill>
                <a:latin typeface="Courier New" pitchFamily="49" charset="0"/>
              </a:rPr>
              <a:t>}</a:t>
            </a:r>
          </a:p>
          <a:p>
            <a:pPr>
              <a:lnSpc>
                <a:spcPct val="90000"/>
              </a:lnSpc>
              <a:spcBef>
                <a:spcPct val="0"/>
              </a:spcBef>
              <a:buClrTx/>
              <a:buSzTx/>
              <a:buFontTx/>
              <a:buNone/>
            </a:pPr>
            <a:endParaRPr lang="en-US" sz="1400" b="1">
              <a:solidFill>
                <a:srgbClr val="000000"/>
              </a:solidFill>
              <a:latin typeface="Courier New" pitchFamily="49" charset="0"/>
            </a:endParaRPr>
          </a:p>
        </p:txBody>
      </p:sp>
      <p:sp>
        <p:nvSpPr>
          <p:cNvPr id="2949130" name="Text Box 10"/>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buClrTx/>
              <a:buSzTx/>
              <a:buFontTx/>
              <a:buNone/>
            </a:pPr>
            <a:r>
              <a:rPr lang="en-US" sz="1800" b="1">
                <a:solidFill>
                  <a:srgbClr val="000000"/>
                </a:solidFill>
              </a:rPr>
              <a:t>Compilation Examples</a:t>
            </a:r>
          </a:p>
        </p:txBody>
      </p:sp>
    </p:spTree>
    <p:extLst>
      <p:ext uri="{BB962C8B-B14F-4D97-AF65-F5344CB8AC3E}">
        <p14:creationId xmlns:p14="http://schemas.microsoft.com/office/powerpoint/2010/main" val="707126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49125"/>
                                        </p:tgtEl>
                                        <p:attrNameLst>
                                          <p:attrName>style.visibility</p:attrName>
                                        </p:attrNameLst>
                                      </p:cBhvr>
                                      <p:to>
                                        <p:strVal val="visible"/>
                                      </p:to>
                                    </p:set>
                                    <p:animEffect transition="in" filter="dissolve">
                                      <p:cBhvr>
                                        <p:cTn id="7" dur="500"/>
                                        <p:tgtEl>
                                          <p:spTgt spid="2949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7794" name="Rectangle 2"/>
          <p:cNvSpPr>
            <a:spLocks noGrp="1" noChangeArrowheads="1"/>
          </p:cNvSpPr>
          <p:nvPr>
            <p:ph type="title"/>
          </p:nvPr>
        </p:nvSpPr>
        <p:spPr/>
        <p:txBody>
          <a:bodyPr/>
          <a:lstStyle/>
          <a:p>
            <a:r>
              <a:rPr lang="en-US" dirty="0" smtClean="0"/>
              <a:t>Quiz 7.4</a:t>
            </a:r>
            <a:endParaRPr lang="en-US" dirty="0"/>
          </a:p>
        </p:txBody>
      </p:sp>
      <p:sp>
        <p:nvSpPr>
          <p:cNvPr id="2977795" name="Rectangle 3"/>
          <p:cNvSpPr>
            <a:spLocks noGrp="1" noChangeArrowheads="1"/>
          </p:cNvSpPr>
          <p:nvPr>
            <p:ph idx="1"/>
          </p:nvPr>
        </p:nvSpPr>
        <p:spPr>
          <a:xfrm>
            <a:off x="406400" y="1403350"/>
            <a:ext cx="8585200" cy="723900"/>
          </a:xfrm>
        </p:spPr>
        <p:txBody>
          <a:bodyPr/>
          <a:lstStyle/>
          <a:p>
            <a:pPr>
              <a:lnSpc>
                <a:spcPct val="90000"/>
              </a:lnSpc>
            </a:pPr>
            <a:r>
              <a:rPr lang="en-US" sz="1800" dirty="0"/>
              <a:t>Fill in the resulting values for x, y, and z after evaluating the construct.</a:t>
            </a:r>
          </a:p>
          <a:p>
            <a:pPr>
              <a:lnSpc>
                <a:spcPct val="90000"/>
              </a:lnSpc>
              <a:spcBef>
                <a:spcPct val="0"/>
              </a:spcBef>
            </a:pPr>
            <a:r>
              <a:rPr lang="en-US" sz="1800" dirty="0"/>
              <a:t>Assume for each row, x, y, and z are initialized to 10, 20, and 30 respectively.</a:t>
            </a:r>
          </a:p>
        </p:txBody>
      </p:sp>
      <p:sp>
        <p:nvSpPr>
          <p:cNvPr id="53" name="Date Placeholder 3"/>
          <p:cNvSpPr>
            <a:spLocks noGrp="1"/>
          </p:cNvSpPr>
          <p:nvPr>
            <p:ph type="dt" sz="half" idx="10"/>
          </p:nvPr>
        </p:nvSpPr>
        <p:spPr/>
        <p:txBody>
          <a:bodyPr/>
          <a:lstStyle/>
          <a:p>
            <a:pPr>
              <a:buNone/>
            </a:pPr>
            <a:r>
              <a:rPr lang="en-US" smtClean="0">
                <a:solidFill>
                  <a:srgbClr val="000000"/>
                </a:solidFill>
              </a:rPr>
              <a:t>BYU CS 224</a:t>
            </a:r>
            <a:endParaRPr lang="en-US">
              <a:solidFill>
                <a:srgbClr val="000000"/>
              </a:solidFill>
            </a:endParaRPr>
          </a:p>
        </p:txBody>
      </p:sp>
      <p:sp>
        <p:nvSpPr>
          <p:cNvPr id="54" name="Footer Placeholder 4"/>
          <p:cNvSpPr>
            <a:spLocks noGrp="1"/>
          </p:cNvSpPr>
          <p:nvPr>
            <p:ph type="ftr" sz="quarter" idx="11"/>
          </p:nvPr>
        </p:nvSpPr>
        <p:spPr/>
        <p:txBody>
          <a:bodyPr/>
          <a:lstStyle/>
          <a:p>
            <a:pPr>
              <a:buNone/>
            </a:pPr>
            <a:r>
              <a:rPr lang="en-US" smtClean="0">
                <a:solidFill>
                  <a:srgbClr val="000000"/>
                </a:solidFill>
              </a:rPr>
              <a:t>The C Language</a:t>
            </a:r>
            <a:endParaRPr lang="en-US">
              <a:solidFill>
                <a:srgbClr val="000000"/>
              </a:solidFill>
            </a:endParaRPr>
          </a:p>
        </p:txBody>
      </p:sp>
      <p:sp>
        <p:nvSpPr>
          <p:cNvPr id="55" name="Slide Number Placeholder 5"/>
          <p:cNvSpPr>
            <a:spLocks noGrp="1"/>
          </p:cNvSpPr>
          <p:nvPr>
            <p:ph type="sldNum" sz="quarter" idx="12"/>
          </p:nvPr>
        </p:nvSpPr>
        <p:spPr/>
        <p:txBody>
          <a:bodyPr/>
          <a:lstStyle/>
          <a:p>
            <a:pPr>
              <a:buNone/>
            </a:pPr>
            <a:fld id="{176E6EAD-02A7-462D-9BB6-237DD37225BC}" type="slidenum">
              <a:rPr lang="en-US">
                <a:solidFill>
                  <a:srgbClr val="000000"/>
                </a:solidFill>
              </a:rPr>
              <a:pPr>
                <a:buNone/>
              </a:pPr>
              <a:t>41</a:t>
            </a:fld>
            <a:endParaRPr lang="en-US">
              <a:solidFill>
                <a:srgbClr val="000000"/>
              </a:solidFill>
            </a:endParaRPr>
          </a:p>
        </p:txBody>
      </p:sp>
      <p:graphicFrame>
        <p:nvGraphicFramePr>
          <p:cNvPr id="2977848" name="Group 56"/>
          <p:cNvGraphicFramePr>
            <a:graphicFrameLocks noGrp="1"/>
          </p:cNvGraphicFramePr>
          <p:nvPr>
            <p:extLst>
              <p:ext uri="{D42A27DB-BD31-4B8C-83A1-F6EECF244321}">
                <p14:modId xmlns:p14="http://schemas.microsoft.com/office/powerpoint/2010/main" val="2167944459"/>
              </p:ext>
            </p:extLst>
          </p:nvPr>
        </p:nvGraphicFramePr>
        <p:xfrm>
          <a:off x="439738" y="2256530"/>
          <a:ext cx="8480425" cy="4011677"/>
        </p:xfrm>
        <a:graphic>
          <a:graphicData uri="http://schemas.openxmlformats.org/drawingml/2006/table">
            <a:tbl>
              <a:tblPr/>
              <a:tblGrid>
                <a:gridCol w="492125"/>
                <a:gridCol w="4995862"/>
                <a:gridCol w="1050925"/>
                <a:gridCol w="930275"/>
                <a:gridCol w="1011238"/>
              </a:tblGrid>
              <a:tr h="285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dirty="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x=10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y=20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z=30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1)</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rPr>
                        <a:t>if (x = y) y = 100;</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2)</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if (x &lt; 10) y = 1;</a:t>
                      </a:r>
                    </a:p>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else if (x &lt; 20) y = 5;</a:t>
                      </a:r>
                    </a:p>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else if (x &lt; 30) y = 10;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3)</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switch ('a') {</a:t>
                      </a:r>
                    </a:p>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    case 'a': y++; z *= 5;</a:t>
                      </a:r>
                    </a:p>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    case 'b': --y; z /= 10;</a:t>
                      </a:r>
                    </a:p>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4)</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for (x=1; x&lt;y; x++, y--) z = x + 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388">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5)</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while (!z) {</a:t>
                      </a:r>
                    </a:p>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     z %= y;</a:t>
                      </a:r>
                    </a:p>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6)</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do {</a:t>
                      </a:r>
                    </a:p>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     x = --y;</a:t>
                      </a:r>
                    </a:p>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     z = x++;</a:t>
                      </a:r>
                    </a:p>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a:t>
                      </a:r>
                    </a:p>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while (z);</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dirty="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75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Streaming I/O in C</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22778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27651"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27652"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8F20CB13-AC75-4D34-B5D4-7ED08DB40721}" type="slidenum">
              <a:rPr lang="en-US" sz="1400" smtClean="0">
                <a:latin typeface="Tahoma" pitchFamily="34" charset="0"/>
              </a:rPr>
              <a:pPr eaLnBrk="1" hangingPunct="1"/>
              <a:t>43</a:t>
            </a:fld>
            <a:endParaRPr lang="en-US" sz="1400" smtClean="0">
              <a:latin typeface="Tahoma" pitchFamily="34" charset="0"/>
            </a:endParaRPr>
          </a:p>
        </p:txBody>
      </p:sp>
      <p:sp>
        <p:nvSpPr>
          <p:cNvPr id="27653" name="Rectangle 2"/>
          <p:cNvSpPr>
            <a:spLocks noGrp="1" noChangeArrowheads="1"/>
          </p:cNvSpPr>
          <p:nvPr>
            <p:ph type="title"/>
          </p:nvPr>
        </p:nvSpPr>
        <p:spPr/>
        <p:txBody>
          <a:bodyPr/>
          <a:lstStyle/>
          <a:p>
            <a:pPr eaLnBrk="1" hangingPunct="1"/>
            <a:r>
              <a:rPr lang="en-US" smtClean="0"/>
              <a:t>C I/O</a:t>
            </a:r>
          </a:p>
        </p:txBody>
      </p:sp>
      <p:sp>
        <p:nvSpPr>
          <p:cNvPr id="2885635" name="Rectangle 3"/>
          <p:cNvSpPr>
            <a:spLocks noGrp="1" noChangeArrowheads="1"/>
          </p:cNvSpPr>
          <p:nvPr>
            <p:ph type="body" idx="1"/>
          </p:nvPr>
        </p:nvSpPr>
        <p:spPr>
          <a:xfrm>
            <a:off x="425450" y="1409700"/>
            <a:ext cx="8356600" cy="5192713"/>
          </a:xfrm>
        </p:spPr>
        <p:txBody>
          <a:bodyPr/>
          <a:lstStyle/>
          <a:p>
            <a:pPr eaLnBrk="1" hangingPunct="1">
              <a:lnSpc>
                <a:spcPct val="90000"/>
              </a:lnSpc>
            </a:pPr>
            <a:r>
              <a:rPr lang="en-US" dirty="0" smtClean="0"/>
              <a:t>I/O facilities are not part of the C language itself</a:t>
            </a:r>
          </a:p>
          <a:p>
            <a:pPr lvl="1" eaLnBrk="1" hangingPunct="1">
              <a:lnSpc>
                <a:spcPct val="90000"/>
              </a:lnSpc>
            </a:pPr>
            <a:r>
              <a:rPr lang="en-US" dirty="0" smtClean="0"/>
              <a:t>Nonetheless, programs do interact with their environment!</a:t>
            </a:r>
          </a:p>
          <a:p>
            <a:pPr eaLnBrk="1" hangingPunct="1">
              <a:lnSpc>
                <a:spcPct val="90000"/>
              </a:lnSpc>
            </a:pPr>
            <a:r>
              <a:rPr lang="en-US" dirty="0" smtClean="0"/>
              <a:t>Most digital I/O handled directly by C program</a:t>
            </a:r>
          </a:p>
          <a:p>
            <a:pPr lvl="1" eaLnBrk="1" hangingPunct="1">
              <a:lnSpc>
                <a:spcPct val="90000"/>
              </a:lnSpc>
            </a:pPr>
            <a:r>
              <a:rPr lang="en-US" dirty="0" smtClean="0"/>
              <a:t>#include "msp430.h"</a:t>
            </a:r>
          </a:p>
          <a:p>
            <a:pPr lvl="1" eaLnBrk="1" hangingPunct="1">
              <a:lnSpc>
                <a:spcPct val="90000"/>
              </a:lnSpc>
            </a:pPr>
            <a:r>
              <a:rPr lang="en-US" dirty="0" smtClean="0"/>
              <a:t>SPR’s, Ports, A/D, transponder, switches, LED’s, </a:t>
            </a:r>
            <a:r>
              <a:rPr lang="en-US" dirty="0" err="1" smtClean="0"/>
              <a:t>etc</a:t>
            </a:r>
            <a:endParaRPr lang="en-US" dirty="0" smtClean="0"/>
          </a:p>
          <a:p>
            <a:pPr eaLnBrk="1" hangingPunct="1">
              <a:lnSpc>
                <a:spcPct val="90000"/>
              </a:lnSpc>
            </a:pPr>
            <a:r>
              <a:rPr lang="en-US" dirty="0" smtClean="0"/>
              <a:t>The ANSI standard defines a set of I/O library functions for portability</a:t>
            </a:r>
          </a:p>
          <a:p>
            <a:pPr lvl="1" eaLnBrk="1" hangingPunct="1">
              <a:lnSpc>
                <a:spcPct val="90000"/>
              </a:lnSpc>
            </a:pPr>
            <a:r>
              <a:rPr lang="en-US" dirty="0" smtClean="0"/>
              <a:t>Programs that confine their system interactions to facilities provided by the standard library can be moved from one system to another without change.</a:t>
            </a:r>
          </a:p>
          <a:p>
            <a:pPr eaLnBrk="1" hangingPunct="1">
              <a:lnSpc>
                <a:spcPct val="90000"/>
              </a:lnSpc>
            </a:pPr>
            <a:r>
              <a:rPr lang="en-US" dirty="0" smtClean="0"/>
              <a:t>The properties of the C I/O library functions are specified in header files</a:t>
            </a:r>
          </a:p>
          <a:p>
            <a:pPr lvl="1" eaLnBrk="1" hangingPunct="1">
              <a:lnSpc>
                <a:spcPct val="90000"/>
              </a:lnSpc>
            </a:pPr>
            <a:r>
              <a:rPr lang="en-US" dirty="0" smtClean="0"/>
              <a:t>#include &lt;</a:t>
            </a:r>
            <a:r>
              <a:rPr lang="en-US" dirty="0" err="1" smtClean="0"/>
              <a:t>stdio.h</a:t>
            </a:r>
            <a:r>
              <a:rPr lang="en-US" dirty="0" smtClean="0"/>
              <a:t>&gt; (C standard library)</a:t>
            </a:r>
          </a:p>
          <a:p>
            <a:pPr lvl="1" eaLnBrk="1" hangingPunct="1">
              <a:lnSpc>
                <a:spcPct val="90000"/>
              </a:lnSpc>
            </a:pPr>
            <a:r>
              <a:rPr lang="en-US" dirty="0" smtClean="0"/>
              <a:t>#include "RBX430_lcd.h"</a:t>
            </a:r>
          </a:p>
        </p:txBody>
      </p:sp>
      <p:sp>
        <p:nvSpPr>
          <p:cNvPr id="27655"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dirty="0"/>
              <a:t>C </a:t>
            </a:r>
            <a:r>
              <a:rPr lang="en-US" sz="1800" b="1" dirty="0" smtClean="0"/>
              <a:t>Stream I/O</a:t>
            </a:r>
            <a:endParaRPr lang="en-US" sz="1800" b="1" dirty="0"/>
          </a:p>
        </p:txBody>
      </p:sp>
    </p:spTree>
    <p:extLst>
      <p:ext uri="{BB962C8B-B14F-4D97-AF65-F5344CB8AC3E}">
        <p14:creationId xmlns:p14="http://schemas.microsoft.com/office/powerpoint/2010/main" val="2963225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5635">
                                            <p:txEl>
                                              <p:pRg st="0" end="0"/>
                                            </p:txEl>
                                          </p:spTgt>
                                        </p:tgtEl>
                                        <p:attrNameLst>
                                          <p:attrName>style.visibility</p:attrName>
                                        </p:attrNameLst>
                                      </p:cBhvr>
                                      <p:to>
                                        <p:strVal val="visible"/>
                                      </p:to>
                                    </p:set>
                                    <p:animEffect transition="in" filter="wipe(left)">
                                      <p:cBhvr>
                                        <p:cTn id="7" dur="500"/>
                                        <p:tgtEl>
                                          <p:spTgt spid="288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5635">
                                            <p:txEl>
                                              <p:pRg st="1" end="1"/>
                                            </p:txEl>
                                          </p:spTgt>
                                        </p:tgtEl>
                                        <p:attrNameLst>
                                          <p:attrName>style.visibility</p:attrName>
                                        </p:attrNameLst>
                                      </p:cBhvr>
                                      <p:to>
                                        <p:strVal val="visible"/>
                                      </p:to>
                                    </p:set>
                                    <p:animEffect transition="in" filter="wipe(left)">
                                      <p:cBhvr>
                                        <p:cTn id="12" dur="500"/>
                                        <p:tgtEl>
                                          <p:spTgt spid="2885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5635">
                                            <p:txEl>
                                              <p:pRg st="2" end="2"/>
                                            </p:txEl>
                                          </p:spTgt>
                                        </p:tgtEl>
                                        <p:attrNameLst>
                                          <p:attrName>style.visibility</p:attrName>
                                        </p:attrNameLst>
                                      </p:cBhvr>
                                      <p:to>
                                        <p:strVal val="visible"/>
                                      </p:to>
                                    </p:set>
                                    <p:animEffect transition="in" filter="wipe(left)">
                                      <p:cBhvr>
                                        <p:cTn id="17" dur="500"/>
                                        <p:tgtEl>
                                          <p:spTgt spid="2885635">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885635">
                                            <p:txEl>
                                              <p:pRg st="3" end="3"/>
                                            </p:txEl>
                                          </p:spTgt>
                                        </p:tgtEl>
                                        <p:attrNameLst>
                                          <p:attrName>style.visibility</p:attrName>
                                        </p:attrNameLst>
                                      </p:cBhvr>
                                      <p:to>
                                        <p:strVal val="visible"/>
                                      </p:to>
                                    </p:set>
                                    <p:animEffect transition="in" filter="wipe(left)">
                                      <p:cBhvr>
                                        <p:cTn id="20" dur="500"/>
                                        <p:tgtEl>
                                          <p:spTgt spid="288563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885635">
                                            <p:txEl>
                                              <p:pRg st="4" end="4"/>
                                            </p:txEl>
                                          </p:spTgt>
                                        </p:tgtEl>
                                        <p:attrNameLst>
                                          <p:attrName>style.visibility</p:attrName>
                                        </p:attrNameLst>
                                      </p:cBhvr>
                                      <p:to>
                                        <p:strVal val="visible"/>
                                      </p:to>
                                    </p:set>
                                    <p:animEffect transition="in" filter="wipe(left)">
                                      <p:cBhvr>
                                        <p:cTn id="23" dur="500"/>
                                        <p:tgtEl>
                                          <p:spTgt spid="288563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85635">
                                            <p:txEl>
                                              <p:pRg st="5" end="5"/>
                                            </p:txEl>
                                          </p:spTgt>
                                        </p:tgtEl>
                                        <p:attrNameLst>
                                          <p:attrName>style.visibility</p:attrName>
                                        </p:attrNameLst>
                                      </p:cBhvr>
                                      <p:to>
                                        <p:strVal val="visible"/>
                                      </p:to>
                                    </p:set>
                                    <p:animEffect transition="in" filter="wipe(left)">
                                      <p:cBhvr>
                                        <p:cTn id="28" dur="500"/>
                                        <p:tgtEl>
                                          <p:spTgt spid="288563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85635">
                                            <p:txEl>
                                              <p:pRg st="6" end="6"/>
                                            </p:txEl>
                                          </p:spTgt>
                                        </p:tgtEl>
                                        <p:attrNameLst>
                                          <p:attrName>style.visibility</p:attrName>
                                        </p:attrNameLst>
                                      </p:cBhvr>
                                      <p:to>
                                        <p:strVal val="visible"/>
                                      </p:to>
                                    </p:set>
                                    <p:animEffect transition="in" filter="wipe(left)">
                                      <p:cBhvr>
                                        <p:cTn id="33" dur="500"/>
                                        <p:tgtEl>
                                          <p:spTgt spid="2885635">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885635">
                                            <p:txEl>
                                              <p:pRg st="7" end="7"/>
                                            </p:txEl>
                                          </p:spTgt>
                                        </p:tgtEl>
                                        <p:attrNameLst>
                                          <p:attrName>style.visibility</p:attrName>
                                        </p:attrNameLst>
                                      </p:cBhvr>
                                      <p:to>
                                        <p:strVal val="visible"/>
                                      </p:to>
                                    </p:set>
                                    <p:animEffect transition="in" filter="wipe(left)">
                                      <p:cBhvr>
                                        <p:cTn id="38" dur="500"/>
                                        <p:tgtEl>
                                          <p:spTgt spid="2885635">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885635">
                                            <p:txEl>
                                              <p:pRg st="8" end="8"/>
                                            </p:txEl>
                                          </p:spTgt>
                                        </p:tgtEl>
                                        <p:attrNameLst>
                                          <p:attrName>style.visibility</p:attrName>
                                        </p:attrNameLst>
                                      </p:cBhvr>
                                      <p:to>
                                        <p:strVal val="visible"/>
                                      </p:to>
                                    </p:set>
                                    <p:animEffect transition="in" filter="wipe(left)">
                                      <p:cBhvr>
                                        <p:cTn id="41" dur="500"/>
                                        <p:tgtEl>
                                          <p:spTgt spid="2885635">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885635">
                                            <p:txEl>
                                              <p:pRg st="9" end="9"/>
                                            </p:txEl>
                                          </p:spTgt>
                                        </p:tgtEl>
                                        <p:attrNameLst>
                                          <p:attrName>style.visibility</p:attrName>
                                        </p:attrNameLst>
                                      </p:cBhvr>
                                      <p:to>
                                        <p:strVal val="visible"/>
                                      </p:to>
                                    </p:set>
                                    <p:animEffect transition="in" filter="wipe(left)">
                                      <p:cBhvr>
                                        <p:cTn id="44" dur="500"/>
                                        <p:tgtEl>
                                          <p:spTgt spid="28856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563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29699"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29700"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5435A987-E381-4194-90C8-676739825369}" type="slidenum">
              <a:rPr lang="en-US" sz="1400" smtClean="0">
                <a:latin typeface="Tahoma" pitchFamily="34" charset="0"/>
              </a:rPr>
              <a:pPr eaLnBrk="1" hangingPunct="1"/>
              <a:t>44</a:t>
            </a:fld>
            <a:endParaRPr lang="en-US" sz="1400" smtClean="0">
              <a:latin typeface="Tahoma" pitchFamily="34" charset="0"/>
            </a:endParaRPr>
          </a:p>
        </p:txBody>
      </p:sp>
      <p:sp>
        <p:nvSpPr>
          <p:cNvPr id="29701" name="Rectangle 2"/>
          <p:cNvSpPr>
            <a:spLocks noGrp="1" noChangeArrowheads="1"/>
          </p:cNvSpPr>
          <p:nvPr>
            <p:ph type="title"/>
          </p:nvPr>
        </p:nvSpPr>
        <p:spPr/>
        <p:txBody>
          <a:bodyPr/>
          <a:lstStyle/>
          <a:p>
            <a:pPr eaLnBrk="1" hangingPunct="1"/>
            <a:r>
              <a:rPr lang="en-US" dirty="0" smtClean="0"/>
              <a:t>C Data Streams</a:t>
            </a:r>
          </a:p>
        </p:txBody>
      </p:sp>
      <p:sp>
        <p:nvSpPr>
          <p:cNvPr id="2955267" name="Rectangle 3"/>
          <p:cNvSpPr>
            <a:spLocks noGrp="1" noChangeArrowheads="1"/>
          </p:cNvSpPr>
          <p:nvPr>
            <p:ph type="body" idx="1"/>
          </p:nvPr>
        </p:nvSpPr>
        <p:spPr>
          <a:xfrm>
            <a:off x="431800" y="1417638"/>
            <a:ext cx="8499549" cy="4997450"/>
          </a:xfrm>
        </p:spPr>
        <p:txBody>
          <a:bodyPr/>
          <a:lstStyle/>
          <a:p>
            <a:pPr eaLnBrk="1" hangingPunct="1">
              <a:spcBef>
                <a:spcPct val="40000"/>
              </a:spcBef>
            </a:pPr>
            <a:r>
              <a:rPr lang="en-US" dirty="0" smtClean="0"/>
              <a:t>C I/O is character based, using streams.</a:t>
            </a:r>
          </a:p>
          <a:p>
            <a:pPr lvl="1" eaLnBrk="1" hangingPunct="1">
              <a:spcBef>
                <a:spcPts val="0"/>
              </a:spcBef>
            </a:pPr>
            <a:r>
              <a:rPr lang="en-US" dirty="0" smtClean="0"/>
              <a:t>I/O streams must be opened / closed.</a:t>
            </a:r>
          </a:p>
          <a:p>
            <a:pPr lvl="1" eaLnBrk="1" hangingPunct="1">
              <a:spcBef>
                <a:spcPts val="0"/>
              </a:spcBef>
            </a:pPr>
            <a:r>
              <a:rPr lang="en-US" dirty="0" smtClean="0"/>
              <a:t>In standard C there are 3 streams automatically opened before main() is called:</a:t>
            </a:r>
          </a:p>
          <a:p>
            <a:pPr lvl="2" eaLnBrk="1" hangingPunct="1">
              <a:spcBef>
                <a:spcPts val="0"/>
              </a:spcBef>
            </a:pPr>
            <a:r>
              <a:rPr lang="en-US" b="1" dirty="0" err="1" smtClean="0">
                <a:latin typeface="Arial Narrow" pitchFamily="34" charset="0"/>
              </a:rPr>
              <a:t>stdin</a:t>
            </a:r>
            <a:r>
              <a:rPr lang="en-US" dirty="0" smtClean="0"/>
              <a:t> is the input stream</a:t>
            </a:r>
          </a:p>
          <a:p>
            <a:pPr lvl="2" eaLnBrk="1" hangingPunct="1">
              <a:spcBef>
                <a:spcPct val="0"/>
              </a:spcBef>
            </a:pPr>
            <a:r>
              <a:rPr lang="en-US" b="1" dirty="0" err="1" smtClean="0">
                <a:latin typeface="Arial Narrow" pitchFamily="34" charset="0"/>
              </a:rPr>
              <a:t>stdout</a:t>
            </a:r>
            <a:r>
              <a:rPr lang="en-US" dirty="0" smtClean="0"/>
              <a:t> is the output stream</a:t>
            </a:r>
          </a:p>
          <a:p>
            <a:pPr lvl="2" eaLnBrk="1" hangingPunct="1">
              <a:spcBef>
                <a:spcPct val="0"/>
              </a:spcBef>
            </a:pPr>
            <a:r>
              <a:rPr lang="en-US" b="1" dirty="0" err="1" smtClean="0">
                <a:latin typeface="Arial Narrow" pitchFamily="34" charset="0"/>
              </a:rPr>
              <a:t>stderr</a:t>
            </a:r>
            <a:r>
              <a:rPr lang="en-US" dirty="0" smtClean="0"/>
              <a:t> stream for error messages</a:t>
            </a:r>
          </a:p>
          <a:p>
            <a:pPr eaLnBrk="1" hangingPunct="1">
              <a:spcBef>
                <a:spcPct val="40000"/>
              </a:spcBef>
            </a:pPr>
            <a:r>
              <a:rPr lang="en-US" b="1" dirty="0" err="1" smtClean="0"/>
              <a:t>printf</a:t>
            </a:r>
            <a:r>
              <a:rPr lang="en-US" dirty="0" smtClean="0"/>
              <a:t> function outputs formatted values to </a:t>
            </a:r>
            <a:r>
              <a:rPr lang="en-US" b="1" dirty="0" err="1" smtClean="0"/>
              <a:t>stdout</a:t>
            </a:r>
            <a:r>
              <a:rPr lang="en-US" dirty="0" smtClean="0"/>
              <a:t> stream</a:t>
            </a:r>
          </a:p>
          <a:p>
            <a:pPr lvl="1" eaLnBrk="1" hangingPunct="1">
              <a:spcBef>
                <a:spcPts val="0"/>
              </a:spcBef>
            </a:pPr>
            <a:r>
              <a:rPr lang="en-US" dirty="0" smtClean="0"/>
              <a:t>The </a:t>
            </a:r>
            <a:r>
              <a:rPr lang="en-US" b="1" dirty="0" err="1" smtClean="0"/>
              <a:t>printf</a:t>
            </a:r>
            <a:r>
              <a:rPr lang="en-US" dirty="0" smtClean="0"/>
              <a:t> function requires a format string followed by optional parameters</a:t>
            </a:r>
            <a:r>
              <a:rPr lang="en-US" b="1" dirty="0" smtClean="0"/>
              <a:t>:</a:t>
            </a:r>
          </a:p>
          <a:p>
            <a:pPr lvl="2" eaLnBrk="1" hangingPunct="1">
              <a:spcBef>
                <a:spcPct val="40000"/>
              </a:spcBef>
              <a:buFont typeface="Wingdings" pitchFamily="2" charset="2"/>
              <a:buNone/>
            </a:pPr>
            <a:r>
              <a:rPr lang="en-US" sz="2000" b="1" dirty="0" err="1" smtClean="0">
                <a:latin typeface="Courier New" pitchFamily="49" charset="0"/>
              </a:rPr>
              <a:t>printf</a:t>
            </a:r>
            <a:r>
              <a:rPr lang="en-US" sz="2000" b="1" dirty="0" smtClean="0">
                <a:latin typeface="Courier New" pitchFamily="49" charset="0"/>
              </a:rPr>
              <a:t>( "</a:t>
            </a:r>
            <a:r>
              <a:rPr lang="en-US" sz="2000" b="1" i="1" dirty="0" smtClean="0">
                <a:latin typeface="Courier New" pitchFamily="49" charset="0"/>
              </a:rPr>
              <a:t>format string...</a:t>
            </a:r>
            <a:r>
              <a:rPr lang="en-US" sz="2000" b="1" dirty="0" smtClean="0">
                <a:latin typeface="Courier New" pitchFamily="49" charset="0"/>
              </a:rPr>
              <a:t>", </a:t>
            </a:r>
            <a:r>
              <a:rPr lang="en-US" sz="2000" b="1" i="1" dirty="0" smtClean="0">
                <a:latin typeface="Courier New" pitchFamily="49" charset="0"/>
              </a:rPr>
              <a:t>parameters...</a:t>
            </a:r>
            <a:r>
              <a:rPr lang="en-US" sz="2000" b="1" dirty="0" smtClean="0">
                <a:latin typeface="Courier New" pitchFamily="49" charset="0"/>
              </a:rPr>
              <a:t> );</a:t>
            </a:r>
          </a:p>
          <a:p>
            <a:pPr lvl="1" eaLnBrk="1" hangingPunct="1">
              <a:spcBef>
                <a:spcPct val="40000"/>
              </a:spcBef>
            </a:pPr>
            <a:r>
              <a:rPr lang="en-US" dirty="0" smtClean="0"/>
              <a:t>The format string contains two object types: </a:t>
            </a:r>
          </a:p>
          <a:p>
            <a:pPr lvl="2" eaLnBrk="1" hangingPunct="1">
              <a:spcBef>
                <a:spcPts val="0"/>
              </a:spcBef>
            </a:pPr>
            <a:r>
              <a:rPr lang="en-US" dirty="0" smtClean="0"/>
              <a:t>Ordinary characters that are copied to the output stream</a:t>
            </a:r>
          </a:p>
          <a:p>
            <a:pPr lvl="2" eaLnBrk="1" hangingPunct="1">
              <a:spcBef>
                <a:spcPct val="0"/>
              </a:spcBef>
            </a:pPr>
            <a:r>
              <a:rPr lang="en-US" dirty="0" smtClean="0"/>
              <a:t>Conversion specifications which cause conversion and printing of the next argument in the argument list.</a:t>
            </a:r>
          </a:p>
        </p:txBody>
      </p:sp>
      <p:sp>
        <p:nvSpPr>
          <p:cNvPr id="8"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dirty="0"/>
              <a:t>C </a:t>
            </a:r>
            <a:r>
              <a:rPr lang="en-US" sz="1800" b="1" dirty="0" smtClean="0"/>
              <a:t>Stream I/O</a:t>
            </a:r>
            <a:endParaRPr lang="en-US" sz="1800"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346" y="650890"/>
            <a:ext cx="1718044" cy="1255224"/>
          </a:xfrm>
          <a:prstGeom prst="rect">
            <a:avLst/>
          </a:prstGeom>
        </p:spPr>
      </p:pic>
    </p:spTree>
    <p:extLst>
      <p:ext uri="{BB962C8B-B14F-4D97-AF65-F5344CB8AC3E}">
        <p14:creationId xmlns:p14="http://schemas.microsoft.com/office/powerpoint/2010/main" val="3677407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5267">
                                            <p:txEl>
                                              <p:pRg st="0" end="0"/>
                                            </p:txEl>
                                          </p:spTgt>
                                        </p:tgtEl>
                                        <p:attrNameLst>
                                          <p:attrName>style.visibility</p:attrName>
                                        </p:attrNameLst>
                                      </p:cBhvr>
                                      <p:to>
                                        <p:strVal val="visible"/>
                                      </p:to>
                                    </p:set>
                                    <p:animEffect transition="in" filter="wipe(left)">
                                      <p:cBhvr>
                                        <p:cTn id="7" dur="500"/>
                                        <p:tgtEl>
                                          <p:spTgt spid="2955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5267">
                                            <p:txEl>
                                              <p:pRg st="1" end="1"/>
                                            </p:txEl>
                                          </p:spTgt>
                                        </p:tgtEl>
                                        <p:attrNameLst>
                                          <p:attrName>style.visibility</p:attrName>
                                        </p:attrNameLst>
                                      </p:cBhvr>
                                      <p:to>
                                        <p:strVal val="visible"/>
                                      </p:to>
                                    </p:set>
                                    <p:animEffect transition="in" filter="wipe(left)">
                                      <p:cBhvr>
                                        <p:cTn id="12" dur="500"/>
                                        <p:tgtEl>
                                          <p:spTgt spid="2955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55267">
                                            <p:txEl>
                                              <p:pRg st="2" end="2"/>
                                            </p:txEl>
                                          </p:spTgt>
                                        </p:tgtEl>
                                        <p:attrNameLst>
                                          <p:attrName>style.visibility</p:attrName>
                                        </p:attrNameLst>
                                      </p:cBhvr>
                                      <p:to>
                                        <p:strVal val="visible"/>
                                      </p:to>
                                    </p:set>
                                    <p:animEffect transition="in" filter="wipe(left)">
                                      <p:cBhvr>
                                        <p:cTn id="17" dur="500"/>
                                        <p:tgtEl>
                                          <p:spTgt spid="295526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955267">
                                            <p:txEl>
                                              <p:pRg st="3" end="3"/>
                                            </p:txEl>
                                          </p:spTgt>
                                        </p:tgtEl>
                                        <p:attrNameLst>
                                          <p:attrName>style.visibility</p:attrName>
                                        </p:attrNameLst>
                                      </p:cBhvr>
                                      <p:to>
                                        <p:strVal val="visible"/>
                                      </p:to>
                                    </p:set>
                                    <p:animEffect transition="in" filter="wipe(left)">
                                      <p:cBhvr>
                                        <p:cTn id="20" dur="500"/>
                                        <p:tgtEl>
                                          <p:spTgt spid="295526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955267">
                                            <p:txEl>
                                              <p:pRg st="4" end="4"/>
                                            </p:txEl>
                                          </p:spTgt>
                                        </p:tgtEl>
                                        <p:attrNameLst>
                                          <p:attrName>style.visibility</p:attrName>
                                        </p:attrNameLst>
                                      </p:cBhvr>
                                      <p:to>
                                        <p:strVal val="visible"/>
                                      </p:to>
                                    </p:set>
                                    <p:animEffect transition="in" filter="wipe(left)">
                                      <p:cBhvr>
                                        <p:cTn id="23" dur="500"/>
                                        <p:tgtEl>
                                          <p:spTgt spid="29552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955267">
                                            <p:txEl>
                                              <p:pRg st="5" end="5"/>
                                            </p:txEl>
                                          </p:spTgt>
                                        </p:tgtEl>
                                        <p:attrNameLst>
                                          <p:attrName>style.visibility</p:attrName>
                                        </p:attrNameLst>
                                      </p:cBhvr>
                                      <p:to>
                                        <p:strVal val="visible"/>
                                      </p:to>
                                    </p:set>
                                    <p:animEffect transition="in" filter="wipe(left)">
                                      <p:cBhvr>
                                        <p:cTn id="26" dur="500"/>
                                        <p:tgtEl>
                                          <p:spTgt spid="295526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955267">
                                            <p:txEl>
                                              <p:pRg st="6" end="6"/>
                                            </p:txEl>
                                          </p:spTgt>
                                        </p:tgtEl>
                                        <p:attrNameLst>
                                          <p:attrName>style.visibility</p:attrName>
                                        </p:attrNameLst>
                                      </p:cBhvr>
                                      <p:to>
                                        <p:strVal val="visible"/>
                                      </p:to>
                                    </p:set>
                                    <p:animEffect transition="in" filter="wipe(left)">
                                      <p:cBhvr>
                                        <p:cTn id="31" dur="500"/>
                                        <p:tgtEl>
                                          <p:spTgt spid="295526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55267">
                                            <p:txEl>
                                              <p:pRg st="7" end="7"/>
                                            </p:txEl>
                                          </p:spTgt>
                                        </p:tgtEl>
                                        <p:attrNameLst>
                                          <p:attrName>style.visibility</p:attrName>
                                        </p:attrNameLst>
                                      </p:cBhvr>
                                      <p:to>
                                        <p:strVal val="visible"/>
                                      </p:to>
                                    </p:set>
                                    <p:animEffect transition="in" filter="wipe(left)">
                                      <p:cBhvr>
                                        <p:cTn id="36" dur="500"/>
                                        <p:tgtEl>
                                          <p:spTgt spid="2955267">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955267">
                                            <p:txEl>
                                              <p:pRg st="8" end="8"/>
                                            </p:txEl>
                                          </p:spTgt>
                                        </p:tgtEl>
                                        <p:attrNameLst>
                                          <p:attrName>style.visibility</p:attrName>
                                        </p:attrNameLst>
                                      </p:cBhvr>
                                      <p:to>
                                        <p:strVal val="visible"/>
                                      </p:to>
                                    </p:set>
                                    <p:animEffect transition="in" filter="wipe(left)">
                                      <p:cBhvr>
                                        <p:cTn id="39" dur="500"/>
                                        <p:tgtEl>
                                          <p:spTgt spid="2955267">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955267">
                                            <p:txEl>
                                              <p:pRg st="9" end="9"/>
                                            </p:txEl>
                                          </p:spTgt>
                                        </p:tgtEl>
                                        <p:attrNameLst>
                                          <p:attrName>style.visibility</p:attrName>
                                        </p:attrNameLst>
                                      </p:cBhvr>
                                      <p:to>
                                        <p:strVal val="visible"/>
                                      </p:to>
                                    </p:set>
                                    <p:animEffect transition="in" filter="wipe(left)">
                                      <p:cBhvr>
                                        <p:cTn id="44" dur="500"/>
                                        <p:tgtEl>
                                          <p:spTgt spid="2955267">
                                            <p:txEl>
                                              <p:pRg st="9" end="9"/>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955267">
                                            <p:txEl>
                                              <p:pRg st="10" end="10"/>
                                            </p:txEl>
                                          </p:spTgt>
                                        </p:tgtEl>
                                        <p:attrNameLst>
                                          <p:attrName>style.visibility</p:attrName>
                                        </p:attrNameLst>
                                      </p:cBhvr>
                                      <p:to>
                                        <p:strVal val="visible"/>
                                      </p:to>
                                    </p:set>
                                    <p:animEffect transition="in" filter="wipe(left)">
                                      <p:cBhvr>
                                        <p:cTn id="47" dur="500"/>
                                        <p:tgtEl>
                                          <p:spTgt spid="2955267">
                                            <p:txEl>
                                              <p:pRg st="10" end="10"/>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955267">
                                            <p:txEl>
                                              <p:pRg st="11" end="11"/>
                                            </p:txEl>
                                          </p:spTgt>
                                        </p:tgtEl>
                                        <p:attrNameLst>
                                          <p:attrName>style.visibility</p:attrName>
                                        </p:attrNameLst>
                                      </p:cBhvr>
                                      <p:to>
                                        <p:strVal val="visible"/>
                                      </p:to>
                                    </p:set>
                                    <p:animEffect transition="in" filter="wipe(left)">
                                      <p:cBhvr>
                                        <p:cTn id="50" dur="500"/>
                                        <p:tgtEl>
                                          <p:spTgt spid="29552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5267"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30723"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30724"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A042E580-97BD-4CDC-9E7F-8AF4E694EF1B}" type="slidenum">
              <a:rPr lang="en-US" sz="1400" smtClean="0">
                <a:latin typeface="Tahoma" pitchFamily="34" charset="0"/>
              </a:rPr>
              <a:pPr eaLnBrk="1" hangingPunct="1"/>
              <a:t>45</a:t>
            </a:fld>
            <a:endParaRPr lang="en-US" sz="1400" smtClean="0">
              <a:latin typeface="Tahoma" pitchFamily="34" charset="0"/>
            </a:endParaRPr>
          </a:p>
        </p:txBody>
      </p:sp>
      <p:sp>
        <p:nvSpPr>
          <p:cNvPr id="30725" name="Rectangle 2"/>
          <p:cNvSpPr>
            <a:spLocks noGrp="1" noChangeArrowheads="1"/>
          </p:cNvSpPr>
          <p:nvPr>
            <p:ph type="title"/>
          </p:nvPr>
        </p:nvSpPr>
        <p:spPr/>
        <p:txBody>
          <a:bodyPr/>
          <a:lstStyle/>
          <a:p>
            <a:pPr eaLnBrk="1" hangingPunct="1"/>
            <a:r>
              <a:rPr lang="en-US" dirty="0" err="1" smtClean="0"/>
              <a:t>Printf</a:t>
            </a:r>
            <a:r>
              <a:rPr lang="en-US" dirty="0" smtClean="0"/>
              <a:t> Output in C</a:t>
            </a:r>
          </a:p>
        </p:txBody>
      </p:sp>
      <p:sp>
        <p:nvSpPr>
          <p:cNvPr id="2892803" name="Rectangle 3"/>
          <p:cNvSpPr>
            <a:spLocks noGrp="1" noChangeArrowheads="1"/>
          </p:cNvSpPr>
          <p:nvPr>
            <p:ph type="body" idx="1"/>
          </p:nvPr>
        </p:nvSpPr>
        <p:spPr>
          <a:xfrm>
            <a:off x="425450" y="1409700"/>
            <a:ext cx="8356600" cy="5014913"/>
          </a:xfrm>
        </p:spPr>
        <p:txBody>
          <a:bodyPr/>
          <a:lstStyle/>
          <a:p>
            <a:pPr eaLnBrk="1" hangingPunct="1">
              <a:lnSpc>
                <a:spcPct val="90000"/>
              </a:lnSpc>
            </a:pPr>
            <a:r>
              <a:rPr lang="en-US" dirty="0" smtClean="0"/>
              <a:t> </a:t>
            </a:r>
            <a:r>
              <a:rPr lang="en-US" dirty="0" err="1" smtClean="0"/>
              <a:t>printf</a:t>
            </a:r>
            <a:r>
              <a:rPr lang="en-US" dirty="0" smtClean="0"/>
              <a:t>( </a:t>
            </a:r>
            <a:r>
              <a:rPr lang="en-US" i="1" dirty="0" err="1" smtClean="0"/>
              <a:t>format_string</a:t>
            </a:r>
            <a:r>
              <a:rPr lang="en-US" dirty="0" smtClean="0"/>
              <a:t>, </a:t>
            </a:r>
            <a:r>
              <a:rPr lang="en-US" i="1" dirty="0" smtClean="0"/>
              <a:t>parameters</a:t>
            </a:r>
            <a:r>
              <a:rPr lang="en-US" dirty="0" smtClean="0"/>
              <a:t> )</a:t>
            </a:r>
          </a:p>
          <a:p>
            <a:pPr lvl="1" eaLnBrk="1" hangingPunct="1">
              <a:lnSpc>
                <a:spcPct val="90000"/>
              </a:lnSpc>
              <a:spcBef>
                <a:spcPct val="50000"/>
              </a:spcBef>
              <a:buFont typeface="Wingdings" pitchFamily="2" charset="2"/>
              <a:buNone/>
            </a:pPr>
            <a:r>
              <a:rPr lang="en-US" sz="2400" b="1" dirty="0" smtClean="0">
                <a:latin typeface="Courier New" pitchFamily="49" charset="0"/>
              </a:rPr>
              <a:t>	</a:t>
            </a:r>
            <a:r>
              <a:rPr lang="en-US" b="1" dirty="0" smtClean="0">
                <a:latin typeface="Courier New" pitchFamily="49" charset="0"/>
              </a:rPr>
              <a:t>	</a:t>
            </a:r>
            <a:r>
              <a:rPr lang="en-US" b="1" dirty="0" err="1" smtClean="0">
                <a:latin typeface="Courier New" pitchFamily="49" charset="0"/>
              </a:rPr>
              <a:t>printf</a:t>
            </a:r>
            <a:r>
              <a:rPr lang="en-US" b="1" dirty="0" smtClean="0">
                <a:latin typeface="Courier New" pitchFamily="49" charset="0"/>
              </a:rPr>
              <a:t>("Hello World");</a:t>
            </a:r>
          </a:p>
          <a:p>
            <a:pPr lvl="1" eaLnBrk="1" hangingPunct="1">
              <a:lnSpc>
                <a:spcPct val="90000"/>
              </a:lnSpc>
              <a:buFont typeface="Wingdings" pitchFamily="2" charset="2"/>
              <a:buNone/>
            </a:pPr>
            <a:r>
              <a:rPr lang="en-US" b="1" dirty="0" smtClean="0">
                <a:latin typeface="Courier New" pitchFamily="49" charset="0"/>
              </a:rPr>
              <a:t>		</a:t>
            </a:r>
            <a:r>
              <a:rPr lang="en-US" b="1" dirty="0" err="1" smtClean="0">
                <a:latin typeface="Courier New" pitchFamily="49" charset="0"/>
              </a:rPr>
              <a:t>printf</a:t>
            </a:r>
            <a:r>
              <a:rPr lang="en-US" b="1" dirty="0" smtClean="0">
                <a:latin typeface="Courier New" pitchFamily="49" charset="0"/>
              </a:rPr>
              <a:t>("\</a:t>
            </a:r>
            <a:r>
              <a:rPr lang="en-US" b="1" dirty="0" err="1" smtClean="0">
                <a:latin typeface="Courier New" pitchFamily="49" charset="0"/>
              </a:rPr>
              <a:t>n%d</a:t>
            </a:r>
            <a:r>
              <a:rPr lang="en-US" b="1" dirty="0" smtClean="0">
                <a:latin typeface="Courier New" pitchFamily="49" charset="0"/>
              </a:rPr>
              <a:t> plus %d is %d", x, y, </a:t>
            </a:r>
            <a:r>
              <a:rPr lang="en-US" b="1" dirty="0" err="1" smtClean="0">
                <a:latin typeface="Courier New" pitchFamily="49" charset="0"/>
              </a:rPr>
              <a:t>x+y</a:t>
            </a:r>
            <a:r>
              <a:rPr lang="en-US" b="1" dirty="0" smtClean="0">
                <a:latin typeface="Courier New" pitchFamily="49" charset="0"/>
              </a:rPr>
              <a:t>);</a:t>
            </a:r>
          </a:p>
          <a:p>
            <a:pPr lvl="1" eaLnBrk="1" hangingPunct="1">
              <a:lnSpc>
                <a:spcPct val="90000"/>
              </a:lnSpc>
              <a:buFont typeface="Wingdings" pitchFamily="2" charset="2"/>
              <a:buNone/>
            </a:pPr>
            <a:r>
              <a:rPr lang="en-US" b="1" dirty="0" smtClean="0">
                <a:latin typeface="Courier New" pitchFamily="49" charset="0"/>
              </a:rPr>
              <a:t>		</a:t>
            </a:r>
            <a:r>
              <a:rPr lang="en-US" b="1" dirty="0" err="1" smtClean="0">
                <a:latin typeface="Courier New" pitchFamily="49" charset="0"/>
              </a:rPr>
              <a:t>printf</a:t>
            </a:r>
            <a:r>
              <a:rPr lang="en-US" b="1" dirty="0" smtClean="0">
                <a:latin typeface="Courier New" pitchFamily="49" charset="0"/>
              </a:rPr>
              <a:t>("\</a:t>
            </a:r>
            <a:r>
              <a:rPr lang="en-US" b="1" dirty="0" err="1" smtClean="0">
                <a:latin typeface="Courier New" pitchFamily="49" charset="0"/>
              </a:rPr>
              <a:t>nIn</a:t>
            </a:r>
            <a:r>
              <a:rPr lang="en-US" b="1" dirty="0" smtClean="0">
                <a:latin typeface="Courier New" pitchFamily="49" charset="0"/>
              </a:rPr>
              <a:t> hex it is %x", </a:t>
            </a:r>
            <a:r>
              <a:rPr lang="en-US" b="1" dirty="0" err="1" smtClean="0">
                <a:latin typeface="Courier New" pitchFamily="49" charset="0"/>
              </a:rPr>
              <a:t>x+y</a:t>
            </a:r>
            <a:r>
              <a:rPr lang="en-US" b="1" dirty="0" smtClean="0">
                <a:latin typeface="Courier New" pitchFamily="49" charset="0"/>
              </a:rPr>
              <a:t>);</a:t>
            </a:r>
          </a:p>
          <a:p>
            <a:pPr lvl="1" eaLnBrk="1" hangingPunct="1">
              <a:lnSpc>
                <a:spcPct val="90000"/>
              </a:lnSpc>
              <a:buFont typeface="Wingdings" pitchFamily="2" charset="2"/>
              <a:buNone/>
            </a:pPr>
            <a:r>
              <a:rPr lang="en-US" b="1" dirty="0" smtClean="0">
                <a:latin typeface="Courier New" pitchFamily="49" charset="0"/>
              </a:rPr>
              <a:t>		</a:t>
            </a:r>
            <a:r>
              <a:rPr lang="en-US" b="1" dirty="0" err="1" smtClean="0">
                <a:latin typeface="Courier New" pitchFamily="49" charset="0"/>
              </a:rPr>
              <a:t>printf</a:t>
            </a:r>
            <a:r>
              <a:rPr lang="en-US" b="1" dirty="0" smtClean="0">
                <a:latin typeface="Courier New" pitchFamily="49" charset="0"/>
              </a:rPr>
              <a:t>("\</a:t>
            </a:r>
            <a:r>
              <a:rPr lang="en-US" b="1" dirty="0" err="1" smtClean="0">
                <a:latin typeface="Courier New" pitchFamily="49" charset="0"/>
              </a:rPr>
              <a:t>nHello</a:t>
            </a:r>
            <a:r>
              <a:rPr lang="en-US" b="1" dirty="0" smtClean="0">
                <a:latin typeface="Courier New" pitchFamily="49" charset="0"/>
              </a:rPr>
              <a:t>, I am %s. ", </a:t>
            </a:r>
            <a:r>
              <a:rPr lang="en-US" b="1" dirty="0" err="1" smtClean="0">
                <a:latin typeface="Courier New" pitchFamily="49" charset="0"/>
              </a:rPr>
              <a:t>myname</a:t>
            </a:r>
            <a:r>
              <a:rPr lang="en-US" b="1" dirty="0" smtClean="0">
                <a:latin typeface="Courier New" pitchFamily="49" charset="0"/>
              </a:rPr>
              <a:t>);</a:t>
            </a:r>
          </a:p>
          <a:p>
            <a:pPr lvl="1" eaLnBrk="1" hangingPunct="1">
              <a:lnSpc>
                <a:spcPct val="90000"/>
              </a:lnSpc>
              <a:buFont typeface="Wingdings" pitchFamily="2" charset="2"/>
              <a:buNone/>
            </a:pPr>
            <a:r>
              <a:rPr lang="en-US" b="1" dirty="0" smtClean="0">
                <a:latin typeface="Courier New" pitchFamily="49" charset="0"/>
              </a:rPr>
              <a:t>		</a:t>
            </a:r>
            <a:r>
              <a:rPr lang="en-US" b="1" dirty="0" err="1" smtClean="0">
                <a:latin typeface="Courier New" pitchFamily="49" charset="0"/>
              </a:rPr>
              <a:t>printf</a:t>
            </a:r>
            <a:r>
              <a:rPr lang="en-US" b="1" dirty="0" smtClean="0">
                <a:latin typeface="Courier New" pitchFamily="49" charset="0"/>
              </a:rPr>
              <a:t>("\</a:t>
            </a:r>
            <a:r>
              <a:rPr lang="en-US" b="1" dirty="0" err="1" smtClean="0">
                <a:latin typeface="Courier New" pitchFamily="49" charset="0"/>
              </a:rPr>
              <a:t>nIn</a:t>
            </a:r>
            <a:r>
              <a:rPr lang="en-US" b="1" dirty="0" smtClean="0">
                <a:latin typeface="Courier New" pitchFamily="49" charset="0"/>
              </a:rPr>
              <a:t> </a:t>
            </a:r>
            <a:r>
              <a:rPr lang="en-US" b="1" dirty="0" err="1" smtClean="0">
                <a:latin typeface="Courier New" pitchFamily="49" charset="0"/>
              </a:rPr>
              <a:t>ascii</a:t>
            </a:r>
            <a:r>
              <a:rPr lang="en-US" b="1" dirty="0" smtClean="0">
                <a:latin typeface="Courier New" pitchFamily="49" charset="0"/>
              </a:rPr>
              <a:t>, 65 is %c. ", 65);</a:t>
            </a:r>
          </a:p>
          <a:p>
            <a:pPr eaLnBrk="1" hangingPunct="1">
              <a:lnSpc>
                <a:spcPct val="90000"/>
              </a:lnSpc>
              <a:spcBef>
                <a:spcPct val="50000"/>
              </a:spcBef>
            </a:pPr>
            <a:r>
              <a:rPr lang="en-US" dirty="0" smtClean="0"/>
              <a:t> Output:</a:t>
            </a:r>
          </a:p>
          <a:p>
            <a:pPr lvl="1" eaLnBrk="1" hangingPunct="1">
              <a:lnSpc>
                <a:spcPct val="90000"/>
              </a:lnSpc>
              <a:buFont typeface="Wingdings" pitchFamily="2" charset="2"/>
              <a:buNone/>
            </a:pPr>
            <a:r>
              <a:rPr lang="en-US" sz="2400" dirty="0" smtClean="0"/>
              <a:t>		</a:t>
            </a:r>
            <a:r>
              <a:rPr lang="en-US" b="1" dirty="0" smtClean="0">
                <a:latin typeface="Courier New" pitchFamily="49" charset="0"/>
              </a:rPr>
              <a:t>Hello world</a:t>
            </a:r>
          </a:p>
          <a:p>
            <a:pPr lvl="2" eaLnBrk="1" hangingPunct="1">
              <a:lnSpc>
                <a:spcPct val="90000"/>
              </a:lnSpc>
              <a:buFont typeface="Wingdings" pitchFamily="2" charset="2"/>
              <a:buNone/>
            </a:pPr>
            <a:r>
              <a:rPr lang="en-US" sz="2000" b="1" dirty="0" smtClean="0">
                <a:latin typeface="Courier New" pitchFamily="49" charset="0"/>
              </a:rPr>
              <a:t>5 plus 6 is 11</a:t>
            </a:r>
          </a:p>
          <a:p>
            <a:pPr lvl="2" eaLnBrk="1" hangingPunct="1">
              <a:lnSpc>
                <a:spcPct val="90000"/>
              </a:lnSpc>
              <a:buFont typeface="Wingdings" pitchFamily="2" charset="2"/>
              <a:buNone/>
            </a:pPr>
            <a:r>
              <a:rPr lang="en-US" sz="2000" b="1" dirty="0" smtClean="0">
                <a:latin typeface="Courier New" pitchFamily="49" charset="0"/>
              </a:rPr>
              <a:t>In hex it is b</a:t>
            </a:r>
          </a:p>
          <a:p>
            <a:pPr lvl="2" eaLnBrk="1" hangingPunct="1">
              <a:lnSpc>
                <a:spcPct val="90000"/>
              </a:lnSpc>
              <a:buFont typeface="Wingdings" pitchFamily="2" charset="2"/>
              <a:buNone/>
            </a:pPr>
            <a:r>
              <a:rPr lang="en-US" sz="2000" b="1" dirty="0" smtClean="0">
                <a:latin typeface="Courier New" pitchFamily="49" charset="0"/>
              </a:rPr>
              <a:t>Hello, I am Bambi.</a:t>
            </a:r>
          </a:p>
          <a:p>
            <a:pPr lvl="2" eaLnBrk="1" hangingPunct="1">
              <a:lnSpc>
                <a:spcPct val="90000"/>
              </a:lnSpc>
              <a:buFont typeface="Wingdings" pitchFamily="2" charset="2"/>
              <a:buNone/>
            </a:pPr>
            <a:r>
              <a:rPr lang="en-US" sz="2000" b="1" dirty="0" smtClean="0">
                <a:latin typeface="Courier New" pitchFamily="49" charset="0"/>
              </a:rPr>
              <a:t>In </a:t>
            </a:r>
            <a:r>
              <a:rPr lang="en-US" sz="2000" b="1" dirty="0" err="1" smtClean="0">
                <a:latin typeface="Courier New" pitchFamily="49" charset="0"/>
              </a:rPr>
              <a:t>ascii</a:t>
            </a:r>
            <a:r>
              <a:rPr lang="en-US" sz="2000" b="1" dirty="0" smtClean="0">
                <a:latin typeface="Courier New" pitchFamily="49" charset="0"/>
              </a:rPr>
              <a:t>, 65 is A.</a:t>
            </a:r>
            <a:endParaRPr lang="en-US" sz="2000" b="1" dirty="0" smtClean="0"/>
          </a:p>
          <a:p>
            <a:pPr lvl="2" eaLnBrk="1" hangingPunct="1">
              <a:lnSpc>
                <a:spcPct val="90000"/>
              </a:lnSpc>
            </a:pPr>
            <a:endParaRPr lang="en-US" sz="2000" b="1" dirty="0" smtClean="0">
              <a:latin typeface="Courier New" pitchFamily="49" charset="0"/>
            </a:endParaRPr>
          </a:p>
        </p:txBody>
      </p:sp>
      <p:sp>
        <p:nvSpPr>
          <p:cNvPr id="2892805" name="AutoShape 5"/>
          <p:cNvSpPr>
            <a:spLocks noChangeArrowheads="1"/>
          </p:cNvSpPr>
          <p:nvPr/>
        </p:nvSpPr>
        <p:spPr bwMode="auto">
          <a:xfrm>
            <a:off x="4879975" y="617538"/>
            <a:ext cx="2459038" cy="495300"/>
          </a:xfrm>
          <a:prstGeom prst="wedgeRoundRectCallout">
            <a:avLst>
              <a:gd name="adj1" fmla="val -81440"/>
              <a:gd name="adj2" fmla="val 25320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SzTx/>
              <a:buFontTx/>
              <a:buNone/>
            </a:pPr>
            <a:r>
              <a:rPr lang="en-US" sz="2400" b="1"/>
              <a:t>String literal</a:t>
            </a:r>
          </a:p>
        </p:txBody>
      </p:sp>
      <p:sp>
        <p:nvSpPr>
          <p:cNvPr id="2892806" name="AutoShape 6"/>
          <p:cNvSpPr>
            <a:spLocks noChangeArrowheads="1"/>
          </p:cNvSpPr>
          <p:nvPr/>
        </p:nvSpPr>
        <p:spPr bwMode="auto">
          <a:xfrm>
            <a:off x="7280275" y="1427163"/>
            <a:ext cx="1644650" cy="839787"/>
          </a:xfrm>
          <a:prstGeom prst="wedgeRoundRectCallout">
            <a:avLst>
              <a:gd name="adj1" fmla="val -164574"/>
              <a:gd name="adj2" fmla="val 7419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0"/>
              </a:spcBef>
              <a:buClrTx/>
              <a:buSzTx/>
              <a:buFontTx/>
              <a:buNone/>
            </a:pPr>
            <a:r>
              <a:rPr lang="en-US" sz="2400" b="1"/>
              <a:t>Decimal</a:t>
            </a:r>
          </a:p>
          <a:p>
            <a:pPr algn="ctr">
              <a:lnSpc>
                <a:spcPct val="90000"/>
              </a:lnSpc>
              <a:spcBef>
                <a:spcPct val="0"/>
              </a:spcBef>
              <a:buClrTx/>
              <a:buSzTx/>
              <a:buFontTx/>
              <a:buNone/>
            </a:pPr>
            <a:r>
              <a:rPr lang="en-US" sz="2400" b="1"/>
              <a:t>Integer</a:t>
            </a:r>
          </a:p>
        </p:txBody>
      </p:sp>
      <p:sp>
        <p:nvSpPr>
          <p:cNvPr id="2892807" name="AutoShape 7"/>
          <p:cNvSpPr>
            <a:spLocks noChangeArrowheads="1"/>
          </p:cNvSpPr>
          <p:nvPr/>
        </p:nvSpPr>
        <p:spPr bwMode="auto">
          <a:xfrm>
            <a:off x="7548563" y="2987675"/>
            <a:ext cx="1435100" cy="839788"/>
          </a:xfrm>
          <a:prstGeom prst="wedgeRoundRectCallout">
            <a:avLst>
              <a:gd name="adj1" fmla="val -206194"/>
              <a:gd name="adj2" fmla="val -58130"/>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0"/>
              </a:spcBef>
              <a:buClrTx/>
              <a:buSzTx/>
              <a:buFontTx/>
              <a:buNone/>
            </a:pPr>
            <a:r>
              <a:rPr lang="en-US" sz="2400" b="1"/>
              <a:t>Hex</a:t>
            </a:r>
          </a:p>
          <a:p>
            <a:pPr algn="ctr">
              <a:lnSpc>
                <a:spcPct val="90000"/>
              </a:lnSpc>
              <a:spcBef>
                <a:spcPct val="0"/>
              </a:spcBef>
              <a:buClrTx/>
              <a:buSzTx/>
              <a:buFontTx/>
              <a:buNone/>
            </a:pPr>
            <a:r>
              <a:rPr lang="en-US" sz="2400" b="1"/>
              <a:t>Integer</a:t>
            </a:r>
          </a:p>
        </p:txBody>
      </p:sp>
      <p:sp>
        <p:nvSpPr>
          <p:cNvPr id="2892808" name="AutoShape 8"/>
          <p:cNvSpPr>
            <a:spLocks noChangeArrowheads="1"/>
          </p:cNvSpPr>
          <p:nvPr/>
        </p:nvSpPr>
        <p:spPr bwMode="auto">
          <a:xfrm>
            <a:off x="5335588" y="4610100"/>
            <a:ext cx="1435100" cy="506413"/>
          </a:xfrm>
          <a:prstGeom prst="wedgeRoundRectCallout">
            <a:avLst>
              <a:gd name="adj1" fmla="val -68917"/>
              <a:gd name="adj2" fmla="val -31238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0"/>
              </a:spcBef>
              <a:buClrTx/>
              <a:buSzTx/>
              <a:buFontTx/>
              <a:buNone/>
            </a:pPr>
            <a:r>
              <a:rPr lang="en-US" sz="2400" b="1"/>
              <a:t>String</a:t>
            </a:r>
          </a:p>
        </p:txBody>
      </p:sp>
      <p:sp>
        <p:nvSpPr>
          <p:cNvPr id="2892809" name="AutoShape 9"/>
          <p:cNvSpPr>
            <a:spLocks noChangeArrowheads="1"/>
          </p:cNvSpPr>
          <p:nvPr/>
        </p:nvSpPr>
        <p:spPr bwMode="auto">
          <a:xfrm>
            <a:off x="7031038" y="4241800"/>
            <a:ext cx="1866900" cy="469900"/>
          </a:xfrm>
          <a:prstGeom prst="wedgeRoundRectCallout">
            <a:avLst>
              <a:gd name="adj1" fmla="val -120662"/>
              <a:gd name="adj2" fmla="val -19020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0"/>
              </a:spcBef>
              <a:buClrTx/>
              <a:buSzTx/>
              <a:buFontTx/>
              <a:buNone/>
            </a:pPr>
            <a:r>
              <a:rPr lang="en-US" sz="2400" b="1"/>
              <a:t>Character</a:t>
            </a:r>
          </a:p>
        </p:txBody>
      </p:sp>
      <p:sp>
        <p:nvSpPr>
          <p:cNvPr id="2892810" name="AutoShape 10"/>
          <p:cNvSpPr>
            <a:spLocks noChangeArrowheads="1"/>
          </p:cNvSpPr>
          <p:nvPr/>
        </p:nvSpPr>
        <p:spPr bwMode="auto">
          <a:xfrm>
            <a:off x="3275013" y="4170363"/>
            <a:ext cx="1435100" cy="506412"/>
          </a:xfrm>
          <a:prstGeom prst="wedgeRoundRectCallout">
            <a:avLst>
              <a:gd name="adj1" fmla="val -75773"/>
              <a:gd name="adj2" fmla="val -15407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0"/>
              </a:spcBef>
              <a:buClrTx/>
              <a:buSzTx/>
              <a:buFontTx/>
              <a:buNone/>
            </a:pPr>
            <a:r>
              <a:rPr lang="en-US" sz="2400" b="1"/>
              <a:t>Newline</a:t>
            </a:r>
          </a:p>
        </p:txBody>
      </p:sp>
      <p:sp>
        <p:nvSpPr>
          <p:cNvPr id="14"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dirty="0"/>
              <a:t>C </a:t>
            </a:r>
            <a:r>
              <a:rPr lang="en-US" sz="1800" b="1" dirty="0" smtClean="0"/>
              <a:t>Stream I/O</a:t>
            </a:r>
            <a:endParaRPr lang="en-US" sz="1800" b="1" dirty="0"/>
          </a:p>
        </p:txBody>
      </p:sp>
    </p:spTree>
    <p:extLst>
      <p:ext uri="{BB962C8B-B14F-4D97-AF65-F5344CB8AC3E}">
        <p14:creationId xmlns:p14="http://schemas.microsoft.com/office/powerpoint/2010/main" val="4195834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2803">
                                            <p:txEl>
                                              <p:pRg st="0" end="0"/>
                                            </p:txEl>
                                          </p:spTgt>
                                        </p:tgtEl>
                                        <p:attrNameLst>
                                          <p:attrName>style.visibility</p:attrName>
                                        </p:attrNameLst>
                                      </p:cBhvr>
                                      <p:to>
                                        <p:strVal val="visible"/>
                                      </p:to>
                                    </p:set>
                                    <p:animEffect transition="in" filter="wipe(left)">
                                      <p:cBhvr>
                                        <p:cTn id="7" dur="500"/>
                                        <p:tgtEl>
                                          <p:spTgt spid="28928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92803">
                                            <p:txEl>
                                              <p:pRg st="1" end="1"/>
                                            </p:txEl>
                                          </p:spTgt>
                                        </p:tgtEl>
                                        <p:attrNameLst>
                                          <p:attrName>style.visibility</p:attrName>
                                        </p:attrNameLst>
                                      </p:cBhvr>
                                      <p:to>
                                        <p:strVal val="visible"/>
                                      </p:to>
                                    </p:set>
                                    <p:animEffect transition="in" filter="wipe(left)">
                                      <p:cBhvr>
                                        <p:cTn id="10" dur="500"/>
                                        <p:tgtEl>
                                          <p:spTgt spid="289280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92803">
                                            <p:txEl>
                                              <p:pRg st="2" end="2"/>
                                            </p:txEl>
                                          </p:spTgt>
                                        </p:tgtEl>
                                        <p:attrNameLst>
                                          <p:attrName>style.visibility</p:attrName>
                                        </p:attrNameLst>
                                      </p:cBhvr>
                                      <p:to>
                                        <p:strVal val="visible"/>
                                      </p:to>
                                    </p:set>
                                    <p:animEffect transition="in" filter="wipe(left)">
                                      <p:cBhvr>
                                        <p:cTn id="13" dur="500"/>
                                        <p:tgtEl>
                                          <p:spTgt spid="289280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92803">
                                            <p:txEl>
                                              <p:pRg st="3" end="3"/>
                                            </p:txEl>
                                          </p:spTgt>
                                        </p:tgtEl>
                                        <p:attrNameLst>
                                          <p:attrName>style.visibility</p:attrName>
                                        </p:attrNameLst>
                                      </p:cBhvr>
                                      <p:to>
                                        <p:strVal val="visible"/>
                                      </p:to>
                                    </p:set>
                                    <p:animEffect transition="in" filter="wipe(left)">
                                      <p:cBhvr>
                                        <p:cTn id="16" dur="500"/>
                                        <p:tgtEl>
                                          <p:spTgt spid="289280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92803">
                                            <p:txEl>
                                              <p:pRg st="4" end="4"/>
                                            </p:txEl>
                                          </p:spTgt>
                                        </p:tgtEl>
                                        <p:attrNameLst>
                                          <p:attrName>style.visibility</p:attrName>
                                        </p:attrNameLst>
                                      </p:cBhvr>
                                      <p:to>
                                        <p:strVal val="visible"/>
                                      </p:to>
                                    </p:set>
                                    <p:animEffect transition="in" filter="wipe(left)">
                                      <p:cBhvr>
                                        <p:cTn id="19" dur="500"/>
                                        <p:tgtEl>
                                          <p:spTgt spid="289280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892803">
                                            <p:txEl>
                                              <p:pRg st="5" end="5"/>
                                            </p:txEl>
                                          </p:spTgt>
                                        </p:tgtEl>
                                        <p:attrNameLst>
                                          <p:attrName>style.visibility</p:attrName>
                                        </p:attrNameLst>
                                      </p:cBhvr>
                                      <p:to>
                                        <p:strVal val="visible"/>
                                      </p:to>
                                    </p:set>
                                    <p:animEffect transition="in" filter="wipe(left)">
                                      <p:cBhvr>
                                        <p:cTn id="22" dur="500"/>
                                        <p:tgtEl>
                                          <p:spTgt spid="289280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92803">
                                            <p:txEl>
                                              <p:pRg st="6" end="6"/>
                                            </p:txEl>
                                          </p:spTgt>
                                        </p:tgtEl>
                                        <p:attrNameLst>
                                          <p:attrName>style.visibility</p:attrName>
                                        </p:attrNameLst>
                                      </p:cBhvr>
                                      <p:to>
                                        <p:strVal val="visible"/>
                                      </p:to>
                                    </p:set>
                                    <p:animEffect transition="in" filter="wipe(left)">
                                      <p:cBhvr>
                                        <p:cTn id="27" dur="500"/>
                                        <p:tgtEl>
                                          <p:spTgt spid="289280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92803">
                                            <p:txEl>
                                              <p:pRg st="7" end="7"/>
                                            </p:txEl>
                                          </p:spTgt>
                                        </p:tgtEl>
                                        <p:attrNameLst>
                                          <p:attrName>style.visibility</p:attrName>
                                        </p:attrNameLst>
                                      </p:cBhvr>
                                      <p:to>
                                        <p:strVal val="visible"/>
                                      </p:to>
                                    </p:set>
                                    <p:animEffect transition="in" filter="wipe(left)">
                                      <p:cBhvr>
                                        <p:cTn id="30" dur="500"/>
                                        <p:tgtEl>
                                          <p:spTgt spid="289280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92803">
                                            <p:txEl>
                                              <p:pRg st="8" end="8"/>
                                            </p:txEl>
                                          </p:spTgt>
                                        </p:tgtEl>
                                        <p:attrNameLst>
                                          <p:attrName>style.visibility</p:attrName>
                                        </p:attrNameLst>
                                      </p:cBhvr>
                                      <p:to>
                                        <p:strVal val="visible"/>
                                      </p:to>
                                    </p:set>
                                    <p:animEffect transition="in" filter="wipe(left)">
                                      <p:cBhvr>
                                        <p:cTn id="33" dur="500"/>
                                        <p:tgtEl>
                                          <p:spTgt spid="289280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892803">
                                            <p:txEl>
                                              <p:pRg st="9" end="9"/>
                                            </p:txEl>
                                          </p:spTgt>
                                        </p:tgtEl>
                                        <p:attrNameLst>
                                          <p:attrName>style.visibility</p:attrName>
                                        </p:attrNameLst>
                                      </p:cBhvr>
                                      <p:to>
                                        <p:strVal val="visible"/>
                                      </p:to>
                                    </p:set>
                                    <p:animEffect transition="in" filter="wipe(left)">
                                      <p:cBhvr>
                                        <p:cTn id="36" dur="500"/>
                                        <p:tgtEl>
                                          <p:spTgt spid="2892803">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892803">
                                            <p:txEl>
                                              <p:pRg st="10" end="10"/>
                                            </p:txEl>
                                          </p:spTgt>
                                        </p:tgtEl>
                                        <p:attrNameLst>
                                          <p:attrName>style.visibility</p:attrName>
                                        </p:attrNameLst>
                                      </p:cBhvr>
                                      <p:to>
                                        <p:strVal val="visible"/>
                                      </p:to>
                                    </p:set>
                                    <p:animEffect transition="in" filter="wipe(left)">
                                      <p:cBhvr>
                                        <p:cTn id="39" dur="500"/>
                                        <p:tgtEl>
                                          <p:spTgt spid="2892803">
                                            <p:txEl>
                                              <p:pRg st="10" end="1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892803">
                                            <p:txEl>
                                              <p:pRg st="11" end="11"/>
                                            </p:txEl>
                                          </p:spTgt>
                                        </p:tgtEl>
                                        <p:attrNameLst>
                                          <p:attrName>style.visibility</p:attrName>
                                        </p:attrNameLst>
                                      </p:cBhvr>
                                      <p:to>
                                        <p:strVal val="visible"/>
                                      </p:to>
                                    </p:set>
                                    <p:animEffect transition="in" filter="wipe(left)">
                                      <p:cBhvr>
                                        <p:cTn id="42" dur="500"/>
                                        <p:tgtEl>
                                          <p:spTgt spid="2892803">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92805"/>
                                        </p:tgtEl>
                                        <p:attrNameLst>
                                          <p:attrName>style.visibility</p:attrName>
                                        </p:attrNameLst>
                                      </p:cBhvr>
                                      <p:to>
                                        <p:strVal val="visible"/>
                                      </p:to>
                                    </p:set>
                                    <p:animEffect transition="in" filter="dissolve">
                                      <p:cBhvr>
                                        <p:cTn id="47" dur="500"/>
                                        <p:tgtEl>
                                          <p:spTgt spid="28928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892806"/>
                                        </p:tgtEl>
                                        <p:attrNameLst>
                                          <p:attrName>style.visibility</p:attrName>
                                        </p:attrNameLst>
                                      </p:cBhvr>
                                      <p:to>
                                        <p:strVal val="visible"/>
                                      </p:to>
                                    </p:set>
                                    <p:animEffect transition="in" filter="dissolve">
                                      <p:cBhvr>
                                        <p:cTn id="52" dur="500"/>
                                        <p:tgtEl>
                                          <p:spTgt spid="28928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892807"/>
                                        </p:tgtEl>
                                        <p:attrNameLst>
                                          <p:attrName>style.visibility</p:attrName>
                                        </p:attrNameLst>
                                      </p:cBhvr>
                                      <p:to>
                                        <p:strVal val="visible"/>
                                      </p:to>
                                    </p:set>
                                    <p:animEffect transition="in" filter="dissolve">
                                      <p:cBhvr>
                                        <p:cTn id="57" dur="500"/>
                                        <p:tgtEl>
                                          <p:spTgt spid="28928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892808"/>
                                        </p:tgtEl>
                                        <p:attrNameLst>
                                          <p:attrName>style.visibility</p:attrName>
                                        </p:attrNameLst>
                                      </p:cBhvr>
                                      <p:to>
                                        <p:strVal val="visible"/>
                                      </p:to>
                                    </p:set>
                                    <p:animEffect transition="in" filter="dissolve">
                                      <p:cBhvr>
                                        <p:cTn id="62" dur="500"/>
                                        <p:tgtEl>
                                          <p:spTgt spid="28928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892809"/>
                                        </p:tgtEl>
                                        <p:attrNameLst>
                                          <p:attrName>style.visibility</p:attrName>
                                        </p:attrNameLst>
                                      </p:cBhvr>
                                      <p:to>
                                        <p:strVal val="visible"/>
                                      </p:to>
                                    </p:set>
                                    <p:animEffect transition="in" filter="dissolve">
                                      <p:cBhvr>
                                        <p:cTn id="67" dur="500"/>
                                        <p:tgtEl>
                                          <p:spTgt spid="289280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892810"/>
                                        </p:tgtEl>
                                        <p:attrNameLst>
                                          <p:attrName>style.visibility</p:attrName>
                                        </p:attrNameLst>
                                      </p:cBhvr>
                                      <p:to>
                                        <p:strVal val="visible"/>
                                      </p:to>
                                    </p:set>
                                    <p:animEffect transition="in" filter="dissolve">
                                      <p:cBhvr>
                                        <p:cTn id="72" dur="500"/>
                                        <p:tgtEl>
                                          <p:spTgt spid="2892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2803" grpId="0" build="p" autoUpdateAnimBg="0"/>
      <p:bldP spid="2892805" grpId="0" animBg="1"/>
      <p:bldP spid="2892806" grpId="0" animBg="1"/>
      <p:bldP spid="2892807" grpId="0" animBg="1"/>
      <p:bldP spid="2892808" grpId="0" animBg="1"/>
      <p:bldP spid="2892809" grpId="0" animBg="1"/>
      <p:bldP spid="28928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31747"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31748"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92BED1B9-817F-4C75-B4F7-DDF319860DF6}" type="slidenum">
              <a:rPr lang="en-US" sz="1400" smtClean="0">
                <a:latin typeface="Tahoma" pitchFamily="34" charset="0"/>
              </a:rPr>
              <a:pPr eaLnBrk="1" hangingPunct="1"/>
              <a:t>46</a:t>
            </a:fld>
            <a:endParaRPr lang="en-US" sz="1400" smtClean="0">
              <a:latin typeface="Tahoma" pitchFamily="34" charset="0"/>
            </a:endParaRPr>
          </a:p>
        </p:txBody>
      </p:sp>
      <p:sp>
        <p:nvSpPr>
          <p:cNvPr id="31749" name="Rectangle 2"/>
          <p:cNvSpPr>
            <a:spLocks noGrp="1" noChangeArrowheads="1"/>
          </p:cNvSpPr>
          <p:nvPr>
            <p:ph type="title"/>
          </p:nvPr>
        </p:nvSpPr>
        <p:spPr/>
        <p:txBody>
          <a:bodyPr/>
          <a:lstStyle/>
          <a:p>
            <a:pPr eaLnBrk="1" hangingPunct="1"/>
            <a:r>
              <a:rPr lang="en-US" dirty="0" smtClean="0"/>
              <a:t>RBX430_lcd.h Prototypes</a:t>
            </a:r>
          </a:p>
        </p:txBody>
      </p:sp>
      <p:sp>
        <p:nvSpPr>
          <p:cNvPr id="31750" name="Rectangle 3"/>
          <p:cNvSpPr>
            <a:spLocks noGrp="1" noChangeArrowheads="1"/>
          </p:cNvSpPr>
          <p:nvPr>
            <p:ph type="body" idx="1"/>
          </p:nvPr>
        </p:nvSpPr>
        <p:spPr>
          <a:xfrm>
            <a:off x="431800" y="1341438"/>
            <a:ext cx="8527265" cy="5226050"/>
          </a:xfrm>
        </p:spPr>
        <p:txBody>
          <a:bodyPr/>
          <a:lstStyle/>
          <a:p>
            <a:pPr eaLnBrk="1" hangingPunct="1">
              <a:tabLst>
                <a:tab pos="1371600" algn="l"/>
              </a:tabLst>
            </a:pPr>
            <a:r>
              <a:rPr lang="en-US" sz="1600" b="1" dirty="0" smtClean="0">
                <a:latin typeface="Courier New" pitchFamily="49" charset="0"/>
              </a:rPr>
              <a:t>uint8 </a:t>
            </a:r>
            <a:r>
              <a:rPr lang="en-US" sz="1600" b="1" dirty="0" err="1" smtClean="0">
                <a:solidFill>
                  <a:srgbClr val="FF0000"/>
                </a:solidFill>
                <a:latin typeface="Courier New" pitchFamily="49" charset="0"/>
              </a:rPr>
              <a:t>lcd_init</a:t>
            </a:r>
            <a:r>
              <a:rPr lang="en-US" sz="1600" b="1" dirty="0" smtClean="0">
                <a:latin typeface="Courier New" pitchFamily="49" charset="0"/>
              </a:rPr>
              <a:t>(void);</a:t>
            </a:r>
          </a:p>
          <a:p>
            <a:pPr eaLnBrk="1" hangingPunct="1">
              <a:tabLst>
                <a:tab pos="1371600" algn="l"/>
              </a:tabLst>
            </a:pPr>
            <a:r>
              <a:rPr lang="en-US" sz="1600" b="1" dirty="0" smtClean="0">
                <a:latin typeface="Courier New" pitchFamily="49" charset="0"/>
              </a:rPr>
              <a:t>void </a:t>
            </a:r>
            <a:r>
              <a:rPr lang="en-US" sz="1600" b="1" dirty="0" err="1" smtClean="0">
                <a:solidFill>
                  <a:srgbClr val="FF0000"/>
                </a:solidFill>
                <a:latin typeface="Courier New" pitchFamily="49" charset="0"/>
              </a:rPr>
              <a:t>lcd_clear</a:t>
            </a:r>
            <a:r>
              <a:rPr lang="en-US" sz="1600" b="1" dirty="0" smtClean="0">
                <a:latin typeface="Courier New" pitchFamily="49" charset="0"/>
              </a:rPr>
              <a:t>(void);</a:t>
            </a:r>
          </a:p>
          <a:p>
            <a:pPr eaLnBrk="1" hangingPunct="1">
              <a:tabLst>
                <a:tab pos="1371600" algn="l"/>
              </a:tabLst>
            </a:pPr>
            <a:r>
              <a:rPr lang="en-US" sz="1600" b="1" dirty="0" smtClean="0">
                <a:latin typeface="Courier New" pitchFamily="49" charset="0"/>
              </a:rPr>
              <a:t>void </a:t>
            </a:r>
            <a:r>
              <a:rPr lang="en-US" sz="1600" b="1" dirty="0" err="1" smtClean="0">
                <a:solidFill>
                  <a:srgbClr val="FF0000"/>
                </a:solidFill>
                <a:latin typeface="Courier New" pitchFamily="49" charset="0"/>
              </a:rPr>
              <a:t>lcd_backlight</a:t>
            </a:r>
            <a:r>
              <a:rPr lang="en-US" sz="1600" b="1" dirty="0" smtClean="0">
                <a:latin typeface="Courier New" pitchFamily="49" charset="0"/>
              </a:rPr>
              <a:t>(uint8 backlight);</a:t>
            </a:r>
          </a:p>
          <a:p>
            <a:pPr eaLnBrk="1" hangingPunct="1">
              <a:tabLst>
                <a:tab pos="1371600" algn="l"/>
              </a:tabLst>
            </a:pPr>
            <a:r>
              <a:rPr lang="en-US" sz="1600" b="1" dirty="0" smtClean="0">
                <a:latin typeface="Courier New" pitchFamily="49" charset="0"/>
              </a:rPr>
              <a:t>void </a:t>
            </a:r>
            <a:r>
              <a:rPr lang="en-US" sz="1600" b="1" dirty="0" err="1" smtClean="0">
                <a:solidFill>
                  <a:srgbClr val="FF0000"/>
                </a:solidFill>
                <a:latin typeface="Courier New" pitchFamily="49" charset="0"/>
              </a:rPr>
              <a:t>lcd_volume</a:t>
            </a:r>
            <a:r>
              <a:rPr lang="en-US" sz="1600" b="1" dirty="0" smtClean="0">
                <a:latin typeface="Courier New" pitchFamily="49" charset="0"/>
              </a:rPr>
              <a:t>(uint8 volume);</a:t>
            </a:r>
          </a:p>
          <a:p>
            <a:pPr eaLnBrk="1" hangingPunct="1">
              <a:tabLst>
                <a:tab pos="1371600" algn="l"/>
              </a:tabLst>
            </a:pPr>
            <a:r>
              <a:rPr lang="en-US" sz="1600" b="1" dirty="0" smtClean="0">
                <a:latin typeface="Courier New" pitchFamily="49" charset="0"/>
              </a:rPr>
              <a:t>uint16 </a:t>
            </a:r>
            <a:r>
              <a:rPr lang="en-US" sz="1600" b="1" dirty="0" err="1" smtClean="0">
                <a:solidFill>
                  <a:srgbClr val="FF0000"/>
                </a:solidFill>
                <a:latin typeface="Courier New" pitchFamily="49" charset="0"/>
              </a:rPr>
              <a:t>lcd_mode</a:t>
            </a:r>
            <a:r>
              <a:rPr lang="en-US" sz="1600" b="1" dirty="0" smtClean="0">
                <a:latin typeface="Courier New" pitchFamily="49" charset="0"/>
              </a:rPr>
              <a:t>(int16 mode);</a:t>
            </a:r>
          </a:p>
          <a:p>
            <a:pPr eaLnBrk="1" hangingPunct="1">
              <a:tabLst>
                <a:tab pos="1371600" algn="l"/>
              </a:tabLst>
            </a:pPr>
            <a:r>
              <a:rPr lang="en-US" sz="1600" b="1" dirty="0" smtClean="0">
                <a:latin typeface="Courier New" pitchFamily="49" charset="0"/>
              </a:rPr>
              <a:t>uint8 </a:t>
            </a:r>
            <a:r>
              <a:rPr lang="en-US" sz="1600" b="1" dirty="0" err="1" smtClean="0">
                <a:solidFill>
                  <a:srgbClr val="FF0000"/>
                </a:solidFill>
                <a:latin typeface="Courier New" pitchFamily="49" charset="0"/>
              </a:rPr>
              <a:t>lcd_cursor</a:t>
            </a:r>
            <a:r>
              <a:rPr lang="en-US" sz="1600" b="1" dirty="0" smtClean="0">
                <a:latin typeface="Courier New" pitchFamily="49" charset="0"/>
              </a:rPr>
              <a:t>(uint16 x, uint16 y);</a:t>
            </a:r>
          </a:p>
          <a:p>
            <a:pPr eaLnBrk="1" hangingPunct="1">
              <a:tabLst>
                <a:tab pos="1371600" algn="l"/>
              </a:tabLst>
            </a:pPr>
            <a:r>
              <a:rPr lang="en-US" sz="1600" b="1" dirty="0" smtClean="0">
                <a:latin typeface="Courier New" pitchFamily="49" charset="0"/>
              </a:rPr>
              <a:t>uint16 </a:t>
            </a:r>
            <a:r>
              <a:rPr lang="en-US" sz="1600" b="1" dirty="0" err="1" smtClean="0">
                <a:solidFill>
                  <a:srgbClr val="FF0000"/>
                </a:solidFill>
                <a:latin typeface="Courier New" pitchFamily="49" charset="0"/>
              </a:rPr>
              <a:t>lcd_printf</a:t>
            </a:r>
            <a:r>
              <a:rPr lang="en-US" sz="1600" b="1" dirty="0" smtClean="0">
                <a:latin typeface="Courier New" pitchFamily="49" charset="0"/>
              </a:rPr>
              <a:t>(</a:t>
            </a:r>
            <a:r>
              <a:rPr lang="en-US" sz="1600" b="1" dirty="0" err="1" smtClean="0">
                <a:latin typeface="Courier New" pitchFamily="49" charset="0"/>
              </a:rPr>
              <a:t>const</a:t>
            </a:r>
            <a:r>
              <a:rPr lang="en-US" sz="1600" b="1" dirty="0" smtClean="0">
                <a:latin typeface="Courier New" pitchFamily="49" charset="0"/>
              </a:rPr>
              <a:t> char* </a:t>
            </a:r>
            <a:r>
              <a:rPr lang="en-US" sz="1600" b="1" dirty="0" err="1" smtClean="0">
                <a:latin typeface="Courier New" pitchFamily="49" charset="0"/>
              </a:rPr>
              <a:t>fmt</a:t>
            </a:r>
            <a:r>
              <a:rPr lang="en-US" sz="1600" b="1" dirty="0" smtClean="0">
                <a:latin typeface="Courier New" pitchFamily="49" charset="0"/>
              </a:rPr>
              <a:t>, ...);</a:t>
            </a:r>
          </a:p>
          <a:p>
            <a:pPr eaLnBrk="1" hangingPunct="1">
              <a:tabLst>
                <a:tab pos="1371600" algn="l"/>
              </a:tabLst>
            </a:pPr>
            <a:r>
              <a:rPr lang="en-US" sz="1600" b="1" dirty="0">
                <a:latin typeface="Courier New" pitchFamily="49" charset="0"/>
              </a:rPr>
              <a:t>uint8 </a:t>
            </a:r>
            <a:r>
              <a:rPr lang="en-US" sz="1600" b="1" dirty="0" err="1">
                <a:solidFill>
                  <a:srgbClr val="FF0000"/>
                </a:solidFill>
                <a:latin typeface="Courier New" pitchFamily="49" charset="0"/>
              </a:rPr>
              <a:t>lcd_image</a:t>
            </a:r>
            <a:r>
              <a:rPr lang="en-US" sz="1600" b="1" dirty="0">
                <a:latin typeface="Courier New" pitchFamily="49" charset="0"/>
              </a:rPr>
              <a:t>(</a:t>
            </a:r>
            <a:r>
              <a:rPr lang="en-US" sz="1600" b="1" dirty="0" err="1">
                <a:latin typeface="Courier New" pitchFamily="49" charset="0"/>
              </a:rPr>
              <a:t>const</a:t>
            </a:r>
            <a:r>
              <a:rPr lang="en-US" sz="1600" b="1" dirty="0">
                <a:latin typeface="Courier New" pitchFamily="49" charset="0"/>
              </a:rPr>
              <a:t> uint8* image, int16 x, int16 y);</a:t>
            </a:r>
          </a:p>
          <a:p>
            <a:pPr eaLnBrk="1" hangingPunct="1">
              <a:tabLst>
                <a:tab pos="1371600" algn="l"/>
              </a:tabLst>
            </a:pPr>
            <a:r>
              <a:rPr lang="en-US" sz="1600" b="1" dirty="0">
                <a:latin typeface="Courier New" pitchFamily="49" charset="0"/>
              </a:rPr>
              <a:t>uint8 </a:t>
            </a:r>
            <a:r>
              <a:rPr lang="en-US" sz="1600" b="1" dirty="0" err="1" smtClean="0">
                <a:solidFill>
                  <a:srgbClr val="FF0000"/>
                </a:solidFill>
                <a:latin typeface="Courier New" pitchFamily="49" charset="0"/>
              </a:rPr>
              <a:t>lcd_bitImage</a:t>
            </a:r>
            <a:r>
              <a:rPr lang="en-US" sz="1600" b="1" dirty="0" smtClean="0">
                <a:latin typeface="Courier New" pitchFamily="49" charset="0"/>
              </a:rPr>
              <a:t>(</a:t>
            </a:r>
            <a:r>
              <a:rPr lang="en-US" sz="1600" b="1" dirty="0" err="1" smtClean="0">
                <a:latin typeface="Courier New" pitchFamily="49" charset="0"/>
              </a:rPr>
              <a:t>const</a:t>
            </a:r>
            <a:r>
              <a:rPr lang="en-US" sz="1600" b="1" dirty="0" smtClean="0">
                <a:latin typeface="Courier New" pitchFamily="49" charset="0"/>
              </a:rPr>
              <a:t> </a:t>
            </a:r>
            <a:r>
              <a:rPr lang="en-US" sz="1600" b="1" dirty="0">
                <a:latin typeface="Courier New" pitchFamily="49" charset="0"/>
              </a:rPr>
              <a:t>uint8* image</a:t>
            </a:r>
            <a:r>
              <a:rPr lang="en-US" sz="1600" b="1" dirty="0" smtClean="0">
                <a:latin typeface="Courier New" pitchFamily="49" charset="0"/>
              </a:rPr>
              <a:t>,</a:t>
            </a:r>
          </a:p>
          <a:p>
            <a:pPr marL="0" indent="0" eaLnBrk="1" hangingPunct="1">
              <a:buNone/>
              <a:tabLst>
                <a:tab pos="1371600" algn="l"/>
              </a:tabLst>
            </a:pPr>
            <a:r>
              <a:rPr lang="en-US" sz="1600" b="1" dirty="0">
                <a:latin typeface="Courier New" pitchFamily="49" charset="0"/>
              </a:rPr>
              <a:t>	</a:t>
            </a:r>
            <a:r>
              <a:rPr lang="en-US" sz="1600" b="1" dirty="0" smtClean="0">
                <a:latin typeface="Courier New" pitchFamily="49" charset="0"/>
              </a:rPr>
              <a:t>		 </a:t>
            </a:r>
            <a:r>
              <a:rPr lang="en-US" sz="1600" b="1" dirty="0">
                <a:latin typeface="Courier New" pitchFamily="49" charset="0"/>
              </a:rPr>
              <a:t>int16 x, int16 </a:t>
            </a:r>
            <a:r>
              <a:rPr lang="en-US" sz="1600" b="1" dirty="0" smtClean="0">
                <a:latin typeface="Courier New" pitchFamily="49" charset="0"/>
              </a:rPr>
              <a:t>y, uint8 flag);</a:t>
            </a:r>
            <a:endParaRPr lang="en-US" sz="1600" b="1" dirty="0">
              <a:latin typeface="Courier New" pitchFamily="49" charset="0"/>
            </a:endParaRPr>
          </a:p>
          <a:p>
            <a:pPr eaLnBrk="1" hangingPunct="1">
              <a:tabLst>
                <a:tab pos="1371600" algn="l"/>
              </a:tabLst>
            </a:pPr>
            <a:r>
              <a:rPr lang="en-US" sz="1600" b="1" dirty="0">
                <a:latin typeface="Courier New" pitchFamily="49" charset="0"/>
              </a:rPr>
              <a:t>uint8 </a:t>
            </a:r>
            <a:r>
              <a:rPr lang="en-US" sz="1600" b="1" dirty="0" err="1" smtClean="0">
                <a:solidFill>
                  <a:srgbClr val="FF0000"/>
                </a:solidFill>
                <a:latin typeface="Courier New" pitchFamily="49" charset="0"/>
              </a:rPr>
              <a:t>lcd_wordImage</a:t>
            </a:r>
            <a:r>
              <a:rPr lang="en-US" sz="1600" b="1" dirty="0" smtClean="0">
                <a:latin typeface="Courier New" pitchFamily="49" charset="0"/>
              </a:rPr>
              <a:t>(</a:t>
            </a:r>
            <a:r>
              <a:rPr lang="en-US" sz="1600" b="1" dirty="0" err="1" smtClean="0">
                <a:latin typeface="Courier New" pitchFamily="49" charset="0"/>
              </a:rPr>
              <a:t>const</a:t>
            </a:r>
            <a:r>
              <a:rPr lang="en-US" sz="1600" b="1" dirty="0" smtClean="0">
                <a:latin typeface="Courier New" pitchFamily="49" charset="0"/>
              </a:rPr>
              <a:t> uint16* image,</a:t>
            </a:r>
          </a:p>
          <a:p>
            <a:pPr marL="0" indent="0" eaLnBrk="1" hangingPunct="1">
              <a:buNone/>
              <a:tabLst>
                <a:tab pos="1371600" algn="l"/>
              </a:tabLst>
            </a:pPr>
            <a:r>
              <a:rPr lang="en-US" sz="1600" b="1" dirty="0">
                <a:latin typeface="Courier New" pitchFamily="49" charset="0"/>
              </a:rPr>
              <a:t>	</a:t>
            </a:r>
            <a:r>
              <a:rPr lang="en-US" sz="1600" b="1" dirty="0" smtClean="0">
                <a:latin typeface="Courier New" pitchFamily="49" charset="0"/>
              </a:rPr>
              <a:t>		int16 </a:t>
            </a:r>
            <a:r>
              <a:rPr lang="en-US" sz="1600" b="1" dirty="0">
                <a:latin typeface="Courier New" pitchFamily="49" charset="0"/>
              </a:rPr>
              <a:t>x, int16 </a:t>
            </a:r>
            <a:r>
              <a:rPr lang="en-US" sz="1600" b="1" dirty="0" smtClean="0">
                <a:latin typeface="Courier New" pitchFamily="49" charset="0"/>
              </a:rPr>
              <a:t>y, uint8 flag);</a:t>
            </a:r>
            <a:endParaRPr lang="en-US" sz="1600" b="1" dirty="0">
              <a:latin typeface="Courier New" pitchFamily="49" charset="0"/>
            </a:endParaRPr>
          </a:p>
          <a:p>
            <a:pPr eaLnBrk="1" hangingPunct="1">
              <a:tabLst>
                <a:tab pos="1371600" algn="l"/>
              </a:tabLst>
            </a:pPr>
            <a:r>
              <a:rPr lang="en-US" sz="1600" b="1" dirty="0" smtClean="0">
                <a:latin typeface="Courier New" pitchFamily="49" charset="0"/>
              </a:rPr>
              <a:t>uint8 </a:t>
            </a:r>
            <a:r>
              <a:rPr lang="en-US" sz="1600" b="1" dirty="0" err="1" smtClean="0">
                <a:solidFill>
                  <a:srgbClr val="FF0000"/>
                </a:solidFill>
                <a:latin typeface="Courier New" pitchFamily="49" charset="0"/>
              </a:rPr>
              <a:t>lcd_blank</a:t>
            </a:r>
            <a:r>
              <a:rPr lang="en-US" sz="1600" b="1" dirty="0" smtClean="0">
                <a:latin typeface="Courier New" pitchFamily="49" charset="0"/>
              </a:rPr>
              <a:t>(int16 x, int16 y, uint16 w, uint16 h);</a:t>
            </a:r>
          </a:p>
          <a:p>
            <a:pPr eaLnBrk="1" hangingPunct="1">
              <a:tabLst>
                <a:tab pos="1371600" algn="l"/>
              </a:tabLst>
            </a:pPr>
            <a:r>
              <a:rPr lang="en-US" sz="1600" b="1" dirty="0" smtClean="0">
                <a:latin typeface="Courier New" pitchFamily="49" charset="0"/>
              </a:rPr>
              <a:t>uint8 </a:t>
            </a:r>
            <a:r>
              <a:rPr lang="en-US" sz="1600" b="1" dirty="0" err="1" smtClean="0">
                <a:solidFill>
                  <a:srgbClr val="FF0000"/>
                </a:solidFill>
                <a:latin typeface="Courier New" pitchFamily="49" charset="0"/>
              </a:rPr>
              <a:t>lcd_point</a:t>
            </a:r>
            <a:r>
              <a:rPr lang="en-US" sz="1600" b="1" dirty="0" smtClean="0">
                <a:latin typeface="Courier New" pitchFamily="49" charset="0"/>
              </a:rPr>
              <a:t>(int16 x, int16 y, uint8 flag);</a:t>
            </a:r>
          </a:p>
          <a:p>
            <a:pPr eaLnBrk="1" hangingPunct="1">
              <a:tabLst>
                <a:tab pos="1371600" algn="l"/>
              </a:tabLst>
            </a:pPr>
            <a:r>
              <a:rPr lang="en-US" sz="1600" b="1" dirty="0" smtClean="0">
                <a:latin typeface="Courier New" pitchFamily="49" charset="0"/>
              </a:rPr>
              <a:t>void </a:t>
            </a:r>
            <a:r>
              <a:rPr lang="en-US" sz="1600" b="1" dirty="0" err="1" smtClean="0">
                <a:solidFill>
                  <a:srgbClr val="FF0000"/>
                </a:solidFill>
                <a:latin typeface="Courier New" pitchFamily="49" charset="0"/>
              </a:rPr>
              <a:t>lcd_circle</a:t>
            </a:r>
            <a:r>
              <a:rPr lang="en-US" sz="1600" b="1" dirty="0" smtClean="0">
                <a:latin typeface="Courier New" pitchFamily="49" charset="0"/>
              </a:rPr>
              <a:t>(int16 x, int16 y, uint16 r, uint8 pen);</a:t>
            </a:r>
          </a:p>
          <a:p>
            <a:pPr eaLnBrk="1" hangingPunct="1">
              <a:tabLst>
                <a:tab pos="1371600" algn="l"/>
              </a:tabLst>
            </a:pPr>
            <a:r>
              <a:rPr lang="en-US" sz="1600" b="1" dirty="0" smtClean="0">
                <a:latin typeface="Courier New" pitchFamily="49" charset="0"/>
              </a:rPr>
              <a:t>void </a:t>
            </a:r>
            <a:r>
              <a:rPr lang="en-US" sz="1600" b="1" dirty="0" err="1" smtClean="0">
                <a:solidFill>
                  <a:srgbClr val="FF0000"/>
                </a:solidFill>
                <a:latin typeface="Courier New" pitchFamily="49" charset="0"/>
              </a:rPr>
              <a:t>lcd_rectangle</a:t>
            </a:r>
            <a:r>
              <a:rPr lang="en-US" sz="1600" b="1" dirty="0" smtClean="0">
                <a:latin typeface="Courier New" pitchFamily="49" charset="0"/>
              </a:rPr>
              <a:t>(int16 x, int16 y,</a:t>
            </a:r>
          </a:p>
          <a:p>
            <a:pPr marL="0" indent="0" eaLnBrk="1" hangingPunct="1">
              <a:buNone/>
              <a:tabLst>
                <a:tab pos="1371600" algn="l"/>
              </a:tabLst>
            </a:pPr>
            <a:r>
              <a:rPr lang="en-US" sz="1600" b="1" dirty="0">
                <a:latin typeface="Courier New" pitchFamily="49" charset="0"/>
              </a:rPr>
              <a:t>	</a:t>
            </a:r>
            <a:r>
              <a:rPr lang="en-US" sz="1600" b="1" dirty="0" smtClean="0">
                <a:latin typeface="Courier New" pitchFamily="49" charset="0"/>
              </a:rPr>
              <a:t>		uint16 </a:t>
            </a:r>
            <a:r>
              <a:rPr lang="en-US" sz="1600" b="1" dirty="0">
                <a:latin typeface="Courier New" pitchFamily="49" charset="0"/>
              </a:rPr>
              <a:t>w</a:t>
            </a:r>
            <a:r>
              <a:rPr lang="en-US" sz="1600" b="1" dirty="0" smtClean="0">
                <a:latin typeface="Courier New" pitchFamily="49" charset="0"/>
              </a:rPr>
              <a:t>, uint16 </a:t>
            </a:r>
            <a:r>
              <a:rPr lang="en-US" sz="1600" b="1" dirty="0">
                <a:latin typeface="Courier New" pitchFamily="49" charset="0"/>
              </a:rPr>
              <a:t>h</a:t>
            </a:r>
            <a:r>
              <a:rPr lang="en-US" sz="1600" b="1" dirty="0" smtClean="0">
                <a:latin typeface="Courier New" pitchFamily="49" charset="0"/>
              </a:rPr>
              <a:t>, uint8 pen);</a:t>
            </a:r>
          </a:p>
        </p:txBody>
      </p:sp>
      <p:sp>
        <p:nvSpPr>
          <p:cNvPr id="9"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dirty="0" smtClean="0"/>
              <a:t>LCD I/O</a:t>
            </a:r>
            <a:endParaRPr lang="en-US" sz="1800" b="1" dirty="0"/>
          </a:p>
        </p:txBody>
      </p:sp>
    </p:spTree>
    <p:extLst>
      <p:ext uri="{BB962C8B-B14F-4D97-AF65-F5344CB8AC3E}">
        <p14:creationId xmlns:p14="http://schemas.microsoft.com/office/powerpoint/2010/main" val="374985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29" y="1189072"/>
            <a:ext cx="5235671" cy="5113734"/>
          </a:xfrm>
          <a:prstGeom prst="rect">
            <a:avLst/>
          </a:prstGeom>
        </p:spPr>
      </p:pic>
      <p:sp>
        <p:nvSpPr>
          <p:cNvPr id="32770"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32771"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32772"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EF458965-92BD-486D-9898-5C7759C6D601}" type="slidenum">
              <a:rPr lang="en-US" sz="1400" smtClean="0">
                <a:latin typeface="Tahoma" pitchFamily="34" charset="0"/>
              </a:rPr>
              <a:pPr eaLnBrk="1" hangingPunct="1"/>
              <a:t>47</a:t>
            </a:fld>
            <a:endParaRPr lang="en-US" sz="1400" smtClean="0">
              <a:latin typeface="Tahoma" pitchFamily="34" charset="0"/>
            </a:endParaRPr>
          </a:p>
        </p:txBody>
      </p:sp>
      <p:sp>
        <p:nvSpPr>
          <p:cNvPr id="32773" name="Rectangle 2"/>
          <p:cNvSpPr>
            <a:spLocks noGrp="1" noChangeArrowheads="1"/>
          </p:cNvSpPr>
          <p:nvPr>
            <p:ph type="title"/>
          </p:nvPr>
        </p:nvSpPr>
        <p:spPr/>
        <p:txBody>
          <a:bodyPr/>
          <a:lstStyle/>
          <a:p>
            <a:pPr eaLnBrk="1" hangingPunct="1"/>
            <a:r>
              <a:rPr lang="en-US" dirty="0" smtClean="0"/>
              <a:t>LCD – 160 x 160 x 5 Pixels</a:t>
            </a:r>
          </a:p>
        </p:txBody>
      </p:sp>
      <p:sp>
        <p:nvSpPr>
          <p:cNvPr id="2899975" name="Text Box 7"/>
          <p:cNvSpPr txBox="1">
            <a:spLocks noChangeArrowheads="1"/>
          </p:cNvSpPr>
          <p:nvPr/>
        </p:nvSpPr>
        <p:spPr bwMode="auto">
          <a:xfrm rot="16200000">
            <a:off x="-407149" y="4237522"/>
            <a:ext cx="26283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spcBef>
                <a:spcPct val="50000"/>
              </a:spcBef>
              <a:buClrTx/>
              <a:buSzTx/>
              <a:buFontTx/>
              <a:buNone/>
            </a:pPr>
            <a:r>
              <a:rPr lang="en-US" sz="2400" b="1" dirty="0">
                <a:solidFill>
                  <a:schemeClr val="hlink"/>
                </a:solidFill>
                <a:latin typeface="Tahoma" pitchFamily="34" charset="0"/>
              </a:rPr>
              <a:t>Y (</a:t>
            </a:r>
            <a:r>
              <a:rPr lang="en-US" sz="2400" b="1" dirty="0" smtClean="0">
                <a:solidFill>
                  <a:schemeClr val="hlink"/>
                </a:solidFill>
                <a:latin typeface="Tahoma" pitchFamily="34" charset="0"/>
              </a:rPr>
              <a:t>0-159) </a:t>
            </a:r>
            <a:r>
              <a:rPr lang="en-US" sz="2400" b="1" dirty="0" smtClean="0">
                <a:solidFill>
                  <a:schemeClr val="hlink"/>
                </a:solidFill>
                <a:latin typeface="Tahoma" pitchFamily="34" charset="0"/>
                <a:sym typeface="Symbol" pitchFamily="18" charset="2"/>
              </a:rPr>
              <a:t></a:t>
            </a:r>
            <a:endParaRPr lang="en-US" sz="2400" b="1" dirty="0">
              <a:solidFill>
                <a:schemeClr val="hlink"/>
              </a:solidFill>
              <a:latin typeface="Tahoma" pitchFamily="34" charset="0"/>
              <a:sym typeface="Symbol" pitchFamily="18" charset="2"/>
            </a:endParaRPr>
          </a:p>
        </p:txBody>
      </p:sp>
      <p:sp>
        <p:nvSpPr>
          <p:cNvPr id="2900004" name="Text Box 36"/>
          <p:cNvSpPr txBox="1">
            <a:spLocks noChangeArrowheads="1"/>
          </p:cNvSpPr>
          <p:nvPr/>
        </p:nvSpPr>
        <p:spPr bwMode="auto">
          <a:xfrm>
            <a:off x="2344851" y="3984894"/>
            <a:ext cx="293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spcBef>
                <a:spcPct val="50000"/>
              </a:spcBef>
              <a:buClrTx/>
              <a:buSzTx/>
              <a:buFontTx/>
              <a:buNone/>
            </a:pPr>
            <a:r>
              <a:rPr lang="en-US" sz="2800" b="1" dirty="0">
                <a:latin typeface="Arial Unicode MS" pitchFamily="34" charset="-128"/>
              </a:rPr>
              <a:t>Hello World!</a:t>
            </a:r>
          </a:p>
        </p:txBody>
      </p:sp>
      <p:sp>
        <p:nvSpPr>
          <p:cNvPr id="2900005" name="AutoShape 37"/>
          <p:cNvSpPr>
            <a:spLocks noChangeArrowheads="1"/>
          </p:cNvSpPr>
          <p:nvPr/>
        </p:nvSpPr>
        <p:spPr bwMode="auto">
          <a:xfrm>
            <a:off x="5563028" y="1813815"/>
            <a:ext cx="3076575" cy="1482424"/>
          </a:xfrm>
          <a:prstGeom prst="wedgeRoundRectCallout">
            <a:avLst>
              <a:gd name="adj1" fmla="val -83718"/>
              <a:gd name="adj2" fmla="val 109462"/>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ClrTx/>
              <a:buSzTx/>
              <a:buFontTx/>
              <a:buNone/>
            </a:pPr>
            <a:r>
              <a:rPr lang="en-US" sz="1600" b="1" dirty="0" err="1"/>
              <a:t>l</a:t>
            </a:r>
            <a:r>
              <a:rPr lang="en-US" sz="1600" b="1" dirty="0" err="1" smtClean="0"/>
              <a:t>cd_init</a:t>
            </a:r>
            <a:r>
              <a:rPr lang="en-US" sz="1600" b="1" dirty="0" smtClean="0"/>
              <a:t>();</a:t>
            </a:r>
          </a:p>
          <a:p>
            <a:pPr>
              <a:spcBef>
                <a:spcPct val="0"/>
              </a:spcBef>
              <a:buClrTx/>
              <a:buSzTx/>
              <a:buFontTx/>
              <a:buNone/>
            </a:pPr>
            <a:r>
              <a:rPr lang="en-US" sz="1600" b="1" dirty="0" err="1"/>
              <a:t>l</a:t>
            </a:r>
            <a:r>
              <a:rPr lang="en-US" sz="1600" b="1" dirty="0" err="1" smtClean="0"/>
              <a:t>cd_clear</a:t>
            </a:r>
            <a:r>
              <a:rPr lang="en-US" sz="1600" b="1" dirty="0" smtClean="0"/>
              <a:t>();</a:t>
            </a:r>
          </a:p>
          <a:p>
            <a:pPr>
              <a:spcBef>
                <a:spcPct val="0"/>
              </a:spcBef>
              <a:buClrTx/>
              <a:buSzTx/>
              <a:buFontTx/>
              <a:buNone/>
            </a:pPr>
            <a:r>
              <a:rPr lang="en-US" sz="1600" b="1" dirty="0" smtClean="0"/>
              <a:t>// </a:t>
            </a:r>
            <a:r>
              <a:rPr lang="en-US" sz="1600" b="1" dirty="0"/>
              <a:t>5 x 8 pixel Characters</a:t>
            </a:r>
          </a:p>
          <a:p>
            <a:pPr>
              <a:spcBef>
                <a:spcPct val="0"/>
              </a:spcBef>
              <a:buClrTx/>
              <a:buSzTx/>
              <a:buFontTx/>
              <a:buNone/>
            </a:pPr>
            <a:r>
              <a:rPr lang="en-US" sz="1600" b="1" dirty="0" err="1"/>
              <a:t>lcd_cursor</a:t>
            </a:r>
            <a:r>
              <a:rPr lang="en-US" sz="1600" b="1" dirty="0"/>
              <a:t>(40, </a:t>
            </a:r>
            <a:r>
              <a:rPr lang="en-US" sz="1600" b="1" dirty="0" smtClean="0"/>
              <a:t>60);</a:t>
            </a:r>
            <a:endParaRPr lang="en-US" sz="1600" b="1" dirty="0"/>
          </a:p>
          <a:p>
            <a:pPr>
              <a:spcBef>
                <a:spcPct val="0"/>
              </a:spcBef>
              <a:buClrTx/>
              <a:buSzTx/>
              <a:buFontTx/>
              <a:buNone/>
            </a:pPr>
            <a:r>
              <a:rPr lang="en-US" sz="1600" b="1" dirty="0" err="1"/>
              <a:t>lcd_printf</a:t>
            </a:r>
            <a:r>
              <a:rPr lang="en-US" sz="1600" b="1" dirty="0"/>
              <a:t>("Hello World!");</a:t>
            </a:r>
          </a:p>
        </p:txBody>
      </p:sp>
      <p:sp>
        <p:nvSpPr>
          <p:cNvPr id="2899974" name="Text Box 6"/>
          <p:cNvSpPr txBox="1">
            <a:spLocks noChangeArrowheads="1"/>
          </p:cNvSpPr>
          <p:nvPr/>
        </p:nvSpPr>
        <p:spPr bwMode="auto">
          <a:xfrm>
            <a:off x="1852702" y="6197511"/>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spcBef>
                <a:spcPct val="50000"/>
              </a:spcBef>
              <a:buClrTx/>
              <a:buSzTx/>
              <a:buFontTx/>
              <a:buNone/>
            </a:pPr>
            <a:r>
              <a:rPr lang="en-US" sz="2400" b="1" dirty="0">
                <a:solidFill>
                  <a:schemeClr val="hlink"/>
                </a:solidFill>
                <a:latin typeface="Tahoma" pitchFamily="34" charset="0"/>
              </a:rPr>
              <a:t>X (0-159) </a:t>
            </a:r>
            <a:r>
              <a:rPr lang="en-US" sz="2400" b="1" dirty="0">
                <a:solidFill>
                  <a:schemeClr val="hlink"/>
                </a:solidFill>
                <a:latin typeface="Tahoma" pitchFamily="34" charset="0"/>
                <a:sym typeface="Symbol" pitchFamily="18" charset="2"/>
              </a:rPr>
              <a:t></a:t>
            </a:r>
          </a:p>
        </p:txBody>
      </p:sp>
      <p:sp>
        <p:nvSpPr>
          <p:cNvPr id="12"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dirty="0" smtClean="0"/>
              <a:t>LCD I/O</a:t>
            </a:r>
            <a:endParaRPr lang="en-US" sz="1800" b="1" dirty="0"/>
          </a:p>
        </p:txBody>
      </p:sp>
    </p:spTree>
    <p:extLst>
      <p:ext uri="{BB962C8B-B14F-4D97-AF65-F5344CB8AC3E}">
        <p14:creationId xmlns:p14="http://schemas.microsoft.com/office/powerpoint/2010/main" val="3525473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9974"/>
                                        </p:tgtEl>
                                        <p:attrNameLst>
                                          <p:attrName>style.visibility</p:attrName>
                                        </p:attrNameLst>
                                      </p:cBhvr>
                                      <p:to>
                                        <p:strVal val="visible"/>
                                      </p:to>
                                    </p:set>
                                    <p:animEffect transition="in" filter="wipe(left)">
                                      <p:cBhvr>
                                        <p:cTn id="7" dur="500"/>
                                        <p:tgtEl>
                                          <p:spTgt spid="28999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99975"/>
                                        </p:tgtEl>
                                        <p:attrNameLst>
                                          <p:attrName>style.visibility</p:attrName>
                                        </p:attrNameLst>
                                      </p:cBhvr>
                                      <p:to>
                                        <p:strVal val="visible"/>
                                      </p:to>
                                    </p:set>
                                    <p:animEffect transition="in" filter="wipe(down)">
                                      <p:cBhvr>
                                        <p:cTn id="12" dur="500"/>
                                        <p:tgtEl>
                                          <p:spTgt spid="28999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0004"/>
                                        </p:tgtEl>
                                        <p:attrNameLst>
                                          <p:attrName>style.visibility</p:attrName>
                                        </p:attrNameLst>
                                      </p:cBhvr>
                                      <p:to>
                                        <p:strVal val="visible"/>
                                      </p:to>
                                    </p:set>
                                    <p:animEffect transition="in" filter="dissolve">
                                      <p:cBhvr>
                                        <p:cTn id="17" dur="500"/>
                                        <p:tgtEl>
                                          <p:spTgt spid="29000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00005"/>
                                        </p:tgtEl>
                                        <p:attrNameLst>
                                          <p:attrName>style.visibility</p:attrName>
                                        </p:attrNameLst>
                                      </p:cBhvr>
                                      <p:to>
                                        <p:strVal val="visible"/>
                                      </p:to>
                                    </p:set>
                                    <p:animEffect transition="in" filter="dissolve">
                                      <p:cBhvr>
                                        <p:cTn id="22" dur="500"/>
                                        <p:tgtEl>
                                          <p:spTgt spid="2900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9975" grpId="0"/>
      <p:bldP spid="2900004" grpId="0"/>
      <p:bldP spid="2900005" grpId="0" animBg="1"/>
      <p:bldP spid="289997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smtClean="0"/>
              <a:t>BYU CS 224</a:t>
            </a:r>
            <a:endParaRPr lang="en-US"/>
          </a:p>
        </p:txBody>
      </p:sp>
      <p:sp>
        <p:nvSpPr>
          <p:cNvPr id="4" name="Footer Placeholder 2"/>
          <p:cNvSpPr>
            <a:spLocks noGrp="1"/>
          </p:cNvSpPr>
          <p:nvPr>
            <p:ph type="ftr" sz="quarter" idx="11"/>
          </p:nvPr>
        </p:nvSpPr>
        <p:spPr/>
        <p:txBody>
          <a:bodyPr/>
          <a:lstStyle/>
          <a:p>
            <a:r>
              <a:rPr lang="en-US" smtClean="0"/>
              <a:t>The C Language</a:t>
            </a:r>
            <a:endParaRPr lang="en-US"/>
          </a:p>
        </p:txBody>
      </p:sp>
      <p:sp>
        <p:nvSpPr>
          <p:cNvPr id="5" name="Slide Number Placeholder 3"/>
          <p:cNvSpPr>
            <a:spLocks noGrp="1"/>
          </p:cNvSpPr>
          <p:nvPr>
            <p:ph type="sldNum" sz="quarter" idx="12"/>
          </p:nvPr>
        </p:nvSpPr>
        <p:spPr/>
        <p:txBody>
          <a:bodyPr/>
          <a:lstStyle/>
          <a:p>
            <a:fld id="{0289C790-6D97-4EA0-B71C-4F52DE1E4AEC}" type="slidenum">
              <a:rPr lang="en-US"/>
              <a:pPr/>
              <a:t>48</a:t>
            </a:fld>
            <a:endParaRPr lang="en-US"/>
          </a:p>
        </p:txBody>
      </p:sp>
      <p:pic>
        <p:nvPicPr>
          <p:cNvPr id="2345986"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739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2"/>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8195" name="Footer Placeholder 3"/>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8196" name="Slide Number Placeholder 4"/>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2E871CC6-3180-4D23-B42A-B9DF8AE0CD59}" type="slidenum">
              <a:rPr lang="en-US" sz="1400" smtClean="0">
                <a:latin typeface="Tahoma" pitchFamily="34" charset="0"/>
              </a:rPr>
              <a:pPr eaLnBrk="1" hangingPunct="1"/>
              <a:t>5</a:t>
            </a:fld>
            <a:endParaRPr lang="en-US" sz="1400" smtClean="0">
              <a:latin typeface="Tahoma" pitchFamily="34" charset="0"/>
            </a:endParaRPr>
          </a:p>
        </p:txBody>
      </p:sp>
      <p:sp>
        <p:nvSpPr>
          <p:cNvPr id="8197" name="Rectangle 2"/>
          <p:cNvSpPr>
            <a:spLocks noGrp="1" noChangeArrowheads="1"/>
          </p:cNvSpPr>
          <p:nvPr>
            <p:ph type="title"/>
          </p:nvPr>
        </p:nvSpPr>
        <p:spPr/>
        <p:txBody>
          <a:bodyPr/>
          <a:lstStyle/>
          <a:p>
            <a:pPr eaLnBrk="1" hangingPunct="1"/>
            <a:r>
              <a:rPr lang="en-US" smtClean="0"/>
              <a:t>Levels of Abstraction</a:t>
            </a:r>
          </a:p>
        </p:txBody>
      </p:sp>
      <p:sp>
        <p:nvSpPr>
          <p:cNvPr id="8198" name="Text Box 3"/>
          <p:cNvSpPr txBox="1">
            <a:spLocks noChangeArrowheads="1"/>
          </p:cNvSpPr>
          <p:nvPr/>
        </p:nvSpPr>
        <p:spPr bwMode="auto">
          <a:xfrm>
            <a:off x="2165350" y="1365250"/>
            <a:ext cx="147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400"/>
              <a:t>Problems</a:t>
            </a:r>
          </a:p>
        </p:txBody>
      </p:sp>
      <p:sp>
        <p:nvSpPr>
          <p:cNvPr id="8199" name="Text Box 4"/>
          <p:cNvSpPr txBox="1">
            <a:spLocks noChangeArrowheads="1"/>
          </p:cNvSpPr>
          <p:nvPr/>
        </p:nvSpPr>
        <p:spPr bwMode="auto">
          <a:xfrm>
            <a:off x="2089150" y="2076450"/>
            <a:ext cx="162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400">
                <a:solidFill>
                  <a:srgbClr val="ED181E"/>
                </a:solidFill>
              </a:rPr>
              <a:t>Algorithms</a:t>
            </a:r>
          </a:p>
        </p:txBody>
      </p:sp>
      <p:sp>
        <p:nvSpPr>
          <p:cNvPr id="8200" name="Text Box 5"/>
          <p:cNvSpPr txBox="1">
            <a:spLocks noChangeArrowheads="1"/>
          </p:cNvSpPr>
          <p:nvPr/>
        </p:nvSpPr>
        <p:spPr bwMode="auto">
          <a:xfrm>
            <a:off x="2124075" y="2789238"/>
            <a:ext cx="154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400">
                <a:solidFill>
                  <a:srgbClr val="ED181E"/>
                </a:solidFill>
              </a:rPr>
              <a:t>Language</a:t>
            </a:r>
          </a:p>
        </p:txBody>
      </p:sp>
      <p:sp>
        <p:nvSpPr>
          <p:cNvPr id="8201" name="Text Box 6"/>
          <p:cNvSpPr txBox="1">
            <a:spLocks noChangeArrowheads="1"/>
          </p:cNvSpPr>
          <p:nvPr/>
        </p:nvSpPr>
        <p:spPr bwMode="auto">
          <a:xfrm>
            <a:off x="989013" y="3500438"/>
            <a:ext cx="3827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400"/>
              <a:t>Machine (ISA) Architecture</a:t>
            </a:r>
          </a:p>
        </p:txBody>
      </p:sp>
      <p:sp>
        <p:nvSpPr>
          <p:cNvPr id="8202" name="Text Box 7"/>
          <p:cNvSpPr txBox="1">
            <a:spLocks noChangeArrowheads="1"/>
          </p:cNvSpPr>
          <p:nvPr/>
        </p:nvSpPr>
        <p:spPr bwMode="auto">
          <a:xfrm>
            <a:off x="1633538" y="4213225"/>
            <a:ext cx="2524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400"/>
              <a:t>Microarchitecture</a:t>
            </a:r>
          </a:p>
        </p:txBody>
      </p:sp>
      <p:sp>
        <p:nvSpPr>
          <p:cNvPr id="8203" name="Text Box 8"/>
          <p:cNvSpPr txBox="1">
            <a:spLocks noChangeArrowheads="1"/>
          </p:cNvSpPr>
          <p:nvPr/>
        </p:nvSpPr>
        <p:spPr bwMode="auto">
          <a:xfrm>
            <a:off x="2282825" y="4924425"/>
            <a:ext cx="1201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400"/>
              <a:t>Circuits</a:t>
            </a:r>
          </a:p>
        </p:txBody>
      </p:sp>
      <p:sp>
        <p:nvSpPr>
          <p:cNvPr id="8204" name="Text Box 9"/>
          <p:cNvSpPr txBox="1">
            <a:spLocks noChangeArrowheads="1"/>
          </p:cNvSpPr>
          <p:nvPr/>
        </p:nvSpPr>
        <p:spPr bwMode="auto">
          <a:xfrm>
            <a:off x="2244725" y="5637213"/>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400"/>
              <a:t>Devices</a:t>
            </a:r>
          </a:p>
        </p:txBody>
      </p:sp>
      <p:sp>
        <p:nvSpPr>
          <p:cNvPr id="8205" name="Line 10"/>
          <p:cNvSpPr>
            <a:spLocks noChangeShapeType="1"/>
          </p:cNvSpPr>
          <p:nvPr/>
        </p:nvSpPr>
        <p:spPr bwMode="auto">
          <a:xfrm>
            <a:off x="1066800" y="1849438"/>
            <a:ext cx="3454400"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6" name="Line 11"/>
          <p:cNvSpPr>
            <a:spLocks noChangeShapeType="1"/>
          </p:cNvSpPr>
          <p:nvPr/>
        </p:nvSpPr>
        <p:spPr bwMode="auto">
          <a:xfrm>
            <a:off x="1066800" y="2592388"/>
            <a:ext cx="3454400"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Line 12"/>
          <p:cNvSpPr>
            <a:spLocks noChangeShapeType="1"/>
          </p:cNvSpPr>
          <p:nvPr/>
        </p:nvSpPr>
        <p:spPr bwMode="auto">
          <a:xfrm>
            <a:off x="1066800" y="3335338"/>
            <a:ext cx="3454400"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13"/>
          <p:cNvSpPr>
            <a:spLocks noChangeShapeType="1"/>
          </p:cNvSpPr>
          <p:nvPr/>
        </p:nvSpPr>
        <p:spPr bwMode="auto">
          <a:xfrm>
            <a:off x="1066800" y="4078288"/>
            <a:ext cx="3454400"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Line 14"/>
          <p:cNvSpPr>
            <a:spLocks noChangeShapeType="1"/>
          </p:cNvSpPr>
          <p:nvPr/>
        </p:nvSpPr>
        <p:spPr bwMode="auto">
          <a:xfrm>
            <a:off x="1066800" y="4767263"/>
            <a:ext cx="3454400"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0" name="Line 15"/>
          <p:cNvSpPr>
            <a:spLocks noChangeShapeType="1"/>
          </p:cNvSpPr>
          <p:nvPr/>
        </p:nvSpPr>
        <p:spPr bwMode="auto">
          <a:xfrm>
            <a:off x="1066800" y="5478463"/>
            <a:ext cx="3454400"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4144" name="Text Box 16"/>
          <p:cNvSpPr txBox="1">
            <a:spLocks noChangeArrowheads="1"/>
          </p:cNvSpPr>
          <p:nvPr/>
        </p:nvSpPr>
        <p:spPr bwMode="auto">
          <a:xfrm>
            <a:off x="5954713" y="5635625"/>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000"/>
              <a:t>Transistors</a:t>
            </a:r>
          </a:p>
        </p:txBody>
      </p:sp>
      <p:sp>
        <p:nvSpPr>
          <p:cNvPr id="2864145" name="Text Box 17"/>
          <p:cNvSpPr txBox="1">
            <a:spLocks noChangeArrowheads="1"/>
          </p:cNvSpPr>
          <p:nvPr/>
        </p:nvSpPr>
        <p:spPr bwMode="auto">
          <a:xfrm>
            <a:off x="4443413" y="4924425"/>
            <a:ext cx="4581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000"/>
              <a:t>Logic gates, multiplexers, memory, etc.</a:t>
            </a:r>
          </a:p>
        </p:txBody>
      </p:sp>
      <p:sp>
        <p:nvSpPr>
          <p:cNvPr id="2864146" name="Text Box 18"/>
          <p:cNvSpPr txBox="1">
            <a:spLocks noChangeArrowheads="1"/>
          </p:cNvSpPr>
          <p:nvPr/>
        </p:nvSpPr>
        <p:spPr bwMode="auto">
          <a:xfrm>
            <a:off x="5457825" y="4251325"/>
            <a:ext cx="2582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000"/>
              <a:t>MSP430 Architecture</a:t>
            </a:r>
          </a:p>
        </p:txBody>
      </p:sp>
      <p:sp>
        <p:nvSpPr>
          <p:cNvPr id="2864147" name="Text Box 19"/>
          <p:cNvSpPr txBox="1">
            <a:spLocks noChangeArrowheads="1"/>
          </p:cNvSpPr>
          <p:nvPr/>
        </p:nvSpPr>
        <p:spPr bwMode="auto">
          <a:xfrm>
            <a:off x="5865813" y="3536950"/>
            <a:ext cx="176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000"/>
              <a:t>Machine code</a:t>
            </a:r>
          </a:p>
        </p:txBody>
      </p:sp>
      <p:sp>
        <p:nvSpPr>
          <p:cNvPr id="2864148" name="Text Box 20"/>
          <p:cNvSpPr txBox="1">
            <a:spLocks noChangeArrowheads="1"/>
          </p:cNvSpPr>
          <p:nvPr/>
        </p:nvSpPr>
        <p:spPr bwMode="auto">
          <a:xfrm>
            <a:off x="5797550" y="3044825"/>
            <a:ext cx="190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000"/>
              <a:t>Assembly code</a:t>
            </a:r>
          </a:p>
        </p:txBody>
      </p:sp>
      <p:sp>
        <p:nvSpPr>
          <p:cNvPr id="2864149" name="Text Box 21"/>
          <p:cNvSpPr txBox="1">
            <a:spLocks noChangeArrowheads="1"/>
          </p:cNvSpPr>
          <p:nvPr/>
        </p:nvSpPr>
        <p:spPr bwMode="auto">
          <a:xfrm>
            <a:off x="4764088" y="2473325"/>
            <a:ext cx="3963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ctr">
              <a:spcBef>
                <a:spcPct val="0"/>
              </a:spcBef>
              <a:buClrTx/>
              <a:buSzTx/>
              <a:buFontTx/>
              <a:buNone/>
            </a:pPr>
            <a:r>
              <a:rPr lang="en-US" sz="2800" b="1">
                <a:solidFill>
                  <a:srgbClr val="ED181E"/>
                </a:solidFill>
              </a:rPr>
              <a:t>High Level Languages</a:t>
            </a:r>
          </a:p>
        </p:txBody>
      </p:sp>
      <p:sp>
        <p:nvSpPr>
          <p:cNvPr id="2864150" name="AutoShape 22"/>
          <p:cNvSpPr>
            <a:spLocks noChangeArrowheads="1"/>
          </p:cNvSpPr>
          <p:nvPr/>
        </p:nvSpPr>
        <p:spPr bwMode="auto">
          <a:xfrm flipV="1">
            <a:off x="125413" y="2776538"/>
            <a:ext cx="958850" cy="833437"/>
          </a:xfrm>
          <a:prstGeom prst="curvedRightArrow">
            <a:avLst>
              <a:gd name="adj1" fmla="val 20000"/>
              <a:gd name="adj2" fmla="val 40000"/>
              <a:gd name="adj3" fmla="val 3834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41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41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41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41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41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864149"/>
                                        </p:tgtEl>
                                        <p:attrNameLst>
                                          <p:attrName>style.visibility</p:attrName>
                                        </p:attrNameLst>
                                      </p:cBhvr>
                                      <p:to>
                                        <p:strVal val="visible"/>
                                      </p:to>
                                    </p:set>
                                    <p:anim calcmode="lin" valueType="num">
                                      <p:cBhvr>
                                        <p:cTn id="27" dur="500" fill="hold"/>
                                        <p:tgtEl>
                                          <p:spTgt spid="2864149"/>
                                        </p:tgtEl>
                                        <p:attrNameLst>
                                          <p:attrName>ppt_w</p:attrName>
                                        </p:attrNameLst>
                                      </p:cBhvr>
                                      <p:tavLst>
                                        <p:tav tm="0">
                                          <p:val>
                                            <p:fltVal val="0"/>
                                          </p:val>
                                        </p:tav>
                                        <p:tav tm="100000">
                                          <p:val>
                                            <p:strVal val="#ppt_w"/>
                                          </p:val>
                                        </p:tav>
                                      </p:tavLst>
                                    </p:anim>
                                    <p:anim calcmode="lin" valueType="num">
                                      <p:cBhvr>
                                        <p:cTn id="28" dur="500" fill="hold"/>
                                        <p:tgtEl>
                                          <p:spTgt spid="286414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864150"/>
                                        </p:tgtEl>
                                        <p:attrNameLst>
                                          <p:attrName>style.visibility</p:attrName>
                                        </p:attrNameLst>
                                      </p:cBhvr>
                                      <p:to>
                                        <p:strVal val="visible"/>
                                      </p:to>
                                    </p:set>
                                    <p:animEffect transition="in" filter="dissolve">
                                      <p:cBhvr>
                                        <p:cTn id="33" dur="500"/>
                                        <p:tgtEl>
                                          <p:spTgt spid="2864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4144" grpId="0" autoUpdateAnimBg="0"/>
      <p:bldP spid="2864145" grpId="0" autoUpdateAnimBg="0"/>
      <p:bldP spid="2864146" grpId="0" autoUpdateAnimBg="0"/>
      <p:bldP spid="2864147" grpId="0" autoUpdateAnimBg="0"/>
      <p:bldP spid="2864148" grpId="0" autoUpdateAnimBg="0"/>
      <p:bldP spid="2864149" grpId="0" autoUpdateAnimBg="0"/>
      <p:bldP spid="286415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9219"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9220"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6124C830-88F8-4E9A-8D54-0F77C145FFF1}" type="slidenum">
              <a:rPr lang="en-US" sz="1400" smtClean="0">
                <a:latin typeface="Tahoma" pitchFamily="34" charset="0"/>
              </a:rPr>
              <a:pPr eaLnBrk="1" hangingPunct="1"/>
              <a:t>6</a:t>
            </a:fld>
            <a:endParaRPr lang="en-US" sz="1400" smtClean="0">
              <a:latin typeface="Tahoma" pitchFamily="34" charset="0"/>
            </a:endParaRPr>
          </a:p>
        </p:txBody>
      </p:sp>
      <p:sp>
        <p:nvSpPr>
          <p:cNvPr id="9221" name="Rectangle 2"/>
          <p:cNvSpPr>
            <a:spLocks noGrp="1" noChangeArrowheads="1"/>
          </p:cNvSpPr>
          <p:nvPr>
            <p:ph type="title"/>
          </p:nvPr>
        </p:nvSpPr>
        <p:spPr/>
        <p:txBody>
          <a:bodyPr/>
          <a:lstStyle/>
          <a:p>
            <a:pPr eaLnBrk="1" hangingPunct="1"/>
            <a:r>
              <a:rPr lang="en-US" smtClean="0"/>
              <a:t>High Level Languages</a:t>
            </a:r>
          </a:p>
        </p:txBody>
      </p:sp>
      <p:sp>
        <p:nvSpPr>
          <p:cNvPr id="2865155" name="Rectangle 3"/>
          <p:cNvSpPr>
            <a:spLocks noGrp="1" noChangeArrowheads="1"/>
          </p:cNvSpPr>
          <p:nvPr>
            <p:ph type="body" idx="1"/>
          </p:nvPr>
        </p:nvSpPr>
        <p:spPr>
          <a:xfrm>
            <a:off x="430213" y="1422400"/>
            <a:ext cx="8356600" cy="5100638"/>
          </a:xfrm>
        </p:spPr>
        <p:txBody>
          <a:bodyPr/>
          <a:lstStyle/>
          <a:p>
            <a:pPr eaLnBrk="1" hangingPunct="1">
              <a:lnSpc>
                <a:spcPct val="90000"/>
              </a:lnSpc>
            </a:pPr>
            <a:r>
              <a:rPr lang="en-US" dirty="0" smtClean="0"/>
              <a:t>The closer a language is to your original specification, the easier the program is to write.</a:t>
            </a:r>
          </a:p>
          <a:p>
            <a:pPr eaLnBrk="1" hangingPunct="1">
              <a:lnSpc>
                <a:spcPct val="90000"/>
              </a:lnSpc>
            </a:pPr>
            <a:r>
              <a:rPr lang="en-US" dirty="0" smtClean="0"/>
              <a:t>Many, many programming languages</a:t>
            </a:r>
          </a:p>
          <a:p>
            <a:pPr lvl="1" eaLnBrk="1" hangingPunct="1"/>
            <a:r>
              <a:rPr lang="en-US" dirty="0" smtClean="0"/>
              <a:t>LISP - </a:t>
            </a:r>
            <a:r>
              <a:rPr lang="en-US" dirty="0" err="1" smtClean="0"/>
              <a:t>LISt</a:t>
            </a:r>
            <a:r>
              <a:rPr lang="en-US" dirty="0" smtClean="0"/>
              <a:t> Processing</a:t>
            </a:r>
          </a:p>
          <a:p>
            <a:pPr lvl="1" eaLnBrk="1" hangingPunct="1"/>
            <a:r>
              <a:rPr lang="en-US" dirty="0" smtClean="0"/>
              <a:t>PROLOG - logic programming</a:t>
            </a:r>
          </a:p>
          <a:p>
            <a:pPr lvl="1" eaLnBrk="1" hangingPunct="1"/>
            <a:r>
              <a:rPr lang="en-US" dirty="0" smtClean="0"/>
              <a:t>MATLAB - matrix and vector manipulations</a:t>
            </a:r>
          </a:p>
          <a:p>
            <a:pPr lvl="1" eaLnBrk="1" hangingPunct="1"/>
            <a:r>
              <a:rPr lang="en-US" dirty="0" smtClean="0"/>
              <a:t>BASIC – interpreter for small computers</a:t>
            </a:r>
          </a:p>
          <a:p>
            <a:pPr lvl="1" eaLnBrk="1" hangingPunct="1"/>
            <a:r>
              <a:rPr lang="en-US" dirty="0" smtClean="0"/>
              <a:t>APL – matrix and vectors</a:t>
            </a:r>
          </a:p>
          <a:p>
            <a:pPr lvl="1" eaLnBrk="1" hangingPunct="1"/>
            <a:r>
              <a:rPr lang="en-US" dirty="0" smtClean="0"/>
              <a:t>FORTRAN – formula translation</a:t>
            </a:r>
          </a:p>
          <a:p>
            <a:pPr lvl="1" eaLnBrk="1" hangingPunct="1"/>
            <a:r>
              <a:rPr lang="en-US" dirty="0" smtClean="0"/>
              <a:t>COBOL – business and accounting</a:t>
            </a:r>
          </a:p>
          <a:p>
            <a:pPr lvl="1" eaLnBrk="1" hangingPunct="1"/>
            <a:r>
              <a:rPr lang="en-US" dirty="0" smtClean="0"/>
              <a:t>PASCAL – procedural</a:t>
            </a:r>
          </a:p>
          <a:p>
            <a:pPr lvl="1" eaLnBrk="1" hangingPunct="1"/>
            <a:r>
              <a:rPr lang="en-US" dirty="0" smtClean="0"/>
              <a:t>Ada – DOD large systems</a:t>
            </a:r>
            <a:endParaRPr lang="en-US" dirty="0"/>
          </a:p>
          <a:p>
            <a:pPr lvl="1" eaLnBrk="1" hangingPunct="1"/>
            <a:r>
              <a:rPr lang="en-US" dirty="0" smtClean="0"/>
              <a:t>Java – Internet</a:t>
            </a:r>
          </a:p>
          <a:p>
            <a:pPr lvl="1" eaLnBrk="1" hangingPunct="1"/>
            <a:r>
              <a:rPr lang="en-US" dirty="0" smtClean="0"/>
              <a:t>C, C++</a:t>
            </a:r>
            <a:r>
              <a:rPr lang="en-US" sz="1600" dirty="0" smtClean="0"/>
              <a:t>	….</a:t>
            </a:r>
          </a:p>
        </p:txBody>
      </p:sp>
      <p:sp>
        <p:nvSpPr>
          <p:cNvPr id="9223"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a:t>High Level Languages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5155">
                                            <p:txEl>
                                              <p:pRg st="0" end="0"/>
                                            </p:txEl>
                                          </p:spTgt>
                                        </p:tgtEl>
                                        <p:attrNameLst>
                                          <p:attrName>style.visibility</p:attrName>
                                        </p:attrNameLst>
                                      </p:cBhvr>
                                      <p:to>
                                        <p:strVal val="visible"/>
                                      </p:to>
                                    </p:set>
                                    <p:animEffect transition="in" filter="wipe(left)">
                                      <p:cBhvr>
                                        <p:cTn id="7" dur="500"/>
                                        <p:tgtEl>
                                          <p:spTgt spid="2865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5155">
                                            <p:txEl>
                                              <p:pRg st="1" end="1"/>
                                            </p:txEl>
                                          </p:spTgt>
                                        </p:tgtEl>
                                        <p:attrNameLst>
                                          <p:attrName>style.visibility</p:attrName>
                                        </p:attrNameLst>
                                      </p:cBhvr>
                                      <p:to>
                                        <p:strVal val="visible"/>
                                      </p:to>
                                    </p:set>
                                    <p:animEffect transition="in" filter="wipe(left)">
                                      <p:cBhvr>
                                        <p:cTn id="12" dur="500"/>
                                        <p:tgtEl>
                                          <p:spTgt spid="286515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65155">
                                            <p:txEl>
                                              <p:pRg st="2" end="2"/>
                                            </p:txEl>
                                          </p:spTgt>
                                        </p:tgtEl>
                                        <p:attrNameLst>
                                          <p:attrName>style.visibility</p:attrName>
                                        </p:attrNameLst>
                                      </p:cBhvr>
                                      <p:to>
                                        <p:strVal val="visible"/>
                                      </p:to>
                                    </p:set>
                                    <p:animEffect transition="in" filter="wipe(left)">
                                      <p:cBhvr>
                                        <p:cTn id="15" dur="500"/>
                                        <p:tgtEl>
                                          <p:spTgt spid="286515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65155">
                                            <p:txEl>
                                              <p:pRg st="3" end="3"/>
                                            </p:txEl>
                                          </p:spTgt>
                                        </p:tgtEl>
                                        <p:attrNameLst>
                                          <p:attrName>style.visibility</p:attrName>
                                        </p:attrNameLst>
                                      </p:cBhvr>
                                      <p:to>
                                        <p:strVal val="visible"/>
                                      </p:to>
                                    </p:set>
                                    <p:animEffect transition="in" filter="wipe(left)">
                                      <p:cBhvr>
                                        <p:cTn id="18" dur="500"/>
                                        <p:tgtEl>
                                          <p:spTgt spid="286515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65155">
                                            <p:txEl>
                                              <p:pRg st="4" end="4"/>
                                            </p:txEl>
                                          </p:spTgt>
                                        </p:tgtEl>
                                        <p:attrNameLst>
                                          <p:attrName>style.visibility</p:attrName>
                                        </p:attrNameLst>
                                      </p:cBhvr>
                                      <p:to>
                                        <p:strVal val="visible"/>
                                      </p:to>
                                    </p:set>
                                    <p:animEffect transition="in" filter="wipe(left)">
                                      <p:cBhvr>
                                        <p:cTn id="21" dur="500"/>
                                        <p:tgtEl>
                                          <p:spTgt spid="286515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65155">
                                            <p:txEl>
                                              <p:pRg st="5" end="5"/>
                                            </p:txEl>
                                          </p:spTgt>
                                        </p:tgtEl>
                                        <p:attrNameLst>
                                          <p:attrName>style.visibility</p:attrName>
                                        </p:attrNameLst>
                                      </p:cBhvr>
                                      <p:to>
                                        <p:strVal val="visible"/>
                                      </p:to>
                                    </p:set>
                                    <p:animEffect transition="in" filter="wipe(left)">
                                      <p:cBhvr>
                                        <p:cTn id="24" dur="500"/>
                                        <p:tgtEl>
                                          <p:spTgt spid="286515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65155">
                                            <p:txEl>
                                              <p:pRg st="6" end="6"/>
                                            </p:txEl>
                                          </p:spTgt>
                                        </p:tgtEl>
                                        <p:attrNameLst>
                                          <p:attrName>style.visibility</p:attrName>
                                        </p:attrNameLst>
                                      </p:cBhvr>
                                      <p:to>
                                        <p:strVal val="visible"/>
                                      </p:to>
                                    </p:set>
                                    <p:animEffect transition="in" filter="wipe(left)">
                                      <p:cBhvr>
                                        <p:cTn id="27" dur="500"/>
                                        <p:tgtEl>
                                          <p:spTgt spid="286515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65155">
                                            <p:txEl>
                                              <p:pRg st="7" end="7"/>
                                            </p:txEl>
                                          </p:spTgt>
                                        </p:tgtEl>
                                        <p:attrNameLst>
                                          <p:attrName>style.visibility</p:attrName>
                                        </p:attrNameLst>
                                      </p:cBhvr>
                                      <p:to>
                                        <p:strVal val="visible"/>
                                      </p:to>
                                    </p:set>
                                    <p:animEffect transition="in" filter="wipe(left)">
                                      <p:cBhvr>
                                        <p:cTn id="30" dur="500"/>
                                        <p:tgtEl>
                                          <p:spTgt spid="2865155">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65155">
                                            <p:txEl>
                                              <p:pRg st="8" end="8"/>
                                            </p:txEl>
                                          </p:spTgt>
                                        </p:tgtEl>
                                        <p:attrNameLst>
                                          <p:attrName>style.visibility</p:attrName>
                                        </p:attrNameLst>
                                      </p:cBhvr>
                                      <p:to>
                                        <p:strVal val="visible"/>
                                      </p:to>
                                    </p:set>
                                    <p:animEffect transition="in" filter="wipe(left)">
                                      <p:cBhvr>
                                        <p:cTn id="33" dur="500"/>
                                        <p:tgtEl>
                                          <p:spTgt spid="2865155">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865155">
                                            <p:txEl>
                                              <p:pRg st="9" end="9"/>
                                            </p:txEl>
                                          </p:spTgt>
                                        </p:tgtEl>
                                        <p:attrNameLst>
                                          <p:attrName>style.visibility</p:attrName>
                                        </p:attrNameLst>
                                      </p:cBhvr>
                                      <p:to>
                                        <p:strVal val="visible"/>
                                      </p:to>
                                    </p:set>
                                    <p:animEffect transition="in" filter="wipe(left)">
                                      <p:cBhvr>
                                        <p:cTn id="36" dur="500"/>
                                        <p:tgtEl>
                                          <p:spTgt spid="2865155">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865155">
                                            <p:txEl>
                                              <p:pRg st="10" end="10"/>
                                            </p:txEl>
                                          </p:spTgt>
                                        </p:tgtEl>
                                        <p:attrNameLst>
                                          <p:attrName>style.visibility</p:attrName>
                                        </p:attrNameLst>
                                      </p:cBhvr>
                                      <p:to>
                                        <p:strVal val="visible"/>
                                      </p:to>
                                    </p:set>
                                    <p:animEffect transition="in" filter="wipe(left)">
                                      <p:cBhvr>
                                        <p:cTn id="39" dur="500"/>
                                        <p:tgtEl>
                                          <p:spTgt spid="2865155">
                                            <p:txEl>
                                              <p:pRg st="10" end="1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865155">
                                            <p:txEl>
                                              <p:pRg st="11" end="11"/>
                                            </p:txEl>
                                          </p:spTgt>
                                        </p:tgtEl>
                                        <p:attrNameLst>
                                          <p:attrName>style.visibility</p:attrName>
                                        </p:attrNameLst>
                                      </p:cBhvr>
                                      <p:to>
                                        <p:strVal val="visible"/>
                                      </p:to>
                                    </p:set>
                                    <p:animEffect transition="in" filter="wipe(left)">
                                      <p:cBhvr>
                                        <p:cTn id="42" dur="500"/>
                                        <p:tgtEl>
                                          <p:spTgt spid="2865155">
                                            <p:txEl>
                                              <p:pRg st="11" end="11"/>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865155">
                                            <p:txEl>
                                              <p:pRg st="12" end="12"/>
                                            </p:txEl>
                                          </p:spTgt>
                                        </p:tgtEl>
                                        <p:attrNameLst>
                                          <p:attrName>style.visibility</p:attrName>
                                        </p:attrNameLst>
                                      </p:cBhvr>
                                      <p:to>
                                        <p:strVal val="visible"/>
                                      </p:to>
                                    </p:set>
                                    <p:animEffect transition="in" filter="wipe(left)">
                                      <p:cBhvr>
                                        <p:cTn id="45" dur="500"/>
                                        <p:tgtEl>
                                          <p:spTgt spid="28651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515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10243"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10244"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AA6447F8-45AA-43E5-89B0-3C0D1D4C6213}" type="slidenum">
              <a:rPr lang="en-US" sz="1400" smtClean="0">
                <a:latin typeface="Tahoma" pitchFamily="34" charset="0"/>
              </a:rPr>
              <a:pPr eaLnBrk="1" hangingPunct="1"/>
              <a:t>7</a:t>
            </a:fld>
            <a:endParaRPr lang="en-US" sz="1400" smtClean="0">
              <a:latin typeface="Tahoma" pitchFamily="34" charset="0"/>
            </a:endParaRPr>
          </a:p>
        </p:txBody>
      </p:sp>
      <p:sp>
        <p:nvSpPr>
          <p:cNvPr id="10245" name="Rectangle 2"/>
          <p:cNvSpPr>
            <a:spLocks noGrp="1" noChangeArrowheads="1"/>
          </p:cNvSpPr>
          <p:nvPr>
            <p:ph type="title"/>
          </p:nvPr>
        </p:nvSpPr>
        <p:spPr/>
        <p:txBody>
          <a:bodyPr/>
          <a:lstStyle/>
          <a:p>
            <a:pPr eaLnBrk="1" hangingPunct="1"/>
            <a:r>
              <a:rPr lang="en-US" smtClean="0"/>
              <a:t>High Level Languages</a:t>
            </a:r>
          </a:p>
        </p:txBody>
      </p:sp>
      <p:sp>
        <p:nvSpPr>
          <p:cNvPr id="2903043" name="Rectangle 3"/>
          <p:cNvSpPr>
            <a:spLocks noGrp="1" noChangeArrowheads="1"/>
          </p:cNvSpPr>
          <p:nvPr>
            <p:ph type="body" idx="1"/>
          </p:nvPr>
        </p:nvSpPr>
        <p:spPr>
          <a:xfrm>
            <a:off x="431800" y="1408113"/>
            <a:ext cx="8164513" cy="1130692"/>
          </a:xfrm>
        </p:spPr>
        <p:txBody>
          <a:bodyPr/>
          <a:lstStyle/>
          <a:p>
            <a:pPr eaLnBrk="1" hangingPunct="1">
              <a:lnSpc>
                <a:spcPct val="90000"/>
              </a:lnSpc>
            </a:pPr>
            <a:r>
              <a:rPr lang="en-US" dirty="0" smtClean="0"/>
              <a:t>Allow us to use symbolic names for values</a:t>
            </a:r>
          </a:p>
          <a:p>
            <a:pPr lvl="1" eaLnBrk="1" hangingPunct="1">
              <a:lnSpc>
                <a:spcPct val="90000"/>
              </a:lnSpc>
            </a:pPr>
            <a:r>
              <a:rPr lang="en-US" dirty="0" smtClean="0"/>
              <a:t>Programmer simply assigns each value a name</a:t>
            </a:r>
          </a:p>
          <a:p>
            <a:pPr lvl="1" eaLnBrk="1" hangingPunct="1">
              <a:lnSpc>
                <a:spcPct val="90000"/>
              </a:lnSpc>
            </a:pPr>
            <a:r>
              <a:rPr lang="en-US" dirty="0" smtClean="0"/>
              <a:t>Allow us to ignore many memory details</a:t>
            </a:r>
            <a:r>
              <a:rPr lang="en-US" dirty="0"/>
              <a:t>.</a:t>
            </a:r>
            <a:endParaRPr lang="en-US" dirty="0" smtClean="0"/>
          </a:p>
        </p:txBody>
      </p:sp>
      <p:sp>
        <p:nvSpPr>
          <p:cNvPr id="10247"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a:t>High Level Languages</a:t>
            </a:r>
          </a:p>
        </p:txBody>
      </p:sp>
      <p:sp>
        <p:nvSpPr>
          <p:cNvPr id="2903045" name="Text Box 5"/>
          <p:cNvSpPr txBox="1">
            <a:spLocks noChangeArrowheads="1"/>
          </p:cNvSpPr>
          <p:nvPr/>
        </p:nvSpPr>
        <p:spPr bwMode="auto">
          <a:xfrm>
            <a:off x="6757412" y="1774264"/>
            <a:ext cx="2175864" cy="523220"/>
          </a:xfrm>
          <a:prstGeom prst="rect">
            <a:avLst/>
          </a:prstGeom>
          <a:solidFill>
            <a:schemeClr val="bg1"/>
          </a:solidFill>
          <a:ln w="6350">
            <a:solidFill>
              <a:schemeClr val="tx1"/>
            </a:solidFill>
            <a:miter lim="800000"/>
            <a:headEnd type="none" w="lg" len="lg"/>
            <a:tailEnd type="none" w="lg" len="lg"/>
          </a:ln>
          <a:effectLst>
            <a:outerShdw dist="107763" dir="2700000" algn="ctr" rotWithShape="0">
              <a:schemeClr val="bg2"/>
            </a:outerShdw>
          </a:effec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0"/>
              </a:spcBef>
              <a:buClrTx/>
              <a:buSzTx/>
              <a:buFontTx/>
              <a:buNone/>
            </a:pPr>
            <a:r>
              <a:rPr lang="en-US" sz="1400" b="1" dirty="0" err="1">
                <a:latin typeface="Courier New" pitchFamily="49" charset="0"/>
              </a:rPr>
              <a:t>numberOfDays</a:t>
            </a:r>
            <a:r>
              <a:rPr lang="en-US" sz="1400" b="1" dirty="0">
                <a:latin typeface="Courier New" pitchFamily="49" charset="0"/>
              </a:rPr>
              <a:t> = 30</a:t>
            </a:r>
            <a:r>
              <a:rPr lang="en-US" sz="1400" b="1" dirty="0" smtClean="0">
                <a:latin typeface="Courier New" pitchFamily="49" charset="0"/>
              </a:rPr>
              <a:t>;</a:t>
            </a:r>
            <a:endParaRPr lang="en-US" sz="1400" b="1" dirty="0">
              <a:latin typeface="Courier New" pitchFamily="49" charset="0"/>
            </a:endParaRPr>
          </a:p>
          <a:p>
            <a:pPr>
              <a:spcBef>
                <a:spcPct val="0"/>
              </a:spcBef>
              <a:buClrTx/>
              <a:buSzTx/>
              <a:buFontTx/>
              <a:buNone/>
            </a:pPr>
            <a:r>
              <a:rPr lang="en-US" sz="1400" b="1" dirty="0" err="1">
                <a:latin typeface="Courier New" pitchFamily="49" charset="0"/>
              </a:rPr>
              <a:t>switch_A</a:t>
            </a:r>
            <a:r>
              <a:rPr lang="en-US" sz="1400" b="1" dirty="0">
                <a:latin typeface="Courier New" pitchFamily="49" charset="0"/>
              </a:rPr>
              <a:t> = ON;</a:t>
            </a:r>
          </a:p>
        </p:txBody>
      </p:sp>
      <p:sp>
        <p:nvSpPr>
          <p:cNvPr id="9" name="Text Box 5"/>
          <p:cNvSpPr txBox="1">
            <a:spLocks noChangeArrowheads="1"/>
          </p:cNvSpPr>
          <p:nvPr/>
        </p:nvSpPr>
        <p:spPr bwMode="auto">
          <a:xfrm>
            <a:off x="6203950" y="3762843"/>
            <a:ext cx="2654300" cy="307777"/>
          </a:xfrm>
          <a:prstGeom prst="rect">
            <a:avLst/>
          </a:prstGeom>
          <a:solidFill>
            <a:schemeClr val="bg1"/>
          </a:solidFill>
          <a:ln w="6350">
            <a:solidFill>
              <a:schemeClr val="tx1"/>
            </a:solidFill>
            <a:miter lim="800000"/>
            <a:headEnd type="none" w="lg" len="lg"/>
            <a:tailEnd type="none" w="lg" len="lg"/>
          </a:ln>
          <a:effectLst>
            <a:outerShdw dist="107763" dir="2700000" algn="ctr" rotWithShape="0">
              <a:schemeClr val="bg2"/>
            </a:outerShdw>
          </a:effec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0"/>
              </a:spcBef>
              <a:buClrTx/>
              <a:buSzTx/>
              <a:buFontTx/>
              <a:buNone/>
            </a:pPr>
            <a:r>
              <a:rPr lang="en-US" sz="1400" b="1" dirty="0" err="1">
                <a:latin typeface="Courier New" pitchFamily="49" charset="0"/>
              </a:rPr>
              <a:t>p</a:t>
            </a:r>
            <a:r>
              <a:rPr lang="en-US" sz="1400" b="1" dirty="0" err="1" smtClean="0">
                <a:latin typeface="Courier New" pitchFamily="49" charset="0"/>
              </a:rPr>
              <a:t>rintf</a:t>
            </a:r>
            <a:r>
              <a:rPr lang="en-US" sz="1400" b="1" dirty="0" smtClean="0">
                <a:latin typeface="Courier New" pitchFamily="49" charset="0"/>
              </a:rPr>
              <a:t>("Hello World!");</a:t>
            </a:r>
            <a:endParaRPr lang="en-US" sz="1400" b="1" dirty="0">
              <a:latin typeface="Courier New" pitchFamily="49" charset="0"/>
            </a:endParaRPr>
          </a:p>
        </p:txBody>
      </p:sp>
      <p:sp>
        <p:nvSpPr>
          <p:cNvPr id="10" name="Rectangle 3"/>
          <p:cNvSpPr txBox="1">
            <a:spLocks noChangeArrowheads="1"/>
          </p:cNvSpPr>
          <p:nvPr/>
        </p:nvSpPr>
        <p:spPr bwMode="auto">
          <a:xfrm>
            <a:off x="436423" y="2578872"/>
            <a:ext cx="8164513" cy="119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eaLnBrk="1" hangingPunct="1">
              <a:lnSpc>
                <a:spcPct val="90000"/>
              </a:lnSpc>
            </a:pPr>
            <a:r>
              <a:rPr lang="en-US" dirty="0" smtClean="0"/>
              <a:t>Provide abstraction of underlying hardware</a:t>
            </a:r>
          </a:p>
          <a:p>
            <a:pPr lvl="1" eaLnBrk="1" hangingPunct="1">
              <a:lnSpc>
                <a:spcPct val="90000"/>
              </a:lnSpc>
            </a:pPr>
            <a:r>
              <a:rPr lang="en-US" dirty="0" smtClean="0"/>
              <a:t>Hide low level details (ISA) from programmer</a:t>
            </a:r>
            <a:endParaRPr lang="en-US" dirty="0"/>
          </a:p>
          <a:p>
            <a:pPr lvl="1" eaLnBrk="1" hangingPunct="1">
              <a:lnSpc>
                <a:spcPct val="90000"/>
              </a:lnSpc>
            </a:pPr>
            <a:r>
              <a:rPr lang="en-US" dirty="0" smtClean="0"/>
              <a:t>Portable software (works on different ISAs)</a:t>
            </a:r>
          </a:p>
        </p:txBody>
      </p:sp>
      <p:sp>
        <p:nvSpPr>
          <p:cNvPr id="11" name="Rectangle 3"/>
          <p:cNvSpPr txBox="1">
            <a:spLocks noChangeArrowheads="1"/>
          </p:cNvSpPr>
          <p:nvPr/>
        </p:nvSpPr>
        <p:spPr bwMode="auto">
          <a:xfrm>
            <a:off x="431800" y="3815055"/>
            <a:ext cx="8164513" cy="127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eaLnBrk="1" hangingPunct="1"/>
            <a:r>
              <a:rPr lang="en-US" kern="0" dirty="0" smtClean="0"/>
              <a:t>Provide expressiveness</a:t>
            </a:r>
          </a:p>
          <a:p>
            <a:pPr lvl="1" eaLnBrk="1" hangingPunct="1"/>
            <a:r>
              <a:rPr lang="en-US" kern="0" dirty="0" smtClean="0"/>
              <a:t>Express complex tasks with smaller amount of code</a:t>
            </a:r>
          </a:p>
          <a:p>
            <a:pPr lvl="1" eaLnBrk="1" hangingPunct="1"/>
            <a:r>
              <a:rPr lang="en-US" kern="0" dirty="0" smtClean="0"/>
              <a:t>English-like and human constructs</a:t>
            </a:r>
          </a:p>
        </p:txBody>
      </p:sp>
      <p:sp>
        <p:nvSpPr>
          <p:cNvPr id="12" name="Text Box 5"/>
          <p:cNvSpPr txBox="1">
            <a:spLocks noChangeArrowheads="1"/>
          </p:cNvSpPr>
          <p:nvPr/>
        </p:nvSpPr>
        <p:spPr bwMode="auto">
          <a:xfrm>
            <a:off x="7095552" y="4650787"/>
            <a:ext cx="1906426" cy="830997"/>
          </a:xfrm>
          <a:prstGeom prst="rect">
            <a:avLst/>
          </a:prstGeom>
          <a:solidFill>
            <a:schemeClr val="bg1"/>
          </a:solidFill>
          <a:ln w="6350">
            <a:solidFill>
              <a:schemeClr val="tx1"/>
            </a:solidFill>
            <a:miter lim="800000"/>
            <a:headEnd type="none" w="lg" len="lg"/>
            <a:tailEnd type="none" w="lg" len="lg"/>
          </a:ln>
          <a:effectLst>
            <a:outerShdw dist="107763" dir="2700000" algn="ctr" rotWithShape="0">
              <a:schemeClr val="bg2"/>
            </a:outerShdw>
          </a:effec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0"/>
              </a:spcBef>
              <a:buClrTx/>
              <a:buSzTx/>
              <a:buFontTx/>
              <a:buNone/>
            </a:pPr>
            <a:r>
              <a:rPr lang="en-US" sz="1200" b="1" dirty="0">
                <a:solidFill>
                  <a:schemeClr val="hlink"/>
                </a:solidFill>
                <a:latin typeface="Courier New" pitchFamily="49" charset="0"/>
              </a:rPr>
              <a:t>if</a:t>
            </a:r>
            <a:r>
              <a:rPr lang="en-US" sz="1200" b="1" dirty="0">
                <a:latin typeface="Courier New" pitchFamily="49" charset="0"/>
              </a:rPr>
              <a:t>(</a:t>
            </a:r>
            <a:r>
              <a:rPr lang="en-US" sz="1200" b="1" dirty="0" err="1">
                <a:latin typeface="Courier New" pitchFamily="49" charset="0"/>
              </a:rPr>
              <a:t>isCloudy</a:t>
            </a:r>
            <a:r>
              <a:rPr lang="en-US" sz="1200" b="1" dirty="0">
                <a:latin typeface="Courier New" pitchFamily="49" charset="0"/>
              </a:rPr>
              <a:t>)</a:t>
            </a:r>
          </a:p>
          <a:p>
            <a:pPr>
              <a:spcBef>
                <a:spcPct val="0"/>
              </a:spcBef>
              <a:buClrTx/>
              <a:buSzTx/>
              <a:buFontTx/>
              <a:buNone/>
            </a:pPr>
            <a:r>
              <a:rPr lang="en-US" sz="1200" b="1" dirty="0">
                <a:latin typeface="Courier New" pitchFamily="49" charset="0"/>
              </a:rPr>
              <a:t>  get(umbrella);</a:t>
            </a:r>
          </a:p>
          <a:p>
            <a:pPr>
              <a:spcBef>
                <a:spcPct val="0"/>
              </a:spcBef>
              <a:buClrTx/>
              <a:buSzTx/>
              <a:buFontTx/>
              <a:buNone/>
            </a:pPr>
            <a:r>
              <a:rPr lang="en-US" sz="1200" b="1" dirty="0">
                <a:solidFill>
                  <a:schemeClr val="hlink"/>
                </a:solidFill>
                <a:latin typeface="Courier New" pitchFamily="49" charset="0"/>
              </a:rPr>
              <a:t>else</a:t>
            </a:r>
          </a:p>
          <a:p>
            <a:pPr>
              <a:spcBef>
                <a:spcPct val="0"/>
              </a:spcBef>
              <a:buClrTx/>
              <a:buSzTx/>
              <a:buFontTx/>
              <a:buNone/>
            </a:pPr>
            <a:r>
              <a:rPr lang="en-US" sz="1200" b="1" dirty="0">
                <a:latin typeface="Courier New" pitchFamily="49" charset="0"/>
              </a:rPr>
              <a:t>  get(sunglasses);</a:t>
            </a:r>
          </a:p>
        </p:txBody>
      </p:sp>
      <p:sp>
        <p:nvSpPr>
          <p:cNvPr id="13" name="Text Box 6"/>
          <p:cNvSpPr txBox="1">
            <a:spLocks noChangeArrowheads="1"/>
          </p:cNvSpPr>
          <p:nvPr/>
        </p:nvSpPr>
        <p:spPr bwMode="auto">
          <a:xfrm>
            <a:off x="4910549" y="5066286"/>
            <a:ext cx="1951175" cy="1384995"/>
          </a:xfrm>
          <a:prstGeom prst="rect">
            <a:avLst/>
          </a:prstGeom>
          <a:solidFill>
            <a:schemeClr val="bg1"/>
          </a:solidFill>
          <a:ln w="6350">
            <a:solidFill>
              <a:schemeClr val="tx1"/>
            </a:solidFill>
            <a:miter lim="800000"/>
            <a:headEnd type="none" w="lg" len="lg"/>
            <a:tailEnd type="none" w="lg" len="lg"/>
          </a:ln>
          <a:effectLst>
            <a:outerShdw dist="107763" dir="2700000" algn="ctr" rotWithShape="0">
              <a:schemeClr val="bg2"/>
            </a:outerShdw>
          </a:effec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0"/>
              </a:spcBef>
              <a:buClrTx/>
              <a:buSzTx/>
              <a:buFontTx/>
              <a:buNone/>
            </a:pPr>
            <a:r>
              <a:rPr lang="en-US" sz="1200" b="1" dirty="0">
                <a:latin typeface="Courier New" pitchFamily="49" charset="0"/>
              </a:rPr>
              <a:t>main()</a:t>
            </a:r>
          </a:p>
          <a:p>
            <a:pPr>
              <a:spcBef>
                <a:spcPct val="0"/>
              </a:spcBef>
              <a:buClrTx/>
              <a:buSzTx/>
              <a:buFontTx/>
              <a:buNone/>
            </a:pPr>
            <a:r>
              <a:rPr lang="en-US" sz="1200" b="1" dirty="0">
                <a:latin typeface="Courier New" pitchFamily="49" charset="0"/>
              </a:rPr>
              <a:t>{</a:t>
            </a:r>
          </a:p>
          <a:p>
            <a:pPr>
              <a:spcBef>
                <a:spcPct val="0"/>
              </a:spcBef>
              <a:buClrTx/>
              <a:buSzTx/>
              <a:buFontTx/>
              <a:buNone/>
            </a:pPr>
            <a:r>
              <a:rPr lang="en-US" sz="1200" b="1" dirty="0">
                <a:latin typeface="Courier New" pitchFamily="49" charset="0"/>
              </a:rPr>
              <a:t>  </a:t>
            </a:r>
            <a:r>
              <a:rPr lang="en-US" sz="1200" b="1" dirty="0" err="1">
                <a:latin typeface="Courier New" pitchFamily="49" charset="0"/>
              </a:rPr>
              <a:t>readInput</a:t>
            </a:r>
            <a:r>
              <a:rPr lang="en-US" sz="1200" b="1" dirty="0">
                <a:latin typeface="Courier New" pitchFamily="49" charset="0"/>
              </a:rPr>
              <a:t>();</a:t>
            </a:r>
          </a:p>
          <a:p>
            <a:pPr>
              <a:spcBef>
                <a:spcPct val="0"/>
              </a:spcBef>
              <a:buClrTx/>
              <a:buSzTx/>
              <a:buFontTx/>
              <a:buNone/>
            </a:pPr>
            <a:r>
              <a:rPr lang="en-US" sz="1200" b="1" dirty="0">
                <a:latin typeface="Courier New" pitchFamily="49" charset="0"/>
              </a:rPr>
              <a:t>  </a:t>
            </a:r>
            <a:r>
              <a:rPr lang="en-US" sz="1200" b="1" dirty="0" err="1">
                <a:latin typeface="Courier New" pitchFamily="49" charset="0"/>
              </a:rPr>
              <a:t>checkForErrors</a:t>
            </a:r>
            <a:r>
              <a:rPr lang="en-US" sz="1200" b="1" dirty="0">
                <a:latin typeface="Courier New" pitchFamily="49" charset="0"/>
              </a:rPr>
              <a:t>();</a:t>
            </a:r>
          </a:p>
          <a:p>
            <a:pPr>
              <a:spcBef>
                <a:spcPct val="0"/>
              </a:spcBef>
              <a:buClrTx/>
              <a:buSzTx/>
              <a:buFontTx/>
              <a:buNone/>
            </a:pPr>
            <a:r>
              <a:rPr lang="en-US" sz="1200" b="1" dirty="0">
                <a:latin typeface="Courier New" pitchFamily="49" charset="0"/>
              </a:rPr>
              <a:t>  </a:t>
            </a:r>
            <a:r>
              <a:rPr lang="en-US" sz="1200" b="1" dirty="0" err="1">
                <a:latin typeface="Courier New" pitchFamily="49" charset="0"/>
              </a:rPr>
              <a:t>doCalculation</a:t>
            </a:r>
            <a:r>
              <a:rPr lang="en-US" sz="1200" b="1" dirty="0">
                <a:latin typeface="Courier New" pitchFamily="49" charset="0"/>
              </a:rPr>
              <a:t>();</a:t>
            </a:r>
          </a:p>
          <a:p>
            <a:pPr>
              <a:spcBef>
                <a:spcPct val="0"/>
              </a:spcBef>
              <a:buClrTx/>
              <a:buSzTx/>
              <a:buFontTx/>
              <a:buNone/>
            </a:pPr>
            <a:r>
              <a:rPr lang="en-US" sz="1200" b="1" dirty="0">
                <a:latin typeface="Courier New" pitchFamily="49" charset="0"/>
              </a:rPr>
              <a:t>  </a:t>
            </a:r>
            <a:r>
              <a:rPr lang="en-US" sz="1200" b="1" dirty="0" err="1">
                <a:latin typeface="Courier New" pitchFamily="49" charset="0"/>
              </a:rPr>
              <a:t>writeOutput</a:t>
            </a:r>
            <a:r>
              <a:rPr lang="en-US" sz="1200" b="1" dirty="0">
                <a:latin typeface="Courier New" pitchFamily="49" charset="0"/>
              </a:rPr>
              <a:t>();</a:t>
            </a:r>
          </a:p>
          <a:p>
            <a:pPr>
              <a:spcBef>
                <a:spcPct val="0"/>
              </a:spcBef>
              <a:buClrTx/>
              <a:buSzTx/>
              <a:buFontTx/>
              <a:buNone/>
            </a:pPr>
            <a:r>
              <a:rPr lang="en-US" sz="1200" b="1" dirty="0">
                <a:latin typeface="Courier New" pitchFamily="49" charset="0"/>
              </a:rPr>
              <a:t>}</a:t>
            </a:r>
          </a:p>
        </p:txBody>
      </p:sp>
      <p:sp>
        <p:nvSpPr>
          <p:cNvPr id="14" name="Rectangle 3"/>
          <p:cNvSpPr txBox="1">
            <a:spLocks noChangeArrowheads="1"/>
          </p:cNvSpPr>
          <p:nvPr/>
        </p:nvSpPr>
        <p:spPr bwMode="auto">
          <a:xfrm>
            <a:off x="436424" y="5126599"/>
            <a:ext cx="8164513" cy="125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eaLnBrk="1" hangingPunct="1"/>
            <a:r>
              <a:rPr lang="en-US" dirty="0" smtClean="0"/>
              <a:t>Enhance code readability</a:t>
            </a:r>
          </a:p>
          <a:p>
            <a:pPr lvl="1" eaLnBrk="1" hangingPunct="1"/>
            <a:r>
              <a:rPr lang="en-US" dirty="0" smtClean="0"/>
              <a:t>Can read like a novel…</a:t>
            </a:r>
          </a:p>
          <a:p>
            <a:pPr lvl="1" eaLnBrk="1" hangingPunct="1"/>
            <a:r>
              <a:rPr lang="en-US" dirty="0" smtClean="0"/>
              <a:t>Easier to debug/maintain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03043">
                                            <p:txEl>
                                              <p:pRg st="0" end="0"/>
                                            </p:txEl>
                                          </p:spTgt>
                                        </p:tgtEl>
                                        <p:attrNameLst>
                                          <p:attrName>style.visibility</p:attrName>
                                        </p:attrNameLst>
                                      </p:cBhvr>
                                      <p:to>
                                        <p:strVal val="visible"/>
                                      </p:to>
                                    </p:set>
                                    <p:animEffect transition="in" filter="fade">
                                      <p:cBhvr>
                                        <p:cTn id="7" dur="500"/>
                                        <p:tgtEl>
                                          <p:spTgt spid="29030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03043">
                                            <p:txEl>
                                              <p:pRg st="1" end="1"/>
                                            </p:txEl>
                                          </p:spTgt>
                                        </p:tgtEl>
                                        <p:attrNameLst>
                                          <p:attrName>style.visibility</p:attrName>
                                        </p:attrNameLst>
                                      </p:cBhvr>
                                      <p:to>
                                        <p:strVal val="visible"/>
                                      </p:to>
                                    </p:set>
                                    <p:animEffect transition="in" filter="fade">
                                      <p:cBhvr>
                                        <p:cTn id="10" dur="500"/>
                                        <p:tgtEl>
                                          <p:spTgt spid="29030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03043">
                                            <p:txEl>
                                              <p:pRg st="2" end="2"/>
                                            </p:txEl>
                                          </p:spTgt>
                                        </p:tgtEl>
                                        <p:attrNameLst>
                                          <p:attrName>style.visibility</p:attrName>
                                        </p:attrNameLst>
                                      </p:cBhvr>
                                      <p:to>
                                        <p:strVal val="visible"/>
                                      </p:to>
                                    </p:set>
                                    <p:animEffect transition="in" filter="fade">
                                      <p:cBhvr>
                                        <p:cTn id="13" dur="500"/>
                                        <p:tgtEl>
                                          <p:spTgt spid="29030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03045"/>
                                        </p:tgtEl>
                                        <p:attrNameLst>
                                          <p:attrName>style.visibility</p:attrName>
                                        </p:attrNameLst>
                                      </p:cBhvr>
                                      <p:to>
                                        <p:strVal val="visible"/>
                                      </p:to>
                                    </p:set>
                                    <p:animEffect transition="in" filter="dissolve">
                                      <p:cBhvr>
                                        <p:cTn id="18" dur="500"/>
                                        <p:tgtEl>
                                          <p:spTgt spid="290304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dissolve">
                                      <p:cBhvr>
                                        <p:cTn id="23" dur="500"/>
                                        <p:tgtEl>
                                          <p:spTgt spid="10">
                                            <p:txEl>
                                              <p:pRg st="0" end="0"/>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dissolve">
                                      <p:cBhvr>
                                        <p:cTn id="26" dur="500"/>
                                        <p:tgtEl>
                                          <p:spTgt spid="10">
                                            <p:txEl>
                                              <p:pRg st="1" end="1"/>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dissolve">
                                      <p:cBhvr>
                                        <p:cTn id="29" dur="500"/>
                                        <p:tgtEl>
                                          <p:spTgt spid="1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dissolve">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3043" grpId="0" build="p"/>
      <p:bldP spid="2903045" grpId="0" animBg="1" autoUpdateAnimBg="0"/>
      <p:bldP spid="9" grpId="0" animBg="1" autoUpdateAnimBg="0"/>
      <p:bldP spid="10" grpId="0" build="p"/>
      <p:bldP spid="11" grpId="0"/>
      <p:bldP spid="12" grpId="0" animBg="1" autoUpdateAnimBg="0"/>
      <p:bldP spid="13" grpId="0" animBg="1" autoUpdateAnimBg="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12291"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12292"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CF43A0FE-669D-4241-9D8B-31CBF9B0736C}" type="slidenum">
              <a:rPr lang="en-US" sz="1400" smtClean="0">
                <a:latin typeface="Tahoma" pitchFamily="34" charset="0"/>
              </a:rPr>
              <a:pPr eaLnBrk="1" hangingPunct="1"/>
              <a:t>8</a:t>
            </a:fld>
            <a:endParaRPr lang="en-US" sz="1400" smtClean="0">
              <a:latin typeface="Tahoma" pitchFamily="34" charset="0"/>
            </a:endParaRPr>
          </a:p>
        </p:txBody>
      </p:sp>
      <p:sp>
        <p:nvSpPr>
          <p:cNvPr id="12293" name="Rectangle 2"/>
          <p:cNvSpPr>
            <a:spLocks noGrp="1" noChangeArrowheads="1"/>
          </p:cNvSpPr>
          <p:nvPr>
            <p:ph type="title"/>
          </p:nvPr>
        </p:nvSpPr>
        <p:spPr/>
        <p:txBody>
          <a:bodyPr/>
          <a:lstStyle/>
          <a:p>
            <a:pPr eaLnBrk="1" hangingPunct="1"/>
            <a:r>
              <a:rPr lang="en-US" smtClean="0"/>
              <a:t>High Level Languages</a:t>
            </a:r>
          </a:p>
        </p:txBody>
      </p:sp>
      <p:sp>
        <p:nvSpPr>
          <p:cNvPr id="12294" name="Rectangle 3"/>
          <p:cNvSpPr>
            <a:spLocks noGrp="1" noChangeArrowheads="1"/>
          </p:cNvSpPr>
          <p:nvPr>
            <p:ph type="body" idx="1"/>
          </p:nvPr>
        </p:nvSpPr>
        <p:spPr>
          <a:xfrm>
            <a:off x="431800" y="1408113"/>
            <a:ext cx="8164513" cy="3006725"/>
          </a:xfrm>
        </p:spPr>
        <p:txBody>
          <a:bodyPr/>
          <a:lstStyle/>
          <a:p>
            <a:pPr eaLnBrk="1" hangingPunct="1"/>
            <a:r>
              <a:rPr lang="en-US" smtClean="0"/>
              <a:t>Provide safeguards against bugs</a:t>
            </a:r>
          </a:p>
          <a:p>
            <a:pPr lvl="1" eaLnBrk="1" hangingPunct="1"/>
            <a:r>
              <a:rPr lang="en-US" smtClean="0"/>
              <a:t>Rules can lead to well-formed programs</a:t>
            </a:r>
          </a:p>
          <a:p>
            <a:pPr lvl="2" eaLnBrk="1" hangingPunct="1"/>
            <a:r>
              <a:rPr lang="en-US" smtClean="0"/>
              <a:t>structured programming (no GOTO statements)</a:t>
            </a:r>
          </a:p>
          <a:p>
            <a:pPr lvl="1" eaLnBrk="1" hangingPunct="1"/>
            <a:r>
              <a:rPr lang="en-US" smtClean="0"/>
              <a:t>Compilers can generate checks</a:t>
            </a:r>
          </a:p>
          <a:p>
            <a:pPr lvl="2" eaLnBrk="1" hangingPunct="1"/>
            <a:r>
              <a:rPr lang="en-US" smtClean="0"/>
              <a:t>array bounds checking</a:t>
            </a:r>
          </a:p>
          <a:p>
            <a:pPr lvl="2" eaLnBrk="1" hangingPunct="1"/>
            <a:r>
              <a:rPr lang="en-US" smtClean="0"/>
              <a:t>data type checking</a:t>
            </a:r>
          </a:p>
          <a:p>
            <a:pPr lvl="1" eaLnBrk="1" hangingPunct="1"/>
            <a:r>
              <a:rPr lang="en-US" smtClean="0"/>
              <a:t>Many languages provide explicit support for assertions</a:t>
            </a:r>
          </a:p>
          <a:p>
            <a:pPr lvl="2" eaLnBrk="1" hangingPunct="1"/>
            <a:r>
              <a:rPr lang="en-US" smtClean="0"/>
              <a:t>something that should be true - if it isn’t, then error</a:t>
            </a:r>
          </a:p>
        </p:txBody>
      </p:sp>
      <p:sp>
        <p:nvSpPr>
          <p:cNvPr id="12295"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a:t>High Level Languages</a:t>
            </a:r>
          </a:p>
        </p:txBody>
      </p:sp>
      <p:sp>
        <p:nvSpPr>
          <p:cNvPr id="2908165" name="Text Box 5"/>
          <p:cNvSpPr txBox="1">
            <a:spLocks noChangeArrowheads="1"/>
          </p:cNvSpPr>
          <p:nvPr/>
        </p:nvSpPr>
        <p:spPr bwMode="auto">
          <a:xfrm>
            <a:off x="4500563" y="3067050"/>
            <a:ext cx="4457700" cy="403225"/>
          </a:xfrm>
          <a:prstGeom prst="rect">
            <a:avLst/>
          </a:prstGeom>
          <a:solidFill>
            <a:schemeClr val="bg1"/>
          </a:solidFill>
          <a:ln w="6350">
            <a:solidFill>
              <a:schemeClr val="tx1"/>
            </a:solidFill>
            <a:miter lim="800000"/>
            <a:headEnd type="none" w="lg" len="lg"/>
            <a:tailEnd type="none" w="lg" len="lg"/>
          </a:ln>
          <a:effectLst>
            <a:outerShdw dist="107763" dir="2700000" algn="ctr" rotWithShape="0">
              <a:schemeClr val="bg2"/>
            </a:outerShdw>
          </a:effectLst>
        </p:spPr>
        <p:txBody>
          <a:bodyPr wrap="non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spcBef>
                <a:spcPct val="0"/>
              </a:spcBef>
              <a:buClrTx/>
              <a:buSzTx/>
              <a:buFontTx/>
              <a:buNone/>
            </a:pPr>
            <a:r>
              <a:rPr lang="en-US" sz="2000" b="1">
                <a:latin typeface="Courier New" pitchFamily="49" charset="0"/>
              </a:rPr>
              <a:t>assert(accountBalance &gt;= 0);</a:t>
            </a:r>
          </a:p>
        </p:txBody>
      </p:sp>
      <p:sp>
        <p:nvSpPr>
          <p:cNvPr id="2908166" name="Rectangle 6"/>
          <p:cNvSpPr>
            <a:spLocks noChangeArrowheads="1"/>
          </p:cNvSpPr>
          <p:nvPr/>
        </p:nvSpPr>
        <p:spPr bwMode="auto">
          <a:xfrm>
            <a:off x="428625" y="4273550"/>
            <a:ext cx="8164513" cy="238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en-US" sz="2400"/>
              <a:t>High-level languages make complex programming simpler, while low-level languages tend to produce more efficient code</a:t>
            </a:r>
          </a:p>
          <a:p>
            <a:pPr marL="742950" lvl="1" indent="-285750">
              <a:buClr>
                <a:schemeClr val="hlink"/>
              </a:buClr>
              <a:buSzPct val="55000"/>
            </a:pPr>
            <a:r>
              <a:rPr lang="en-US" sz="2000"/>
              <a:t>However, well-designed compilers frequently produce code comparable in efficiency to what most low-level programmers can produce by hand with better overall results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08165"/>
                                        </p:tgtEl>
                                        <p:attrNameLst>
                                          <p:attrName>style.visibility</p:attrName>
                                        </p:attrNameLst>
                                      </p:cBhvr>
                                      <p:to>
                                        <p:strVal val="visible"/>
                                      </p:to>
                                    </p:set>
                                    <p:animEffect transition="in" filter="dissolve">
                                      <p:cBhvr>
                                        <p:cTn id="7" dur="500"/>
                                        <p:tgtEl>
                                          <p:spTgt spid="2908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08166"/>
                                        </p:tgtEl>
                                        <p:attrNameLst>
                                          <p:attrName>style.visibility</p:attrName>
                                        </p:attrNameLst>
                                      </p:cBhvr>
                                      <p:to>
                                        <p:strVal val="visible"/>
                                      </p:to>
                                    </p:set>
                                    <p:animEffect transition="in" filter="dissolve">
                                      <p:cBhvr>
                                        <p:cTn id="12" dur="500"/>
                                        <p:tgtEl>
                                          <p:spTgt spid="2908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65" grpId="0" animBg="1" autoUpdateAnimBg="0"/>
      <p:bldP spid="29081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r>
              <a:rPr lang="en-US" sz="1400" smtClean="0">
                <a:latin typeface="Tahoma" pitchFamily="34" charset="0"/>
              </a:rPr>
              <a:t>BYU CS 224</a:t>
            </a:r>
          </a:p>
        </p:txBody>
      </p:sp>
      <p:sp>
        <p:nvSpPr>
          <p:cNvPr id="14339" name="Footer Placeholder 4"/>
          <p:cNvSpPr>
            <a:spLocks noGrp="1"/>
          </p:cNvSpPr>
          <p:nvPr>
            <p:ph type="ftr" sz="quarter" idx="11"/>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r>
              <a:rPr lang="en-US" sz="1400" smtClean="0">
                <a:latin typeface="Tahoma" pitchFamily="34" charset="0"/>
              </a:rPr>
              <a:t>The C Language</a:t>
            </a:r>
          </a:p>
        </p:txBody>
      </p:sp>
      <p:sp>
        <p:nvSpPr>
          <p:cNvPr id="14340" name="Slide Number Placeholder 5"/>
          <p:cNvSpPr>
            <a:spLocks noGrp="1"/>
          </p:cNvSpPr>
          <p:nvPr>
            <p:ph type="sldNum" sz="quarter" idx="12"/>
          </p:nvPr>
        </p:nvSpPr>
        <p:spPr>
          <a:noFill/>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eaLnBrk="1" hangingPunct="1"/>
            <a:fld id="{AB1B0CCA-4C4B-4F61-8264-2A201BBCDC0A}" type="slidenum">
              <a:rPr lang="en-US" sz="1400" smtClean="0">
                <a:latin typeface="Tahoma" pitchFamily="34" charset="0"/>
              </a:rPr>
              <a:pPr eaLnBrk="1" hangingPunct="1"/>
              <a:t>9</a:t>
            </a:fld>
            <a:endParaRPr lang="en-US" sz="1400" smtClean="0">
              <a:latin typeface="Tahoma" pitchFamily="34" charset="0"/>
            </a:endParaRPr>
          </a:p>
        </p:txBody>
      </p:sp>
      <p:sp>
        <p:nvSpPr>
          <p:cNvPr id="14341" name="Line 2"/>
          <p:cNvSpPr>
            <a:spLocks noChangeShapeType="1"/>
          </p:cNvSpPr>
          <p:nvPr/>
        </p:nvSpPr>
        <p:spPr bwMode="auto">
          <a:xfrm flipV="1">
            <a:off x="4657725" y="2668588"/>
            <a:ext cx="1311275" cy="0"/>
          </a:xfrm>
          <a:prstGeom prst="line">
            <a:avLst/>
          </a:prstGeom>
          <a:noFill/>
          <a:ln w="57150">
            <a:solidFill>
              <a:schemeClr val="hlink"/>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4342" name="Picture 3" descr="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563" y="1911350"/>
            <a:ext cx="1484312"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Rectangle 4"/>
          <p:cNvSpPr>
            <a:spLocks noGrp="1" noChangeArrowheads="1"/>
          </p:cNvSpPr>
          <p:nvPr>
            <p:ph type="title"/>
          </p:nvPr>
        </p:nvSpPr>
        <p:spPr>
          <a:xfrm>
            <a:off x="1177925" y="384175"/>
            <a:ext cx="7473950" cy="685800"/>
          </a:xfrm>
        </p:spPr>
        <p:txBody>
          <a:bodyPr/>
          <a:lstStyle/>
          <a:p>
            <a:pPr eaLnBrk="1" hangingPunct="1"/>
            <a:r>
              <a:rPr lang="en-US" smtClean="0"/>
              <a:t>Compilers vs Interpreters</a:t>
            </a:r>
          </a:p>
        </p:txBody>
      </p:sp>
      <p:sp>
        <p:nvSpPr>
          <p:cNvPr id="14344" name="Rectangle 5"/>
          <p:cNvSpPr>
            <a:spLocks noChangeArrowheads="1"/>
          </p:cNvSpPr>
          <p:nvPr/>
        </p:nvSpPr>
        <p:spPr bwMode="auto">
          <a:xfrm>
            <a:off x="555625" y="2373313"/>
            <a:ext cx="11811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SzTx/>
              <a:buFontTx/>
              <a:buNone/>
            </a:pPr>
            <a:r>
              <a:rPr lang="en-US" sz="1300" b="1">
                <a:solidFill>
                  <a:srgbClr val="000000"/>
                </a:solidFill>
                <a:latin typeface="Courier" pitchFamily="49" charset="0"/>
              </a:rPr>
              <a:t>temp=v[i];</a:t>
            </a:r>
          </a:p>
          <a:p>
            <a:pPr>
              <a:spcBef>
                <a:spcPct val="0"/>
              </a:spcBef>
              <a:buClrTx/>
              <a:buSzTx/>
              <a:buFontTx/>
              <a:buNone/>
            </a:pPr>
            <a:r>
              <a:rPr lang="en-US" sz="1300" b="1">
                <a:solidFill>
                  <a:srgbClr val="000000"/>
                </a:solidFill>
                <a:latin typeface="Courier" pitchFamily="49" charset="0"/>
              </a:rPr>
              <a:t>v[i]=v[i+1];</a:t>
            </a:r>
          </a:p>
          <a:p>
            <a:pPr>
              <a:spcBef>
                <a:spcPct val="0"/>
              </a:spcBef>
              <a:buClrTx/>
              <a:buSzTx/>
              <a:buFontTx/>
              <a:buNone/>
            </a:pPr>
            <a:r>
              <a:rPr lang="en-US" sz="1300" b="1">
                <a:solidFill>
                  <a:srgbClr val="000000"/>
                </a:solidFill>
                <a:latin typeface="Courier" pitchFamily="49" charset="0"/>
              </a:rPr>
              <a:t>v[i+1]=temp;</a:t>
            </a:r>
            <a:endParaRPr lang="en-US" sz="2400" b="1">
              <a:latin typeface="Tahoma" pitchFamily="34" charset="0"/>
            </a:endParaRPr>
          </a:p>
        </p:txBody>
      </p:sp>
      <p:sp>
        <p:nvSpPr>
          <p:cNvPr id="14345" name="Rectangle 6"/>
          <p:cNvSpPr>
            <a:spLocks noChangeArrowheads="1"/>
          </p:cNvSpPr>
          <p:nvPr/>
        </p:nvSpPr>
        <p:spPr bwMode="auto">
          <a:xfrm>
            <a:off x="606425" y="3424238"/>
            <a:ext cx="10731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SzTx/>
              <a:buFontTx/>
              <a:buNone/>
            </a:pPr>
            <a:r>
              <a:rPr lang="en-US" sz="1600" b="1">
                <a:solidFill>
                  <a:srgbClr val="000000"/>
                </a:solidFill>
              </a:rPr>
              <a:t>High-level</a:t>
            </a:r>
          </a:p>
          <a:p>
            <a:pPr>
              <a:spcBef>
                <a:spcPct val="0"/>
              </a:spcBef>
              <a:buClrTx/>
              <a:buSzTx/>
              <a:buFontTx/>
              <a:buNone/>
            </a:pPr>
            <a:r>
              <a:rPr lang="en-US" sz="1600" b="1">
                <a:solidFill>
                  <a:srgbClr val="000000"/>
                </a:solidFill>
              </a:rPr>
              <a:t>language</a:t>
            </a:r>
          </a:p>
          <a:p>
            <a:pPr>
              <a:spcBef>
                <a:spcPct val="0"/>
              </a:spcBef>
              <a:buClrTx/>
              <a:buSzTx/>
              <a:buFontTx/>
              <a:buNone/>
            </a:pPr>
            <a:r>
              <a:rPr lang="en-US" sz="1600" b="1">
                <a:solidFill>
                  <a:srgbClr val="000000"/>
                </a:solidFill>
              </a:rPr>
              <a:t>statements</a:t>
            </a:r>
            <a:endParaRPr lang="en-US" sz="1600" b="1">
              <a:latin typeface="Tahoma" pitchFamily="34" charset="0"/>
            </a:endParaRPr>
          </a:p>
        </p:txBody>
      </p:sp>
      <p:sp>
        <p:nvSpPr>
          <p:cNvPr id="14346" name="Oval 7"/>
          <p:cNvSpPr>
            <a:spLocks noChangeArrowheads="1"/>
          </p:cNvSpPr>
          <p:nvPr/>
        </p:nvSpPr>
        <p:spPr bwMode="auto">
          <a:xfrm>
            <a:off x="2209800" y="1990725"/>
            <a:ext cx="569913" cy="1371600"/>
          </a:xfrm>
          <a:prstGeom prst="ellipse">
            <a:avLst/>
          </a:prstGeom>
          <a:solidFill>
            <a:srgbClr val="CCFFCC"/>
          </a:solidFill>
          <a:ln w="14351">
            <a:solidFill>
              <a:srgbClr val="000000"/>
            </a:solidFill>
            <a:round/>
            <a:headEnd/>
            <a:tailEnd/>
          </a:ln>
        </p:spPr>
        <p:txBody>
          <a:bodyPr/>
          <a:lstStyle/>
          <a:p>
            <a:endParaRPr lang="en-US"/>
          </a:p>
        </p:txBody>
      </p:sp>
      <p:sp>
        <p:nvSpPr>
          <p:cNvPr id="14347" name="Rectangle 8"/>
          <p:cNvSpPr>
            <a:spLocks noChangeArrowheads="1"/>
          </p:cNvSpPr>
          <p:nvPr/>
        </p:nvSpPr>
        <p:spPr bwMode="auto">
          <a:xfrm rot="-5400000">
            <a:off x="2026444" y="2502694"/>
            <a:ext cx="9366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buClrTx/>
              <a:buSzTx/>
              <a:buFontTx/>
              <a:buNone/>
            </a:pPr>
            <a:r>
              <a:rPr lang="en-US" sz="1700" b="1">
                <a:solidFill>
                  <a:srgbClr val="000000"/>
                </a:solidFill>
              </a:rPr>
              <a:t>Compiler</a:t>
            </a:r>
            <a:endParaRPr lang="en-US" sz="2400" b="1">
              <a:latin typeface="Tahoma" pitchFamily="34" charset="0"/>
            </a:endParaRPr>
          </a:p>
        </p:txBody>
      </p:sp>
      <p:sp>
        <p:nvSpPr>
          <p:cNvPr id="14348" name="Rectangle 9"/>
          <p:cNvSpPr>
            <a:spLocks noChangeArrowheads="1"/>
          </p:cNvSpPr>
          <p:nvPr/>
        </p:nvSpPr>
        <p:spPr bwMode="auto">
          <a:xfrm>
            <a:off x="2881313" y="2809875"/>
            <a:ext cx="12128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SzTx/>
              <a:buFontTx/>
              <a:buNone/>
            </a:pPr>
            <a:r>
              <a:rPr lang="en-US" sz="800">
                <a:latin typeface="Tahoma" pitchFamily="34" charset="0"/>
              </a:rPr>
              <a:t>MOV.B   0x0001(SP),R14</a:t>
            </a:r>
          </a:p>
          <a:p>
            <a:pPr>
              <a:spcBef>
                <a:spcPct val="0"/>
              </a:spcBef>
              <a:buClrTx/>
              <a:buSzTx/>
              <a:buFontTx/>
              <a:buNone/>
            </a:pPr>
            <a:r>
              <a:rPr lang="en-US" sz="800">
                <a:latin typeface="Tahoma" pitchFamily="34" charset="0"/>
              </a:rPr>
              <a:t>MOV.W   SP,R15</a:t>
            </a:r>
          </a:p>
          <a:p>
            <a:pPr>
              <a:spcBef>
                <a:spcPct val="0"/>
              </a:spcBef>
              <a:buClrTx/>
              <a:buSzTx/>
              <a:buFontTx/>
              <a:buNone/>
            </a:pPr>
            <a:r>
              <a:rPr lang="en-US" sz="800">
                <a:latin typeface="Tahoma" pitchFamily="34" charset="0"/>
              </a:rPr>
              <a:t>INCD.W  R15</a:t>
            </a:r>
          </a:p>
          <a:p>
            <a:pPr>
              <a:spcBef>
                <a:spcPct val="0"/>
              </a:spcBef>
              <a:buClrTx/>
              <a:buSzTx/>
              <a:buFontTx/>
              <a:buNone/>
            </a:pPr>
            <a:r>
              <a:rPr lang="en-US" sz="800">
                <a:latin typeface="Tahoma" pitchFamily="34" charset="0"/>
              </a:rPr>
              <a:t>ADD.W   R15,R14</a:t>
            </a:r>
          </a:p>
          <a:p>
            <a:pPr>
              <a:spcBef>
                <a:spcPct val="0"/>
              </a:spcBef>
              <a:buClrTx/>
              <a:buSzTx/>
              <a:buFontTx/>
              <a:buNone/>
            </a:pPr>
            <a:r>
              <a:rPr lang="en-US" sz="800">
                <a:latin typeface="Tahoma" pitchFamily="34" charset="0"/>
              </a:rPr>
              <a:t>MOV.B   @R14,0x0000(SP)</a:t>
            </a:r>
          </a:p>
          <a:p>
            <a:pPr>
              <a:spcBef>
                <a:spcPct val="0"/>
              </a:spcBef>
              <a:buClrTx/>
              <a:buSzTx/>
              <a:buFontTx/>
              <a:buNone/>
            </a:pPr>
            <a:r>
              <a:rPr lang="en-US" sz="800">
                <a:latin typeface="Tahoma" pitchFamily="34" charset="0"/>
              </a:rPr>
              <a:t>MOV.B   0x0001(SP),R14</a:t>
            </a:r>
          </a:p>
          <a:p>
            <a:pPr>
              <a:spcBef>
                <a:spcPct val="0"/>
              </a:spcBef>
              <a:buClrTx/>
              <a:buSzTx/>
              <a:buFontTx/>
              <a:buNone/>
            </a:pPr>
            <a:r>
              <a:rPr lang="en-US" sz="800">
                <a:latin typeface="Tahoma" pitchFamily="34" charset="0"/>
              </a:rPr>
              <a:t>INC.W   R14</a:t>
            </a:r>
          </a:p>
        </p:txBody>
      </p:sp>
      <p:sp>
        <p:nvSpPr>
          <p:cNvPr id="14349" name="Rectangle 10"/>
          <p:cNvSpPr>
            <a:spLocks noChangeArrowheads="1"/>
          </p:cNvSpPr>
          <p:nvPr/>
        </p:nvSpPr>
        <p:spPr bwMode="auto">
          <a:xfrm>
            <a:off x="2967038" y="2247900"/>
            <a:ext cx="958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SzTx/>
              <a:buFontTx/>
              <a:buNone/>
            </a:pPr>
            <a:r>
              <a:rPr lang="en-US" sz="1600" b="1">
                <a:solidFill>
                  <a:srgbClr val="000000"/>
                </a:solidFill>
              </a:rPr>
              <a:t>Assembly</a:t>
            </a:r>
            <a:endParaRPr lang="en-US" sz="1600" b="1">
              <a:latin typeface="Tahoma" pitchFamily="34" charset="0"/>
            </a:endParaRPr>
          </a:p>
        </p:txBody>
      </p:sp>
      <p:sp>
        <p:nvSpPr>
          <p:cNvPr id="14350" name="Oval 11"/>
          <p:cNvSpPr>
            <a:spLocks noChangeArrowheads="1"/>
          </p:cNvSpPr>
          <p:nvPr/>
        </p:nvSpPr>
        <p:spPr bwMode="auto">
          <a:xfrm>
            <a:off x="4090988" y="1981200"/>
            <a:ext cx="569912" cy="1371600"/>
          </a:xfrm>
          <a:prstGeom prst="ellipse">
            <a:avLst/>
          </a:prstGeom>
          <a:solidFill>
            <a:srgbClr val="FFFF99"/>
          </a:solidFill>
          <a:ln w="14351">
            <a:solidFill>
              <a:srgbClr val="000000"/>
            </a:solidFill>
            <a:round/>
            <a:headEnd/>
            <a:tailEnd/>
          </a:ln>
        </p:spPr>
        <p:txBody>
          <a:bodyPr/>
          <a:lstStyle/>
          <a:p>
            <a:endParaRPr lang="en-US"/>
          </a:p>
        </p:txBody>
      </p:sp>
      <p:sp>
        <p:nvSpPr>
          <p:cNvPr id="14351" name="Rectangle 12"/>
          <p:cNvSpPr>
            <a:spLocks noChangeArrowheads="1"/>
          </p:cNvSpPr>
          <p:nvPr/>
        </p:nvSpPr>
        <p:spPr bwMode="auto">
          <a:xfrm rot="-5400000">
            <a:off x="3813175" y="2559051"/>
            <a:ext cx="110648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buClrTx/>
              <a:buSzTx/>
              <a:buFontTx/>
              <a:buNone/>
            </a:pPr>
            <a:r>
              <a:rPr lang="en-US" sz="1700" b="1">
                <a:solidFill>
                  <a:srgbClr val="000000"/>
                </a:solidFill>
              </a:rPr>
              <a:t>Assembler</a:t>
            </a:r>
            <a:endParaRPr lang="en-US" sz="2400" b="1">
              <a:latin typeface="Tahoma" pitchFamily="34" charset="0"/>
            </a:endParaRPr>
          </a:p>
        </p:txBody>
      </p:sp>
      <p:sp>
        <p:nvSpPr>
          <p:cNvPr id="14352" name="Rectangle 13"/>
          <p:cNvSpPr>
            <a:spLocks noChangeArrowheads="1"/>
          </p:cNvSpPr>
          <p:nvPr/>
        </p:nvSpPr>
        <p:spPr bwMode="auto">
          <a:xfrm>
            <a:off x="5018088" y="2809875"/>
            <a:ext cx="4794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SzTx/>
              <a:buFontTx/>
              <a:buNone/>
            </a:pPr>
            <a:r>
              <a:rPr lang="en-US" sz="800">
                <a:latin typeface="Tahoma" pitchFamily="34" charset="0"/>
              </a:rPr>
              <a:t>415E 0001</a:t>
            </a:r>
          </a:p>
          <a:p>
            <a:pPr>
              <a:spcBef>
                <a:spcPct val="0"/>
              </a:spcBef>
              <a:buClrTx/>
              <a:buSzTx/>
              <a:buFontTx/>
              <a:buNone/>
            </a:pPr>
            <a:r>
              <a:rPr lang="en-US" sz="800">
                <a:latin typeface="Tahoma" pitchFamily="34" charset="0"/>
              </a:rPr>
              <a:t>410F</a:t>
            </a:r>
          </a:p>
          <a:p>
            <a:pPr>
              <a:spcBef>
                <a:spcPct val="0"/>
              </a:spcBef>
              <a:buClrTx/>
              <a:buSzTx/>
              <a:buFontTx/>
              <a:buNone/>
            </a:pPr>
            <a:r>
              <a:rPr lang="en-US" sz="800">
                <a:latin typeface="Tahoma" pitchFamily="34" charset="0"/>
              </a:rPr>
              <a:t>532F</a:t>
            </a:r>
          </a:p>
          <a:p>
            <a:pPr>
              <a:spcBef>
                <a:spcPct val="0"/>
              </a:spcBef>
              <a:buClrTx/>
              <a:buSzTx/>
              <a:buFontTx/>
              <a:buNone/>
            </a:pPr>
            <a:r>
              <a:rPr lang="en-US" sz="800">
                <a:latin typeface="Tahoma" pitchFamily="34" charset="0"/>
              </a:rPr>
              <a:t>5F0E</a:t>
            </a:r>
          </a:p>
          <a:p>
            <a:pPr>
              <a:spcBef>
                <a:spcPct val="0"/>
              </a:spcBef>
              <a:buClrTx/>
              <a:buSzTx/>
              <a:buFontTx/>
              <a:buNone/>
            </a:pPr>
            <a:r>
              <a:rPr lang="en-US" sz="800">
                <a:latin typeface="Tahoma" pitchFamily="34" charset="0"/>
              </a:rPr>
              <a:t>4EE1 0000</a:t>
            </a:r>
          </a:p>
          <a:p>
            <a:pPr>
              <a:spcBef>
                <a:spcPct val="0"/>
              </a:spcBef>
              <a:buClrTx/>
              <a:buSzTx/>
              <a:buFontTx/>
              <a:buNone/>
            </a:pPr>
            <a:r>
              <a:rPr lang="en-US" sz="800">
                <a:latin typeface="Tahoma" pitchFamily="34" charset="0"/>
              </a:rPr>
              <a:t>415E 0001</a:t>
            </a:r>
          </a:p>
          <a:p>
            <a:pPr>
              <a:spcBef>
                <a:spcPct val="0"/>
              </a:spcBef>
              <a:buClrTx/>
              <a:buSzTx/>
              <a:buFontTx/>
              <a:buNone/>
            </a:pPr>
            <a:r>
              <a:rPr lang="en-US" sz="800">
                <a:latin typeface="Tahoma" pitchFamily="34" charset="0"/>
              </a:rPr>
              <a:t>531E</a:t>
            </a:r>
          </a:p>
        </p:txBody>
      </p:sp>
      <p:sp>
        <p:nvSpPr>
          <p:cNvPr id="14353" name="Rectangle 14"/>
          <p:cNvSpPr>
            <a:spLocks noChangeArrowheads="1"/>
          </p:cNvSpPr>
          <p:nvPr/>
        </p:nvSpPr>
        <p:spPr bwMode="auto">
          <a:xfrm>
            <a:off x="5010150" y="2120900"/>
            <a:ext cx="6334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buClrTx/>
              <a:buSzTx/>
              <a:buFontTx/>
              <a:buNone/>
            </a:pPr>
            <a:r>
              <a:rPr lang="en-US" sz="1600" b="1">
                <a:solidFill>
                  <a:srgbClr val="000000"/>
                </a:solidFill>
              </a:rPr>
              <a:t>Object</a:t>
            </a:r>
          </a:p>
          <a:p>
            <a:pPr algn="ctr">
              <a:spcBef>
                <a:spcPct val="0"/>
              </a:spcBef>
              <a:buClrTx/>
              <a:buSzTx/>
              <a:buFontTx/>
              <a:buNone/>
            </a:pPr>
            <a:r>
              <a:rPr lang="en-US" sz="1600" b="1">
                <a:solidFill>
                  <a:srgbClr val="000000"/>
                </a:solidFill>
              </a:rPr>
              <a:t>code</a:t>
            </a:r>
            <a:endParaRPr lang="en-US" sz="1600" b="1">
              <a:latin typeface="Tahoma" pitchFamily="34" charset="0"/>
            </a:endParaRPr>
          </a:p>
        </p:txBody>
      </p:sp>
      <p:sp>
        <p:nvSpPr>
          <p:cNvPr id="14354" name="Oval 15"/>
          <p:cNvSpPr>
            <a:spLocks noChangeArrowheads="1"/>
          </p:cNvSpPr>
          <p:nvPr/>
        </p:nvSpPr>
        <p:spPr bwMode="auto">
          <a:xfrm>
            <a:off x="5970588" y="1987550"/>
            <a:ext cx="569912" cy="1371600"/>
          </a:xfrm>
          <a:prstGeom prst="ellipse">
            <a:avLst/>
          </a:prstGeom>
          <a:solidFill>
            <a:srgbClr val="33CCFF"/>
          </a:solidFill>
          <a:ln w="14351">
            <a:solidFill>
              <a:srgbClr val="000000"/>
            </a:solidFill>
            <a:round/>
            <a:headEnd/>
            <a:tailEnd/>
          </a:ln>
        </p:spPr>
        <p:txBody>
          <a:bodyPr/>
          <a:lstStyle/>
          <a:p>
            <a:endParaRPr lang="en-US"/>
          </a:p>
        </p:txBody>
      </p:sp>
      <p:sp>
        <p:nvSpPr>
          <p:cNvPr id="14355" name="Line 16"/>
          <p:cNvSpPr>
            <a:spLocks noChangeShapeType="1"/>
          </p:cNvSpPr>
          <p:nvPr/>
        </p:nvSpPr>
        <p:spPr bwMode="auto">
          <a:xfrm>
            <a:off x="1749425" y="2668588"/>
            <a:ext cx="469900" cy="0"/>
          </a:xfrm>
          <a:prstGeom prst="line">
            <a:avLst/>
          </a:prstGeom>
          <a:noFill/>
          <a:ln w="57150">
            <a:solidFill>
              <a:schemeClr val="hlink"/>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6" name="Line 17"/>
          <p:cNvSpPr>
            <a:spLocks noChangeShapeType="1"/>
          </p:cNvSpPr>
          <p:nvPr/>
        </p:nvSpPr>
        <p:spPr bwMode="auto">
          <a:xfrm flipV="1">
            <a:off x="2779713" y="2668588"/>
            <a:ext cx="1311275" cy="0"/>
          </a:xfrm>
          <a:prstGeom prst="line">
            <a:avLst/>
          </a:prstGeom>
          <a:noFill/>
          <a:ln w="57150">
            <a:solidFill>
              <a:schemeClr val="hlink"/>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7" name="Rectangle 18"/>
          <p:cNvSpPr>
            <a:spLocks noChangeArrowheads="1"/>
          </p:cNvSpPr>
          <p:nvPr/>
        </p:nvSpPr>
        <p:spPr bwMode="auto">
          <a:xfrm rot="-5400000">
            <a:off x="5672138" y="2533650"/>
            <a:ext cx="1176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buClrTx/>
              <a:buSzTx/>
              <a:buFontTx/>
              <a:buNone/>
            </a:pPr>
            <a:r>
              <a:rPr lang="en-US" sz="1700" b="1">
                <a:solidFill>
                  <a:srgbClr val="000000"/>
                </a:solidFill>
              </a:rPr>
              <a:t>Application</a:t>
            </a:r>
            <a:endParaRPr lang="en-US" sz="2400" b="1">
              <a:latin typeface="Tahoma" pitchFamily="34" charset="0"/>
            </a:endParaRPr>
          </a:p>
        </p:txBody>
      </p:sp>
      <p:sp>
        <p:nvSpPr>
          <p:cNvPr id="14358" name="Oval 25"/>
          <p:cNvSpPr>
            <a:spLocks noChangeArrowheads="1"/>
          </p:cNvSpPr>
          <p:nvPr/>
        </p:nvSpPr>
        <p:spPr bwMode="auto">
          <a:xfrm>
            <a:off x="636588" y="5741988"/>
            <a:ext cx="231775" cy="625475"/>
          </a:xfrm>
          <a:prstGeom prst="ellipse">
            <a:avLst/>
          </a:prstGeom>
          <a:solidFill>
            <a:srgbClr val="33CCFF"/>
          </a:solidFill>
          <a:ln w="14351">
            <a:solidFill>
              <a:srgbClr val="000000"/>
            </a:solidFill>
            <a:round/>
            <a:headEnd/>
            <a:tailEnd/>
          </a:ln>
        </p:spPr>
        <p:txBody>
          <a:bodyPr/>
          <a:lstStyle/>
          <a:p>
            <a:endParaRPr lang="en-US"/>
          </a:p>
        </p:txBody>
      </p:sp>
      <p:sp>
        <p:nvSpPr>
          <p:cNvPr id="14359" name="Rectangle 26"/>
          <p:cNvSpPr>
            <a:spLocks noChangeArrowheads="1"/>
          </p:cNvSpPr>
          <p:nvPr/>
        </p:nvSpPr>
        <p:spPr bwMode="auto">
          <a:xfrm>
            <a:off x="960438" y="5981700"/>
            <a:ext cx="1247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SzTx/>
              <a:buFontTx/>
              <a:buNone/>
            </a:pPr>
            <a:r>
              <a:rPr lang="en-US" sz="1600" b="1">
                <a:solidFill>
                  <a:srgbClr val="000000"/>
                </a:solidFill>
              </a:rPr>
              <a:t>= Executable</a:t>
            </a:r>
            <a:endParaRPr lang="en-US" sz="1600" b="1">
              <a:latin typeface="Tahoma" pitchFamily="34" charset="0"/>
            </a:endParaRPr>
          </a:p>
        </p:txBody>
      </p:sp>
      <p:sp>
        <p:nvSpPr>
          <p:cNvPr id="14360" name="Line 27"/>
          <p:cNvSpPr>
            <a:spLocks noChangeShapeType="1"/>
          </p:cNvSpPr>
          <p:nvPr/>
        </p:nvSpPr>
        <p:spPr bwMode="auto">
          <a:xfrm>
            <a:off x="2697163" y="6115050"/>
            <a:ext cx="469900" cy="0"/>
          </a:xfrm>
          <a:prstGeom prst="line">
            <a:avLst/>
          </a:prstGeom>
          <a:noFill/>
          <a:ln w="57150">
            <a:solidFill>
              <a:schemeClr val="hlink"/>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61" name="Rectangle 28"/>
          <p:cNvSpPr>
            <a:spLocks noChangeArrowheads="1"/>
          </p:cNvSpPr>
          <p:nvPr/>
        </p:nvSpPr>
        <p:spPr bwMode="auto">
          <a:xfrm>
            <a:off x="3240088" y="5975350"/>
            <a:ext cx="1112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SzTx/>
              <a:buFontTx/>
              <a:buNone/>
            </a:pPr>
            <a:r>
              <a:rPr lang="en-US" sz="1600" b="1">
                <a:solidFill>
                  <a:srgbClr val="000000"/>
                </a:solidFill>
              </a:rPr>
              <a:t>= Data Path</a:t>
            </a:r>
            <a:endParaRPr lang="en-US" sz="1600" b="1">
              <a:latin typeface="Tahoma" pitchFamily="34" charset="0"/>
            </a:endParaRPr>
          </a:p>
        </p:txBody>
      </p:sp>
      <p:sp>
        <p:nvSpPr>
          <p:cNvPr id="14362" name="AutoShape 29"/>
          <p:cNvSpPr>
            <a:spLocks noChangeArrowheads="1"/>
          </p:cNvSpPr>
          <p:nvPr/>
        </p:nvSpPr>
        <p:spPr bwMode="auto">
          <a:xfrm>
            <a:off x="6607175" y="2409825"/>
            <a:ext cx="806450" cy="555625"/>
          </a:xfrm>
          <a:custGeom>
            <a:avLst/>
            <a:gdLst>
              <a:gd name="T0" fmla="*/ 843114316 w 21600"/>
              <a:gd name="T1" fmla="*/ 0 h 21600"/>
              <a:gd name="T2" fmla="*/ 0 w 21600"/>
              <a:gd name="T3" fmla="*/ 183826705 h 21600"/>
              <a:gd name="T4" fmla="*/ 843114316 w 21600"/>
              <a:gd name="T5" fmla="*/ 367652767 h 21600"/>
              <a:gd name="T6" fmla="*/ 1124151463 w 21600"/>
              <a:gd name="T7" fmla="*/ 18382670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46081" name="Group 33"/>
          <p:cNvGrpSpPr>
            <a:grpSpLocks/>
          </p:cNvGrpSpPr>
          <p:nvPr/>
        </p:nvGrpSpPr>
        <p:grpSpPr bwMode="auto">
          <a:xfrm>
            <a:off x="557213" y="4151313"/>
            <a:ext cx="8223250" cy="1484312"/>
            <a:chOff x="351" y="2615"/>
            <a:chExt cx="5180" cy="935"/>
          </a:xfrm>
        </p:grpSpPr>
        <p:pic>
          <p:nvPicPr>
            <p:cNvPr id="14365" name="Picture 19" descr="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 y="2615"/>
              <a:ext cx="93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6" name="Rectangle 20"/>
            <p:cNvSpPr>
              <a:spLocks noChangeArrowheads="1"/>
            </p:cNvSpPr>
            <p:nvPr/>
          </p:nvSpPr>
          <p:spPr bwMode="auto">
            <a:xfrm>
              <a:off x="351" y="2906"/>
              <a:ext cx="74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SzTx/>
                <a:buFontTx/>
                <a:buNone/>
              </a:pPr>
              <a:r>
                <a:rPr lang="en-US" sz="1300" b="1">
                  <a:solidFill>
                    <a:srgbClr val="000000"/>
                  </a:solidFill>
                  <a:latin typeface="Courier" pitchFamily="49" charset="0"/>
                </a:rPr>
                <a:t>temp=v[i];</a:t>
              </a:r>
            </a:p>
            <a:p>
              <a:pPr>
                <a:spcBef>
                  <a:spcPct val="0"/>
                </a:spcBef>
                <a:buClrTx/>
                <a:buSzTx/>
                <a:buFontTx/>
                <a:buNone/>
              </a:pPr>
              <a:r>
                <a:rPr lang="en-US" sz="1300" b="1">
                  <a:solidFill>
                    <a:srgbClr val="000000"/>
                  </a:solidFill>
                  <a:latin typeface="Courier" pitchFamily="49" charset="0"/>
                </a:rPr>
                <a:t>v[i]=v[i+1];</a:t>
              </a:r>
            </a:p>
            <a:p>
              <a:pPr>
                <a:spcBef>
                  <a:spcPct val="0"/>
                </a:spcBef>
                <a:buClrTx/>
                <a:buSzTx/>
                <a:buFontTx/>
                <a:buNone/>
              </a:pPr>
              <a:r>
                <a:rPr lang="en-US" sz="1300" b="1">
                  <a:solidFill>
                    <a:srgbClr val="000000"/>
                  </a:solidFill>
                  <a:latin typeface="Courier" pitchFamily="49" charset="0"/>
                </a:rPr>
                <a:t>v[i+1]=temp;</a:t>
              </a:r>
              <a:endParaRPr lang="en-US" sz="2400" b="1">
                <a:latin typeface="Tahoma" pitchFamily="34" charset="0"/>
              </a:endParaRPr>
            </a:p>
          </p:txBody>
        </p:sp>
        <p:sp>
          <p:nvSpPr>
            <p:cNvPr id="14367" name="Rectangle 21"/>
            <p:cNvSpPr>
              <a:spLocks noChangeArrowheads="1"/>
            </p:cNvSpPr>
            <p:nvPr/>
          </p:nvSpPr>
          <p:spPr bwMode="auto">
            <a:xfrm>
              <a:off x="2245" y="2747"/>
              <a:ext cx="43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buClrTx/>
                <a:buSzTx/>
                <a:buFontTx/>
                <a:buNone/>
              </a:pPr>
              <a:r>
                <a:rPr lang="en-US" sz="1600" b="1">
                  <a:solidFill>
                    <a:srgbClr val="000000"/>
                  </a:solidFill>
                </a:rPr>
                <a:t>Source</a:t>
              </a:r>
            </a:p>
            <a:p>
              <a:pPr algn="ctr">
                <a:spcBef>
                  <a:spcPct val="0"/>
                </a:spcBef>
                <a:buClrTx/>
                <a:buSzTx/>
                <a:buFontTx/>
                <a:buNone/>
              </a:pPr>
              <a:r>
                <a:rPr lang="en-US" sz="1600" b="1">
                  <a:solidFill>
                    <a:srgbClr val="000000"/>
                  </a:solidFill>
                </a:rPr>
                <a:t>code</a:t>
              </a:r>
              <a:endParaRPr lang="en-US" sz="1600" b="1">
                <a:latin typeface="Tahoma" pitchFamily="34" charset="0"/>
              </a:endParaRPr>
            </a:p>
          </p:txBody>
        </p:sp>
        <p:sp>
          <p:nvSpPr>
            <p:cNvPr id="14368" name="Oval 22"/>
            <p:cNvSpPr>
              <a:spLocks noChangeArrowheads="1"/>
            </p:cNvSpPr>
            <p:nvPr/>
          </p:nvSpPr>
          <p:spPr bwMode="auto">
            <a:xfrm>
              <a:off x="3762" y="2663"/>
              <a:ext cx="359" cy="864"/>
            </a:xfrm>
            <a:prstGeom prst="ellipse">
              <a:avLst/>
            </a:prstGeom>
            <a:solidFill>
              <a:srgbClr val="33CCFF"/>
            </a:solidFill>
            <a:ln w="14351">
              <a:solidFill>
                <a:srgbClr val="000000"/>
              </a:solidFill>
              <a:round/>
              <a:headEnd/>
              <a:tailEnd/>
            </a:ln>
          </p:spPr>
          <p:txBody>
            <a:bodyPr/>
            <a:lstStyle/>
            <a:p>
              <a:endParaRPr lang="en-US"/>
            </a:p>
          </p:txBody>
        </p:sp>
        <p:sp>
          <p:nvSpPr>
            <p:cNvPr id="14369" name="Line 23"/>
            <p:cNvSpPr>
              <a:spLocks noChangeShapeType="1"/>
            </p:cNvSpPr>
            <p:nvPr/>
          </p:nvSpPr>
          <p:spPr bwMode="auto">
            <a:xfrm flipV="1">
              <a:off x="1103" y="3089"/>
              <a:ext cx="2657" cy="3"/>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70" name="Rectangle 24"/>
            <p:cNvSpPr>
              <a:spLocks noChangeArrowheads="1"/>
            </p:cNvSpPr>
            <p:nvPr/>
          </p:nvSpPr>
          <p:spPr bwMode="auto">
            <a:xfrm rot="-5400000">
              <a:off x="3604" y="3005"/>
              <a:ext cx="68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buClrTx/>
                <a:buSzTx/>
                <a:buFontTx/>
                <a:buNone/>
              </a:pPr>
              <a:r>
                <a:rPr lang="en-US" sz="1700" b="1">
                  <a:solidFill>
                    <a:srgbClr val="000000"/>
                  </a:solidFill>
                </a:rPr>
                <a:t>Interpreter</a:t>
              </a:r>
              <a:endParaRPr lang="en-US" sz="2400" b="1">
                <a:latin typeface="Tahoma" pitchFamily="34" charset="0"/>
              </a:endParaRPr>
            </a:p>
          </p:txBody>
        </p:sp>
        <p:sp>
          <p:nvSpPr>
            <p:cNvPr id="14371" name="AutoShape 30"/>
            <p:cNvSpPr>
              <a:spLocks noChangeArrowheads="1"/>
            </p:cNvSpPr>
            <p:nvPr/>
          </p:nvSpPr>
          <p:spPr bwMode="auto">
            <a:xfrm>
              <a:off x="4162" y="2930"/>
              <a:ext cx="508" cy="35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9 w 21600"/>
                <a:gd name="T13" fmla="*/ 5431 h 21600"/>
                <a:gd name="T14" fmla="*/ 18921 w 21600"/>
                <a:gd name="T15" fmla="*/ 1623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64" name="Text Box 32"/>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Arial" charset="0"/>
              </a:defRPr>
            </a:lvl9pPr>
          </a:lstStyle>
          <a:p>
            <a:pPr algn="r">
              <a:spcBef>
                <a:spcPct val="50000"/>
              </a:spcBef>
              <a:buClrTx/>
              <a:buSzTx/>
              <a:buFontTx/>
              <a:buNone/>
            </a:pPr>
            <a:r>
              <a:rPr lang="en-US" sz="1800" b="1"/>
              <a:t>Compilers vs Interpreters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46081"/>
                                        </p:tgtEl>
                                        <p:attrNameLst>
                                          <p:attrName>style.visibility</p:attrName>
                                        </p:attrNameLst>
                                      </p:cBhvr>
                                      <p:to>
                                        <p:strVal val="visible"/>
                                      </p:to>
                                    </p:set>
                                    <p:animEffect transition="in" filter="wipe(left)">
                                      <p:cBhvr>
                                        <p:cTn id="7" dur="500"/>
                                        <p:tgtEl>
                                          <p:spTgt spid="2946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0000">
            <a:alpha val="10000"/>
          </a:srgbClr>
        </a:solidFill>
        <a:ln w="28575">
          <a:solidFill>
            <a:srgbClr val="FF0000"/>
          </a:solidFill>
        </a:ln>
        <a:effectLst/>
        <a:extLst/>
      </a:spPr>
      <a:bodyPr vert="horz" wrap="square" lIns="91440" tIns="45720" rIns="91440" bIns="45720" numCol="1" rtlCol="0"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kumimoji="0"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9762</TotalTime>
  <Words>4141</Words>
  <Application>Microsoft Office PowerPoint</Application>
  <PresentationFormat>On-screen Show (4:3)</PresentationFormat>
  <Paragraphs>1115</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Blends</vt:lpstr>
      <vt:lpstr>S07: The C Language</vt:lpstr>
      <vt:lpstr>CS 224</vt:lpstr>
      <vt:lpstr>Learning Objectives…</vt:lpstr>
      <vt:lpstr>Terms…</vt:lpstr>
      <vt:lpstr>Levels of Abstraction</vt:lpstr>
      <vt:lpstr>High Level Languages</vt:lpstr>
      <vt:lpstr>High Level Languages</vt:lpstr>
      <vt:lpstr>High Level Languages</vt:lpstr>
      <vt:lpstr>Compilers vs Interpreters</vt:lpstr>
      <vt:lpstr>The C Programming Language</vt:lpstr>
      <vt:lpstr>Dennis Ritchie (1940-2011)</vt:lpstr>
      <vt:lpstr>Compiling a C Program</vt:lpstr>
      <vt:lpstr>Compiling a C Program</vt:lpstr>
      <vt:lpstr>A First Program</vt:lpstr>
      <vt:lpstr>Style</vt:lpstr>
      <vt:lpstr>The C Preprocessor</vt:lpstr>
      <vt:lpstr>A C Program</vt:lpstr>
      <vt:lpstr>The C Symbol Table</vt:lpstr>
      <vt:lpstr>Compiling a C Program</vt:lpstr>
      <vt:lpstr>MSP430 C Variable Data Types</vt:lpstr>
      <vt:lpstr>Variable Declarations</vt:lpstr>
      <vt:lpstr>Scope: Local versus Global</vt:lpstr>
      <vt:lpstr>Literals/ Constants</vt:lpstr>
      <vt:lpstr>Quiz 7.1</vt:lpstr>
      <vt:lpstr>Variable Usage</vt:lpstr>
      <vt:lpstr>volatile</vt:lpstr>
      <vt:lpstr>Operators and Expressions</vt:lpstr>
      <vt:lpstr>The Assignment Operator</vt:lpstr>
      <vt:lpstr>Arithmetic / Relational Operators</vt:lpstr>
      <vt:lpstr>Bitwise Operators</vt:lpstr>
      <vt:lpstr>Logical Operators</vt:lpstr>
      <vt:lpstr>Order of Evaluation</vt:lpstr>
      <vt:lpstr>Operator Precedence/Associativity</vt:lpstr>
      <vt:lpstr>Quiz 7.2</vt:lpstr>
      <vt:lpstr>Combined Assignment Operators</vt:lpstr>
      <vt:lpstr>Conditional Expressions</vt:lpstr>
      <vt:lpstr>Quiz 7.3</vt:lpstr>
      <vt:lpstr>C to Assembly – Example 1</vt:lpstr>
      <vt:lpstr>C to Assembly – Example 2</vt:lpstr>
      <vt:lpstr>C to Assembly– Example 3</vt:lpstr>
      <vt:lpstr>Quiz 7.4</vt:lpstr>
      <vt:lpstr>Streaming I/O in C</vt:lpstr>
      <vt:lpstr>C I/O</vt:lpstr>
      <vt:lpstr>C Data Streams</vt:lpstr>
      <vt:lpstr>Printf Output in C</vt:lpstr>
      <vt:lpstr>RBX430_lcd.h Prototypes</vt:lpstr>
      <vt:lpstr>LCD – 160 x 160 x 5 Pixels</vt:lpstr>
      <vt:lpstr>PowerPoint Presentation</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 The C Language</dc:title>
  <dc:creator>Paul Roper</dc:creator>
  <cp:lastModifiedBy>proper</cp:lastModifiedBy>
  <cp:revision>506</cp:revision>
  <cp:lastPrinted>2015-03-16T17:56:58Z</cp:lastPrinted>
  <dcterms:created xsi:type="dcterms:W3CDTF">2000-08-22T23:43:45Z</dcterms:created>
  <dcterms:modified xsi:type="dcterms:W3CDTF">2015-04-15T17:15:38Z</dcterms:modified>
</cp:coreProperties>
</file>