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  <p:sldMasterId id="2147483666" r:id="rId2"/>
  </p:sldMasterIdLst>
  <p:notesMasterIdLst>
    <p:notesMasterId r:id="rId46"/>
  </p:notesMasterIdLst>
  <p:handoutMasterIdLst>
    <p:handoutMasterId r:id="rId47"/>
  </p:handoutMasterIdLst>
  <p:sldIdLst>
    <p:sldId id="1720" r:id="rId3"/>
    <p:sldId id="1941" r:id="rId4"/>
    <p:sldId id="1966" r:id="rId5"/>
    <p:sldId id="1716" r:id="rId6"/>
    <p:sldId id="1722" r:id="rId7"/>
    <p:sldId id="1788" r:id="rId8"/>
    <p:sldId id="1786" r:id="rId9"/>
    <p:sldId id="1785" r:id="rId10"/>
    <p:sldId id="1796" r:id="rId11"/>
    <p:sldId id="1835" r:id="rId12"/>
    <p:sldId id="1728" r:id="rId13"/>
    <p:sldId id="1955" r:id="rId14"/>
    <p:sldId id="1731" r:id="rId15"/>
    <p:sldId id="1735" r:id="rId16"/>
    <p:sldId id="1732" r:id="rId17"/>
    <p:sldId id="1737" r:id="rId18"/>
    <p:sldId id="1740" r:id="rId19"/>
    <p:sldId id="1780" r:id="rId20"/>
    <p:sldId id="1784" r:id="rId21"/>
    <p:sldId id="1746" r:id="rId22"/>
    <p:sldId id="1748" r:id="rId23"/>
    <p:sldId id="1838" r:id="rId24"/>
    <p:sldId id="1828" r:id="rId25"/>
    <p:sldId id="1959" r:id="rId26"/>
    <p:sldId id="1829" r:id="rId27"/>
    <p:sldId id="1825" r:id="rId28"/>
    <p:sldId id="1749" r:id="rId29"/>
    <p:sldId id="1797" r:id="rId30"/>
    <p:sldId id="1753" r:id="rId31"/>
    <p:sldId id="1963" r:id="rId32"/>
    <p:sldId id="1880" r:id="rId33"/>
    <p:sldId id="1982" r:id="rId34"/>
    <p:sldId id="1983" r:id="rId35"/>
    <p:sldId id="1984" r:id="rId36"/>
    <p:sldId id="1798" r:id="rId37"/>
    <p:sldId id="1977" r:id="rId38"/>
    <p:sldId id="1885" r:id="rId39"/>
    <p:sldId id="1755" r:id="rId40"/>
    <p:sldId id="1756" r:id="rId41"/>
    <p:sldId id="1859" r:id="rId42"/>
    <p:sldId id="1860" r:id="rId43"/>
    <p:sldId id="1858" r:id="rId44"/>
    <p:sldId id="1445" r:id="rId4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  <p15:guide id="3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990099"/>
    <a:srgbClr val="0033CC"/>
    <a:srgbClr val="CC3300"/>
    <a:srgbClr val="969696"/>
    <a:srgbClr val="000099"/>
    <a:srgbClr val="0000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2" autoAdjust="0"/>
    <p:restoredTop sz="94697" autoAdjust="0"/>
  </p:normalViewPr>
  <p:slideViewPr>
    <p:cSldViewPr snapToGrid="0">
      <p:cViewPr varScale="1">
        <p:scale>
          <a:sx n="75" d="100"/>
          <a:sy n="75" d="100"/>
        </p:scale>
        <p:origin x="-139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>
      <p:cViewPr varScale="1">
        <p:scale>
          <a:sx n="78" d="100"/>
          <a:sy n="78" d="100"/>
        </p:scale>
        <p:origin x="-2040" y="-84"/>
      </p:cViewPr>
      <p:guideLst>
        <p:guide orient="horz" pos="2928"/>
        <p:guide pos="216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46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946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303946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31264"/>
            <a:ext cx="303946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07C2BE5A-05D9-47F1-BAF0-174E181562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86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46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946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3738"/>
            <a:ext cx="4652962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98" y="4414839"/>
            <a:ext cx="5144206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303946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31264"/>
            <a:ext cx="303946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B6534665-01C4-4D38-9D7C-51384397AB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35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9C7D61-385B-4C81-A6C1-B4882CF99074}" type="slidenum">
              <a:rPr lang="en-US"/>
              <a:pPr/>
              <a:t>1</a:t>
            </a:fld>
            <a:endParaRPr lang="en-US"/>
          </a:p>
        </p:txBody>
      </p:sp>
      <p:sp>
        <p:nvSpPr>
          <p:cNvPr id="300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720725"/>
            <a:ext cx="4608512" cy="3455988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300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6426"/>
            <a:ext cx="5144206" cy="4183063"/>
          </a:xfrm>
          <a:ln/>
        </p:spPr>
        <p:txBody>
          <a:bodyPr lIns="99010" tIns="50344" rIns="99010" bIns="503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86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AA8B3-8766-4C48-B675-F32F12180A60}" type="slidenum">
              <a:rPr lang="en-US"/>
              <a:pPr/>
              <a:t>13</a:t>
            </a:fld>
            <a:endParaRPr lang="en-US"/>
          </a:p>
        </p:txBody>
      </p:sp>
      <p:sp>
        <p:nvSpPr>
          <p:cNvPr id="302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720725"/>
            <a:ext cx="4608512" cy="3455988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302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6426"/>
            <a:ext cx="5144206" cy="4183063"/>
          </a:xfrm>
          <a:ln/>
        </p:spPr>
        <p:txBody>
          <a:bodyPr lIns="99010" tIns="50344" rIns="99010" bIns="503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90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96A6B-2098-40F6-99F5-E57E9B391BDA}" type="slidenum">
              <a:rPr lang="en-US"/>
              <a:pPr/>
              <a:t>21</a:t>
            </a:fld>
            <a:endParaRPr lang="en-US"/>
          </a:p>
        </p:txBody>
      </p:sp>
      <p:sp>
        <p:nvSpPr>
          <p:cNvPr id="303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720725"/>
            <a:ext cx="4608512" cy="3455988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303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6426"/>
            <a:ext cx="5144206" cy="4183063"/>
          </a:xfrm>
          <a:ln/>
        </p:spPr>
        <p:txBody>
          <a:bodyPr lIns="99010" tIns="50344" rIns="99010" bIns="503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0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350C16-9AF4-40F6-92FC-FB24CCCC3952}" type="slidenum">
              <a:rPr lang="en-US"/>
              <a:pPr/>
              <a:t>29</a:t>
            </a:fld>
            <a:endParaRPr lang="en-US"/>
          </a:p>
        </p:txBody>
      </p:sp>
      <p:sp>
        <p:nvSpPr>
          <p:cNvPr id="304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720725"/>
            <a:ext cx="4608512" cy="3455988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304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6426"/>
            <a:ext cx="5144206" cy="4183063"/>
          </a:xfrm>
          <a:ln/>
        </p:spPr>
        <p:txBody>
          <a:bodyPr lIns="99010" tIns="50344" rIns="99010" bIns="503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08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5808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5808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808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5808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808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30363"/>
            <a:ext cx="7947025" cy="1563687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58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820738" y="3624263"/>
            <a:ext cx="7620000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8FEA6-9E54-4802-AB3F-99E78ACCDD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6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363" y="207963"/>
            <a:ext cx="2135187" cy="6492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207963"/>
            <a:ext cx="6253163" cy="6492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31509-F466-46A6-B5B2-2E0B1FBDD8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0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207963"/>
            <a:ext cx="7793037" cy="86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800" y="1408113"/>
            <a:ext cx="4005263" cy="5292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9463" y="1408113"/>
            <a:ext cx="4006850" cy="5292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8625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0000" y="6324600"/>
            <a:ext cx="46910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1515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0DA63AB-E54C-4F73-9DC6-D3E5EC71D7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1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08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5808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5808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808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808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5808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808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5808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5809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5809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558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30363"/>
            <a:ext cx="7947025" cy="1563687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58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820738" y="3624263"/>
            <a:ext cx="7620000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897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Pointers and Arrays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5F3EE3-184F-4DDC-B2F2-B45E795AB2C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023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Pointers and Arrays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A4406-09A2-4B8F-BD1C-28E5DCE776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976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08113"/>
            <a:ext cx="4005263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9463" y="1408113"/>
            <a:ext cx="4006850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Pointers and Arrays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EAC8D9-457B-433E-9B11-3BF8C9BBC28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740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Pointers and Arrays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4F56F-63DD-4A96-8138-84C6FE11516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467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Pointers and Arrays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9AE1B-7949-4662-B79E-D57561C5704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64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Pointers and Arrays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B05B1-4AB3-457A-99B4-94EA182246A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36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912015-7A4A-426F-882C-287A5AF4CF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078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Pointers and Arrays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4B044-FE57-45C5-B944-652333C8BBA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50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Pointers and Arrays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EDBBF-77F3-48DE-A0FB-BC702E33DD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170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Pointers and Arrays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DB9E73-E724-427C-9E5F-9BF4FAE7F21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354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363" y="207963"/>
            <a:ext cx="2135187" cy="6492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207963"/>
            <a:ext cx="6253163" cy="6492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Pointers and Arrays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FAA51-6784-417E-AFD1-677F5CC3CEC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34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B39295-0FEF-44ED-89C1-2C37AB058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1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08113"/>
            <a:ext cx="4005263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9463" y="1408113"/>
            <a:ext cx="4006850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AC5DFB-E710-46FE-82EE-C9E251F66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8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DCE7A-9958-4336-95CC-9D331E2179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5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EFB26-BD9B-4595-B78F-157FB1A2C5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3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59F724-D5FA-4F82-B600-E97C428CDC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3CC3E-EEBD-49D5-9BD3-D1CE84FE70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4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A93AC7-3680-40BB-B65E-81C8E6EE7F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79513" y="207963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706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408113"/>
            <a:ext cx="8164513" cy="529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7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8625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5707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40000" y="6324600"/>
            <a:ext cx="469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5570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515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D15A2A4-5197-4ACD-8BCC-2AE4D8F3271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>
              <a:solidFill>
                <a:srgbClr val="000000"/>
              </a:solidFill>
            </a:endParaRPr>
          </a:p>
        </p:txBody>
      </p:sp>
      <p:sp>
        <p:nvSpPr>
          <p:cNvPr id="55706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79513" y="207963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706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408113"/>
            <a:ext cx="8164513" cy="529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7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8625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5707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40000" y="6324600"/>
            <a:ext cx="469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Pointers and Arrays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570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515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00FFC71-8FA9-45F9-B03A-59D1B9660BD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11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466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mtClean="0"/>
              <a:t>S08: </a:t>
            </a:r>
            <a:r>
              <a:rPr lang="en-US" dirty="0" smtClean="0"/>
              <a:t>Arrays </a:t>
            </a:r>
            <a:r>
              <a:rPr lang="en-US" dirty="0"/>
              <a:t>and Pointers</a:t>
            </a:r>
          </a:p>
        </p:txBody>
      </p:sp>
      <p:pic>
        <p:nvPicPr>
          <p:cNvPr id="3006467" name="Picture 3" descr="monkey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15" y="305136"/>
            <a:ext cx="2178258" cy="2101180"/>
          </a:xfrm>
          <a:prstGeom prst="rect">
            <a:avLst/>
          </a:prstGeom>
          <a:noFill/>
          <a:effectLst>
            <a:glow rad="127000">
              <a:schemeClr val="accent1">
                <a:alpha val="38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27762" y="3760342"/>
            <a:ext cx="7864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0000"/>
                </a:solidFill>
                <a:latin typeface="Arial"/>
              </a:rPr>
              <a:t>Required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:		</a:t>
            </a:r>
            <a:r>
              <a:rPr lang="en-US" dirty="0" smtClean="0"/>
              <a:t>PM</a:t>
            </a:r>
            <a:r>
              <a:rPr lang="en-US" dirty="0"/>
              <a:t>: </a:t>
            </a:r>
            <a:r>
              <a:rPr lang="en-US" dirty="0" err="1"/>
              <a:t>Ch</a:t>
            </a:r>
            <a:r>
              <a:rPr lang="en-US" dirty="0"/>
              <a:t> 6.5, </a:t>
            </a:r>
            <a:r>
              <a:rPr lang="en-US" dirty="0" err="1"/>
              <a:t>pgs</a:t>
            </a:r>
            <a:r>
              <a:rPr lang="en-US" dirty="0"/>
              <a:t> 73-75</a:t>
            </a:r>
          </a:p>
          <a:p>
            <a:r>
              <a:rPr lang="en-US" dirty="0" smtClean="0"/>
              <a:t>			Arrays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			Pointer </a:t>
            </a:r>
            <a:r>
              <a:rPr lang="en-US" dirty="0"/>
              <a:t>Basics</a:t>
            </a:r>
          </a:p>
          <a:p>
            <a:r>
              <a:rPr lang="en-US" dirty="0"/>
              <a:t> </a:t>
            </a:r>
            <a:r>
              <a:rPr lang="en-US" dirty="0" smtClean="0"/>
              <a:t>			Pointer </a:t>
            </a:r>
            <a:r>
              <a:rPr lang="en-US" dirty="0"/>
              <a:t>Tutorial (</a:t>
            </a:r>
            <a:r>
              <a:rPr lang="en-US" dirty="0" err="1"/>
              <a:t>Chps</a:t>
            </a:r>
            <a:r>
              <a:rPr lang="en-US" dirty="0"/>
              <a:t> 1-4</a:t>
            </a:r>
            <a:r>
              <a:rPr lang="en-US" dirty="0" smtClean="0"/>
              <a:t>)</a:t>
            </a:r>
          </a:p>
          <a:p>
            <a:r>
              <a:rPr lang="en-US" sz="2400" b="1" dirty="0">
                <a:solidFill>
                  <a:srgbClr val="000000"/>
                </a:solidFill>
                <a:latin typeface="Arial"/>
              </a:rPr>
              <a:t/>
            </a:r>
            <a:br>
              <a:rPr lang="en-US" sz="2400" b="1" dirty="0">
                <a:solidFill>
                  <a:srgbClr val="000000"/>
                </a:solidFill>
                <a:latin typeface="Arial"/>
              </a:rPr>
            </a:br>
            <a:r>
              <a:rPr lang="en-US" sz="2400" b="1" u="sng" dirty="0">
                <a:solidFill>
                  <a:srgbClr val="000000"/>
                </a:solidFill>
                <a:latin typeface="Arial"/>
              </a:rPr>
              <a:t>Recommended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:	</a:t>
            </a:r>
            <a:r>
              <a:rPr lang="en-US" dirty="0"/>
              <a:t>K&amp;R, </a:t>
            </a:r>
            <a:r>
              <a:rPr lang="en-US" dirty="0" smtClean="0"/>
              <a:t>Chapter 5</a:t>
            </a:r>
            <a:endParaRPr lang="en-US" b="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C1B6-2859-4FAC-B917-53B260861EF8}" type="slidenum">
              <a:rPr lang="en-US"/>
              <a:pPr/>
              <a:t>10</a:t>
            </a:fld>
            <a:endParaRPr lang="en-US"/>
          </a:p>
        </p:txBody>
      </p:sp>
      <p:sp>
        <p:nvSpPr>
          <p:cNvPr id="304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Pitfalls with Arrays</a:t>
            </a:r>
          </a:p>
        </p:txBody>
      </p:sp>
      <p:sp>
        <p:nvSpPr>
          <p:cNvPr id="304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14463"/>
            <a:ext cx="8404225" cy="5238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Overrun array limits.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There is no boundary checking in C.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9900"/>
                </a:solidFill>
                <a:latin typeface="Courier New" pitchFamily="49" charset="0"/>
              </a:rPr>
              <a:t>		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int array[10], i;</a:t>
            </a:r>
            <a:br>
              <a:rPr lang="en-US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	for (i = 0; i &lt;= 10; i++)    // oops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		    array[i] = 0;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Arrays must be statically declared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Compiler flags run-time declarations</a:t>
            </a:r>
          </a:p>
          <a:p>
            <a:pPr lvl="1">
              <a:lnSpc>
                <a:spcPct val="90000"/>
              </a:lnSpc>
            </a:pPr>
            <a:endParaRPr lang="en-US" sz="1800" dirty="0">
              <a:solidFill>
                <a:srgbClr val="0099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		void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SomeFunction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(int 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num_elements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		{</a:t>
            </a:r>
            <a:b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	   int temp[</a:t>
            </a: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num_elements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];   // error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		   …</a:t>
            </a:r>
            <a:b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	}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83897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4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4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4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4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4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4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4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4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3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43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33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4DB9C-A23B-445B-933A-9FA29409F060}" type="slidenum">
              <a:rPr lang="en-US"/>
              <a:pPr/>
              <a:t>11</a:t>
            </a:fld>
            <a:endParaRPr lang="en-US"/>
          </a:p>
        </p:txBody>
      </p:sp>
      <p:sp>
        <p:nvSpPr>
          <p:cNvPr id="301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Arrays as Arguments</a:t>
            </a:r>
          </a:p>
        </p:txBody>
      </p:sp>
      <p:sp>
        <p:nvSpPr>
          <p:cNvPr id="3016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408113"/>
            <a:ext cx="8278813" cy="1298575"/>
          </a:xfrm>
        </p:spPr>
        <p:txBody>
          <a:bodyPr/>
          <a:lstStyle/>
          <a:p>
            <a:pPr marL="233363" indent="-233363">
              <a:tabLst>
                <a:tab pos="339725" algn="l"/>
              </a:tabLst>
            </a:pPr>
            <a:r>
              <a:rPr lang="en-US"/>
              <a:t>C passes parameters to functions by value.</a:t>
            </a:r>
          </a:p>
          <a:p>
            <a:pPr marL="233363" indent="-233363">
              <a:tabLst>
                <a:tab pos="339725" algn="l"/>
              </a:tabLst>
            </a:pPr>
            <a:r>
              <a:rPr lang="en-US"/>
              <a:t>C passes the address of the 1</a:t>
            </a:r>
            <a:r>
              <a:rPr lang="en-US" baseline="30000"/>
              <a:t>st</a:t>
            </a:r>
            <a:r>
              <a:rPr lang="en-US"/>
              <a:t> element of an array.</a:t>
            </a:r>
          </a:p>
        </p:txBody>
      </p:sp>
      <p:sp>
        <p:nvSpPr>
          <p:cNvPr id="3016783" name="Text Box 79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Array Arguments</a:t>
            </a:r>
          </a:p>
        </p:txBody>
      </p:sp>
      <p:graphicFrame>
        <p:nvGraphicFramePr>
          <p:cNvPr id="3016894" name="Group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632917"/>
              </p:ext>
            </p:extLst>
          </p:nvPr>
        </p:nvGraphicFramePr>
        <p:xfrm>
          <a:off x="4749800" y="2849563"/>
          <a:ext cx="4032250" cy="3405194"/>
        </p:xfrm>
        <a:graphic>
          <a:graphicData uri="http://schemas.openxmlformats.org/drawingml/2006/table">
            <a:tbl>
              <a:tblPr/>
              <a:tblGrid>
                <a:gridCol w="1554163"/>
                <a:gridCol w="1001712"/>
                <a:gridCol w="1476375"/>
              </a:tblGrid>
              <a:tr h="261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0x05e8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values</a:t>
                      </a: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0x05ea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</a:t>
                      </a: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0x05ec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sum</a:t>
                      </a: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0x05ee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0x05f0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Return Adr</a:t>
                      </a: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nums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[0]</a:t>
                      </a: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0x05f2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nums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[1]</a:t>
                      </a: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0x05f4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nums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[2]</a:t>
                      </a: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0x05f6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nums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[3]</a:t>
                      </a: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0x05f8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nums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[4]</a:t>
                      </a: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0x05fa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mean</a:t>
                      </a: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0x05fc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0x05fe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Return Adr</a:t>
                      </a: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dash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0x0600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dash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16857" name="Rectangle 153"/>
          <p:cNvSpPr>
            <a:spLocks noChangeArrowheads="1"/>
          </p:cNvSpPr>
          <p:nvPr/>
        </p:nvSpPr>
        <p:spPr bwMode="auto">
          <a:xfrm>
            <a:off x="7947025" y="4910138"/>
            <a:ext cx="30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4</a:t>
            </a:r>
          </a:p>
        </p:txBody>
      </p:sp>
      <p:sp>
        <p:nvSpPr>
          <p:cNvPr id="3016858" name="Rectangle 154"/>
          <p:cNvSpPr>
            <a:spLocks noChangeArrowheads="1"/>
          </p:cNvSpPr>
          <p:nvPr/>
        </p:nvSpPr>
        <p:spPr bwMode="auto">
          <a:xfrm>
            <a:off x="7947025" y="5437188"/>
            <a:ext cx="30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3</a:t>
            </a:r>
          </a:p>
        </p:txBody>
      </p:sp>
      <p:sp>
        <p:nvSpPr>
          <p:cNvPr id="3016859" name="Rectangle 155"/>
          <p:cNvSpPr>
            <a:spLocks noChangeArrowheads="1"/>
          </p:cNvSpPr>
          <p:nvPr/>
        </p:nvSpPr>
        <p:spPr bwMode="auto">
          <a:xfrm>
            <a:off x="7947025" y="5170488"/>
            <a:ext cx="30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5</a:t>
            </a:r>
          </a:p>
        </p:txBody>
      </p:sp>
      <p:sp>
        <p:nvSpPr>
          <p:cNvPr id="3016860" name="Rectangle 156"/>
          <p:cNvSpPr>
            <a:spLocks noChangeArrowheads="1"/>
          </p:cNvSpPr>
          <p:nvPr/>
        </p:nvSpPr>
        <p:spPr bwMode="auto">
          <a:xfrm>
            <a:off x="7947025" y="4652963"/>
            <a:ext cx="30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3</a:t>
            </a:r>
          </a:p>
        </p:txBody>
      </p:sp>
      <p:sp>
        <p:nvSpPr>
          <p:cNvPr id="3016866" name="Rectangle 162"/>
          <p:cNvSpPr>
            <a:spLocks noChangeArrowheads="1"/>
          </p:cNvSpPr>
          <p:nvPr/>
        </p:nvSpPr>
        <p:spPr bwMode="auto">
          <a:xfrm>
            <a:off x="534988" y="2640013"/>
            <a:ext cx="4630737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  <a:tabLst>
                <a:tab pos="452438" algn="l"/>
                <a:tab pos="914400" algn="l"/>
              </a:tabLst>
            </a:pPr>
            <a:r>
              <a:rPr lang="en-US" sz="1600" b="1" dirty="0">
                <a:solidFill>
                  <a:schemeClr val="bg2"/>
                </a:solidFill>
                <a:latin typeface="Courier New" pitchFamily="49" charset="0"/>
              </a:rPr>
              <a:t>#define MAX_NUMS 5</a:t>
            </a:r>
          </a:p>
          <a:p>
            <a:pPr eaLnBrk="0" hangingPunct="0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  <a:tabLst>
                <a:tab pos="452438" algn="l"/>
                <a:tab pos="914400" algn="l"/>
              </a:tabLst>
            </a:pP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</a:rPr>
              <a:t> average(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</a:rPr>
              <a:t> values[])</a:t>
            </a:r>
          </a:p>
          <a:p>
            <a:pPr eaLnBrk="0" hangingPunct="0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  <a:tabLst>
                <a:tab pos="452438" algn="l"/>
                <a:tab pos="914400" algn="l"/>
              </a:tabLst>
            </a:pPr>
            <a:r>
              <a:rPr lang="en-US" sz="1600" b="1" dirty="0">
                <a:solidFill>
                  <a:schemeClr val="bg2"/>
                </a:solidFill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  <a:tabLst>
                <a:tab pos="452438" algn="l"/>
                <a:tab pos="914400" algn="l"/>
              </a:tabLst>
            </a:pPr>
            <a:r>
              <a:rPr lang="en-US" sz="1600" b="1" dirty="0">
                <a:solidFill>
                  <a:schemeClr val="bg2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</a:rPr>
              <a:t>, sum = 0;</a:t>
            </a:r>
          </a:p>
          <a:p>
            <a:pPr eaLnBrk="0" hangingPunct="0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  <a:tabLst>
                <a:tab pos="452438" algn="l"/>
                <a:tab pos="914400" algn="l"/>
              </a:tabLst>
            </a:pPr>
            <a:r>
              <a:rPr lang="en-US" sz="1600" b="1" dirty="0">
                <a:solidFill>
                  <a:schemeClr val="bg2"/>
                </a:solidFill>
                <a:latin typeface="Courier New" pitchFamily="49" charset="0"/>
              </a:rPr>
              <a:t>	for (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</a:rPr>
              <a:t> = 0;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</a:rPr>
              <a:t> &lt; MAX_NUMS;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</a:rPr>
              <a:t>++) 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</a:rPr>
              <a:t>		sum = sum + values[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</a:rPr>
              <a:t>];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</a:rPr>
              <a:t>	return (sum / MAX_NUMS);</a:t>
            </a:r>
          </a:p>
          <a:p>
            <a:pPr eaLnBrk="0" hangingPunct="0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  <a:tabLst>
                <a:tab pos="452438" algn="l"/>
                <a:tab pos="914400" algn="l"/>
              </a:tabLst>
            </a:pPr>
            <a:r>
              <a:rPr lang="en-US" sz="1600" b="1" dirty="0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  <a:tabLst>
                <a:tab pos="452438" algn="l"/>
                <a:tab pos="914400" algn="l"/>
              </a:tabLst>
            </a:pPr>
            <a:endParaRPr lang="en-US" sz="1600" b="1" dirty="0">
              <a:solidFill>
                <a:schemeClr val="bg2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tabLst>
                <a:tab pos="452438" algn="l"/>
                <a:tab pos="914400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main()</a:t>
            </a:r>
          </a:p>
          <a:p>
            <a:pPr eaLnBrk="0" hangingPunct="0">
              <a:lnSpc>
                <a:spcPct val="90000"/>
              </a:lnSpc>
              <a:tabLst>
                <a:tab pos="452438" algn="l"/>
                <a:tab pos="914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tabLst>
                <a:tab pos="452438" algn="l"/>
                <a:tab pos="914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nums</a:t>
            </a:r>
            <a:r>
              <a:rPr lang="en-US" sz="1600" b="1" dirty="0">
                <a:latin typeface="Courier New" pitchFamily="49" charset="0"/>
              </a:rPr>
              <a:t>[MAX_NUMS] =</a:t>
            </a:r>
          </a:p>
          <a:p>
            <a:pPr eaLnBrk="0" hangingPunct="0">
              <a:lnSpc>
                <a:spcPct val="90000"/>
              </a:lnSpc>
              <a:tabLst>
                <a:tab pos="452438" algn="l"/>
                <a:tab pos="914400" algn="l"/>
              </a:tabLst>
            </a:pPr>
            <a:r>
              <a:rPr lang="en-US" sz="1600" b="1" dirty="0">
                <a:latin typeface="Courier New" pitchFamily="49" charset="0"/>
              </a:rPr>
              <a:t>		{ 1, 2, 3, 4, 5 };</a:t>
            </a:r>
          </a:p>
          <a:p>
            <a:pPr eaLnBrk="0" hangingPunct="0">
              <a:lnSpc>
                <a:spcPct val="90000"/>
              </a:lnSpc>
              <a:tabLst>
                <a:tab pos="452438" algn="l"/>
                <a:tab pos="914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mean = average(</a:t>
            </a:r>
            <a:r>
              <a:rPr lang="en-US" sz="1600" b="1" dirty="0" err="1">
                <a:latin typeface="Courier New" pitchFamily="49" charset="0"/>
              </a:rPr>
              <a:t>nums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eaLnBrk="0" hangingPunct="0">
              <a:lnSpc>
                <a:spcPct val="90000"/>
              </a:lnSpc>
              <a:tabLst>
                <a:tab pos="452438" algn="l"/>
                <a:tab pos="914400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eaLnBrk="0" hangingPunct="0">
              <a:lnSpc>
                <a:spcPct val="90000"/>
              </a:lnSpc>
              <a:tabLst>
                <a:tab pos="452438" algn="l"/>
                <a:tab pos="9144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3016870" name="Rectangle 166"/>
          <p:cNvSpPr>
            <a:spLocks noChangeArrowheads="1"/>
          </p:cNvSpPr>
          <p:nvPr/>
        </p:nvSpPr>
        <p:spPr bwMode="auto">
          <a:xfrm>
            <a:off x="7947025" y="4376738"/>
            <a:ext cx="30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2</a:t>
            </a:r>
          </a:p>
        </p:txBody>
      </p:sp>
      <p:sp>
        <p:nvSpPr>
          <p:cNvPr id="3016871" name="Rectangle 167"/>
          <p:cNvSpPr>
            <a:spLocks noChangeArrowheads="1"/>
          </p:cNvSpPr>
          <p:nvPr/>
        </p:nvSpPr>
        <p:spPr bwMode="auto">
          <a:xfrm>
            <a:off x="7947025" y="4129088"/>
            <a:ext cx="30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1</a:t>
            </a:r>
          </a:p>
        </p:txBody>
      </p:sp>
      <p:sp>
        <p:nvSpPr>
          <p:cNvPr id="3016874" name="Rectangle 170"/>
          <p:cNvSpPr>
            <a:spLocks noChangeArrowheads="1"/>
          </p:cNvSpPr>
          <p:nvPr/>
        </p:nvSpPr>
        <p:spPr bwMode="auto">
          <a:xfrm>
            <a:off x="7862888" y="3605213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15</a:t>
            </a:r>
          </a:p>
        </p:txBody>
      </p:sp>
      <p:sp>
        <p:nvSpPr>
          <p:cNvPr id="3016875" name="Rectangle 171"/>
          <p:cNvSpPr>
            <a:spLocks noChangeArrowheads="1"/>
          </p:cNvSpPr>
          <p:nvPr/>
        </p:nvSpPr>
        <p:spPr bwMode="auto">
          <a:xfrm>
            <a:off x="7947025" y="3338513"/>
            <a:ext cx="30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5</a:t>
            </a:r>
          </a:p>
        </p:txBody>
      </p:sp>
      <p:sp>
        <p:nvSpPr>
          <p:cNvPr id="3016879" name="Rectangle 175"/>
          <p:cNvSpPr>
            <a:spLocks noChangeArrowheads="1"/>
          </p:cNvSpPr>
          <p:nvPr/>
        </p:nvSpPr>
        <p:spPr bwMode="auto">
          <a:xfrm>
            <a:off x="7615238" y="3081338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0x05f2</a:t>
            </a:r>
          </a:p>
        </p:txBody>
      </p:sp>
      <p:sp>
        <p:nvSpPr>
          <p:cNvPr id="3016895" name="Text Box 191"/>
          <p:cNvSpPr txBox="1">
            <a:spLocks noChangeArrowheads="1"/>
          </p:cNvSpPr>
          <p:nvPr/>
        </p:nvSpPr>
        <p:spPr bwMode="auto">
          <a:xfrm>
            <a:off x="4756150" y="3108325"/>
            <a:ext cx="730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/>
              <a:t>SP </a:t>
            </a:r>
            <a:r>
              <a:rPr lang="en-US" sz="1200" b="1">
                <a:sym typeface="Symbol" pitchFamily="18" charset="2"/>
              </a:rPr>
              <a:t></a:t>
            </a:r>
          </a:p>
        </p:txBody>
      </p:sp>
      <p:sp>
        <p:nvSpPr>
          <p:cNvPr id="3016896" name="Text Box 192"/>
          <p:cNvSpPr txBox="1">
            <a:spLocks noChangeArrowheads="1"/>
          </p:cNvSpPr>
          <p:nvPr/>
        </p:nvSpPr>
        <p:spPr bwMode="auto">
          <a:xfrm>
            <a:off x="4756150" y="4184650"/>
            <a:ext cx="730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/>
              <a:t>SP </a:t>
            </a:r>
            <a:r>
              <a:rPr lang="en-US" sz="1200" b="1">
                <a:sym typeface="Symbol" pitchFamily="18" charset="2"/>
              </a:rPr>
              <a:t>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163" y="1890886"/>
            <a:ext cx="472430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// quiz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8.1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define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NUMS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average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[])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for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++) 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sum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sum +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data[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];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(sum /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[NUMS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2, 3, 4,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5};</a:t>
            </a: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("%d", average(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2B61-06B2-4FBB-BEF9-9CB187AB0409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313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8</a:t>
            </a:r>
            <a:r>
              <a:rPr lang="en-US" dirty="0" smtClean="0"/>
              <a:t>.1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1967948" y="1470991"/>
            <a:ext cx="2858618" cy="10038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3225248" y="2544417"/>
            <a:ext cx="1515718" cy="1292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2375452" y="3130826"/>
            <a:ext cx="2365515" cy="7759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1729409" y="4591878"/>
            <a:ext cx="3097158" cy="5367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 Box 213"/>
          <p:cNvSpPr txBox="1">
            <a:spLocks noChangeArrowheads="1"/>
          </p:cNvSpPr>
          <p:nvPr/>
        </p:nvSpPr>
        <p:spPr bwMode="auto">
          <a:xfrm>
            <a:off x="4826566" y="1276585"/>
            <a:ext cx="4019260" cy="457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solidFill>
                  <a:schemeClr val="hlink"/>
                </a:solidFill>
                <a:latin typeface="Comic Sans MS" panose="030F0702030302020204" pitchFamily="66" charset="0"/>
              </a:rPr>
              <a:t>How big is the activation record for the function </a:t>
            </a:r>
            <a:r>
              <a:rPr lang="en-US" sz="18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sz="18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?</a:t>
            </a:r>
            <a:endParaRPr lang="en-US" sz="1800" b="1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pPr marL="457200" indent="-457200">
              <a:spcBef>
                <a:spcPts val="3000"/>
              </a:spcBef>
              <a:buFont typeface="+mj-lt"/>
              <a:buAutoNum type="arabicPeriod"/>
            </a:pPr>
            <a:r>
              <a:rPr lang="en-US" sz="1800" b="1" dirty="0">
                <a:solidFill>
                  <a:schemeClr val="hlink"/>
                </a:solidFill>
                <a:latin typeface="Comic Sans MS" panose="030F0702030302020204" pitchFamily="66" charset="0"/>
              </a:rPr>
              <a:t>How much, where, and when is memory allocated for the variable </a:t>
            </a:r>
            <a:r>
              <a:rPr lang="en-US" sz="18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8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?</a:t>
            </a:r>
            <a:endParaRPr lang="en-US" sz="1800" b="1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pPr marL="457200" indent="-457200">
              <a:spcBef>
                <a:spcPts val="300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How much, where, and when is memory allocated for the variable </a:t>
            </a:r>
            <a:r>
              <a:rPr lang="en-US" sz="1800" b="1" dirty="0" smtClean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8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?</a:t>
            </a:r>
          </a:p>
          <a:p>
            <a:pPr marL="457200" indent="-457200">
              <a:spcBef>
                <a:spcPts val="300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How much, where, </a:t>
            </a:r>
            <a:r>
              <a:rPr lang="en-US" sz="1800" b="1" dirty="0">
                <a:solidFill>
                  <a:schemeClr val="hlink"/>
                </a:solidFill>
                <a:latin typeface="Comic Sans MS" panose="030F0702030302020204" pitchFamily="66" charset="0"/>
              </a:rPr>
              <a:t>and when is memory allocated </a:t>
            </a:r>
            <a:r>
              <a:rPr lang="en-US" sz="18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for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8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91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77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Pointers</a:t>
            </a:r>
          </a:p>
        </p:txBody>
      </p:sp>
      <p:pic>
        <p:nvPicPr>
          <p:cNvPr id="3019779" name="Picture 3" descr="monkey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3613150"/>
            <a:ext cx="2978150" cy="287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A3A45-35DE-4190-8210-B98D0E9B3255}" type="slidenum">
              <a:rPr lang="en-US"/>
              <a:pPr/>
              <a:t>14</a:t>
            </a:fld>
            <a:endParaRPr lang="en-US"/>
          </a:p>
        </p:txBody>
      </p:sp>
      <p:sp>
        <p:nvSpPr>
          <p:cNvPr id="302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Swap Function Example</a:t>
            </a:r>
          </a:p>
        </p:txBody>
      </p:sp>
      <p:sp>
        <p:nvSpPr>
          <p:cNvPr id="3024900" name="Text Box 4"/>
          <p:cNvSpPr txBox="1">
            <a:spLocks noChangeArrowheads="1"/>
          </p:cNvSpPr>
          <p:nvPr/>
        </p:nvSpPr>
        <p:spPr bwMode="auto">
          <a:xfrm>
            <a:off x="479425" y="1658938"/>
            <a:ext cx="4602163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int main()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 int a = 3;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 int b = 4;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 swap(a, b);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}</a:t>
            </a:r>
          </a:p>
          <a:p>
            <a:pPr eaLnBrk="0" hangingPunct="0"/>
            <a:endParaRPr lang="en-US" sz="2000" b="1">
              <a:latin typeface="Courier New" pitchFamily="49" charset="0"/>
            </a:endParaRPr>
          </a:p>
          <a:p>
            <a:pPr eaLnBrk="0" hangingPunct="0"/>
            <a:r>
              <a:rPr lang="en-US" sz="2000" b="1">
                <a:latin typeface="Courier New" pitchFamily="49" charset="0"/>
              </a:rPr>
              <a:t>void swap(int a, int b)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 int temp = a;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 a = b;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 b = temp;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}</a:t>
            </a:r>
          </a:p>
        </p:txBody>
      </p:sp>
      <p:graphicFrame>
        <p:nvGraphicFramePr>
          <p:cNvPr id="3025159" name="Group 263"/>
          <p:cNvGraphicFramePr>
            <a:graphicFrameLocks noGrp="1"/>
          </p:cNvGraphicFramePr>
          <p:nvPr>
            <p:ph sz="half" idx="2"/>
          </p:nvPr>
        </p:nvGraphicFramePr>
        <p:xfrm>
          <a:off x="4751388" y="2408238"/>
          <a:ext cx="4006850" cy="3175004"/>
        </p:xfrm>
        <a:graphic>
          <a:graphicData uri="http://schemas.openxmlformats.org/drawingml/2006/table">
            <a:tbl>
              <a:tblPr/>
              <a:tblGrid>
                <a:gridCol w="1468437"/>
                <a:gridCol w="962025"/>
                <a:gridCol w="1576388"/>
              </a:tblGrid>
              <a:tr h="2635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0x05ea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0x05ec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0x05ee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0x05f0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0x05f2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0x05f4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0x05f6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0x05f8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0x05fa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0x05fc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0x05fe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Return Adr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0x0600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25142" name="Line 246"/>
          <p:cNvSpPr>
            <a:spLocks noChangeShapeType="1"/>
          </p:cNvSpPr>
          <p:nvPr/>
        </p:nvSpPr>
        <p:spPr bwMode="auto">
          <a:xfrm>
            <a:off x="5251450" y="4525963"/>
            <a:ext cx="0" cy="798512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25143" name="Text Box 247"/>
          <p:cNvSpPr txBox="1">
            <a:spLocks noChangeArrowheads="1"/>
          </p:cNvSpPr>
          <p:nvPr/>
        </p:nvSpPr>
        <p:spPr bwMode="auto">
          <a:xfrm>
            <a:off x="4945063" y="4803775"/>
            <a:ext cx="598487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 b="1">
                <a:latin typeface="Arial" charset="0"/>
              </a:rPr>
              <a:t>main</a:t>
            </a:r>
          </a:p>
        </p:txBody>
      </p:sp>
      <p:sp>
        <p:nvSpPr>
          <p:cNvPr id="3025148" name="Rectangle 252"/>
          <p:cNvSpPr>
            <a:spLocks noChangeArrowheads="1"/>
          </p:cNvSpPr>
          <p:nvPr/>
        </p:nvSpPr>
        <p:spPr bwMode="auto">
          <a:xfrm>
            <a:off x="7789863" y="3959225"/>
            <a:ext cx="306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3</a:t>
            </a:r>
          </a:p>
        </p:txBody>
      </p:sp>
      <p:sp>
        <p:nvSpPr>
          <p:cNvPr id="3025149" name="Rectangle 253"/>
          <p:cNvSpPr>
            <a:spLocks noChangeArrowheads="1"/>
          </p:cNvSpPr>
          <p:nvPr/>
        </p:nvSpPr>
        <p:spPr bwMode="auto">
          <a:xfrm>
            <a:off x="7265988" y="4225925"/>
            <a:ext cx="1406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Return Adr</a:t>
            </a:r>
          </a:p>
        </p:txBody>
      </p:sp>
      <p:sp>
        <p:nvSpPr>
          <p:cNvPr id="3025150" name="Rectangle 254"/>
          <p:cNvSpPr>
            <a:spLocks noChangeArrowheads="1"/>
          </p:cNvSpPr>
          <p:nvPr/>
        </p:nvSpPr>
        <p:spPr bwMode="auto">
          <a:xfrm>
            <a:off x="5918200" y="3444875"/>
            <a:ext cx="30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a</a:t>
            </a:r>
          </a:p>
        </p:txBody>
      </p:sp>
      <p:sp>
        <p:nvSpPr>
          <p:cNvPr id="3025151" name="Rectangle 255"/>
          <p:cNvSpPr>
            <a:spLocks noChangeArrowheads="1"/>
          </p:cNvSpPr>
          <p:nvPr/>
        </p:nvSpPr>
        <p:spPr bwMode="auto">
          <a:xfrm>
            <a:off x="5918200" y="3702050"/>
            <a:ext cx="30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b</a:t>
            </a:r>
          </a:p>
        </p:txBody>
      </p:sp>
      <p:sp>
        <p:nvSpPr>
          <p:cNvPr id="3025152" name="Rectangle 256"/>
          <p:cNvSpPr>
            <a:spLocks noChangeArrowheads="1"/>
          </p:cNvSpPr>
          <p:nvPr/>
        </p:nvSpPr>
        <p:spPr bwMode="auto">
          <a:xfrm>
            <a:off x="5551488" y="3959225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temp</a:t>
            </a:r>
          </a:p>
        </p:txBody>
      </p:sp>
      <p:sp>
        <p:nvSpPr>
          <p:cNvPr id="3025155" name="Line 259"/>
          <p:cNvSpPr>
            <a:spLocks noChangeShapeType="1"/>
          </p:cNvSpPr>
          <p:nvPr/>
        </p:nvSpPr>
        <p:spPr bwMode="auto">
          <a:xfrm>
            <a:off x="5248275" y="3467100"/>
            <a:ext cx="0" cy="10445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25156" name="Text Box 260"/>
          <p:cNvSpPr txBox="1">
            <a:spLocks noChangeArrowheads="1"/>
          </p:cNvSpPr>
          <p:nvPr/>
        </p:nvSpPr>
        <p:spPr bwMode="auto">
          <a:xfrm>
            <a:off x="4946650" y="3778250"/>
            <a:ext cx="627063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 b="1">
                <a:latin typeface="Arial" charset="0"/>
              </a:rPr>
              <a:t>swap</a:t>
            </a:r>
          </a:p>
        </p:txBody>
      </p:sp>
      <p:sp>
        <p:nvSpPr>
          <p:cNvPr id="3025157" name="Rectangle 261"/>
          <p:cNvSpPr>
            <a:spLocks noChangeArrowheads="1"/>
          </p:cNvSpPr>
          <p:nvPr/>
        </p:nvSpPr>
        <p:spPr bwMode="auto">
          <a:xfrm>
            <a:off x="7789863" y="3692525"/>
            <a:ext cx="306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3</a:t>
            </a:r>
          </a:p>
        </p:txBody>
      </p:sp>
      <p:sp>
        <p:nvSpPr>
          <p:cNvPr id="3025158" name="Rectangle 262"/>
          <p:cNvSpPr>
            <a:spLocks noChangeArrowheads="1"/>
          </p:cNvSpPr>
          <p:nvPr/>
        </p:nvSpPr>
        <p:spPr bwMode="auto">
          <a:xfrm>
            <a:off x="7789863" y="3435350"/>
            <a:ext cx="306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4</a:t>
            </a:r>
          </a:p>
        </p:txBody>
      </p:sp>
      <p:sp>
        <p:nvSpPr>
          <p:cNvPr id="3025160" name="Text Box 26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Pointers</a:t>
            </a:r>
          </a:p>
        </p:txBody>
      </p:sp>
      <p:sp>
        <p:nvSpPr>
          <p:cNvPr id="3025161" name="Rectangle 265"/>
          <p:cNvSpPr>
            <a:spLocks noChangeArrowheads="1"/>
          </p:cNvSpPr>
          <p:nvPr/>
        </p:nvSpPr>
        <p:spPr bwMode="auto">
          <a:xfrm>
            <a:off x="5227638" y="1698625"/>
            <a:ext cx="3662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Stack after call to swap():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F029-FDB5-4ECB-8C58-8E394A8F6060}" type="slidenum">
              <a:rPr lang="en-US"/>
              <a:pPr/>
              <a:t>15</a:t>
            </a:fld>
            <a:endParaRPr lang="en-US"/>
          </a:p>
        </p:txBody>
      </p:sp>
      <p:sp>
        <p:nvSpPr>
          <p:cNvPr id="302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02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469313" cy="51339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A pointer is an address</a:t>
            </a:r>
          </a:p>
          <a:p>
            <a:pPr lvl="1">
              <a:spcBef>
                <a:spcPts val="0"/>
              </a:spcBef>
            </a:pPr>
            <a:r>
              <a:rPr lang="en-US" dirty="0"/>
              <a:t>With pointers</a:t>
            </a:r>
          </a:p>
          <a:p>
            <a:pPr lvl="2">
              <a:spcBef>
                <a:spcPts val="0"/>
              </a:spcBef>
            </a:pPr>
            <a:r>
              <a:rPr lang="en-US" dirty="0"/>
              <a:t>functions can indirectly access variables.</a:t>
            </a:r>
          </a:p>
          <a:p>
            <a:pPr lvl="2">
              <a:spcBef>
                <a:spcPts val="0"/>
              </a:spcBef>
            </a:pPr>
            <a:r>
              <a:rPr lang="en-US" dirty="0"/>
              <a:t>functions can modify the arguments passed by the caller function.</a:t>
            </a:r>
          </a:p>
          <a:p>
            <a:pPr lvl="2">
              <a:spcBef>
                <a:spcPts val="0"/>
              </a:spcBef>
            </a:pPr>
            <a:r>
              <a:rPr lang="en-US" dirty="0"/>
              <a:t>sophisticated data structures can grow and shrink at run-time.</a:t>
            </a:r>
          </a:p>
          <a:p>
            <a:pPr lvl="1">
              <a:spcBef>
                <a:spcPts val="0"/>
              </a:spcBef>
            </a:pPr>
            <a:r>
              <a:rPr lang="en-US" dirty="0"/>
              <a:t>Arrays and pointers are closely related.</a:t>
            </a:r>
          </a:p>
          <a:p>
            <a:pPr lvl="2">
              <a:spcBef>
                <a:spcPts val="0"/>
              </a:spcBef>
            </a:pPr>
            <a:r>
              <a:rPr lang="en-US" dirty="0"/>
              <a:t>Array pointers enable us to conveniently process groups of data such as vectors, lists, and strings.</a:t>
            </a:r>
          </a:p>
          <a:p>
            <a:pPr>
              <a:spcBef>
                <a:spcPts val="600"/>
              </a:spcBef>
            </a:pPr>
            <a:r>
              <a:rPr lang="en-US" dirty="0"/>
              <a:t>A </a:t>
            </a:r>
            <a:r>
              <a:rPr lang="en-US" b="1" u="sng" dirty="0"/>
              <a:t>pointer variable </a:t>
            </a:r>
            <a:r>
              <a:rPr lang="en-US" dirty="0"/>
              <a:t>contains a memory address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Associated with a pointer variable is the </a:t>
            </a:r>
            <a:r>
              <a:rPr lang="en-US" i="1" dirty="0"/>
              <a:t>type</a:t>
            </a:r>
            <a:r>
              <a:rPr lang="en-US" dirty="0"/>
              <a:t> of value to which it points.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 asterisk (*) indicates that the following identifier is a pointer variable.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 ampersand (&amp;) returns a pointer (address) to the following identifier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21828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Pointers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6012350" y="825976"/>
            <a:ext cx="2955380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* </a:t>
            </a:r>
            <a:r>
              <a:rPr lang="en-US" sz="1800" b="1" dirty="0" err="1">
                <a:latin typeface="Courier New" pitchFamily="49" charset="0"/>
              </a:rPr>
              <a:t>ptr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marL="0" lvl="1">
              <a:lnSpc>
                <a:spcPct val="80000"/>
              </a:lnSpc>
            </a:pPr>
            <a:r>
              <a:rPr lang="en-US" sz="1800" b="1" dirty="0" smtClean="0">
                <a:latin typeface="Courier New" pitchFamily="49" charset="0"/>
              </a:rPr>
              <a:t>char</a:t>
            </a:r>
            <a:r>
              <a:rPr lang="en-US" sz="1800" b="1" dirty="0">
                <a:latin typeface="Courier New" pitchFamily="49" charset="0"/>
              </a:rPr>
              <a:t>* </a:t>
            </a:r>
            <a:r>
              <a:rPr lang="en-US" sz="1800" b="1" dirty="0" err="1">
                <a:latin typeface="Courier New" pitchFamily="49" charset="0"/>
              </a:rPr>
              <a:t>cp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marL="0" lvl="1">
              <a:lnSpc>
                <a:spcPct val="80000"/>
              </a:lnSpc>
            </a:pPr>
            <a:r>
              <a:rPr lang="en-US" sz="1800" b="1" dirty="0" smtClean="0">
                <a:latin typeface="Courier New" pitchFamily="49" charset="0"/>
              </a:rPr>
              <a:t>double</a:t>
            </a:r>
            <a:r>
              <a:rPr lang="en-US" sz="1800" b="1" dirty="0">
                <a:latin typeface="Courier New" pitchFamily="49" charset="0"/>
              </a:rPr>
              <a:t>* </a:t>
            </a:r>
            <a:r>
              <a:rPr lang="en-US" sz="1800" b="1" dirty="0" err="1">
                <a:latin typeface="Courier New" pitchFamily="49" charset="0"/>
              </a:rPr>
              <a:t>dp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marL="0" lvl="1">
              <a:lnSpc>
                <a:spcPct val="80000"/>
              </a:lnSpc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** </a:t>
            </a:r>
            <a:r>
              <a:rPr lang="en-US" sz="1800" b="1" dirty="0" err="1">
                <a:latin typeface="Courier New" pitchFamily="49" charset="0"/>
              </a:rPr>
              <a:t>p_ptr</a:t>
            </a:r>
            <a:r>
              <a:rPr lang="en-US" sz="1800" b="1" dirty="0">
                <a:latin typeface="Courier New" pitchFamily="49" charset="0"/>
              </a:rPr>
              <a:t> = &amp;</a:t>
            </a:r>
            <a:r>
              <a:rPr lang="en-US" sz="1800" b="1" dirty="0" err="1">
                <a:latin typeface="Courier New" pitchFamily="49" charset="0"/>
              </a:rPr>
              <a:t>ptr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marL="0" lvl="1">
              <a:lnSpc>
                <a:spcPct val="80000"/>
              </a:lnSpc>
            </a:pPr>
            <a:r>
              <a:rPr lang="en-US" sz="1800" b="1" dirty="0" smtClean="0">
                <a:latin typeface="Courier New" pitchFamily="49" charset="0"/>
              </a:rPr>
              <a:t>char </a:t>
            </a:r>
            <a:r>
              <a:rPr lang="en-US" sz="1800" b="1" dirty="0">
                <a:latin typeface="Courier New" pitchFamily="49" charset="0"/>
              </a:rPr>
              <a:t>*strings[10];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2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2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2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2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2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2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2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2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2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2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827" grpId="0" build="p" autoUpdateAnimBg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5F7F-99ED-4867-A549-0AD13E20C313}" type="slidenum">
              <a:rPr lang="en-US"/>
              <a:pPr/>
              <a:t>16</a:t>
            </a:fld>
            <a:endParaRPr lang="en-US"/>
          </a:p>
        </p:txBody>
      </p:sp>
      <p:sp>
        <p:nvSpPr>
          <p:cNvPr id="302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Operators</a:t>
            </a:r>
          </a:p>
        </p:txBody>
      </p:sp>
      <p:sp>
        <p:nvSpPr>
          <p:cNvPr id="302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545513" cy="4930775"/>
          </a:xfrm>
        </p:spPr>
        <p:txBody>
          <a:bodyPr/>
          <a:lstStyle/>
          <a:p>
            <a:pPr marL="287338" indent="-287338">
              <a:lnSpc>
                <a:spcPct val="90000"/>
              </a:lnSpc>
            </a:pPr>
            <a:r>
              <a:rPr lang="en-US" dirty="0"/>
              <a:t>A pointer variable is declared with the asterisk operator (*)</a:t>
            </a:r>
          </a:p>
          <a:p>
            <a:pPr marL="746125" lvl="1" indent="-234950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b="1" dirty="0">
                <a:latin typeface="Courier New" pitchFamily="49" charset="0"/>
              </a:rPr>
              <a:t>type *</a:t>
            </a:r>
            <a:r>
              <a:rPr lang="en-US" b="1" dirty="0" err="1">
                <a:latin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</a:rPr>
              <a:t>;	// same - whitespace doesn’t matter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	type* </a:t>
            </a:r>
            <a:r>
              <a:rPr lang="en-US" b="1" dirty="0" err="1">
                <a:latin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</a:rPr>
              <a:t>;</a:t>
            </a:r>
            <a:endParaRPr lang="en-US" dirty="0"/>
          </a:p>
          <a:p>
            <a:pPr marL="287338" indent="-287338">
              <a:lnSpc>
                <a:spcPct val="90000"/>
              </a:lnSpc>
            </a:pPr>
            <a:r>
              <a:rPr lang="en-US" dirty="0"/>
              <a:t>Dereferencing any expression returns a value</a:t>
            </a:r>
          </a:p>
          <a:p>
            <a:pPr marL="1082675" lvl="2" indent="-22225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*</a:t>
            </a:r>
            <a:r>
              <a:rPr lang="en-US" sz="2000" b="1" dirty="0" err="1">
                <a:latin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dirty="0"/>
              <a:t>returns contents of the memory location</a:t>
            </a:r>
          </a:p>
          <a:p>
            <a:pPr marL="1082675" lvl="2" indent="-222250">
              <a:lnSpc>
                <a:spcPct val="90000"/>
              </a:lnSpc>
              <a:buNone/>
            </a:pPr>
            <a:r>
              <a:rPr lang="en-US" sz="2000" dirty="0"/>
              <a:t>		pointed to by </a:t>
            </a:r>
            <a:r>
              <a:rPr lang="en-US" sz="2000" b="1" dirty="0" err="1">
                <a:latin typeface="Courier New" pitchFamily="49" charset="0"/>
              </a:rPr>
              <a:t>var</a:t>
            </a:r>
            <a:endParaRPr lang="en-US" sz="2000" dirty="0"/>
          </a:p>
          <a:p>
            <a:pPr marL="1082675" lvl="2" indent="-22225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**</a:t>
            </a:r>
            <a:r>
              <a:rPr lang="en-US" sz="2000" b="1" dirty="0" err="1">
                <a:latin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dirty="0"/>
              <a:t>returns contents of the memory location</a:t>
            </a:r>
          </a:p>
          <a:p>
            <a:pPr marL="1082675" lvl="2" indent="-222250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pointed to by the memory location pointed</a:t>
            </a:r>
          </a:p>
          <a:p>
            <a:pPr marL="1082675" lvl="2" indent="-222250">
              <a:lnSpc>
                <a:spcPct val="90000"/>
              </a:lnSpc>
              <a:buNone/>
            </a:pPr>
            <a:r>
              <a:rPr lang="en-US" sz="2000" dirty="0"/>
              <a:t>		to by </a:t>
            </a:r>
            <a:r>
              <a:rPr lang="en-US" sz="2000" b="1" dirty="0" err="1">
                <a:latin typeface="Courier New" pitchFamily="49" charset="0"/>
              </a:rPr>
              <a:t>var</a:t>
            </a:r>
            <a:endParaRPr lang="en-US" sz="2000" dirty="0"/>
          </a:p>
          <a:p>
            <a:pPr marL="1082675" lvl="2" indent="-22225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*3	</a:t>
            </a:r>
            <a:r>
              <a:rPr lang="en-US" sz="2000" dirty="0"/>
              <a:t>returns the contents of memory location 3</a:t>
            </a:r>
            <a:endParaRPr lang="en-US" dirty="0"/>
          </a:p>
          <a:p>
            <a:pPr marL="287338" indent="-287338">
              <a:lnSpc>
                <a:spcPct val="90000"/>
              </a:lnSpc>
            </a:pPr>
            <a:r>
              <a:rPr lang="en-US" dirty="0"/>
              <a:t>A pointer is created with the reference operator (&amp;)</a:t>
            </a:r>
          </a:p>
          <a:p>
            <a:pPr marL="287338" indent="-287338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b="1" dirty="0">
                <a:latin typeface="Courier New" pitchFamily="49" charset="0"/>
              </a:rPr>
              <a:t>&amp;</a:t>
            </a:r>
            <a:r>
              <a:rPr lang="en-US" sz="2000" b="1" dirty="0" err="1">
                <a:latin typeface="Courier New" pitchFamily="49" charset="0"/>
              </a:rPr>
              <a:t>var</a:t>
            </a:r>
            <a:endParaRPr lang="en-US" sz="2000" dirty="0"/>
          </a:p>
          <a:p>
            <a:pPr marL="746125" lvl="1" indent="-234950">
              <a:lnSpc>
                <a:spcPct val="90000"/>
              </a:lnSpc>
            </a:pPr>
            <a:r>
              <a:rPr lang="en-US" dirty="0"/>
              <a:t>Reference must be applied to a memory object</a:t>
            </a:r>
          </a:p>
          <a:p>
            <a:pPr marL="746125" lvl="1" indent="-234950">
              <a:lnSpc>
                <a:spcPct val="90000"/>
              </a:lnSpc>
            </a:pPr>
            <a:r>
              <a:rPr lang="en-US" dirty="0"/>
              <a:t>&amp;3 is illegal as it would return a pointer to a constant</a:t>
            </a:r>
          </a:p>
        </p:txBody>
      </p:sp>
      <p:sp>
        <p:nvSpPr>
          <p:cNvPr id="3026948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2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2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2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2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2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2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2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2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6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26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6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26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6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026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6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026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6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026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694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09D8-DEB7-4308-8842-CE6E5A055CA8}" type="slidenum">
              <a:rPr lang="en-US"/>
              <a:pPr/>
              <a:t>17</a:t>
            </a:fld>
            <a:endParaRPr lang="en-US"/>
          </a:p>
        </p:txBody>
      </p:sp>
      <p:sp>
        <p:nvSpPr>
          <p:cNvPr id="303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Operator Precedence and Associativity</a:t>
            </a:r>
          </a:p>
        </p:txBody>
      </p:sp>
      <p:graphicFrame>
        <p:nvGraphicFramePr>
          <p:cNvPr id="3030078" name="Group 62"/>
          <p:cNvGraphicFramePr>
            <a:graphicFrameLocks noGrp="1"/>
          </p:cNvGraphicFramePr>
          <p:nvPr/>
        </p:nvGraphicFramePr>
        <p:xfrm>
          <a:off x="554038" y="1630363"/>
          <a:ext cx="8083550" cy="4632960"/>
        </p:xfrm>
        <a:graphic>
          <a:graphicData uri="http://schemas.openxmlformats.org/drawingml/2006/table">
            <a:tbl>
              <a:tblPr/>
              <a:tblGrid>
                <a:gridCol w="5970587"/>
                <a:gridCol w="2112963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OPERATORS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ASSOCIATIVITY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 )    [ ]    -&gt;   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left to 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!   ~   ++   --   +   -   *   &amp;  (</a:t>
                      </a: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type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 sizeof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right to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*    /   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left to 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+   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left to 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&lt;&lt;    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left to 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    &lt;=    &gt;    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left to 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==    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left to 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left to 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left to 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left to 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&amp;&amp;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left to 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||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left to 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?: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left to 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=  +=  -=  *=  /=  %=  &amp;=  ^=  |=  &lt;&lt;=  &gt;&gt;=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right to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left to 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30072" name="Text Box 56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Pointers</a:t>
            </a:r>
          </a:p>
        </p:txBody>
      </p:sp>
      <p:grpSp>
        <p:nvGrpSpPr>
          <p:cNvPr id="3030075" name="Group 59"/>
          <p:cNvGrpSpPr>
            <a:grpSpLocks/>
          </p:cNvGrpSpPr>
          <p:nvPr/>
        </p:nvGrpSpPr>
        <p:grpSpPr bwMode="auto">
          <a:xfrm>
            <a:off x="3775075" y="1177925"/>
            <a:ext cx="3479800" cy="1347788"/>
            <a:chOff x="2070" y="742"/>
            <a:chExt cx="2192" cy="849"/>
          </a:xfrm>
        </p:grpSpPr>
        <p:sp>
          <p:nvSpPr>
            <p:cNvPr id="3030073" name="Oval 57"/>
            <p:cNvSpPr>
              <a:spLocks noChangeArrowheads="1"/>
            </p:cNvSpPr>
            <p:nvPr/>
          </p:nvSpPr>
          <p:spPr bwMode="auto">
            <a:xfrm>
              <a:off x="2070" y="1386"/>
              <a:ext cx="500" cy="205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0074" name="AutoShape 58"/>
            <p:cNvSpPr>
              <a:spLocks noChangeArrowheads="1"/>
            </p:cNvSpPr>
            <p:nvPr/>
          </p:nvSpPr>
          <p:spPr bwMode="auto">
            <a:xfrm>
              <a:off x="2701" y="742"/>
              <a:ext cx="1561" cy="410"/>
            </a:xfrm>
            <a:prstGeom prst="wedgeRoundRectCallout">
              <a:avLst>
                <a:gd name="adj1" fmla="val -58968"/>
                <a:gd name="adj2" fmla="val 113657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90000"/>
                </a:lnSpc>
              </a:pPr>
              <a:r>
                <a:rPr lang="en-US" sz="1800" b="1"/>
                <a:t>* =dereference</a:t>
              </a:r>
            </a:p>
            <a:p>
              <a:pPr>
                <a:lnSpc>
                  <a:spcPct val="90000"/>
                </a:lnSpc>
              </a:pPr>
              <a:r>
                <a:rPr lang="en-US" sz="1800" b="1"/>
                <a:t>&amp; = reference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3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14B5-D8DC-4ECF-A2C1-4FD45730709C}" type="slidenum">
              <a:rPr lang="en-US"/>
              <a:pPr/>
              <a:t>18</a:t>
            </a:fld>
            <a:endParaRPr lang="en-US"/>
          </a:p>
        </p:txBody>
      </p:sp>
      <p:sp>
        <p:nvSpPr>
          <p:cNvPr id="308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Pointers</a:t>
            </a:r>
            <a:endParaRPr lang="en-US" dirty="0"/>
          </a:p>
        </p:txBody>
      </p:sp>
      <p:sp>
        <p:nvSpPr>
          <p:cNvPr id="3083377" name="Text Box 113"/>
          <p:cNvSpPr txBox="1">
            <a:spLocks noChangeArrowheads="1"/>
          </p:cNvSpPr>
          <p:nvPr/>
        </p:nvSpPr>
        <p:spPr bwMode="auto">
          <a:xfrm>
            <a:off x="412750" y="1484313"/>
            <a:ext cx="4194175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int *ptr1;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int *ptr2;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int i = 4;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int j;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ptr1 = &amp;i;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ptr2 = &amp;j;</a:t>
            </a:r>
          </a:p>
          <a:p>
            <a:pPr eaLnBrk="0" hangingPunct="0"/>
            <a:endParaRPr lang="en-US" sz="2000" b="1">
              <a:latin typeface="Courier New" pitchFamily="49" charset="0"/>
            </a:endParaRPr>
          </a:p>
          <a:p>
            <a:pPr eaLnBrk="0" hangingPunct="0"/>
            <a:r>
              <a:rPr lang="en-US" sz="2000" b="1">
                <a:latin typeface="Courier New" pitchFamily="49" charset="0"/>
              </a:rPr>
              <a:t>// What will these print?</a:t>
            </a:r>
          </a:p>
          <a:p>
            <a:pPr eaLnBrk="0" hangingPunct="0"/>
            <a:endParaRPr lang="en-US" sz="2000" b="1">
              <a:latin typeface="Courier New" pitchFamily="49" charset="0"/>
            </a:endParaRPr>
          </a:p>
          <a:p>
            <a:pPr eaLnBrk="0" hangingPunct="0"/>
            <a:r>
              <a:rPr lang="en-US" sz="2000" b="1">
                <a:latin typeface="Courier New" pitchFamily="49" charset="0"/>
              </a:rPr>
              <a:t>printf("\n%04x", ptr1);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printf("\n%04x", ptr2);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printf("\n%04x", *ptr1);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printf("\n%04x", *ptr2);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j = *ptr1;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printf("\n%04x", j);</a:t>
            </a:r>
          </a:p>
        </p:txBody>
      </p:sp>
      <p:sp>
        <p:nvSpPr>
          <p:cNvPr id="3083381" name="Rectangle 117"/>
          <p:cNvSpPr>
            <a:spLocks noChangeArrowheads="1"/>
          </p:cNvSpPr>
          <p:nvPr/>
        </p:nvSpPr>
        <p:spPr bwMode="auto">
          <a:xfrm>
            <a:off x="4256088" y="4271963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  <a:latin typeface="Courier New" pitchFamily="49" charset="0"/>
              </a:rPr>
              <a:t>0x05fa</a:t>
            </a:r>
          </a:p>
        </p:txBody>
      </p:sp>
      <p:sp>
        <p:nvSpPr>
          <p:cNvPr id="3083382" name="Rectangle 118"/>
          <p:cNvSpPr>
            <a:spLocks noChangeArrowheads="1"/>
          </p:cNvSpPr>
          <p:nvPr/>
        </p:nvSpPr>
        <p:spPr bwMode="auto">
          <a:xfrm>
            <a:off x="4256088" y="4595813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  <a:latin typeface="Courier New" pitchFamily="49" charset="0"/>
              </a:rPr>
              <a:t>0x05fc</a:t>
            </a:r>
          </a:p>
        </p:txBody>
      </p:sp>
      <p:sp>
        <p:nvSpPr>
          <p:cNvPr id="3083383" name="Rectangle 119"/>
          <p:cNvSpPr>
            <a:spLocks noChangeArrowheads="1"/>
          </p:cNvSpPr>
          <p:nvPr/>
        </p:nvSpPr>
        <p:spPr bwMode="auto">
          <a:xfrm>
            <a:off x="4256088" y="4919663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  <a:latin typeface="Courier New" pitchFamily="49" charset="0"/>
              </a:rPr>
              <a:t>0x0004</a:t>
            </a:r>
          </a:p>
        </p:txBody>
      </p:sp>
      <p:sp>
        <p:nvSpPr>
          <p:cNvPr id="3083384" name="Rectangle 120"/>
          <p:cNvSpPr>
            <a:spLocks noChangeArrowheads="1"/>
          </p:cNvSpPr>
          <p:nvPr/>
        </p:nvSpPr>
        <p:spPr bwMode="auto">
          <a:xfrm>
            <a:off x="4256088" y="5214938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  <a:latin typeface="Courier New" pitchFamily="49" charset="0"/>
              </a:rPr>
              <a:t>??????</a:t>
            </a:r>
          </a:p>
        </p:txBody>
      </p:sp>
      <p:sp>
        <p:nvSpPr>
          <p:cNvPr id="3083385" name="Rectangle 121"/>
          <p:cNvSpPr>
            <a:spLocks noChangeArrowheads="1"/>
          </p:cNvSpPr>
          <p:nvPr/>
        </p:nvSpPr>
        <p:spPr bwMode="auto">
          <a:xfrm>
            <a:off x="4256088" y="5824538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hlink"/>
                </a:solidFill>
                <a:latin typeface="Courier New" pitchFamily="49" charset="0"/>
              </a:rPr>
              <a:t>0x0004</a:t>
            </a:r>
          </a:p>
        </p:txBody>
      </p:sp>
      <p:graphicFrame>
        <p:nvGraphicFramePr>
          <p:cNvPr id="3083474" name="Group 210"/>
          <p:cNvGraphicFramePr>
            <a:graphicFrameLocks noGrp="1"/>
          </p:cNvGraphicFramePr>
          <p:nvPr/>
        </p:nvGraphicFramePr>
        <p:xfrm>
          <a:off x="5210175" y="1322388"/>
          <a:ext cx="3300413" cy="3175004"/>
        </p:xfrm>
        <a:graphic>
          <a:graphicData uri="http://schemas.openxmlformats.org/drawingml/2006/table">
            <a:tbl>
              <a:tblPr/>
              <a:tblGrid>
                <a:gridCol w="762000"/>
                <a:gridCol w="962025"/>
                <a:gridCol w="1576388"/>
              </a:tblGrid>
              <a:tr h="2635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0x05ea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0x05ec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0x05ee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0x05f0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0x05f2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0x05f4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ptr1</a:t>
                      </a: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0x05f6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ptr2</a:t>
                      </a: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0x05f8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</a:t>
                      </a: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0x05fa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j</a:t>
                      </a: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0x05fc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0x05fe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Return Adr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0x0600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83462" name="Rectangle 198"/>
          <p:cNvSpPr>
            <a:spLocks noChangeArrowheads="1"/>
          </p:cNvSpPr>
          <p:nvPr/>
        </p:nvSpPr>
        <p:spPr bwMode="auto">
          <a:xfrm>
            <a:off x="7551738" y="3673475"/>
            <a:ext cx="306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4</a:t>
            </a:r>
          </a:p>
        </p:txBody>
      </p:sp>
      <p:sp>
        <p:nvSpPr>
          <p:cNvPr id="3083469" name="Rectangle 205"/>
          <p:cNvSpPr>
            <a:spLocks noChangeArrowheads="1"/>
          </p:cNvSpPr>
          <p:nvPr/>
        </p:nvSpPr>
        <p:spPr bwMode="auto">
          <a:xfrm>
            <a:off x="7542213" y="3416300"/>
            <a:ext cx="306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4</a:t>
            </a:r>
          </a:p>
        </p:txBody>
      </p:sp>
      <p:grpSp>
        <p:nvGrpSpPr>
          <p:cNvPr id="3083492" name="Group 228"/>
          <p:cNvGrpSpPr>
            <a:grpSpLocks/>
          </p:cNvGrpSpPr>
          <p:nvPr/>
        </p:nvGrpSpPr>
        <p:grpSpPr bwMode="auto">
          <a:xfrm>
            <a:off x="7313613" y="3149600"/>
            <a:ext cx="1382712" cy="695325"/>
            <a:chOff x="4607" y="1984"/>
            <a:chExt cx="871" cy="438"/>
          </a:xfrm>
        </p:grpSpPr>
        <p:sp>
          <p:nvSpPr>
            <p:cNvPr id="3083468" name="Rectangle 204"/>
            <p:cNvSpPr>
              <a:spLocks noChangeArrowheads="1"/>
            </p:cNvSpPr>
            <p:nvPr/>
          </p:nvSpPr>
          <p:spPr bwMode="auto">
            <a:xfrm>
              <a:off x="4607" y="1984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Courier New" pitchFamily="49" charset="0"/>
                </a:rPr>
                <a:t>0x05fc</a:t>
              </a:r>
            </a:p>
          </p:txBody>
        </p:sp>
        <p:grpSp>
          <p:nvGrpSpPr>
            <p:cNvPr id="3083488" name="Group 224"/>
            <p:cNvGrpSpPr>
              <a:grpSpLocks/>
            </p:cNvGrpSpPr>
            <p:nvPr/>
          </p:nvGrpSpPr>
          <p:grpSpPr bwMode="auto">
            <a:xfrm>
              <a:off x="5208" y="2086"/>
              <a:ext cx="270" cy="336"/>
              <a:chOff x="5208" y="2086"/>
              <a:chExt cx="270" cy="336"/>
            </a:xfrm>
          </p:grpSpPr>
          <p:sp>
            <p:nvSpPr>
              <p:cNvPr id="3083480" name="Line 216"/>
              <p:cNvSpPr>
                <a:spLocks noChangeShapeType="1"/>
              </p:cNvSpPr>
              <p:nvPr/>
            </p:nvSpPr>
            <p:spPr bwMode="auto">
              <a:xfrm>
                <a:off x="5208" y="2094"/>
                <a:ext cx="27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481" name="Line 217"/>
              <p:cNvSpPr>
                <a:spLocks noChangeShapeType="1"/>
              </p:cNvSpPr>
              <p:nvPr/>
            </p:nvSpPr>
            <p:spPr bwMode="auto">
              <a:xfrm>
                <a:off x="5472" y="2086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482" name="Line 218"/>
              <p:cNvSpPr>
                <a:spLocks noChangeShapeType="1"/>
              </p:cNvSpPr>
              <p:nvPr/>
            </p:nvSpPr>
            <p:spPr bwMode="auto">
              <a:xfrm flipH="1">
                <a:off x="5370" y="2418"/>
                <a:ext cx="10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3083491" name="Group 227"/>
          <p:cNvGrpSpPr>
            <a:grpSpLocks/>
          </p:cNvGrpSpPr>
          <p:nvPr/>
        </p:nvGrpSpPr>
        <p:grpSpPr bwMode="auto">
          <a:xfrm>
            <a:off x="7313613" y="2873375"/>
            <a:ext cx="1573212" cy="703263"/>
            <a:chOff x="4607" y="1810"/>
            <a:chExt cx="991" cy="443"/>
          </a:xfrm>
        </p:grpSpPr>
        <p:sp>
          <p:nvSpPr>
            <p:cNvPr id="3083461" name="Rectangle 197"/>
            <p:cNvSpPr>
              <a:spLocks noChangeArrowheads="1"/>
            </p:cNvSpPr>
            <p:nvPr/>
          </p:nvSpPr>
          <p:spPr bwMode="auto">
            <a:xfrm>
              <a:off x="4607" y="1810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Courier New" pitchFamily="49" charset="0"/>
                </a:rPr>
                <a:t>0x05fa</a:t>
              </a:r>
            </a:p>
          </p:txBody>
        </p:sp>
        <p:grpSp>
          <p:nvGrpSpPr>
            <p:cNvPr id="3083489" name="Group 225"/>
            <p:cNvGrpSpPr>
              <a:grpSpLocks/>
            </p:cNvGrpSpPr>
            <p:nvPr/>
          </p:nvGrpSpPr>
          <p:grpSpPr bwMode="auto">
            <a:xfrm>
              <a:off x="5208" y="1912"/>
              <a:ext cx="390" cy="341"/>
              <a:chOff x="5208" y="1912"/>
              <a:chExt cx="390" cy="341"/>
            </a:xfrm>
          </p:grpSpPr>
          <p:sp>
            <p:nvSpPr>
              <p:cNvPr id="3083485" name="Line 221"/>
              <p:cNvSpPr>
                <a:spLocks noChangeShapeType="1"/>
              </p:cNvSpPr>
              <p:nvPr/>
            </p:nvSpPr>
            <p:spPr bwMode="auto">
              <a:xfrm>
                <a:off x="5208" y="1920"/>
                <a:ext cx="39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486" name="Line 222"/>
              <p:cNvSpPr>
                <a:spLocks noChangeShapeType="1"/>
              </p:cNvSpPr>
              <p:nvPr/>
            </p:nvSpPr>
            <p:spPr bwMode="auto">
              <a:xfrm>
                <a:off x="5590" y="1912"/>
                <a:ext cx="0" cy="341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487" name="Line 223"/>
              <p:cNvSpPr>
                <a:spLocks noChangeShapeType="1"/>
              </p:cNvSpPr>
              <p:nvPr/>
            </p:nvSpPr>
            <p:spPr bwMode="auto">
              <a:xfrm flipH="1">
                <a:off x="5370" y="2244"/>
                <a:ext cx="228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3083490" name="Text Box 226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8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8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8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8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8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8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8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8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8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381" grpId="0"/>
      <p:bldP spid="3083382" grpId="0"/>
      <p:bldP spid="3083383" grpId="0"/>
      <p:bldP spid="3083384" grpId="0"/>
      <p:bldP spid="3083385" grpId="0"/>
      <p:bldP spid="3083462" grpId="0"/>
      <p:bldP spid="30834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D6B96-A8A9-4972-AB0F-C900828332E8}" type="slidenum">
              <a:rPr lang="en-US"/>
              <a:pPr/>
              <a:t>19</a:t>
            </a:fld>
            <a:endParaRPr lang="en-US"/>
          </a:p>
        </p:txBody>
      </p:sp>
      <p:sp>
        <p:nvSpPr>
          <p:cNvPr id="309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Swap Example Fixed!</a:t>
            </a:r>
          </a:p>
        </p:txBody>
      </p:sp>
      <p:sp>
        <p:nvSpPr>
          <p:cNvPr id="3090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408113"/>
            <a:ext cx="5329238" cy="5292725"/>
          </a:xfrm>
        </p:spPr>
        <p:txBody>
          <a:bodyPr/>
          <a:lstStyle/>
          <a:p>
            <a:r>
              <a:rPr lang="en-US"/>
              <a:t>Stack after call to swap()</a:t>
            </a:r>
          </a:p>
        </p:txBody>
      </p:sp>
      <p:sp>
        <p:nvSpPr>
          <p:cNvPr id="3090436" name="Text Box 4"/>
          <p:cNvSpPr txBox="1">
            <a:spLocks noChangeArrowheads="1"/>
          </p:cNvSpPr>
          <p:nvPr/>
        </p:nvSpPr>
        <p:spPr bwMode="auto">
          <a:xfrm>
            <a:off x="674688" y="1989138"/>
            <a:ext cx="4002087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int main()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 int a = 3;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 int b = 4;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 swap(&amp;a, &amp;b);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}</a:t>
            </a:r>
          </a:p>
          <a:p>
            <a:pPr eaLnBrk="0" hangingPunct="0"/>
            <a:endParaRPr lang="en-US" sz="2000" b="1">
              <a:latin typeface="Courier New" pitchFamily="49" charset="0"/>
            </a:endParaRPr>
          </a:p>
          <a:p>
            <a:pPr eaLnBrk="0" hangingPunct="0"/>
            <a:r>
              <a:rPr lang="en-US" sz="2000" b="1">
                <a:latin typeface="Courier New" pitchFamily="49" charset="0"/>
              </a:rPr>
              <a:t>void swap(int* a, int* b)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 int temp = *a;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 *a = *b;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 *b = temp;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}</a:t>
            </a:r>
          </a:p>
        </p:txBody>
      </p:sp>
      <p:graphicFrame>
        <p:nvGraphicFramePr>
          <p:cNvPr id="3090437" name="Group 5"/>
          <p:cNvGraphicFramePr>
            <a:graphicFrameLocks noGrp="1"/>
          </p:cNvGraphicFramePr>
          <p:nvPr>
            <p:ph sz="half" idx="2"/>
          </p:nvPr>
        </p:nvGraphicFramePr>
        <p:xfrm>
          <a:off x="4751388" y="2122488"/>
          <a:ext cx="4006850" cy="3175004"/>
        </p:xfrm>
        <a:graphic>
          <a:graphicData uri="http://schemas.openxmlformats.org/drawingml/2006/table">
            <a:tbl>
              <a:tblPr/>
              <a:tblGrid>
                <a:gridCol w="1468437"/>
                <a:gridCol w="962025"/>
                <a:gridCol w="1576388"/>
              </a:tblGrid>
              <a:tr h="2635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0x05ea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0x05ec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0x05ee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0x05f0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0x05f2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0x05f4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0x05f6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0x05f8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0x05fa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0x05fc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0x05fe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Return Adr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0x0600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0510" name="Line 78"/>
          <p:cNvSpPr>
            <a:spLocks noChangeShapeType="1"/>
          </p:cNvSpPr>
          <p:nvPr/>
        </p:nvSpPr>
        <p:spPr bwMode="auto">
          <a:xfrm>
            <a:off x="5251450" y="4240213"/>
            <a:ext cx="0" cy="798512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90511" name="Text Box 79"/>
          <p:cNvSpPr txBox="1">
            <a:spLocks noChangeArrowheads="1"/>
          </p:cNvSpPr>
          <p:nvPr/>
        </p:nvSpPr>
        <p:spPr bwMode="auto">
          <a:xfrm>
            <a:off x="4945063" y="4518025"/>
            <a:ext cx="598487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 b="1">
                <a:latin typeface="Arial" charset="0"/>
              </a:rPr>
              <a:t>main</a:t>
            </a:r>
          </a:p>
        </p:txBody>
      </p:sp>
      <p:sp>
        <p:nvSpPr>
          <p:cNvPr id="3090512" name="Rectangle 80"/>
          <p:cNvSpPr>
            <a:spLocks noChangeArrowheads="1"/>
          </p:cNvSpPr>
          <p:nvPr/>
        </p:nvSpPr>
        <p:spPr bwMode="auto">
          <a:xfrm>
            <a:off x="7789863" y="3673475"/>
            <a:ext cx="306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3</a:t>
            </a:r>
          </a:p>
        </p:txBody>
      </p:sp>
      <p:sp>
        <p:nvSpPr>
          <p:cNvPr id="3090513" name="Rectangle 81"/>
          <p:cNvSpPr>
            <a:spLocks noChangeArrowheads="1"/>
          </p:cNvSpPr>
          <p:nvPr/>
        </p:nvSpPr>
        <p:spPr bwMode="auto">
          <a:xfrm>
            <a:off x="7265988" y="3940175"/>
            <a:ext cx="1406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Return Adr</a:t>
            </a:r>
          </a:p>
        </p:txBody>
      </p:sp>
      <p:sp>
        <p:nvSpPr>
          <p:cNvPr id="3090514" name="Rectangle 82"/>
          <p:cNvSpPr>
            <a:spLocks noChangeArrowheads="1"/>
          </p:cNvSpPr>
          <p:nvPr/>
        </p:nvSpPr>
        <p:spPr bwMode="auto">
          <a:xfrm>
            <a:off x="5918200" y="3159125"/>
            <a:ext cx="30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a</a:t>
            </a:r>
          </a:p>
        </p:txBody>
      </p:sp>
      <p:sp>
        <p:nvSpPr>
          <p:cNvPr id="3090515" name="Rectangle 83"/>
          <p:cNvSpPr>
            <a:spLocks noChangeArrowheads="1"/>
          </p:cNvSpPr>
          <p:nvPr/>
        </p:nvSpPr>
        <p:spPr bwMode="auto">
          <a:xfrm>
            <a:off x="5918200" y="3416300"/>
            <a:ext cx="30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b</a:t>
            </a:r>
          </a:p>
        </p:txBody>
      </p:sp>
      <p:sp>
        <p:nvSpPr>
          <p:cNvPr id="3090516" name="Rectangle 84"/>
          <p:cNvSpPr>
            <a:spLocks noChangeArrowheads="1"/>
          </p:cNvSpPr>
          <p:nvPr/>
        </p:nvSpPr>
        <p:spPr bwMode="auto">
          <a:xfrm>
            <a:off x="5551488" y="3673475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temp</a:t>
            </a:r>
          </a:p>
        </p:txBody>
      </p:sp>
      <p:sp>
        <p:nvSpPr>
          <p:cNvPr id="3090517" name="Line 85"/>
          <p:cNvSpPr>
            <a:spLocks noChangeShapeType="1"/>
          </p:cNvSpPr>
          <p:nvPr/>
        </p:nvSpPr>
        <p:spPr bwMode="auto">
          <a:xfrm>
            <a:off x="5248275" y="3181350"/>
            <a:ext cx="0" cy="10445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90518" name="Text Box 86"/>
          <p:cNvSpPr txBox="1">
            <a:spLocks noChangeArrowheads="1"/>
          </p:cNvSpPr>
          <p:nvPr/>
        </p:nvSpPr>
        <p:spPr bwMode="auto">
          <a:xfrm>
            <a:off x="4946650" y="3492500"/>
            <a:ext cx="627063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400" b="1">
                <a:latin typeface="Arial" charset="0"/>
              </a:rPr>
              <a:t>swap</a:t>
            </a:r>
          </a:p>
        </p:txBody>
      </p:sp>
      <p:sp>
        <p:nvSpPr>
          <p:cNvPr id="3090519" name="Rectangle 87"/>
          <p:cNvSpPr>
            <a:spLocks noChangeArrowheads="1"/>
          </p:cNvSpPr>
          <p:nvPr/>
        </p:nvSpPr>
        <p:spPr bwMode="auto">
          <a:xfrm>
            <a:off x="7532688" y="3406775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0x05fc</a:t>
            </a:r>
          </a:p>
        </p:txBody>
      </p:sp>
      <p:sp>
        <p:nvSpPr>
          <p:cNvPr id="3090520" name="Rectangle 88"/>
          <p:cNvSpPr>
            <a:spLocks noChangeArrowheads="1"/>
          </p:cNvSpPr>
          <p:nvPr/>
        </p:nvSpPr>
        <p:spPr bwMode="auto">
          <a:xfrm>
            <a:off x="7532688" y="3149600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0x05fa</a:t>
            </a:r>
          </a:p>
        </p:txBody>
      </p:sp>
      <p:sp>
        <p:nvSpPr>
          <p:cNvPr id="3090523" name="Text Box 91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Swap Example w/Pointers</a:t>
            </a:r>
          </a:p>
        </p:txBody>
      </p:sp>
      <p:grpSp>
        <p:nvGrpSpPr>
          <p:cNvPr id="3090526" name="Group 94"/>
          <p:cNvGrpSpPr>
            <a:grpSpLocks/>
          </p:cNvGrpSpPr>
          <p:nvPr/>
        </p:nvGrpSpPr>
        <p:grpSpPr bwMode="auto">
          <a:xfrm>
            <a:off x="7896225" y="4200525"/>
            <a:ext cx="473075" cy="336550"/>
            <a:chOff x="3973" y="3579"/>
            <a:chExt cx="298" cy="212"/>
          </a:xfrm>
        </p:grpSpPr>
        <p:sp>
          <p:nvSpPr>
            <p:cNvPr id="3090522" name="Line 90"/>
            <p:cNvSpPr>
              <a:spLocks noChangeShapeType="1"/>
            </p:cNvSpPr>
            <p:nvPr/>
          </p:nvSpPr>
          <p:spPr bwMode="auto">
            <a:xfrm>
              <a:off x="3973" y="3686"/>
              <a:ext cx="13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0524" name="Rectangle 92"/>
            <p:cNvSpPr>
              <a:spLocks noChangeArrowheads="1"/>
            </p:cNvSpPr>
            <p:nvPr/>
          </p:nvSpPr>
          <p:spPr bwMode="auto">
            <a:xfrm>
              <a:off x="4078" y="3579"/>
              <a:ext cx="1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Courier New" pitchFamily="49" charset="0"/>
                </a:rPr>
                <a:t>4</a:t>
              </a:r>
            </a:p>
          </p:txBody>
        </p:sp>
      </p:grpSp>
      <p:grpSp>
        <p:nvGrpSpPr>
          <p:cNvPr id="3090528" name="Group 96"/>
          <p:cNvGrpSpPr>
            <a:grpSpLocks/>
          </p:cNvGrpSpPr>
          <p:nvPr/>
        </p:nvGrpSpPr>
        <p:grpSpPr bwMode="auto">
          <a:xfrm>
            <a:off x="7869238" y="4465638"/>
            <a:ext cx="503237" cy="336550"/>
            <a:chOff x="4957" y="2813"/>
            <a:chExt cx="317" cy="212"/>
          </a:xfrm>
        </p:grpSpPr>
        <p:sp>
          <p:nvSpPr>
            <p:cNvPr id="3090521" name="Line 89"/>
            <p:cNvSpPr>
              <a:spLocks noChangeShapeType="1"/>
            </p:cNvSpPr>
            <p:nvPr/>
          </p:nvSpPr>
          <p:spPr bwMode="auto">
            <a:xfrm>
              <a:off x="4957" y="2923"/>
              <a:ext cx="13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0525" name="Rectangle 93"/>
            <p:cNvSpPr>
              <a:spLocks noChangeArrowheads="1"/>
            </p:cNvSpPr>
            <p:nvPr/>
          </p:nvSpPr>
          <p:spPr bwMode="auto">
            <a:xfrm>
              <a:off x="5081" y="2813"/>
              <a:ext cx="1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Courier New" pitchFamily="49" charset="0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9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9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None/>
            </a:pPr>
            <a:r>
              <a:rPr lang="en-US" sz="1400" smtClean="0">
                <a:solidFill>
                  <a:srgbClr val="000000"/>
                </a:solidFill>
              </a:rPr>
              <a:t>BYU CS 224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None/>
            </a:pPr>
            <a:r>
              <a:rPr lang="en-US" sz="1400" smtClean="0">
                <a:solidFill>
                  <a:srgbClr val="000000"/>
                </a:solidFill>
              </a:rPr>
              <a:t>Pointers and Arrays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None/>
            </a:pPr>
            <a:fld id="{D4AF8A52-0C54-4320-96F8-B3B7314C1F95}" type="slidenum">
              <a:rPr lang="en-US" sz="1400" smtClean="0">
                <a:solidFill>
                  <a:srgbClr val="000000"/>
                </a:solidFill>
              </a:rPr>
              <a:pPr eaLnBrk="1" hangingPunct="1">
                <a:buNone/>
              </a:pPr>
              <a:t>2</a:t>
            </a:fld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403225"/>
            <a:ext cx="7183437" cy="657225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CS </a:t>
            </a:r>
            <a:r>
              <a:rPr lang="en-US" dirty="0" smtClean="0">
                <a:cs typeface="Times New Roman" pitchFamily="18" charset="0"/>
              </a:rPr>
              <a:t>224</a:t>
            </a:r>
            <a:endParaRPr lang="en-US" sz="2000" dirty="0" smtClean="0"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40085"/>
              </p:ext>
            </p:extLst>
          </p:nvPr>
        </p:nvGraphicFramePr>
        <p:xfrm>
          <a:off x="873460" y="1437430"/>
          <a:ext cx="7646425" cy="489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4929"/>
                <a:gridCol w="2497700"/>
                <a:gridCol w="17737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Chapter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Homework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S00: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Unit 1: Digital Logic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S01: Data Types</a:t>
                      </a:r>
                    </a:p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S02: Digital Logic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L01:</a:t>
                      </a:r>
                      <a:r>
                        <a:rPr lang="en-US" b="1" baseline="0" dirty="0" smtClean="0"/>
                        <a:t> Warm-up</a:t>
                      </a:r>
                    </a:p>
                    <a:p>
                      <a:pPr algn="l"/>
                      <a:r>
                        <a:rPr lang="en-US" b="1" baseline="0" dirty="0" smtClean="0"/>
                        <a:t>L02: FSM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HW01</a:t>
                      </a:r>
                    </a:p>
                    <a:p>
                      <a:r>
                        <a:rPr lang="en-US" b="1" dirty="0" smtClean="0"/>
                        <a:t>HW02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Unit 2: ISA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S03: ISA</a:t>
                      </a:r>
                    </a:p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S04: Microarchitecture</a:t>
                      </a:r>
                    </a:p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S05: Stacks / Interrupts</a:t>
                      </a:r>
                    </a:p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S06: Assembly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L03: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Blinky</a:t>
                      </a:r>
                      <a:endParaRPr lang="en-US" b="1" baseline="0" dirty="0" smtClean="0"/>
                    </a:p>
                    <a:p>
                      <a:pPr algn="l"/>
                      <a:r>
                        <a:rPr lang="en-US" b="1" baseline="0" dirty="0" smtClean="0"/>
                        <a:t>L04: </a:t>
                      </a:r>
                      <a:r>
                        <a:rPr lang="en-US" b="1" baseline="0" dirty="0" err="1" smtClean="0"/>
                        <a:t>Microarch</a:t>
                      </a:r>
                      <a:endParaRPr lang="en-US" b="1" baseline="0" dirty="0" smtClean="0"/>
                    </a:p>
                    <a:p>
                      <a:pPr algn="l"/>
                      <a:r>
                        <a:rPr lang="en-US" b="1" baseline="0" dirty="0" smtClean="0"/>
                        <a:t>L05b: Traffic Light</a:t>
                      </a:r>
                    </a:p>
                    <a:p>
                      <a:pPr algn="l"/>
                      <a:r>
                        <a:rPr lang="en-US" b="1" baseline="0" dirty="0" smtClean="0"/>
                        <a:t>L06a: Morse Code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HW03</a:t>
                      </a:r>
                    </a:p>
                    <a:p>
                      <a:r>
                        <a:rPr lang="en-US" b="1" dirty="0" smtClean="0"/>
                        <a:t>HW04</a:t>
                      </a:r>
                    </a:p>
                    <a:p>
                      <a:r>
                        <a:rPr lang="en-US" b="1" dirty="0" smtClean="0"/>
                        <a:t>HW05</a:t>
                      </a:r>
                    </a:p>
                    <a:p>
                      <a:r>
                        <a:rPr lang="en-US" b="1" dirty="0" smtClean="0"/>
                        <a:t>HW06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Unit 3: 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S07: C Language</a:t>
                      </a:r>
                    </a:p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S08: Pointers</a:t>
                      </a:r>
                    </a:p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S09: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Structs</a:t>
                      </a:r>
                      <a:endParaRPr lang="en-US" b="1" baseline="0" dirty="0" smtClean="0"/>
                    </a:p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baseline="0" dirty="0" smtClean="0"/>
                        <a:t>	S10: I/O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L07b:</a:t>
                      </a:r>
                      <a:r>
                        <a:rPr lang="en-US" b="1" baseline="0" dirty="0" smtClean="0"/>
                        <a:t> Morse II</a:t>
                      </a:r>
                    </a:p>
                    <a:p>
                      <a:pPr algn="l"/>
                      <a:r>
                        <a:rPr lang="en-US" b="1" baseline="0" dirty="0" smtClean="0"/>
                        <a:t>L08a: Life</a:t>
                      </a:r>
                    </a:p>
                    <a:p>
                      <a:pPr algn="l"/>
                      <a:r>
                        <a:rPr lang="en-US" b="1" baseline="0" dirty="0" smtClean="0"/>
                        <a:t>L09a: Pong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HW07</a:t>
                      </a:r>
                    </a:p>
                    <a:p>
                      <a:r>
                        <a:rPr lang="en-US" b="1" dirty="0" smtClean="0"/>
                        <a:t>HW08</a:t>
                      </a:r>
                    </a:p>
                    <a:p>
                      <a:r>
                        <a:rPr lang="en-US" b="1" dirty="0" smtClean="0"/>
                        <a:t>HW09</a:t>
                      </a:r>
                    </a:p>
                    <a:p>
                      <a:r>
                        <a:rPr lang="en-US" b="1" dirty="0" smtClean="0"/>
                        <a:t>HW10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 bwMode="auto">
          <a:xfrm>
            <a:off x="573105" y="5364993"/>
            <a:ext cx="537882" cy="44375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82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2E7EE-6D08-466F-89A8-57C454246067}" type="slidenum">
              <a:rPr lang="en-US"/>
              <a:pPr/>
              <a:t>20</a:t>
            </a:fld>
            <a:endParaRPr lang="en-US"/>
          </a:p>
        </p:txBody>
      </p:sp>
      <p:sp>
        <p:nvSpPr>
          <p:cNvPr id="303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Pointers</a:t>
            </a:r>
          </a:p>
        </p:txBody>
      </p:sp>
      <p:sp>
        <p:nvSpPr>
          <p:cNvPr id="303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428750"/>
            <a:ext cx="8356600" cy="4894263"/>
          </a:xfrm>
        </p:spPr>
        <p:txBody>
          <a:bodyPr/>
          <a:lstStyle/>
          <a:p>
            <a:r>
              <a:rPr lang="en-US"/>
              <a:t>Sometimes we want a pointer that points to nothing.</a:t>
            </a:r>
          </a:p>
          <a:p>
            <a:pPr lvl="1"/>
            <a:r>
              <a:rPr lang="en-US"/>
              <a:t>Used for invalid pointer error returns</a:t>
            </a:r>
          </a:p>
          <a:p>
            <a:pPr lvl="1"/>
            <a:r>
              <a:rPr lang="en-US"/>
              <a:t>Used to catch errors</a:t>
            </a:r>
          </a:p>
          <a:p>
            <a:r>
              <a:rPr lang="en-US" b="1">
                <a:latin typeface="Courier New" pitchFamily="49" charset="0"/>
              </a:rPr>
              <a:t>NULL</a:t>
            </a:r>
            <a:r>
              <a:rPr lang="en-US">
                <a:latin typeface="Courier New" pitchFamily="49" charset="0"/>
              </a:rPr>
              <a:t> </a:t>
            </a:r>
            <a:r>
              <a:rPr lang="en-US"/>
              <a:t>is a predefined macro that contains a value that non-null pointer should never hold, usually </a:t>
            </a:r>
            <a:r>
              <a:rPr lang="en-US" b="1">
                <a:latin typeface="Courier New" pitchFamily="49" charset="0"/>
              </a:rPr>
              <a:t>NULL=0</a:t>
            </a:r>
            <a:r>
              <a:rPr lang="en-US"/>
              <a:t>.</a:t>
            </a:r>
          </a:p>
          <a:p>
            <a:pPr>
              <a:buFont typeface="Wingdings" pitchFamily="2" charset="2"/>
              <a:buNone/>
            </a:pPr>
            <a:endParaRPr lang="en-US" sz="2000">
              <a:solidFill>
                <a:srgbClr val="0099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	int *p;  </a:t>
            </a:r>
          </a:p>
          <a:p>
            <a:pP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</a:rPr>
              <a:t>		p = NULL;    // p is a null pointer</a:t>
            </a:r>
          </a:p>
        </p:txBody>
      </p:sp>
      <p:sp>
        <p:nvSpPr>
          <p:cNvPr id="3036164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Null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3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3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3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6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36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6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36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6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36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616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8210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 smtClean="0"/>
              <a:t>Pointer Arithmetic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36" y="3582363"/>
            <a:ext cx="2524125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AD98-3506-4EEC-AB57-3EFC3EBE9993}" type="slidenum">
              <a:rPr lang="en-US"/>
              <a:pPr/>
              <a:t>22</a:t>
            </a:fld>
            <a:endParaRPr lang="en-US"/>
          </a:p>
        </p:txBody>
      </p:sp>
      <p:sp>
        <p:nvSpPr>
          <p:cNvPr id="303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Arithmetic</a:t>
            </a:r>
          </a:p>
        </p:txBody>
      </p:sp>
      <p:sp>
        <p:nvSpPr>
          <p:cNvPr id="303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Address calculations depend on size of elements</a:t>
            </a:r>
          </a:p>
          <a:p>
            <a:pPr lvl="1"/>
            <a:r>
              <a:rPr lang="en-US"/>
              <a:t>ints are 16-bits or 2 bytes per element.</a:t>
            </a:r>
          </a:p>
          <a:p>
            <a:pPr lvl="2"/>
            <a:r>
              <a:rPr lang="en-US"/>
              <a:t>e.g., to find 4th element (x[3]), we add </a:t>
            </a:r>
            <a:r>
              <a:rPr lang="en-US" b="1">
                <a:solidFill>
                  <a:srgbClr val="CC3300"/>
                </a:solidFill>
              </a:rPr>
              <a:t>3*2</a:t>
            </a:r>
            <a:r>
              <a:rPr lang="en-US"/>
              <a:t> to base address</a:t>
            </a:r>
          </a:p>
          <a:p>
            <a:pPr lvl="1"/>
            <a:r>
              <a:rPr lang="en-US"/>
              <a:t>If double, we'd have to add </a:t>
            </a:r>
            <a:r>
              <a:rPr lang="en-US" b="1">
                <a:solidFill>
                  <a:srgbClr val="CE0000"/>
                </a:solidFill>
              </a:rPr>
              <a:t>12 (3*4)</a:t>
            </a:r>
            <a:r>
              <a:rPr lang="en-US"/>
              <a:t> to find address of 4th element.</a:t>
            </a:r>
          </a:p>
          <a:p>
            <a:r>
              <a:rPr lang="en-US"/>
              <a:t>C does size calculations under the covers,</a:t>
            </a:r>
            <a:br>
              <a:rPr lang="en-US"/>
            </a:br>
            <a:r>
              <a:rPr lang="en-US"/>
              <a:t>depending on size of item being pointed to:</a:t>
            </a:r>
          </a:p>
          <a:p>
            <a:pPr lvl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	double x[10];</a:t>
            </a:r>
          </a:p>
          <a:p>
            <a:pPr lvl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	double *y = x;</a:t>
            </a:r>
          </a:p>
          <a:p>
            <a:pPr lvl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	*(y + 3) = 13;</a:t>
            </a:r>
          </a:p>
          <a:p>
            <a:pPr lvl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	y++;</a:t>
            </a:r>
          </a:p>
          <a:p>
            <a:pPr lvl="1"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	*y = 3.1415926;</a:t>
            </a:r>
            <a:endParaRPr lang="en-US" b="1">
              <a:latin typeface="CourierPS" pitchFamily="49" charset="0"/>
            </a:endParaRPr>
          </a:p>
        </p:txBody>
      </p:sp>
      <p:sp>
        <p:nvSpPr>
          <p:cNvPr id="3031044" name="AutoShape 4"/>
          <p:cNvSpPr>
            <a:spLocks noChangeArrowheads="1"/>
          </p:cNvSpPr>
          <p:nvPr/>
        </p:nvSpPr>
        <p:spPr bwMode="auto">
          <a:xfrm>
            <a:off x="4437063" y="4016375"/>
            <a:ext cx="2392362" cy="752475"/>
          </a:xfrm>
          <a:prstGeom prst="wedgeRoundRectCallout">
            <a:avLst>
              <a:gd name="adj1" fmla="val -91940"/>
              <a:gd name="adj2" fmla="val -20042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sz="1600" b="1" dirty="0">
                <a:latin typeface="Comic Sans MS" panose="030F0702030302020204" pitchFamily="66" charset="0"/>
              </a:rPr>
              <a:t>Allocates 40 bytes</a:t>
            </a:r>
          </a:p>
          <a:p>
            <a:pPr algn="ctr" eaLnBrk="0" hangingPunct="0"/>
            <a:r>
              <a:rPr lang="en-US" sz="1600" b="1" dirty="0">
                <a:latin typeface="Comic Sans MS" panose="030F0702030302020204" pitchFamily="66" charset="0"/>
              </a:rPr>
              <a:t>(4 per element)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3031045" name="AutoShape 5"/>
          <p:cNvSpPr>
            <a:spLocks noChangeArrowheads="1"/>
          </p:cNvSpPr>
          <p:nvPr/>
        </p:nvSpPr>
        <p:spPr bwMode="auto">
          <a:xfrm>
            <a:off x="6305550" y="4897438"/>
            <a:ext cx="2563813" cy="752475"/>
          </a:xfrm>
          <a:prstGeom prst="wedgeRoundRectCallout">
            <a:avLst>
              <a:gd name="adj1" fmla="val -159352"/>
              <a:gd name="adj2" fmla="val -4282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sz="1600" b="1" dirty="0">
                <a:latin typeface="Comic Sans MS" panose="030F0702030302020204" pitchFamily="66" charset="0"/>
              </a:rPr>
              <a:t>Same as x[3]</a:t>
            </a:r>
          </a:p>
          <a:p>
            <a:pPr algn="ctr" eaLnBrk="0" hangingPunct="0"/>
            <a:r>
              <a:rPr lang="en-US" sz="1600" b="1" dirty="0">
                <a:latin typeface="Comic Sans MS" panose="030F0702030302020204" pitchFamily="66" charset="0"/>
              </a:rPr>
              <a:t>(base address plus 12)</a:t>
            </a:r>
          </a:p>
        </p:txBody>
      </p:sp>
      <p:sp>
        <p:nvSpPr>
          <p:cNvPr id="3031046" name="Text Box 6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Pointer Arithmetic</a:t>
            </a:r>
          </a:p>
        </p:txBody>
      </p:sp>
      <p:sp>
        <p:nvSpPr>
          <p:cNvPr id="3031047" name="AutoShape 7"/>
          <p:cNvSpPr>
            <a:spLocks noChangeArrowheads="1"/>
          </p:cNvSpPr>
          <p:nvPr/>
        </p:nvSpPr>
        <p:spPr bwMode="auto">
          <a:xfrm>
            <a:off x="4997450" y="5976938"/>
            <a:ext cx="2206625" cy="441325"/>
          </a:xfrm>
          <a:prstGeom prst="wedgeRoundRectCallout">
            <a:avLst>
              <a:gd name="adj1" fmla="val -109856"/>
              <a:gd name="adj2" fmla="val -106116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sz="1600" b="1" dirty="0">
                <a:latin typeface="Comic Sans MS" panose="030F0702030302020204" pitchFamily="66" charset="0"/>
              </a:rPr>
              <a:t>x[1] = 3.1415926</a:t>
            </a:r>
          </a:p>
        </p:txBody>
      </p:sp>
    </p:spTree>
    <p:extLst>
      <p:ext uri="{BB962C8B-B14F-4D97-AF65-F5344CB8AC3E}">
        <p14:creationId xmlns:p14="http://schemas.microsoft.com/office/powerpoint/2010/main" val="410813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3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3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3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3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3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3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3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3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31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31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3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03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03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43" grpId="0" build="p"/>
      <p:bldP spid="3031044" grpId="0" animBg="1"/>
      <p:bldP spid="3031045" grpId="0" animBg="1"/>
      <p:bldP spid="30310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A206-2863-4EC3-B0DB-C5A5C1C825FC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3093581" name="Rectangle 77"/>
          <p:cNvSpPr>
            <a:spLocks noChangeArrowheads="1"/>
          </p:cNvSpPr>
          <p:nvPr/>
        </p:nvSpPr>
        <p:spPr bwMode="auto">
          <a:xfrm>
            <a:off x="8016875" y="3416300"/>
            <a:ext cx="30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1</a:t>
            </a:r>
          </a:p>
        </p:txBody>
      </p:sp>
      <p:sp>
        <p:nvSpPr>
          <p:cNvPr id="309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Incrementing Pointers</a:t>
            </a:r>
          </a:p>
        </p:txBody>
      </p:sp>
      <p:sp>
        <p:nvSpPr>
          <p:cNvPr id="309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038" y="1404938"/>
            <a:ext cx="8015287" cy="49196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pointer increments according to its type.</a:t>
            </a:r>
          </a:p>
          <a:p>
            <a:pPr>
              <a:lnSpc>
                <a:spcPct val="90000"/>
              </a:lnSpc>
            </a:pPr>
            <a:r>
              <a:rPr lang="en-US"/>
              <a:t>The unary operators * and &amp; bind more tightly than arithmetic operators.</a:t>
            </a:r>
          </a:p>
        </p:txBody>
      </p:sp>
      <p:sp>
        <p:nvSpPr>
          <p:cNvPr id="3093576" name="Rectangle 72"/>
          <p:cNvSpPr>
            <a:spLocks noChangeArrowheads="1"/>
          </p:cNvSpPr>
          <p:nvPr/>
        </p:nvSpPr>
        <p:spPr bwMode="auto">
          <a:xfrm>
            <a:off x="8016875" y="3959225"/>
            <a:ext cx="30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9</a:t>
            </a:r>
          </a:p>
        </p:txBody>
      </p:sp>
      <p:sp>
        <p:nvSpPr>
          <p:cNvPr id="3093577" name="Rectangle 73"/>
          <p:cNvSpPr>
            <a:spLocks noChangeArrowheads="1"/>
          </p:cNvSpPr>
          <p:nvPr/>
        </p:nvSpPr>
        <p:spPr bwMode="auto">
          <a:xfrm>
            <a:off x="7637463" y="4759325"/>
            <a:ext cx="917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0x05f2</a:t>
            </a:r>
          </a:p>
        </p:txBody>
      </p:sp>
      <p:sp>
        <p:nvSpPr>
          <p:cNvPr id="3093578" name="Rectangle 74"/>
          <p:cNvSpPr>
            <a:spLocks noChangeArrowheads="1"/>
          </p:cNvSpPr>
          <p:nvPr/>
        </p:nvSpPr>
        <p:spPr bwMode="auto">
          <a:xfrm>
            <a:off x="7894638" y="4235450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13</a:t>
            </a:r>
          </a:p>
        </p:txBody>
      </p:sp>
      <p:sp>
        <p:nvSpPr>
          <p:cNvPr id="3093579" name="Rectangle 75"/>
          <p:cNvSpPr>
            <a:spLocks noChangeArrowheads="1"/>
          </p:cNvSpPr>
          <p:nvPr/>
        </p:nvSpPr>
        <p:spPr bwMode="auto">
          <a:xfrm>
            <a:off x="7894638" y="4502150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17</a:t>
            </a:r>
          </a:p>
        </p:txBody>
      </p:sp>
      <p:sp>
        <p:nvSpPr>
          <p:cNvPr id="3093580" name="Rectangle 76"/>
          <p:cNvSpPr>
            <a:spLocks noChangeArrowheads="1"/>
          </p:cNvSpPr>
          <p:nvPr/>
        </p:nvSpPr>
        <p:spPr bwMode="auto">
          <a:xfrm>
            <a:off x="8016875" y="3692525"/>
            <a:ext cx="30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5</a:t>
            </a:r>
          </a:p>
        </p:txBody>
      </p:sp>
      <p:sp>
        <p:nvSpPr>
          <p:cNvPr id="3093582" name="Text Box 78"/>
          <p:cNvSpPr txBox="1">
            <a:spLocks noChangeArrowheads="1"/>
          </p:cNvSpPr>
          <p:nvPr/>
        </p:nvSpPr>
        <p:spPr bwMode="auto">
          <a:xfrm>
            <a:off x="582613" y="3313113"/>
            <a:ext cx="4410075" cy="277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s-ES" sz="1800" b="1">
                <a:latin typeface="Courier New" pitchFamily="49" charset="0"/>
              </a:rPr>
              <a:t>int y = 0;</a:t>
            </a:r>
          </a:p>
          <a:p>
            <a:pPr>
              <a:spcBef>
                <a:spcPct val="10000"/>
              </a:spcBef>
            </a:pPr>
            <a:r>
              <a:rPr lang="es-ES" sz="1800" b="1">
                <a:latin typeface="Courier New" pitchFamily="49" charset="0"/>
              </a:rPr>
              <a:t>int a[5] = {1, 5, 9, 13, 17};</a:t>
            </a:r>
          </a:p>
          <a:p>
            <a:pPr>
              <a:spcBef>
                <a:spcPct val="10000"/>
              </a:spcBef>
            </a:pPr>
            <a:r>
              <a:rPr lang="es-ES" sz="1800" b="1">
                <a:latin typeface="Courier New" pitchFamily="49" charset="0"/>
              </a:rPr>
              <a:t>int* ip = &amp;a[0];</a:t>
            </a:r>
          </a:p>
          <a:p>
            <a:pPr>
              <a:spcBef>
                <a:spcPct val="10000"/>
              </a:spcBef>
            </a:pPr>
            <a:endParaRPr lang="es-ES" sz="1800" b="1">
              <a:latin typeface="Courier New" pitchFamily="49" charset="0"/>
            </a:endParaRPr>
          </a:p>
          <a:p>
            <a:pPr>
              <a:spcBef>
                <a:spcPct val="10000"/>
              </a:spcBef>
            </a:pPr>
            <a:r>
              <a:rPr lang="es-ES" sz="1800" b="1">
                <a:latin typeface="Courier New" pitchFamily="49" charset="0"/>
              </a:rPr>
              <a:t>y = *ip + 1;</a:t>
            </a:r>
          </a:p>
          <a:p>
            <a:pPr>
              <a:spcBef>
                <a:spcPct val="10000"/>
              </a:spcBef>
            </a:pPr>
            <a:r>
              <a:rPr lang="es-ES" sz="1800" b="1">
                <a:latin typeface="Courier New" pitchFamily="49" charset="0"/>
              </a:rPr>
              <a:t>*ip += 1;</a:t>
            </a:r>
          </a:p>
          <a:p>
            <a:pPr>
              <a:spcBef>
                <a:spcPct val="10000"/>
              </a:spcBef>
            </a:pPr>
            <a:r>
              <a:rPr lang="es-ES" sz="1800" b="1">
                <a:latin typeface="Courier New" pitchFamily="49" charset="0"/>
              </a:rPr>
              <a:t>y = ++*ip;</a:t>
            </a:r>
          </a:p>
          <a:p>
            <a:pPr>
              <a:spcBef>
                <a:spcPct val="10000"/>
              </a:spcBef>
            </a:pPr>
            <a:r>
              <a:rPr lang="es-ES" sz="1800" b="1">
                <a:latin typeface="Courier New" pitchFamily="49" charset="0"/>
              </a:rPr>
              <a:t>y = *ip++;</a:t>
            </a:r>
          </a:p>
          <a:p>
            <a:pPr>
              <a:spcBef>
                <a:spcPct val="10000"/>
              </a:spcBef>
            </a:pPr>
            <a:r>
              <a:rPr lang="es-ES" sz="1800" b="1">
                <a:latin typeface="Courier New" pitchFamily="49" charset="0"/>
              </a:rPr>
              <a:t>y = (*ip)++;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3093583" name="Text Box 79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Pointer Arithmetic</a:t>
            </a:r>
          </a:p>
        </p:txBody>
      </p:sp>
      <p:sp>
        <p:nvSpPr>
          <p:cNvPr id="3093584" name="Rectangle 80"/>
          <p:cNvSpPr>
            <a:spLocks noChangeArrowheads="1"/>
          </p:cNvSpPr>
          <p:nvPr/>
        </p:nvSpPr>
        <p:spPr bwMode="auto">
          <a:xfrm>
            <a:off x="8016875" y="3159125"/>
            <a:ext cx="306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0</a:t>
            </a:r>
          </a:p>
        </p:txBody>
      </p:sp>
      <p:grpSp>
        <p:nvGrpSpPr>
          <p:cNvPr id="3093589" name="Group 85"/>
          <p:cNvGrpSpPr>
            <a:grpSpLocks/>
          </p:cNvGrpSpPr>
          <p:nvPr/>
        </p:nvGrpSpPr>
        <p:grpSpPr bwMode="auto">
          <a:xfrm>
            <a:off x="2414588" y="3206750"/>
            <a:ext cx="5829300" cy="1631950"/>
            <a:chOff x="1521" y="2020"/>
            <a:chExt cx="3672" cy="1028"/>
          </a:xfrm>
        </p:grpSpPr>
        <p:sp>
          <p:nvSpPr>
            <p:cNvPr id="3093585" name="Rectangle 81"/>
            <p:cNvSpPr>
              <a:spLocks noChangeArrowheads="1"/>
            </p:cNvSpPr>
            <p:nvPr/>
          </p:nvSpPr>
          <p:spPr bwMode="auto">
            <a:xfrm>
              <a:off x="5116" y="2020"/>
              <a:ext cx="77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3093586" name="Text Box 82"/>
            <p:cNvSpPr txBox="1">
              <a:spLocks noChangeArrowheads="1"/>
            </p:cNvSpPr>
            <p:nvPr/>
          </p:nvSpPr>
          <p:spPr bwMode="auto">
            <a:xfrm>
              <a:off x="1521" y="2817"/>
              <a:ext cx="19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sz="1800" b="1">
                  <a:latin typeface="Arial Narrow" pitchFamily="34" charset="0"/>
                </a:rPr>
                <a:t>// y = a[0]+1	y=2, ip=0x05f2</a:t>
              </a:r>
            </a:p>
          </p:txBody>
        </p:sp>
      </p:grpSp>
      <p:grpSp>
        <p:nvGrpSpPr>
          <p:cNvPr id="3093593" name="Group 89"/>
          <p:cNvGrpSpPr>
            <a:grpSpLocks/>
          </p:cNvGrpSpPr>
          <p:nvPr/>
        </p:nvGrpSpPr>
        <p:grpSpPr bwMode="auto">
          <a:xfrm>
            <a:off x="2405063" y="3463925"/>
            <a:ext cx="5829300" cy="1687513"/>
            <a:chOff x="1515" y="2182"/>
            <a:chExt cx="3672" cy="1063"/>
          </a:xfrm>
        </p:grpSpPr>
        <p:sp>
          <p:nvSpPr>
            <p:cNvPr id="3093590" name="Text Box 86"/>
            <p:cNvSpPr txBox="1">
              <a:spLocks noChangeArrowheads="1"/>
            </p:cNvSpPr>
            <p:nvPr/>
          </p:nvSpPr>
          <p:spPr bwMode="auto">
            <a:xfrm>
              <a:off x="1515" y="3014"/>
              <a:ext cx="19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sz="1800" b="1">
                  <a:latin typeface="Arial Narrow" pitchFamily="34" charset="0"/>
                </a:rPr>
                <a:t>// a[0] = a[0]+1	y=2, ip=0x05f2</a:t>
              </a:r>
            </a:p>
          </p:txBody>
        </p:sp>
        <p:sp>
          <p:nvSpPr>
            <p:cNvPr id="3093592" name="Rectangle 88"/>
            <p:cNvSpPr>
              <a:spLocks noChangeArrowheads="1"/>
            </p:cNvSpPr>
            <p:nvPr/>
          </p:nvSpPr>
          <p:spPr bwMode="auto">
            <a:xfrm>
              <a:off x="5110" y="2182"/>
              <a:ext cx="77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hlink"/>
                  </a:solidFill>
                  <a:latin typeface="Courier New" pitchFamily="49" charset="0"/>
                </a:rPr>
                <a:t>2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98713" y="3222892"/>
            <a:ext cx="5842157" cy="2253983"/>
            <a:chOff x="2398713" y="3222892"/>
            <a:chExt cx="5842157" cy="2253983"/>
          </a:xfrm>
        </p:grpSpPr>
        <p:grpSp>
          <p:nvGrpSpPr>
            <p:cNvPr id="3093596" name="Group 92"/>
            <p:cNvGrpSpPr>
              <a:grpSpLocks/>
            </p:cNvGrpSpPr>
            <p:nvPr/>
          </p:nvGrpSpPr>
          <p:grpSpPr bwMode="auto">
            <a:xfrm>
              <a:off x="2398713" y="3468688"/>
              <a:ext cx="5837237" cy="2008187"/>
              <a:chOff x="1511" y="2185"/>
              <a:chExt cx="3677" cy="1265"/>
            </a:xfrm>
          </p:grpSpPr>
          <p:sp>
            <p:nvSpPr>
              <p:cNvPr id="3093588" name="Text Box 84"/>
              <p:cNvSpPr txBox="1">
                <a:spLocks noChangeArrowheads="1"/>
              </p:cNvSpPr>
              <p:nvPr/>
            </p:nvSpPr>
            <p:spPr bwMode="auto">
              <a:xfrm>
                <a:off x="1511" y="3217"/>
                <a:ext cx="252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tabLst>
                    <a:tab pos="14859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eaLnBrk="0" hangingPunct="0">
                  <a:tabLst>
                    <a:tab pos="14859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eaLnBrk="0" hangingPunct="0">
                  <a:tabLst>
                    <a:tab pos="14859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eaLnBrk="0" hangingPunct="0">
                  <a:tabLst>
                    <a:tab pos="14859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eaLnBrk="0" hangingPunct="0">
                  <a:tabLst>
                    <a:tab pos="14859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859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859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859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85900" algn="l"/>
                  </a:tabLs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10000"/>
                  </a:spcBef>
                </a:pPr>
                <a:r>
                  <a:rPr lang="en-US" sz="1800" b="1" dirty="0">
                    <a:latin typeface="Arial Narrow" pitchFamily="34" charset="0"/>
                  </a:rPr>
                  <a:t>// </a:t>
                </a:r>
                <a:r>
                  <a:rPr lang="en-US" sz="1800" b="1" dirty="0" smtClean="0">
                    <a:latin typeface="Arial Narrow" pitchFamily="34" charset="0"/>
                  </a:rPr>
                  <a:t>y = ++a[0]</a:t>
                </a:r>
                <a:r>
                  <a:rPr lang="en-US" sz="1800" b="1" dirty="0">
                    <a:latin typeface="Arial Narrow" pitchFamily="34" charset="0"/>
                  </a:rPr>
                  <a:t>	y=3, </a:t>
                </a:r>
                <a:r>
                  <a:rPr lang="en-US" sz="1800" b="1" dirty="0" err="1">
                    <a:latin typeface="Arial Narrow" pitchFamily="34" charset="0"/>
                  </a:rPr>
                  <a:t>ip</a:t>
                </a:r>
                <a:r>
                  <a:rPr lang="en-US" sz="1800" b="1" dirty="0">
                    <a:latin typeface="Arial Narrow" pitchFamily="34" charset="0"/>
                  </a:rPr>
                  <a:t>=0x05f2</a:t>
                </a:r>
              </a:p>
            </p:txBody>
          </p:sp>
          <p:sp>
            <p:nvSpPr>
              <p:cNvPr id="3093595" name="Rectangle 91"/>
              <p:cNvSpPr>
                <a:spLocks noChangeArrowheads="1"/>
              </p:cNvSpPr>
              <p:nvPr/>
            </p:nvSpPr>
            <p:spPr bwMode="auto">
              <a:xfrm>
                <a:off x="5111" y="2185"/>
                <a:ext cx="77" cy="1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1" dirty="0">
                    <a:solidFill>
                      <a:schemeClr val="hlink"/>
                    </a:solidFill>
                    <a:latin typeface="Courier New" pitchFamily="49" charset="0"/>
                  </a:rPr>
                  <a:t>3</a:t>
                </a:r>
              </a:p>
            </p:txBody>
          </p:sp>
        </p:grpSp>
        <p:sp>
          <p:nvSpPr>
            <p:cNvPr id="34" name="Rectangle 91"/>
            <p:cNvSpPr>
              <a:spLocks noChangeArrowheads="1"/>
            </p:cNvSpPr>
            <p:nvPr/>
          </p:nvSpPr>
          <p:spPr bwMode="auto">
            <a:xfrm>
              <a:off x="8118633" y="3222892"/>
              <a:ext cx="122237" cy="244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chemeClr val="hlink"/>
                  </a:solidFill>
                  <a:latin typeface="Courier New" pitchFamily="49" charset="0"/>
                </a:rPr>
                <a:t>3</a:t>
              </a:r>
            </a:p>
          </p:txBody>
        </p:sp>
      </p:grpSp>
      <p:grpSp>
        <p:nvGrpSpPr>
          <p:cNvPr id="3093601" name="Group 97"/>
          <p:cNvGrpSpPr>
            <a:grpSpLocks/>
          </p:cNvGrpSpPr>
          <p:nvPr/>
        </p:nvGrpSpPr>
        <p:grpSpPr bwMode="auto">
          <a:xfrm>
            <a:off x="2419350" y="3211513"/>
            <a:ext cx="5818188" cy="2836862"/>
            <a:chOff x="1524" y="2023"/>
            <a:chExt cx="3665" cy="1787"/>
          </a:xfrm>
        </p:grpSpPr>
        <p:sp>
          <p:nvSpPr>
            <p:cNvPr id="3093594" name="Text Box 90"/>
            <p:cNvSpPr txBox="1">
              <a:spLocks noChangeArrowheads="1"/>
            </p:cNvSpPr>
            <p:nvPr/>
          </p:nvSpPr>
          <p:spPr bwMode="auto">
            <a:xfrm>
              <a:off x="1524" y="3577"/>
              <a:ext cx="19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sz="1800" b="1" dirty="0">
                  <a:latin typeface="Arial Narrow" pitchFamily="34" charset="0"/>
                </a:rPr>
                <a:t>// </a:t>
              </a:r>
              <a:r>
                <a:rPr lang="en-US" sz="1800" b="1" dirty="0" smtClean="0">
                  <a:latin typeface="Arial Narrow" pitchFamily="34" charset="0"/>
                </a:rPr>
                <a:t>y=a[1], </a:t>
              </a:r>
              <a:r>
                <a:rPr lang="en-US" sz="1800" b="1" dirty="0">
                  <a:latin typeface="Arial Narrow" pitchFamily="34" charset="0"/>
                </a:rPr>
                <a:t>a[1</a:t>
              </a:r>
              <a:r>
                <a:rPr lang="en-US" sz="1800" b="1" dirty="0" smtClean="0">
                  <a:latin typeface="Arial Narrow" pitchFamily="34" charset="0"/>
                </a:rPr>
                <a:t>]++</a:t>
              </a:r>
              <a:r>
                <a:rPr lang="en-US" sz="1800" b="1" dirty="0">
                  <a:latin typeface="Arial Narrow" pitchFamily="34" charset="0"/>
                </a:rPr>
                <a:t>	y=5, </a:t>
              </a:r>
              <a:r>
                <a:rPr lang="en-US" sz="1800" b="1" dirty="0" err="1">
                  <a:latin typeface="Arial Narrow" pitchFamily="34" charset="0"/>
                </a:rPr>
                <a:t>ip</a:t>
              </a:r>
              <a:r>
                <a:rPr lang="en-US" sz="1800" b="1" dirty="0">
                  <a:latin typeface="Arial Narrow" pitchFamily="34" charset="0"/>
                </a:rPr>
                <a:t>=0x05f4</a:t>
              </a:r>
            </a:p>
          </p:txBody>
        </p:sp>
        <p:sp>
          <p:nvSpPr>
            <p:cNvPr id="3093587" name="Rectangle 83"/>
            <p:cNvSpPr>
              <a:spLocks noChangeArrowheads="1"/>
            </p:cNvSpPr>
            <p:nvPr/>
          </p:nvSpPr>
          <p:spPr bwMode="auto">
            <a:xfrm>
              <a:off x="5112" y="2023"/>
              <a:ext cx="77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hlink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3093591" name="Rectangle 87"/>
            <p:cNvSpPr>
              <a:spLocks noChangeArrowheads="1"/>
            </p:cNvSpPr>
            <p:nvPr/>
          </p:nvSpPr>
          <p:spPr bwMode="auto">
            <a:xfrm>
              <a:off x="5101" y="2356"/>
              <a:ext cx="77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hlink"/>
                  </a:solidFill>
                  <a:latin typeface="Courier New" pitchFamily="49" charset="0"/>
                </a:rPr>
                <a:t>6</a:t>
              </a:r>
            </a:p>
          </p:txBody>
        </p:sp>
      </p:grpSp>
      <p:graphicFrame>
        <p:nvGraphicFramePr>
          <p:cNvPr id="3093514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646457"/>
              </p:ext>
            </p:extLst>
          </p:nvPr>
        </p:nvGraphicFramePr>
        <p:xfrm>
          <a:off x="5562600" y="2932113"/>
          <a:ext cx="3300413" cy="2646366"/>
        </p:xfrm>
        <a:graphic>
          <a:graphicData uri="http://schemas.openxmlformats.org/drawingml/2006/table">
            <a:tbl>
              <a:tblPr/>
              <a:tblGrid>
                <a:gridCol w="762000"/>
                <a:gridCol w="962025"/>
                <a:gridCol w="1576388"/>
              </a:tblGrid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0x05ee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y</a:t>
                      </a: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0x05f0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a[0]</a:t>
                      </a: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0x05f2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a[1]</a:t>
                      </a: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0x05f4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a[2]</a:t>
                      </a: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0x05f6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a[3]</a:t>
                      </a: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0x05f8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a[4]</a:t>
                      </a: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0x05fa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ip</a:t>
                      </a: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0x05fc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0x05fe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Return Adr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0x0600</a:t>
                      </a:r>
                    </a:p>
                  </a:txBody>
                  <a:tcPr marT="9144" marB="9144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093600" name="Group 96"/>
          <p:cNvGrpSpPr>
            <a:grpSpLocks/>
          </p:cNvGrpSpPr>
          <p:nvPr/>
        </p:nvGrpSpPr>
        <p:grpSpPr bwMode="auto">
          <a:xfrm>
            <a:off x="2419350" y="4802186"/>
            <a:ext cx="6046788" cy="960437"/>
            <a:chOff x="1524" y="3025"/>
            <a:chExt cx="3809" cy="605"/>
          </a:xfrm>
        </p:grpSpPr>
        <p:sp>
          <p:nvSpPr>
            <p:cNvPr id="3093597" name="Text Box 93"/>
            <p:cNvSpPr txBox="1">
              <a:spLocks noChangeArrowheads="1"/>
            </p:cNvSpPr>
            <p:nvPr/>
          </p:nvSpPr>
          <p:spPr bwMode="auto">
            <a:xfrm>
              <a:off x="1524" y="3397"/>
              <a:ext cx="24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eaLnBrk="0" hangingPunct="0"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eaLnBrk="0" hangingPunct="0"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eaLnBrk="0" hangingPunct="0"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4859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10000"/>
                </a:spcBef>
              </a:pPr>
              <a:r>
                <a:rPr lang="en-US" sz="1800" b="1" dirty="0">
                  <a:latin typeface="Arial Narrow" pitchFamily="34" charset="0"/>
                </a:rPr>
                <a:t>// </a:t>
              </a:r>
              <a:r>
                <a:rPr lang="en-US" sz="1800" b="1" dirty="0" smtClean="0">
                  <a:latin typeface="Arial Narrow" pitchFamily="34" charset="0"/>
                </a:rPr>
                <a:t>y = a[0], </a:t>
              </a:r>
              <a:r>
                <a:rPr lang="en-US" sz="1800" b="1" dirty="0" err="1" smtClean="0">
                  <a:latin typeface="Arial Narrow" pitchFamily="34" charset="0"/>
                </a:rPr>
                <a:t>ip</a:t>
              </a:r>
              <a:r>
                <a:rPr lang="en-US" sz="1800" b="1" dirty="0" smtClean="0">
                  <a:latin typeface="Arial Narrow" pitchFamily="34" charset="0"/>
                </a:rPr>
                <a:t>++</a:t>
              </a:r>
              <a:r>
                <a:rPr lang="en-US" sz="1800" b="1" dirty="0">
                  <a:latin typeface="Arial Narrow" pitchFamily="34" charset="0"/>
                </a:rPr>
                <a:t>	y=3, </a:t>
              </a:r>
              <a:r>
                <a:rPr lang="en-US" sz="1800" b="1" dirty="0" err="1">
                  <a:latin typeface="Arial Narrow" pitchFamily="34" charset="0"/>
                </a:rPr>
                <a:t>ip</a:t>
              </a:r>
              <a:r>
                <a:rPr lang="en-US" sz="1800" b="1" dirty="0">
                  <a:latin typeface="Arial Narrow" pitchFamily="34" charset="0"/>
                </a:rPr>
                <a:t>=0x05f4</a:t>
              </a:r>
            </a:p>
          </p:txBody>
        </p:sp>
        <p:sp>
          <p:nvSpPr>
            <p:cNvPr id="3093598" name="Rectangle 94"/>
            <p:cNvSpPr>
              <a:spLocks noChangeArrowheads="1"/>
            </p:cNvSpPr>
            <p:nvPr/>
          </p:nvSpPr>
          <p:spPr bwMode="auto">
            <a:xfrm>
              <a:off x="4871" y="3025"/>
              <a:ext cx="462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hlink"/>
                  </a:solidFill>
                  <a:latin typeface="Courier New" pitchFamily="49" charset="0"/>
                </a:rPr>
                <a:t>0x05f4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505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9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9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9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9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313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</a:t>
            </a:r>
            <a:r>
              <a:rPr lang="en-US" dirty="0" smtClean="0"/>
              <a:t>8.2</a:t>
            </a:r>
            <a:endParaRPr lang="en-US" dirty="0"/>
          </a:p>
        </p:txBody>
      </p:sp>
      <p:sp>
        <p:nvSpPr>
          <p:cNvPr id="3136625" name="Text Box 113"/>
          <p:cNvSpPr txBox="1">
            <a:spLocks noChangeArrowheads="1"/>
          </p:cNvSpPr>
          <p:nvPr/>
        </p:nvSpPr>
        <p:spPr bwMode="auto">
          <a:xfrm>
            <a:off x="754063" y="1682781"/>
            <a:ext cx="743444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1800" b="1" dirty="0">
                <a:latin typeface="Courier New" pitchFamily="49" charset="0"/>
              </a:rPr>
              <a:t>// quiz </a:t>
            </a:r>
            <a:r>
              <a:rPr lang="en-US" sz="1800" b="1" dirty="0" smtClean="0">
                <a:latin typeface="Courier New" pitchFamily="49" charset="0"/>
              </a:rPr>
              <a:t>8.2</a:t>
            </a:r>
            <a:endParaRPr lang="en-US" sz="1800" b="1" dirty="0">
              <a:latin typeface="Courier New" pitchFamily="49" charset="0"/>
            </a:endParaRPr>
          </a:p>
          <a:p>
            <a:pPr eaLnBrk="0" hangingPunct="0"/>
            <a:r>
              <a:rPr lang="en-US" sz="1800" b="1" dirty="0" smtClean="0">
                <a:latin typeface="Courier New" pitchFamily="49" charset="0"/>
              </a:rPr>
              <a:t>void </a:t>
            </a:r>
            <a:r>
              <a:rPr lang="en-US" sz="1800" b="1" dirty="0">
                <a:latin typeface="Courier New" pitchFamily="49" charset="0"/>
              </a:rPr>
              <a:t>main(void)</a:t>
            </a:r>
          </a:p>
          <a:p>
            <a:pPr eaLnBrk="0" hangingPunct="0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1800" b="1" dirty="0" smtClean="0">
                <a:latin typeface="Courier New" pitchFamily="49" charset="0"/>
              </a:rPr>
              <a:t>   char </a:t>
            </a:r>
            <a:r>
              <a:rPr lang="en-US" sz="1800" b="1" dirty="0">
                <a:latin typeface="Courier New" pitchFamily="49" charset="0"/>
              </a:rPr>
              <a:t>dog[] = {1, 2, 3, 4, 5, 6};</a:t>
            </a:r>
          </a:p>
          <a:p>
            <a:pPr eaLnBrk="0" hangingPunct="0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int </a:t>
            </a:r>
            <a:r>
              <a:rPr lang="en-US" sz="1800" b="1" dirty="0">
                <a:latin typeface="Courier New" pitchFamily="49" charset="0"/>
              </a:rPr>
              <a:t>cat[] = </a:t>
            </a:r>
            <a:r>
              <a:rPr lang="en-US" sz="1800" b="1" dirty="0" smtClean="0">
                <a:latin typeface="Courier New" pitchFamily="49" charset="0"/>
              </a:rPr>
              <a:t>{1, </a:t>
            </a:r>
            <a:r>
              <a:rPr lang="en-US" sz="1800" b="1" dirty="0">
                <a:latin typeface="Courier New" pitchFamily="49" charset="0"/>
              </a:rPr>
              <a:t>2, 3, 4, 5, 6);</a:t>
            </a:r>
          </a:p>
          <a:p>
            <a:pPr eaLnBrk="0" hangingPunct="0"/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</a:rPr>
              <a:t>long </a:t>
            </a:r>
            <a:r>
              <a:rPr lang="en-US" sz="1800" b="1" dirty="0">
                <a:latin typeface="Courier New" pitchFamily="49" charset="0"/>
              </a:rPr>
              <a:t>pig[] = {1, 2, 3, 4, 5, 6</a:t>
            </a:r>
            <a:r>
              <a:rPr lang="en-US" sz="1800" b="1" dirty="0" smtClean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800" b="1" dirty="0" smtClean="0">
                <a:latin typeface="Courier New" pitchFamily="49" charset="0"/>
              </a:rPr>
              <a:t>   char* apple = dog;</a:t>
            </a:r>
          </a:p>
          <a:p>
            <a:pPr eaLnBrk="0" hangingPunct="0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int* orange = cat;</a:t>
            </a:r>
          </a:p>
          <a:p>
            <a:pPr eaLnBrk="0" hangingPunct="0"/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long* banana = pig;</a:t>
            </a:r>
          </a:p>
          <a:p>
            <a:pPr eaLnBrk="0" hangingPunct="0"/>
            <a:endParaRPr lang="en-US" sz="1800" b="1" dirty="0" smtClean="0">
              <a:latin typeface="Courier New" pitchFamily="49" charset="0"/>
            </a:endParaRPr>
          </a:p>
          <a:p>
            <a:pPr eaLnBrk="0" hangingPunct="0"/>
            <a:r>
              <a:rPr lang="en-US" sz="1800" b="1" dirty="0" smtClean="0">
                <a:latin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</a:rPr>
              <a:t>("\</a:t>
            </a:r>
            <a:r>
              <a:rPr lang="en-US" sz="1800" b="1" dirty="0" err="1">
                <a:latin typeface="Courier New" pitchFamily="49" charset="0"/>
              </a:rPr>
              <a:t>n%d</a:t>
            </a:r>
            <a:r>
              <a:rPr lang="en-US" sz="1800" b="1" dirty="0">
                <a:latin typeface="Courier New" pitchFamily="49" charset="0"/>
              </a:rPr>
              <a:t>", *(++apple + 2));</a:t>
            </a:r>
          </a:p>
          <a:p>
            <a:pPr eaLnBrk="0" hangingPunct="0"/>
            <a:r>
              <a:rPr lang="en-US" sz="1800" b="1" dirty="0" smtClean="0">
                <a:latin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</a:rPr>
              <a:t>("\</a:t>
            </a:r>
            <a:r>
              <a:rPr lang="en-US" sz="1800" b="1" dirty="0" err="1">
                <a:latin typeface="Courier New" pitchFamily="49" charset="0"/>
              </a:rPr>
              <a:t>n%d</a:t>
            </a:r>
            <a:r>
              <a:rPr lang="en-US" sz="1800" b="1" dirty="0">
                <a:latin typeface="Courier New" pitchFamily="49" charset="0"/>
              </a:rPr>
              <a:t>", &amp;orange[5] - cat);</a:t>
            </a:r>
          </a:p>
          <a:p>
            <a:pPr eaLnBrk="0" hangingPunct="0"/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</a:rPr>
              <a:t>("\</a:t>
            </a:r>
            <a:r>
              <a:rPr lang="en-US" sz="1800" b="1" dirty="0" err="1">
                <a:latin typeface="Courier New" pitchFamily="49" charset="0"/>
              </a:rPr>
              <a:t>n%d</a:t>
            </a:r>
            <a:r>
              <a:rPr lang="en-US" sz="1800" b="1" dirty="0">
                <a:latin typeface="Courier New" pitchFamily="49" charset="0"/>
              </a:rPr>
              <a:t>", (int)&amp;orange[5] - (int)cat);</a:t>
            </a:r>
          </a:p>
          <a:p>
            <a:pPr eaLnBrk="0" hangingPunct="0"/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</a:rPr>
              <a:t>("\</a:t>
            </a:r>
            <a:r>
              <a:rPr lang="en-US" sz="1800" b="1" dirty="0" err="1">
                <a:latin typeface="Courier New" pitchFamily="49" charset="0"/>
              </a:rPr>
              <a:t>n%d</a:t>
            </a:r>
            <a:r>
              <a:rPr lang="en-US" sz="1800" b="1" dirty="0">
                <a:latin typeface="Courier New" pitchFamily="49" charset="0"/>
              </a:rPr>
              <a:t>", (pig + 2) - banana);</a:t>
            </a:r>
          </a:p>
          <a:p>
            <a:pPr eaLnBrk="0" hangingPunct="0"/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</a:rPr>
              <a:t>("\</a:t>
            </a:r>
            <a:r>
              <a:rPr lang="en-US" sz="1800" b="1" dirty="0" err="1">
                <a:latin typeface="Courier New" pitchFamily="49" charset="0"/>
              </a:rPr>
              <a:t>n%d</a:t>
            </a:r>
            <a:r>
              <a:rPr lang="en-US" sz="1800" b="1" dirty="0">
                <a:latin typeface="Courier New" pitchFamily="49" charset="0"/>
              </a:rPr>
              <a:t>", (int)(pig + 2) - (int)&amp;banana[0</a:t>
            </a:r>
            <a:r>
              <a:rPr lang="en-US" sz="1800" b="1" dirty="0" smtClean="0">
                <a:latin typeface="Courier New" pitchFamily="49" charset="0"/>
              </a:rPr>
              <a:t>]);</a:t>
            </a:r>
          </a:p>
          <a:p>
            <a:pPr eaLnBrk="0" hangingPunct="0"/>
            <a:r>
              <a:rPr lang="en-US" sz="1800" b="1" dirty="0" smtClean="0">
                <a:latin typeface="Courier New" pitchFamily="49" charset="0"/>
              </a:rPr>
              <a:t>}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3136725" name="Text Box 213"/>
          <p:cNvSpPr txBox="1">
            <a:spLocks noChangeArrowheads="1"/>
          </p:cNvSpPr>
          <p:nvPr/>
        </p:nvSpPr>
        <p:spPr bwMode="auto">
          <a:xfrm>
            <a:off x="4189550" y="1192570"/>
            <a:ext cx="317425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</a:rPr>
              <a:t>1. What </a:t>
            </a:r>
            <a:r>
              <a:rPr lang="en-US" b="1" dirty="0" smtClean="0">
                <a:solidFill>
                  <a:schemeClr val="hlink"/>
                </a:solidFill>
              </a:rPr>
              <a:t>is output?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150" y="6324600"/>
            <a:ext cx="1905000" cy="457200"/>
          </a:xfrm>
        </p:spPr>
        <p:txBody>
          <a:bodyPr/>
          <a:lstStyle/>
          <a:p>
            <a:fld id="{43E41001-1824-4C5A-ACDA-AAEDB800B06B}" type="slidenum">
              <a:rPr lang="en-US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6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1001-1824-4C5A-ACDA-AAEDB800B06B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303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*ip++</a:t>
            </a:r>
          </a:p>
        </p:txBody>
      </p:sp>
      <p:sp>
        <p:nvSpPr>
          <p:cNvPr id="303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164513" cy="733425"/>
          </a:xfrm>
        </p:spPr>
        <p:txBody>
          <a:bodyPr/>
          <a:lstStyle/>
          <a:p>
            <a:pPr>
              <a:buSzTx/>
              <a:buFont typeface="Wingdings" pitchFamily="2" charset="2"/>
              <a:buChar char="§"/>
            </a:pPr>
            <a:r>
              <a:rPr lang="en-US"/>
              <a:t>Form used by “experienced” C programmers</a:t>
            </a:r>
          </a:p>
        </p:txBody>
      </p:sp>
      <p:sp>
        <p:nvSpPr>
          <p:cNvPr id="3033092" name="Text Box 4"/>
          <p:cNvSpPr txBox="1">
            <a:spLocks noChangeArrowheads="1"/>
          </p:cNvSpPr>
          <p:nvPr/>
        </p:nvSpPr>
        <p:spPr bwMode="auto">
          <a:xfrm>
            <a:off x="576263" y="2216150"/>
            <a:ext cx="3627437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28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457200" algn="l"/>
                <a:tab pos="9128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457200" algn="l"/>
                <a:tab pos="9128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457200" algn="l"/>
                <a:tab pos="9128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457200" algn="l"/>
                <a:tab pos="9128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28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28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28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28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b="1">
                <a:latin typeface="Arial" charset="0"/>
              </a:rPr>
              <a:t>// strcpy: copy s to d; version 1</a:t>
            </a:r>
          </a:p>
          <a:p>
            <a:r>
              <a:rPr lang="en-US" sz="1600" b="1">
                <a:latin typeface="Arial" charset="0"/>
              </a:rPr>
              <a:t>void strcpy(char* d, char* s)</a:t>
            </a:r>
          </a:p>
          <a:p>
            <a:r>
              <a:rPr lang="en-US" sz="1600" b="1">
                <a:latin typeface="Arial" charset="0"/>
              </a:rPr>
              <a:t>{</a:t>
            </a:r>
          </a:p>
          <a:p>
            <a:r>
              <a:rPr lang="en-US" sz="1600" b="1">
                <a:latin typeface="Arial" charset="0"/>
              </a:rPr>
              <a:t>	while ((*d = *s) != ‘\0’)</a:t>
            </a:r>
          </a:p>
          <a:p>
            <a:r>
              <a:rPr lang="en-US" sz="1600" b="1">
                <a:latin typeface="Arial" charset="0"/>
              </a:rPr>
              <a:t>	{</a:t>
            </a:r>
          </a:p>
          <a:p>
            <a:r>
              <a:rPr lang="en-US" sz="1600" b="1">
                <a:latin typeface="Arial" charset="0"/>
              </a:rPr>
              <a:t>		d++;</a:t>
            </a:r>
          </a:p>
          <a:p>
            <a:r>
              <a:rPr lang="en-US" sz="1600" b="1">
                <a:latin typeface="Arial" charset="0"/>
              </a:rPr>
              <a:t>		s++;</a:t>
            </a:r>
          </a:p>
          <a:p>
            <a:r>
              <a:rPr lang="en-US" sz="1600" b="1">
                <a:latin typeface="Arial" charset="0"/>
              </a:rPr>
              <a:t>	}</a:t>
            </a:r>
          </a:p>
          <a:p>
            <a:r>
              <a:rPr lang="en-US" sz="1600" b="1">
                <a:latin typeface="Arial" charset="0"/>
              </a:rPr>
              <a:t>}</a:t>
            </a:r>
          </a:p>
        </p:txBody>
      </p:sp>
      <p:sp>
        <p:nvSpPr>
          <p:cNvPr id="3033093" name="Text Box 5"/>
          <p:cNvSpPr txBox="1">
            <a:spLocks noChangeArrowheads="1"/>
          </p:cNvSpPr>
          <p:nvPr/>
        </p:nvSpPr>
        <p:spPr bwMode="auto">
          <a:xfrm>
            <a:off x="4500563" y="2216150"/>
            <a:ext cx="362743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  <a:tab pos="9128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457200" algn="l"/>
                <a:tab pos="9128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457200" algn="l"/>
                <a:tab pos="9128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457200" algn="l"/>
                <a:tab pos="9128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457200" algn="l"/>
                <a:tab pos="9128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28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28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28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28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b="1">
                <a:latin typeface="Arial" charset="0"/>
              </a:rPr>
              <a:t>// strcpy: copy s to d; version 2</a:t>
            </a:r>
          </a:p>
          <a:p>
            <a:r>
              <a:rPr lang="en-US" sz="1600" b="1">
                <a:latin typeface="Arial" charset="0"/>
              </a:rPr>
              <a:t>void strcpy(char* d, char* s)</a:t>
            </a:r>
          </a:p>
          <a:p>
            <a:r>
              <a:rPr lang="en-US" sz="1600" b="1">
                <a:latin typeface="Arial" charset="0"/>
              </a:rPr>
              <a:t>{</a:t>
            </a:r>
          </a:p>
          <a:p>
            <a:r>
              <a:rPr lang="en-US" sz="1600" b="1">
                <a:latin typeface="Arial" charset="0"/>
              </a:rPr>
              <a:t>	while ((*d++ = *s++) != ‘\0’);</a:t>
            </a:r>
          </a:p>
          <a:p>
            <a:r>
              <a:rPr lang="en-US" sz="1600" b="1">
                <a:latin typeface="Arial" charset="0"/>
              </a:rPr>
              <a:t>}</a:t>
            </a:r>
          </a:p>
        </p:txBody>
      </p:sp>
      <p:sp>
        <p:nvSpPr>
          <p:cNvPr id="3033094" name="Rectangle 6"/>
          <p:cNvSpPr>
            <a:spLocks noChangeArrowheads="1"/>
          </p:cNvSpPr>
          <p:nvPr/>
        </p:nvSpPr>
        <p:spPr bwMode="auto">
          <a:xfrm>
            <a:off x="406400" y="4714875"/>
            <a:ext cx="83566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§"/>
            </a:pPr>
            <a:r>
              <a:rPr lang="en-US">
                <a:solidFill>
                  <a:schemeClr val="bg2"/>
                </a:solidFill>
                <a:latin typeface="Arial" charset="0"/>
              </a:rPr>
              <a:t>The value of </a:t>
            </a:r>
            <a:r>
              <a:rPr lang="en-US" b="1">
                <a:solidFill>
                  <a:schemeClr val="bg2"/>
                </a:solidFill>
                <a:latin typeface="Arial" charset="0"/>
              </a:rPr>
              <a:t>*s++</a:t>
            </a:r>
            <a:r>
              <a:rPr lang="en-US">
                <a:solidFill>
                  <a:schemeClr val="bg2"/>
                </a:solidFill>
                <a:latin typeface="Arial" charset="0"/>
              </a:rPr>
              <a:t> is the character that </a:t>
            </a:r>
            <a:r>
              <a:rPr lang="en-US" b="1">
                <a:solidFill>
                  <a:schemeClr val="bg2"/>
                </a:solidFill>
                <a:latin typeface="Arial" charset="0"/>
              </a:rPr>
              <a:t>s</a:t>
            </a:r>
            <a:r>
              <a:rPr lang="en-US">
                <a:solidFill>
                  <a:schemeClr val="bg2"/>
                </a:solidFill>
                <a:latin typeface="Arial" charset="0"/>
              </a:rPr>
              <a:t> pointed to before </a:t>
            </a:r>
            <a:r>
              <a:rPr lang="en-US" b="1">
                <a:solidFill>
                  <a:schemeClr val="bg2"/>
                </a:solidFill>
                <a:latin typeface="Arial" charset="0"/>
              </a:rPr>
              <a:t>s</a:t>
            </a:r>
            <a:r>
              <a:rPr lang="en-US">
                <a:solidFill>
                  <a:schemeClr val="bg2"/>
                </a:solidFill>
                <a:latin typeface="Arial" charset="0"/>
              </a:rPr>
              <a:t> was incremented; the postfix </a:t>
            </a:r>
            <a:r>
              <a:rPr lang="en-US" b="1">
                <a:solidFill>
                  <a:schemeClr val="bg2"/>
                </a:solidFill>
                <a:latin typeface="Arial" charset="0"/>
              </a:rPr>
              <a:t>++</a:t>
            </a:r>
            <a:r>
              <a:rPr lang="en-US">
                <a:solidFill>
                  <a:schemeClr val="bg2"/>
                </a:solidFill>
                <a:latin typeface="Arial" charset="0"/>
              </a:rPr>
              <a:t> does not change </a:t>
            </a:r>
            <a:r>
              <a:rPr lang="en-US" b="1">
                <a:solidFill>
                  <a:schemeClr val="bg2"/>
                </a:solidFill>
                <a:latin typeface="Arial" charset="0"/>
              </a:rPr>
              <a:t>s</a:t>
            </a:r>
            <a:r>
              <a:rPr lang="en-US">
                <a:solidFill>
                  <a:schemeClr val="bg2"/>
                </a:solidFill>
                <a:latin typeface="Arial" charset="0"/>
              </a:rPr>
              <a:t> until after this character has been fetched.</a:t>
            </a:r>
          </a:p>
        </p:txBody>
      </p:sp>
      <p:sp>
        <p:nvSpPr>
          <p:cNvPr id="3033095" name="Text Box 7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Pointer Arithmetic</a:t>
            </a:r>
          </a:p>
        </p:txBody>
      </p:sp>
    </p:spTree>
    <p:extLst>
      <p:ext uri="{BB962C8B-B14F-4D97-AF65-F5344CB8AC3E}">
        <p14:creationId xmlns:p14="http://schemas.microsoft.com/office/powerpoint/2010/main" val="72452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3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309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C35E-E410-42D7-ADBC-AABD6316B428}" type="slidenum">
              <a:rPr lang="en-US"/>
              <a:pPr/>
              <a:t>26</a:t>
            </a:fld>
            <a:endParaRPr lang="en-US"/>
          </a:p>
        </p:txBody>
      </p:sp>
      <p:sp>
        <p:nvSpPr>
          <p:cNvPr id="314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and Pointers</a:t>
            </a:r>
          </a:p>
        </p:txBody>
      </p:sp>
      <p:sp>
        <p:nvSpPr>
          <p:cNvPr id="314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164513" cy="3286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Array names are </a:t>
            </a:r>
            <a:r>
              <a:rPr lang="en-US" b="1" u="sng"/>
              <a:t>NOT</a:t>
            </a:r>
            <a:r>
              <a:rPr lang="en-US"/>
              <a:t> pointer variables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char a[6];</a:t>
            </a:r>
          </a:p>
          <a:p>
            <a:pPr lvl="2">
              <a:lnSpc>
                <a:spcPct val="90000"/>
              </a:lnSpc>
            </a:pPr>
            <a:r>
              <a:rPr lang="en-US"/>
              <a:t>Requests memory for 6 characters, to be known by the name “a”.</a:t>
            </a:r>
          </a:p>
          <a:p>
            <a:pPr lvl="2">
              <a:lnSpc>
                <a:spcPct val="90000"/>
              </a:lnSpc>
            </a:pPr>
            <a:r>
              <a:rPr lang="en-US"/>
              <a:t>“a” is not a variable and known only at compile time (ie. defined in the compiler symbol table).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char *p;</a:t>
            </a:r>
          </a:p>
          <a:p>
            <a:pPr lvl="2">
              <a:lnSpc>
                <a:spcPct val="90000"/>
              </a:lnSpc>
            </a:pPr>
            <a:r>
              <a:rPr lang="en-US"/>
              <a:t>Requests memory for a single pointer variable, to be known by the name “p”.</a:t>
            </a:r>
          </a:p>
          <a:p>
            <a:pPr lvl="2">
              <a:lnSpc>
                <a:spcPct val="90000"/>
              </a:lnSpc>
            </a:pPr>
            <a:r>
              <a:rPr lang="en-US"/>
              <a:t>“p” can point to any </a:t>
            </a:r>
            <a:r>
              <a:rPr lang="en-US" b="1">
                <a:latin typeface="Courier New" pitchFamily="49" charset="0"/>
              </a:rPr>
              <a:t>char</a:t>
            </a:r>
            <a:r>
              <a:rPr lang="en-US"/>
              <a:t> (or contiguous array of </a:t>
            </a:r>
            <a:r>
              <a:rPr lang="en-US" b="1">
                <a:latin typeface="Courier New" pitchFamily="49" charset="0"/>
              </a:rPr>
              <a:t>char</a:t>
            </a:r>
            <a:r>
              <a:rPr lang="en-US"/>
              <a:t>s).</a:t>
            </a:r>
          </a:p>
          <a:p>
            <a:pPr>
              <a:lnSpc>
                <a:spcPct val="90000"/>
              </a:lnSpc>
            </a:pPr>
            <a:r>
              <a:rPr lang="en-US"/>
              <a:t>Example: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  <p:sp>
        <p:nvSpPr>
          <p:cNvPr id="3143684" name="Text Box 4"/>
          <p:cNvSpPr txBox="1">
            <a:spLocks noChangeArrowheads="1"/>
          </p:cNvSpPr>
          <p:nvPr/>
        </p:nvSpPr>
        <p:spPr bwMode="auto">
          <a:xfrm>
            <a:off x="839788" y="4879975"/>
            <a:ext cx="33861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char a[] = "hello";</a:t>
            </a:r>
          </a:p>
          <a:p>
            <a:r>
              <a:rPr lang="en-US" sz="2000" b="1">
                <a:latin typeface="Courier New" pitchFamily="49" charset="0"/>
              </a:rPr>
              <a:t>char *p = "world";</a:t>
            </a:r>
          </a:p>
        </p:txBody>
      </p:sp>
      <p:grpSp>
        <p:nvGrpSpPr>
          <p:cNvPr id="3143789" name="Group 109"/>
          <p:cNvGrpSpPr>
            <a:grpSpLocks/>
          </p:cNvGrpSpPr>
          <p:nvPr/>
        </p:nvGrpSpPr>
        <p:grpSpPr bwMode="auto">
          <a:xfrm>
            <a:off x="3948113" y="4895850"/>
            <a:ext cx="3403600" cy="396875"/>
            <a:chOff x="2487" y="3084"/>
            <a:chExt cx="2144" cy="250"/>
          </a:xfrm>
        </p:grpSpPr>
        <p:grpSp>
          <p:nvGrpSpPr>
            <p:cNvPr id="3143788" name="Group 108"/>
            <p:cNvGrpSpPr>
              <a:grpSpLocks/>
            </p:cNvGrpSpPr>
            <p:nvPr/>
          </p:nvGrpSpPr>
          <p:grpSpPr bwMode="auto">
            <a:xfrm>
              <a:off x="2918" y="3084"/>
              <a:ext cx="1713" cy="250"/>
              <a:chOff x="2918" y="3084"/>
              <a:chExt cx="1713" cy="250"/>
            </a:xfrm>
          </p:grpSpPr>
          <p:sp>
            <p:nvSpPr>
              <p:cNvPr id="3143692" name="Rectangle 12"/>
              <p:cNvSpPr>
                <a:spLocks noChangeArrowheads="1"/>
              </p:cNvSpPr>
              <p:nvPr/>
            </p:nvSpPr>
            <p:spPr bwMode="auto">
              <a:xfrm>
                <a:off x="4346" y="3084"/>
                <a:ext cx="28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sz="2000">
                    <a:latin typeface="Arial" charset="0"/>
                  </a:rPr>
                  <a:t>\0</a:t>
                </a:r>
              </a:p>
            </p:txBody>
          </p:sp>
          <p:sp>
            <p:nvSpPr>
              <p:cNvPr id="3143691" name="Rectangle 11"/>
              <p:cNvSpPr>
                <a:spLocks noChangeArrowheads="1"/>
              </p:cNvSpPr>
              <p:nvPr/>
            </p:nvSpPr>
            <p:spPr bwMode="auto">
              <a:xfrm>
                <a:off x="4060" y="3084"/>
                <a:ext cx="28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sz="2000" b="1">
                    <a:latin typeface="Courier New" pitchFamily="49" charset="0"/>
                  </a:rPr>
                  <a:t>o</a:t>
                </a:r>
              </a:p>
            </p:txBody>
          </p:sp>
          <p:sp>
            <p:nvSpPr>
              <p:cNvPr id="3143690" name="Rectangle 10"/>
              <p:cNvSpPr>
                <a:spLocks noChangeArrowheads="1"/>
              </p:cNvSpPr>
              <p:nvPr/>
            </p:nvSpPr>
            <p:spPr bwMode="auto">
              <a:xfrm>
                <a:off x="3775" y="3084"/>
                <a:ext cx="28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sz="2000" b="1">
                    <a:latin typeface="Courier New" pitchFamily="49" charset="0"/>
                  </a:rPr>
                  <a:t>l</a:t>
                </a:r>
              </a:p>
            </p:txBody>
          </p:sp>
          <p:sp>
            <p:nvSpPr>
              <p:cNvPr id="3143689" name="Rectangle 9"/>
              <p:cNvSpPr>
                <a:spLocks noChangeArrowheads="1"/>
              </p:cNvSpPr>
              <p:nvPr/>
            </p:nvSpPr>
            <p:spPr bwMode="auto">
              <a:xfrm>
                <a:off x="3489" y="3084"/>
                <a:ext cx="28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sz="2000" b="1">
                    <a:latin typeface="Courier New" pitchFamily="49" charset="0"/>
                  </a:rPr>
                  <a:t>l</a:t>
                </a:r>
              </a:p>
            </p:txBody>
          </p:sp>
          <p:sp>
            <p:nvSpPr>
              <p:cNvPr id="3143688" name="Rectangle 8"/>
              <p:cNvSpPr>
                <a:spLocks noChangeArrowheads="1"/>
              </p:cNvSpPr>
              <p:nvPr/>
            </p:nvSpPr>
            <p:spPr bwMode="auto">
              <a:xfrm>
                <a:off x="3204" y="3084"/>
                <a:ext cx="28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sz="2000" b="1">
                    <a:latin typeface="Courier New" pitchFamily="49" charset="0"/>
                  </a:rPr>
                  <a:t>e</a:t>
                </a:r>
              </a:p>
            </p:txBody>
          </p:sp>
          <p:sp>
            <p:nvSpPr>
              <p:cNvPr id="3143687" name="Rectangle 7"/>
              <p:cNvSpPr>
                <a:spLocks noChangeArrowheads="1"/>
              </p:cNvSpPr>
              <p:nvPr/>
            </p:nvSpPr>
            <p:spPr bwMode="auto">
              <a:xfrm>
                <a:off x="2918" y="3084"/>
                <a:ext cx="28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sz="2000" b="1">
                    <a:latin typeface="Courier New" pitchFamily="49" charset="0"/>
                  </a:rPr>
                  <a:t>h</a:t>
                </a:r>
              </a:p>
            </p:txBody>
          </p:sp>
          <p:sp>
            <p:nvSpPr>
              <p:cNvPr id="3143695" name="Line 15"/>
              <p:cNvSpPr>
                <a:spLocks noChangeShapeType="1"/>
              </p:cNvSpPr>
              <p:nvPr/>
            </p:nvSpPr>
            <p:spPr bwMode="auto">
              <a:xfrm>
                <a:off x="2918" y="3084"/>
                <a:ext cx="0" cy="2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43696" name="Line 16"/>
              <p:cNvSpPr>
                <a:spLocks noChangeShapeType="1"/>
              </p:cNvSpPr>
              <p:nvPr/>
            </p:nvSpPr>
            <p:spPr bwMode="auto">
              <a:xfrm>
                <a:off x="3204" y="3084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43697" name="Line 17"/>
              <p:cNvSpPr>
                <a:spLocks noChangeShapeType="1"/>
              </p:cNvSpPr>
              <p:nvPr/>
            </p:nvSpPr>
            <p:spPr bwMode="auto">
              <a:xfrm>
                <a:off x="3489" y="3084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43698" name="Line 18"/>
              <p:cNvSpPr>
                <a:spLocks noChangeShapeType="1"/>
              </p:cNvSpPr>
              <p:nvPr/>
            </p:nvSpPr>
            <p:spPr bwMode="auto">
              <a:xfrm>
                <a:off x="3775" y="3084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43699" name="Line 19"/>
              <p:cNvSpPr>
                <a:spLocks noChangeShapeType="1"/>
              </p:cNvSpPr>
              <p:nvPr/>
            </p:nvSpPr>
            <p:spPr bwMode="auto">
              <a:xfrm>
                <a:off x="4060" y="3084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43700" name="Line 20"/>
              <p:cNvSpPr>
                <a:spLocks noChangeShapeType="1"/>
              </p:cNvSpPr>
              <p:nvPr/>
            </p:nvSpPr>
            <p:spPr bwMode="auto">
              <a:xfrm>
                <a:off x="4346" y="3084"/>
                <a:ext cx="0" cy="2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43701" name="Line 21"/>
              <p:cNvSpPr>
                <a:spLocks noChangeShapeType="1"/>
              </p:cNvSpPr>
              <p:nvPr/>
            </p:nvSpPr>
            <p:spPr bwMode="auto">
              <a:xfrm>
                <a:off x="4631" y="3084"/>
                <a:ext cx="0" cy="25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43693" name="Line 13"/>
              <p:cNvSpPr>
                <a:spLocks noChangeShapeType="1"/>
              </p:cNvSpPr>
              <p:nvPr/>
            </p:nvSpPr>
            <p:spPr bwMode="auto">
              <a:xfrm>
                <a:off x="2918" y="3084"/>
                <a:ext cx="171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43694" name="Line 14"/>
              <p:cNvSpPr>
                <a:spLocks noChangeShapeType="1"/>
              </p:cNvSpPr>
              <p:nvPr/>
            </p:nvSpPr>
            <p:spPr bwMode="auto">
              <a:xfrm>
                <a:off x="2918" y="3334"/>
                <a:ext cx="171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143730" name="Text Box 50"/>
            <p:cNvSpPr txBox="1">
              <a:spLocks noChangeArrowheads="1"/>
            </p:cNvSpPr>
            <p:nvPr/>
          </p:nvSpPr>
          <p:spPr bwMode="auto">
            <a:xfrm>
              <a:off x="2487" y="3096"/>
              <a:ext cx="3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a:</a:t>
              </a:r>
            </a:p>
          </p:txBody>
        </p:sp>
      </p:grpSp>
      <p:grpSp>
        <p:nvGrpSpPr>
          <p:cNvPr id="3143790" name="Group 110"/>
          <p:cNvGrpSpPr>
            <a:grpSpLocks/>
          </p:cNvGrpSpPr>
          <p:nvPr/>
        </p:nvGrpSpPr>
        <p:grpSpPr bwMode="auto">
          <a:xfrm>
            <a:off x="3948113" y="5545138"/>
            <a:ext cx="1603375" cy="396875"/>
            <a:chOff x="2487" y="3493"/>
            <a:chExt cx="1010" cy="250"/>
          </a:xfrm>
        </p:grpSpPr>
        <p:sp>
          <p:nvSpPr>
            <p:cNvPr id="3143747" name="Text Box 67"/>
            <p:cNvSpPr txBox="1">
              <a:spLocks noChangeArrowheads="1"/>
            </p:cNvSpPr>
            <p:nvPr/>
          </p:nvSpPr>
          <p:spPr bwMode="auto">
            <a:xfrm>
              <a:off x="2487" y="3504"/>
              <a:ext cx="31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</a:rPr>
                <a:t>p:</a:t>
              </a:r>
            </a:p>
          </p:txBody>
        </p:sp>
        <p:sp>
          <p:nvSpPr>
            <p:cNvPr id="3143771" name="Rectangle 91"/>
            <p:cNvSpPr>
              <a:spLocks noChangeArrowheads="1"/>
            </p:cNvSpPr>
            <p:nvPr/>
          </p:nvSpPr>
          <p:spPr bwMode="auto">
            <a:xfrm>
              <a:off x="2926" y="3493"/>
              <a:ext cx="5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sz="2000" b="1">
                <a:latin typeface="Courier New" pitchFamily="49" charset="0"/>
              </a:endParaRPr>
            </a:p>
          </p:txBody>
        </p:sp>
        <p:sp>
          <p:nvSpPr>
            <p:cNvPr id="3143772" name="Line 92"/>
            <p:cNvSpPr>
              <a:spLocks noChangeShapeType="1"/>
            </p:cNvSpPr>
            <p:nvPr/>
          </p:nvSpPr>
          <p:spPr bwMode="auto">
            <a:xfrm>
              <a:off x="2926" y="3493"/>
              <a:ext cx="0" cy="2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43778" name="Line 98"/>
            <p:cNvSpPr>
              <a:spLocks noChangeShapeType="1"/>
            </p:cNvSpPr>
            <p:nvPr/>
          </p:nvSpPr>
          <p:spPr bwMode="auto">
            <a:xfrm>
              <a:off x="3497" y="3493"/>
              <a:ext cx="0" cy="2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43779" name="Line 99"/>
            <p:cNvSpPr>
              <a:spLocks noChangeShapeType="1"/>
            </p:cNvSpPr>
            <p:nvPr/>
          </p:nvSpPr>
          <p:spPr bwMode="auto">
            <a:xfrm>
              <a:off x="2926" y="3493"/>
              <a:ext cx="57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43780" name="Line 100"/>
            <p:cNvSpPr>
              <a:spLocks noChangeShapeType="1"/>
            </p:cNvSpPr>
            <p:nvPr/>
          </p:nvSpPr>
          <p:spPr bwMode="auto">
            <a:xfrm>
              <a:off x="2926" y="3743"/>
              <a:ext cx="57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43791" name="Group 111"/>
          <p:cNvGrpSpPr>
            <a:grpSpLocks/>
          </p:cNvGrpSpPr>
          <p:nvPr/>
        </p:nvGrpSpPr>
        <p:grpSpPr bwMode="auto">
          <a:xfrm>
            <a:off x="5075238" y="5543550"/>
            <a:ext cx="3762375" cy="396875"/>
            <a:chOff x="3197" y="3492"/>
            <a:chExt cx="2370" cy="250"/>
          </a:xfrm>
        </p:grpSpPr>
        <p:sp>
          <p:nvSpPr>
            <p:cNvPr id="3143732" name="Rectangle 52"/>
            <p:cNvSpPr>
              <a:spLocks noChangeArrowheads="1"/>
            </p:cNvSpPr>
            <p:nvPr/>
          </p:nvSpPr>
          <p:spPr bwMode="auto">
            <a:xfrm>
              <a:off x="5282" y="3492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2000">
                  <a:latin typeface="Arial" charset="0"/>
                </a:rPr>
                <a:t>\0</a:t>
              </a:r>
            </a:p>
          </p:txBody>
        </p:sp>
        <p:sp>
          <p:nvSpPr>
            <p:cNvPr id="3143733" name="Rectangle 53"/>
            <p:cNvSpPr>
              <a:spLocks noChangeArrowheads="1"/>
            </p:cNvSpPr>
            <p:nvPr/>
          </p:nvSpPr>
          <p:spPr bwMode="auto">
            <a:xfrm>
              <a:off x="4996" y="3492"/>
              <a:ext cx="2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2000" b="1">
                  <a:latin typeface="Courier New" pitchFamily="49" charset="0"/>
                </a:rPr>
                <a:t>d</a:t>
              </a:r>
            </a:p>
          </p:txBody>
        </p:sp>
        <p:sp>
          <p:nvSpPr>
            <p:cNvPr id="3143734" name="Rectangle 54"/>
            <p:cNvSpPr>
              <a:spLocks noChangeArrowheads="1"/>
            </p:cNvSpPr>
            <p:nvPr/>
          </p:nvSpPr>
          <p:spPr bwMode="auto">
            <a:xfrm>
              <a:off x="4711" y="3492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2000" b="1">
                  <a:latin typeface="Courier New" pitchFamily="49" charset="0"/>
                </a:rPr>
                <a:t>l</a:t>
              </a:r>
            </a:p>
          </p:txBody>
        </p:sp>
        <p:sp>
          <p:nvSpPr>
            <p:cNvPr id="3143735" name="Rectangle 55"/>
            <p:cNvSpPr>
              <a:spLocks noChangeArrowheads="1"/>
            </p:cNvSpPr>
            <p:nvPr/>
          </p:nvSpPr>
          <p:spPr bwMode="auto">
            <a:xfrm>
              <a:off x="4425" y="3492"/>
              <a:ext cx="2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2000" b="1">
                  <a:latin typeface="Courier New" pitchFamily="49" charset="0"/>
                </a:rPr>
                <a:t>r</a:t>
              </a:r>
            </a:p>
          </p:txBody>
        </p:sp>
        <p:sp>
          <p:nvSpPr>
            <p:cNvPr id="3143736" name="Rectangle 56"/>
            <p:cNvSpPr>
              <a:spLocks noChangeArrowheads="1"/>
            </p:cNvSpPr>
            <p:nvPr/>
          </p:nvSpPr>
          <p:spPr bwMode="auto">
            <a:xfrm>
              <a:off x="4140" y="3492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2000" b="1">
                  <a:latin typeface="Courier New" pitchFamily="49" charset="0"/>
                </a:rPr>
                <a:t>o</a:t>
              </a:r>
            </a:p>
          </p:txBody>
        </p:sp>
        <p:sp>
          <p:nvSpPr>
            <p:cNvPr id="3143737" name="Rectangle 57"/>
            <p:cNvSpPr>
              <a:spLocks noChangeArrowheads="1"/>
            </p:cNvSpPr>
            <p:nvPr/>
          </p:nvSpPr>
          <p:spPr bwMode="auto">
            <a:xfrm>
              <a:off x="3854" y="3492"/>
              <a:ext cx="2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2000" b="1">
                  <a:latin typeface="Courier New" pitchFamily="49" charset="0"/>
                </a:rPr>
                <a:t>w</a:t>
              </a:r>
            </a:p>
          </p:txBody>
        </p:sp>
        <p:sp>
          <p:nvSpPr>
            <p:cNvPr id="3143738" name="Line 58"/>
            <p:cNvSpPr>
              <a:spLocks noChangeShapeType="1"/>
            </p:cNvSpPr>
            <p:nvPr/>
          </p:nvSpPr>
          <p:spPr bwMode="auto">
            <a:xfrm>
              <a:off x="3854" y="3492"/>
              <a:ext cx="0" cy="2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43739" name="Line 59"/>
            <p:cNvSpPr>
              <a:spLocks noChangeShapeType="1"/>
            </p:cNvSpPr>
            <p:nvPr/>
          </p:nvSpPr>
          <p:spPr bwMode="auto">
            <a:xfrm>
              <a:off x="4140" y="3492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43740" name="Line 60"/>
            <p:cNvSpPr>
              <a:spLocks noChangeShapeType="1"/>
            </p:cNvSpPr>
            <p:nvPr/>
          </p:nvSpPr>
          <p:spPr bwMode="auto">
            <a:xfrm>
              <a:off x="4425" y="3492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43741" name="Line 61"/>
            <p:cNvSpPr>
              <a:spLocks noChangeShapeType="1"/>
            </p:cNvSpPr>
            <p:nvPr/>
          </p:nvSpPr>
          <p:spPr bwMode="auto">
            <a:xfrm>
              <a:off x="4711" y="3492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43742" name="Line 62"/>
            <p:cNvSpPr>
              <a:spLocks noChangeShapeType="1"/>
            </p:cNvSpPr>
            <p:nvPr/>
          </p:nvSpPr>
          <p:spPr bwMode="auto">
            <a:xfrm>
              <a:off x="4996" y="3492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43743" name="Line 63"/>
            <p:cNvSpPr>
              <a:spLocks noChangeShapeType="1"/>
            </p:cNvSpPr>
            <p:nvPr/>
          </p:nvSpPr>
          <p:spPr bwMode="auto">
            <a:xfrm>
              <a:off x="5282" y="3492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43744" name="Line 64"/>
            <p:cNvSpPr>
              <a:spLocks noChangeShapeType="1"/>
            </p:cNvSpPr>
            <p:nvPr/>
          </p:nvSpPr>
          <p:spPr bwMode="auto">
            <a:xfrm>
              <a:off x="5567" y="3492"/>
              <a:ext cx="0" cy="25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43745" name="Line 65"/>
            <p:cNvSpPr>
              <a:spLocks noChangeShapeType="1"/>
            </p:cNvSpPr>
            <p:nvPr/>
          </p:nvSpPr>
          <p:spPr bwMode="auto">
            <a:xfrm>
              <a:off x="3854" y="3492"/>
              <a:ext cx="17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43746" name="Line 66"/>
            <p:cNvSpPr>
              <a:spLocks noChangeShapeType="1"/>
            </p:cNvSpPr>
            <p:nvPr/>
          </p:nvSpPr>
          <p:spPr bwMode="auto">
            <a:xfrm>
              <a:off x="3854" y="3742"/>
              <a:ext cx="171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43787" name="Line 107"/>
            <p:cNvSpPr>
              <a:spLocks noChangeShapeType="1"/>
            </p:cNvSpPr>
            <p:nvPr/>
          </p:nvSpPr>
          <p:spPr bwMode="auto">
            <a:xfrm>
              <a:off x="3197" y="3621"/>
              <a:ext cx="64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4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4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4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4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4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43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43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43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4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4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4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4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683" grpId="0" build="p" bldLvl="2"/>
      <p:bldP spid="314368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0C89-770F-4B26-81A6-87069ABC407D}" type="slidenum">
              <a:rPr lang="en-US"/>
              <a:pPr/>
              <a:t>27</a:t>
            </a:fld>
            <a:endParaRPr lang="en-US"/>
          </a:p>
        </p:txBody>
      </p:sp>
      <p:sp>
        <p:nvSpPr>
          <p:cNvPr id="304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and Pointers</a:t>
            </a:r>
          </a:p>
        </p:txBody>
      </p:sp>
      <p:sp>
        <p:nvSpPr>
          <p:cNvPr id="304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333500"/>
            <a:ext cx="8356600" cy="3452813"/>
          </a:xfrm>
        </p:spPr>
        <p:txBody>
          <a:bodyPr/>
          <a:lstStyle/>
          <a:p>
            <a:r>
              <a:rPr lang="en-US" dirty="0"/>
              <a:t>An array name (at compile time) is essentially a pointer to the first element in an array.</a:t>
            </a:r>
          </a:p>
          <a:p>
            <a:r>
              <a:rPr lang="en-US" dirty="0"/>
              <a:t>Can change the value (contents) of a pointer. </a:t>
            </a:r>
          </a:p>
          <a:p>
            <a:pPr>
              <a:buFont typeface="Wingdings" pitchFamily="2" charset="2"/>
              <a:buNone/>
            </a:pPr>
            <a:endParaRPr lang="en-US" sz="1000" dirty="0"/>
          </a:p>
          <a:p>
            <a:pPr>
              <a:buFont typeface="Wingdings" pitchFamily="2" charset="2"/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		char </a:t>
            </a:r>
            <a:r>
              <a:rPr lang="en-US" sz="2000" b="1" dirty="0" err="1" smtClean="0">
                <a:solidFill>
                  <a:schemeClr val="tx2"/>
                </a:solidFill>
                <a:latin typeface="Courier New" pitchFamily="49" charset="0"/>
              </a:rPr>
              <a:t>arr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[10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];</a:t>
            </a:r>
          </a:p>
          <a:p>
            <a:pPr lvl="1">
              <a:spcBef>
                <a:spcPts val="0"/>
              </a:spcBef>
              <a:buNone/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		char *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</a:rPr>
              <a:t>cptr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 = 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</a:rPr>
              <a:t>arr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;		//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points to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arr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[0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]</a:t>
            </a: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  <a:p>
            <a:pPr lvl="1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char c = *(cptr+2);	// 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</a:rPr>
              <a:t>arr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[2]</a:t>
            </a:r>
          </a:p>
          <a:p>
            <a:pPr lvl="1"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	c = 4[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</a:rPr>
              <a:t>cptr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];		// </a:t>
            </a:r>
            <a:r>
              <a:rPr lang="en-US" b="1" dirty="0" err="1" smtClean="0">
                <a:solidFill>
                  <a:schemeClr val="tx2"/>
                </a:solidFill>
                <a:latin typeface="Courier New" pitchFamily="49" charset="0"/>
              </a:rPr>
              <a:t>arr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</a:rPr>
              <a:t>[4]</a:t>
            </a:r>
          </a:p>
          <a:p>
            <a:pPr lvl="1">
              <a:buFont typeface="Wingdings" pitchFamily="2" charset="2"/>
              <a:buNone/>
            </a:pPr>
            <a:endParaRPr lang="en-US" sz="1000" b="1" dirty="0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en-US" dirty="0"/>
              <a:t>Each of the following lines evaluate the same: </a:t>
            </a:r>
          </a:p>
        </p:txBody>
      </p:sp>
      <p:sp>
        <p:nvSpPr>
          <p:cNvPr id="3040260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Arrays and Pointers</a:t>
            </a:r>
          </a:p>
        </p:txBody>
      </p:sp>
      <p:sp>
        <p:nvSpPr>
          <p:cNvPr id="3040261" name="Rectangle 5"/>
          <p:cNvSpPr>
            <a:spLocks noChangeArrowheads="1"/>
          </p:cNvSpPr>
          <p:nvPr/>
        </p:nvSpPr>
        <p:spPr bwMode="auto">
          <a:xfrm>
            <a:off x="652463" y="4871761"/>
            <a:ext cx="78835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1371600" algn="l"/>
                <a:tab pos="2743200" algn="l"/>
                <a:tab pos="4114800" algn="l"/>
                <a:tab pos="5486400" algn="l"/>
              </a:tabLst>
            </a:pPr>
            <a:r>
              <a:rPr lang="en-US" sz="1800" b="1" dirty="0" err="1">
                <a:latin typeface="Arial" charset="0"/>
              </a:rPr>
              <a:t>cptr</a:t>
            </a:r>
            <a:r>
              <a:rPr lang="en-US" sz="1800" b="1" dirty="0">
                <a:latin typeface="Arial" charset="0"/>
              </a:rPr>
              <a:t>	</a:t>
            </a:r>
            <a:r>
              <a:rPr lang="en-US" sz="1800" b="1" dirty="0" err="1" smtClean="0">
                <a:latin typeface="Arial" charset="0"/>
              </a:rPr>
              <a:t>arr</a:t>
            </a:r>
            <a:r>
              <a:rPr lang="en-US" sz="1800" b="1" dirty="0" smtClean="0">
                <a:latin typeface="Arial" charset="0"/>
              </a:rPr>
              <a:t>	&amp;0[</a:t>
            </a:r>
            <a:r>
              <a:rPr lang="en-US" sz="1800" b="1" dirty="0" err="1" smtClean="0">
                <a:latin typeface="Arial" charset="0"/>
              </a:rPr>
              <a:t>arr</a:t>
            </a:r>
            <a:r>
              <a:rPr lang="en-US" sz="1800" b="1" dirty="0">
                <a:latin typeface="Arial" charset="0"/>
              </a:rPr>
              <a:t>]	</a:t>
            </a:r>
            <a:r>
              <a:rPr lang="en-US" sz="1800" b="1" dirty="0" smtClean="0">
                <a:latin typeface="Arial" charset="0"/>
              </a:rPr>
              <a:t>&amp;</a:t>
            </a:r>
            <a:r>
              <a:rPr lang="en-US" sz="1800" b="1" dirty="0" err="1" smtClean="0">
                <a:latin typeface="Arial" charset="0"/>
              </a:rPr>
              <a:t>arr</a:t>
            </a:r>
            <a:r>
              <a:rPr lang="en-US" sz="1800" b="1" dirty="0" smtClean="0">
                <a:latin typeface="Arial" charset="0"/>
              </a:rPr>
              <a:t>[0] 	</a:t>
            </a:r>
            <a:r>
              <a:rPr lang="en-US" sz="1800" dirty="0" smtClean="0">
                <a:latin typeface="Arial" charset="0"/>
              </a:rPr>
              <a:t>address </a:t>
            </a:r>
            <a:r>
              <a:rPr lang="en-US" sz="1800" dirty="0">
                <a:latin typeface="Arial" charset="0"/>
              </a:rPr>
              <a:t>of </a:t>
            </a:r>
            <a:r>
              <a:rPr lang="en-US" sz="1800" b="1" dirty="0" err="1">
                <a:latin typeface="Arial" charset="0"/>
              </a:rPr>
              <a:t>arr</a:t>
            </a:r>
            <a:r>
              <a:rPr lang="en-US" sz="1800" b="1" dirty="0">
                <a:latin typeface="Arial" charset="0"/>
              </a:rPr>
              <a:t>[0]</a:t>
            </a:r>
            <a:endParaRPr lang="en-US" sz="1800" dirty="0">
              <a:latin typeface="Arial" charset="0"/>
            </a:endParaRPr>
          </a:p>
          <a:p>
            <a:pPr eaLnBrk="0" hangingPunct="0">
              <a:tabLst>
                <a:tab pos="1371600" algn="l"/>
                <a:tab pos="2743200" algn="l"/>
                <a:tab pos="4114800" algn="l"/>
                <a:tab pos="5486400" algn="l"/>
              </a:tabLst>
            </a:pPr>
            <a:r>
              <a:rPr lang="en-US" sz="1800" b="1" dirty="0">
                <a:latin typeface="Arial" charset="0"/>
              </a:rPr>
              <a:t>(</a:t>
            </a:r>
            <a:r>
              <a:rPr lang="en-US" sz="1800" b="1" dirty="0" err="1">
                <a:latin typeface="Arial" charset="0"/>
              </a:rPr>
              <a:t>cptr</a:t>
            </a:r>
            <a:r>
              <a:rPr lang="en-US" sz="1800" b="1" dirty="0">
                <a:latin typeface="Arial" charset="0"/>
              </a:rPr>
              <a:t> + n)	(</a:t>
            </a:r>
            <a:r>
              <a:rPr lang="en-US" sz="1800" b="1" dirty="0" err="1">
                <a:latin typeface="Arial" charset="0"/>
              </a:rPr>
              <a:t>arr</a:t>
            </a:r>
            <a:r>
              <a:rPr lang="en-US" sz="1800" b="1" dirty="0">
                <a:latin typeface="Arial" charset="0"/>
              </a:rPr>
              <a:t> + n) 	&amp;n[</a:t>
            </a:r>
            <a:r>
              <a:rPr lang="en-US" sz="1800" b="1" dirty="0" err="1">
                <a:latin typeface="Arial" charset="0"/>
              </a:rPr>
              <a:t>arr</a:t>
            </a:r>
            <a:r>
              <a:rPr lang="en-US" sz="1800" b="1" dirty="0">
                <a:latin typeface="Arial" charset="0"/>
              </a:rPr>
              <a:t>]</a:t>
            </a:r>
            <a:r>
              <a:rPr lang="en-US" sz="1800" b="1" dirty="0" smtClean="0">
                <a:latin typeface="Arial" charset="0"/>
              </a:rPr>
              <a:t>	&amp;</a:t>
            </a:r>
            <a:r>
              <a:rPr lang="en-US" sz="1800" b="1" dirty="0" err="1" smtClean="0">
                <a:latin typeface="Arial" charset="0"/>
              </a:rPr>
              <a:t>arr</a:t>
            </a:r>
            <a:r>
              <a:rPr lang="en-US" sz="1800" b="1" dirty="0" smtClean="0">
                <a:latin typeface="Arial" charset="0"/>
              </a:rPr>
              <a:t>[n] 	</a:t>
            </a:r>
            <a:r>
              <a:rPr lang="en-US" sz="1800" dirty="0" smtClean="0">
                <a:latin typeface="Arial" charset="0"/>
              </a:rPr>
              <a:t>address </a:t>
            </a:r>
            <a:r>
              <a:rPr lang="en-US" sz="1800" dirty="0">
                <a:latin typeface="Arial" charset="0"/>
              </a:rPr>
              <a:t>of </a:t>
            </a:r>
            <a:r>
              <a:rPr lang="en-US" sz="1800" b="1" dirty="0" err="1" smtClean="0">
                <a:latin typeface="Arial" charset="0"/>
              </a:rPr>
              <a:t>arr</a:t>
            </a:r>
            <a:r>
              <a:rPr lang="en-US" sz="1800" b="1" dirty="0" smtClean="0">
                <a:latin typeface="Arial" charset="0"/>
              </a:rPr>
              <a:t>[n]</a:t>
            </a:r>
            <a:endParaRPr lang="en-US" sz="1800" dirty="0">
              <a:latin typeface="Arial" charset="0"/>
            </a:endParaRPr>
          </a:p>
          <a:p>
            <a:pPr eaLnBrk="0" hangingPunct="0">
              <a:tabLst>
                <a:tab pos="1371600" algn="l"/>
                <a:tab pos="2743200" algn="l"/>
                <a:tab pos="4114800" algn="l"/>
                <a:tab pos="5486400" algn="l"/>
              </a:tabLst>
            </a:pPr>
            <a:r>
              <a:rPr lang="en-US" sz="1800" b="1" dirty="0">
                <a:latin typeface="Arial" charset="0"/>
              </a:rPr>
              <a:t>*</a:t>
            </a:r>
            <a:r>
              <a:rPr lang="en-US" sz="1800" b="1" dirty="0" err="1">
                <a:latin typeface="Arial" charset="0"/>
              </a:rPr>
              <a:t>cptr</a:t>
            </a:r>
            <a:r>
              <a:rPr lang="en-US" sz="1800" b="1" dirty="0">
                <a:latin typeface="Arial" charset="0"/>
              </a:rPr>
              <a:t>	</a:t>
            </a:r>
            <a:r>
              <a:rPr lang="en-US" sz="1800" b="1" dirty="0" smtClean="0">
                <a:latin typeface="Arial" charset="0"/>
              </a:rPr>
              <a:t>*</a:t>
            </a:r>
            <a:r>
              <a:rPr lang="en-US" sz="1800" b="1" dirty="0" err="1" smtClean="0">
                <a:latin typeface="Arial" charset="0"/>
              </a:rPr>
              <a:t>arr</a:t>
            </a:r>
            <a:r>
              <a:rPr lang="en-US" sz="1800" b="1" dirty="0">
                <a:latin typeface="Arial" charset="0"/>
              </a:rPr>
              <a:t>	0[</a:t>
            </a:r>
            <a:r>
              <a:rPr lang="en-US" sz="1800" b="1" dirty="0" err="1">
                <a:latin typeface="Arial" charset="0"/>
              </a:rPr>
              <a:t>arr</a:t>
            </a:r>
            <a:r>
              <a:rPr lang="en-US" sz="1800" b="1" dirty="0">
                <a:latin typeface="Arial" charset="0"/>
              </a:rPr>
              <a:t>]</a:t>
            </a:r>
            <a:r>
              <a:rPr lang="en-US" sz="1800" b="1" dirty="0" smtClean="0">
                <a:latin typeface="Arial" charset="0"/>
              </a:rPr>
              <a:t>	</a:t>
            </a:r>
            <a:r>
              <a:rPr lang="en-US" sz="1800" b="1" dirty="0" err="1" smtClean="0">
                <a:latin typeface="Arial" charset="0"/>
              </a:rPr>
              <a:t>arr</a:t>
            </a:r>
            <a:r>
              <a:rPr lang="en-US" sz="1800" b="1" dirty="0" smtClean="0">
                <a:latin typeface="Arial" charset="0"/>
              </a:rPr>
              <a:t>[0] 	</a:t>
            </a:r>
            <a:r>
              <a:rPr lang="en-US" sz="1800" dirty="0" smtClean="0">
                <a:latin typeface="Arial" charset="0"/>
              </a:rPr>
              <a:t>value </a:t>
            </a:r>
            <a:r>
              <a:rPr lang="en-US" sz="1800" dirty="0">
                <a:latin typeface="Arial" charset="0"/>
              </a:rPr>
              <a:t>of </a:t>
            </a:r>
            <a:r>
              <a:rPr lang="en-US" sz="1800" b="1" dirty="0" err="1" smtClean="0">
                <a:latin typeface="Arial" charset="0"/>
              </a:rPr>
              <a:t>arr</a:t>
            </a:r>
            <a:r>
              <a:rPr lang="en-US" sz="1800" b="1" dirty="0" smtClean="0">
                <a:latin typeface="Arial" charset="0"/>
              </a:rPr>
              <a:t>[0] </a:t>
            </a:r>
          </a:p>
          <a:p>
            <a:pPr eaLnBrk="0" hangingPunct="0">
              <a:tabLst>
                <a:tab pos="1371600" algn="l"/>
                <a:tab pos="2743200" algn="l"/>
                <a:tab pos="4114800" algn="l"/>
                <a:tab pos="5486400" algn="l"/>
              </a:tabLst>
            </a:pPr>
            <a:r>
              <a:rPr lang="en-US" sz="1800" b="1" dirty="0" smtClean="0">
                <a:latin typeface="Arial" charset="0"/>
              </a:rPr>
              <a:t>*(</a:t>
            </a:r>
            <a:r>
              <a:rPr lang="en-US" sz="1800" b="1" dirty="0" err="1">
                <a:latin typeface="Arial" charset="0"/>
              </a:rPr>
              <a:t>cptr</a:t>
            </a:r>
            <a:r>
              <a:rPr lang="en-US" sz="1800" b="1" dirty="0">
                <a:latin typeface="Arial" charset="0"/>
              </a:rPr>
              <a:t> + n)	</a:t>
            </a:r>
            <a:r>
              <a:rPr lang="en-US" sz="1800" b="1" dirty="0" smtClean="0">
                <a:latin typeface="Arial" charset="0"/>
              </a:rPr>
              <a:t>*(</a:t>
            </a:r>
            <a:r>
              <a:rPr lang="en-US" sz="1800" b="1" dirty="0" err="1" smtClean="0">
                <a:latin typeface="Arial" charset="0"/>
              </a:rPr>
              <a:t>arr</a:t>
            </a:r>
            <a:r>
              <a:rPr lang="en-US" sz="1800" b="1" dirty="0" smtClean="0">
                <a:latin typeface="Arial" charset="0"/>
              </a:rPr>
              <a:t> + </a:t>
            </a:r>
            <a:r>
              <a:rPr lang="en-US" sz="1800" b="1" dirty="0">
                <a:latin typeface="Arial" charset="0"/>
              </a:rPr>
              <a:t>n) 	n[</a:t>
            </a:r>
            <a:r>
              <a:rPr lang="en-US" sz="1800" b="1" dirty="0" err="1">
                <a:latin typeface="Arial" charset="0"/>
              </a:rPr>
              <a:t>arr</a:t>
            </a:r>
            <a:r>
              <a:rPr lang="en-US" sz="1800" b="1" dirty="0">
                <a:latin typeface="Arial" charset="0"/>
              </a:rPr>
              <a:t>]</a:t>
            </a:r>
            <a:r>
              <a:rPr lang="en-US" sz="1800" b="1" dirty="0" smtClean="0">
                <a:latin typeface="Arial" charset="0"/>
              </a:rPr>
              <a:t>	</a:t>
            </a:r>
            <a:r>
              <a:rPr lang="en-US" sz="1800" b="1" dirty="0" err="1" smtClean="0">
                <a:latin typeface="Arial" charset="0"/>
              </a:rPr>
              <a:t>arr</a:t>
            </a:r>
            <a:r>
              <a:rPr lang="en-US" sz="1800" b="1" dirty="0" smtClean="0">
                <a:latin typeface="Arial" charset="0"/>
              </a:rPr>
              <a:t>[n] 	</a:t>
            </a:r>
            <a:r>
              <a:rPr lang="en-US" sz="1800" dirty="0" smtClean="0">
                <a:latin typeface="Arial" charset="0"/>
              </a:rPr>
              <a:t>value of </a:t>
            </a:r>
            <a:r>
              <a:rPr lang="en-US" sz="1800" b="1" dirty="0" err="1" smtClean="0">
                <a:latin typeface="Arial" charset="0"/>
              </a:rPr>
              <a:t>arr</a:t>
            </a:r>
            <a:r>
              <a:rPr lang="en-US" sz="1800" b="1" dirty="0" smtClean="0">
                <a:latin typeface="Arial" charset="0"/>
              </a:rPr>
              <a:t>[n]</a:t>
            </a:r>
            <a:endParaRPr lang="en-US" sz="1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0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40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0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40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0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40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0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40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026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CAC0-D2CF-4C98-8AAA-6CC03ABBE166}" type="slidenum">
              <a:rPr lang="en-US"/>
              <a:pPr/>
              <a:t>28</a:t>
            </a:fld>
            <a:endParaRPr lang="en-US"/>
          </a:p>
        </p:txBody>
      </p:sp>
      <p:sp>
        <p:nvSpPr>
          <p:cNvPr id="310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</a:t>
            </a:r>
            <a:r>
              <a:rPr lang="en-US" dirty="0" smtClean="0"/>
              <a:t>8.3</a:t>
            </a:r>
            <a:endParaRPr lang="en-US" dirty="0"/>
          </a:p>
        </p:txBody>
      </p:sp>
      <p:sp>
        <p:nvSpPr>
          <p:cNvPr id="310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164513" cy="8572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 smtClean="0"/>
              <a:t>Show 3 different ways </a:t>
            </a:r>
            <a:r>
              <a:rPr lang="en-US" sz="2000" dirty="0"/>
              <a:t>to access the character 'o' in the array x </a:t>
            </a:r>
            <a:r>
              <a:rPr lang="en-US" sz="2000" b="1" u="sng" dirty="0"/>
              <a:t>without</a:t>
            </a:r>
            <a:r>
              <a:rPr lang="en-US" sz="2000" dirty="0"/>
              <a:t> using brackets.</a:t>
            </a:r>
          </a:p>
        </p:txBody>
      </p:sp>
      <p:sp>
        <p:nvSpPr>
          <p:cNvPr id="3107844" name="Text Box 4"/>
          <p:cNvSpPr txBox="1">
            <a:spLocks noChangeArrowheads="1"/>
          </p:cNvSpPr>
          <p:nvPr/>
        </p:nvSpPr>
        <p:spPr bwMode="auto">
          <a:xfrm>
            <a:off x="1112838" y="2333625"/>
            <a:ext cx="65119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b="1" dirty="0" err="1">
                <a:latin typeface="Courier New" pitchFamily="49" charset="0"/>
              </a:rPr>
              <a:t>char</a:t>
            </a:r>
            <a:r>
              <a:rPr lang="es-ES" b="1" dirty="0">
                <a:latin typeface="Courier New" pitchFamily="49" charset="0"/>
              </a:rPr>
              <a:t> x[] = "</a:t>
            </a:r>
            <a:r>
              <a:rPr lang="es-ES" b="1" dirty="0" err="1">
                <a:latin typeface="Courier New" pitchFamily="49" charset="0"/>
              </a:rPr>
              <a:t>Hello</a:t>
            </a:r>
            <a:r>
              <a:rPr lang="es-ES" b="1" dirty="0">
                <a:latin typeface="Courier New" pitchFamily="49" charset="0"/>
              </a:rPr>
              <a:t>";</a:t>
            </a:r>
          </a:p>
          <a:p>
            <a:r>
              <a:rPr lang="es-ES" b="1" dirty="0" err="1">
                <a:latin typeface="Courier New" pitchFamily="49" charset="0"/>
              </a:rPr>
              <a:t>char</a:t>
            </a:r>
            <a:r>
              <a:rPr lang="es-ES" b="1" dirty="0">
                <a:latin typeface="Courier New" pitchFamily="49" charset="0"/>
              </a:rPr>
              <a:t>* y = x;</a:t>
            </a:r>
          </a:p>
          <a:p>
            <a:r>
              <a:rPr lang="es-ES" b="1" dirty="0" err="1">
                <a:latin typeface="Courier New" pitchFamily="49" charset="0"/>
              </a:rPr>
              <a:t>char</a:t>
            </a:r>
            <a:r>
              <a:rPr lang="es-ES" b="1" dirty="0">
                <a:latin typeface="Courier New" pitchFamily="49" charset="0"/>
              </a:rPr>
              <a:t>** z = &amp;y;</a:t>
            </a: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354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Pointers and More…</a:t>
            </a:r>
          </a:p>
        </p:txBody>
      </p:sp>
      <p:pic>
        <p:nvPicPr>
          <p:cNvPr id="3044355" name="Picture 3" descr="monkey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3624263"/>
            <a:ext cx="3209925" cy="257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8C2D2-CF1F-439C-BB3A-4C25BF5A95F2}" type="slidenum">
              <a:rPr lang="en-US"/>
              <a:pPr/>
              <a:t>3</a:t>
            </a:fld>
            <a:endParaRPr lang="en-US"/>
          </a:p>
        </p:txBody>
      </p:sp>
      <p:sp>
        <p:nvSpPr>
          <p:cNvPr id="288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Objectives…</a:t>
            </a:r>
            <a:endParaRPr lang="en-US" dirty="0"/>
          </a:p>
        </p:txBody>
      </p:sp>
      <p:sp>
        <p:nvSpPr>
          <p:cNvPr id="288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560442"/>
            <a:ext cx="8610600" cy="4726057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2800" dirty="0"/>
              <a:t>Students will be able to: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Deal </a:t>
            </a:r>
            <a:r>
              <a:rPr lang="en-US" dirty="0"/>
              <a:t>with limited system resources (time and memory).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Parse </a:t>
            </a:r>
            <a:r>
              <a:rPr lang="en-US" dirty="0"/>
              <a:t>a RLE string for tokens.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Write </a:t>
            </a:r>
            <a:r>
              <a:rPr lang="en-US" dirty="0"/>
              <a:t>time critical algorithms.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Examine </a:t>
            </a:r>
            <a:r>
              <a:rPr lang="en-US" dirty="0"/>
              <a:t>compiler generated code and optimize the code for speed.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Use </a:t>
            </a:r>
            <a:r>
              <a:rPr lang="en-US" dirty="0"/>
              <a:t>C bit-arrays and pointers.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Develop </a:t>
            </a:r>
            <a:r>
              <a:rPr lang="en-US" dirty="0"/>
              <a:t>techniques unique to computer simulations.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155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Pointers and Arrays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E6F2-A886-475A-9ABE-E2619B31C0A2}" type="slidenum">
              <a:rPr lang="en-US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05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Pointers</a:t>
            </a:r>
            <a:endParaRPr lang="en-US" dirty="0"/>
          </a:p>
        </p:txBody>
      </p:sp>
      <p:sp>
        <p:nvSpPr>
          <p:cNvPr id="305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350250" cy="1603444"/>
          </a:xfrm>
        </p:spPr>
        <p:txBody>
          <a:bodyPr/>
          <a:lstStyle/>
          <a:p>
            <a:r>
              <a:rPr lang="en-US" sz="2400" dirty="0"/>
              <a:t>In </a:t>
            </a:r>
            <a:r>
              <a:rPr lang="en-US" sz="2400" dirty="0" smtClean="0"/>
              <a:t>C</a:t>
            </a:r>
            <a:r>
              <a:rPr lang="en-US" sz="2400" dirty="0"/>
              <a:t>, </a:t>
            </a:r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en-US" sz="2400" dirty="0"/>
              <a:t>is a type </a:t>
            </a:r>
            <a:r>
              <a:rPr lang="en-US" sz="2400" dirty="0" smtClean="0"/>
              <a:t>qualifier </a:t>
            </a:r>
            <a:r>
              <a:rPr lang="en-US" sz="2400" dirty="0"/>
              <a:t>keyword applied to a data type that </a:t>
            </a:r>
            <a:r>
              <a:rPr lang="en-US" sz="2400" dirty="0" smtClean="0"/>
              <a:t>indicates to the compiler </a:t>
            </a:r>
            <a:r>
              <a:rPr lang="en-US" sz="2400" dirty="0"/>
              <a:t>that the data is constant (does not vary</a:t>
            </a:r>
            <a:r>
              <a:rPr lang="en-US" sz="2400" dirty="0" smtClean="0"/>
              <a:t>).</a:t>
            </a:r>
          </a:p>
          <a:p>
            <a:r>
              <a:rPr lang="en-US" sz="2400" dirty="0" err="1" smtClean="0"/>
              <a:t>const</a:t>
            </a:r>
            <a:r>
              <a:rPr lang="en-US" sz="2400" dirty="0" smtClean="0"/>
              <a:t> modifies the name to its right.</a:t>
            </a:r>
            <a:endParaRPr lang="en-US" sz="2400" dirty="0"/>
          </a:p>
        </p:txBody>
      </p:sp>
      <p:sp>
        <p:nvSpPr>
          <p:cNvPr id="3052548" name="Text Box 4"/>
          <p:cNvSpPr txBox="1">
            <a:spLocks noChangeArrowheads="1"/>
          </p:cNvSpPr>
          <p:nvPr/>
        </p:nvSpPr>
        <p:spPr bwMode="auto">
          <a:xfrm>
            <a:off x="841374" y="3244780"/>
            <a:ext cx="804862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 smtClean="0">
                <a:solidFill>
                  <a:srgbClr val="000000"/>
                </a:solidFill>
                <a:latin typeface="Courier Std" pitchFamily="49" charset="0"/>
              </a:rPr>
              <a:t>int* ptr1;</a:t>
            </a:r>
          </a:p>
          <a:p>
            <a:endParaRPr lang="en-US" b="1" dirty="0">
              <a:solidFill>
                <a:srgbClr val="000000"/>
              </a:solidFill>
              <a:latin typeface="Courier Std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Std" pitchFamily="49" charset="0"/>
              </a:rPr>
              <a:t>int </a:t>
            </a:r>
            <a:r>
              <a:rPr lang="en-US" b="1" dirty="0" err="1">
                <a:solidFill>
                  <a:srgbClr val="000000"/>
                </a:solidFill>
                <a:latin typeface="Courier Std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Courier Std" pitchFamily="49" charset="0"/>
              </a:rPr>
              <a:t> *</a:t>
            </a:r>
            <a:r>
              <a:rPr lang="en-US" b="1" dirty="0" smtClean="0">
                <a:solidFill>
                  <a:srgbClr val="000000"/>
                </a:solidFill>
                <a:latin typeface="Courier Std" pitchFamily="49" charset="0"/>
              </a:rPr>
              <a:t>ptr2;</a:t>
            </a:r>
          </a:p>
          <a:p>
            <a:endParaRPr lang="en-US" b="1" dirty="0" smtClean="0">
              <a:solidFill>
                <a:srgbClr val="000000"/>
              </a:solidFill>
              <a:latin typeface="Courier Std" pitchFamily="49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Std" pitchFamily="49" charset="0"/>
              </a:rPr>
              <a:t>int* </a:t>
            </a:r>
            <a:r>
              <a:rPr lang="en-US" b="1" dirty="0" err="1">
                <a:solidFill>
                  <a:srgbClr val="000000"/>
                </a:solidFill>
                <a:latin typeface="Courier Std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Courier Std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Std" pitchFamily="49" charset="0"/>
              </a:rPr>
              <a:t>ptr3;</a:t>
            </a:r>
          </a:p>
          <a:p>
            <a:endParaRPr lang="en-US" b="1" dirty="0" smtClean="0">
              <a:solidFill>
                <a:srgbClr val="000000"/>
              </a:solidFill>
              <a:latin typeface="Courier Std" pitchFamily="49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 Std" pitchFamily="49" charset="0"/>
              </a:rPr>
              <a:t>int </a:t>
            </a:r>
            <a:r>
              <a:rPr lang="en-US" b="1" dirty="0" err="1">
                <a:solidFill>
                  <a:srgbClr val="000000"/>
                </a:solidFill>
                <a:latin typeface="Courier Std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Courier Std" pitchFamily="49" charset="0"/>
              </a:rPr>
              <a:t> * </a:t>
            </a:r>
            <a:r>
              <a:rPr lang="en-US" b="1" dirty="0" err="1">
                <a:solidFill>
                  <a:srgbClr val="000000"/>
                </a:solidFill>
                <a:latin typeface="Courier Std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Courier Std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Std" pitchFamily="49" charset="0"/>
              </a:rPr>
              <a:t>ptr4;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err="1" smtClean="0">
                <a:latin typeface="Arial" charset="0"/>
              </a:rPr>
              <a:t>const</a:t>
            </a:r>
            <a:endParaRPr lang="en-US" sz="1800" b="1" dirty="0">
              <a:latin typeface="Arial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141208" y="2516570"/>
            <a:ext cx="2618477" cy="780560"/>
          </a:xfrm>
          <a:prstGeom prst="wedgeRoundRectCallout">
            <a:avLst>
              <a:gd name="adj1" fmla="val -164511"/>
              <a:gd name="adj2" fmla="val 80112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latin typeface="Comic Sans MS" panose="030F0702030302020204" pitchFamily="66" charset="0"/>
                <a:cs typeface="Arial" pitchFamily="34" charset="0"/>
              </a:rPr>
              <a:t>p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cs typeface="Arial" pitchFamily="34" charset="0"/>
              </a:rPr>
              <a:t>tr1 is a </a:t>
            </a:r>
            <a:r>
              <a:rPr lang="en-US" sz="2000" b="1" dirty="0">
                <a:latin typeface="Comic Sans MS" panose="030F0702030302020204" pitchFamily="66" charset="0"/>
                <a:cs typeface="Arial" pitchFamily="34" charset="0"/>
              </a:rPr>
              <a:t>(mutable</a:t>
            </a:r>
            <a:r>
              <a:rPr lang="en-US" sz="2000" b="1" dirty="0" smtClean="0">
                <a:latin typeface="Comic Sans MS" panose="030F0702030302020204" pitchFamily="66" charset="0"/>
                <a:cs typeface="Arial" pitchFamily="34" charset="0"/>
              </a:rPr>
              <a:t>)</a:t>
            </a:r>
          </a:p>
          <a:p>
            <a:pPr algn="ctr"/>
            <a:r>
              <a:rPr lang="en-US" sz="2000" b="1" dirty="0">
                <a:latin typeface="Comic Sans MS" panose="030F0702030302020204" pitchFamily="66" charset="0"/>
                <a:cs typeface="Arial" pitchFamily="34" charset="0"/>
              </a:rPr>
              <a:t>p</a:t>
            </a:r>
            <a:r>
              <a:rPr lang="en-US" sz="2000" b="1" dirty="0" smtClean="0">
                <a:latin typeface="Comic Sans MS" panose="030F0702030302020204" pitchFamily="66" charset="0"/>
                <a:cs typeface="Arial" pitchFamily="34" charset="0"/>
              </a:rPr>
              <a:t>ointer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cs typeface="Arial" pitchFamily="34" charset="0"/>
              </a:rPr>
              <a:t>to an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cs typeface="Arial" pitchFamily="34" charset="0"/>
              </a:rPr>
              <a:t>int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665303" y="3410761"/>
            <a:ext cx="3094382" cy="780560"/>
          </a:xfrm>
          <a:prstGeom prst="wedgeRoundRectCallout">
            <a:avLst>
              <a:gd name="adj1" fmla="val -97207"/>
              <a:gd name="adj2" fmla="val 54645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>
                <a:latin typeface="Comic Sans MS" panose="030F0702030302020204" pitchFamily="66" charset="0"/>
                <a:cs typeface="Arial" pitchFamily="34" charset="0"/>
              </a:rPr>
              <a:t>p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cs typeface="Arial" pitchFamily="34" charset="0"/>
              </a:rPr>
              <a:t>tr2 is a </a:t>
            </a:r>
            <a:r>
              <a:rPr lang="en-US" sz="2000" b="1" dirty="0" smtClean="0">
                <a:latin typeface="Comic Sans MS" panose="030F0702030302020204" pitchFamily="66" charset="0"/>
                <a:cs typeface="Arial" pitchFamily="34" charset="0"/>
              </a:rPr>
              <a:t>pointer</a:t>
            </a:r>
          </a:p>
          <a:p>
            <a:pPr algn="ctr"/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cs typeface="Arial" pitchFamily="34" charset="0"/>
              </a:rPr>
              <a:t>to a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cs typeface="Arial" pitchFamily="34" charset="0"/>
              </a:rPr>
              <a:t> </a:t>
            </a:r>
            <a:r>
              <a:rPr lang="en-US" sz="2000" b="1" dirty="0">
                <a:latin typeface="Comic Sans MS" panose="030F0702030302020204" pitchFamily="66" charset="0"/>
                <a:cs typeface="Arial" pitchFamily="34" charset="0"/>
              </a:rPr>
              <a:t>(non-mutable)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cs typeface="Arial" pitchFamily="34" charset="0"/>
              </a:rPr>
              <a:t>int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5665303" y="4343721"/>
            <a:ext cx="3094382" cy="780560"/>
          </a:xfrm>
          <a:prstGeom prst="wedgeRoundRectCallout">
            <a:avLst>
              <a:gd name="adj1" fmla="val -99777"/>
              <a:gd name="adj2" fmla="val 31724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>
                <a:latin typeface="Comic Sans MS" panose="030F0702030302020204" pitchFamily="66" charset="0"/>
                <a:cs typeface="Arial" pitchFamily="34" charset="0"/>
              </a:rPr>
              <a:t>p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cs typeface="Arial" pitchFamily="34" charset="0"/>
              </a:rPr>
              <a:t>tr3 is a </a:t>
            </a:r>
            <a:r>
              <a:rPr lang="en-US" sz="2000" b="1" dirty="0" smtClean="0">
                <a:latin typeface="Comic Sans MS" panose="030F0702030302020204" pitchFamily="66" charset="0"/>
                <a:cs typeface="Arial" pitchFamily="34" charset="0"/>
              </a:rPr>
              <a:t>(non-mutable)</a:t>
            </a:r>
          </a:p>
          <a:p>
            <a:pPr algn="ctr"/>
            <a:r>
              <a:rPr lang="en-US" sz="2000" b="1" dirty="0">
                <a:latin typeface="Comic Sans MS" panose="030F0702030302020204" pitchFamily="66" charset="0"/>
                <a:cs typeface="Arial" pitchFamily="34" charset="0"/>
              </a:rPr>
              <a:t>p</a:t>
            </a:r>
            <a:r>
              <a:rPr lang="en-US" sz="2000" b="1" dirty="0" smtClean="0">
                <a:latin typeface="Comic Sans MS" panose="030F0702030302020204" pitchFamily="66" charset="0"/>
                <a:cs typeface="Arial" pitchFamily="34" charset="0"/>
              </a:rPr>
              <a:t>ointer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cs typeface="Arial" pitchFamily="34" charset="0"/>
              </a:rPr>
              <a:t>to an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cs typeface="Arial" pitchFamily="34" charset="0"/>
              </a:rPr>
              <a:t>int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665304" y="5306488"/>
            <a:ext cx="3094382" cy="1114189"/>
          </a:xfrm>
          <a:prstGeom prst="wedgeRoundRectCallout">
            <a:avLst>
              <a:gd name="adj1" fmla="val -65602"/>
              <a:gd name="adj2" fmla="val -13619"/>
              <a:gd name="adj3" fmla="val 16667"/>
            </a:avLst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>
                <a:latin typeface="Comic Sans MS" panose="030F0702030302020204" pitchFamily="66" charset="0"/>
                <a:cs typeface="Arial" pitchFamily="34" charset="0"/>
              </a:rPr>
              <a:t>p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cs typeface="Arial" pitchFamily="34" charset="0"/>
              </a:rPr>
              <a:t>tr4 is a</a:t>
            </a:r>
          </a:p>
          <a:p>
            <a:pPr algn="ctr"/>
            <a:r>
              <a:rPr lang="en-US" sz="2000" b="1" dirty="0" smtClean="0">
                <a:latin typeface="Comic Sans MS" panose="030F0702030302020204" pitchFamily="66" charset="0"/>
                <a:cs typeface="Arial" pitchFamily="34" charset="0"/>
              </a:rPr>
              <a:t>(non-mutable) pointer</a:t>
            </a:r>
          </a:p>
          <a:p>
            <a:pPr algn="ctr"/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cs typeface="Arial" pitchFamily="34" charset="0"/>
              </a:rPr>
              <a:t>to a </a:t>
            </a:r>
            <a:r>
              <a:rPr lang="en-US" sz="2000" b="1" dirty="0" smtClean="0">
                <a:latin typeface="Comic Sans MS" panose="030F0702030302020204" pitchFamily="66" charset="0"/>
                <a:cs typeface="Arial" pitchFamily="34" charset="0"/>
              </a:rPr>
              <a:t>(</a:t>
            </a:r>
            <a:r>
              <a:rPr lang="en-US" sz="2000" b="1" dirty="0">
                <a:latin typeface="Comic Sans MS" panose="030F0702030302020204" pitchFamily="66" charset="0"/>
                <a:cs typeface="Arial" pitchFamily="34" charset="0"/>
              </a:rPr>
              <a:t>non-mutable)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cs typeface="Arial" pitchFamily="34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  <a:cs typeface="Arial" pitchFamily="34" charset="0"/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98582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5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2548" grpId="0" autoUpdateAnimBg="0"/>
      <p:bldP spid="2" grpId="0" animBg="1"/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36101" y="3280528"/>
            <a:ext cx="8164513" cy="172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kern="0" dirty="0" smtClean="0"/>
              <a:t>The function </a:t>
            </a:r>
            <a:r>
              <a:rPr lang="en-US" b="1" kern="0" dirty="0" err="1" smtClean="0"/>
              <a:t>scanf</a:t>
            </a:r>
            <a:r>
              <a:rPr lang="en-US" kern="0" dirty="0" smtClean="0"/>
              <a:t> is similar to </a:t>
            </a:r>
            <a:r>
              <a:rPr lang="en-US" b="1" kern="0" dirty="0" err="1" smtClean="0"/>
              <a:t>printf</a:t>
            </a:r>
            <a:r>
              <a:rPr lang="en-US" kern="0" dirty="0" smtClean="0"/>
              <a:t>, providing many of the same conversion facilities in the opposite direction: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900" kern="0" dirty="0" smtClean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kern="0" dirty="0" err="1" smtClean="0">
                <a:latin typeface="Courier New" pitchFamily="49" charset="0"/>
              </a:rPr>
              <a:t>scanf</a:t>
            </a:r>
            <a:r>
              <a:rPr lang="en-US" sz="2000" b="1" kern="0" dirty="0" smtClean="0">
                <a:latin typeface="Courier New" pitchFamily="49" charset="0"/>
              </a:rPr>
              <a:t>( </a:t>
            </a:r>
            <a:r>
              <a:rPr lang="en-US" sz="2000" b="1" kern="0" dirty="0" err="1" smtClean="0">
                <a:latin typeface="Courier New" pitchFamily="49" charset="0"/>
              </a:rPr>
              <a:t>const</a:t>
            </a:r>
            <a:r>
              <a:rPr lang="en-US" sz="2000" b="1" kern="0" dirty="0" smtClean="0">
                <a:latin typeface="Courier New" pitchFamily="49" charset="0"/>
              </a:rPr>
              <a:t> char *format, ... );</a:t>
            </a:r>
          </a:p>
          <a:p>
            <a:pPr lvl="2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000" b="1" kern="0" dirty="0" err="1" smtClean="0">
                <a:latin typeface="Courier New" pitchFamily="49" charset="0"/>
              </a:rPr>
              <a:t>scanf</a:t>
            </a:r>
            <a:r>
              <a:rPr lang="en-US" sz="2000" b="1" kern="0" dirty="0" smtClean="0">
                <a:latin typeface="Courier New" pitchFamily="49" charset="0"/>
              </a:rPr>
              <a:t>("%s = %f", name, &amp;cost);</a:t>
            </a:r>
            <a:endParaRPr lang="en-US" sz="2000" b="1" kern="0" dirty="0">
              <a:latin typeface="Courier New" pitchFamily="49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247D-A915-479B-8BB2-7DFDFB1109E3}" type="slidenum">
              <a:rPr lang="en-US"/>
              <a:pPr/>
              <a:t>31</a:t>
            </a:fld>
            <a:endParaRPr lang="en-US"/>
          </a:p>
        </p:txBody>
      </p:sp>
      <p:sp>
        <p:nvSpPr>
          <p:cNvPr id="311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</a:t>
            </a:r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11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164513" cy="1665593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dirty="0"/>
              <a:t>The </a:t>
            </a:r>
            <a:r>
              <a:rPr lang="en-US" b="1" dirty="0" err="1"/>
              <a:t>printf</a:t>
            </a:r>
            <a:r>
              <a:rPr lang="en-US" dirty="0"/>
              <a:t> function outputs formatted values to the </a:t>
            </a:r>
            <a:r>
              <a:rPr lang="en-US" b="1" dirty="0" err="1"/>
              <a:t>stdout</a:t>
            </a:r>
            <a:r>
              <a:rPr lang="en-US" dirty="0"/>
              <a:t> stream using </a:t>
            </a:r>
            <a:r>
              <a:rPr lang="en-US" b="1" dirty="0" err="1"/>
              <a:t>putc</a:t>
            </a:r>
            <a:endParaRPr lang="en-US" b="1" dirty="0"/>
          </a:p>
          <a:p>
            <a:pPr lvl="2">
              <a:spcBef>
                <a:spcPct val="30000"/>
              </a:spcBef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( </a:t>
            </a:r>
            <a:r>
              <a:rPr lang="en-US" b="1" dirty="0" err="1">
                <a:latin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</a:rPr>
              <a:t> char *format, ... </a:t>
            </a:r>
            <a:r>
              <a:rPr lang="en-US" b="1" dirty="0" smtClean="0">
                <a:latin typeface="Courier New" pitchFamily="49" charset="0"/>
              </a:rPr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b="1" dirty="0" err="1" smtClean="0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("\</a:t>
            </a:r>
            <a:r>
              <a:rPr lang="en-US" b="1" dirty="0" err="1">
                <a:latin typeface="Courier New" pitchFamily="49" charset="0"/>
              </a:rPr>
              <a:t>nX</a:t>
            </a:r>
            <a:r>
              <a:rPr lang="en-US" b="1" dirty="0">
                <a:latin typeface="Courier New" pitchFamily="49" charset="0"/>
              </a:rPr>
              <a:t> = %d, Y = %d", x, y</a:t>
            </a:r>
            <a:r>
              <a:rPr lang="en-US" b="1" dirty="0" smtClean="0">
                <a:latin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111940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C I/O</a:t>
            </a:r>
            <a:endParaRPr lang="en-US" sz="1800" b="1" dirty="0">
              <a:latin typeface="Arial" charset="0"/>
            </a:endParaRPr>
          </a:p>
        </p:txBody>
      </p:sp>
      <p:sp>
        <p:nvSpPr>
          <p:cNvPr id="3111941" name="AutoShape 5"/>
          <p:cNvSpPr>
            <a:spLocks noChangeArrowheads="1"/>
          </p:cNvSpPr>
          <p:nvPr/>
        </p:nvSpPr>
        <p:spPr bwMode="auto">
          <a:xfrm>
            <a:off x="7043241" y="1987428"/>
            <a:ext cx="1744662" cy="608012"/>
          </a:xfrm>
          <a:prstGeom prst="wedgeRoundRectCallout">
            <a:avLst>
              <a:gd name="adj1" fmla="val -193194"/>
              <a:gd name="adj2" fmla="val 60660"/>
              <a:gd name="adj3" fmla="val 16667"/>
            </a:avLst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600" b="1" dirty="0" smtClean="0">
                <a:latin typeface="Comic Sans MS" panose="030F0702030302020204" pitchFamily="66" charset="0"/>
              </a:rPr>
              <a:t>Output y as an ASCII string</a:t>
            </a:r>
            <a:endParaRPr 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3111944" name="Rectangle 8"/>
          <p:cNvSpPr>
            <a:spLocks noChangeArrowheads="1"/>
          </p:cNvSpPr>
          <p:nvPr/>
        </p:nvSpPr>
        <p:spPr bwMode="auto">
          <a:xfrm>
            <a:off x="431800" y="5003800"/>
            <a:ext cx="4005263" cy="159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tabLst>
                <a:tab pos="2457450" algn="l"/>
              </a:tabLst>
            </a:pPr>
            <a:r>
              <a:rPr lang="en-US" sz="1600">
                <a:latin typeface="Arial" charset="0"/>
              </a:rPr>
              <a:t>Decimal	"%d" or "%i"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tabLst>
                <a:tab pos="2457450" algn="l"/>
              </a:tabLst>
            </a:pPr>
            <a:r>
              <a:rPr lang="en-US" sz="1600">
                <a:latin typeface="Arial" charset="0"/>
              </a:rPr>
              <a:t>String	"%s"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tabLst>
                <a:tab pos="2457450" algn="l"/>
              </a:tabLst>
            </a:pPr>
            <a:r>
              <a:rPr lang="en-US" sz="1600">
                <a:latin typeface="Arial" charset="0"/>
              </a:rPr>
              <a:t>Character	"%c“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tabLst>
                <a:tab pos="2457450" algn="l"/>
              </a:tabLst>
            </a:pPr>
            <a:r>
              <a:rPr lang="en-US" sz="1600">
                <a:latin typeface="Arial" charset="0"/>
              </a:rPr>
              <a:t>Hexadecimal	"%x“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tabLst>
                <a:tab pos="2457450" algn="l"/>
              </a:tabLst>
            </a:pPr>
            <a:r>
              <a:rPr lang="en-US" sz="1600">
                <a:latin typeface="Arial" charset="0"/>
              </a:rPr>
              <a:t>Unsigned decimal	"%u</a:t>
            </a:r>
          </a:p>
        </p:txBody>
      </p:sp>
      <p:sp>
        <p:nvSpPr>
          <p:cNvPr id="3111945" name="Rectangle 9"/>
          <p:cNvSpPr>
            <a:spLocks noChangeArrowheads="1"/>
          </p:cNvSpPr>
          <p:nvPr/>
        </p:nvSpPr>
        <p:spPr bwMode="auto">
          <a:xfrm>
            <a:off x="4589463" y="5003800"/>
            <a:ext cx="4006850" cy="155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tabLst>
                <a:tab pos="2684463" algn="l"/>
              </a:tabLst>
            </a:pPr>
            <a:r>
              <a:rPr lang="en-US" sz="1600">
                <a:latin typeface="Arial" charset="0"/>
              </a:rPr>
              <a:t>Floating point	"%f"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tabLst>
                <a:tab pos="2684463" algn="l"/>
              </a:tabLst>
            </a:pPr>
            <a:r>
              <a:rPr lang="en-US" sz="1600">
                <a:latin typeface="Arial" charset="0"/>
              </a:rPr>
              <a:t>Scientific notation	"%e"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tabLst>
                <a:tab pos="2684463" algn="l"/>
              </a:tabLst>
            </a:pPr>
            <a:r>
              <a:rPr lang="en-US" sz="1600">
                <a:latin typeface="Arial" charset="0"/>
              </a:rPr>
              <a:t>Pointer	"%p"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tabLst>
                <a:tab pos="2684463" algn="l"/>
              </a:tabLst>
            </a:pPr>
            <a:r>
              <a:rPr lang="en-US" sz="1600">
                <a:latin typeface="Arial" charset="0"/>
              </a:rPr>
              <a:t>%	"%%"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731306" y="3992746"/>
            <a:ext cx="2056597" cy="608012"/>
          </a:xfrm>
          <a:prstGeom prst="wedgeRoundRectCallout">
            <a:avLst>
              <a:gd name="adj1" fmla="val -92699"/>
              <a:gd name="adj2" fmla="val 46164"/>
              <a:gd name="adj3" fmla="val 16667"/>
            </a:avLst>
          </a:prstGeom>
          <a:solidFill>
            <a:srgbClr val="FFFF00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600" b="1" dirty="0" smtClean="0">
                <a:latin typeface="Comic Sans MS" panose="030F0702030302020204" pitchFamily="66" charset="0"/>
              </a:rPr>
              <a:t>name and cost</a:t>
            </a:r>
          </a:p>
          <a:p>
            <a:pPr algn="ctr">
              <a:lnSpc>
                <a:spcPct val="90000"/>
              </a:lnSpc>
            </a:pPr>
            <a:r>
              <a:rPr lang="en-US" sz="1600" b="1" dirty="0" smtClean="0">
                <a:latin typeface="Comic Sans MS" panose="030F0702030302020204" pitchFamily="66" charset="0"/>
              </a:rPr>
              <a:t>MUST be pointers</a:t>
            </a:r>
            <a:endParaRPr lang="en-US" sz="16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60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1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1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1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1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1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111939" grpId="0" build="p"/>
      <p:bldP spid="3111941" grpId="0" animBg="1"/>
      <p:bldP spid="3111944" grpId="0"/>
      <p:bldP spid="3111945" grpId="0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9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9b - Snake Lab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E6F2-A886-475A-9ABE-E2619B31C0A2}" type="slidenum">
              <a:rPr lang="en-US"/>
              <a:pPr/>
              <a:t>33</a:t>
            </a:fld>
            <a:endParaRPr lang="en-US"/>
          </a:p>
        </p:txBody>
      </p:sp>
      <p:sp>
        <p:nvSpPr>
          <p:cNvPr id="305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</a:t>
            </a:r>
          </a:p>
        </p:txBody>
      </p:sp>
      <p:sp>
        <p:nvSpPr>
          <p:cNvPr id="305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2"/>
            <a:ext cx="8350250" cy="3631027"/>
          </a:xfrm>
        </p:spPr>
        <p:txBody>
          <a:bodyPr/>
          <a:lstStyle/>
          <a:p>
            <a:r>
              <a:rPr lang="en-US" sz="2000" dirty="0"/>
              <a:t>In C, a </a:t>
            </a:r>
            <a:r>
              <a:rPr lang="en-US" sz="2000" dirty="0" smtClean="0"/>
              <a:t>function name </a:t>
            </a:r>
            <a:r>
              <a:rPr lang="en-US" sz="2000" dirty="0"/>
              <a:t>is </a:t>
            </a:r>
            <a:r>
              <a:rPr lang="en-US" sz="2000" dirty="0" smtClean="0"/>
              <a:t>an address.  As such, </a:t>
            </a:r>
            <a:r>
              <a:rPr lang="en-US" sz="2000" dirty="0"/>
              <a:t>it is possible to define pointers to functions which can be:</a:t>
            </a:r>
          </a:p>
          <a:p>
            <a:pPr lvl="1"/>
            <a:r>
              <a:rPr lang="en-US" sz="1800" dirty="0"/>
              <a:t>a</a:t>
            </a:r>
            <a:r>
              <a:rPr lang="en-US" sz="1800" dirty="0" smtClean="0"/>
              <a:t>ssigned, changed,</a:t>
            </a:r>
            <a:endParaRPr lang="en-US" sz="1800" dirty="0"/>
          </a:p>
          <a:p>
            <a:pPr lvl="1"/>
            <a:r>
              <a:rPr lang="en-US" sz="1800" dirty="0"/>
              <a:t>placed in arrays,</a:t>
            </a:r>
          </a:p>
          <a:p>
            <a:pPr lvl="1"/>
            <a:r>
              <a:rPr lang="en-US" sz="1800" dirty="0"/>
              <a:t>passed </a:t>
            </a:r>
            <a:r>
              <a:rPr lang="en-US" sz="1800" dirty="0" smtClean="0"/>
              <a:t>and returned from </a:t>
            </a:r>
            <a:r>
              <a:rPr lang="en-US" sz="1800" dirty="0"/>
              <a:t>functions,</a:t>
            </a:r>
          </a:p>
          <a:p>
            <a:pPr lvl="1"/>
            <a:r>
              <a:rPr lang="en-US" sz="1800" dirty="0" smtClean="0"/>
              <a:t>used as “callbacks” to other functions, </a:t>
            </a:r>
            <a:r>
              <a:rPr lang="en-US" sz="1800" dirty="0"/>
              <a:t>and so on</a:t>
            </a:r>
            <a:r>
              <a:rPr lang="en-US" sz="1800" dirty="0" smtClean="0"/>
              <a:t>.</a:t>
            </a:r>
          </a:p>
          <a:p>
            <a:r>
              <a:rPr lang="en-US" sz="2000" dirty="0" smtClean="0"/>
              <a:t>The format of a function pointer looks like: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To write and use a function pointer: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3052548" name="Text Box 4"/>
          <p:cNvSpPr txBox="1">
            <a:spLocks noChangeArrowheads="1"/>
          </p:cNvSpPr>
          <p:nvPr/>
        </p:nvSpPr>
        <p:spPr bwMode="auto">
          <a:xfrm>
            <a:off x="1252330" y="3970327"/>
            <a:ext cx="75581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 i="1" dirty="0" smtClean="0">
                <a:latin typeface="Comic Sans MS" panose="030F0702030302020204" pitchFamily="66" charset="0"/>
              </a:rPr>
              <a:t>&lt;type&gt;</a:t>
            </a:r>
            <a:r>
              <a:rPr lang="en-US" sz="2000" b="1" dirty="0" smtClean="0">
                <a:latin typeface="Comic Sans MS" panose="030F0702030302020204" pitchFamily="66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(*</a:t>
            </a:r>
            <a:r>
              <a:rPr lang="en-US" sz="2000" b="1" dirty="0">
                <a:latin typeface="Courier New" pitchFamily="49" charset="0"/>
              </a:rPr>
              <a:t>POINTER_NAME</a:t>
            </a:r>
            <a:r>
              <a:rPr lang="en-US" sz="2000" b="1" dirty="0" smtClean="0">
                <a:latin typeface="Courier New" pitchFamily="49" charset="0"/>
              </a:rPr>
              <a:t>)(</a:t>
            </a:r>
            <a:r>
              <a:rPr lang="en-US" sz="2000" b="1" i="1" dirty="0" smtClean="0">
                <a:latin typeface="Comic Sans MS" panose="030F0702030302020204" pitchFamily="66" charset="0"/>
              </a:rPr>
              <a:t>&lt;parameters...&gt;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266" y="216833"/>
            <a:ext cx="1019734" cy="764801"/>
          </a:xfrm>
          <a:prstGeom prst="rect">
            <a:avLst/>
          </a:prstGeom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15364" y="4967557"/>
            <a:ext cx="78951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latin typeface="+mn-lt"/>
              </a:rPr>
              <a:t>Normal </a:t>
            </a:r>
            <a:r>
              <a:rPr lang="en-US" sz="1800" dirty="0">
                <a:latin typeface="+mn-lt"/>
              </a:rPr>
              <a:t>function </a:t>
            </a:r>
            <a:r>
              <a:rPr lang="en-US" sz="1800" dirty="0" smtClean="0">
                <a:latin typeface="+mn-lt"/>
              </a:rPr>
              <a:t>declaration:</a:t>
            </a:r>
            <a:r>
              <a:rPr lang="en-US" sz="1800" b="1" dirty="0" smtClean="0">
                <a:latin typeface="Courier New" pitchFamily="49" charset="0"/>
              </a:rPr>
              <a:t>	int </a:t>
            </a:r>
            <a:r>
              <a:rPr lang="en-US" sz="1800" b="1" dirty="0" err="1">
                <a:latin typeface="Courier New" pitchFamily="49" charset="0"/>
              </a:rPr>
              <a:t>callme</a:t>
            </a:r>
            <a:r>
              <a:rPr lang="en-US" sz="1800" b="1" dirty="0">
                <a:latin typeface="Courier New" pitchFamily="49" charset="0"/>
              </a:rPr>
              <a:t>(int a, int b</a:t>
            </a:r>
            <a:r>
              <a:rPr lang="en-US" sz="1800" b="1" dirty="0" smtClean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+mn-lt"/>
              </a:rPr>
              <a:t>Wrap function name:		</a:t>
            </a:r>
            <a:r>
              <a:rPr lang="en-US" sz="1800" b="1" dirty="0" smtClean="0">
                <a:latin typeface="Courier New" pitchFamily="49" charset="0"/>
              </a:rPr>
              <a:t>int (*</a:t>
            </a:r>
            <a:r>
              <a:rPr lang="en-US" sz="1800" b="1" dirty="0" err="1" smtClean="0">
                <a:latin typeface="Courier New" pitchFamily="49" charset="0"/>
              </a:rPr>
              <a:t>callme</a:t>
            </a:r>
            <a:r>
              <a:rPr lang="en-US" sz="1800" b="1" dirty="0" smtClean="0">
                <a:latin typeface="Courier New" pitchFamily="49" charset="0"/>
              </a:rPr>
              <a:t>)(int a, int b);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+mn-lt"/>
              </a:rPr>
              <a:t>Change the name:		</a:t>
            </a:r>
            <a:r>
              <a:rPr lang="en-US" sz="1800" b="1" dirty="0" smtClean="0">
                <a:latin typeface="Courier New" pitchFamily="49" charset="0"/>
              </a:rPr>
              <a:t>int (*</a:t>
            </a:r>
            <a:r>
              <a:rPr lang="en-US" sz="1800" b="1" dirty="0" err="1" smtClean="0">
                <a:latin typeface="Courier New" pitchFamily="49" charset="0"/>
              </a:rPr>
              <a:t>myFunc</a:t>
            </a:r>
            <a:r>
              <a:rPr lang="en-US" sz="1800" b="1" dirty="0" smtClean="0">
                <a:latin typeface="Courier New" pitchFamily="49" charset="0"/>
              </a:rPr>
              <a:t>)(int a, int b);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 smtClean="0">
                <a:latin typeface="+mn-lt"/>
              </a:rPr>
              <a:t>Use as function:</a:t>
            </a:r>
            <a:r>
              <a:rPr lang="en-US" sz="1800" dirty="0"/>
              <a:t>		</a:t>
            </a:r>
            <a:r>
              <a:rPr lang="en-US" sz="1800" b="1" dirty="0" smtClean="0">
                <a:latin typeface="Courier New" pitchFamily="49" charset="0"/>
              </a:rPr>
              <a:t>dog = </a:t>
            </a:r>
            <a:r>
              <a:rPr lang="en-US" sz="1800" b="1" dirty="0">
                <a:latin typeface="Courier New" pitchFamily="49" charset="0"/>
              </a:rPr>
              <a:t>(*</a:t>
            </a:r>
            <a:r>
              <a:rPr lang="en-US" sz="1800" b="1" dirty="0" err="1">
                <a:latin typeface="Courier New" pitchFamily="49" charset="0"/>
              </a:rPr>
              <a:t>myFunc</a:t>
            </a:r>
            <a:r>
              <a:rPr lang="en-US" sz="1800" b="1" dirty="0" smtClean="0">
                <a:latin typeface="Courier New" pitchFamily="49" charset="0"/>
              </a:rPr>
              <a:t>)(10, 20);</a:t>
            </a: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10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Lab 9b - Snake Lab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E6F2-A886-475A-9ABE-E2619B31C0A2}" type="slidenum">
              <a:rPr lang="en-US"/>
              <a:pPr/>
              <a:t>34</a:t>
            </a:fld>
            <a:endParaRPr lang="en-US"/>
          </a:p>
        </p:txBody>
      </p:sp>
      <p:sp>
        <p:nvSpPr>
          <p:cNvPr id="305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Pointers</a:t>
            </a:r>
          </a:p>
        </p:txBody>
      </p:sp>
      <p:sp>
        <p:nvSpPr>
          <p:cNvPr id="3052548" name="Text Box 4"/>
          <p:cNvSpPr txBox="1">
            <a:spLocks noChangeArrowheads="1"/>
          </p:cNvSpPr>
          <p:nvPr/>
        </p:nvSpPr>
        <p:spPr bwMode="auto">
          <a:xfrm>
            <a:off x="755372" y="3344170"/>
            <a:ext cx="8179903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 dirty="0" smtClean="0">
                <a:latin typeface="Courier New" pitchFamily="49" charset="0"/>
              </a:rPr>
              <a:t>int </a:t>
            </a:r>
            <a:r>
              <a:rPr lang="en-US" sz="1800" b="1" dirty="0">
                <a:latin typeface="Courier New" pitchFamily="49" charset="0"/>
              </a:rPr>
              <a:t>add(int x, int y) </a:t>
            </a:r>
            <a:r>
              <a:rPr lang="en-US" sz="1800" b="1" dirty="0" smtClean="0">
                <a:latin typeface="Courier New" pitchFamily="49" charset="0"/>
              </a:rPr>
              <a:t>{ return </a:t>
            </a:r>
            <a:r>
              <a:rPr lang="en-US" sz="1800" b="1" dirty="0">
                <a:latin typeface="Courier New" pitchFamily="49" charset="0"/>
              </a:rPr>
              <a:t>x + y</a:t>
            </a:r>
            <a:r>
              <a:rPr lang="en-US" sz="1800" b="1" dirty="0" smtClean="0">
                <a:latin typeface="Courier New" pitchFamily="49" charset="0"/>
              </a:rPr>
              <a:t>; }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</a:rPr>
              <a:t>int </a:t>
            </a:r>
            <a:r>
              <a:rPr lang="en-US" sz="1800" b="1" dirty="0">
                <a:latin typeface="Courier New" pitchFamily="49" charset="0"/>
              </a:rPr>
              <a:t>subtract(int x, int y) </a:t>
            </a:r>
            <a:r>
              <a:rPr lang="en-US" sz="1800" b="1" dirty="0" smtClean="0">
                <a:latin typeface="Courier New" pitchFamily="49" charset="0"/>
              </a:rPr>
              <a:t>{ return </a:t>
            </a:r>
            <a:r>
              <a:rPr lang="en-US" sz="1800" b="1" dirty="0">
                <a:latin typeface="Courier New" pitchFamily="49" charset="0"/>
              </a:rPr>
              <a:t>x - y</a:t>
            </a:r>
            <a:r>
              <a:rPr lang="en-US" sz="1800" b="1" dirty="0" smtClean="0">
                <a:latin typeface="Courier New" pitchFamily="49" charset="0"/>
              </a:rPr>
              <a:t>; }</a:t>
            </a:r>
          </a:p>
          <a:p>
            <a:endParaRPr lang="en-US" sz="800" b="1" dirty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</a:rPr>
              <a:t>int </a:t>
            </a:r>
            <a:r>
              <a:rPr lang="en-US" sz="1800" b="1" dirty="0" err="1">
                <a:latin typeface="Courier New" pitchFamily="49" charset="0"/>
              </a:rPr>
              <a:t>domath</a:t>
            </a:r>
            <a:r>
              <a:rPr lang="en-US" sz="1800" b="1" dirty="0">
                <a:latin typeface="Courier New" pitchFamily="49" charset="0"/>
              </a:rPr>
              <a:t>(int (*</a:t>
            </a:r>
            <a:r>
              <a:rPr lang="en-US" sz="1800" b="1" dirty="0" err="1">
                <a:latin typeface="Courier New" pitchFamily="49" charset="0"/>
              </a:rPr>
              <a:t>mathop</a:t>
            </a:r>
            <a:r>
              <a:rPr lang="en-US" sz="1800" b="1" dirty="0">
                <a:latin typeface="Courier New" pitchFamily="49" charset="0"/>
              </a:rPr>
              <a:t>)(int, int), int x, int y</a:t>
            </a:r>
            <a:r>
              <a:rPr lang="en-US" sz="1800" b="1" dirty="0" smtClean="0">
                <a:latin typeface="Courier New" pitchFamily="49" charset="0"/>
              </a:rPr>
              <a:t>) {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</a:rPr>
              <a:t> return </a:t>
            </a:r>
            <a:r>
              <a:rPr lang="en-US" sz="1800" b="1" dirty="0">
                <a:latin typeface="Courier New" pitchFamily="49" charset="0"/>
              </a:rPr>
              <a:t>(*</a:t>
            </a:r>
            <a:r>
              <a:rPr lang="en-US" sz="1800" b="1" dirty="0" err="1">
                <a:latin typeface="Courier New" pitchFamily="49" charset="0"/>
              </a:rPr>
              <a:t>mathop</a:t>
            </a:r>
            <a:r>
              <a:rPr lang="en-US" sz="1800" b="1" dirty="0">
                <a:latin typeface="Courier New" pitchFamily="49" charset="0"/>
              </a:rPr>
              <a:t>)(x, y);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  <a:p>
            <a:endParaRPr lang="en-US" sz="800" b="1" dirty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</a:rPr>
              <a:t>int </a:t>
            </a:r>
            <a:r>
              <a:rPr lang="en-US" sz="1800" b="1" dirty="0">
                <a:latin typeface="Courier New" pitchFamily="49" charset="0"/>
              </a:rPr>
              <a:t>main</a:t>
            </a:r>
            <a:r>
              <a:rPr lang="en-US" sz="1800" b="1" dirty="0" smtClean="0">
                <a:latin typeface="Courier New" pitchFamily="49" charset="0"/>
              </a:rPr>
              <a:t>()</a:t>
            </a:r>
          </a:p>
          <a:p>
            <a:r>
              <a:rPr lang="en-US" sz="1800" b="1" dirty="0" smtClean="0">
                <a:latin typeface="Courier New" pitchFamily="49" charset="0"/>
              </a:rPr>
              <a:t>{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</a:rPr>
              <a:t>("</a:t>
            </a:r>
            <a:r>
              <a:rPr lang="en-US" sz="1800" b="1" dirty="0" smtClean="0">
                <a:latin typeface="Courier New" pitchFamily="49" charset="0"/>
              </a:rPr>
              <a:t>Add: </a:t>
            </a:r>
            <a:r>
              <a:rPr lang="en-US" sz="1800" b="1" dirty="0">
                <a:latin typeface="Courier New" pitchFamily="49" charset="0"/>
              </a:rPr>
              <a:t>%d\n", </a:t>
            </a:r>
            <a:r>
              <a:rPr lang="en-US" sz="1800" b="1" dirty="0" err="1">
                <a:latin typeface="Courier New" pitchFamily="49" charset="0"/>
              </a:rPr>
              <a:t>domath</a:t>
            </a:r>
            <a:r>
              <a:rPr lang="en-US" sz="1800" b="1" dirty="0">
                <a:latin typeface="Courier New" pitchFamily="49" charset="0"/>
              </a:rPr>
              <a:t>(add, 10, 2)</a:t>
            </a:r>
            <a:r>
              <a:rPr lang="en-US" sz="1800" b="1" dirty="0" smtClean="0">
                <a:latin typeface="Courier New" pitchFamily="49" charset="0"/>
              </a:rPr>
              <a:t>);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</a:rPr>
              <a:t>("</a:t>
            </a:r>
            <a:r>
              <a:rPr lang="en-US" sz="1800" b="1" dirty="0" smtClean="0">
                <a:latin typeface="Courier New" pitchFamily="49" charset="0"/>
              </a:rPr>
              <a:t>Subtract: </a:t>
            </a:r>
            <a:r>
              <a:rPr lang="en-US" sz="1800" b="1" dirty="0">
                <a:latin typeface="Courier New" pitchFamily="49" charset="0"/>
              </a:rPr>
              <a:t>%d\n", </a:t>
            </a:r>
            <a:r>
              <a:rPr lang="en-US" sz="1800" b="1" dirty="0" err="1">
                <a:latin typeface="Courier New" pitchFamily="49" charset="0"/>
              </a:rPr>
              <a:t>domath</a:t>
            </a:r>
            <a:r>
              <a:rPr lang="en-US" sz="1800" b="1" dirty="0">
                <a:latin typeface="Courier New" pitchFamily="49" charset="0"/>
              </a:rPr>
              <a:t>(subtract, 10, 2)</a:t>
            </a:r>
            <a:r>
              <a:rPr lang="en-US" sz="1800" b="1" dirty="0" smtClean="0">
                <a:latin typeface="Courier New" pitchFamily="49" charset="0"/>
              </a:rPr>
              <a:t>);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</a:rPr>
              <a:t>}</a:t>
            </a:r>
            <a:endParaRPr lang="en-US" sz="1800" b="1" dirty="0">
              <a:latin typeface="Courier New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266" y="216833"/>
            <a:ext cx="1019734" cy="764801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31800" y="1408112"/>
            <a:ext cx="8350250" cy="1822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Function pointers can be passed as function parameters and used as “call-backs”.</a:t>
            </a:r>
          </a:p>
          <a:p>
            <a:r>
              <a:rPr lang="en-US" sz="2000" kern="0" dirty="0"/>
              <a:t>A function name (label) is converted to a pointer to </a:t>
            </a:r>
            <a:r>
              <a:rPr lang="en-US" sz="2000" kern="0" dirty="0" smtClean="0"/>
              <a:t>itself and can </a:t>
            </a:r>
            <a:r>
              <a:rPr lang="en-US" sz="2000" kern="0" dirty="0"/>
              <a:t>be used where function pointers are required as input</a:t>
            </a:r>
            <a:r>
              <a:rPr lang="en-US" sz="2000" kern="0" dirty="0" smtClean="0"/>
              <a:t>.</a:t>
            </a:r>
          </a:p>
          <a:p>
            <a:r>
              <a:rPr lang="en-US" sz="2000" kern="0" dirty="0" smtClean="0"/>
              <a:t>Example:</a:t>
            </a:r>
          </a:p>
          <a:p>
            <a:pPr marL="0" indent="0">
              <a:buFont typeface="Wingdings" pitchFamily="2" charset="2"/>
              <a:buNone/>
            </a:pPr>
            <a:endParaRPr lang="en-US" sz="2200" kern="0" dirty="0" smtClean="0"/>
          </a:p>
          <a:p>
            <a:pPr>
              <a:buFont typeface="Wingdings" pitchFamily="2" charset="2"/>
              <a:buNone/>
            </a:pP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9683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5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254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0DA4-6810-4C5C-A5B2-213F63E36F41}" type="slidenum">
              <a:rPr lang="en-US"/>
              <a:pPr/>
              <a:t>35</a:t>
            </a:fld>
            <a:endParaRPr lang="en-US"/>
          </a:p>
        </p:txBody>
      </p:sp>
      <p:sp>
        <p:nvSpPr>
          <p:cNvPr id="310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Variables</a:t>
            </a:r>
          </a:p>
        </p:txBody>
      </p:sp>
      <p:sp>
        <p:nvSpPr>
          <p:cNvPr id="310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164513" cy="4862512"/>
          </a:xfrm>
        </p:spPr>
        <p:txBody>
          <a:bodyPr/>
          <a:lstStyle/>
          <a:p>
            <a:r>
              <a:rPr lang="en-US" dirty="0" smtClean="0"/>
              <a:t>Static functions are local to a file.</a:t>
            </a:r>
          </a:p>
          <a:p>
            <a:r>
              <a:rPr lang="en-US" dirty="0" smtClean="0"/>
              <a:t>Static </a:t>
            </a:r>
            <a:r>
              <a:rPr lang="en-US" dirty="0"/>
              <a:t>variables are “global local” </a:t>
            </a:r>
            <a:r>
              <a:rPr lang="en-US" dirty="0" smtClean="0"/>
              <a:t>variables.</a:t>
            </a:r>
            <a:endParaRPr lang="en-US" dirty="0"/>
          </a:p>
          <a:p>
            <a:pPr lvl="1"/>
            <a:r>
              <a:rPr lang="en-US" dirty="0"/>
              <a:t>May be declared inside a C </a:t>
            </a:r>
            <a:r>
              <a:rPr lang="en-US" dirty="0" smtClean="0"/>
              <a:t>function.</a:t>
            </a:r>
            <a:endParaRPr lang="en-US" dirty="0"/>
          </a:p>
          <a:p>
            <a:pPr lvl="1"/>
            <a:r>
              <a:rPr lang="en-US" dirty="0"/>
              <a:t>Like local variables, a static variable </a:t>
            </a:r>
            <a:r>
              <a:rPr lang="en-US" dirty="0" smtClean="0"/>
              <a:t>cannot be referred from outside the function.</a:t>
            </a:r>
            <a:endParaRPr lang="en-US" dirty="0"/>
          </a:p>
          <a:p>
            <a:pPr lvl="1"/>
            <a:r>
              <a:rPr lang="en-US" dirty="0"/>
              <a:t>However, unlike a local variable, the value continues to exist even after the function </a:t>
            </a:r>
            <a:r>
              <a:rPr lang="en-US" dirty="0" smtClean="0"/>
              <a:t>exits.</a:t>
            </a:r>
            <a:endParaRPr lang="en-US" dirty="0"/>
          </a:p>
          <a:p>
            <a:pPr lvl="1"/>
            <a:r>
              <a:rPr lang="en-US" dirty="0"/>
              <a:t>The value comes back into scope when the function is called again (value retained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/>
              <a:t>A function can pass out a </a:t>
            </a:r>
            <a:r>
              <a:rPr lang="en-US" dirty="0" smtClean="0"/>
              <a:t>pointer </a:t>
            </a:r>
            <a:r>
              <a:rPr lang="en-US" dirty="0"/>
              <a:t>to a static variable and de-reference the </a:t>
            </a:r>
            <a:r>
              <a:rPr lang="en-US" dirty="0" smtClean="0"/>
              <a:t>value.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	static int sum = 0;</a:t>
            </a:r>
          </a:p>
        </p:txBody>
      </p:sp>
      <p:sp>
        <p:nvSpPr>
          <p:cNvPr id="3108868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Static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70F4-C274-4BE9-9214-9C524F2CDCF2}" type="slidenum">
              <a:rPr lang="en-US"/>
              <a:pPr/>
              <a:t>36</a:t>
            </a:fld>
            <a:endParaRPr lang="en-US"/>
          </a:p>
        </p:txBody>
      </p:sp>
      <p:sp>
        <p:nvSpPr>
          <p:cNvPr id="304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Function Variables</a:t>
            </a:r>
            <a:endParaRPr lang="en-US" dirty="0"/>
          </a:p>
        </p:txBody>
      </p:sp>
      <p:sp>
        <p:nvSpPr>
          <p:cNvPr id="304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164513" cy="776287"/>
          </a:xfrm>
        </p:spPr>
        <p:txBody>
          <a:bodyPr/>
          <a:lstStyle/>
          <a:p>
            <a:r>
              <a:rPr lang="en-US" dirty="0" smtClean="0"/>
              <a:t>What does this function do?</a:t>
            </a:r>
          </a:p>
          <a:p>
            <a:r>
              <a:rPr lang="en-US" dirty="0" smtClean="0"/>
              <a:t>Does it compile?  Work as intended?</a:t>
            </a:r>
          </a:p>
          <a:p>
            <a:r>
              <a:rPr lang="en-US" dirty="0" smtClean="0"/>
              <a:t>How would you fix it?</a:t>
            </a:r>
            <a:endParaRPr lang="en-US" dirty="0"/>
          </a:p>
        </p:txBody>
      </p:sp>
      <p:sp>
        <p:nvSpPr>
          <p:cNvPr id="3049478" name="Text Box 6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Static Variables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94718" y="2981525"/>
            <a:ext cx="8039100" cy="3477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next_Factorial</a:t>
            </a:r>
            <a:r>
              <a:rPr lang="en-US" sz="2000" b="1" dirty="0">
                <a:latin typeface="Courier New" pitchFamily="49" charset="0"/>
              </a:rPr>
              <a:t>(void)</a:t>
            </a:r>
          </a:p>
          <a:p>
            <a:r>
              <a:rPr lang="en-US" sz="2000" b="1" dirty="0">
                <a:latin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int </a:t>
            </a:r>
            <a:r>
              <a:rPr lang="en-US" sz="2000" b="1" dirty="0">
                <a:latin typeface="Courier New" pitchFamily="49" charset="0"/>
              </a:rPr>
              <a:t>current = 1;</a:t>
            </a:r>
          </a:p>
          <a:p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int </a:t>
            </a:r>
            <a:r>
              <a:rPr lang="en-US" sz="2000" b="1" dirty="0">
                <a:latin typeface="Courier New" pitchFamily="49" charset="0"/>
              </a:rPr>
              <a:t>next = 1;</a:t>
            </a:r>
          </a:p>
          <a:p>
            <a:r>
              <a:rPr lang="en-US" sz="2000" b="1" dirty="0">
                <a:latin typeface="Courier New" pitchFamily="49" charset="0"/>
              </a:rPr>
              <a:t>	current *= next++;</a:t>
            </a:r>
          </a:p>
          <a:p>
            <a:r>
              <a:rPr lang="en-US" sz="2000" b="1" dirty="0">
                <a:latin typeface="Courier New" pitchFamily="49" charset="0"/>
              </a:rPr>
              <a:t>	return current;</a:t>
            </a:r>
          </a:p>
          <a:p>
            <a:r>
              <a:rPr lang="en-US" sz="2000" b="1" dirty="0">
                <a:latin typeface="Courier New" pitchFamily="49" charset="0"/>
              </a:rPr>
              <a:t>} // </a:t>
            </a:r>
            <a:r>
              <a:rPr lang="en-US" sz="2000" b="1" dirty="0" err="1" smtClean="0">
                <a:latin typeface="Courier New" pitchFamily="49" charset="0"/>
              </a:rPr>
              <a:t>next_Factorial</a:t>
            </a:r>
            <a:endParaRPr lang="en-US" sz="2000" b="1" dirty="0" smtClean="0">
              <a:latin typeface="Courier New" pitchFamily="49" charset="0"/>
            </a:endParaRPr>
          </a:p>
          <a:p>
            <a:endParaRPr lang="en-US" sz="2000" b="1" dirty="0">
              <a:latin typeface="Courier New" pitchFamily="49" charset="0"/>
            </a:endParaRPr>
          </a:p>
          <a:p>
            <a:r>
              <a:rPr lang="en-US" sz="2000" b="1" dirty="0" err="1" smtClean="0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("%d ", </a:t>
            </a:r>
            <a:r>
              <a:rPr lang="en-US" sz="2000" b="1" dirty="0" err="1">
                <a:latin typeface="Courier New" pitchFamily="49" charset="0"/>
              </a:rPr>
              <a:t>next_Factorial</a:t>
            </a:r>
            <a:r>
              <a:rPr lang="en-US" sz="2000" b="1" dirty="0">
                <a:latin typeface="Courier New" pitchFamily="49" charset="0"/>
              </a:rPr>
              <a:t>());</a:t>
            </a:r>
          </a:p>
          <a:p>
            <a:r>
              <a:rPr lang="en-US" sz="2000" b="1" dirty="0" err="1" smtClean="0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("%d ", </a:t>
            </a:r>
            <a:r>
              <a:rPr lang="en-US" sz="2000" b="1" dirty="0" err="1">
                <a:latin typeface="Courier New" pitchFamily="49" charset="0"/>
              </a:rPr>
              <a:t>next_Factorial</a:t>
            </a:r>
            <a:r>
              <a:rPr lang="en-US" sz="2000" b="1" dirty="0" smtClean="0">
                <a:latin typeface="Courier New" pitchFamily="49" charset="0"/>
              </a:rPr>
              <a:t>());</a:t>
            </a:r>
          </a:p>
          <a:p>
            <a:r>
              <a:rPr lang="en-US" sz="2000" b="1" dirty="0" smtClean="0">
                <a:latin typeface="Courier New" pitchFamily="49" charset="0"/>
              </a:rPr>
              <a:t>...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98033" y="2984840"/>
            <a:ext cx="8039100" cy="3477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next_Factorial</a:t>
            </a:r>
            <a:r>
              <a:rPr lang="en-US" sz="2000" b="1" dirty="0">
                <a:latin typeface="Courier New" pitchFamily="49" charset="0"/>
              </a:rPr>
              <a:t>(void)</a:t>
            </a:r>
          </a:p>
          <a:p>
            <a:r>
              <a:rPr lang="en-US" sz="2000" b="1" dirty="0">
                <a:latin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2000" b="1" dirty="0" smtClean="0">
                <a:latin typeface="Courier New" pitchFamily="49" charset="0"/>
              </a:rPr>
              <a:t> int </a:t>
            </a:r>
            <a:r>
              <a:rPr lang="en-US" sz="2000" b="1" dirty="0">
                <a:latin typeface="Courier New" pitchFamily="49" charset="0"/>
              </a:rPr>
              <a:t>current = 1;</a:t>
            </a:r>
          </a:p>
          <a:p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2000" b="1" dirty="0" smtClean="0">
                <a:latin typeface="Courier New" pitchFamily="49" charset="0"/>
              </a:rPr>
              <a:t> int </a:t>
            </a:r>
            <a:r>
              <a:rPr lang="en-US" sz="2000" b="1" dirty="0">
                <a:latin typeface="Courier New" pitchFamily="49" charset="0"/>
              </a:rPr>
              <a:t>next = 1;</a:t>
            </a:r>
          </a:p>
          <a:p>
            <a:r>
              <a:rPr lang="en-US" sz="2000" b="1" dirty="0">
                <a:latin typeface="Courier New" pitchFamily="49" charset="0"/>
              </a:rPr>
              <a:t>	current *= next++;</a:t>
            </a:r>
          </a:p>
          <a:p>
            <a:r>
              <a:rPr lang="en-US" sz="2000" b="1" dirty="0">
                <a:latin typeface="Courier New" pitchFamily="49" charset="0"/>
              </a:rPr>
              <a:t>	return current;</a:t>
            </a:r>
          </a:p>
          <a:p>
            <a:r>
              <a:rPr lang="en-US" sz="2000" b="1" dirty="0">
                <a:latin typeface="Courier New" pitchFamily="49" charset="0"/>
              </a:rPr>
              <a:t>} // </a:t>
            </a:r>
            <a:r>
              <a:rPr lang="en-US" sz="2000" b="1" dirty="0" err="1" smtClean="0">
                <a:latin typeface="Courier New" pitchFamily="49" charset="0"/>
              </a:rPr>
              <a:t>next_Factorial</a:t>
            </a:r>
            <a:endParaRPr lang="en-US" sz="2000" b="1" dirty="0" smtClean="0">
              <a:latin typeface="Courier New" pitchFamily="49" charset="0"/>
            </a:endParaRPr>
          </a:p>
          <a:p>
            <a:endParaRPr lang="en-US" sz="2000" b="1" dirty="0">
              <a:latin typeface="Courier New" pitchFamily="49" charset="0"/>
            </a:endParaRPr>
          </a:p>
          <a:p>
            <a:r>
              <a:rPr lang="en-US" sz="2000" b="1" dirty="0" err="1" smtClean="0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("%d ", </a:t>
            </a:r>
            <a:r>
              <a:rPr lang="en-US" sz="2000" b="1" dirty="0" err="1">
                <a:latin typeface="Courier New" pitchFamily="49" charset="0"/>
              </a:rPr>
              <a:t>next_Factorial</a:t>
            </a:r>
            <a:r>
              <a:rPr lang="en-US" sz="2000" b="1" dirty="0">
                <a:latin typeface="Courier New" pitchFamily="49" charset="0"/>
              </a:rPr>
              <a:t>());</a:t>
            </a:r>
          </a:p>
          <a:p>
            <a:r>
              <a:rPr lang="en-US" sz="2000" b="1" dirty="0" err="1" smtClean="0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("%d ", </a:t>
            </a:r>
            <a:r>
              <a:rPr lang="en-US" sz="2000" b="1" dirty="0" err="1">
                <a:latin typeface="Courier New" pitchFamily="49" charset="0"/>
              </a:rPr>
              <a:t>next_Factorial</a:t>
            </a:r>
            <a:r>
              <a:rPr lang="en-US" sz="2000" b="1" dirty="0" smtClean="0">
                <a:latin typeface="Courier New" pitchFamily="49" charset="0"/>
              </a:rPr>
              <a:t>());</a:t>
            </a:r>
          </a:p>
          <a:p>
            <a:r>
              <a:rPr lang="en-US" sz="2000" b="1" dirty="0" smtClean="0">
                <a:latin typeface="Courier New" pitchFamily="49" charset="0"/>
              </a:rPr>
              <a:t>...</a:t>
            </a:r>
            <a:endParaRPr lang="en-US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94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9853-DD95-4BA7-A9F6-1DFB98C47EA1}" type="slidenum">
              <a:rPr lang="en-US"/>
              <a:pPr/>
              <a:t>37</a:t>
            </a:fld>
            <a:endParaRPr lang="en-US"/>
          </a:p>
        </p:txBody>
      </p:sp>
      <p:sp>
        <p:nvSpPr>
          <p:cNvPr id="304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Pointers to Pointers</a:t>
            </a:r>
          </a:p>
        </p:txBody>
      </p:sp>
      <p:sp>
        <p:nvSpPr>
          <p:cNvPr id="304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383588" cy="2436812"/>
          </a:xfrm>
        </p:spPr>
        <p:txBody>
          <a:bodyPr/>
          <a:lstStyle/>
          <a:p>
            <a:r>
              <a:rPr lang="en-US" dirty="0"/>
              <a:t>Since pointers are variables themselves, they can be stored in arrays just as other variables can.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Example:</a:t>
            </a:r>
          </a:p>
          <a:p>
            <a:pPr>
              <a:buNone/>
            </a:pPr>
            <a:r>
              <a:rPr lang="en-US" dirty="0"/>
              <a:t>		char* lines[8];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		char** </a:t>
            </a:r>
            <a:r>
              <a:rPr lang="en-US" dirty="0" err="1"/>
              <a:t>linesptr</a:t>
            </a:r>
            <a:r>
              <a:rPr lang="en-US" dirty="0"/>
              <a:t> = lines;</a:t>
            </a:r>
          </a:p>
        </p:txBody>
      </p:sp>
      <p:grpSp>
        <p:nvGrpSpPr>
          <p:cNvPr id="3046404" name="Group 4"/>
          <p:cNvGrpSpPr>
            <a:grpSpLocks/>
          </p:cNvGrpSpPr>
          <p:nvPr/>
        </p:nvGrpSpPr>
        <p:grpSpPr bwMode="auto">
          <a:xfrm>
            <a:off x="1166813" y="3884613"/>
            <a:ext cx="2560637" cy="2474912"/>
            <a:chOff x="494" y="2255"/>
            <a:chExt cx="1613" cy="1559"/>
          </a:xfrm>
        </p:grpSpPr>
        <p:sp>
          <p:nvSpPr>
            <p:cNvPr id="3046405" name="Rectangle 5"/>
            <p:cNvSpPr>
              <a:spLocks noChangeArrowheads="1"/>
            </p:cNvSpPr>
            <p:nvPr/>
          </p:nvSpPr>
          <p:spPr bwMode="auto">
            <a:xfrm>
              <a:off x="1516" y="2279"/>
              <a:ext cx="591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46406" name="Rectangle 6"/>
            <p:cNvSpPr>
              <a:spLocks noChangeArrowheads="1"/>
            </p:cNvSpPr>
            <p:nvPr/>
          </p:nvSpPr>
          <p:spPr bwMode="auto">
            <a:xfrm>
              <a:off x="1516" y="2470"/>
              <a:ext cx="591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46407" name="Rectangle 7"/>
            <p:cNvSpPr>
              <a:spLocks noChangeArrowheads="1"/>
            </p:cNvSpPr>
            <p:nvPr/>
          </p:nvSpPr>
          <p:spPr bwMode="auto">
            <a:xfrm>
              <a:off x="1516" y="2665"/>
              <a:ext cx="591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46408" name="Rectangle 8"/>
            <p:cNvSpPr>
              <a:spLocks noChangeArrowheads="1"/>
            </p:cNvSpPr>
            <p:nvPr/>
          </p:nvSpPr>
          <p:spPr bwMode="auto">
            <a:xfrm>
              <a:off x="1516" y="2856"/>
              <a:ext cx="591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46409" name="Rectangle 9"/>
            <p:cNvSpPr>
              <a:spLocks noChangeArrowheads="1"/>
            </p:cNvSpPr>
            <p:nvPr/>
          </p:nvSpPr>
          <p:spPr bwMode="auto">
            <a:xfrm>
              <a:off x="1516" y="3045"/>
              <a:ext cx="591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46410" name="Rectangle 10"/>
            <p:cNvSpPr>
              <a:spLocks noChangeArrowheads="1"/>
            </p:cNvSpPr>
            <p:nvPr/>
          </p:nvSpPr>
          <p:spPr bwMode="auto">
            <a:xfrm>
              <a:off x="1516" y="3236"/>
              <a:ext cx="591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46411" name="Rectangle 11"/>
            <p:cNvSpPr>
              <a:spLocks noChangeArrowheads="1"/>
            </p:cNvSpPr>
            <p:nvPr/>
          </p:nvSpPr>
          <p:spPr bwMode="auto">
            <a:xfrm>
              <a:off x="1516" y="3431"/>
              <a:ext cx="591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46412" name="Rectangle 12"/>
            <p:cNvSpPr>
              <a:spLocks noChangeArrowheads="1"/>
            </p:cNvSpPr>
            <p:nvPr/>
          </p:nvSpPr>
          <p:spPr bwMode="auto">
            <a:xfrm>
              <a:off x="1516" y="3622"/>
              <a:ext cx="591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46413" name="Text Box 13"/>
            <p:cNvSpPr txBox="1">
              <a:spLocks noChangeArrowheads="1"/>
            </p:cNvSpPr>
            <p:nvPr/>
          </p:nvSpPr>
          <p:spPr bwMode="auto">
            <a:xfrm>
              <a:off x="497" y="2255"/>
              <a:ext cx="10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linesptr[0]</a:t>
              </a:r>
            </a:p>
          </p:txBody>
        </p:sp>
        <p:sp>
          <p:nvSpPr>
            <p:cNvPr id="3046414" name="Text Box 14"/>
            <p:cNvSpPr txBox="1">
              <a:spLocks noChangeArrowheads="1"/>
            </p:cNvSpPr>
            <p:nvPr/>
          </p:nvSpPr>
          <p:spPr bwMode="auto">
            <a:xfrm>
              <a:off x="498" y="2446"/>
              <a:ext cx="10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linesptr[1]</a:t>
              </a:r>
            </a:p>
          </p:txBody>
        </p:sp>
        <p:sp>
          <p:nvSpPr>
            <p:cNvPr id="3046415" name="Text Box 15"/>
            <p:cNvSpPr txBox="1">
              <a:spLocks noChangeArrowheads="1"/>
            </p:cNvSpPr>
            <p:nvPr/>
          </p:nvSpPr>
          <p:spPr bwMode="auto">
            <a:xfrm>
              <a:off x="499" y="2637"/>
              <a:ext cx="10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linesptr[2]</a:t>
              </a:r>
            </a:p>
          </p:txBody>
        </p:sp>
        <p:sp>
          <p:nvSpPr>
            <p:cNvPr id="3046416" name="Text Box 16"/>
            <p:cNvSpPr txBox="1">
              <a:spLocks noChangeArrowheads="1"/>
            </p:cNvSpPr>
            <p:nvPr/>
          </p:nvSpPr>
          <p:spPr bwMode="auto">
            <a:xfrm>
              <a:off x="494" y="2827"/>
              <a:ext cx="10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…</a:t>
              </a:r>
            </a:p>
          </p:txBody>
        </p:sp>
      </p:grpSp>
      <p:grpSp>
        <p:nvGrpSpPr>
          <p:cNvPr id="3046417" name="Group 17"/>
          <p:cNvGrpSpPr>
            <a:grpSpLocks/>
          </p:cNvGrpSpPr>
          <p:nvPr/>
        </p:nvGrpSpPr>
        <p:grpSpPr bwMode="auto">
          <a:xfrm>
            <a:off x="3213100" y="3940175"/>
            <a:ext cx="2203450" cy="249238"/>
            <a:chOff x="1783" y="2290"/>
            <a:chExt cx="1388" cy="157"/>
          </a:xfrm>
        </p:grpSpPr>
        <p:grpSp>
          <p:nvGrpSpPr>
            <p:cNvPr id="3046418" name="Group 18"/>
            <p:cNvGrpSpPr>
              <a:grpSpLocks/>
            </p:cNvGrpSpPr>
            <p:nvPr/>
          </p:nvGrpSpPr>
          <p:grpSpPr bwMode="auto">
            <a:xfrm>
              <a:off x="1783" y="2343"/>
              <a:ext cx="743" cy="69"/>
              <a:chOff x="1783" y="2353"/>
              <a:chExt cx="743" cy="69"/>
            </a:xfrm>
          </p:grpSpPr>
          <p:sp>
            <p:nvSpPr>
              <p:cNvPr id="3046419" name="Oval 19"/>
              <p:cNvSpPr>
                <a:spLocks noChangeArrowheads="1"/>
              </p:cNvSpPr>
              <p:nvPr/>
            </p:nvSpPr>
            <p:spPr bwMode="auto">
              <a:xfrm>
                <a:off x="1783" y="2353"/>
                <a:ext cx="64" cy="69"/>
              </a:xfrm>
              <a:prstGeom prst="ellips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46420" name="Line 20"/>
              <p:cNvSpPr>
                <a:spLocks noChangeShapeType="1"/>
              </p:cNvSpPr>
              <p:nvPr/>
            </p:nvSpPr>
            <p:spPr bwMode="auto">
              <a:xfrm>
                <a:off x="1831" y="2388"/>
                <a:ext cx="695" cy="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046421" name="Text Box 21"/>
            <p:cNvSpPr txBox="1">
              <a:spLocks noChangeArrowheads="1"/>
            </p:cNvSpPr>
            <p:nvPr/>
          </p:nvSpPr>
          <p:spPr bwMode="auto">
            <a:xfrm>
              <a:off x="2532" y="2290"/>
              <a:ext cx="639" cy="157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600" b="1">
                  <a:latin typeface="Arial" charset="0"/>
                </a:rPr>
                <a:t>defghi</a:t>
              </a:r>
              <a:r>
                <a:rPr lang="en-US" sz="1400" b="1">
                  <a:latin typeface="Arial" charset="0"/>
                  <a:sym typeface="Symbol" pitchFamily="18" charset="2"/>
                </a:rPr>
                <a:t>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3046422" name="Group 22"/>
          <p:cNvGrpSpPr>
            <a:grpSpLocks/>
          </p:cNvGrpSpPr>
          <p:nvPr/>
        </p:nvGrpSpPr>
        <p:grpSpPr bwMode="auto">
          <a:xfrm>
            <a:off x="3213100" y="4554538"/>
            <a:ext cx="1979613" cy="249237"/>
            <a:chOff x="1783" y="2677"/>
            <a:chExt cx="1247" cy="157"/>
          </a:xfrm>
        </p:grpSpPr>
        <p:grpSp>
          <p:nvGrpSpPr>
            <p:cNvPr id="3046423" name="Group 23"/>
            <p:cNvGrpSpPr>
              <a:grpSpLocks/>
            </p:cNvGrpSpPr>
            <p:nvPr/>
          </p:nvGrpSpPr>
          <p:grpSpPr bwMode="auto">
            <a:xfrm>
              <a:off x="1783" y="2724"/>
              <a:ext cx="743" cy="69"/>
              <a:chOff x="1783" y="2353"/>
              <a:chExt cx="743" cy="69"/>
            </a:xfrm>
          </p:grpSpPr>
          <p:sp>
            <p:nvSpPr>
              <p:cNvPr id="3046424" name="Oval 24"/>
              <p:cNvSpPr>
                <a:spLocks noChangeArrowheads="1"/>
              </p:cNvSpPr>
              <p:nvPr/>
            </p:nvSpPr>
            <p:spPr bwMode="auto">
              <a:xfrm>
                <a:off x="1783" y="2353"/>
                <a:ext cx="64" cy="69"/>
              </a:xfrm>
              <a:prstGeom prst="ellips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46425" name="Line 25"/>
              <p:cNvSpPr>
                <a:spLocks noChangeShapeType="1"/>
              </p:cNvSpPr>
              <p:nvPr/>
            </p:nvSpPr>
            <p:spPr bwMode="auto">
              <a:xfrm>
                <a:off x="1831" y="2388"/>
                <a:ext cx="695" cy="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046426" name="Text Box 26"/>
            <p:cNvSpPr txBox="1">
              <a:spLocks noChangeArrowheads="1"/>
            </p:cNvSpPr>
            <p:nvPr/>
          </p:nvSpPr>
          <p:spPr bwMode="auto">
            <a:xfrm>
              <a:off x="2533" y="2677"/>
              <a:ext cx="497" cy="157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600" b="1">
                  <a:latin typeface="Arial" charset="0"/>
                </a:rPr>
                <a:t>abc</a:t>
              </a:r>
              <a:r>
                <a:rPr lang="en-US" sz="1400" b="1">
                  <a:latin typeface="Arial" charset="0"/>
                  <a:sym typeface="Symbol" pitchFamily="18" charset="2"/>
                </a:rPr>
                <a:t></a:t>
              </a:r>
              <a:endParaRPr lang="en-US" sz="1400" b="1">
                <a:latin typeface="Arial" charset="0"/>
              </a:endParaRPr>
            </a:p>
          </p:txBody>
        </p:sp>
      </p:grpSp>
      <p:grpSp>
        <p:nvGrpSpPr>
          <p:cNvPr id="3046427" name="Group 27"/>
          <p:cNvGrpSpPr>
            <a:grpSpLocks/>
          </p:cNvGrpSpPr>
          <p:nvPr/>
        </p:nvGrpSpPr>
        <p:grpSpPr bwMode="auto">
          <a:xfrm>
            <a:off x="3213100" y="4249738"/>
            <a:ext cx="3360738" cy="249237"/>
            <a:chOff x="1783" y="2485"/>
            <a:chExt cx="2117" cy="157"/>
          </a:xfrm>
        </p:grpSpPr>
        <p:grpSp>
          <p:nvGrpSpPr>
            <p:cNvPr id="3046428" name="Group 28"/>
            <p:cNvGrpSpPr>
              <a:grpSpLocks/>
            </p:cNvGrpSpPr>
            <p:nvPr/>
          </p:nvGrpSpPr>
          <p:grpSpPr bwMode="auto">
            <a:xfrm>
              <a:off x="1783" y="2534"/>
              <a:ext cx="743" cy="69"/>
              <a:chOff x="1783" y="2353"/>
              <a:chExt cx="743" cy="69"/>
            </a:xfrm>
          </p:grpSpPr>
          <p:sp>
            <p:nvSpPr>
              <p:cNvPr id="3046429" name="Oval 29"/>
              <p:cNvSpPr>
                <a:spLocks noChangeArrowheads="1"/>
              </p:cNvSpPr>
              <p:nvPr/>
            </p:nvSpPr>
            <p:spPr bwMode="auto">
              <a:xfrm>
                <a:off x="1783" y="2353"/>
                <a:ext cx="64" cy="69"/>
              </a:xfrm>
              <a:prstGeom prst="ellipse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46430" name="Line 30"/>
              <p:cNvSpPr>
                <a:spLocks noChangeShapeType="1"/>
              </p:cNvSpPr>
              <p:nvPr/>
            </p:nvSpPr>
            <p:spPr bwMode="auto">
              <a:xfrm>
                <a:off x="1831" y="2388"/>
                <a:ext cx="695" cy="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046431" name="Text Box 31"/>
            <p:cNvSpPr txBox="1">
              <a:spLocks noChangeArrowheads="1"/>
            </p:cNvSpPr>
            <p:nvPr/>
          </p:nvSpPr>
          <p:spPr bwMode="auto">
            <a:xfrm>
              <a:off x="2532" y="2485"/>
              <a:ext cx="1368" cy="157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600" b="1">
                  <a:latin typeface="Arial" charset="0"/>
                </a:rPr>
                <a:t>lmnopqrstuvwxyz</a:t>
              </a:r>
              <a:r>
                <a:rPr lang="en-US" sz="1400" b="1">
                  <a:latin typeface="Arial" charset="0"/>
                  <a:sym typeface="Symbol" pitchFamily="18" charset="2"/>
                </a:rPr>
                <a:t></a:t>
              </a:r>
              <a:endParaRPr lang="en-US" sz="1400" b="1">
                <a:latin typeface="Arial" charset="0"/>
              </a:endParaRPr>
            </a:p>
          </p:txBody>
        </p:sp>
      </p:grpSp>
      <p:sp>
        <p:nvSpPr>
          <p:cNvPr id="3046432" name="Text Box 32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Pointers to Pointers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76335" y="2302526"/>
            <a:ext cx="3161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char* lines[8];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//char** </a:t>
            </a:r>
            <a:r>
              <a:rPr lang="en-US" sz="1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linesptr</a:t>
            </a:r>
            <a:r>
              <a:rPr lang="en-US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= &amp;lines[0];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//char** </a:t>
            </a:r>
            <a:r>
              <a:rPr lang="en-US" sz="12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linesptr</a:t>
            </a:r>
            <a:r>
              <a:rPr lang="en-US" sz="12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= &amp;*lines;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lines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linesptr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][0] = 'c';</a:t>
            </a:r>
          </a:p>
        </p:txBody>
      </p:sp>
    </p:spTree>
    <p:extLst>
      <p:ext uri="{BB962C8B-B14F-4D97-AF65-F5344CB8AC3E}">
        <p14:creationId xmlns:p14="http://schemas.microsoft.com/office/powerpoint/2010/main" val="9194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4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4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4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4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4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4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4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4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640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F3CF6-8054-4269-B753-D0594922D3E5}" type="slidenum">
              <a:rPr lang="en-US"/>
              <a:pPr/>
              <a:t>38</a:t>
            </a:fld>
            <a:endParaRPr lang="en-US"/>
          </a:p>
        </p:txBody>
      </p:sp>
      <p:grpSp>
        <p:nvGrpSpPr>
          <p:cNvPr id="3047426" name="Group 2"/>
          <p:cNvGrpSpPr>
            <a:grpSpLocks/>
          </p:cNvGrpSpPr>
          <p:nvPr/>
        </p:nvGrpSpPr>
        <p:grpSpPr bwMode="auto">
          <a:xfrm>
            <a:off x="1165225" y="3881438"/>
            <a:ext cx="2560638" cy="2474912"/>
            <a:chOff x="494" y="2255"/>
            <a:chExt cx="1613" cy="1559"/>
          </a:xfrm>
        </p:grpSpPr>
        <p:sp>
          <p:nvSpPr>
            <p:cNvPr id="3047427" name="Rectangle 3"/>
            <p:cNvSpPr>
              <a:spLocks noChangeArrowheads="1"/>
            </p:cNvSpPr>
            <p:nvPr/>
          </p:nvSpPr>
          <p:spPr bwMode="auto">
            <a:xfrm>
              <a:off x="1516" y="2279"/>
              <a:ext cx="591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47428" name="Rectangle 4"/>
            <p:cNvSpPr>
              <a:spLocks noChangeArrowheads="1"/>
            </p:cNvSpPr>
            <p:nvPr/>
          </p:nvSpPr>
          <p:spPr bwMode="auto">
            <a:xfrm>
              <a:off x="1516" y="2470"/>
              <a:ext cx="591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47429" name="Rectangle 5"/>
            <p:cNvSpPr>
              <a:spLocks noChangeArrowheads="1"/>
            </p:cNvSpPr>
            <p:nvPr/>
          </p:nvSpPr>
          <p:spPr bwMode="auto">
            <a:xfrm>
              <a:off x="1516" y="2665"/>
              <a:ext cx="591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47430" name="Rectangle 6"/>
            <p:cNvSpPr>
              <a:spLocks noChangeArrowheads="1"/>
            </p:cNvSpPr>
            <p:nvPr/>
          </p:nvSpPr>
          <p:spPr bwMode="auto">
            <a:xfrm>
              <a:off x="1516" y="2856"/>
              <a:ext cx="591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47431" name="Rectangle 7"/>
            <p:cNvSpPr>
              <a:spLocks noChangeArrowheads="1"/>
            </p:cNvSpPr>
            <p:nvPr/>
          </p:nvSpPr>
          <p:spPr bwMode="auto">
            <a:xfrm>
              <a:off x="1516" y="3045"/>
              <a:ext cx="591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47432" name="Rectangle 8"/>
            <p:cNvSpPr>
              <a:spLocks noChangeArrowheads="1"/>
            </p:cNvSpPr>
            <p:nvPr/>
          </p:nvSpPr>
          <p:spPr bwMode="auto">
            <a:xfrm>
              <a:off x="1516" y="3236"/>
              <a:ext cx="591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47433" name="Rectangle 9"/>
            <p:cNvSpPr>
              <a:spLocks noChangeArrowheads="1"/>
            </p:cNvSpPr>
            <p:nvPr/>
          </p:nvSpPr>
          <p:spPr bwMode="auto">
            <a:xfrm>
              <a:off x="1516" y="3431"/>
              <a:ext cx="591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47434" name="Rectangle 10"/>
            <p:cNvSpPr>
              <a:spLocks noChangeArrowheads="1"/>
            </p:cNvSpPr>
            <p:nvPr/>
          </p:nvSpPr>
          <p:spPr bwMode="auto">
            <a:xfrm>
              <a:off x="1516" y="3622"/>
              <a:ext cx="591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47435" name="Text Box 11"/>
            <p:cNvSpPr txBox="1">
              <a:spLocks noChangeArrowheads="1"/>
            </p:cNvSpPr>
            <p:nvPr/>
          </p:nvSpPr>
          <p:spPr bwMode="auto">
            <a:xfrm>
              <a:off x="497" y="2255"/>
              <a:ext cx="10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linesptr[0]</a:t>
              </a:r>
            </a:p>
          </p:txBody>
        </p:sp>
        <p:sp>
          <p:nvSpPr>
            <p:cNvPr id="3047436" name="Text Box 12"/>
            <p:cNvSpPr txBox="1">
              <a:spLocks noChangeArrowheads="1"/>
            </p:cNvSpPr>
            <p:nvPr/>
          </p:nvSpPr>
          <p:spPr bwMode="auto">
            <a:xfrm>
              <a:off x="498" y="2446"/>
              <a:ext cx="10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linesptr[1]</a:t>
              </a:r>
            </a:p>
          </p:txBody>
        </p:sp>
        <p:sp>
          <p:nvSpPr>
            <p:cNvPr id="3047437" name="Text Box 13"/>
            <p:cNvSpPr txBox="1">
              <a:spLocks noChangeArrowheads="1"/>
            </p:cNvSpPr>
            <p:nvPr/>
          </p:nvSpPr>
          <p:spPr bwMode="auto">
            <a:xfrm>
              <a:off x="499" y="2637"/>
              <a:ext cx="10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linesptr[2]</a:t>
              </a:r>
            </a:p>
          </p:txBody>
        </p:sp>
        <p:sp>
          <p:nvSpPr>
            <p:cNvPr id="3047438" name="Text Box 14"/>
            <p:cNvSpPr txBox="1">
              <a:spLocks noChangeArrowheads="1"/>
            </p:cNvSpPr>
            <p:nvPr/>
          </p:nvSpPr>
          <p:spPr bwMode="auto">
            <a:xfrm>
              <a:off x="494" y="2827"/>
              <a:ext cx="10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US" sz="2000" b="1">
                  <a:latin typeface="Arial" charset="0"/>
                </a:rPr>
                <a:t>…</a:t>
              </a:r>
            </a:p>
          </p:txBody>
        </p:sp>
      </p:grpSp>
      <p:sp>
        <p:nvSpPr>
          <p:cNvPr id="304743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Pointers to Pointers</a:t>
            </a:r>
          </a:p>
        </p:txBody>
      </p:sp>
      <p:sp>
        <p:nvSpPr>
          <p:cNvPr id="304744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491538" cy="2260504"/>
          </a:xfrm>
        </p:spPr>
        <p:txBody>
          <a:bodyPr/>
          <a:lstStyle/>
          <a:p>
            <a:r>
              <a:rPr lang="en-US" dirty="0"/>
              <a:t>Since pointers are variables themselves, they can be stored in arrays just as other variables can.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Example: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char* </a:t>
            </a:r>
            <a:r>
              <a:rPr lang="en-US" dirty="0" smtClean="0"/>
              <a:t>lines[8];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 smtClean="0"/>
              <a:t>	char** </a:t>
            </a:r>
            <a:r>
              <a:rPr lang="en-US" dirty="0" err="1" smtClean="0"/>
              <a:t>linesptr</a:t>
            </a:r>
            <a:r>
              <a:rPr lang="en-US" dirty="0" smtClean="0"/>
              <a:t> = lines;</a:t>
            </a:r>
            <a:endParaRPr lang="en-US" dirty="0"/>
          </a:p>
        </p:txBody>
      </p:sp>
      <p:sp>
        <p:nvSpPr>
          <p:cNvPr id="3047441" name="Text Box 17"/>
          <p:cNvSpPr txBox="1">
            <a:spLocks noChangeArrowheads="1"/>
          </p:cNvSpPr>
          <p:nvPr/>
        </p:nvSpPr>
        <p:spPr bwMode="auto">
          <a:xfrm>
            <a:off x="4400550" y="3937000"/>
            <a:ext cx="1014413" cy="24923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1">
                <a:latin typeface="Arial" charset="0"/>
              </a:rPr>
              <a:t>defghi</a:t>
            </a:r>
            <a:r>
              <a:rPr lang="en-US" sz="1400" b="1">
                <a:latin typeface="Arial" charset="0"/>
                <a:sym typeface="Symbol" pitchFamily="18" charset="2"/>
              </a:rPr>
              <a:t></a:t>
            </a:r>
            <a:endParaRPr lang="en-US" sz="1400" b="1">
              <a:latin typeface="Arial" charset="0"/>
            </a:endParaRPr>
          </a:p>
        </p:txBody>
      </p:sp>
      <p:sp>
        <p:nvSpPr>
          <p:cNvPr id="3047442" name="Text Box 18"/>
          <p:cNvSpPr txBox="1">
            <a:spLocks noChangeArrowheads="1"/>
          </p:cNvSpPr>
          <p:nvPr/>
        </p:nvSpPr>
        <p:spPr bwMode="auto">
          <a:xfrm>
            <a:off x="4402138" y="4551363"/>
            <a:ext cx="788987" cy="249237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1">
                <a:latin typeface="Arial" charset="0"/>
              </a:rPr>
              <a:t>abc</a:t>
            </a:r>
            <a:r>
              <a:rPr lang="en-US" sz="1400" b="1">
                <a:latin typeface="Arial" charset="0"/>
                <a:sym typeface="Symbol" pitchFamily="18" charset="2"/>
              </a:rPr>
              <a:t></a:t>
            </a:r>
            <a:endParaRPr lang="en-US" sz="1400" b="1">
              <a:latin typeface="Arial" charset="0"/>
            </a:endParaRPr>
          </a:p>
        </p:txBody>
      </p:sp>
      <p:sp>
        <p:nvSpPr>
          <p:cNvPr id="3047443" name="Text Box 19"/>
          <p:cNvSpPr txBox="1">
            <a:spLocks noChangeArrowheads="1"/>
          </p:cNvSpPr>
          <p:nvPr/>
        </p:nvSpPr>
        <p:spPr bwMode="auto">
          <a:xfrm>
            <a:off x="4400550" y="4246563"/>
            <a:ext cx="2171700" cy="249237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1">
                <a:latin typeface="Arial" charset="0"/>
              </a:rPr>
              <a:t>lmnopqrstuvwxyz</a:t>
            </a:r>
            <a:r>
              <a:rPr lang="en-US" sz="1400" b="1">
                <a:latin typeface="Arial" charset="0"/>
                <a:sym typeface="Symbol" pitchFamily="18" charset="2"/>
              </a:rPr>
              <a:t></a:t>
            </a:r>
            <a:endParaRPr lang="en-US" sz="1400" b="1">
              <a:latin typeface="Arial" charset="0"/>
            </a:endParaRPr>
          </a:p>
        </p:txBody>
      </p:sp>
      <p:grpSp>
        <p:nvGrpSpPr>
          <p:cNvPr id="3047444" name="Group 20"/>
          <p:cNvGrpSpPr>
            <a:grpSpLocks/>
          </p:cNvGrpSpPr>
          <p:nvPr/>
        </p:nvGrpSpPr>
        <p:grpSpPr bwMode="auto">
          <a:xfrm>
            <a:off x="3211513" y="4021138"/>
            <a:ext cx="1179512" cy="673100"/>
            <a:chOff x="1783" y="2343"/>
            <a:chExt cx="743" cy="424"/>
          </a:xfrm>
        </p:grpSpPr>
        <p:sp>
          <p:nvSpPr>
            <p:cNvPr id="3047445" name="Oval 21"/>
            <p:cNvSpPr>
              <a:spLocks noChangeArrowheads="1"/>
            </p:cNvSpPr>
            <p:nvPr/>
          </p:nvSpPr>
          <p:spPr bwMode="auto">
            <a:xfrm>
              <a:off x="1783" y="2343"/>
              <a:ext cx="64" cy="69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47446" name="Line 22"/>
            <p:cNvSpPr>
              <a:spLocks noChangeShapeType="1"/>
            </p:cNvSpPr>
            <p:nvPr/>
          </p:nvSpPr>
          <p:spPr bwMode="auto">
            <a:xfrm>
              <a:off x="1831" y="2378"/>
              <a:ext cx="695" cy="389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047447" name="Group 23"/>
          <p:cNvGrpSpPr>
            <a:grpSpLocks/>
          </p:cNvGrpSpPr>
          <p:nvPr/>
        </p:nvGrpSpPr>
        <p:grpSpPr bwMode="auto">
          <a:xfrm>
            <a:off x="3221038" y="4067175"/>
            <a:ext cx="1193800" cy="366713"/>
            <a:chOff x="1789" y="2372"/>
            <a:chExt cx="752" cy="231"/>
          </a:xfrm>
        </p:grpSpPr>
        <p:sp>
          <p:nvSpPr>
            <p:cNvPr id="3047448" name="Oval 24"/>
            <p:cNvSpPr>
              <a:spLocks noChangeArrowheads="1"/>
            </p:cNvSpPr>
            <p:nvPr/>
          </p:nvSpPr>
          <p:spPr bwMode="auto">
            <a:xfrm>
              <a:off x="1789" y="2534"/>
              <a:ext cx="64" cy="69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47449" name="Line 25"/>
            <p:cNvSpPr>
              <a:spLocks noChangeShapeType="1"/>
            </p:cNvSpPr>
            <p:nvPr/>
          </p:nvSpPr>
          <p:spPr bwMode="auto">
            <a:xfrm flipV="1">
              <a:off x="1837" y="2372"/>
              <a:ext cx="704" cy="197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047450" name="Group 26"/>
          <p:cNvGrpSpPr>
            <a:grpSpLocks/>
          </p:cNvGrpSpPr>
          <p:nvPr/>
        </p:nvGrpSpPr>
        <p:grpSpPr bwMode="auto">
          <a:xfrm>
            <a:off x="3228975" y="4384675"/>
            <a:ext cx="1149350" cy="350838"/>
            <a:chOff x="1794" y="2572"/>
            <a:chExt cx="724" cy="221"/>
          </a:xfrm>
        </p:grpSpPr>
        <p:sp>
          <p:nvSpPr>
            <p:cNvPr id="3047451" name="Oval 27"/>
            <p:cNvSpPr>
              <a:spLocks noChangeArrowheads="1"/>
            </p:cNvSpPr>
            <p:nvPr/>
          </p:nvSpPr>
          <p:spPr bwMode="auto">
            <a:xfrm>
              <a:off x="1794" y="2724"/>
              <a:ext cx="64" cy="69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47452" name="Line 28"/>
            <p:cNvSpPr>
              <a:spLocks noChangeShapeType="1"/>
            </p:cNvSpPr>
            <p:nvPr/>
          </p:nvSpPr>
          <p:spPr bwMode="auto">
            <a:xfrm flipV="1">
              <a:off x="1842" y="2572"/>
              <a:ext cx="676" cy="187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047453" name="Text Box 29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Pointers to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4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4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4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and Arrays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8B668-3669-4455-995B-00C5E0E6CC6D}" type="slidenum">
              <a:rPr lang="en-US"/>
              <a:pPr/>
              <a:t>39</a:t>
            </a:fld>
            <a:endParaRPr lang="en-US"/>
          </a:p>
        </p:txBody>
      </p:sp>
      <p:sp>
        <p:nvSpPr>
          <p:cNvPr id="304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Multi-dimensional Arrays</a:t>
            </a:r>
          </a:p>
        </p:txBody>
      </p:sp>
      <p:sp>
        <p:nvSpPr>
          <p:cNvPr id="304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408113"/>
            <a:ext cx="8356600" cy="5010150"/>
          </a:xfrm>
        </p:spPr>
        <p:txBody>
          <a:bodyPr/>
          <a:lstStyle/>
          <a:p>
            <a:r>
              <a:rPr lang="en-US" dirty="0" smtClean="0"/>
              <a:t>Multi-dimensional </a:t>
            </a:r>
            <a:r>
              <a:rPr lang="en-US" dirty="0"/>
              <a:t>arrays declared with multiple </a:t>
            </a:r>
            <a:r>
              <a:rPr lang="en-US" dirty="0" smtClean="0"/>
              <a:t>indexes</a:t>
            </a:r>
          </a:p>
          <a:p>
            <a:pPr lvl="1"/>
            <a:r>
              <a:rPr lang="en-US" dirty="0" smtClean="0"/>
              <a:t>Pointers to pointers…</a:t>
            </a:r>
            <a:endParaRPr lang="en-US" dirty="0"/>
          </a:p>
          <a:p>
            <a:pPr lvl="1"/>
            <a:r>
              <a:rPr lang="en-US" b="1" dirty="0" smtClean="0">
                <a:latin typeface="Courier Std" pitchFamily="49" charset="0"/>
              </a:rPr>
              <a:t>day[</a:t>
            </a:r>
            <a:r>
              <a:rPr lang="en-US" b="1" dirty="0" err="1" smtClean="0">
                <a:latin typeface="Courier Std" pitchFamily="49" charset="0"/>
              </a:rPr>
              <a:t>i</a:t>
            </a:r>
            <a:r>
              <a:rPr lang="en-US" b="1" dirty="0">
                <a:latin typeface="Courier Std" pitchFamily="49" charset="0"/>
              </a:rPr>
              <a:t>][j]	</a:t>
            </a:r>
            <a:r>
              <a:rPr lang="en-US" b="1" dirty="0"/>
              <a:t>	/* [row][col] */</a:t>
            </a:r>
          </a:p>
          <a:p>
            <a:pPr lvl="1"/>
            <a:r>
              <a:rPr lang="en-US" b="1" dirty="0" smtClean="0">
                <a:latin typeface="Courier Std" pitchFamily="49" charset="0"/>
              </a:rPr>
              <a:t>day[</a:t>
            </a:r>
            <a:r>
              <a:rPr lang="en-US" b="1" dirty="0" err="1" smtClean="0">
                <a:latin typeface="Courier Std" pitchFamily="49" charset="0"/>
              </a:rPr>
              <a:t>i,j</a:t>
            </a:r>
            <a:r>
              <a:rPr lang="en-US" b="1" dirty="0">
                <a:latin typeface="Courier Std" pitchFamily="49" charset="0"/>
              </a:rPr>
              <a:t>]</a:t>
            </a:r>
            <a:r>
              <a:rPr lang="en-US" b="1" dirty="0"/>
              <a:t>		/* </a:t>
            </a:r>
            <a:r>
              <a:rPr lang="en-US" b="1" dirty="0" smtClean="0"/>
              <a:t>Syntax Error! </a:t>
            </a:r>
            <a:r>
              <a:rPr lang="en-US" b="1" dirty="0"/>
              <a:t>*/</a:t>
            </a:r>
          </a:p>
          <a:p>
            <a:r>
              <a:rPr lang="en-US" dirty="0"/>
              <a:t>Array elements are stored by rows</a:t>
            </a:r>
          </a:p>
          <a:p>
            <a:pPr lvl="1"/>
            <a:r>
              <a:rPr lang="en-US" dirty="0"/>
              <a:t>The rightmost subscript varies the fastest</a:t>
            </a:r>
          </a:p>
          <a:p>
            <a:pPr lvl="1"/>
            <a:r>
              <a:rPr lang="en-US" dirty="0"/>
              <a:t>Array name “points” to 1</a:t>
            </a:r>
            <a:r>
              <a:rPr lang="en-US" baseline="30000" dirty="0"/>
              <a:t>st</a:t>
            </a:r>
            <a:r>
              <a:rPr lang="en-US" dirty="0"/>
              <a:t> element</a:t>
            </a:r>
          </a:p>
          <a:p>
            <a:r>
              <a:rPr lang="en-US" dirty="0"/>
              <a:t>Multi-dimensional arrays passed to a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by value (address of 1</a:t>
            </a:r>
            <a:r>
              <a:rPr lang="en-US" baseline="30000" dirty="0" smtClean="0"/>
              <a:t>st</a:t>
            </a:r>
            <a:r>
              <a:rPr lang="en-US" dirty="0" smtClean="0"/>
              <a:t> element in 1</a:t>
            </a:r>
            <a:r>
              <a:rPr lang="en-US" baseline="30000" dirty="0" smtClean="0"/>
              <a:t>st</a:t>
            </a:r>
            <a:r>
              <a:rPr lang="en-US" dirty="0" smtClean="0"/>
              <a:t> row, 1</a:t>
            </a:r>
            <a:r>
              <a:rPr lang="en-US" baseline="30000" dirty="0" smtClean="0"/>
              <a:t>st</a:t>
            </a:r>
            <a:r>
              <a:rPr lang="en-US" dirty="0" smtClean="0"/>
              <a:t> column…</a:t>
            </a:r>
          </a:p>
          <a:p>
            <a:pPr lvl="1"/>
            <a:r>
              <a:rPr lang="en-US" dirty="0" smtClean="0"/>
              <a:t>must </a:t>
            </a:r>
            <a:r>
              <a:rPr lang="en-US" dirty="0"/>
              <a:t>declare the number of elements for every subscript except the first</a:t>
            </a:r>
          </a:p>
          <a:p>
            <a:pPr lvl="1"/>
            <a:r>
              <a:rPr lang="en-US" b="1" dirty="0" err="1">
                <a:latin typeface="Courier Std" pitchFamily="49" charset="0"/>
              </a:rPr>
              <a:t>func</a:t>
            </a:r>
            <a:r>
              <a:rPr lang="en-US" b="1" dirty="0">
                <a:latin typeface="Courier Std" pitchFamily="49" charset="0"/>
              </a:rPr>
              <a:t>(int </a:t>
            </a:r>
            <a:r>
              <a:rPr lang="en-US" b="1" dirty="0" smtClean="0">
                <a:latin typeface="Courier Std" pitchFamily="49" charset="0"/>
              </a:rPr>
              <a:t>day[ </a:t>
            </a:r>
            <a:r>
              <a:rPr lang="en-US" b="1" dirty="0">
                <a:latin typeface="Courier Std" pitchFamily="49" charset="0"/>
              </a:rPr>
              <a:t>][13]) {…}</a:t>
            </a:r>
          </a:p>
        </p:txBody>
      </p:sp>
      <p:sp>
        <p:nvSpPr>
          <p:cNvPr id="3048452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Multi-dimensional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4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4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4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4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4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4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4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4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8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48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8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48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8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48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845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8C2D2-CF1F-439C-BB3A-4C25BF5A95F2}" type="slidenum">
              <a:rPr lang="en-US"/>
              <a:pPr/>
              <a:t>4</a:t>
            </a:fld>
            <a:endParaRPr lang="en-US"/>
          </a:p>
        </p:txBody>
      </p:sp>
      <p:sp>
        <p:nvSpPr>
          <p:cNvPr id="288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Topics…</a:t>
            </a:r>
            <a:endParaRPr lang="en-US" dirty="0"/>
          </a:p>
        </p:txBody>
      </p:sp>
      <p:sp>
        <p:nvSpPr>
          <p:cNvPr id="288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409700"/>
            <a:ext cx="8610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Arrays</a:t>
            </a:r>
          </a:p>
          <a:p>
            <a:pPr>
              <a:lnSpc>
                <a:spcPct val="80000"/>
              </a:lnSpc>
            </a:pPr>
            <a:r>
              <a:rPr lang="en-US" dirty="0"/>
              <a:t>C Strings</a:t>
            </a:r>
          </a:p>
          <a:p>
            <a:pPr>
              <a:lnSpc>
                <a:spcPct val="80000"/>
              </a:lnSpc>
            </a:pPr>
            <a:r>
              <a:rPr lang="en-US" dirty="0"/>
              <a:t>Array Arguments</a:t>
            </a:r>
          </a:p>
          <a:p>
            <a:pPr>
              <a:lnSpc>
                <a:spcPct val="80000"/>
              </a:lnSpc>
            </a:pPr>
            <a:r>
              <a:rPr lang="en-US" dirty="0"/>
              <a:t>Pointers</a:t>
            </a:r>
          </a:p>
          <a:p>
            <a:pPr>
              <a:lnSpc>
                <a:spcPct val="80000"/>
              </a:lnSpc>
            </a:pPr>
            <a:r>
              <a:rPr lang="en-US" dirty="0"/>
              <a:t>Null Pointers</a:t>
            </a:r>
          </a:p>
          <a:p>
            <a:pPr>
              <a:lnSpc>
                <a:spcPct val="80000"/>
              </a:lnSpc>
            </a:pPr>
            <a:r>
              <a:rPr lang="en-US" dirty="0"/>
              <a:t>Pointer Arithmetic</a:t>
            </a:r>
          </a:p>
          <a:p>
            <a:pPr>
              <a:lnSpc>
                <a:spcPct val="80000"/>
              </a:lnSpc>
            </a:pPr>
            <a:r>
              <a:rPr lang="en-US" dirty="0"/>
              <a:t>Arrays and Pointers</a:t>
            </a:r>
          </a:p>
          <a:p>
            <a:pPr>
              <a:lnSpc>
                <a:spcPct val="80000"/>
              </a:lnSpc>
            </a:pPr>
            <a:r>
              <a:rPr lang="en-US" dirty="0"/>
              <a:t>Static Variables</a:t>
            </a:r>
          </a:p>
          <a:p>
            <a:pPr>
              <a:lnSpc>
                <a:spcPct val="80000"/>
              </a:lnSpc>
            </a:pPr>
            <a:r>
              <a:rPr lang="en-US" dirty="0"/>
              <a:t>Parsing</a:t>
            </a:r>
          </a:p>
          <a:p>
            <a:pPr>
              <a:lnSpc>
                <a:spcPct val="80000"/>
              </a:lnSpc>
            </a:pPr>
            <a:r>
              <a:rPr lang="en-US" dirty="0"/>
              <a:t>C I/O</a:t>
            </a:r>
          </a:p>
          <a:p>
            <a:pPr>
              <a:lnSpc>
                <a:spcPct val="80000"/>
              </a:lnSpc>
            </a:pPr>
            <a:r>
              <a:rPr lang="en-US" dirty="0"/>
              <a:t>Pointers to Pointers</a:t>
            </a:r>
          </a:p>
          <a:p>
            <a:pPr>
              <a:lnSpc>
                <a:spcPct val="80000"/>
              </a:lnSpc>
            </a:pPr>
            <a:r>
              <a:rPr lang="en-US" dirty="0"/>
              <a:t>Multi-dimensional Arrays</a:t>
            </a:r>
          </a:p>
          <a:p>
            <a:pPr>
              <a:lnSpc>
                <a:spcPct val="80000"/>
              </a:lnSpc>
            </a:pPr>
            <a:r>
              <a:rPr lang="en-US" dirty="0"/>
              <a:t>Command-line Arguments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 </a:t>
            </a:r>
            <a:r>
              <a:rPr lang="en-US" i="1">
                <a:latin typeface="Courier New" pitchFamily="49" charset="0"/>
              </a:rPr>
              <a:t>main</a:t>
            </a:r>
            <a:r>
              <a:rPr lang="en-US"/>
              <a:t>  Function</a:t>
            </a:r>
          </a:p>
        </p:txBody>
      </p:sp>
      <p:sp>
        <p:nvSpPr>
          <p:cNvPr id="2995203" name="Rectangle 3"/>
          <p:cNvSpPr>
            <a:spLocks noGrp="1" noChangeArrowheads="1"/>
          </p:cNvSpPr>
          <p:nvPr>
            <p:ph idx="1"/>
          </p:nvPr>
        </p:nvSpPr>
        <p:spPr>
          <a:xfrm>
            <a:off x="430213" y="1414463"/>
            <a:ext cx="8356600" cy="50784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 </a:t>
            </a:r>
            <a:r>
              <a:rPr lang="en-US" b="1" dirty="0">
                <a:latin typeface="Courier New" pitchFamily="49" charset="0"/>
              </a:rPr>
              <a:t>main</a:t>
            </a:r>
            <a:r>
              <a:rPr lang="en-US" dirty="0"/>
              <a:t> function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must be present in every C program.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is “called” by the operating system.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exits the program with a return statement.</a:t>
            </a:r>
          </a:p>
          <a:p>
            <a:pPr>
              <a:lnSpc>
                <a:spcPct val="90000"/>
              </a:lnSpc>
            </a:pPr>
            <a:r>
              <a:rPr lang="en-US" dirty="0"/>
              <a:t>The prototype of  </a:t>
            </a:r>
            <a:r>
              <a:rPr lang="en-US" b="1" dirty="0">
                <a:latin typeface="Courier New" pitchFamily="49" charset="0"/>
              </a:rPr>
              <a:t>main </a:t>
            </a:r>
            <a:r>
              <a:rPr lang="en-US" dirty="0"/>
              <a:t> is pre-declared as: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main 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</a:rPr>
              <a:t>, char *</a:t>
            </a:r>
            <a:r>
              <a:rPr lang="en-US" b="1" dirty="0" err="1">
                <a:latin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</a:rPr>
              <a:t>[]);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b="1" dirty="0"/>
          </a:p>
          <a:p>
            <a:pPr>
              <a:lnSpc>
                <a:spcPct val="90000"/>
              </a:lnSpc>
            </a:pPr>
            <a:r>
              <a:rPr lang="en-US" dirty="0"/>
              <a:t>The definition doesn’t have to match.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main() { ... }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main() { ... 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b="1" dirty="0"/>
          </a:p>
          <a:p>
            <a:pPr>
              <a:lnSpc>
                <a:spcPct val="90000"/>
              </a:lnSpc>
            </a:pPr>
            <a:r>
              <a:rPr lang="en-US" dirty="0"/>
              <a:t>The return statement can be omitted.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None/>
            </a:pPr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smtClean="0">
                <a:solidFill>
                  <a:srgbClr val="000000"/>
                </a:solidFill>
              </a:rPr>
              <a:t>Pointers and Arrays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</a:pPr>
            <a:fld id="{74552641-1AC8-46B8-AD0F-BE5DFEC7C87B}" type="slidenum">
              <a:rPr lang="en-US">
                <a:solidFill>
                  <a:srgbClr val="000000"/>
                </a:solidFill>
              </a:rPr>
              <a:pPr>
                <a:buNone/>
              </a:pPr>
              <a:t>40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995207" name="Group 7"/>
          <p:cNvGrpSpPr>
            <a:grpSpLocks/>
          </p:cNvGrpSpPr>
          <p:nvPr/>
        </p:nvGrpSpPr>
        <p:grpSpPr bwMode="auto">
          <a:xfrm>
            <a:off x="4305300" y="4779963"/>
            <a:ext cx="1922463" cy="739775"/>
            <a:chOff x="3230" y="2999"/>
            <a:chExt cx="1211" cy="466"/>
          </a:xfrm>
        </p:grpSpPr>
        <p:sp>
          <p:nvSpPr>
            <p:cNvPr id="2995208" name="AutoShape 8"/>
            <p:cNvSpPr>
              <a:spLocks/>
            </p:cNvSpPr>
            <p:nvPr/>
          </p:nvSpPr>
          <p:spPr bwMode="auto">
            <a:xfrm>
              <a:off x="3230" y="2999"/>
              <a:ext cx="145" cy="466"/>
            </a:xfrm>
            <a:prstGeom prst="rightBrace">
              <a:avLst>
                <a:gd name="adj1" fmla="val 26782"/>
                <a:gd name="adj2" fmla="val 50000"/>
              </a:avLst>
            </a:prstGeom>
            <a:noFill/>
            <a:ln w="28575">
              <a:solidFill>
                <a:srgbClr val="FF0033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995209" name="Text Box 9"/>
            <p:cNvSpPr txBox="1">
              <a:spLocks noChangeArrowheads="1"/>
            </p:cNvSpPr>
            <p:nvPr/>
          </p:nvSpPr>
          <p:spPr bwMode="auto">
            <a:xfrm>
              <a:off x="3454" y="3113"/>
              <a:ext cx="9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rgbClr val="FF0033"/>
                  </a:solidFill>
                  <a:latin typeface="Times New Roman" pitchFamily="18" charset="0"/>
                </a:rPr>
                <a:t>These are OK</a:t>
              </a:r>
            </a:p>
          </p:txBody>
        </p:sp>
      </p:grpSp>
      <p:sp>
        <p:nvSpPr>
          <p:cNvPr id="2995210" name="Text Box 10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000000"/>
                </a:solidFill>
              </a:rPr>
              <a:t>main Function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756728" y="1279237"/>
            <a:ext cx="1366982" cy="618836"/>
          </a:xfrm>
          <a:prstGeom prst="wedgeRoundRectCallout">
            <a:avLst>
              <a:gd name="adj1" fmla="val -268215"/>
              <a:gd name="adj2" fmla="val 32317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Tahoma" pitchFamily="34" charset="0"/>
              </a:rPr>
              <a:t>Return code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Tahoma" pitchFamily="34" charset="0"/>
              </a:rPr>
              <a:t> for system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326908" y="1588655"/>
            <a:ext cx="1810327" cy="618836"/>
          </a:xfrm>
          <a:prstGeom prst="wedgeRoundRectCallout">
            <a:avLst>
              <a:gd name="adj1" fmla="val -183066"/>
              <a:gd name="adj2" fmla="val 27392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Tahoma" pitchFamily="34" charset="0"/>
              </a:rPr>
              <a:t># of command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Tahoma" pitchFamily="34" charset="0"/>
              </a:rPr>
              <a:t>l</a:t>
            </a:r>
            <a:r>
              <a:rPr lang="en-US" sz="1600" b="1" dirty="0" smtClean="0">
                <a:solidFill>
                  <a:srgbClr val="000000"/>
                </a:solidFill>
                <a:latin typeface="Tahoma" pitchFamily="34" charset="0"/>
              </a:rPr>
              <a:t>ine arguments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461558" y="4334123"/>
            <a:ext cx="2530765" cy="886691"/>
            <a:chOff x="6461558" y="4334123"/>
            <a:chExt cx="2530765" cy="886691"/>
          </a:xfrm>
        </p:grpSpPr>
        <p:sp>
          <p:nvSpPr>
            <p:cNvPr id="13" name="Rounded Rectangular Callout 12"/>
            <p:cNvSpPr/>
            <p:nvPr/>
          </p:nvSpPr>
          <p:spPr bwMode="auto">
            <a:xfrm>
              <a:off x="6461558" y="4334123"/>
              <a:ext cx="2530765" cy="886691"/>
            </a:xfrm>
            <a:prstGeom prst="wedgeRoundRectCallout">
              <a:avLst>
                <a:gd name="adj1" fmla="val -88347"/>
                <a:gd name="adj2" fmla="val -101199"/>
                <a:gd name="adj3" fmla="val 16667"/>
              </a:avLst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sz="1600" b="1" dirty="0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pic>
          <p:nvPicPr>
            <p:cNvPr id="3" name="Picture 2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709" y="4444961"/>
              <a:ext cx="2225964" cy="670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785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9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9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9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9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9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9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9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9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9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5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95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99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5203" grpId="0" build="p" autoUpdateAnimBg="0"/>
      <p:bldP spid="2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main </a:t>
            </a:r>
            <a:r>
              <a:rPr lang="en-US" dirty="0"/>
              <a:t>to </a:t>
            </a:r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2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None/>
            </a:pPr>
            <a:r>
              <a:rPr lang="en-US" smtClean="0">
                <a:solidFill>
                  <a:srgbClr val="000000"/>
                </a:solidFill>
              </a:rPr>
              <a:t>BYU CS 224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smtClean="0">
                <a:solidFill>
                  <a:srgbClr val="000000"/>
                </a:solidFill>
              </a:rPr>
              <a:t>Pointers and Arrays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</a:pPr>
            <a:fld id="{D9046069-D165-45E0-B475-E0BEA7F67A63}" type="slidenum">
              <a:rPr lang="en-US">
                <a:solidFill>
                  <a:srgbClr val="000000"/>
                </a:solidFill>
              </a:rPr>
              <a:pPr>
                <a:buNone/>
              </a:pPr>
              <a:t>41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940938" name="Rectangle 10"/>
          <p:cNvSpPr>
            <a:spLocks noChangeArrowheads="1"/>
          </p:cNvSpPr>
          <p:nvPr/>
        </p:nvSpPr>
        <p:spPr bwMode="auto">
          <a:xfrm>
            <a:off x="1182688" y="5653088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None/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940931" name="Text Box 3"/>
          <p:cNvSpPr txBox="1">
            <a:spLocks noChangeArrowheads="1"/>
          </p:cNvSpPr>
          <p:nvPr/>
        </p:nvSpPr>
        <p:spPr bwMode="auto">
          <a:xfrm>
            <a:off x="361950" y="1557676"/>
            <a:ext cx="351410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main(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, char**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	unsigned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x = 7;</a:t>
            </a: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	unsigned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y = 5;</a:t>
            </a: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	unsigned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z;</a:t>
            </a: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endParaRPr lang="en-US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	z = x * y;</a:t>
            </a: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	return 0;</a:t>
            </a: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940932" name="Text Box 4"/>
          <p:cNvSpPr txBox="1">
            <a:spLocks noChangeArrowheads="1"/>
          </p:cNvSpPr>
          <p:nvPr/>
        </p:nvSpPr>
        <p:spPr bwMode="auto">
          <a:xfrm>
            <a:off x="3846513" y="1247825"/>
            <a:ext cx="518477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    main:</a:t>
            </a: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0x8040: 8031 000A           SUB.W   #0x000a,SP</a:t>
            </a: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0x8044: 4D81 0002           MOV.W   R13,0x0002(SP)</a:t>
            </a: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0x8048: 4C81 0000           MOV.W   R12,0x0000(SP)</a:t>
            </a: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0x804c: 40B1 0007 0004      MOV.W   #0x0007,0x0004(SP)</a:t>
            </a: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0x8052: 40B1 0005 0006      MOV.W   #0x0005,0x0006(SP)</a:t>
            </a: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0x8058: 411C 0004           MOV.W   0x0004(SP),R12</a:t>
            </a: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0x805c: 411D 0006           MOV.W   0x0006(SP),R13</a:t>
            </a: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0x8060: 12B0 80DA           CALL    #__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</a:rPr>
              <a:t>mpyi</a:t>
            </a:r>
            <a:endParaRPr lang="en-US" sz="12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0x8064: 4C81 0008           MOV.W   R12,0x0008(SP)</a:t>
            </a: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0x8068: 430C                CLR.W   R12</a:t>
            </a: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0x806a: 5031 000A           ADD.W   #0x000a,SP</a:t>
            </a: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0x806e: 4130                RET</a:t>
            </a: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endParaRPr lang="en-US" sz="12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    __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</a:rPr>
              <a:t>mpyi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0x80da: 430E                CLR.W   R14</a:t>
            </a: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</a:rPr>
              <a:t>mpyi_add_loop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0x80dc: C312                CLRC</a:t>
            </a: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0x80de: 100C                RRC     R12</a:t>
            </a: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0x80e0: 2801                JLO     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</a:rPr>
              <a:t>shift_test_mpyi</a:t>
            </a:r>
            <a:endParaRPr lang="en-US" sz="12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0x80e2: 5D0E                ADD.W   R13,R14</a:t>
            </a: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000000"/>
                </a:solidFill>
                <a:latin typeface="Courier New" pitchFamily="49" charset="0"/>
              </a:rPr>
              <a:t>shift_test_mpyi</a:t>
            </a: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:</a:t>
            </a: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0x80e4: 5D0D                RLA.W   R13</a:t>
            </a: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0x80e6: 930C                TST.W   R12</a:t>
            </a: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0x80e8: 23F9                JNE     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</a:rPr>
              <a:t>mpyi_add_loop</a:t>
            </a:r>
            <a:endParaRPr lang="en-US" sz="12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0x80ea: 4E0C                MOV.W   R14,R12</a:t>
            </a:r>
          </a:p>
          <a:p>
            <a:pPr eaLnBrk="0" hangingPunct="0">
              <a:spcBef>
                <a:spcPct val="0"/>
              </a:spcBef>
              <a:buClrTx/>
              <a:buSzTx/>
              <a:buNone/>
            </a:pPr>
            <a:r>
              <a:rPr lang="en-US" sz="1200" b="1" dirty="0">
                <a:solidFill>
                  <a:srgbClr val="000000"/>
                </a:solidFill>
                <a:latin typeface="Courier New" pitchFamily="49" charset="0"/>
              </a:rPr>
              <a:t>0x80ec: 4130                RET</a:t>
            </a:r>
          </a:p>
        </p:txBody>
      </p:sp>
      <p:sp>
        <p:nvSpPr>
          <p:cNvPr id="2940933" name="Rectangle 5"/>
          <p:cNvSpPr>
            <a:spLocks noChangeArrowheads="1"/>
          </p:cNvSpPr>
          <p:nvPr/>
        </p:nvSpPr>
        <p:spPr bwMode="auto">
          <a:xfrm>
            <a:off x="1182688" y="4129088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None/>
            </a:pPr>
            <a:endParaRPr lang="en-US" sz="1200" b="1">
              <a:solidFill>
                <a:srgbClr val="FF0033"/>
              </a:solidFill>
              <a:latin typeface="Times New Roman" pitchFamily="18" charset="0"/>
            </a:endParaRPr>
          </a:p>
        </p:txBody>
      </p:sp>
      <p:sp>
        <p:nvSpPr>
          <p:cNvPr id="2940934" name="Rectangle 6"/>
          <p:cNvSpPr>
            <a:spLocks noChangeArrowheads="1"/>
          </p:cNvSpPr>
          <p:nvPr/>
        </p:nvSpPr>
        <p:spPr bwMode="auto">
          <a:xfrm>
            <a:off x="1182688" y="4433888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None/>
            </a:pPr>
            <a:endParaRPr lang="en-US" sz="800" b="1">
              <a:solidFill>
                <a:srgbClr val="FF0033"/>
              </a:solidFill>
              <a:latin typeface="Times New Roman" pitchFamily="18" charset="0"/>
            </a:endParaRPr>
          </a:p>
        </p:txBody>
      </p:sp>
      <p:sp>
        <p:nvSpPr>
          <p:cNvPr id="2940935" name="Rectangle 7"/>
          <p:cNvSpPr>
            <a:spLocks noChangeArrowheads="1"/>
          </p:cNvSpPr>
          <p:nvPr/>
        </p:nvSpPr>
        <p:spPr bwMode="auto">
          <a:xfrm>
            <a:off x="1182688" y="4738688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None/>
            </a:pPr>
            <a:endParaRPr lang="en-US" sz="800" b="1">
              <a:solidFill>
                <a:srgbClr val="FF0033"/>
              </a:solidFill>
              <a:latin typeface="Times New Roman" pitchFamily="18" charset="0"/>
            </a:endParaRPr>
          </a:p>
        </p:txBody>
      </p:sp>
      <p:sp>
        <p:nvSpPr>
          <p:cNvPr id="2940936" name="Rectangle 8"/>
          <p:cNvSpPr>
            <a:spLocks noChangeArrowheads="1"/>
          </p:cNvSpPr>
          <p:nvPr/>
        </p:nvSpPr>
        <p:spPr bwMode="auto">
          <a:xfrm>
            <a:off x="1182688" y="5043488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None/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940937" name="Rectangle 9"/>
          <p:cNvSpPr>
            <a:spLocks noChangeArrowheads="1"/>
          </p:cNvSpPr>
          <p:nvPr/>
        </p:nvSpPr>
        <p:spPr bwMode="auto">
          <a:xfrm>
            <a:off x="1182688" y="5348288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None/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940939" name="Text Box 11"/>
          <p:cNvSpPr txBox="1">
            <a:spLocks noChangeArrowheads="1"/>
          </p:cNvSpPr>
          <p:nvPr/>
        </p:nvSpPr>
        <p:spPr bwMode="auto">
          <a:xfrm>
            <a:off x="115888" y="3971925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None/>
            </a:pP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SP</a:t>
            </a:r>
          </a:p>
        </p:txBody>
      </p:sp>
      <p:sp>
        <p:nvSpPr>
          <p:cNvPr id="2940940" name="Line 12"/>
          <p:cNvSpPr>
            <a:spLocks noChangeShapeType="1"/>
          </p:cNvSpPr>
          <p:nvPr/>
        </p:nvSpPr>
        <p:spPr bwMode="auto">
          <a:xfrm>
            <a:off x="573088" y="4146550"/>
            <a:ext cx="5334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 type="none" w="lg" len="lg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None/>
            </a:pPr>
            <a:endParaRPr lang="en-US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940942" name="Text Box 14"/>
          <p:cNvSpPr txBox="1">
            <a:spLocks noChangeArrowheads="1"/>
          </p:cNvSpPr>
          <p:nvPr/>
        </p:nvSpPr>
        <p:spPr bwMode="auto">
          <a:xfrm>
            <a:off x="1458913" y="598487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None/>
            </a:pPr>
            <a:r>
              <a:rPr lang="en-US" sz="1800" b="1">
                <a:solidFill>
                  <a:srgbClr val="1C1C1C"/>
                </a:solidFill>
                <a:latin typeface="Courier New" pitchFamily="49" charset="0"/>
              </a:rPr>
              <a:t>Stack</a:t>
            </a:r>
          </a:p>
        </p:txBody>
      </p:sp>
      <p:sp>
        <p:nvSpPr>
          <p:cNvPr id="2940943" name="Text Box 15"/>
          <p:cNvSpPr txBox="1">
            <a:spLocks noChangeArrowheads="1"/>
          </p:cNvSpPr>
          <p:nvPr/>
        </p:nvSpPr>
        <p:spPr bwMode="auto">
          <a:xfrm>
            <a:off x="2587625" y="393541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None/>
            </a:pP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x05f4</a:t>
            </a:r>
          </a:p>
        </p:txBody>
      </p:sp>
      <p:sp>
        <p:nvSpPr>
          <p:cNvPr id="2940944" name="Text Box 16"/>
          <p:cNvSpPr txBox="1">
            <a:spLocks noChangeArrowheads="1"/>
          </p:cNvSpPr>
          <p:nvPr/>
        </p:nvSpPr>
        <p:spPr bwMode="auto">
          <a:xfrm>
            <a:off x="2587625" y="4240213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None/>
            </a:pP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x05f6</a:t>
            </a:r>
          </a:p>
        </p:txBody>
      </p:sp>
      <p:sp>
        <p:nvSpPr>
          <p:cNvPr id="2940945" name="Text Box 17"/>
          <p:cNvSpPr txBox="1">
            <a:spLocks noChangeArrowheads="1"/>
          </p:cNvSpPr>
          <p:nvPr/>
        </p:nvSpPr>
        <p:spPr bwMode="auto">
          <a:xfrm>
            <a:off x="2587625" y="4543425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None/>
            </a:pP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x05f8</a:t>
            </a:r>
          </a:p>
        </p:txBody>
      </p:sp>
      <p:sp>
        <p:nvSpPr>
          <p:cNvPr id="2940946" name="Text Box 18"/>
          <p:cNvSpPr txBox="1">
            <a:spLocks noChangeArrowheads="1"/>
          </p:cNvSpPr>
          <p:nvPr/>
        </p:nvSpPr>
        <p:spPr bwMode="auto">
          <a:xfrm>
            <a:off x="2587625" y="4848225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None/>
            </a:pP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x05fa</a:t>
            </a:r>
          </a:p>
        </p:txBody>
      </p:sp>
      <p:sp>
        <p:nvSpPr>
          <p:cNvPr id="2940947" name="Rectangle 19"/>
          <p:cNvSpPr>
            <a:spLocks noChangeArrowheads="1"/>
          </p:cNvSpPr>
          <p:nvPr/>
        </p:nvSpPr>
        <p:spPr bwMode="auto">
          <a:xfrm>
            <a:off x="1182688" y="3824288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33CC"/>
            </a:solidFill>
            <a:miter lim="800000"/>
            <a:headEnd type="non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None/>
            </a:pPr>
            <a:endParaRPr lang="en-US" sz="1200" b="1">
              <a:solidFill>
                <a:srgbClr val="FF0033"/>
              </a:solidFill>
              <a:latin typeface="Times New Roman" pitchFamily="18" charset="0"/>
            </a:endParaRPr>
          </a:p>
        </p:txBody>
      </p:sp>
      <p:sp>
        <p:nvSpPr>
          <p:cNvPr id="2940948" name="Text Box 20"/>
          <p:cNvSpPr txBox="1">
            <a:spLocks noChangeArrowheads="1"/>
          </p:cNvSpPr>
          <p:nvPr/>
        </p:nvSpPr>
        <p:spPr bwMode="auto">
          <a:xfrm>
            <a:off x="2597150" y="5759450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None/>
            </a:pP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x0600</a:t>
            </a:r>
          </a:p>
        </p:txBody>
      </p:sp>
      <p:sp>
        <p:nvSpPr>
          <p:cNvPr id="2940956" name="Text Box 28"/>
          <p:cNvSpPr txBox="1">
            <a:spLocks noChangeArrowheads="1"/>
          </p:cNvSpPr>
          <p:nvPr/>
        </p:nvSpPr>
        <p:spPr bwMode="auto">
          <a:xfrm>
            <a:off x="2595563" y="5151438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None/>
            </a:pP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x05fc</a:t>
            </a:r>
          </a:p>
        </p:txBody>
      </p:sp>
      <p:sp>
        <p:nvSpPr>
          <p:cNvPr id="2940957" name="Text Box 29"/>
          <p:cNvSpPr txBox="1">
            <a:spLocks noChangeArrowheads="1"/>
          </p:cNvSpPr>
          <p:nvPr/>
        </p:nvSpPr>
        <p:spPr bwMode="auto">
          <a:xfrm>
            <a:off x="2592388" y="5456238"/>
            <a:ext cx="866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None/>
            </a:pP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x05fe</a:t>
            </a:r>
          </a:p>
        </p:txBody>
      </p:sp>
      <p:sp>
        <p:nvSpPr>
          <p:cNvPr id="2940958" name="Text Box 30"/>
          <p:cNvSpPr txBox="1">
            <a:spLocks noChangeArrowheads="1"/>
          </p:cNvSpPr>
          <p:nvPr/>
        </p:nvSpPr>
        <p:spPr bwMode="auto">
          <a:xfrm>
            <a:off x="1392238" y="5668963"/>
            <a:ext cx="955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None/>
            </a:pP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ret adr</a:t>
            </a:r>
          </a:p>
        </p:txBody>
      </p:sp>
      <p:sp>
        <p:nvSpPr>
          <p:cNvPr id="2940954" name="Text Box 26"/>
          <p:cNvSpPr txBox="1">
            <a:spLocks noChangeArrowheads="1"/>
          </p:cNvSpPr>
          <p:nvPr/>
        </p:nvSpPr>
        <p:spPr bwMode="auto">
          <a:xfrm>
            <a:off x="1117600" y="4098925"/>
            <a:ext cx="154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None/>
            </a:pP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argc (r12)</a:t>
            </a:r>
          </a:p>
        </p:txBody>
      </p:sp>
      <p:sp>
        <p:nvSpPr>
          <p:cNvPr id="2940955" name="Text Box 27"/>
          <p:cNvSpPr txBox="1">
            <a:spLocks noChangeArrowheads="1"/>
          </p:cNvSpPr>
          <p:nvPr/>
        </p:nvSpPr>
        <p:spPr bwMode="auto">
          <a:xfrm>
            <a:off x="1125538" y="4406900"/>
            <a:ext cx="154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None/>
            </a:pP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argv (r13)</a:t>
            </a:r>
          </a:p>
        </p:txBody>
      </p:sp>
      <p:sp>
        <p:nvSpPr>
          <p:cNvPr id="2940941" name="Text Box 13"/>
          <p:cNvSpPr txBox="1">
            <a:spLocks noChangeArrowheads="1"/>
          </p:cNvSpPr>
          <p:nvPr/>
        </p:nvSpPr>
        <p:spPr bwMode="auto">
          <a:xfrm>
            <a:off x="1804988" y="4762500"/>
            <a:ext cx="136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None/>
            </a:pP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x</a:t>
            </a:r>
          </a:p>
        </p:txBody>
      </p:sp>
      <p:sp>
        <p:nvSpPr>
          <p:cNvPr id="2940952" name="Text Box 24"/>
          <p:cNvSpPr txBox="1">
            <a:spLocks noChangeArrowheads="1"/>
          </p:cNvSpPr>
          <p:nvPr/>
        </p:nvSpPr>
        <p:spPr bwMode="auto">
          <a:xfrm>
            <a:off x="1804988" y="5049838"/>
            <a:ext cx="1365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None/>
            </a:pP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y</a:t>
            </a:r>
          </a:p>
        </p:txBody>
      </p:sp>
      <p:sp>
        <p:nvSpPr>
          <p:cNvPr id="2940953" name="Text Box 25"/>
          <p:cNvSpPr txBox="1">
            <a:spLocks noChangeArrowheads="1"/>
          </p:cNvSpPr>
          <p:nvPr/>
        </p:nvSpPr>
        <p:spPr bwMode="auto">
          <a:xfrm>
            <a:off x="1804988" y="5372100"/>
            <a:ext cx="1365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CC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None/>
            </a:pPr>
            <a:r>
              <a:rPr lang="en-US" sz="1800" b="1">
                <a:solidFill>
                  <a:srgbClr val="FF0033"/>
                </a:solidFill>
                <a:latin typeface="Courier New" pitchFamily="49" charset="0"/>
              </a:rPr>
              <a:t>z</a:t>
            </a: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000000"/>
                </a:solidFill>
              </a:rPr>
              <a:t>main Function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30056" y="1557676"/>
            <a:ext cx="2850936" cy="1015662"/>
            <a:chOff x="3630056" y="1557676"/>
            <a:chExt cx="2850936" cy="1015662"/>
          </a:xfrm>
        </p:grpSpPr>
        <p:sp>
          <p:nvSpPr>
            <p:cNvPr id="2" name="Right Brace 1"/>
            <p:cNvSpPr/>
            <p:nvPr/>
          </p:nvSpPr>
          <p:spPr bwMode="auto">
            <a:xfrm>
              <a:off x="3630056" y="1557676"/>
              <a:ext cx="225846" cy="1015662"/>
            </a:xfrm>
            <a:prstGeom prst="rightBrace">
              <a:avLst>
                <a:gd name="adj1" fmla="val 27845"/>
                <a:gd name="adj2" fmla="val 50000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4" name="Straight Arrow Connector 3"/>
            <p:cNvCxnSpPr>
              <a:stCxn id="2" idx="1"/>
              <a:endCxn id="35" idx="1"/>
            </p:cNvCxnSpPr>
            <p:nvPr/>
          </p:nvCxnSpPr>
          <p:spPr bwMode="auto">
            <a:xfrm flipV="1">
              <a:off x="3855902" y="1986608"/>
              <a:ext cx="2399244" cy="7889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Right Brace 34"/>
            <p:cNvSpPr/>
            <p:nvPr/>
          </p:nvSpPr>
          <p:spPr bwMode="auto">
            <a:xfrm flipH="1">
              <a:off x="6255146" y="1557676"/>
              <a:ext cx="225846" cy="857864"/>
            </a:xfrm>
            <a:prstGeom prst="rightBrace">
              <a:avLst>
                <a:gd name="adj1" fmla="val 27845"/>
                <a:gd name="adj2" fmla="val 50000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 bwMode="auto">
          <a:xfrm>
            <a:off x="2457450" y="3220441"/>
            <a:ext cx="398145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Group 12"/>
          <p:cNvGrpSpPr/>
          <p:nvPr/>
        </p:nvGrpSpPr>
        <p:grpSpPr>
          <a:xfrm>
            <a:off x="2457450" y="2430074"/>
            <a:ext cx="4023633" cy="705556"/>
            <a:chOff x="2457450" y="2430074"/>
            <a:chExt cx="4023633" cy="705556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 flipV="1">
              <a:off x="2457450" y="2782852"/>
              <a:ext cx="3797696" cy="23085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Right Brace 42"/>
            <p:cNvSpPr/>
            <p:nvPr/>
          </p:nvSpPr>
          <p:spPr bwMode="auto">
            <a:xfrm flipH="1">
              <a:off x="6255237" y="2430074"/>
              <a:ext cx="225846" cy="705556"/>
            </a:xfrm>
            <a:prstGeom prst="rightBrace">
              <a:avLst>
                <a:gd name="adj1" fmla="val 27845"/>
                <a:gd name="adj2" fmla="val 50000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122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</a:t>
            </a:r>
            <a:r>
              <a:rPr lang="en-US" dirty="0" smtClean="0"/>
              <a:t>8.4</a:t>
            </a:r>
            <a:endParaRPr lang="en-US" dirty="0"/>
          </a:p>
        </p:txBody>
      </p:sp>
      <p:sp>
        <p:nvSpPr>
          <p:cNvPr id="310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76352"/>
            <a:ext cx="8371006" cy="117131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List the output of the following echo C program as called by: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&gt;&gt;echo Good Morning America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426115" y="3531931"/>
            <a:ext cx="8485188" cy="286232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4400" algn="l"/>
                <a:tab pos="13668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 dirty="0" err="1" smtClean="0">
                <a:latin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main(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argc</a:t>
            </a:r>
            <a:r>
              <a:rPr lang="en-US" sz="2000" b="1" dirty="0">
                <a:latin typeface="Courier New" pitchFamily="49" charset="0"/>
              </a:rPr>
              <a:t>, char* </a:t>
            </a:r>
            <a:r>
              <a:rPr lang="en-US" sz="2000" b="1" dirty="0" err="1">
                <a:latin typeface="Courier New" pitchFamily="49" charset="0"/>
              </a:rPr>
              <a:t>argv</a:t>
            </a:r>
            <a:r>
              <a:rPr lang="en-US" sz="2000" b="1" dirty="0">
                <a:latin typeface="Courier New" pitchFamily="49" charset="0"/>
              </a:rPr>
              <a:t>[ ])</a:t>
            </a:r>
          </a:p>
          <a:p>
            <a:r>
              <a:rPr lang="en-US" sz="2000" b="1" dirty="0">
                <a:latin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</a:rPr>
              <a:t>	while (--</a:t>
            </a:r>
            <a:r>
              <a:rPr lang="en-US" sz="2000" b="1" dirty="0" err="1">
                <a:latin typeface="Courier New" pitchFamily="49" charset="0"/>
              </a:rPr>
              <a:t>argc</a:t>
            </a:r>
            <a:r>
              <a:rPr lang="en-US" sz="2000" b="1" dirty="0">
                <a:latin typeface="Courier New" pitchFamily="49" charset="0"/>
              </a:rPr>
              <a:t> &gt; 0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  <a:p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 {</a:t>
            </a:r>
            <a:endParaRPr lang="en-US" sz="2000" b="1" dirty="0">
              <a:latin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("%</a:t>
            </a:r>
            <a:r>
              <a:rPr lang="en-US" sz="2000" b="1" dirty="0" err="1">
                <a:latin typeface="Courier New" pitchFamily="49" charset="0"/>
              </a:rPr>
              <a:t>s%s</a:t>
            </a:r>
            <a:r>
              <a:rPr lang="en-US" sz="2000" b="1" dirty="0">
                <a:latin typeface="Courier New" pitchFamily="49" charset="0"/>
              </a:rPr>
              <a:t>", *++</a:t>
            </a:r>
            <a:r>
              <a:rPr lang="en-US" sz="2000" b="1" dirty="0" err="1">
                <a:latin typeface="Courier New" pitchFamily="49" charset="0"/>
              </a:rPr>
              <a:t>argv</a:t>
            </a:r>
            <a:r>
              <a:rPr lang="en-US" sz="2000" b="1" dirty="0">
                <a:latin typeface="Courier New" pitchFamily="49" charset="0"/>
              </a:rPr>
              <a:t>, (</a:t>
            </a:r>
            <a:r>
              <a:rPr lang="en-US" sz="2000" b="1" dirty="0" err="1">
                <a:latin typeface="Courier New" pitchFamily="49" charset="0"/>
              </a:rPr>
              <a:t>argc</a:t>
            </a:r>
            <a:r>
              <a:rPr lang="en-US" sz="2000" b="1" dirty="0">
                <a:latin typeface="Courier New" pitchFamily="49" charset="0"/>
              </a:rPr>
              <a:t> &gt; 1) ? " " : </a:t>
            </a:r>
            <a:r>
              <a:rPr lang="en-US" sz="2000" b="1" dirty="0" smtClean="0">
                <a:latin typeface="Courier New" pitchFamily="49" charset="0"/>
              </a:rPr>
              <a:t>"");</a:t>
            </a:r>
          </a:p>
          <a:p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  }</a:t>
            </a:r>
            <a:endParaRPr lang="en-US" sz="2000" b="1" dirty="0">
              <a:latin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("\n");</a:t>
            </a:r>
          </a:p>
          <a:p>
            <a:r>
              <a:rPr lang="en-US" sz="2000" b="1" dirty="0">
                <a:latin typeface="Courier New" pitchFamily="49" charset="0"/>
              </a:rPr>
              <a:t>	return 0;</a:t>
            </a:r>
          </a:p>
          <a:p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2015-7A4A-426F-882C-287A5AF4CF7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970D-3499-4ACE-BB6D-49DCCB93666B}" type="slidenum">
              <a:rPr lang="en-US"/>
              <a:pPr/>
              <a:t>43</a:t>
            </a:fld>
            <a:endParaRPr lang="en-US"/>
          </a:p>
        </p:txBody>
      </p:sp>
      <p:pic>
        <p:nvPicPr>
          <p:cNvPr id="2345986" name="Picture 2" descr="monkey programm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5"/>
            <a:ext cx="9144000" cy="60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368D-E112-4B1E-91A5-474E3AE8E4D4}" type="slidenum">
              <a:rPr lang="en-US"/>
              <a:pPr/>
              <a:t>5</a:t>
            </a:fld>
            <a:endParaRPr lang="en-US"/>
          </a:p>
        </p:txBody>
      </p:sp>
      <p:sp>
        <p:nvSpPr>
          <p:cNvPr id="300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300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4"/>
            <a:ext cx="8164513" cy="5002626"/>
          </a:xfrm>
        </p:spPr>
        <p:txBody>
          <a:bodyPr/>
          <a:lstStyle/>
          <a:p>
            <a:r>
              <a:rPr lang="en-US" dirty="0"/>
              <a:t>An array is a sequence </a:t>
            </a:r>
            <a:r>
              <a:rPr lang="en-US" dirty="0" smtClean="0"/>
              <a:t>(in memory) of </a:t>
            </a:r>
            <a:r>
              <a:rPr lang="en-US" dirty="0"/>
              <a:t>like items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Arrays are </a:t>
            </a:r>
            <a:r>
              <a:rPr lang="en-US" b="1" u="sng" dirty="0" smtClean="0"/>
              <a:t>NOT</a:t>
            </a:r>
            <a:r>
              <a:rPr lang="en-US" dirty="0" smtClean="0"/>
              <a:t> data types.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rrays </a:t>
            </a:r>
            <a:r>
              <a:rPr lang="en-US" dirty="0"/>
              <a:t>must be declared before they are used.</a:t>
            </a:r>
          </a:p>
          <a:p>
            <a:pPr lvl="1"/>
            <a:r>
              <a:rPr lang="en-US" dirty="0"/>
              <a:t>General form: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b="1" i="1" dirty="0">
                <a:latin typeface="Courier New" pitchFamily="49" charset="0"/>
              </a:rPr>
              <a:t>type variable-name[</a:t>
            </a:r>
            <a:r>
              <a:rPr lang="en-US" b="1" i="1" dirty="0" err="1">
                <a:latin typeface="Courier New" pitchFamily="49" charset="0"/>
              </a:rPr>
              <a:t>number_of_elements</a:t>
            </a:r>
            <a:r>
              <a:rPr lang="en-US" b="1" i="1" dirty="0">
                <a:latin typeface="Courier New" pitchFamily="49" charset="0"/>
              </a:rPr>
              <a:t>];</a:t>
            </a:r>
          </a:p>
          <a:p>
            <a:pPr lvl="1"/>
            <a:r>
              <a:rPr lang="en-US" dirty="0"/>
              <a:t>The </a:t>
            </a:r>
            <a:r>
              <a:rPr lang="en-US" u="sng" dirty="0"/>
              <a:t>array size must be explicit at compile time </a:t>
            </a:r>
            <a:r>
              <a:rPr lang="en-US" dirty="0"/>
              <a:t>– needed to reserve memory space</a:t>
            </a:r>
          </a:p>
          <a:p>
            <a:r>
              <a:rPr lang="en-US" dirty="0"/>
              <a:t>Array elements individually </a:t>
            </a:r>
            <a:r>
              <a:rPr lang="en-US" dirty="0" smtClean="0"/>
              <a:t>accessed with index.</a:t>
            </a:r>
            <a:endParaRPr lang="en-US" dirty="0"/>
          </a:p>
          <a:p>
            <a:pPr lvl="1"/>
            <a:r>
              <a:rPr lang="en-US" dirty="0"/>
              <a:t>General form:</a:t>
            </a:r>
          </a:p>
          <a:p>
            <a:pPr lvl="1">
              <a:buFont typeface="Wingdings" pitchFamily="2" charset="2"/>
              <a:buNone/>
            </a:pPr>
            <a:r>
              <a:rPr lang="en-US" i="1" dirty="0">
                <a:latin typeface="Courier New" pitchFamily="49" charset="0"/>
              </a:rPr>
              <a:t>			</a:t>
            </a:r>
            <a:r>
              <a:rPr lang="en-US" b="1" i="1" dirty="0">
                <a:latin typeface="Courier New" pitchFamily="49" charset="0"/>
              </a:rPr>
              <a:t>variable-name</a:t>
            </a:r>
            <a:r>
              <a:rPr lang="en-US" b="1" dirty="0">
                <a:latin typeface="Courier New" pitchFamily="49" charset="0"/>
              </a:rPr>
              <a:t>[</a:t>
            </a:r>
            <a:r>
              <a:rPr lang="en-US" b="1" i="1" dirty="0">
                <a:latin typeface="Courier New" pitchFamily="49" charset="0"/>
              </a:rPr>
              <a:t>index</a:t>
            </a:r>
            <a:r>
              <a:rPr lang="en-US" b="1" dirty="0">
                <a:latin typeface="Courier New" pitchFamily="49" charset="0"/>
              </a:rPr>
              <a:t>];</a:t>
            </a:r>
          </a:p>
          <a:p>
            <a:pPr lvl="1"/>
            <a:r>
              <a:rPr lang="en-US" dirty="0"/>
              <a:t>Zero based subscripts</a:t>
            </a:r>
          </a:p>
          <a:p>
            <a:pPr lvl="1"/>
            <a:r>
              <a:rPr lang="en-US" dirty="0"/>
              <a:t>No compile-time or run-time limit checking</a:t>
            </a:r>
          </a:p>
        </p:txBody>
      </p:sp>
      <p:sp>
        <p:nvSpPr>
          <p:cNvPr id="3009543" name="Text Box 7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0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0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0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0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0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0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0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0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0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0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09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95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59F6-54B0-483F-B1A8-79499F4C7E1C}" type="slidenum">
              <a:rPr lang="en-US"/>
              <a:pPr/>
              <a:t>6</a:t>
            </a:fld>
            <a:endParaRPr lang="en-US"/>
          </a:p>
        </p:txBody>
      </p:sp>
      <p:sp>
        <p:nvSpPr>
          <p:cNvPr id="309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of Arrays</a:t>
            </a:r>
          </a:p>
        </p:txBody>
      </p:sp>
      <p:sp>
        <p:nvSpPr>
          <p:cNvPr id="309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445072" cy="5292725"/>
          </a:xfrm>
        </p:spPr>
        <p:txBody>
          <a:bodyPr/>
          <a:lstStyle/>
          <a:p>
            <a:r>
              <a:rPr lang="en-US" dirty="0"/>
              <a:t>Elements can be initialized when they are declared in the same way as ordinary variables.</a:t>
            </a:r>
          </a:p>
          <a:p>
            <a:pPr lvl="1"/>
            <a:r>
              <a:rPr lang="en-US" dirty="0"/>
              <a:t>type </a:t>
            </a:r>
            <a:r>
              <a:rPr lang="en-US" dirty="0" err="1"/>
              <a:t>array_name</a:t>
            </a:r>
            <a:r>
              <a:rPr lang="en-US" dirty="0"/>
              <a:t>[size</a:t>
            </a:r>
            <a:r>
              <a:rPr lang="en-US" dirty="0" smtClean="0"/>
              <a:t>] = { </a:t>
            </a:r>
            <a:r>
              <a:rPr lang="en-US" dirty="0"/>
              <a:t>list of </a:t>
            </a:r>
            <a:r>
              <a:rPr lang="en-US" dirty="0" smtClean="0"/>
              <a:t>values separated by commas </a:t>
            </a:r>
            <a:r>
              <a:rPr lang="en-US" dirty="0"/>
              <a:t>}; 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number[3] = {0, 0, 0};</a:t>
            </a:r>
          </a:p>
          <a:p>
            <a:pPr lvl="1"/>
            <a:r>
              <a:rPr lang="en-US" dirty="0" smtClean="0"/>
              <a:t>Unspecified </a:t>
            </a:r>
            <a:r>
              <a:rPr lang="en-US" dirty="0"/>
              <a:t>elements will be set to zero automatically. </a:t>
            </a:r>
          </a:p>
          <a:p>
            <a:r>
              <a:rPr lang="en-US" dirty="0"/>
              <a:t>Array declarations may omit the size.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counter[] = {1, 1, 1, 1</a:t>
            </a:r>
            <a:r>
              <a:rPr lang="en-US" b="1" dirty="0" smtClean="0">
                <a:latin typeface="Courier New" pitchFamily="49" charset="0"/>
              </a:rPr>
              <a:t>};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 char </a:t>
            </a:r>
            <a:r>
              <a:rPr lang="en-US" b="1" dirty="0" err="1" smtClean="0">
                <a:latin typeface="Courier New" pitchFamily="49" charset="0"/>
              </a:rPr>
              <a:t>RGB_image</a:t>
            </a:r>
            <a:r>
              <a:rPr lang="en-US" b="1" dirty="0" smtClean="0">
                <a:latin typeface="Courier New" pitchFamily="49" charset="0"/>
              </a:rPr>
              <a:t>[][3] = { {255,0,255}, {0,255,0}};</a:t>
            </a:r>
            <a:endParaRPr lang="en-US" b="1" dirty="0">
              <a:latin typeface="Courier New" pitchFamily="49" charset="0"/>
            </a:endParaRPr>
          </a:p>
          <a:p>
            <a:r>
              <a:rPr lang="en-US" dirty="0" smtClean="0"/>
              <a:t>Global variables</a:t>
            </a:r>
          </a:p>
          <a:p>
            <a:pPr lvl="1"/>
            <a:r>
              <a:rPr lang="en-US" dirty="0" smtClean="0"/>
              <a:t>Zeroed before main is called (</a:t>
            </a:r>
            <a:r>
              <a:rPr lang="en-US" b="1" i="1" dirty="0" smtClean="0">
                <a:solidFill>
                  <a:srgbClr val="FF0000"/>
                </a:solidFill>
              </a:rPr>
              <a:t>***NOT WITH CCS***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</a:t>
            </a:r>
            <a:r>
              <a:rPr lang="en-US" dirty="0"/>
              <a:t>with C initialization of arrays</a:t>
            </a:r>
          </a:p>
          <a:p>
            <a:pPr lvl="1"/>
            <a:r>
              <a:rPr lang="en-US" dirty="0"/>
              <a:t>No convenient way to initialize selected elements.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 shortcut to initialize large number of elements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94532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9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9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9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9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9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9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94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94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94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94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94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094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45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6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3EB35-CE86-4E47-9A9D-78839E6D9FBF}" type="slidenum">
              <a:rPr lang="en-US"/>
              <a:pPr/>
              <a:t>7</a:t>
            </a:fld>
            <a:endParaRPr lang="en-US"/>
          </a:p>
        </p:txBody>
      </p:sp>
      <p:sp>
        <p:nvSpPr>
          <p:cNvPr id="309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Array Example</a:t>
            </a:r>
          </a:p>
        </p:txBody>
      </p:sp>
      <p:sp>
        <p:nvSpPr>
          <p:cNvPr id="3092483" name="Text Box 3"/>
          <p:cNvSpPr txBox="1">
            <a:spLocks noChangeArrowheads="1"/>
          </p:cNvSpPr>
          <p:nvPr/>
        </p:nvSpPr>
        <p:spPr bwMode="auto">
          <a:xfrm>
            <a:off x="403225" y="1435100"/>
            <a:ext cx="38703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1">
                <a:latin typeface="Courier New" pitchFamily="49" charset="0"/>
              </a:rPr>
              <a:t>int main()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int array[10];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int x;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for (x = 0; x &lt; 10; x++)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{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   array[x] = x;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}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   return 0;</a:t>
            </a:r>
          </a:p>
          <a:p>
            <a:pPr eaLnBrk="0" hangingPunct="0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3092484" name="Text Box 4"/>
          <p:cNvSpPr txBox="1">
            <a:spLocks noChangeArrowheads="1"/>
          </p:cNvSpPr>
          <p:nvPr/>
        </p:nvSpPr>
        <p:spPr bwMode="auto">
          <a:xfrm>
            <a:off x="3084513" y="3336925"/>
            <a:ext cx="5248275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200" b="1">
                <a:latin typeface="Courier New" pitchFamily="49" charset="0"/>
              </a:rPr>
              <a:t> main:</a:t>
            </a:r>
          </a:p>
          <a:p>
            <a:pPr eaLnBrk="0" hangingPunct="0"/>
            <a:r>
              <a:rPr lang="en-US" sz="1200" b="1">
                <a:latin typeface="Courier New" pitchFamily="49" charset="0"/>
              </a:rPr>
              <a:t>0x8040: 8031 0016        SUB.W   #0x0016,SP</a:t>
            </a:r>
          </a:p>
          <a:p>
            <a:pPr eaLnBrk="0" hangingPunct="0"/>
            <a:r>
              <a:rPr lang="en-US" sz="1200" b="1">
                <a:latin typeface="Courier New" pitchFamily="49" charset="0"/>
              </a:rPr>
              <a:t>0x8044: 4381 0014        CLR.W   0x0014(SP)</a:t>
            </a:r>
          </a:p>
          <a:p>
            <a:pPr eaLnBrk="0" hangingPunct="0"/>
            <a:r>
              <a:rPr lang="en-US" sz="1200" b="1">
                <a:latin typeface="Courier New" pitchFamily="49" charset="0"/>
              </a:rPr>
              <a:t>0x8048: 90B1 000A 0014   CMP.W   #0x000a,0x0014(SP)</a:t>
            </a:r>
          </a:p>
          <a:p>
            <a:pPr eaLnBrk="0" hangingPunct="0"/>
            <a:r>
              <a:rPr lang="en-US" sz="1200" b="1">
                <a:latin typeface="Courier New" pitchFamily="49" charset="0"/>
              </a:rPr>
              <a:t>0x804e: 340D             JGE     (C$DW$L$main$2$E)</a:t>
            </a:r>
          </a:p>
          <a:p>
            <a:pPr eaLnBrk="0" hangingPunct="0"/>
            <a:r>
              <a:rPr lang="en-US" sz="1200" b="1">
                <a:latin typeface="Courier New" pitchFamily="49" charset="0"/>
              </a:rPr>
              <a:t>        C$DW$L$main$2$B, C$L1:</a:t>
            </a:r>
          </a:p>
          <a:p>
            <a:pPr eaLnBrk="0" hangingPunct="0"/>
            <a:r>
              <a:rPr lang="en-US" sz="1200" b="1">
                <a:latin typeface="Courier New" pitchFamily="49" charset="0"/>
              </a:rPr>
              <a:t>0x8050: 411F 0014        MOV.W   0x0014(SP),R15</a:t>
            </a:r>
          </a:p>
          <a:p>
            <a:pPr eaLnBrk="0" hangingPunct="0"/>
            <a:r>
              <a:rPr lang="en-US" sz="1200" b="1">
                <a:latin typeface="Courier New" pitchFamily="49" charset="0"/>
              </a:rPr>
              <a:t>0x8054: 5F0F             RLA.W   R15</a:t>
            </a:r>
          </a:p>
          <a:p>
            <a:pPr eaLnBrk="0" hangingPunct="0"/>
            <a:r>
              <a:rPr lang="en-US" sz="1200" b="1">
                <a:latin typeface="Courier New" pitchFamily="49" charset="0"/>
              </a:rPr>
              <a:t>0x8056: 510F             ADD.W   SP,R15</a:t>
            </a:r>
          </a:p>
          <a:p>
            <a:pPr eaLnBrk="0" hangingPunct="0"/>
            <a:r>
              <a:rPr lang="en-US" sz="1200" b="1">
                <a:latin typeface="Courier New" pitchFamily="49" charset="0"/>
              </a:rPr>
              <a:t>0x8058: 419F 0014 0000   MOV.W   0x0014(SP),0x0000(R15)</a:t>
            </a:r>
          </a:p>
          <a:p>
            <a:pPr eaLnBrk="0" hangingPunct="0"/>
            <a:r>
              <a:rPr lang="en-US" sz="1200" b="1">
                <a:latin typeface="Courier New" pitchFamily="49" charset="0"/>
              </a:rPr>
              <a:t>0x805e: 5391 0014        INC.W   0x0014(SP)</a:t>
            </a:r>
          </a:p>
          <a:p>
            <a:pPr eaLnBrk="0" hangingPunct="0"/>
            <a:r>
              <a:rPr lang="en-US" sz="1200" b="1">
                <a:latin typeface="Courier New" pitchFamily="49" charset="0"/>
              </a:rPr>
              <a:t>0x8062: 90B1 000A 0014   CMP.W   #0x000a,0x0014(SP)</a:t>
            </a:r>
          </a:p>
          <a:p>
            <a:pPr eaLnBrk="0" hangingPunct="0"/>
            <a:r>
              <a:rPr lang="en-US" sz="1200" b="1">
                <a:latin typeface="Courier New" pitchFamily="49" charset="0"/>
              </a:rPr>
              <a:t>0x8068: 3BF3             JL      (C$L1)</a:t>
            </a:r>
          </a:p>
          <a:p>
            <a:pPr eaLnBrk="0" hangingPunct="0"/>
            <a:r>
              <a:rPr lang="en-US" sz="1200" b="1">
                <a:latin typeface="Courier New" pitchFamily="49" charset="0"/>
              </a:rPr>
              <a:t>        C$L2, C$DW$L$main$2$E:</a:t>
            </a:r>
          </a:p>
          <a:p>
            <a:pPr eaLnBrk="0" hangingPunct="0"/>
            <a:r>
              <a:rPr lang="en-US" sz="1200" b="1">
                <a:latin typeface="Courier New" pitchFamily="49" charset="0"/>
              </a:rPr>
              <a:t>0x806a: 430C             CLR.W   R12</a:t>
            </a:r>
          </a:p>
          <a:p>
            <a:pPr eaLnBrk="0" hangingPunct="0"/>
            <a:r>
              <a:rPr lang="en-US" sz="1200" b="1">
                <a:latin typeface="Courier New" pitchFamily="49" charset="0"/>
              </a:rPr>
              <a:t>0x806c: 5031 0016        ADD.W   #0x0016,SP</a:t>
            </a:r>
          </a:p>
          <a:p>
            <a:pPr eaLnBrk="0" hangingPunct="0"/>
            <a:r>
              <a:rPr lang="en-US" sz="1200" b="1">
                <a:latin typeface="Courier New" pitchFamily="49" charset="0"/>
              </a:rPr>
              <a:t>0x8070: 4130             RET</a:t>
            </a:r>
          </a:p>
        </p:txBody>
      </p:sp>
      <p:sp>
        <p:nvSpPr>
          <p:cNvPr id="3092485" name="Text Box 5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Arrays</a:t>
            </a:r>
          </a:p>
        </p:txBody>
      </p:sp>
      <p:graphicFrame>
        <p:nvGraphicFramePr>
          <p:cNvPr id="309254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511189"/>
              </p:ext>
            </p:extLst>
          </p:nvPr>
        </p:nvGraphicFramePr>
        <p:xfrm>
          <a:off x="6126163" y="1178890"/>
          <a:ext cx="2905125" cy="2352675"/>
        </p:xfrm>
        <a:graphic>
          <a:graphicData uri="http://schemas.openxmlformats.org/drawingml/2006/table">
            <a:tbl>
              <a:tblPr/>
              <a:tblGrid>
                <a:gridCol w="1381125"/>
                <a:gridCol w="15240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0x0014(SP)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array[9]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0x0012(SP)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array[8]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0x0010(SP)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array[7]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0x000e(SP)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array[6]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0x000c(SP)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array[5]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0x000a(SP)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array[4]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0x0008(SP)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array[3]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0x0006(SP)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array[2]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0x0004(SP)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array[1]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0x0002(SP)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array[0]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0x0000(SP)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2540" name="Text Box 60"/>
          <p:cNvSpPr txBox="1">
            <a:spLocks noChangeArrowheads="1"/>
          </p:cNvSpPr>
          <p:nvPr/>
        </p:nvSpPr>
        <p:spPr bwMode="auto">
          <a:xfrm>
            <a:off x="5409093" y="1226736"/>
            <a:ext cx="730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/>
              <a:t>SP </a:t>
            </a:r>
            <a:r>
              <a:rPr lang="en-US" sz="1200" b="1" dirty="0">
                <a:sym typeface="Symbol" pitchFamily="18" charset="2"/>
              </a:rPr>
              <a:t></a:t>
            </a:r>
          </a:p>
        </p:txBody>
      </p:sp>
      <p:cxnSp>
        <p:nvCxnSpPr>
          <p:cNvPr id="3" name="Straight Arrow Connector 2"/>
          <p:cNvCxnSpPr>
            <a:endCxn id="16" idx="3"/>
          </p:cNvCxnSpPr>
          <p:nvPr/>
        </p:nvCxnSpPr>
        <p:spPr bwMode="auto">
          <a:xfrm>
            <a:off x="2923953" y="2179674"/>
            <a:ext cx="3208766" cy="11556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013097" y="1501374"/>
            <a:ext cx="4126246" cy="10100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 Box 60"/>
          <p:cNvSpPr txBox="1">
            <a:spLocks noChangeArrowheads="1"/>
          </p:cNvSpPr>
          <p:nvPr/>
        </p:nvSpPr>
        <p:spPr bwMode="auto">
          <a:xfrm>
            <a:off x="5402469" y="3197973"/>
            <a:ext cx="730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b="1" dirty="0"/>
              <a:t>SP </a:t>
            </a:r>
            <a:r>
              <a:rPr lang="en-US" sz="1200" b="1" dirty="0">
                <a:sym typeface="Symbol" pitchFamily="18" charset="2"/>
              </a:rPr>
              <a:t>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9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925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9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484" grpId="0"/>
      <p:bldP spid="3092540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4637-DE7E-4CF9-82D7-11B9685435A4}" type="slidenum">
              <a:rPr lang="en-US"/>
              <a:pPr/>
              <a:t>8</a:t>
            </a:fld>
            <a:endParaRPr lang="en-US"/>
          </a:p>
        </p:txBody>
      </p:sp>
      <p:sp>
        <p:nvSpPr>
          <p:cNvPr id="309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Array Example</a:t>
            </a:r>
          </a:p>
        </p:txBody>
      </p:sp>
      <p:sp>
        <p:nvSpPr>
          <p:cNvPr id="3091459" name="Text Box 3"/>
          <p:cNvSpPr txBox="1">
            <a:spLocks noChangeArrowheads="1"/>
          </p:cNvSpPr>
          <p:nvPr/>
        </p:nvSpPr>
        <p:spPr bwMode="auto">
          <a:xfrm>
            <a:off x="403225" y="1539875"/>
            <a:ext cx="38703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array[10];</a:t>
            </a:r>
          </a:p>
          <a:p>
            <a:pPr eaLnBrk="0" hangingPunct="0"/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x;</a:t>
            </a:r>
          </a:p>
          <a:p>
            <a:pPr eaLnBrk="0" hangingPunct="0"/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main()</a:t>
            </a:r>
          </a:p>
          <a:p>
            <a:pPr eaLnBrk="0" hangingPunct="0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1800" b="1" dirty="0">
                <a:latin typeface="Courier New" pitchFamily="49" charset="0"/>
              </a:rPr>
              <a:t>   for (x = 0; x &lt; 10; x++)</a:t>
            </a:r>
          </a:p>
          <a:p>
            <a:pPr eaLnBrk="0" hangingPunct="0"/>
            <a:r>
              <a:rPr lang="en-US" sz="1800" b="1" dirty="0">
                <a:latin typeface="Courier New" pitchFamily="49" charset="0"/>
              </a:rPr>
              <a:t>   {</a:t>
            </a:r>
          </a:p>
          <a:p>
            <a:pPr eaLnBrk="0" hangingPunct="0"/>
            <a:r>
              <a:rPr lang="en-US" sz="1800" b="1" dirty="0">
                <a:latin typeface="Courier New" pitchFamily="49" charset="0"/>
              </a:rPr>
              <a:t>      array[x] = x;</a:t>
            </a:r>
          </a:p>
          <a:p>
            <a:pPr eaLnBrk="0" hangingPunct="0"/>
            <a:r>
              <a:rPr lang="en-US" sz="1800" b="1" dirty="0">
                <a:latin typeface="Courier New" pitchFamily="49" charset="0"/>
              </a:rPr>
              <a:t>   }</a:t>
            </a:r>
          </a:p>
          <a:p>
            <a:pPr eaLnBrk="0" hangingPunct="0"/>
            <a:r>
              <a:rPr lang="en-US" sz="1800" b="1" dirty="0">
                <a:latin typeface="Courier New" pitchFamily="49" charset="0"/>
              </a:rPr>
              <a:t>   return 0;</a:t>
            </a:r>
          </a:p>
          <a:p>
            <a:pPr eaLnBrk="0" hangingPunct="0"/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3091460" name="Text Box 4"/>
          <p:cNvSpPr txBox="1">
            <a:spLocks noChangeArrowheads="1"/>
          </p:cNvSpPr>
          <p:nvPr/>
        </p:nvSpPr>
        <p:spPr bwMode="auto">
          <a:xfrm>
            <a:off x="3189288" y="3408362"/>
            <a:ext cx="5502275" cy="307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400" b="1">
                <a:latin typeface="Courier New" pitchFamily="49" charset="0"/>
              </a:rPr>
              <a:t> main:</a:t>
            </a:r>
          </a:p>
          <a:p>
            <a:pPr eaLnBrk="0" hangingPunct="0"/>
            <a:r>
              <a:rPr lang="en-US" sz="1400" b="1">
                <a:latin typeface="Courier New" pitchFamily="49" charset="0"/>
              </a:rPr>
              <a:t>0x806a: 4382 0214        CLR.W   &amp;x</a:t>
            </a:r>
          </a:p>
          <a:p>
            <a:pPr eaLnBrk="0" hangingPunct="0"/>
            <a:r>
              <a:rPr lang="en-US" sz="1400" b="1">
                <a:latin typeface="Courier New" pitchFamily="49" charset="0"/>
              </a:rPr>
              <a:t>0x806e: 90B2 000A 0214   CMP.W   #0x000a,&amp;x</a:t>
            </a:r>
          </a:p>
          <a:p>
            <a:pPr eaLnBrk="0" hangingPunct="0"/>
            <a:r>
              <a:rPr lang="en-US" sz="1400" b="1">
                <a:latin typeface="Courier New" pitchFamily="49" charset="0"/>
              </a:rPr>
              <a:t>0x8074: 340C             JGE     (C$DW$L$main$2$E)</a:t>
            </a:r>
          </a:p>
          <a:p>
            <a:pPr eaLnBrk="0" hangingPunct="0"/>
            <a:r>
              <a:rPr lang="en-US" sz="1400" b="1">
                <a:latin typeface="Courier New" pitchFamily="49" charset="0"/>
              </a:rPr>
              <a:t>        C$DW$L$main$2$B, C$L1:</a:t>
            </a:r>
          </a:p>
          <a:p>
            <a:pPr eaLnBrk="0" hangingPunct="0"/>
            <a:r>
              <a:rPr lang="en-US" sz="1400" b="1">
                <a:latin typeface="Courier New" pitchFamily="49" charset="0"/>
              </a:rPr>
              <a:t>0x8076: 421F 0214        MOV.W   &amp;x,R15</a:t>
            </a:r>
          </a:p>
          <a:p>
            <a:pPr eaLnBrk="0" hangingPunct="0"/>
            <a:r>
              <a:rPr lang="en-US" sz="1400" b="1">
                <a:latin typeface="Courier New" pitchFamily="49" charset="0"/>
              </a:rPr>
              <a:t>0x807a: 5F0F             RLA.W   R15</a:t>
            </a:r>
          </a:p>
          <a:p>
            <a:pPr eaLnBrk="0" hangingPunct="0"/>
            <a:r>
              <a:rPr lang="en-US" sz="1400" b="1">
                <a:latin typeface="Courier New" pitchFamily="49" charset="0"/>
              </a:rPr>
              <a:t>0x807c: 429F 0214 0200   MOV.W   &amp;x,0x0200(R15)</a:t>
            </a:r>
          </a:p>
          <a:p>
            <a:pPr eaLnBrk="0" hangingPunct="0"/>
            <a:r>
              <a:rPr lang="en-US" sz="1400" b="1">
                <a:latin typeface="Courier New" pitchFamily="49" charset="0"/>
              </a:rPr>
              <a:t>0x8082: 5392 0214        INC.W   &amp;x</a:t>
            </a:r>
          </a:p>
          <a:p>
            <a:pPr eaLnBrk="0" hangingPunct="0"/>
            <a:r>
              <a:rPr lang="en-US" sz="1400" b="1">
                <a:latin typeface="Courier New" pitchFamily="49" charset="0"/>
              </a:rPr>
              <a:t>0x8086: 90B2 000A 0214   CMP.W   #0x000a,&amp;x</a:t>
            </a:r>
          </a:p>
          <a:p>
            <a:pPr eaLnBrk="0" hangingPunct="0"/>
            <a:r>
              <a:rPr lang="en-US" sz="1400" b="1">
                <a:latin typeface="Courier New" pitchFamily="49" charset="0"/>
              </a:rPr>
              <a:t>0x808c: 3BF4             JL      (C$L1)</a:t>
            </a:r>
          </a:p>
          <a:p>
            <a:pPr eaLnBrk="0" hangingPunct="0"/>
            <a:r>
              <a:rPr lang="en-US" sz="1400" b="1">
                <a:latin typeface="Courier New" pitchFamily="49" charset="0"/>
              </a:rPr>
              <a:t>        C$L2, C$DW$L$main$2$E:</a:t>
            </a:r>
          </a:p>
          <a:p>
            <a:pPr eaLnBrk="0" hangingPunct="0"/>
            <a:r>
              <a:rPr lang="en-US" sz="1400" b="1">
                <a:latin typeface="Courier New" pitchFamily="49" charset="0"/>
              </a:rPr>
              <a:t>0x808e: 430C             CLR.W   R12</a:t>
            </a:r>
          </a:p>
          <a:p>
            <a:pPr eaLnBrk="0" hangingPunct="0"/>
            <a:r>
              <a:rPr lang="en-US" sz="1400" b="1">
                <a:latin typeface="Courier New" pitchFamily="49" charset="0"/>
              </a:rPr>
              <a:t>0x8090: 4130             RET</a:t>
            </a:r>
          </a:p>
        </p:txBody>
      </p:sp>
      <p:sp>
        <p:nvSpPr>
          <p:cNvPr id="3091461" name="Text Box 5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Arrays</a:t>
            </a:r>
          </a:p>
        </p:txBody>
      </p:sp>
      <p:pic>
        <p:nvPicPr>
          <p:cNvPr id="3091517" name="Picture 61" descr="global mem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13" y="1270000"/>
            <a:ext cx="5045075" cy="131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 bwMode="auto">
          <a:xfrm>
            <a:off x="2491562" y="1683488"/>
            <a:ext cx="2080438" cy="6450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Freeform 4"/>
          <p:cNvSpPr/>
          <p:nvPr/>
        </p:nvSpPr>
        <p:spPr bwMode="auto">
          <a:xfrm>
            <a:off x="1562986" y="2062716"/>
            <a:ext cx="3997842" cy="879121"/>
          </a:xfrm>
          <a:custGeom>
            <a:avLst/>
            <a:gdLst>
              <a:gd name="connsiteX0" fmla="*/ 0 w 3997842"/>
              <a:gd name="connsiteY0" fmla="*/ 0 h 879121"/>
              <a:gd name="connsiteX1" fmla="*/ 2169042 w 3997842"/>
              <a:gd name="connsiteY1" fmla="*/ 861237 h 879121"/>
              <a:gd name="connsiteX2" fmla="*/ 3997842 w 3997842"/>
              <a:gd name="connsiteY2" fmla="*/ 499731 h 879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97842" h="879121">
                <a:moveTo>
                  <a:pt x="0" y="0"/>
                </a:moveTo>
                <a:cubicBezTo>
                  <a:pt x="751367" y="388974"/>
                  <a:pt x="1502735" y="777949"/>
                  <a:pt x="2169042" y="861237"/>
                </a:cubicBezTo>
                <a:cubicBezTo>
                  <a:pt x="2835349" y="944525"/>
                  <a:pt x="3416595" y="722128"/>
                  <a:pt x="3997842" y="499731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9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1460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Pointers and Arrays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FC4A-FE6D-46C0-8198-D387281981F4}" type="slidenum">
              <a:rPr lang="en-US"/>
              <a:pPr/>
              <a:t>9</a:t>
            </a:fld>
            <a:endParaRPr lang="en-US"/>
          </a:p>
        </p:txBody>
      </p:sp>
      <p:sp>
        <p:nvSpPr>
          <p:cNvPr id="310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 Strings</a:t>
            </a:r>
          </a:p>
        </p:txBody>
      </p:sp>
      <p:sp>
        <p:nvSpPr>
          <p:cNvPr id="310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423988"/>
            <a:ext cx="8493125" cy="5292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C string is an array of characters: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char </a:t>
            </a:r>
            <a:r>
              <a:rPr lang="en-US" b="1" dirty="0" err="1">
                <a:latin typeface="Courier New" pitchFamily="49" charset="0"/>
              </a:rPr>
              <a:t>outputString</a:t>
            </a:r>
            <a:r>
              <a:rPr lang="en-US" b="1" dirty="0">
                <a:latin typeface="Courier New" pitchFamily="49" charset="0"/>
              </a:rPr>
              <a:t>[16];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dirty="0"/>
              <a:t>C strings are terminated with a zero byte.</a:t>
            </a:r>
          </a:p>
          <a:p>
            <a:pPr>
              <a:lnSpc>
                <a:spcPct val="90000"/>
              </a:lnSpc>
            </a:pPr>
            <a:r>
              <a:rPr lang="en-US" dirty="0"/>
              <a:t>C strings can be initialized when defined: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char </a:t>
            </a:r>
            <a:r>
              <a:rPr lang="en-US" b="1" dirty="0" err="1">
                <a:latin typeface="Courier New" pitchFamily="49" charset="0"/>
              </a:rPr>
              <a:t>outputString</a:t>
            </a:r>
            <a:r>
              <a:rPr lang="en-US" b="1" dirty="0">
                <a:latin typeface="Courier New" pitchFamily="49" charset="0"/>
              </a:rPr>
              <a:t>[] = "Text";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which is the same as: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outputString</a:t>
            </a:r>
            <a:r>
              <a:rPr lang="en-US" sz="1600" b="1" dirty="0">
                <a:latin typeface="Courier New" pitchFamily="49" charset="0"/>
              </a:rPr>
              <a:t>[0] = 'T';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outputString</a:t>
            </a:r>
            <a:r>
              <a:rPr lang="en-US" sz="1600" b="1" dirty="0">
                <a:latin typeface="Courier New" pitchFamily="49" charset="0"/>
              </a:rPr>
              <a:t>[1] = 'e';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outputString</a:t>
            </a:r>
            <a:r>
              <a:rPr lang="en-US" sz="1600" b="1" dirty="0">
                <a:latin typeface="Courier New" pitchFamily="49" charset="0"/>
              </a:rPr>
              <a:t>[2] = 'x';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outputString</a:t>
            </a:r>
            <a:r>
              <a:rPr lang="en-US" sz="1600" b="1" dirty="0">
                <a:latin typeface="Courier New" pitchFamily="49" charset="0"/>
              </a:rPr>
              <a:t>[3] = 't';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outputString</a:t>
            </a:r>
            <a:r>
              <a:rPr lang="en-US" sz="1600" b="1" dirty="0">
                <a:latin typeface="Courier New" pitchFamily="49" charset="0"/>
              </a:rPr>
              <a:t>[4] = 0;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 has no string operators.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String functions in &lt;</a:t>
            </a:r>
            <a:r>
              <a:rPr lang="en-US" sz="1800" dirty="0" err="1"/>
              <a:t>string.h</a:t>
            </a:r>
            <a:r>
              <a:rPr lang="en-US" sz="1800" dirty="0"/>
              <a:t>&gt; library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1800" dirty="0" err="1" smtClean="0"/>
              <a:t>strcpy</a:t>
            </a:r>
            <a:endParaRPr lang="en-US" sz="1800" dirty="0" smtClean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1800" dirty="0" err="1" smtClean="0"/>
              <a:t>strlen</a:t>
            </a:r>
            <a:endParaRPr lang="en-US" sz="1800" dirty="0" smtClean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1800" dirty="0" err="1" smtClean="0"/>
              <a:t>strcmp</a:t>
            </a:r>
            <a:endParaRPr lang="en-US" sz="1800" dirty="0" smtClean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1800" dirty="0" err="1" smtClean="0"/>
              <a:t>strstr</a:t>
            </a:r>
            <a:r>
              <a:rPr lang="en-US" sz="1800" dirty="0"/>
              <a:t>, …</a:t>
            </a:r>
          </a:p>
        </p:txBody>
      </p:sp>
      <p:sp>
        <p:nvSpPr>
          <p:cNvPr id="3102724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C Strings</a:t>
            </a:r>
          </a:p>
        </p:txBody>
      </p:sp>
      <p:sp>
        <p:nvSpPr>
          <p:cNvPr id="3102725" name="AutoShape 5"/>
          <p:cNvSpPr>
            <a:spLocks noChangeArrowheads="1"/>
          </p:cNvSpPr>
          <p:nvPr/>
        </p:nvSpPr>
        <p:spPr bwMode="auto">
          <a:xfrm>
            <a:off x="5913438" y="4067175"/>
            <a:ext cx="2763837" cy="1143000"/>
          </a:xfrm>
          <a:prstGeom prst="wedgeRoundRectCallout">
            <a:avLst>
              <a:gd name="adj1" fmla="val -112606"/>
              <a:gd name="adj2" fmla="val -123750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/>
              <a:t>Compiler computes the size of the array</a:t>
            </a:r>
          </a:p>
          <a:p>
            <a:pPr algn="ctr"/>
            <a:r>
              <a:rPr lang="en-US" sz="2000"/>
              <a:t>(4 + 1 = 5 bytes)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0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0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0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0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02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02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02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02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02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02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02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02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10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23" grpId="0" build="p" autoUpdateAnimBg="0"/>
      <p:bldP spid="3102725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10479</TotalTime>
  <Words>3242</Words>
  <Application>Microsoft Office PowerPoint</Application>
  <PresentationFormat>On-screen Show (4:3)</PresentationFormat>
  <Paragraphs>992</Paragraphs>
  <Slides>43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Blends</vt:lpstr>
      <vt:lpstr>1_Blends</vt:lpstr>
      <vt:lpstr>S08: Arrays and Pointers</vt:lpstr>
      <vt:lpstr>CS 224</vt:lpstr>
      <vt:lpstr>Learning Objectives…</vt:lpstr>
      <vt:lpstr>Topics…</vt:lpstr>
      <vt:lpstr>Arrays</vt:lpstr>
      <vt:lpstr>Initialization of Arrays</vt:lpstr>
      <vt:lpstr>Local Array Example</vt:lpstr>
      <vt:lpstr>Global Array Example</vt:lpstr>
      <vt:lpstr>C Strings</vt:lpstr>
      <vt:lpstr>Common Pitfalls with Arrays</vt:lpstr>
      <vt:lpstr>Passing Arrays as Arguments</vt:lpstr>
      <vt:lpstr>Quiz 8.1</vt:lpstr>
      <vt:lpstr>Pointers</vt:lpstr>
      <vt:lpstr>Swap Function Example</vt:lpstr>
      <vt:lpstr>Pointers</vt:lpstr>
      <vt:lpstr>Pointer Operators</vt:lpstr>
      <vt:lpstr>Operator Precedence and Associativity</vt:lpstr>
      <vt:lpstr>Examples of Pointers</vt:lpstr>
      <vt:lpstr>Swap Example Fixed!</vt:lpstr>
      <vt:lpstr>Null Pointers</vt:lpstr>
      <vt:lpstr>Pointer Arithmetic</vt:lpstr>
      <vt:lpstr>Pointer Arithmetic</vt:lpstr>
      <vt:lpstr>Incrementing Pointers</vt:lpstr>
      <vt:lpstr>Quiz 8.2</vt:lpstr>
      <vt:lpstr>*ip++</vt:lpstr>
      <vt:lpstr>Arrays and Pointers</vt:lpstr>
      <vt:lpstr>Arrays and Pointers</vt:lpstr>
      <vt:lpstr>Quiz 8.3</vt:lpstr>
      <vt:lpstr>Pointers and More…</vt:lpstr>
      <vt:lpstr>const Pointers</vt:lpstr>
      <vt:lpstr>Formatted Input/Output</vt:lpstr>
      <vt:lpstr>Function Pointers</vt:lpstr>
      <vt:lpstr>Function Pointers</vt:lpstr>
      <vt:lpstr>Function Pointers</vt:lpstr>
      <vt:lpstr>Static Variables</vt:lpstr>
      <vt:lpstr>Static Function Variables</vt:lpstr>
      <vt:lpstr>Pointers to Pointers</vt:lpstr>
      <vt:lpstr>Pointers to Pointers</vt:lpstr>
      <vt:lpstr>Multi-dimensional Arrays</vt:lpstr>
      <vt:lpstr>The  main  Function</vt:lpstr>
      <vt:lpstr>C main to Assembly</vt:lpstr>
      <vt:lpstr>Quiz 8.4</vt:lpstr>
      <vt:lpstr>PowerPoint Presentation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15 - Arrays and Pointers</dc:title>
  <dc:creator>Paul Roper</dc:creator>
  <cp:lastModifiedBy>proper</cp:lastModifiedBy>
  <cp:revision>552</cp:revision>
  <cp:lastPrinted>2015-03-30T17:57:25Z</cp:lastPrinted>
  <dcterms:created xsi:type="dcterms:W3CDTF">2000-08-22T23:43:45Z</dcterms:created>
  <dcterms:modified xsi:type="dcterms:W3CDTF">2015-04-15T17:20:08Z</dcterms:modified>
</cp:coreProperties>
</file>