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1846" r:id="rId2"/>
    <p:sldId id="1884" r:id="rId3"/>
    <p:sldId id="1716" r:id="rId4"/>
    <p:sldId id="1842" r:id="rId5"/>
    <p:sldId id="1813" r:id="rId6"/>
    <p:sldId id="1814" r:id="rId7"/>
    <p:sldId id="1723" r:id="rId8"/>
    <p:sldId id="1750" r:id="rId9"/>
    <p:sldId id="1726" r:id="rId10"/>
    <p:sldId id="1729" r:id="rId11"/>
    <p:sldId id="1730" r:id="rId12"/>
    <p:sldId id="1731" r:id="rId13"/>
    <p:sldId id="1732" r:id="rId14"/>
    <p:sldId id="1844" r:id="rId15"/>
    <p:sldId id="1734" r:id="rId16"/>
    <p:sldId id="1736" r:id="rId17"/>
    <p:sldId id="1737" r:id="rId18"/>
    <p:sldId id="1797" r:id="rId19"/>
    <p:sldId id="1738" r:id="rId20"/>
    <p:sldId id="1825" r:id="rId21"/>
    <p:sldId id="1742" r:id="rId22"/>
    <p:sldId id="1743" r:id="rId23"/>
    <p:sldId id="1745" r:id="rId24"/>
    <p:sldId id="1746" r:id="rId25"/>
    <p:sldId id="1747" r:id="rId26"/>
    <p:sldId id="1830" r:id="rId27"/>
    <p:sldId id="1834" r:id="rId28"/>
    <p:sldId id="1837" r:id="rId29"/>
    <p:sldId id="1787" r:id="rId30"/>
    <p:sldId id="1764" r:id="rId31"/>
    <p:sldId id="1775" r:id="rId32"/>
    <p:sldId id="1840" r:id="rId33"/>
    <p:sldId id="1795" r:id="rId34"/>
    <p:sldId id="1796" r:id="rId35"/>
    <p:sldId id="1445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990099"/>
    <a:srgbClr val="0033CC"/>
    <a:srgbClr val="CC3300"/>
    <a:srgbClr val="969696"/>
    <a:srgbClr val="0000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97" autoAdjust="0"/>
  </p:normalViewPr>
  <p:slideViewPr>
    <p:cSldViewPr snapToGrid="0">
      <p:cViewPr varScale="1">
        <p:scale>
          <a:sx n="75" d="100"/>
          <a:sy n="75" d="100"/>
        </p:scale>
        <p:origin x="-1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 snapToGrid="0">
      <p:cViewPr varScale="1">
        <p:scale>
          <a:sx n="78" d="100"/>
          <a:sy n="78" d="100"/>
        </p:scale>
        <p:origin x="-204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350955BE-F27B-401A-9623-A2A76E43C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0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4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94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3738"/>
            <a:ext cx="4652962" cy="348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98" y="4414839"/>
            <a:ext cx="5144206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946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4"/>
            <a:ext cx="303946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7" tIns="46119" rIns="92237" bIns="4611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latin typeface="Times New Roman" pitchFamily="18" charset="0"/>
              </a:defRPr>
            </a:lvl1pPr>
          </a:lstStyle>
          <a:p>
            <a:fld id="{43E25AAA-2BB1-4417-8EBA-08E2A424BE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81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9C7D61-385B-4C81-A6C1-B4882CF99074}" type="slidenum">
              <a:rPr lang="en-US"/>
              <a:pPr/>
              <a:t>1</a:t>
            </a:fld>
            <a:endParaRPr lang="en-US"/>
          </a:p>
        </p:txBody>
      </p:sp>
      <p:sp>
        <p:nvSpPr>
          <p:cNvPr id="300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20725"/>
            <a:ext cx="4608512" cy="345598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00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98" y="4416426"/>
            <a:ext cx="5144206" cy="4183063"/>
          </a:xfrm>
          <a:ln/>
        </p:spPr>
        <p:txBody>
          <a:bodyPr lIns="99010" tIns="50344" rIns="99010" bIns="503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8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08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5808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5808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808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5808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808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808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80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30363"/>
            <a:ext cx="7947025" cy="1563687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580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820738" y="3624263"/>
            <a:ext cx="7620000" cy="2463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96F79-B283-4CB4-BBF8-074198D7C56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363" y="207963"/>
            <a:ext cx="2135187" cy="6492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207963"/>
            <a:ext cx="6253163" cy="6492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65A98-D142-4202-ABC6-FF4AFC1BAA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1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07963"/>
            <a:ext cx="7793037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8625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40000" y="6324600"/>
            <a:ext cx="469106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15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21903D0-6F51-48FF-AD0D-E8BAA93486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D033BD-84B5-4604-80C2-92ABD8898D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760E2-A733-4AF0-B109-03B2B727B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08113"/>
            <a:ext cx="4005263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9463" y="1408113"/>
            <a:ext cx="4006850" cy="529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173E2-58E5-4310-B755-5EC0B2BD53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2756A-1095-4FEF-A425-D29C6F5824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2BBFB-56A4-4EB7-AC0C-65581178D8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38F65-1CF8-414B-A544-FC62E4CB4C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C38DD-8E9A-40D5-A36D-CF81AE6A66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508A3-1E65-4BD2-825B-DAB9816CE6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ltGray">
          <a:xfrm>
            <a:off x="417513" y="4556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59" name="Rectangle 3"/>
          <p:cNvSpPr>
            <a:spLocks noChangeArrowheads="1"/>
          </p:cNvSpPr>
          <p:nvPr/>
        </p:nvSpPr>
        <p:spPr bwMode="ltGray">
          <a:xfrm>
            <a:off x="800100" y="4556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0" name="Rectangle 4"/>
          <p:cNvSpPr>
            <a:spLocks noChangeArrowheads="1"/>
          </p:cNvSpPr>
          <p:nvPr/>
        </p:nvSpPr>
        <p:spPr bwMode="ltGray">
          <a:xfrm>
            <a:off x="541338" y="8778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1" name="Rectangle 5"/>
          <p:cNvSpPr>
            <a:spLocks noChangeArrowheads="1"/>
          </p:cNvSpPr>
          <p:nvPr/>
        </p:nvSpPr>
        <p:spPr bwMode="ltGray">
          <a:xfrm>
            <a:off x="911225" y="8778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2" name="Rectangle 6"/>
          <p:cNvSpPr>
            <a:spLocks noChangeArrowheads="1"/>
          </p:cNvSpPr>
          <p:nvPr/>
        </p:nvSpPr>
        <p:spPr bwMode="ltGray">
          <a:xfrm>
            <a:off x="127000" y="8048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3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4" name="Rectangle 8"/>
          <p:cNvSpPr>
            <a:spLocks noChangeArrowheads="1"/>
          </p:cNvSpPr>
          <p:nvPr/>
        </p:nvSpPr>
        <p:spPr bwMode="gray">
          <a:xfrm>
            <a:off x="442913" y="11382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5706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9513" y="207963"/>
            <a:ext cx="7793037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706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408113"/>
            <a:ext cx="8164513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707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8625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5707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40000" y="6324600"/>
            <a:ext cx="469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5707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A7FBF4-23A1-4AB2-AAE1-EB74112E35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466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S09: </a:t>
            </a:r>
            <a:r>
              <a:rPr lang="en-US" dirty="0"/>
              <a:t>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762" y="3760342"/>
            <a:ext cx="7864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latin typeface="Arial"/>
              </a:rPr>
              <a:t>Required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:		</a:t>
            </a:r>
            <a:r>
              <a:rPr lang="en-US" dirty="0"/>
              <a:t>PM: </a:t>
            </a:r>
            <a:r>
              <a:rPr lang="en-US" dirty="0" err="1"/>
              <a:t>Ch</a:t>
            </a:r>
            <a:r>
              <a:rPr lang="en-US" dirty="0"/>
              <a:t> 11.1,4, </a:t>
            </a:r>
            <a:r>
              <a:rPr lang="en-US" dirty="0" err="1"/>
              <a:t>pgs</a:t>
            </a:r>
            <a:r>
              <a:rPr lang="en-US" dirty="0"/>
              <a:t> 205-226</a:t>
            </a:r>
          </a:p>
          <a:p>
            <a:r>
              <a:rPr lang="en-US" dirty="0" smtClean="0"/>
              <a:t>			PM</a:t>
            </a:r>
            <a:r>
              <a:rPr lang="en-US" dirty="0"/>
              <a:t>: </a:t>
            </a:r>
            <a:r>
              <a:rPr lang="en-US" dirty="0" err="1"/>
              <a:t>Ch</a:t>
            </a:r>
            <a:r>
              <a:rPr lang="en-US" dirty="0"/>
              <a:t> 11.5, </a:t>
            </a:r>
            <a:r>
              <a:rPr lang="en-US" dirty="0" err="1"/>
              <a:t>pgs</a:t>
            </a:r>
            <a:r>
              <a:rPr lang="en-US" dirty="0"/>
              <a:t> </a:t>
            </a:r>
            <a:r>
              <a:rPr lang="en-US" dirty="0" smtClean="0"/>
              <a:t>227-229</a:t>
            </a:r>
          </a:p>
          <a:p>
            <a:r>
              <a:rPr lang="en-US" sz="2400" b="1" dirty="0">
                <a:solidFill>
                  <a:srgbClr val="000000"/>
                </a:solidFill>
                <a:latin typeface="Arial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Arial"/>
              </a:rPr>
            </a:br>
            <a:r>
              <a:rPr lang="en-US" sz="2400" b="1" u="sng" dirty="0">
                <a:solidFill>
                  <a:srgbClr val="000000"/>
                </a:solidFill>
                <a:latin typeface="Arial"/>
              </a:rPr>
              <a:t>Recommended</a:t>
            </a:r>
            <a:r>
              <a:rPr lang="en-US" sz="2400" b="1" dirty="0" smtClean="0">
                <a:solidFill>
                  <a:srgbClr val="000000"/>
                </a:solidFill>
                <a:latin typeface="Arial"/>
              </a:rPr>
              <a:t>:	</a:t>
            </a:r>
            <a:r>
              <a:rPr lang="en-US" dirty="0"/>
              <a:t>K&amp;R, Chapter 6</a:t>
            </a:r>
          </a:p>
          <a:p>
            <a:r>
              <a:rPr lang="en-US" dirty="0" smtClean="0"/>
              <a:t>			Pointer </a:t>
            </a:r>
            <a:r>
              <a:rPr lang="en-US" dirty="0"/>
              <a:t>Tutorial (</a:t>
            </a:r>
            <a:r>
              <a:rPr lang="en-US" dirty="0" err="1"/>
              <a:t>Chps</a:t>
            </a:r>
            <a:r>
              <a:rPr lang="en-US" dirty="0"/>
              <a:t> 5,9)</a:t>
            </a:r>
            <a:endParaRPr lang="en-US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3" descr="2monke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07" y="492790"/>
            <a:ext cx="2532912" cy="189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3081-C84F-4C91-AAE2-504BE2A5EF59}" type="slidenum">
              <a:rPr lang="en-US"/>
              <a:pPr/>
              <a:t>10</a:t>
            </a:fld>
            <a:endParaRPr lang="en-US"/>
          </a:p>
        </p:txBody>
      </p:sp>
      <p:sp>
        <p:nvSpPr>
          <p:cNvPr id="3093506" name="Rectangle 2"/>
          <p:cNvSpPr>
            <a:spLocks noChangeArrowheads="1"/>
          </p:cNvSpPr>
          <p:nvPr/>
        </p:nvSpPr>
        <p:spPr bwMode="auto">
          <a:xfrm>
            <a:off x="5686425" y="2571750"/>
            <a:ext cx="3251200" cy="32004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 in Structures</a:t>
            </a:r>
          </a:p>
        </p:txBody>
      </p:sp>
      <p:sp>
        <p:nvSpPr>
          <p:cNvPr id="3093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555625"/>
          </a:xfrm>
        </p:spPr>
        <p:txBody>
          <a:bodyPr/>
          <a:lstStyle/>
          <a:p>
            <a:r>
              <a:rPr lang="en-US"/>
              <a:t>One field of a struct can be another structure</a:t>
            </a:r>
          </a:p>
        </p:txBody>
      </p:sp>
      <p:sp>
        <p:nvSpPr>
          <p:cNvPr id="3093509" name="Text Box 5"/>
          <p:cNvSpPr txBox="1">
            <a:spLocks noChangeArrowheads="1"/>
          </p:cNvSpPr>
          <p:nvPr/>
        </p:nvSpPr>
        <p:spPr bwMode="auto">
          <a:xfrm>
            <a:off x="838200" y="1855671"/>
            <a:ext cx="413861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addressStruct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{	char </a:t>
            </a:r>
            <a:r>
              <a:rPr lang="en-US" sz="1600" b="1" dirty="0" smtClean="0">
                <a:latin typeface="Arial" charset="0"/>
              </a:rPr>
              <a:t>street[32];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char </a:t>
            </a:r>
            <a:r>
              <a:rPr lang="en-US" sz="1600" b="1" dirty="0" smtClean="0">
                <a:latin typeface="Arial" charset="0"/>
              </a:rPr>
              <a:t>city[16];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long </a:t>
            </a:r>
            <a:r>
              <a:rPr lang="en-US" sz="1600" b="1" dirty="0" err="1">
                <a:latin typeface="Arial" charset="0"/>
              </a:rPr>
              <a:t>zipCode</a:t>
            </a:r>
            <a:r>
              <a:rPr lang="en-US" sz="1600" b="1" dirty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};</a:t>
            </a:r>
          </a:p>
          <a:p>
            <a:endParaRPr lang="en-US" sz="1600" b="1" dirty="0">
              <a:latin typeface="Arial" charset="0"/>
            </a:endParaRPr>
          </a:p>
          <a:p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person</a:t>
            </a:r>
          </a:p>
          <a:p>
            <a:r>
              <a:rPr lang="en-US" sz="1600" b="1" dirty="0">
                <a:latin typeface="Arial" charset="0"/>
              </a:rPr>
              <a:t>{	char initials[4];</a:t>
            </a:r>
          </a:p>
          <a:p>
            <a:r>
              <a:rPr lang="en-US" sz="1600" b="1" dirty="0">
                <a:latin typeface="Arial" charset="0"/>
              </a:rPr>
              <a:t>	long </a:t>
            </a:r>
            <a:r>
              <a:rPr lang="en-US" sz="1600" b="1" dirty="0" err="1">
                <a:latin typeface="Arial" charset="0"/>
              </a:rPr>
              <a:t>ssn</a:t>
            </a:r>
            <a:r>
              <a:rPr lang="en-US" sz="1600" b="1" dirty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height;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weight;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addressStruct</a:t>
            </a:r>
            <a:r>
              <a:rPr lang="en-US" sz="1600" b="1" dirty="0">
                <a:latin typeface="Arial" charset="0"/>
              </a:rPr>
              <a:t> address;</a:t>
            </a:r>
          </a:p>
          <a:p>
            <a:r>
              <a:rPr lang="en-US" sz="1600" b="1" dirty="0">
                <a:latin typeface="Arial" charset="0"/>
              </a:rPr>
              <a:t>} tom;</a:t>
            </a:r>
          </a:p>
          <a:p>
            <a:endParaRPr lang="en-US" sz="1600" b="1" dirty="0">
              <a:latin typeface="Arial" charset="0"/>
            </a:endParaRPr>
          </a:p>
          <a:p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main()</a:t>
            </a:r>
          </a:p>
          <a:p>
            <a:r>
              <a:rPr lang="en-US" sz="1600" b="1" dirty="0">
                <a:latin typeface="Arial" charset="0"/>
              </a:rPr>
              <a:t>{	</a:t>
            </a:r>
            <a:r>
              <a:rPr lang="en-US" sz="1600" b="1" dirty="0" err="1">
                <a:latin typeface="Arial" charset="0"/>
              </a:rPr>
              <a:t>tom.ssn</a:t>
            </a:r>
            <a:r>
              <a:rPr lang="en-US" sz="1600" b="1" dirty="0">
                <a:latin typeface="Arial" charset="0"/>
              </a:rPr>
              <a:t> = 555123456;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tom.weight</a:t>
            </a:r>
            <a:r>
              <a:rPr lang="en-US" sz="1600" b="1" dirty="0">
                <a:latin typeface="Arial" charset="0"/>
              </a:rPr>
              <a:t> = 150;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tom.address.zipCode</a:t>
            </a:r>
            <a:r>
              <a:rPr lang="en-US" sz="1600" b="1" dirty="0">
                <a:latin typeface="Arial" charset="0"/>
              </a:rPr>
              <a:t> = 84062</a:t>
            </a:r>
            <a:r>
              <a:rPr lang="en-US" sz="1600" b="1" dirty="0" smtClean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3093510" name="Rectangle 6"/>
          <p:cNvSpPr>
            <a:spLocks noChangeArrowheads="1"/>
          </p:cNvSpPr>
          <p:nvPr/>
        </p:nvSpPr>
        <p:spPr bwMode="auto">
          <a:xfrm>
            <a:off x="5789613" y="2859088"/>
            <a:ext cx="3049587" cy="28733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initials</a:t>
            </a:r>
          </a:p>
        </p:txBody>
      </p:sp>
      <p:sp>
        <p:nvSpPr>
          <p:cNvPr id="3093511" name="Rectangle 7"/>
          <p:cNvSpPr>
            <a:spLocks noChangeArrowheads="1"/>
          </p:cNvSpPr>
          <p:nvPr/>
        </p:nvSpPr>
        <p:spPr bwMode="auto">
          <a:xfrm>
            <a:off x="5789613" y="3200400"/>
            <a:ext cx="3049587" cy="2889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ssn</a:t>
            </a:r>
          </a:p>
        </p:txBody>
      </p:sp>
      <p:sp>
        <p:nvSpPr>
          <p:cNvPr id="3093512" name="Rectangle 8"/>
          <p:cNvSpPr>
            <a:spLocks noChangeArrowheads="1"/>
          </p:cNvSpPr>
          <p:nvPr/>
        </p:nvSpPr>
        <p:spPr bwMode="auto">
          <a:xfrm>
            <a:off x="5789613" y="3543300"/>
            <a:ext cx="3049587" cy="2889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height</a:t>
            </a:r>
          </a:p>
        </p:txBody>
      </p:sp>
      <p:sp>
        <p:nvSpPr>
          <p:cNvPr id="3093513" name="Rectangle 9"/>
          <p:cNvSpPr>
            <a:spLocks noChangeArrowheads="1"/>
          </p:cNvSpPr>
          <p:nvPr/>
        </p:nvSpPr>
        <p:spPr bwMode="auto">
          <a:xfrm>
            <a:off x="5789613" y="3886200"/>
            <a:ext cx="3049587" cy="2889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weight</a:t>
            </a:r>
          </a:p>
        </p:txBody>
      </p:sp>
      <p:sp>
        <p:nvSpPr>
          <p:cNvPr id="3093514" name="Rectangle 10"/>
          <p:cNvSpPr>
            <a:spLocks noChangeArrowheads="1"/>
          </p:cNvSpPr>
          <p:nvPr/>
        </p:nvSpPr>
        <p:spPr bwMode="auto">
          <a:xfrm>
            <a:off x="5789613" y="4229100"/>
            <a:ext cx="3049587" cy="14859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sz="1600" b="1">
              <a:latin typeface="Arial" charset="0"/>
            </a:endParaRPr>
          </a:p>
        </p:txBody>
      </p:sp>
      <p:sp>
        <p:nvSpPr>
          <p:cNvPr id="3093515" name="Rectangle 11"/>
          <p:cNvSpPr>
            <a:spLocks noChangeArrowheads="1"/>
          </p:cNvSpPr>
          <p:nvPr/>
        </p:nvSpPr>
        <p:spPr bwMode="auto">
          <a:xfrm>
            <a:off x="6861175" y="4279900"/>
            <a:ext cx="962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Arial" charset="0"/>
              </a:rPr>
              <a:t>address</a:t>
            </a:r>
          </a:p>
        </p:txBody>
      </p:sp>
      <p:sp>
        <p:nvSpPr>
          <p:cNvPr id="3093516" name="Rectangle 12"/>
          <p:cNvSpPr>
            <a:spLocks noChangeArrowheads="1"/>
          </p:cNvSpPr>
          <p:nvPr/>
        </p:nvSpPr>
        <p:spPr bwMode="auto">
          <a:xfrm>
            <a:off x="5891213" y="4681538"/>
            <a:ext cx="2846387" cy="288925"/>
          </a:xfrm>
          <a:prstGeom prst="rect">
            <a:avLst/>
          </a:prstGeom>
          <a:solidFill>
            <a:srgbClr val="FFCCCC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street</a:t>
            </a:r>
          </a:p>
        </p:txBody>
      </p:sp>
      <p:sp>
        <p:nvSpPr>
          <p:cNvPr id="3093517" name="Rectangle 13"/>
          <p:cNvSpPr>
            <a:spLocks noChangeArrowheads="1"/>
          </p:cNvSpPr>
          <p:nvPr/>
        </p:nvSpPr>
        <p:spPr bwMode="auto">
          <a:xfrm>
            <a:off x="5891213" y="5027613"/>
            <a:ext cx="2846387" cy="287337"/>
          </a:xfrm>
          <a:prstGeom prst="rect">
            <a:avLst/>
          </a:prstGeom>
          <a:solidFill>
            <a:srgbClr val="FFCCCC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city</a:t>
            </a:r>
          </a:p>
        </p:txBody>
      </p:sp>
      <p:sp>
        <p:nvSpPr>
          <p:cNvPr id="3093518" name="Rectangle 14"/>
          <p:cNvSpPr>
            <a:spLocks noChangeArrowheads="1"/>
          </p:cNvSpPr>
          <p:nvPr/>
        </p:nvSpPr>
        <p:spPr bwMode="auto">
          <a:xfrm>
            <a:off x="5891213" y="5370513"/>
            <a:ext cx="2846387" cy="287337"/>
          </a:xfrm>
          <a:prstGeom prst="rect">
            <a:avLst/>
          </a:prstGeom>
          <a:solidFill>
            <a:srgbClr val="FFCCCC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Arial" charset="0"/>
              </a:rPr>
              <a:t>zipCode</a:t>
            </a:r>
          </a:p>
        </p:txBody>
      </p:sp>
      <p:sp>
        <p:nvSpPr>
          <p:cNvPr id="3093519" name="Rectangle 15"/>
          <p:cNvSpPr>
            <a:spLocks noChangeArrowheads="1"/>
          </p:cNvSpPr>
          <p:nvPr/>
        </p:nvSpPr>
        <p:spPr bwMode="auto">
          <a:xfrm>
            <a:off x="5768975" y="2508250"/>
            <a:ext cx="86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Arial" charset="0"/>
              </a:rPr>
              <a:t>person</a:t>
            </a:r>
          </a:p>
        </p:txBody>
      </p:sp>
      <p:sp>
        <p:nvSpPr>
          <p:cNvPr id="3093520" name="Text Box 16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structs in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BB706-2252-48EF-85A0-4E1189B91568}" type="slidenum">
              <a:rPr lang="en-US"/>
              <a:pPr/>
              <a:t>11</a:t>
            </a:fld>
            <a:endParaRPr lang="en-US"/>
          </a:p>
        </p:txBody>
      </p:sp>
      <p:sp>
        <p:nvSpPr>
          <p:cNvPr id="309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of Structures</a:t>
            </a:r>
          </a:p>
        </p:txBody>
      </p:sp>
      <p:sp>
        <p:nvSpPr>
          <p:cNvPr id="309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29197"/>
            <a:ext cx="8356600" cy="4964113"/>
          </a:xfrm>
        </p:spPr>
        <p:txBody>
          <a:bodyPr/>
          <a:lstStyle/>
          <a:p>
            <a:r>
              <a:rPr lang="en-US" dirty="0" err="1" smtClean="0"/>
              <a:t>struct's</a:t>
            </a:r>
            <a:r>
              <a:rPr lang="en-US" dirty="0" smtClean="0"/>
              <a:t> are data types and hence an array of </a:t>
            </a:r>
            <a:r>
              <a:rPr lang="en-US" dirty="0" err="1" smtClean="0"/>
              <a:t>struct's</a:t>
            </a:r>
            <a:r>
              <a:rPr lang="en-US" dirty="0" smtClean="0"/>
              <a:t> makes sense:</a:t>
            </a:r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typedef</a:t>
            </a:r>
            <a:r>
              <a:rPr lang="en-US" sz="2000" b="1" dirty="0"/>
              <a:t> </a:t>
            </a:r>
            <a:r>
              <a:rPr lang="en-US" sz="2000" b="1" dirty="0" err="1"/>
              <a:t>struct</a:t>
            </a:r>
            <a:r>
              <a:rPr lang="en-US" sz="2000" b="1" dirty="0"/>
              <a:t> </a:t>
            </a:r>
            <a:r>
              <a:rPr lang="en-US" sz="2000" b="1" dirty="0" err="1"/>
              <a:t>flightType</a:t>
            </a:r>
            <a:endParaRPr lang="en-US" sz="20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{</a:t>
            </a:r>
            <a:r>
              <a:rPr lang="en-US" sz="2000" b="1" dirty="0"/>
              <a:t>	char </a:t>
            </a:r>
            <a:r>
              <a:rPr lang="en-US" sz="2000" b="1" dirty="0" err="1" smtClean="0"/>
              <a:t>flightNum</a:t>
            </a:r>
            <a:r>
              <a:rPr lang="en-US" sz="2000" b="1" dirty="0" smtClean="0"/>
              <a:t>[6];</a:t>
            </a:r>
            <a:r>
              <a:rPr lang="en-US" sz="2000" b="1" dirty="0"/>
              <a:t>	</a:t>
            </a:r>
            <a:r>
              <a:rPr lang="en-US" sz="2000" b="1" dirty="0" smtClean="0"/>
              <a:t>// </a:t>
            </a:r>
            <a:r>
              <a:rPr lang="en-US" sz="2000" b="1" dirty="0"/>
              <a:t>max 6 </a:t>
            </a:r>
            <a:r>
              <a:rPr lang="en-US" sz="2000" b="1" dirty="0" smtClean="0"/>
              <a:t>characters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altitude;		</a:t>
            </a:r>
            <a:r>
              <a:rPr lang="en-US" sz="2000" b="1" dirty="0" smtClean="0"/>
              <a:t>// </a:t>
            </a:r>
            <a:r>
              <a:rPr lang="en-US" sz="2000" b="1" dirty="0"/>
              <a:t>in </a:t>
            </a:r>
            <a:r>
              <a:rPr lang="en-US" sz="2000" b="1" dirty="0" smtClean="0"/>
              <a:t>meters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 		</a:t>
            </a:r>
            <a:r>
              <a:rPr lang="en-US" sz="2000" b="1" dirty="0" err="1"/>
              <a:t>int</a:t>
            </a:r>
            <a:r>
              <a:rPr lang="en-US" sz="2000" b="1" dirty="0"/>
              <a:t> longitude;		</a:t>
            </a:r>
            <a:r>
              <a:rPr lang="en-US" sz="2000" b="1" dirty="0" smtClean="0"/>
              <a:t>// </a:t>
            </a:r>
            <a:r>
              <a:rPr lang="en-US" sz="2000" b="1" dirty="0"/>
              <a:t>in tenths of </a:t>
            </a:r>
            <a:r>
              <a:rPr lang="en-US" sz="2000" b="1" dirty="0" smtClean="0"/>
              <a:t>degrees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latitude;		</a:t>
            </a:r>
            <a:r>
              <a:rPr lang="en-US" sz="2000" b="1" dirty="0" smtClean="0"/>
              <a:t>// </a:t>
            </a:r>
            <a:r>
              <a:rPr lang="en-US" sz="2000" b="1" dirty="0"/>
              <a:t>in tenths of </a:t>
            </a:r>
            <a:r>
              <a:rPr lang="en-US" sz="2000" b="1" dirty="0" smtClean="0"/>
              <a:t>degrees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heading;		</a:t>
            </a:r>
            <a:r>
              <a:rPr lang="en-US" sz="2000" b="1" dirty="0" smtClean="0"/>
              <a:t>// </a:t>
            </a:r>
            <a:r>
              <a:rPr lang="en-US" sz="2000" b="1" dirty="0"/>
              <a:t>in tenths of </a:t>
            </a:r>
            <a:r>
              <a:rPr lang="en-US" sz="2000" b="1" dirty="0" smtClean="0"/>
              <a:t>degrees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		double </a:t>
            </a:r>
            <a:r>
              <a:rPr lang="en-US" sz="2000" b="1" dirty="0" err="1"/>
              <a:t>airSpeed</a:t>
            </a:r>
            <a:r>
              <a:rPr lang="en-US" sz="2000" b="1" dirty="0"/>
              <a:t>;	</a:t>
            </a:r>
            <a:r>
              <a:rPr lang="en-US" sz="2000" b="1" dirty="0" smtClean="0"/>
              <a:t>// </a:t>
            </a:r>
            <a:r>
              <a:rPr lang="en-US" sz="2000" b="1" dirty="0"/>
              <a:t>in </a:t>
            </a:r>
            <a:r>
              <a:rPr lang="en-US" sz="2000" b="1" dirty="0" smtClean="0"/>
              <a:t>km/</a:t>
            </a:r>
            <a:r>
              <a:rPr lang="en-US" sz="2000" b="1" dirty="0" err="1" smtClean="0"/>
              <a:t>hr</a:t>
            </a:r>
            <a:endParaRPr lang="en-US" sz="2000" b="1" dirty="0"/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/>
              <a:t>		} Flight planes[100];</a:t>
            </a:r>
          </a:p>
          <a:p>
            <a:r>
              <a:rPr lang="en-US" dirty="0"/>
              <a:t>Each array element is a structure.</a:t>
            </a:r>
          </a:p>
          <a:p>
            <a:r>
              <a:rPr lang="en-US" dirty="0"/>
              <a:t>To access a member of a particular element in the </a:t>
            </a:r>
            <a:r>
              <a:rPr lang="en-US" dirty="0" smtClean="0"/>
              <a:t>array, used array index and the </a:t>
            </a:r>
            <a:r>
              <a:rPr lang="en-US" dirty="0"/>
              <a:t>“.” dot operator: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</a:rPr>
              <a:t>planes[34].altitude = 10000;</a:t>
            </a:r>
          </a:p>
        </p:txBody>
      </p:sp>
      <p:sp>
        <p:nvSpPr>
          <p:cNvPr id="309453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Array of structs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3DA6-0872-43D8-8849-767D0A154BF8}" type="slidenum">
              <a:rPr lang="en-US"/>
              <a:pPr/>
              <a:t>12</a:t>
            </a:fld>
            <a:endParaRPr lang="en-US"/>
          </a:p>
        </p:txBody>
      </p:sp>
      <p:sp>
        <p:nvSpPr>
          <p:cNvPr id="309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and Structures</a:t>
            </a:r>
          </a:p>
        </p:txBody>
      </p:sp>
      <p:sp>
        <p:nvSpPr>
          <p:cNvPr id="309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436688"/>
            <a:ext cx="8356600" cy="876300"/>
          </a:xfrm>
        </p:spPr>
        <p:txBody>
          <a:bodyPr/>
          <a:lstStyle/>
          <a:p>
            <a:r>
              <a:rPr lang="en-US" dirty="0" smtClean="0"/>
              <a:t>As a data type, pointer variables </a:t>
            </a:r>
            <a:r>
              <a:rPr lang="en-US" dirty="0"/>
              <a:t>can point </a:t>
            </a:r>
            <a:r>
              <a:rPr lang="en-US" dirty="0" smtClean="0"/>
              <a:t>to structures</a:t>
            </a:r>
            <a:endParaRPr lang="en-US" dirty="0"/>
          </a:p>
        </p:txBody>
      </p:sp>
      <p:sp>
        <p:nvSpPr>
          <p:cNvPr id="3095556" name="Text Box 4"/>
          <p:cNvSpPr txBox="1">
            <a:spLocks noChangeArrowheads="1"/>
          </p:cNvSpPr>
          <p:nvPr/>
        </p:nvSpPr>
        <p:spPr bwMode="auto">
          <a:xfrm>
            <a:off x="852488" y="1920875"/>
            <a:ext cx="5932487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>
                <a:latin typeface="Arial" charset="0"/>
              </a:rPr>
              <a:t>struct</a:t>
            </a:r>
            <a:r>
              <a:rPr lang="en-US" sz="1800" b="1" dirty="0">
                <a:latin typeface="Arial" charset="0"/>
              </a:rPr>
              <a:t> person</a:t>
            </a:r>
          </a:p>
          <a:p>
            <a:r>
              <a:rPr lang="en-US" sz="1800" b="1" dirty="0">
                <a:latin typeface="Arial" charset="0"/>
              </a:rPr>
              <a:t>{	char </a:t>
            </a:r>
            <a:r>
              <a:rPr lang="en-US" sz="1800" b="1" dirty="0" smtClean="0">
                <a:latin typeface="Arial" charset="0"/>
              </a:rPr>
              <a:t>name[32];</a:t>
            </a: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	long </a:t>
            </a:r>
            <a:r>
              <a:rPr lang="en-US" sz="1800" b="1" dirty="0" err="1">
                <a:latin typeface="Arial" charset="0"/>
              </a:rPr>
              <a:t>ssn</a:t>
            </a:r>
            <a:r>
              <a:rPr lang="en-US" sz="1800" b="1" dirty="0">
                <a:latin typeface="Arial" charset="0"/>
              </a:rPr>
              <a:t>;</a:t>
            </a:r>
          </a:p>
          <a:p>
            <a:r>
              <a:rPr lang="en-US" sz="1800" b="1" dirty="0">
                <a:latin typeface="Arial" charset="0"/>
              </a:rPr>
              <a:t>} barney, *rubble;</a:t>
            </a:r>
          </a:p>
          <a:p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int main()</a:t>
            </a:r>
          </a:p>
          <a:p>
            <a:r>
              <a:rPr lang="en-US" sz="1800" b="1" dirty="0">
                <a:latin typeface="Arial" charset="0"/>
              </a:rPr>
              <a:t>{</a:t>
            </a:r>
          </a:p>
          <a:p>
            <a:r>
              <a:rPr lang="en-US" sz="1800" b="1" dirty="0">
                <a:latin typeface="Arial" charset="0"/>
              </a:rPr>
              <a:t>	rubble = &amp;barney;</a:t>
            </a:r>
          </a:p>
          <a:p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latin typeface="Arial" charset="0"/>
              </a:rPr>
              <a:t>strcpy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((*rubble).name, “Rubble, Barney”);</a:t>
            </a:r>
          </a:p>
          <a:p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	(*rubble).</a:t>
            </a:r>
            <a:r>
              <a:rPr lang="en-US" sz="1800" b="1" dirty="0" err="1">
                <a:solidFill>
                  <a:srgbClr val="0000FF"/>
                </a:solidFill>
                <a:latin typeface="Arial" charset="0"/>
              </a:rPr>
              <a:t>ssn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 = 555234561;</a:t>
            </a:r>
          </a:p>
          <a:p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latin typeface="Arial" charset="0"/>
              </a:rPr>
              <a:t>printf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(“%s %</a:t>
            </a:r>
            <a:r>
              <a:rPr lang="en-US" sz="1800" b="1" dirty="0" err="1">
                <a:solidFill>
                  <a:srgbClr val="0000FF"/>
                </a:solidFill>
                <a:latin typeface="Arial" charset="0"/>
              </a:rPr>
              <a:t>ld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\n”, (*rubble).name, (*rubble).</a:t>
            </a:r>
            <a:r>
              <a:rPr lang="en-US" sz="1800" b="1" dirty="0" err="1">
                <a:solidFill>
                  <a:srgbClr val="0000FF"/>
                </a:solidFill>
                <a:latin typeface="Arial" charset="0"/>
              </a:rPr>
              <a:t>ssn</a:t>
            </a:r>
            <a:r>
              <a:rPr lang="en-US" sz="1800" b="1" dirty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r>
              <a:rPr lang="en-US" sz="1800" b="1" dirty="0">
                <a:latin typeface="Arial" charset="0"/>
              </a:rPr>
              <a:t>}</a:t>
            </a:r>
          </a:p>
        </p:txBody>
      </p:sp>
      <p:sp>
        <p:nvSpPr>
          <p:cNvPr id="3095557" name="Text Box 5"/>
          <p:cNvSpPr txBox="1">
            <a:spLocks noChangeArrowheads="1"/>
          </p:cNvSpPr>
          <p:nvPr/>
        </p:nvSpPr>
        <p:spPr bwMode="auto">
          <a:xfrm>
            <a:off x="1052513" y="5562600"/>
            <a:ext cx="554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1800" b="1">
                <a:solidFill>
                  <a:srgbClr val="0000FF"/>
                </a:solidFill>
                <a:latin typeface="Arial" charset="0"/>
              </a:rPr>
              <a:t>    strcpy(rubble-&gt;name, “Rubble, Barney”);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Arial" charset="0"/>
              </a:rPr>
              <a:t>    rubble-&gt;ssn = 555234561;</a:t>
            </a:r>
          </a:p>
          <a:p>
            <a:pPr eaLnBrk="0" hangingPunct="0"/>
            <a:r>
              <a:rPr lang="en-US" sz="1800" b="1">
                <a:solidFill>
                  <a:srgbClr val="0000FF"/>
                </a:solidFill>
                <a:latin typeface="Arial" charset="0"/>
              </a:rPr>
              <a:t>    printf(“%s %ld\n”, rubble-&gt;name, rubble-&gt;ssn);</a:t>
            </a:r>
          </a:p>
        </p:txBody>
      </p:sp>
      <p:grpSp>
        <p:nvGrpSpPr>
          <p:cNvPr id="3095558" name="Group 6"/>
          <p:cNvGrpSpPr>
            <a:grpSpLocks/>
          </p:cNvGrpSpPr>
          <p:nvPr/>
        </p:nvGrpSpPr>
        <p:grpSpPr bwMode="auto">
          <a:xfrm>
            <a:off x="3225800" y="3478213"/>
            <a:ext cx="4127500" cy="742950"/>
            <a:chOff x="2264" y="1982"/>
            <a:chExt cx="2600" cy="468"/>
          </a:xfrm>
        </p:grpSpPr>
        <p:sp>
          <p:nvSpPr>
            <p:cNvPr id="3095559" name="Line 7"/>
            <p:cNvSpPr>
              <a:spLocks noChangeShapeType="1"/>
            </p:cNvSpPr>
            <p:nvPr/>
          </p:nvSpPr>
          <p:spPr bwMode="auto">
            <a:xfrm flipV="1">
              <a:off x="2264" y="2113"/>
              <a:ext cx="1691" cy="337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95560" name="Text Box 8"/>
            <p:cNvSpPr txBox="1">
              <a:spLocks noChangeArrowheads="1"/>
            </p:cNvSpPr>
            <p:nvPr/>
          </p:nvSpPr>
          <p:spPr bwMode="auto">
            <a:xfrm>
              <a:off x="3920" y="1982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FF0033"/>
                  </a:solidFill>
                  <a:latin typeface="Times New Roman" pitchFamily="18" charset="0"/>
                </a:rPr>
                <a:t>Not Common</a:t>
              </a:r>
            </a:p>
          </p:txBody>
        </p:sp>
      </p:grpSp>
      <p:grpSp>
        <p:nvGrpSpPr>
          <p:cNvPr id="3095561" name="Group 9"/>
          <p:cNvGrpSpPr>
            <a:grpSpLocks/>
          </p:cNvGrpSpPr>
          <p:nvPr/>
        </p:nvGrpSpPr>
        <p:grpSpPr bwMode="auto">
          <a:xfrm>
            <a:off x="3016250" y="5021263"/>
            <a:ext cx="4897438" cy="619125"/>
            <a:chOff x="2132" y="2954"/>
            <a:chExt cx="3085" cy="390"/>
          </a:xfrm>
        </p:grpSpPr>
        <p:sp>
          <p:nvSpPr>
            <p:cNvPr id="3095562" name="Line 10"/>
            <p:cNvSpPr>
              <a:spLocks noChangeShapeType="1"/>
            </p:cNvSpPr>
            <p:nvPr/>
          </p:nvSpPr>
          <p:spPr bwMode="auto">
            <a:xfrm flipH="1">
              <a:off x="2132" y="3080"/>
              <a:ext cx="2051" cy="264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95563" name="Text Box 11"/>
            <p:cNvSpPr txBox="1">
              <a:spLocks noChangeArrowheads="1"/>
            </p:cNvSpPr>
            <p:nvPr/>
          </p:nvSpPr>
          <p:spPr bwMode="auto">
            <a:xfrm>
              <a:off x="4161" y="2954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b="1">
                  <a:solidFill>
                    <a:srgbClr val="FF0033"/>
                  </a:solidFill>
                  <a:latin typeface="Times New Roman" pitchFamily="18" charset="0"/>
                </a:rPr>
                <a:t>More Common</a:t>
              </a:r>
            </a:p>
          </p:txBody>
        </p:sp>
      </p:grpSp>
      <p:grpSp>
        <p:nvGrpSpPr>
          <p:cNvPr id="3095564" name="Group 12"/>
          <p:cNvGrpSpPr>
            <a:grpSpLocks/>
          </p:cNvGrpSpPr>
          <p:nvPr/>
        </p:nvGrpSpPr>
        <p:grpSpPr bwMode="auto">
          <a:xfrm>
            <a:off x="2954338" y="2263775"/>
            <a:ext cx="4935537" cy="666750"/>
            <a:chOff x="2093" y="1217"/>
            <a:chExt cx="3109" cy="420"/>
          </a:xfrm>
        </p:grpSpPr>
        <p:sp>
          <p:nvSpPr>
            <p:cNvPr id="3095565" name="Line 13"/>
            <p:cNvSpPr>
              <a:spLocks noChangeShapeType="1"/>
            </p:cNvSpPr>
            <p:nvPr/>
          </p:nvSpPr>
          <p:spPr bwMode="auto">
            <a:xfrm flipV="1">
              <a:off x="2093" y="1360"/>
              <a:ext cx="1709" cy="277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95566" name="Text Box 14"/>
            <p:cNvSpPr txBox="1">
              <a:spLocks noChangeArrowheads="1"/>
            </p:cNvSpPr>
            <p:nvPr/>
          </p:nvSpPr>
          <p:spPr bwMode="auto">
            <a:xfrm>
              <a:off x="3766" y="1217"/>
              <a:ext cx="1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FF0033"/>
                  </a:solidFill>
                  <a:latin typeface="Times New Roman" pitchFamily="18" charset="0"/>
                </a:rPr>
                <a:t>How Much Memory?</a:t>
              </a:r>
            </a:p>
          </p:txBody>
        </p:sp>
      </p:grpSp>
      <p:sp>
        <p:nvSpPr>
          <p:cNvPr id="3095567" name="Text Box 1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9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5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1799-7AA3-4711-BE77-80A9BBDF6521}" type="slidenum">
              <a:rPr lang="en-US"/>
              <a:pPr/>
              <a:t>13</a:t>
            </a:fld>
            <a:endParaRPr lang="en-US"/>
          </a:p>
        </p:txBody>
      </p:sp>
      <p:sp>
        <p:nvSpPr>
          <p:cNvPr id="309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and Structures</a:t>
            </a:r>
          </a:p>
        </p:txBody>
      </p:sp>
      <p:sp>
        <p:nvSpPr>
          <p:cNvPr id="309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47800"/>
            <a:ext cx="8356600" cy="1409700"/>
          </a:xfrm>
        </p:spPr>
        <p:txBody>
          <a:bodyPr/>
          <a:lstStyle/>
          <a:p>
            <a:r>
              <a:rPr lang="en-US"/>
              <a:t>Since pointers can point to structures, then it’s easy to make links between structures.</a:t>
            </a:r>
          </a:p>
        </p:txBody>
      </p:sp>
      <p:sp>
        <p:nvSpPr>
          <p:cNvPr id="3096580" name="Text Box 4"/>
          <p:cNvSpPr txBox="1">
            <a:spLocks noChangeArrowheads="1"/>
          </p:cNvSpPr>
          <p:nvPr/>
        </p:nvSpPr>
        <p:spPr bwMode="auto">
          <a:xfrm>
            <a:off x="598488" y="2586038"/>
            <a:ext cx="6321425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{	char initials[2];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long </a:t>
            </a:r>
            <a:r>
              <a:rPr lang="en-US" sz="1400" b="1" dirty="0" err="1">
                <a:latin typeface="Arial" charset="0"/>
              </a:rPr>
              <a:t>ssn</a:t>
            </a:r>
            <a:r>
              <a:rPr lang="en-US" sz="1400" b="1" dirty="0"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int</a:t>
            </a:r>
            <a:r>
              <a:rPr lang="en-US" sz="1400" b="1" dirty="0">
                <a:latin typeface="Arial" charset="0"/>
              </a:rPr>
              <a:t> height;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 *father;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 *mother;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4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/* Declare variables and initialize them at the same time */</a:t>
            </a:r>
          </a:p>
          <a:p>
            <a:pPr>
              <a:lnSpc>
                <a:spcPct val="90000"/>
              </a:lnSpc>
            </a:pP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 tom = { "</a:t>
            </a:r>
            <a:r>
              <a:rPr lang="en-US" sz="1400" b="1" dirty="0" err="1">
                <a:latin typeface="Arial" charset="0"/>
              </a:rPr>
              <a:t>tj</a:t>
            </a:r>
            <a:r>
              <a:rPr lang="en-US" sz="1400" b="1" dirty="0">
                <a:latin typeface="Arial" charset="0"/>
              </a:rPr>
              <a:t>", 555235512, 74, NULL, NULL };</a:t>
            </a:r>
          </a:p>
          <a:p>
            <a:pPr>
              <a:lnSpc>
                <a:spcPct val="90000"/>
              </a:lnSpc>
            </a:pP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 bill = { "</a:t>
            </a:r>
            <a:r>
              <a:rPr lang="en-US" sz="1400" b="1" dirty="0" err="1">
                <a:latin typeface="Arial" charset="0"/>
              </a:rPr>
              <a:t>wj</a:t>
            </a:r>
            <a:r>
              <a:rPr lang="en-US" sz="1400" b="1" dirty="0">
                <a:latin typeface="Arial" charset="0"/>
              </a:rPr>
              <a:t>", 351003232, 75, NULL, NULL };</a:t>
            </a:r>
          </a:p>
          <a:p>
            <a:pPr>
              <a:lnSpc>
                <a:spcPct val="90000"/>
              </a:lnSpc>
            </a:pPr>
            <a:r>
              <a:rPr lang="en-US" sz="1400" b="1" dirty="0" err="1">
                <a:latin typeface="Arial" charset="0"/>
              </a:rPr>
              <a:t>struct</a:t>
            </a:r>
            <a:r>
              <a:rPr lang="en-US" sz="1400" b="1" dirty="0">
                <a:latin typeface="Arial" charset="0"/>
              </a:rPr>
              <a:t> person </a:t>
            </a:r>
            <a:r>
              <a:rPr lang="en-US" sz="1400" b="1" dirty="0" err="1">
                <a:latin typeface="Arial" charset="0"/>
              </a:rPr>
              <a:t>susan</a:t>
            </a:r>
            <a:r>
              <a:rPr lang="en-US" sz="1400" b="1" dirty="0">
                <a:latin typeface="Arial" charset="0"/>
              </a:rPr>
              <a:t> = { "</a:t>
            </a:r>
            <a:r>
              <a:rPr lang="en-US" sz="1400" b="1" dirty="0" err="1">
                <a:latin typeface="Arial" charset="0"/>
              </a:rPr>
              <a:t>sd</a:t>
            </a:r>
            <a:r>
              <a:rPr lang="en-US" sz="1400" b="1" dirty="0">
                <a:latin typeface="Arial" charset="0"/>
              </a:rPr>
              <a:t>", 980332153, 70, NULL, NULL };</a:t>
            </a:r>
          </a:p>
          <a:p>
            <a:pPr>
              <a:lnSpc>
                <a:spcPct val="90000"/>
              </a:lnSpc>
            </a:pPr>
            <a:endParaRPr lang="en-US" sz="14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1400" b="1" dirty="0" err="1">
                <a:latin typeface="Arial" charset="0"/>
              </a:rPr>
              <a:t>int</a:t>
            </a:r>
            <a:r>
              <a:rPr lang="en-US" sz="1400" b="1" dirty="0">
                <a:latin typeface="Arial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{	/* Set tom's parents pointers */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tom.father</a:t>
            </a:r>
            <a:r>
              <a:rPr lang="en-US" sz="1400" b="1" dirty="0">
                <a:latin typeface="Arial" charset="0"/>
              </a:rPr>
              <a:t> = &amp;bill;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tom.mother</a:t>
            </a:r>
            <a:r>
              <a:rPr lang="en-US" sz="1400" b="1" dirty="0">
                <a:latin typeface="Arial" charset="0"/>
              </a:rPr>
              <a:t> = &amp;</a:t>
            </a:r>
            <a:r>
              <a:rPr lang="en-US" sz="1400" b="1" dirty="0" err="1">
                <a:latin typeface="Arial" charset="0"/>
              </a:rPr>
              <a:t>susan</a:t>
            </a:r>
            <a:r>
              <a:rPr lang="en-US" sz="1400" b="1" dirty="0">
                <a:latin typeface="Arial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	</a:t>
            </a:r>
            <a:r>
              <a:rPr lang="en-US" sz="1400" b="1" dirty="0" err="1">
                <a:latin typeface="Arial" charset="0"/>
              </a:rPr>
              <a:t>printf</a:t>
            </a:r>
            <a:r>
              <a:rPr lang="en-US" sz="1400" b="1" dirty="0">
                <a:latin typeface="Arial" charset="0"/>
              </a:rPr>
              <a:t>(“\</a:t>
            </a:r>
            <a:r>
              <a:rPr lang="en-US" sz="1400" b="1" dirty="0" err="1">
                <a:latin typeface="Arial" charset="0"/>
              </a:rPr>
              <a:t>nTom's</a:t>
            </a:r>
            <a:r>
              <a:rPr lang="en-US" sz="1400" b="1" dirty="0">
                <a:latin typeface="Arial" charset="0"/>
              </a:rPr>
              <a:t> mother's height is: %d in", </a:t>
            </a:r>
            <a:r>
              <a:rPr lang="en-US" sz="1400" b="1" dirty="0" err="1">
                <a:latin typeface="Arial" charset="0"/>
              </a:rPr>
              <a:t>tom.mother</a:t>
            </a:r>
            <a:r>
              <a:rPr lang="en-US" sz="1400" b="1" dirty="0">
                <a:latin typeface="Arial" charset="0"/>
              </a:rPr>
              <a:t>-&gt;height);</a:t>
            </a:r>
          </a:p>
          <a:p>
            <a:pPr>
              <a:lnSpc>
                <a:spcPct val="90000"/>
              </a:lnSpc>
            </a:pPr>
            <a:r>
              <a:rPr lang="en-US" sz="1400" b="1" dirty="0">
                <a:latin typeface="Arial" charset="0"/>
              </a:rPr>
              <a:t>}</a:t>
            </a:r>
          </a:p>
        </p:txBody>
      </p:sp>
      <p:sp>
        <p:nvSpPr>
          <p:cNvPr id="3096581" name="Rectangle 5"/>
          <p:cNvSpPr>
            <a:spLocks noChangeArrowheads="1"/>
          </p:cNvSpPr>
          <p:nvPr/>
        </p:nvSpPr>
        <p:spPr bwMode="auto">
          <a:xfrm>
            <a:off x="5610225" y="2571750"/>
            <a:ext cx="1117600" cy="4572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800" b="1" dirty="0">
                <a:latin typeface="Comic Sans MS" pitchFamily="66" charset="0"/>
              </a:rPr>
              <a:t>tom</a:t>
            </a:r>
          </a:p>
        </p:txBody>
      </p:sp>
      <p:grpSp>
        <p:nvGrpSpPr>
          <p:cNvPr id="3096582" name="Group 6"/>
          <p:cNvGrpSpPr>
            <a:grpSpLocks/>
          </p:cNvGrpSpPr>
          <p:nvPr/>
        </p:nvGrpSpPr>
        <p:grpSpPr bwMode="auto">
          <a:xfrm>
            <a:off x="6524625" y="2971800"/>
            <a:ext cx="1320800" cy="800100"/>
            <a:chOff x="4094" y="1656"/>
            <a:chExt cx="832" cy="504"/>
          </a:xfrm>
        </p:grpSpPr>
        <p:sp>
          <p:nvSpPr>
            <p:cNvPr id="3096583" name="Rectangle 7"/>
            <p:cNvSpPr>
              <a:spLocks noChangeArrowheads="1"/>
            </p:cNvSpPr>
            <p:nvPr/>
          </p:nvSpPr>
          <p:spPr bwMode="auto">
            <a:xfrm>
              <a:off x="4222" y="1872"/>
              <a:ext cx="704" cy="288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 dirty="0" err="1">
                  <a:latin typeface="Comic Sans MS" pitchFamily="66" charset="0"/>
                </a:rPr>
                <a:t>susan</a:t>
              </a:r>
              <a:endParaRPr lang="en-US" sz="1800" b="1" dirty="0">
                <a:latin typeface="Comic Sans MS" pitchFamily="66" charset="0"/>
              </a:endParaRPr>
            </a:p>
          </p:txBody>
        </p:sp>
        <p:sp>
          <p:nvSpPr>
            <p:cNvPr id="3096584" name="Line 8"/>
            <p:cNvSpPr>
              <a:spLocks noChangeShapeType="1"/>
            </p:cNvSpPr>
            <p:nvPr/>
          </p:nvSpPr>
          <p:spPr bwMode="auto">
            <a:xfrm>
              <a:off x="4094" y="1656"/>
              <a:ext cx="256" cy="2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585" name="Rectangle 9"/>
            <p:cNvSpPr>
              <a:spLocks noChangeArrowheads="1"/>
            </p:cNvSpPr>
            <p:nvPr/>
          </p:nvSpPr>
          <p:spPr bwMode="auto">
            <a:xfrm>
              <a:off x="4446" y="1718"/>
              <a:ext cx="40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 dirty="0">
                  <a:latin typeface="Comic Sans MS" pitchFamily="66" charset="0"/>
                </a:rPr>
                <a:t>mother</a:t>
              </a:r>
            </a:p>
          </p:txBody>
        </p:sp>
      </p:grpSp>
      <p:grpSp>
        <p:nvGrpSpPr>
          <p:cNvPr id="3096586" name="Group 10"/>
          <p:cNvGrpSpPr>
            <a:grpSpLocks/>
          </p:cNvGrpSpPr>
          <p:nvPr/>
        </p:nvGrpSpPr>
        <p:grpSpPr bwMode="auto">
          <a:xfrm>
            <a:off x="4391025" y="2971800"/>
            <a:ext cx="1422400" cy="800100"/>
            <a:chOff x="2816" y="1656"/>
            <a:chExt cx="896" cy="504"/>
          </a:xfrm>
        </p:grpSpPr>
        <p:sp>
          <p:nvSpPr>
            <p:cNvPr id="3096587" name="Rectangle 11"/>
            <p:cNvSpPr>
              <a:spLocks noChangeArrowheads="1"/>
            </p:cNvSpPr>
            <p:nvPr/>
          </p:nvSpPr>
          <p:spPr bwMode="auto">
            <a:xfrm>
              <a:off x="2816" y="1872"/>
              <a:ext cx="704" cy="288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 dirty="0">
                  <a:latin typeface="Comic Sans MS" pitchFamily="66" charset="0"/>
                </a:rPr>
                <a:t>bill</a:t>
              </a:r>
            </a:p>
          </p:txBody>
        </p:sp>
        <p:sp>
          <p:nvSpPr>
            <p:cNvPr id="3096588" name="Line 12"/>
            <p:cNvSpPr>
              <a:spLocks noChangeShapeType="1"/>
            </p:cNvSpPr>
            <p:nvPr/>
          </p:nvSpPr>
          <p:spPr bwMode="auto">
            <a:xfrm flipH="1">
              <a:off x="3328" y="1656"/>
              <a:ext cx="384" cy="2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589" name="Rectangle 13"/>
            <p:cNvSpPr>
              <a:spLocks noChangeArrowheads="1"/>
            </p:cNvSpPr>
            <p:nvPr/>
          </p:nvSpPr>
          <p:spPr bwMode="auto">
            <a:xfrm>
              <a:off x="2947" y="1711"/>
              <a:ext cx="37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000" b="1" dirty="0">
                  <a:latin typeface="Comic Sans MS" pitchFamily="66" charset="0"/>
                </a:rPr>
                <a:t>father</a:t>
              </a:r>
            </a:p>
          </p:txBody>
        </p:sp>
      </p:grpSp>
      <p:sp>
        <p:nvSpPr>
          <p:cNvPr id="3096590" name="Text Box 14"/>
          <p:cNvSpPr txBox="1">
            <a:spLocks noChangeArrowheads="1"/>
          </p:cNvSpPr>
          <p:nvPr/>
        </p:nvSpPr>
        <p:spPr bwMode="auto">
          <a:xfrm>
            <a:off x="7083425" y="4130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endParaRPr lang="en-US" sz="1800">
              <a:latin typeface="Times New Roman" pitchFamily="18" charset="0"/>
            </a:endParaRPr>
          </a:p>
        </p:txBody>
      </p:sp>
      <p:grpSp>
        <p:nvGrpSpPr>
          <p:cNvPr id="3096591" name="Group 15"/>
          <p:cNvGrpSpPr>
            <a:grpSpLocks/>
          </p:cNvGrpSpPr>
          <p:nvPr/>
        </p:nvGrpSpPr>
        <p:grpSpPr bwMode="auto">
          <a:xfrm>
            <a:off x="5376863" y="4400550"/>
            <a:ext cx="3687762" cy="2149475"/>
            <a:chOff x="3437" y="2556"/>
            <a:chExt cx="2323" cy="1354"/>
          </a:xfrm>
        </p:grpSpPr>
        <p:sp>
          <p:nvSpPr>
            <p:cNvPr id="3096592" name="Rectangle 16"/>
            <p:cNvSpPr>
              <a:spLocks noChangeArrowheads="1"/>
            </p:cNvSpPr>
            <p:nvPr/>
          </p:nvSpPr>
          <p:spPr bwMode="auto">
            <a:xfrm>
              <a:off x="4091" y="2556"/>
              <a:ext cx="1669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tom is a struct and mother is a field in that struct, thus tom.mother is correct.</a:t>
              </a:r>
            </a:p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mother is a pointer to a struct and thus mother-&gt;height is correct.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>
                  <a:latin typeface="Arial" charset="0"/>
                </a:rPr>
                <a:t>Combine them for tom.mother-&gt;height</a:t>
              </a:r>
            </a:p>
          </p:txBody>
        </p:sp>
        <p:sp>
          <p:nvSpPr>
            <p:cNvPr id="3096593" name="Line 17"/>
            <p:cNvSpPr>
              <a:spLocks noChangeShapeType="1"/>
            </p:cNvSpPr>
            <p:nvPr/>
          </p:nvSpPr>
          <p:spPr bwMode="auto">
            <a:xfrm flipH="1">
              <a:off x="3437" y="3005"/>
              <a:ext cx="644" cy="46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96594" name="Text Box 18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 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96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58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7C98-E514-4681-A4BA-57293EF438C3}" type="slidenum">
              <a:rPr lang="en-US"/>
              <a:pPr/>
              <a:t>14</a:t>
            </a:fld>
            <a:endParaRPr lang="en-US"/>
          </a:p>
        </p:txBody>
      </p:sp>
      <p:sp>
        <p:nvSpPr>
          <p:cNvPr id="309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Usage + Heaps</a:t>
            </a:r>
          </a:p>
        </p:txBody>
      </p:sp>
      <p:sp>
        <p:nvSpPr>
          <p:cNvPr id="309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5100"/>
            <a:ext cx="5016500" cy="163512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Variable memory is allocated in three areas: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Global data section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Run-time stack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Dynamically allocated - </a:t>
            </a:r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097608" name="Text Box 8"/>
          <p:cNvSpPr txBox="1">
            <a:spLocks noChangeArrowheads="1"/>
          </p:cNvSpPr>
          <p:nvPr/>
        </p:nvSpPr>
        <p:spPr bwMode="auto">
          <a:xfrm>
            <a:off x="5470525" y="6262688"/>
            <a:ext cx="82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0xffff</a:t>
            </a:r>
          </a:p>
        </p:txBody>
      </p:sp>
      <p:grpSp>
        <p:nvGrpSpPr>
          <p:cNvPr id="3097609" name="Group 9"/>
          <p:cNvGrpSpPr>
            <a:grpSpLocks/>
          </p:cNvGrpSpPr>
          <p:nvPr/>
        </p:nvGrpSpPr>
        <p:grpSpPr bwMode="auto">
          <a:xfrm>
            <a:off x="6286500" y="6180165"/>
            <a:ext cx="2540000" cy="258764"/>
            <a:chOff x="3960" y="3765"/>
            <a:chExt cx="1600" cy="163"/>
          </a:xfrm>
        </p:grpSpPr>
        <p:sp>
          <p:nvSpPr>
            <p:cNvPr id="3097610" name="Line 10"/>
            <p:cNvSpPr>
              <a:spLocks noChangeShapeType="1"/>
            </p:cNvSpPr>
            <p:nvPr/>
          </p:nvSpPr>
          <p:spPr bwMode="auto">
            <a:xfrm>
              <a:off x="3960" y="3773"/>
              <a:ext cx="1600" cy="0"/>
            </a:xfrm>
            <a:prstGeom prst="line">
              <a:avLst/>
            </a:prstGeom>
            <a:noFill/>
            <a:ln w="63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97611" name="Text Box 11"/>
            <p:cNvSpPr txBox="1">
              <a:spLocks noChangeArrowheads="1"/>
            </p:cNvSpPr>
            <p:nvPr/>
          </p:nvSpPr>
          <p:spPr bwMode="auto">
            <a:xfrm>
              <a:off x="4186" y="3765"/>
              <a:ext cx="892" cy="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1" dirty="0">
                  <a:latin typeface="Arial" charset="0"/>
                </a:rPr>
                <a:t>Interrupt Vectors</a:t>
              </a:r>
            </a:p>
          </p:txBody>
        </p:sp>
      </p:grpSp>
      <p:sp>
        <p:nvSpPr>
          <p:cNvPr id="3097612" name="Rectangle 12"/>
          <p:cNvSpPr>
            <a:spLocks noChangeArrowheads="1"/>
          </p:cNvSpPr>
          <p:nvPr/>
        </p:nvSpPr>
        <p:spPr bwMode="auto">
          <a:xfrm>
            <a:off x="6286500" y="1450975"/>
            <a:ext cx="2540000" cy="28257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Arial" charset="0"/>
              </a:rPr>
              <a:t>SFR’s</a:t>
            </a:r>
          </a:p>
        </p:txBody>
      </p:sp>
      <p:sp>
        <p:nvSpPr>
          <p:cNvPr id="3097613" name="Text Box 13"/>
          <p:cNvSpPr txBox="1">
            <a:spLocks noChangeArrowheads="1"/>
          </p:cNvSpPr>
          <p:nvPr/>
        </p:nvSpPr>
        <p:spPr bwMode="auto">
          <a:xfrm>
            <a:off x="5470525" y="1376363"/>
            <a:ext cx="8223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400" b="1">
                <a:latin typeface="Courier New" pitchFamily="49" charset="0"/>
              </a:rPr>
              <a:t>0x0000</a:t>
            </a:r>
          </a:p>
        </p:txBody>
      </p:sp>
      <p:grpSp>
        <p:nvGrpSpPr>
          <p:cNvPr id="3097625" name="Group 25"/>
          <p:cNvGrpSpPr>
            <a:grpSpLocks/>
          </p:cNvGrpSpPr>
          <p:nvPr/>
        </p:nvGrpSpPr>
        <p:grpSpPr bwMode="auto">
          <a:xfrm>
            <a:off x="5470525" y="4176710"/>
            <a:ext cx="3355975" cy="2016123"/>
            <a:chOff x="3446" y="2503"/>
            <a:chExt cx="2114" cy="1270"/>
          </a:xfrm>
        </p:grpSpPr>
        <p:sp>
          <p:nvSpPr>
            <p:cNvPr id="3097626" name="Rectangle 26"/>
            <p:cNvSpPr>
              <a:spLocks noChangeArrowheads="1"/>
            </p:cNvSpPr>
            <p:nvPr/>
          </p:nvSpPr>
          <p:spPr bwMode="auto">
            <a:xfrm>
              <a:off x="3960" y="2592"/>
              <a:ext cx="1600" cy="11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Arial" charset="0"/>
                </a:rPr>
                <a:t>Program</a:t>
              </a:r>
            </a:p>
            <a:p>
              <a:pPr algn="ctr" eaLnBrk="0" hangingPunct="0"/>
              <a:r>
                <a:rPr lang="en-US" sz="1600" b="1" dirty="0">
                  <a:latin typeface="Arial" charset="0"/>
                </a:rPr>
                <a:t>(Flash)</a:t>
              </a:r>
            </a:p>
          </p:txBody>
        </p:sp>
        <p:sp>
          <p:nvSpPr>
            <p:cNvPr id="3097627" name="Line 27"/>
            <p:cNvSpPr>
              <a:spLocks noChangeShapeType="1"/>
            </p:cNvSpPr>
            <p:nvPr/>
          </p:nvSpPr>
          <p:spPr bwMode="auto">
            <a:xfrm flipV="1">
              <a:off x="3792" y="2816"/>
              <a:ext cx="1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97628" name="Text Box 28"/>
            <p:cNvSpPr txBox="1">
              <a:spLocks noChangeArrowheads="1"/>
            </p:cNvSpPr>
            <p:nvPr/>
          </p:nvSpPr>
          <p:spPr bwMode="auto">
            <a:xfrm>
              <a:off x="3590" y="2731"/>
              <a:ext cx="25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PC</a:t>
              </a:r>
            </a:p>
          </p:txBody>
        </p:sp>
        <p:sp>
          <p:nvSpPr>
            <p:cNvPr id="3097629" name="Text Box 29"/>
            <p:cNvSpPr txBox="1">
              <a:spLocks noChangeArrowheads="1"/>
            </p:cNvSpPr>
            <p:nvPr/>
          </p:nvSpPr>
          <p:spPr bwMode="auto">
            <a:xfrm>
              <a:off x="3446" y="2503"/>
              <a:ext cx="51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0x8000</a:t>
              </a:r>
            </a:p>
          </p:txBody>
        </p:sp>
      </p:grpSp>
      <p:sp>
        <p:nvSpPr>
          <p:cNvPr id="3097632" name="Text Box 32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Dynamic Memory Allocation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658" y="1604963"/>
            <a:ext cx="8361842" cy="2392867"/>
            <a:chOff x="464658" y="1604963"/>
            <a:chExt cx="8361842" cy="2392867"/>
          </a:xfrm>
        </p:grpSpPr>
        <p:grpSp>
          <p:nvGrpSpPr>
            <p:cNvPr id="3097614" name="Group 14"/>
            <p:cNvGrpSpPr>
              <a:grpSpLocks/>
            </p:cNvGrpSpPr>
            <p:nvPr/>
          </p:nvGrpSpPr>
          <p:grpSpPr bwMode="auto">
            <a:xfrm>
              <a:off x="5470525" y="1604963"/>
              <a:ext cx="3355975" cy="458787"/>
              <a:chOff x="3446" y="883"/>
              <a:chExt cx="2114" cy="289"/>
            </a:xfrm>
          </p:grpSpPr>
          <p:sp>
            <p:nvSpPr>
              <p:cNvPr id="3097615" name="Rectangle 15"/>
              <p:cNvSpPr>
                <a:spLocks noChangeArrowheads="1"/>
              </p:cNvSpPr>
              <p:nvPr/>
            </p:nvSpPr>
            <p:spPr bwMode="auto">
              <a:xfrm>
                <a:off x="3960" y="966"/>
                <a:ext cx="1600" cy="20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b="1" dirty="0">
                    <a:latin typeface="Arial" charset="0"/>
                  </a:rPr>
                  <a:t>Global Data Section</a:t>
                </a:r>
              </a:p>
            </p:txBody>
          </p:sp>
          <p:sp>
            <p:nvSpPr>
              <p:cNvPr id="3097616" name="Text Box 16"/>
              <p:cNvSpPr txBox="1">
                <a:spLocks noChangeArrowheads="1"/>
              </p:cNvSpPr>
              <p:nvPr/>
            </p:nvSpPr>
            <p:spPr bwMode="auto">
              <a:xfrm>
                <a:off x="3446" y="883"/>
                <a:ext cx="51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400" b="1">
                    <a:latin typeface="Courier New" pitchFamily="49" charset="0"/>
                  </a:rPr>
                  <a:t>0x0100</a:t>
                </a:r>
              </a:p>
            </p:txBody>
          </p:sp>
        </p:grpSp>
        <p:sp>
          <p:nvSpPr>
            <p:cNvPr id="35" name="Rectangle 3"/>
            <p:cNvSpPr txBox="1">
              <a:spLocks noChangeArrowheads="1"/>
            </p:cNvSpPr>
            <p:nvPr/>
          </p:nvSpPr>
          <p:spPr bwMode="auto">
            <a:xfrm>
              <a:off x="464658" y="3026689"/>
              <a:ext cx="5016500" cy="971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kern="0" dirty="0" smtClean="0"/>
                <a:t>Global variables are allocated in the global data section and are accessible after declaration.</a:t>
              </a:r>
              <a:endParaRPr lang="en-US" kern="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7563" y="2546350"/>
            <a:ext cx="8370525" cy="2134394"/>
            <a:chOff x="457563" y="2546350"/>
            <a:chExt cx="8370525" cy="2134394"/>
          </a:xfrm>
        </p:grpSpPr>
        <p:grpSp>
          <p:nvGrpSpPr>
            <p:cNvPr id="3097617" name="Group 17"/>
            <p:cNvGrpSpPr>
              <a:grpSpLocks/>
            </p:cNvGrpSpPr>
            <p:nvPr/>
          </p:nvGrpSpPr>
          <p:grpSpPr bwMode="auto">
            <a:xfrm>
              <a:off x="5470525" y="2546350"/>
              <a:ext cx="3357563" cy="523875"/>
              <a:chOff x="3446" y="1476"/>
              <a:chExt cx="2115" cy="330"/>
            </a:xfrm>
          </p:grpSpPr>
          <p:sp>
            <p:nvSpPr>
              <p:cNvPr id="3097618" name="Line 18"/>
              <p:cNvSpPr>
                <a:spLocks noChangeShapeType="1"/>
              </p:cNvSpPr>
              <p:nvPr/>
            </p:nvSpPr>
            <p:spPr bwMode="auto">
              <a:xfrm flipV="1">
                <a:off x="3792" y="1576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7619" name="Text Box 19"/>
              <p:cNvSpPr txBox="1">
                <a:spLocks noChangeArrowheads="1"/>
              </p:cNvSpPr>
              <p:nvPr/>
            </p:nvSpPr>
            <p:spPr bwMode="auto">
              <a:xfrm>
                <a:off x="3590" y="1491"/>
                <a:ext cx="250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400" b="1">
                    <a:latin typeface="Courier New" pitchFamily="49" charset="0"/>
                  </a:rPr>
                  <a:t>SP</a:t>
                </a:r>
              </a:p>
            </p:txBody>
          </p:sp>
          <p:sp>
            <p:nvSpPr>
              <p:cNvPr id="3097620" name="Rectangle 20"/>
              <p:cNvSpPr>
                <a:spLocks noChangeArrowheads="1"/>
              </p:cNvSpPr>
              <p:nvPr/>
            </p:nvSpPr>
            <p:spPr bwMode="auto">
              <a:xfrm>
                <a:off x="4270" y="1508"/>
                <a:ext cx="103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Arial" charset="0"/>
                  </a:rPr>
                  <a:t>Run-time stack</a:t>
                </a:r>
              </a:p>
            </p:txBody>
          </p:sp>
          <p:sp>
            <p:nvSpPr>
              <p:cNvPr id="3097621" name="Line 21"/>
              <p:cNvSpPr>
                <a:spLocks noChangeShapeType="1"/>
              </p:cNvSpPr>
              <p:nvPr/>
            </p:nvSpPr>
            <p:spPr bwMode="auto">
              <a:xfrm>
                <a:off x="3960" y="1708"/>
                <a:ext cx="1600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7622" name="Line 22"/>
              <p:cNvSpPr>
                <a:spLocks noChangeShapeType="1"/>
              </p:cNvSpPr>
              <p:nvPr/>
            </p:nvSpPr>
            <p:spPr bwMode="auto">
              <a:xfrm>
                <a:off x="3961" y="1476"/>
                <a:ext cx="1600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7623" name="Line 23"/>
              <p:cNvSpPr>
                <a:spLocks noChangeShapeType="1"/>
              </p:cNvSpPr>
              <p:nvPr/>
            </p:nvSpPr>
            <p:spPr bwMode="auto">
              <a:xfrm flipV="1">
                <a:off x="4185" y="1477"/>
                <a:ext cx="0" cy="23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624" name="Text Box 24"/>
              <p:cNvSpPr txBox="1">
                <a:spLocks noChangeArrowheads="1"/>
              </p:cNvSpPr>
              <p:nvPr/>
            </p:nvSpPr>
            <p:spPr bwMode="auto">
              <a:xfrm>
                <a:off x="3446" y="1627"/>
                <a:ext cx="518" cy="1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400" b="1">
                    <a:latin typeface="Courier New" pitchFamily="49" charset="0"/>
                  </a:rPr>
                  <a:t>0x0600</a:t>
                </a:r>
              </a:p>
            </p:txBody>
          </p:sp>
        </p:grpSp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>
              <a:off x="457563" y="3997830"/>
              <a:ext cx="5016500" cy="6829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kern="0" dirty="0" smtClean="0"/>
                <a:t>Local variables are allocated during execution on the stack.</a:t>
              </a:r>
              <a:endParaRPr lang="en-US" kern="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1101" y="2057400"/>
            <a:ext cx="8365399" cy="4079875"/>
            <a:chOff x="461101" y="2057400"/>
            <a:chExt cx="8365399" cy="4079875"/>
          </a:xfrm>
        </p:grpSpPr>
        <p:grpSp>
          <p:nvGrpSpPr>
            <p:cNvPr id="3097604" name="Group 4"/>
            <p:cNvGrpSpPr>
              <a:grpSpLocks/>
            </p:cNvGrpSpPr>
            <p:nvPr/>
          </p:nvGrpSpPr>
          <p:grpSpPr bwMode="auto">
            <a:xfrm>
              <a:off x="6286500" y="2057400"/>
              <a:ext cx="2540000" cy="366713"/>
              <a:chOff x="3960" y="1168"/>
              <a:chExt cx="1600" cy="231"/>
            </a:xfrm>
          </p:grpSpPr>
          <p:sp>
            <p:nvSpPr>
              <p:cNvPr id="3097605" name="Rectangle 5"/>
              <p:cNvSpPr>
                <a:spLocks noChangeArrowheads="1"/>
              </p:cNvSpPr>
              <p:nvPr/>
            </p:nvSpPr>
            <p:spPr bwMode="auto">
              <a:xfrm>
                <a:off x="4557" y="1181"/>
                <a:ext cx="4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600" b="1">
                    <a:latin typeface="Arial" charset="0"/>
                  </a:rPr>
                  <a:t>Heap</a:t>
                </a:r>
              </a:p>
            </p:txBody>
          </p:sp>
          <p:sp>
            <p:nvSpPr>
              <p:cNvPr id="3097606" name="Line 6"/>
              <p:cNvSpPr>
                <a:spLocks noChangeShapeType="1"/>
              </p:cNvSpPr>
              <p:nvPr/>
            </p:nvSpPr>
            <p:spPr bwMode="auto">
              <a:xfrm>
                <a:off x="4185" y="1168"/>
                <a:ext cx="0" cy="231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stealth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607" name="Line 7"/>
              <p:cNvSpPr>
                <a:spLocks noChangeShapeType="1"/>
              </p:cNvSpPr>
              <p:nvPr/>
            </p:nvSpPr>
            <p:spPr bwMode="auto">
              <a:xfrm>
                <a:off x="3960" y="1398"/>
                <a:ext cx="1600" cy="0"/>
              </a:xfrm>
              <a:prstGeom prst="line">
                <a:avLst/>
              </a:prstGeom>
              <a:noFill/>
              <a:ln w="6350">
                <a:solidFill>
                  <a:srgbClr val="0000FF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461101" y="4660614"/>
              <a:ext cx="5016500" cy="1476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kern="0" dirty="0" smtClean="0"/>
                <a:t>Dynamically allocated variables are allocated memory at run-time from the heap.</a:t>
              </a:r>
            </a:p>
            <a:p>
              <a:pPr lvl="1">
                <a:lnSpc>
                  <a:spcPct val="80000"/>
                </a:lnSpc>
              </a:pPr>
              <a:r>
                <a:rPr lang="en-US" b="1" kern="0" dirty="0" err="1" smtClean="0">
                  <a:solidFill>
                    <a:srgbClr val="FF0000"/>
                  </a:solidFill>
                </a:rPr>
                <a:t>malloc</a:t>
              </a:r>
              <a:r>
                <a:rPr lang="en-US" kern="0" dirty="0" smtClean="0"/>
                <a:t>() – allocates memory</a:t>
              </a:r>
            </a:p>
            <a:p>
              <a:pPr lvl="1">
                <a:lnSpc>
                  <a:spcPct val="80000"/>
                </a:lnSpc>
              </a:pPr>
              <a:r>
                <a:rPr lang="en-US" b="1" kern="0" dirty="0" smtClean="0">
                  <a:solidFill>
                    <a:srgbClr val="FF0000"/>
                  </a:solidFill>
                </a:rPr>
                <a:t>free</a:t>
              </a:r>
              <a:r>
                <a:rPr lang="en-US" kern="0" dirty="0" smtClean="0"/>
                <a:t>() – frees memory</a:t>
              </a:r>
              <a:endParaRPr lang="en-US" kern="0" dirty="0"/>
            </a:p>
          </p:txBody>
        </p:sp>
      </p:grpSp>
      <p:sp>
        <p:nvSpPr>
          <p:cNvPr id="3097630" name="Rectangle 30"/>
          <p:cNvSpPr>
            <a:spLocks noChangeArrowheads="1"/>
          </p:cNvSpPr>
          <p:nvPr/>
        </p:nvSpPr>
        <p:spPr bwMode="auto">
          <a:xfrm>
            <a:off x="6288088" y="1447800"/>
            <a:ext cx="2535237" cy="49768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9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9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7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06400" y="1333500"/>
            <a:ext cx="8356600" cy="16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Dynamic memory allocation using </a:t>
            </a:r>
            <a:r>
              <a:rPr lang="en-US" kern="0" dirty="0" err="1" smtClean="0"/>
              <a:t>malloc</a:t>
            </a:r>
            <a:r>
              <a:rPr lang="en-US" kern="0" dirty="0" smtClean="0"/>
              <a:t>() is used for many kinds of programs.</a:t>
            </a:r>
          </a:p>
          <a:p>
            <a:pPr lvl="1"/>
            <a:r>
              <a:rPr lang="en-US" kern="0" dirty="0" smtClean="0"/>
              <a:t>When data size is unknown or variable.</a:t>
            </a:r>
          </a:p>
          <a:p>
            <a:pPr lvl="1"/>
            <a:r>
              <a:rPr lang="en-US" kern="0" dirty="0" smtClean="0"/>
              <a:t>Building abstract structures like trees and linked lists.</a:t>
            </a:r>
            <a:endParaRPr lang="en-US" kern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BEF18-6499-4F04-9FB6-763E7C9C8F65}" type="slidenum">
              <a:rPr lang="en-US"/>
              <a:pPr/>
              <a:t>15</a:t>
            </a:fld>
            <a:endParaRPr lang="en-US"/>
          </a:p>
        </p:txBody>
      </p:sp>
      <p:sp>
        <p:nvSpPr>
          <p:cNvPr id="309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3098628" name="Text Box 4"/>
          <p:cNvSpPr txBox="1">
            <a:spLocks noChangeArrowheads="1"/>
          </p:cNvSpPr>
          <p:nvPr/>
        </p:nvSpPr>
        <p:spPr bwMode="auto">
          <a:xfrm>
            <a:off x="820738" y="3197445"/>
            <a:ext cx="62523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 smtClean="0">
                <a:latin typeface="Arial" charset="0"/>
              </a:rPr>
              <a:t>int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>
                <a:latin typeface="Arial" charset="0"/>
              </a:rPr>
              <a:t>main()</a:t>
            </a:r>
          </a:p>
          <a:p>
            <a:r>
              <a:rPr lang="en-US" sz="1800" b="1" dirty="0">
                <a:latin typeface="Arial" charset="0"/>
              </a:rPr>
              <a:t>{	</a:t>
            </a:r>
            <a:r>
              <a:rPr lang="en-US" sz="1800" b="1" dirty="0" err="1">
                <a:latin typeface="Arial" charset="0"/>
              </a:rPr>
              <a:t>int</a:t>
            </a:r>
            <a:r>
              <a:rPr lang="en-US" sz="1800" b="1" dirty="0">
                <a:latin typeface="Arial" charset="0"/>
              </a:rPr>
              <a:t> *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;</a:t>
            </a:r>
          </a:p>
          <a:p>
            <a:r>
              <a:rPr lang="en-US" sz="1800" b="1" dirty="0">
                <a:latin typeface="Arial" charset="0"/>
              </a:rPr>
              <a:t>	double *</a:t>
            </a:r>
            <a:r>
              <a:rPr lang="en-US" sz="1800" b="1" dirty="0" err="1">
                <a:latin typeface="Arial" charset="0"/>
              </a:rPr>
              <a:t>ddynArray</a:t>
            </a:r>
            <a:r>
              <a:rPr lang="en-US" sz="1800" b="1" dirty="0">
                <a:latin typeface="Arial" charset="0"/>
              </a:rPr>
              <a:t>;</a:t>
            </a:r>
          </a:p>
          <a:p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	/* Allocate space for 16 </a:t>
            </a:r>
            <a:r>
              <a:rPr lang="en-US" sz="1800" b="1" dirty="0" err="1">
                <a:latin typeface="Arial" charset="0"/>
              </a:rPr>
              <a:t>ints</a:t>
            </a:r>
            <a:r>
              <a:rPr lang="en-US" sz="1800" b="1" dirty="0">
                <a:latin typeface="Arial" charset="0"/>
              </a:rPr>
              <a:t> */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 *)</a:t>
            </a:r>
            <a:r>
              <a:rPr lang="en-US" sz="1800" b="1" dirty="0" err="1">
                <a:latin typeface="Arial" charset="0"/>
              </a:rPr>
              <a:t>malloc</a:t>
            </a:r>
            <a:r>
              <a:rPr lang="en-US" sz="1800" b="1" dirty="0">
                <a:latin typeface="Arial" charset="0"/>
              </a:rPr>
              <a:t>( 16 * 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sizeof</a:t>
            </a:r>
            <a:r>
              <a:rPr lang="en-US" sz="1800" b="1" dirty="0">
                <a:latin typeface="Arial" charset="0"/>
              </a:rPr>
              <a:t>(</a:t>
            </a:r>
            <a:r>
              <a:rPr lang="en-US" sz="1800" b="1" dirty="0" err="1">
                <a:latin typeface="Arial" charset="0"/>
              </a:rPr>
              <a:t>int</a:t>
            </a:r>
            <a:r>
              <a:rPr lang="en-US" sz="1800" b="1" dirty="0">
                <a:latin typeface="Arial" charset="0"/>
              </a:rPr>
              <a:t>) );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[6] = 65;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[12] = 2;</a:t>
            </a:r>
          </a:p>
          <a:p>
            <a:r>
              <a:rPr lang="en-US" sz="1800" b="1" dirty="0">
                <a:latin typeface="Arial" charset="0"/>
              </a:rPr>
              <a:t>	/* Allocate space for 20 doubles */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ddynArray</a:t>
            </a:r>
            <a:r>
              <a:rPr lang="en-US" sz="1800" b="1" dirty="0">
                <a:latin typeface="Arial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(double *)</a:t>
            </a:r>
            <a:r>
              <a:rPr lang="en-US" sz="1800" b="1" dirty="0" err="1">
                <a:latin typeface="Arial" charset="0"/>
              </a:rPr>
              <a:t>malloc</a:t>
            </a:r>
            <a:r>
              <a:rPr lang="en-US" sz="1800" b="1" dirty="0">
                <a:latin typeface="Arial" charset="0"/>
              </a:rPr>
              <a:t>( 20 * </a:t>
            </a:r>
            <a:r>
              <a:rPr lang="en-US" sz="1800" b="1" dirty="0" err="1">
                <a:solidFill>
                  <a:srgbClr val="FF0000"/>
                </a:solidFill>
                <a:latin typeface="Arial" charset="0"/>
              </a:rPr>
              <a:t>sizeof</a:t>
            </a:r>
            <a:r>
              <a:rPr lang="en-US" sz="1800" b="1" dirty="0">
                <a:latin typeface="Arial" charset="0"/>
              </a:rPr>
              <a:t>(double) );</a:t>
            </a:r>
          </a:p>
          <a:p>
            <a:r>
              <a:rPr lang="en-US" sz="1800" b="1" dirty="0">
                <a:latin typeface="Arial" charset="0"/>
              </a:rPr>
              <a:t>}</a:t>
            </a:r>
          </a:p>
        </p:txBody>
      </p:sp>
      <p:sp>
        <p:nvSpPr>
          <p:cNvPr id="3098629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Dynamic Memory Allocation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20737" y="4325938"/>
            <a:ext cx="7462025" cy="575671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20737" y="5435268"/>
            <a:ext cx="7462025" cy="575671"/>
          </a:xfrm>
          <a:prstGeom prst="roundRect">
            <a:avLst/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094767" y="2955851"/>
            <a:ext cx="3806456" cy="1020726"/>
          </a:xfrm>
          <a:prstGeom prst="wedgeRoundRectCallout">
            <a:avLst>
              <a:gd name="adj1" fmla="val -50721"/>
              <a:gd name="adj2" fmla="val 113541"/>
              <a:gd name="adj3" fmla="val 16667"/>
            </a:avLst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dirty="0" err="1">
                <a:latin typeface="Comic Sans MS" pitchFamily="66" charset="0"/>
              </a:rPr>
              <a:t>sizeof</a:t>
            </a:r>
            <a:r>
              <a:rPr lang="en-US" sz="1800" dirty="0">
                <a:latin typeface="Comic Sans MS" pitchFamily="66" charset="0"/>
              </a:rPr>
              <a:t>() function </a:t>
            </a:r>
            <a:r>
              <a:rPr lang="en-US" sz="1800" dirty="0" smtClean="0">
                <a:latin typeface="Comic Sans MS" pitchFamily="66" charset="0"/>
              </a:rPr>
              <a:t>determines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how </a:t>
            </a:r>
            <a:r>
              <a:rPr lang="en-US" sz="1800" dirty="0">
                <a:latin typeface="Comic Sans MS" pitchFamily="66" charset="0"/>
              </a:rPr>
              <a:t>much space is </a:t>
            </a:r>
            <a:r>
              <a:rPr lang="en-US" sz="1800" dirty="0" smtClean="0">
                <a:latin typeface="Comic Sans MS" pitchFamily="66" charset="0"/>
              </a:rPr>
              <a:t>necessary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for </a:t>
            </a:r>
            <a:r>
              <a:rPr lang="en-US" sz="1800" dirty="0">
                <a:latin typeface="Comic Sans MS" pitchFamily="66" charset="0"/>
              </a:rPr>
              <a:t>allocation.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3948F-D63C-4029-B988-00F83B7A2095}" type="slidenum">
              <a:rPr lang="en-US"/>
              <a:pPr/>
              <a:t>16</a:t>
            </a:fld>
            <a:endParaRPr lang="en-US"/>
          </a:p>
        </p:txBody>
      </p:sp>
      <p:sp>
        <p:nvSpPr>
          <p:cNvPr id="310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Memory Allocation</a:t>
            </a:r>
          </a:p>
        </p:txBody>
      </p:sp>
      <p:sp>
        <p:nvSpPr>
          <p:cNvPr id="3100676" name="Text Box 4"/>
          <p:cNvSpPr txBox="1">
            <a:spLocks noChangeArrowheads="1"/>
          </p:cNvSpPr>
          <p:nvPr/>
        </p:nvSpPr>
        <p:spPr bwMode="auto">
          <a:xfrm>
            <a:off x="803275" y="1497739"/>
            <a:ext cx="57251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latin typeface="Arial" charset="0"/>
              </a:rPr>
              <a:t>#include &lt;</a:t>
            </a:r>
            <a:r>
              <a:rPr lang="en-US" sz="1800" b="1" dirty="0" err="1">
                <a:latin typeface="Arial" charset="0"/>
              </a:rPr>
              <a:t>stdio.h</a:t>
            </a:r>
            <a:r>
              <a:rPr lang="en-US" sz="1800" b="1" dirty="0">
                <a:latin typeface="Arial" charset="0"/>
              </a:rPr>
              <a:t>&gt;</a:t>
            </a:r>
          </a:p>
          <a:p>
            <a:r>
              <a:rPr lang="en-US" sz="1800" b="1" dirty="0">
                <a:latin typeface="Arial" charset="0"/>
              </a:rPr>
              <a:t>#include &lt;</a:t>
            </a:r>
            <a:r>
              <a:rPr lang="en-US" sz="1800" b="1" dirty="0" err="1">
                <a:latin typeface="Arial" charset="0"/>
              </a:rPr>
              <a:t>stdlib.h</a:t>
            </a:r>
            <a:r>
              <a:rPr lang="en-US" sz="1800" b="1" dirty="0">
                <a:latin typeface="Arial" charset="0"/>
              </a:rPr>
              <a:t>&gt;</a:t>
            </a:r>
          </a:p>
          <a:p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main()</a:t>
            </a:r>
          </a:p>
          <a:p>
            <a:r>
              <a:rPr lang="en-US" sz="1800" b="1" dirty="0">
                <a:latin typeface="Arial" charset="0"/>
              </a:rPr>
              <a:t>{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int</a:t>
            </a:r>
            <a:r>
              <a:rPr lang="en-US" sz="1800" b="1" dirty="0">
                <a:latin typeface="Arial" charset="0"/>
              </a:rPr>
              <a:t> *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;</a:t>
            </a:r>
          </a:p>
          <a:p>
            <a:r>
              <a:rPr lang="en-US" sz="1800" b="1" dirty="0">
                <a:latin typeface="Arial" charset="0"/>
              </a:rPr>
              <a:t>  </a:t>
            </a:r>
          </a:p>
          <a:p>
            <a:r>
              <a:rPr lang="en-US" sz="1800" b="1" dirty="0">
                <a:latin typeface="Arial" charset="0"/>
              </a:rPr>
              <a:t>	/* Allocate space for 16 </a:t>
            </a:r>
            <a:r>
              <a:rPr lang="en-US" sz="1800" b="1" dirty="0" err="1">
                <a:latin typeface="Arial" charset="0"/>
              </a:rPr>
              <a:t>ints</a:t>
            </a:r>
            <a:r>
              <a:rPr lang="en-US" sz="1800" b="1" dirty="0">
                <a:latin typeface="Arial" charset="0"/>
              </a:rPr>
              <a:t> */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 = (</a:t>
            </a:r>
            <a:r>
              <a:rPr lang="en-US" sz="1800" b="1" dirty="0" err="1">
                <a:latin typeface="Arial" charset="0"/>
              </a:rPr>
              <a:t>int</a:t>
            </a:r>
            <a:r>
              <a:rPr lang="en-US" sz="1800" b="1" dirty="0">
                <a:latin typeface="Arial" charset="0"/>
              </a:rPr>
              <a:t> *)</a:t>
            </a:r>
            <a:r>
              <a:rPr lang="en-US" sz="1800" b="1" dirty="0" err="1">
                <a:latin typeface="Arial" charset="0"/>
              </a:rPr>
              <a:t>malloc</a:t>
            </a:r>
            <a:r>
              <a:rPr lang="en-US" sz="1800" b="1" dirty="0">
                <a:latin typeface="Arial" charset="0"/>
              </a:rPr>
              <a:t>( 16 * </a:t>
            </a:r>
            <a:r>
              <a:rPr lang="en-US" sz="1800" b="1" dirty="0" err="1">
                <a:latin typeface="Arial" charset="0"/>
              </a:rPr>
              <a:t>sizeof</a:t>
            </a:r>
            <a:r>
              <a:rPr lang="en-US" sz="1800" b="1" dirty="0">
                <a:latin typeface="Arial" charset="0"/>
              </a:rPr>
              <a:t>(</a:t>
            </a:r>
            <a:r>
              <a:rPr lang="en-US" sz="1800" b="1" dirty="0" err="1">
                <a:latin typeface="Arial" charset="0"/>
              </a:rPr>
              <a:t>int</a:t>
            </a:r>
            <a:r>
              <a:rPr lang="en-US" sz="1800" b="1" dirty="0">
                <a:latin typeface="Arial" charset="0"/>
              </a:rPr>
              <a:t>) </a:t>
            </a:r>
            <a:r>
              <a:rPr lang="en-US" sz="1800" b="1" dirty="0" smtClean="0">
                <a:latin typeface="Arial" charset="0"/>
              </a:rPr>
              <a:t>);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if (</a:t>
            </a:r>
            <a:r>
              <a:rPr lang="en-US" sz="1800" b="1" dirty="0" err="1" smtClean="0">
                <a:latin typeface="Arial" charset="0"/>
              </a:rPr>
              <a:t>dynArray</a:t>
            </a:r>
            <a:r>
              <a:rPr lang="en-US" sz="1800" b="1" dirty="0" smtClean="0">
                <a:latin typeface="Arial" charset="0"/>
              </a:rPr>
              <a:t> != NULL)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{</a:t>
            </a: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dynArray</a:t>
            </a:r>
            <a:r>
              <a:rPr lang="en-US" sz="1800" b="1" dirty="0" smtClean="0">
                <a:latin typeface="Arial" charset="0"/>
              </a:rPr>
              <a:t>[6</a:t>
            </a:r>
            <a:r>
              <a:rPr lang="en-US" sz="1800" b="1" dirty="0">
                <a:latin typeface="Arial" charset="0"/>
              </a:rPr>
              <a:t>] = 65;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dynArray</a:t>
            </a:r>
            <a:r>
              <a:rPr lang="en-US" sz="1800" b="1" dirty="0" smtClean="0">
                <a:latin typeface="Arial" charset="0"/>
              </a:rPr>
              <a:t>[12</a:t>
            </a:r>
            <a:r>
              <a:rPr lang="en-US" sz="1800" b="1" dirty="0">
                <a:latin typeface="Arial" charset="0"/>
              </a:rPr>
              <a:t>] = 2;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	</a:t>
            </a:r>
            <a:r>
              <a:rPr lang="en-US" sz="1800" b="1" dirty="0" err="1" smtClean="0">
                <a:latin typeface="Arial" charset="0"/>
              </a:rPr>
              <a:t>doSomething</a:t>
            </a:r>
            <a:r>
              <a:rPr lang="en-US" sz="1800" b="1" dirty="0">
                <a:latin typeface="Arial" charset="0"/>
              </a:rPr>
              <a:t>( 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 );</a:t>
            </a:r>
          </a:p>
          <a:p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1800" b="1" dirty="0" smtClean="0">
                <a:solidFill>
                  <a:srgbClr val="FF0000"/>
                </a:solidFill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free</a:t>
            </a:r>
            <a:r>
              <a:rPr lang="en-US" sz="1800" b="1" dirty="0">
                <a:latin typeface="Arial" charset="0"/>
              </a:rPr>
              <a:t>( </a:t>
            </a:r>
            <a:r>
              <a:rPr lang="en-US" sz="1800" b="1" dirty="0" err="1">
                <a:latin typeface="Arial" charset="0"/>
              </a:rPr>
              <a:t>dynArray</a:t>
            </a:r>
            <a:r>
              <a:rPr lang="en-US" sz="1800" b="1" dirty="0">
                <a:latin typeface="Arial" charset="0"/>
              </a:rPr>
              <a:t> </a:t>
            </a:r>
            <a:r>
              <a:rPr lang="en-US" sz="1800" b="1" dirty="0" smtClean="0">
                <a:latin typeface="Arial" charset="0"/>
              </a:rPr>
              <a:t>);</a:t>
            </a:r>
          </a:p>
          <a:p>
            <a:r>
              <a:rPr lang="en-US" sz="1800" b="1" dirty="0">
                <a:latin typeface="Arial" charset="0"/>
              </a:rPr>
              <a:t>	</a:t>
            </a:r>
            <a:r>
              <a:rPr lang="en-US" sz="1800" b="1" dirty="0" smtClean="0">
                <a:latin typeface="Arial" charset="0"/>
              </a:rPr>
              <a:t>}</a:t>
            </a:r>
            <a:endParaRPr lang="en-US" sz="1800" b="1" dirty="0">
              <a:latin typeface="Arial" charset="0"/>
            </a:endParaRPr>
          </a:p>
          <a:p>
            <a:r>
              <a:rPr lang="en-US" sz="1800" b="1" dirty="0">
                <a:latin typeface="Arial" charset="0"/>
              </a:rPr>
              <a:t>}</a:t>
            </a:r>
          </a:p>
        </p:txBody>
      </p:sp>
      <p:sp>
        <p:nvSpPr>
          <p:cNvPr id="3100677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Dynamic Memory Allocation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124906" y="2105276"/>
            <a:ext cx="3806456" cy="1020726"/>
          </a:xfrm>
          <a:prstGeom prst="wedgeRoundRectCallout">
            <a:avLst>
              <a:gd name="adj1" fmla="val -80889"/>
              <a:gd name="adj2" fmla="val 146875"/>
              <a:gd name="adj3" fmla="val 16667"/>
            </a:avLst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A NULL pointer </a:t>
            </a:r>
            <a:r>
              <a:rPr lang="en-US" sz="1800" dirty="0" smtClean="0">
                <a:latin typeface="Comic Sans MS" pitchFamily="66" charset="0"/>
              </a:rPr>
              <a:t>returned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from </a:t>
            </a:r>
            <a:r>
              <a:rPr lang="en-US" sz="1800" dirty="0" err="1">
                <a:latin typeface="Comic Sans MS" pitchFamily="66" charset="0"/>
              </a:rPr>
              <a:t>malloc</a:t>
            </a:r>
            <a:r>
              <a:rPr lang="en-US" sz="1800" dirty="0">
                <a:latin typeface="Comic Sans MS" pitchFamily="66" charset="0"/>
              </a:rPr>
              <a:t>() means it </a:t>
            </a:r>
            <a:r>
              <a:rPr lang="en-US" sz="1800" dirty="0" smtClean="0">
                <a:latin typeface="Comic Sans MS" pitchFamily="66" charset="0"/>
              </a:rPr>
              <a:t>failed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and </a:t>
            </a:r>
            <a:r>
              <a:rPr lang="en-US" sz="1800" dirty="0">
                <a:latin typeface="Comic Sans MS" pitchFamily="66" charset="0"/>
              </a:rPr>
              <a:t>you are likely out of memory.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17804" y="4883916"/>
            <a:ext cx="3806456" cy="1580707"/>
          </a:xfrm>
          <a:prstGeom prst="wedgeRoundRectCallout">
            <a:avLst>
              <a:gd name="adj1" fmla="val -84241"/>
              <a:gd name="adj2" fmla="val -8563"/>
              <a:gd name="adj3" fmla="val 16667"/>
            </a:avLst>
          </a:prstGeom>
          <a:solidFill>
            <a:srgbClr val="FF0000">
              <a:alpha val="10000"/>
            </a:srgb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Comic Sans MS" pitchFamily="66" charset="0"/>
              </a:rPr>
              <a:t>Dynamic allocation can be </a:t>
            </a:r>
            <a:r>
              <a:rPr lang="en-US" sz="1800" dirty="0" smtClean="0">
                <a:latin typeface="Comic Sans MS" pitchFamily="66" charset="0"/>
              </a:rPr>
              <a:t>a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source </a:t>
            </a:r>
            <a:r>
              <a:rPr lang="en-US" sz="1800" dirty="0">
                <a:latin typeface="Comic Sans MS" pitchFamily="66" charset="0"/>
              </a:rPr>
              <a:t>of bugs in C code.</a:t>
            </a:r>
          </a:p>
          <a:p>
            <a:pPr algn="ctr"/>
            <a:r>
              <a:rPr lang="en-US" sz="1800" b="1" u="sng" dirty="0">
                <a:latin typeface="Comic Sans MS" pitchFamily="66" charset="0"/>
              </a:rPr>
              <a:t>Memory leak </a:t>
            </a:r>
            <a:r>
              <a:rPr lang="en-US" sz="1800" dirty="0">
                <a:latin typeface="Comic Sans MS" pitchFamily="66" charset="0"/>
              </a:rPr>
              <a:t>- allocating </a:t>
            </a:r>
            <a:r>
              <a:rPr lang="en-US" sz="1800" dirty="0" smtClean="0">
                <a:latin typeface="Comic Sans MS" pitchFamily="66" charset="0"/>
              </a:rPr>
              <a:t>memory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and </a:t>
            </a:r>
            <a:r>
              <a:rPr lang="en-US" sz="1800" dirty="0">
                <a:latin typeface="Comic Sans MS" pitchFamily="66" charset="0"/>
              </a:rPr>
              <a:t>forgetting to free it </a:t>
            </a:r>
            <a:r>
              <a:rPr lang="en-US" sz="1800" dirty="0" smtClean="0">
                <a:latin typeface="Comic Sans MS" pitchFamily="66" charset="0"/>
              </a:rPr>
              <a:t>during</a:t>
            </a:r>
          </a:p>
          <a:p>
            <a:pPr algn="ctr"/>
            <a:r>
              <a:rPr lang="en-US" sz="1800" dirty="0" smtClean="0">
                <a:latin typeface="Comic Sans MS" pitchFamily="66" charset="0"/>
              </a:rPr>
              <a:t>program </a:t>
            </a:r>
            <a:r>
              <a:rPr lang="en-US" sz="1800" dirty="0">
                <a:latin typeface="Comic Sans MS" pitchFamily="66" charset="0"/>
              </a:rPr>
              <a:t>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7152-F787-4C49-A135-E0A200416771}" type="slidenum">
              <a:rPr lang="en-US"/>
              <a:pPr/>
              <a:t>17</a:t>
            </a:fld>
            <a:endParaRPr lang="en-US"/>
          </a:p>
        </p:txBody>
      </p:sp>
      <p:sp>
        <p:nvSpPr>
          <p:cNvPr id="310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Pointers, Structures, &amp; malloc()</a:t>
            </a:r>
          </a:p>
        </p:txBody>
      </p:sp>
      <p:sp>
        <p:nvSpPr>
          <p:cNvPr id="310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419225"/>
            <a:ext cx="8585200" cy="952500"/>
          </a:xfrm>
        </p:spPr>
        <p:txBody>
          <a:bodyPr/>
          <a:lstStyle/>
          <a:p>
            <a:r>
              <a:rPr lang="en-US"/>
              <a:t>Common to let malloc() create space for structures</a:t>
            </a:r>
          </a:p>
        </p:txBody>
      </p:sp>
      <p:sp>
        <p:nvSpPr>
          <p:cNvPr id="3101700" name="Text Box 4"/>
          <p:cNvSpPr txBox="1">
            <a:spLocks noChangeArrowheads="1"/>
          </p:cNvSpPr>
          <p:nvPr/>
        </p:nvSpPr>
        <p:spPr bwMode="auto">
          <a:xfrm>
            <a:off x="795338" y="1962150"/>
            <a:ext cx="6562725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>
                <a:latin typeface="Arial" charset="0"/>
              </a:rPr>
              <a:t>struct person</a:t>
            </a:r>
          </a:p>
          <a:p>
            <a:r>
              <a:rPr lang="en-US" sz="1400" b="1">
                <a:latin typeface="Arial" charset="0"/>
              </a:rPr>
              <a:t>{	char initials[2];</a:t>
            </a:r>
          </a:p>
          <a:p>
            <a:r>
              <a:rPr lang="en-US" sz="1400" b="1">
                <a:latin typeface="Arial" charset="0"/>
              </a:rPr>
              <a:t>	long ssn;</a:t>
            </a:r>
          </a:p>
          <a:p>
            <a:r>
              <a:rPr lang="en-US" sz="1400" b="1">
                <a:latin typeface="Arial" charset="0"/>
              </a:rPr>
              <a:t>	int height;</a:t>
            </a:r>
          </a:p>
          <a:p>
            <a:r>
              <a:rPr lang="en-US" sz="1400" b="1">
                <a:latin typeface="Arial" charset="0"/>
              </a:rPr>
              <a:t>	struct person *father;</a:t>
            </a:r>
          </a:p>
          <a:p>
            <a:r>
              <a:rPr lang="en-US" sz="1400" b="1">
                <a:latin typeface="Arial" charset="0"/>
              </a:rPr>
              <a:t>	struct person *mother;</a:t>
            </a:r>
          </a:p>
          <a:p>
            <a:r>
              <a:rPr lang="en-US" sz="1400" b="1">
                <a:latin typeface="Arial" charset="0"/>
              </a:rPr>
              <a:t>} *tom, *bill, *susan;</a:t>
            </a:r>
          </a:p>
          <a:p>
            <a:endParaRPr lang="en-US" sz="1400" b="1">
              <a:latin typeface="Arial" charset="0"/>
            </a:endParaRPr>
          </a:p>
          <a:p>
            <a:r>
              <a:rPr lang="en-US" sz="1400" b="1">
                <a:latin typeface="Arial" charset="0"/>
              </a:rPr>
              <a:t>int main()</a:t>
            </a:r>
          </a:p>
          <a:p>
            <a:r>
              <a:rPr lang="en-US" sz="1400" b="1">
                <a:latin typeface="Arial" charset="0"/>
              </a:rPr>
              <a:t>{	tom = (struct person *)malloc( sizeof( struct person ) );</a:t>
            </a:r>
          </a:p>
          <a:p>
            <a:r>
              <a:rPr lang="en-US" sz="1400" b="1">
                <a:latin typeface="Arial" charset="0"/>
              </a:rPr>
              <a:t>	bill = (struct person *)malloc( sizeof( struct person ) );</a:t>
            </a:r>
          </a:p>
          <a:p>
            <a:r>
              <a:rPr lang="en-US" sz="1400" b="1">
                <a:latin typeface="Arial" charset="0"/>
              </a:rPr>
              <a:t>	susan = (struct person *)malloc( sizeof( struct person ) );</a:t>
            </a:r>
          </a:p>
          <a:p>
            <a:endParaRPr lang="en-US" sz="1400" b="1">
              <a:latin typeface="Arial" charset="0"/>
            </a:endParaRPr>
          </a:p>
          <a:p>
            <a:r>
              <a:rPr lang="en-US" sz="1400" b="1">
                <a:latin typeface="Arial" charset="0"/>
              </a:rPr>
              <a:t>	strncpy(tom-&gt;initials, "tj“, 2);</a:t>
            </a:r>
          </a:p>
          <a:p>
            <a:r>
              <a:rPr lang="en-US" sz="1400" b="1">
                <a:latin typeface="Arial" charset="0"/>
              </a:rPr>
              <a:t>	tom-&gt;ssn = 555235512;</a:t>
            </a:r>
          </a:p>
          <a:p>
            <a:r>
              <a:rPr lang="en-US" sz="1400" b="1">
                <a:latin typeface="Arial" charset="0"/>
              </a:rPr>
              <a:t>	tom-&gt;father = bill;</a:t>
            </a:r>
          </a:p>
          <a:p>
            <a:r>
              <a:rPr lang="en-US" sz="1400" b="1">
                <a:latin typeface="Arial" charset="0"/>
              </a:rPr>
              <a:t>	tom-&gt;mother = susan;</a:t>
            </a:r>
          </a:p>
          <a:p>
            <a:r>
              <a:rPr lang="en-US" sz="1400" b="1">
                <a:latin typeface="Arial" charset="0"/>
              </a:rPr>
              <a:t>	susan-&gt;height = 68;</a:t>
            </a:r>
          </a:p>
          <a:p>
            <a:r>
              <a:rPr lang="en-US" sz="1400" b="1">
                <a:latin typeface="Arial" charset="0"/>
              </a:rPr>
              <a:t>	/* Since tom is now a pointer, tom-&gt;mother-&gt;height is correct. */</a:t>
            </a:r>
          </a:p>
          <a:p>
            <a:r>
              <a:rPr lang="en-US" sz="1400" b="1">
                <a:latin typeface="Arial" charset="0"/>
              </a:rPr>
              <a:t>	printf(“\nTom's mother's height is: %d", tom-&gt;mother-&gt;height);</a:t>
            </a:r>
          </a:p>
          <a:p>
            <a:r>
              <a:rPr lang="en-US" sz="1400" b="1">
                <a:latin typeface="Arial" charset="0"/>
              </a:rPr>
              <a:t>}</a:t>
            </a:r>
          </a:p>
        </p:txBody>
      </p:sp>
      <p:sp>
        <p:nvSpPr>
          <p:cNvPr id="3101701" name="Text Box 5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Dynamic Memory 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C1D6-C185-4758-87F9-D01D6C0EAB3B}" type="slidenum">
              <a:rPr lang="en-US"/>
              <a:pPr/>
              <a:t>18</a:t>
            </a:fld>
            <a:endParaRPr lang="en-US"/>
          </a:p>
        </p:txBody>
      </p:sp>
      <p:sp>
        <p:nvSpPr>
          <p:cNvPr id="317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317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164513" cy="47466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is an </a:t>
            </a:r>
            <a:r>
              <a:rPr lang="en-US" b="1"/>
              <a:t>int</a:t>
            </a:r>
            <a:r>
              <a:rPr lang="en-US"/>
              <a:t> passed to a function?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is a </a:t>
            </a:r>
            <a:r>
              <a:rPr lang="en-US" b="1"/>
              <a:t>char array</a:t>
            </a:r>
            <a:r>
              <a:rPr lang="en-US"/>
              <a:t> passed to a function?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is an auto </a:t>
            </a:r>
            <a:r>
              <a:rPr lang="en-US" b="1"/>
              <a:t>struct</a:t>
            </a:r>
            <a:r>
              <a:rPr lang="en-US"/>
              <a:t> passed to a function?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is a malloc’d </a:t>
            </a:r>
            <a:r>
              <a:rPr lang="en-US" b="1"/>
              <a:t>struct</a:t>
            </a:r>
            <a:r>
              <a:rPr lang="en-US"/>
              <a:t> passed to a function?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many bytes of the heap is removed by a function call to  </a:t>
            </a:r>
            <a:r>
              <a:rPr lang="en-US" b="1">
                <a:latin typeface="Courier New" pitchFamily="49" charset="0"/>
              </a:rPr>
              <a:t>malloc(4)</a:t>
            </a:r>
            <a:r>
              <a:rPr lang="en-US"/>
              <a:t>?  How many returned?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AutoNum type="arabicParenR"/>
            </a:pPr>
            <a:r>
              <a:rPr lang="en-US"/>
              <a:t>How much memory is allocated for </a:t>
            </a:r>
            <a:r>
              <a:rPr lang="en-US" b="1"/>
              <a:t>fred</a:t>
            </a:r>
            <a:r>
              <a:rPr lang="en-US"/>
              <a:t>? </a:t>
            </a:r>
            <a:r>
              <a:rPr lang="en-US" b="1"/>
              <a:t>barney</a:t>
            </a:r>
            <a:r>
              <a:rPr lang="en-US"/>
              <a:t>?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			struct person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			{	uint8* name[2];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				uint32 ssn;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b="1"/>
              <a:t>			} fred, *barney;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0969-7B58-4746-94DC-904BE0CB7848}" type="slidenum">
              <a:rPr lang="en-US"/>
              <a:pPr/>
              <a:t>19</a:t>
            </a:fld>
            <a:endParaRPr lang="en-US"/>
          </a:p>
        </p:txBody>
      </p:sp>
      <p:sp>
        <p:nvSpPr>
          <p:cNvPr id="310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Data Structure</a:t>
            </a:r>
          </a:p>
        </p:txBody>
      </p:sp>
      <p:sp>
        <p:nvSpPr>
          <p:cNvPr id="310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23988"/>
            <a:ext cx="8337550" cy="2124075"/>
          </a:xfrm>
        </p:spPr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CC0000"/>
                </a:solidFill>
              </a:rPr>
              <a:t>linked list</a:t>
            </a:r>
            <a:r>
              <a:rPr lang="en-US"/>
              <a:t> is an collection of </a:t>
            </a:r>
            <a:r>
              <a:rPr lang="en-US">
                <a:solidFill>
                  <a:srgbClr val="CC0000"/>
                </a:solidFill>
              </a:rPr>
              <a:t>nodes</a:t>
            </a:r>
            <a:r>
              <a:rPr lang="en-US"/>
              <a:t>, each of which contains data and is connected using </a:t>
            </a:r>
            <a:r>
              <a:rPr lang="en-US">
                <a:solidFill>
                  <a:srgbClr val="CC0000"/>
                </a:solidFill>
              </a:rPr>
              <a:t>pointers</a:t>
            </a:r>
            <a:r>
              <a:rPr lang="en-US"/>
              <a:t>.</a:t>
            </a:r>
          </a:p>
          <a:p>
            <a:pPr lvl="1"/>
            <a:r>
              <a:rPr lang="en-US"/>
              <a:t>Each node points to the next node in the list.</a:t>
            </a:r>
          </a:p>
          <a:p>
            <a:pPr lvl="1"/>
            <a:r>
              <a:rPr lang="en-US"/>
              <a:t>The first node in the list is called the </a:t>
            </a:r>
            <a:r>
              <a:rPr lang="en-US">
                <a:solidFill>
                  <a:srgbClr val="CC0000"/>
                </a:solidFill>
              </a:rPr>
              <a:t>head</a:t>
            </a:r>
            <a:r>
              <a:rPr lang="en-US"/>
              <a:t>.</a:t>
            </a:r>
          </a:p>
          <a:p>
            <a:pPr lvl="1"/>
            <a:r>
              <a:rPr lang="en-US"/>
              <a:t>The last node in the list is called the </a:t>
            </a:r>
            <a:r>
              <a:rPr lang="en-US">
                <a:solidFill>
                  <a:srgbClr val="CC0000"/>
                </a:solidFill>
              </a:rPr>
              <a:t>tail</a:t>
            </a:r>
            <a:r>
              <a:rPr lang="en-US"/>
              <a:t>.</a:t>
            </a:r>
          </a:p>
          <a:p>
            <a:endParaRPr lang="en-US" sz="2000"/>
          </a:p>
        </p:txBody>
      </p:sp>
      <p:grpSp>
        <p:nvGrpSpPr>
          <p:cNvPr id="3102724" name="Group 4"/>
          <p:cNvGrpSpPr>
            <a:grpSpLocks/>
          </p:cNvGrpSpPr>
          <p:nvPr/>
        </p:nvGrpSpPr>
        <p:grpSpPr bwMode="auto">
          <a:xfrm>
            <a:off x="998538" y="3638550"/>
            <a:ext cx="1228725" cy="342900"/>
            <a:chOff x="629" y="3050"/>
            <a:chExt cx="774" cy="216"/>
          </a:xfrm>
        </p:grpSpPr>
        <p:sp>
          <p:nvSpPr>
            <p:cNvPr id="3102725" name="Rectangle 5"/>
            <p:cNvSpPr>
              <a:spLocks noChangeArrowheads="1"/>
            </p:cNvSpPr>
            <p:nvPr/>
          </p:nvSpPr>
          <p:spPr bwMode="auto">
            <a:xfrm>
              <a:off x="629" y="30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list</a:t>
              </a:r>
            </a:p>
          </p:txBody>
        </p:sp>
        <p:sp>
          <p:nvSpPr>
            <p:cNvPr id="3102726" name="Rectangle 6"/>
            <p:cNvSpPr>
              <a:spLocks noChangeArrowheads="1"/>
            </p:cNvSpPr>
            <p:nvPr/>
          </p:nvSpPr>
          <p:spPr bwMode="auto">
            <a:xfrm>
              <a:off x="1019" y="3050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2727" name="Group 7"/>
          <p:cNvGrpSpPr>
            <a:grpSpLocks/>
          </p:cNvGrpSpPr>
          <p:nvPr/>
        </p:nvGrpSpPr>
        <p:grpSpPr bwMode="auto">
          <a:xfrm>
            <a:off x="1931988" y="3629025"/>
            <a:ext cx="1992312" cy="342900"/>
            <a:chOff x="1217" y="3044"/>
            <a:chExt cx="1255" cy="216"/>
          </a:xfrm>
        </p:grpSpPr>
        <p:sp>
          <p:nvSpPr>
            <p:cNvPr id="3102728" name="Rectangle 8"/>
            <p:cNvSpPr>
              <a:spLocks noChangeArrowheads="1"/>
            </p:cNvSpPr>
            <p:nvPr/>
          </p:nvSpPr>
          <p:spPr bwMode="auto">
            <a:xfrm>
              <a:off x="1704" y="30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50</a:t>
              </a:r>
            </a:p>
          </p:txBody>
        </p:sp>
        <p:sp>
          <p:nvSpPr>
            <p:cNvPr id="3102729" name="Rectangle 9"/>
            <p:cNvSpPr>
              <a:spLocks noChangeArrowheads="1"/>
            </p:cNvSpPr>
            <p:nvPr/>
          </p:nvSpPr>
          <p:spPr bwMode="auto">
            <a:xfrm>
              <a:off x="2088" y="30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30" name="Line 10"/>
            <p:cNvSpPr>
              <a:spLocks noChangeShapeType="1"/>
            </p:cNvSpPr>
            <p:nvPr/>
          </p:nvSpPr>
          <p:spPr bwMode="auto">
            <a:xfrm>
              <a:off x="1217" y="3159"/>
              <a:ext cx="487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2731" name="Group 11"/>
          <p:cNvGrpSpPr>
            <a:grpSpLocks/>
          </p:cNvGrpSpPr>
          <p:nvPr/>
        </p:nvGrpSpPr>
        <p:grpSpPr bwMode="auto">
          <a:xfrm>
            <a:off x="3665538" y="3617913"/>
            <a:ext cx="1981200" cy="342900"/>
            <a:chOff x="2309" y="3037"/>
            <a:chExt cx="1248" cy="216"/>
          </a:xfrm>
        </p:grpSpPr>
        <p:sp>
          <p:nvSpPr>
            <p:cNvPr id="3102732" name="Rectangle 12"/>
            <p:cNvSpPr>
              <a:spLocks noChangeArrowheads="1"/>
            </p:cNvSpPr>
            <p:nvPr/>
          </p:nvSpPr>
          <p:spPr bwMode="auto">
            <a:xfrm>
              <a:off x="2789" y="303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75</a:t>
              </a:r>
            </a:p>
          </p:txBody>
        </p:sp>
        <p:sp>
          <p:nvSpPr>
            <p:cNvPr id="3102733" name="Rectangle 13"/>
            <p:cNvSpPr>
              <a:spLocks noChangeArrowheads="1"/>
            </p:cNvSpPr>
            <p:nvPr/>
          </p:nvSpPr>
          <p:spPr bwMode="auto">
            <a:xfrm>
              <a:off x="3173" y="303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34" name="Line 14"/>
            <p:cNvSpPr>
              <a:spLocks noChangeShapeType="1"/>
            </p:cNvSpPr>
            <p:nvPr/>
          </p:nvSpPr>
          <p:spPr bwMode="auto">
            <a:xfrm>
              <a:off x="2309" y="3159"/>
              <a:ext cx="487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02735" name="Group 15"/>
          <p:cNvGrpSpPr>
            <a:grpSpLocks/>
          </p:cNvGrpSpPr>
          <p:nvPr/>
        </p:nvGrpSpPr>
        <p:grpSpPr bwMode="auto">
          <a:xfrm>
            <a:off x="5399088" y="3622675"/>
            <a:ext cx="1989137" cy="342900"/>
            <a:chOff x="3401" y="3040"/>
            <a:chExt cx="1253" cy="216"/>
          </a:xfrm>
        </p:grpSpPr>
        <p:sp>
          <p:nvSpPr>
            <p:cNvPr id="3102736" name="Rectangle 16"/>
            <p:cNvSpPr>
              <a:spLocks noChangeArrowheads="1"/>
            </p:cNvSpPr>
            <p:nvPr/>
          </p:nvSpPr>
          <p:spPr bwMode="auto">
            <a:xfrm>
              <a:off x="3886" y="3040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99</a:t>
              </a:r>
            </a:p>
          </p:txBody>
        </p:sp>
        <p:sp>
          <p:nvSpPr>
            <p:cNvPr id="3102737" name="Rectangle 17"/>
            <p:cNvSpPr>
              <a:spLocks noChangeArrowheads="1"/>
            </p:cNvSpPr>
            <p:nvPr/>
          </p:nvSpPr>
          <p:spPr bwMode="auto">
            <a:xfrm>
              <a:off x="4270" y="3040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738" name="Rectangle 18"/>
            <p:cNvSpPr>
              <a:spLocks noChangeArrowheads="1"/>
            </p:cNvSpPr>
            <p:nvPr/>
          </p:nvSpPr>
          <p:spPr bwMode="auto">
            <a:xfrm>
              <a:off x="4269" y="3055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NULL</a:t>
              </a:r>
            </a:p>
          </p:txBody>
        </p:sp>
        <p:sp>
          <p:nvSpPr>
            <p:cNvPr id="3102739" name="Line 19"/>
            <p:cNvSpPr>
              <a:spLocks noChangeShapeType="1"/>
            </p:cNvSpPr>
            <p:nvPr/>
          </p:nvSpPr>
          <p:spPr bwMode="auto">
            <a:xfrm>
              <a:off x="3401" y="3159"/>
              <a:ext cx="487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oval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02740" name="Text Box 20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Linked List</a:t>
            </a:r>
          </a:p>
        </p:txBody>
      </p:sp>
      <p:sp>
        <p:nvSpPr>
          <p:cNvPr id="3102741" name="Rectangle 21"/>
          <p:cNvSpPr>
            <a:spLocks noChangeArrowheads="1"/>
          </p:cNvSpPr>
          <p:nvPr/>
        </p:nvSpPr>
        <p:spPr bwMode="auto">
          <a:xfrm>
            <a:off x="444500" y="4327525"/>
            <a:ext cx="8351838" cy="211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Advantages of a linked list -</a:t>
            </a:r>
            <a:endParaRPr lang="en-US">
              <a:solidFill>
                <a:srgbClr val="CE0000"/>
              </a:solidFill>
              <a:latin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Dynamic size.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Easy to add/remove nodes.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>
                <a:latin typeface="Arial" charset="0"/>
              </a:rPr>
              <a:t>Advantages of an array -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sz="2000">
                <a:latin typeface="Arial" charset="0"/>
              </a:rPr>
              <a:t>Easy to quickly access arbitrary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0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0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0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0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02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102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23" grpId="0" build="p" bldLvl="2" autoUpdateAnimBg="0"/>
      <p:bldP spid="310274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BYU CS 124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r>
              <a:rPr lang="en-US" sz="1400" smtClean="0">
                <a:solidFill>
                  <a:srgbClr val="000000"/>
                </a:solidFill>
              </a:rPr>
              <a:t>Pointers and Arrays</a:t>
            </a:r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None/>
            </a:pPr>
            <a:fld id="{D4AF8A52-0C54-4320-96F8-B3B7314C1F95}" type="slidenum">
              <a:rPr lang="en-US" sz="1400" smtClean="0">
                <a:solidFill>
                  <a:srgbClr val="000000"/>
                </a:solidFill>
              </a:rPr>
              <a:pPr eaLnBrk="1" hangingPunct="1">
                <a:buNone/>
              </a:pPr>
              <a:t>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403225"/>
            <a:ext cx="7183437" cy="657225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CS </a:t>
            </a:r>
            <a:r>
              <a:rPr lang="en-US" dirty="0" smtClean="0">
                <a:cs typeface="Times New Roman" pitchFamily="18" charset="0"/>
              </a:rPr>
              <a:t>224</a:t>
            </a:r>
            <a:endParaRPr lang="en-US" sz="2000" dirty="0" smtClean="0"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3272"/>
              </p:ext>
            </p:extLst>
          </p:nvPr>
        </p:nvGraphicFramePr>
        <p:xfrm>
          <a:off x="873460" y="1437430"/>
          <a:ext cx="7646425" cy="48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929"/>
                <a:gridCol w="2497700"/>
                <a:gridCol w="17737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Chapter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S00: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1: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S01: Data Types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S02: Digital Logic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L01:</a:t>
                      </a:r>
                      <a:r>
                        <a:rPr lang="en-US" b="1" baseline="0" dirty="0" smtClean="0"/>
                        <a:t> Warm-up</a:t>
                      </a:r>
                    </a:p>
                    <a:p>
                      <a:pPr algn="l"/>
                      <a:r>
                        <a:rPr lang="en-US" b="1" baseline="0" dirty="0" smtClean="0"/>
                        <a:t>L02: FSM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HW01</a:t>
                      </a:r>
                    </a:p>
                    <a:p>
                      <a:r>
                        <a:rPr lang="en-US" b="1" dirty="0" smtClean="0"/>
                        <a:t>HW02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2: ISA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S03: ISA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S04: Microarchitecture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S05: Stacks / Interrupts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S06: Assembly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L03: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Blinky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L04: </a:t>
                      </a:r>
                      <a:r>
                        <a:rPr lang="en-US" b="1" baseline="0" dirty="0" err="1" smtClean="0"/>
                        <a:t>Microarch</a:t>
                      </a:r>
                      <a:endParaRPr lang="en-US" b="1" baseline="0" dirty="0" smtClean="0"/>
                    </a:p>
                    <a:p>
                      <a:pPr algn="l"/>
                      <a:r>
                        <a:rPr lang="en-US" b="1" baseline="0" dirty="0" smtClean="0"/>
                        <a:t>L05b: Traffic Light</a:t>
                      </a:r>
                    </a:p>
                    <a:p>
                      <a:pPr algn="l"/>
                      <a:r>
                        <a:rPr lang="en-US" b="1" baseline="0" dirty="0" smtClean="0"/>
                        <a:t>L06a: Morse Code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HW03</a:t>
                      </a:r>
                    </a:p>
                    <a:p>
                      <a:r>
                        <a:rPr lang="en-US" b="1" dirty="0" smtClean="0"/>
                        <a:t>HW04</a:t>
                      </a:r>
                    </a:p>
                    <a:p>
                      <a:r>
                        <a:rPr lang="en-US" b="1" dirty="0" smtClean="0"/>
                        <a:t>HW05</a:t>
                      </a:r>
                    </a:p>
                    <a:p>
                      <a:r>
                        <a:rPr lang="en-US" b="1" dirty="0" smtClean="0"/>
                        <a:t>HW06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Unit 3: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S07: C Language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S08: Pointers</a:t>
                      </a:r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dirty="0" smtClean="0"/>
                        <a:t>	S09: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Structs</a:t>
                      </a:r>
                      <a:endParaRPr lang="en-US" b="1" baseline="0" dirty="0" smtClean="0"/>
                    </a:p>
                    <a:p>
                      <a:pPr>
                        <a:tabLst>
                          <a:tab pos="225425" algn="l"/>
                        </a:tabLst>
                      </a:pPr>
                      <a:r>
                        <a:rPr lang="en-US" b="1" baseline="0" dirty="0" smtClean="0"/>
                        <a:t>	S10: I/O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L07b:</a:t>
                      </a:r>
                      <a:r>
                        <a:rPr lang="en-US" b="1" baseline="0" dirty="0" smtClean="0"/>
                        <a:t> Morse II</a:t>
                      </a:r>
                    </a:p>
                    <a:p>
                      <a:pPr algn="l"/>
                      <a:r>
                        <a:rPr lang="en-US" b="1" baseline="0" dirty="0" smtClean="0"/>
                        <a:t>L08a: Life</a:t>
                      </a:r>
                    </a:p>
                    <a:p>
                      <a:pPr algn="l"/>
                      <a:r>
                        <a:rPr lang="en-US" b="1" baseline="0" dirty="0" smtClean="0"/>
                        <a:t>L09a: Pong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HW07</a:t>
                      </a:r>
                    </a:p>
                    <a:p>
                      <a:r>
                        <a:rPr lang="en-US" b="1" dirty="0" smtClean="0"/>
                        <a:t>HW08</a:t>
                      </a:r>
                    </a:p>
                    <a:p>
                      <a:r>
                        <a:rPr lang="en-US" b="1" dirty="0" smtClean="0"/>
                        <a:t>HW09</a:t>
                      </a:r>
                    </a:p>
                    <a:p>
                      <a:r>
                        <a:rPr lang="en-US" b="1" dirty="0" smtClean="0"/>
                        <a:t>HW10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ight Arrow 1"/>
          <p:cNvSpPr/>
          <p:nvPr/>
        </p:nvSpPr>
        <p:spPr bwMode="auto">
          <a:xfrm>
            <a:off x="573105" y="5639313"/>
            <a:ext cx="537882" cy="44375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 dirty="0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EFC3-B2C0-4F95-932D-1A3C2E77189F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3103746" name="Text Box 2"/>
          <p:cNvSpPr txBox="1">
            <a:spLocks noChangeArrowheads="1"/>
          </p:cNvSpPr>
          <p:nvPr/>
        </p:nvSpPr>
        <p:spPr bwMode="auto">
          <a:xfrm>
            <a:off x="627063" y="1539875"/>
            <a:ext cx="66817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 err="1">
                <a:latin typeface="Arial" charset="0"/>
              </a:rPr>
              <a:t>typedef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element</a:t>
            </a:r>
          </a:p>
          <a:p>
            <a:r>
              <a:rPr lang="en-US" sz="1600" b="1" dirty="0" smtClean="0">
                <a:latin typeface="Arial" charset="0"/>
              </a:rPr>
              <a:t>{	</a:t>
            </a:r>
            <a:r>
              <a:rPr lang="en-US" sz="1600" b="1" dirty="0" err="1" smtClean="0">
                <a:latin typeface="Arial" charset="0"/>
              </a:rPr>
              <a:t>int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</a:rPr>
              <a:t>value;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element* next;</a:t>
            </a:r>
          </a:p>
          <a:p>
            <a:r>
              <a:rPr lang="en-US" sz="1600" b="1" dirty="0">
                <a:latin typeface="Arial" charset="0"/>
              </a:rPr>
              <a:t>} Element;</a:t>
            </a:r>
          </a:p>
          <a:p>
            <a:endParaRPr lang="en-US" sz="8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Element* </a:t>
            </a:r>
            <a:r>
              <a:rPr lang="en-US" sz="1600" b="1" dirty="0" err="1">
                <a:latin typeface="Arial" charset="0"/>
              </a:rPr>
              <a:t>newElement</a:t>
            </a:r>
            <a:r>
              <a:rPr lang="en-US" sz="1600" b="1" dirty="0">
                <a:latin typeface="Arial" charset="0"/>
              </a:rPr>
              <a:t>(</a:t>
            </a:r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</a:t>
            </a:r>
            <a:r>
              <a:rPr lang="en-US" sz="1600" b="1" dirty="0" smtClean="0">
                <a:latin typeface="Arial" charset="0"/>
              </a:rPr>
              <a:t>value)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{	Element* </a:t>
            </a:r>
            <a:r>
              <a:rPr lang="en-US" sz="1600" b="1" dirty="0" smtClean="0">
                <a:latin typeface="Arial" charset="0"/>
              </a:rPr>
              <a:t>temp</a:t>
            </a:r>
            <a:r>
              <a:rPr lang="en-US" sz="1600" b="1" dirty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smtClean="0">
                <a:latin typeface="Arial" charset="0"/>
              </a:rPr>
              <a:t>temp </a:t>
            </a:r>
            <a:r>
              <a:rPr lang="en-US" sz="1600" b="1" dirty="0">
                <a:latin typeface="Arial" charset="0"/>
              </a:rPr>
              <a:t>= (Element*)</a:t>
            </a:r>
            <a:r>
              <a:rPr lang="en-US" sz="1600" b="1" dirty="0" err="1">
                <a:latin typeface="Arial" charset="0"/>
              </a:rPr>
              <a:t>malloc</a:t>
            </a:r>
            <a:r>
              <a:rPr lang="en-US" sz="1600" b="1" dirty="0">
                <a:latin typeface="Arial" charset="0"/>
              </a:rPr>
              <a:t>( </a:t>
            </a:r>
            <a:r>
              <a:rPr lang="en-US" sz="1600" b="1" dirty="0" err="1">
                <a:latin typeface="Arial" charset="0"/>
              </a:rPr>
              <a:t>sizeof</a:t>
            </a:r>
            <a:r>
              <a:rPr lang="en-US" sz="1600" b="1" dirty="0">
                <a:latin typeface="Arial" charset="0"/>
              </a:rPr>
              <a:t>(Element) );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smtClean="0">
                <a:latin typeface="Arial" charset="0"/>
              </a:rPr>
              <a:t>temp-</a:t>
            </a:r>
            <a:r>
              <a:rPr lang="en-US" sz="1600" b="1" dirty="0">
                <a:latin typeface="Arial" charset="0"/>
              </a:rPr>
              <a:t>&gt;value = </a:t>
            </a:r>
            <a:r>
              <a:rPr lang="en-US" sz="1600" b="1" dirty="0" smtClean="0">
                <a:latin typeface="Arial" charset="0"/>
              </a:rPr>
              <a:t>value;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smtClean="0">
                <a:latin typeface="Arial" charset="0"/>
              </a:rPr>
              <a:t>temp-</a:t>
            </a:r>
            <a:r>
              <a:rPr lang="en-US" sz="1600" b="1" dirty="0">
                <a:latin typeface="Arial" charset="0"/>
              </a:rPr>
              <a:t>&gt;next = NULL;</a:t>
            </a:r>
          </a:p>
          <a:p>
            <a:r>
              <a:rPr lang="en-US" sz="1600" b="1" dirty="0">
                <a:latin typeface="Arial" charset="0"/>
              </a:rPr>
              <a:t>	return </a:t>
            </a:r>
            <a:r>
              <a:rPr lang="en-US" sz="1600" b="1" dirty="0" smtClean="0">
                <a:latin typeface="Arial" charset="0"/>
              </a:rPr>
              <a:t>temp</a:t>
            </a:r>
            <a:r>
              <a:rPr lang="en-US" sz="1600" b="1" dirty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}</a:t>
            </a:r>
          </a:p>
          <a:p>
            <a:endParaRPr lang="en-US" sz="800" b="1" dirty="0">
              <a:latin typeface="Arial" charset="0"/>
            </a:endParaRPr>
          </a:p>
          <a:p>
            <a:r>
              <a:rPr lang="en-US" sz="1600" b="1" dirty="0" err="1">
                <a:latin typeface="Arial" charset="0"/>
              </a:rPr>
              <a:t>int</a:t>
            </a:r>
            <a:r>
              <a:rPr lang="en-US" sz="1600" b="1" dirty="0">
                <a:latin typeface="Arial" charset="0"/>
              </a:rPr>
              <a:t> main()</a:t>
            </a:r>
          </a:p>
          <a:p>
            <a:r>
              <a:rPr lang="en-US" sz="1600" b="1" dirty="0">
                <a:latin typeface="Arial" charset="0"/>
              </a:rPr>
              <a:t>{	/* Create linked list */</a:t>
            </a:r>
          </a:p>
          <a:p>
            <a:r>
              <a:rPr lang="en-US" sz="1600" b="1" dirty="0" smtClean="0">
                <a:latin typeface="Arial" charset="0"/>
              </a:rPr>
              <a:t>	Element </a:t>
            </a:r>
            <a:r>
              <a:rPr lang="en-US" sz="1600" b="1" dirty="0">
                <a:latin typeface="Arial" charset="0"/>
              </a:rPr>
              <a:t>*</a:t>
            </a:r>
            <a:r>
              <a:rPr lang="en-US" sz="1600" b="1" dirty="0" smtClean="0">
                <a:latin typeface="Arial" charset="0"/>
              </a:rPr>
              <a:t>list = NULL;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list = </a:t>
            </a:r>
            <a:r>
              <a:rPr lang="en-US" sz="1600" b="1" dirty="0" err="1">
                <a:latin typeface="Arial" charset="0"/>
              </a:rPr>
              <a:t>newElement</a:t>
            </a:r>
            <a:r>
              <a:rPr lang="en-US" sz="1600" b="1" dirty="0">
                <a:latin typeface="Arial" charset="0"/>
              </a:rPr>
              <a:t>(50);</a:t>
            </a:r>
          </a:p>
          <a:p>
            <a:r>
              <a:rPr lang="en-US" sz="1600" b="1" dirty="0">
                <a:latin typeface="Arial" charset="0"/>
              </a:rPr>
              <a:t>	list-&gt;next = </a:t>
            </a:r>
            <a:r>
              <a:rPr lang="en-US" sz="1600" b="1" dirty="0" err="1">
                <a:latin typeface="Arial" charset="0"/>
              </a:rPr>
              <a:t>newElement</a:t>
            </a:r>
            <a:r>
              <a:rPr lang="en-US" sz="1600" b="1" dirty="0">
                <a:latin typeface="Arial" charset="0"/>
              </a:rPr>
              <a:t>(75);</a:t>
            </a:r>
          </a:p>
          <a:p>
            <a:r>
              <a:rPr lang="en-US" sz="1600" b="1" dirty="0">
                <a:latin typeface="Arial" charset="0"/>
              </a:rPr>
              <a:t>	list-&gt;next-&gt;next = </a:t>
            </a:r>
            <a:r>
              <a:rPr lang="en-US" sz="1600" b="1" dirty="0" err="1">
                <a:latin typeface="Arial" charset="0"/>
              </a:rPr>
              <a:t>newElement</a:t>
            </a:r>
            <a:r>
              <a:rPr lang="en-US" sz="1600" b="1" dirty="0">
                <a:latin typeface="Arial" charset="0"/>
              </a:rPr>
              <a:t>(99</a:t>
            </a:r>
            <a:r>
              <a:rPr lang="en-US" sz="1600" b="1" dirty="0" smtClean="0">
                <a:latin typeface="Arial" charset="0"/>
              </a:rPr>
              <a:t>);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 smtClean="0">
                <a:latin typeface="Arial" charset="0"/>
              </a:rPr>
              <a:t>printList</a:t>
            </a:r>
            <a:r>
              <a:rPr lang="en-US" sz="1600" b="1" dirty="0" smtClean="0">
                <a:latin typeface="Arial" charset="0"/>
              </a:rPr>
              <a:t>(list);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3103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9</a:t>
            </a:r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103748" name="Group 4"/>
          <p:cNvGrpSpPr>
            <a:grpSpLocks/>
          </p:cNvGrpSpPr>
          <p:nvPr/>
        </p:nvGrpSpPr>
        <p:grpSpPr bwMode="auto">
          <a:xfrm>
            <a:off x="4254504" y="1333475"/>
            <a:ext cx="1228725" cy="342900"/>
            <a:chOff x="1346" y="3790"/>
            <a:chExt cx="774" cy="216"/>
          </a:xfrm>
        </p:grpSpPr>
        <p:sp>
          <p:nvSpPr>
            <p:cNvPr id="3103749" name="Rectangle 5"/>
            <p:cNvSpPr>
              <a:spLocks noChangeArrowheads="1"/>
            </p:cNvSpPr>
            <p:nvPr/>
          </p:nvSpPr>
          <p:spPr bwMode="auto">
            <a:xfrm>
              <a:off x="1346" y="380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list</a:t>
              </a:r>
            </a:p>
          </p:txBody>
        </p:sp>
        <p:sp>
          <p:nvSpPr>
            <p:cNvPr id="3103750" name="Rectangle 6"/>
            <p:cNvSpPr>
              <a:spLocks noChangeArrowheads="1"/>
            </p:cNvSpPr>
            <p:nvPr/>
          </p:nvSpPr>
          <p:spPr bwMode="auto">
            <a:xfrm>
              <a:off x="1736" y="3790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3751" name="Group 7"/>
          <p:cNvGrpSpPr>
            <a:grpSpLocks/>
          </p:cNvGrpSpPr>
          <p:nvPr/>
        </p:nvGrpSpPr>
        <p:grpSpPr bwMode="auto">
          <a:xfrm>
            <a:off x="5203829" y="1508100"/>
            <a:ext cx="1420812" cy="969963"/>
            <a:chOff x="3215" y="1192"/>
            <a:chExt cx="895" cy="611"/>
          </a:xfrm>
        </p:grpSpPr>
        <p:grpSp>
          <p:nvGrpSpPr>
            <p:cNvPr id="3103752" name="Group 8"/>
            <p:cNvGrpSpPr>
              <a:grpSpLocks/>
            </p:cNvGrpSpPr>
            <p:nvPr/>
          </p:nvGrpSpPr>
          <p:grpSpPr bwMode="auto">
            <a:xfrm>
              <a:off x="3342" y="1587"/>
              <a:ext cx="768" cy="216"/>
              <a:chOff x="2421" y="3784"/>
              <a:chExt cx="768" cy="216"/>
            </a:xfrm>
          </p:grpSpPr>
          <p:sp>
            <p:nvSpPr>
              <p:cNvPr id="3103753" name="Rectangle 9"/>
              <p:cNvSpPr>
                <a:spLocks noChangeArrowheads="1"/>
              </p:cNvSpPr>
              <p:nvPr/>
            </p:nvSpPr>
            <p:spPr bwMode="auto">
              <a:xfrm>
                <a:off x="2421" y="3784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Courier New" pitchFamily="49" charset="0"/>
                  </a:rPr>
                  <a:t>50</a:t>
                </a:r>
              </a:p>
            </p:txBody>
          </p:sp>
          <p:sp>
            <p:nvSpPr>
              <p:cNvPr id="3103754" name="Rectangle 10"/>
              <p:cNvSpPr>
                <a:spLocks noChangeArrowheads="1"/>
              </p:cNvSpPr>
              <p:nvPr/>
            </p:nvSpPr>
            <p:spPr bwMode="auto">
              <a:xfrm>
                <a:off x="2805" y="3784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3755" name="Line 11"/>
            <p:cNvSpPr>
              <a:spLocks noChangeShapeType="1"/>
            </p:cNvSpPr>
            <p:nvPr/>
          </p:nvSpPr>
          <p:spPr bwMode="auto">
            <a:xfrm>
              <a:off x="3215" y="1192"/>
              <a:ext cx="135" cy="38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3756" name="Group 12"/>
          <p:cNvGrpSpPr>
            <a:grpSpLocks/>
          </p:cNvGrpSpPr>
          <p:nvPr/>
        </p:nvGrpSpPr>
        <p:grpSpPr bwMode="auto">
          <a:xfrm>
            <a:off x="6251579" y="2319313"/>
            <a:ext cx="1435100" cy="949325"/>
            <a:chOff x="3875" y="1703"/>
            <a:chExt cx="904" cy="598"/>
          </a:xfrm>
        </p:grpSpPr>
        <p:grpSp>
          <p:nvGrpSpPr>
            <p:cNvPr id="3103757" name="Group 13"/>
            <p:cNvGrpSpPr>
              <a:grpSpLocks/>
            </p:cNvGrpSpPr>
            <p:nvPr/>
          </p:nvGrpSpPr>
          <p:grpSpPr bwMode="auto">
            <a:xfrm>
              <a:off x="4011" y="2085"/>
              <a:ext cx="768" cy="216"/>
              <a:chOff x="3506" y="3777"/>
              <a:chExt cx="768" cy="216"/>
            </a:xfrm>
          </p:grpSpPr>
          <p:sp>
            <p:nvSpPr>
              <p:cNvPr id="3103758" name="Rectangle 14"/>
              <p:cNvSpPr>
                <a:spLocks noChangeArrowheads="1"/>
              </p:cNvSpPr>
              <p:nvPr/>
            </p:nvSpPr>
            <p:spPr bwMode="auto">
              <a:xfrm>
                <a:off x="3506" y="3777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Courier New" pitchFamily="49" charset="0"/>
                  </a:rPr>
                  <a:t>75</a:t>
                </a:r>
              </a:p>
            </p:txBody>
          </p:sp>
          <p:sp>
            <p:nvSpPr>
              <p:cNvPr id="3103759" name="Rectangle 15"/>
              <p:cNvSpPr>
                <a:spLocks noChangeArrowheads="1"/>
              </p:cNvSpPr>
              <p:nvPr/>
            </p:nvSpPr>
            <p:spPr bwMode="auto">
              <a:xfrm>
                <a:off x="3890" y="3777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03760" name="Line 16"/>
            <p:cNvSpPr>
              <a:spLocks noChangeShapeType="1"/>
            </p:cNvSpPr>
            <p:nvPr/>
          </p:nvSpPr>
          <p:spPr bwMode="auto">
            <a:xfrm>
              <a:off x="3875" y="1703"/>
              <a:ext cx="135" cy="38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03761" name="Group 17"/>
          <p:cNvGrpSpPr>
            <a:grpSpLocks/>
          </p:cNvGrpSpPr>
          <p:nvPr/>
        </p:nvGrpSpPr>
        <p:grpSpPr bwMode="auto">
          <a:xfrm>
            <a:off x="7337429" y="3113063"/>
            <a:ext cx="1430337" cy="952500"/>
            <a:chOff x="4559" y="2203"/>
            <a:chExt cx="901" cy="600"/>
          </a:xfrm>
        </p:grpSpPr>
        <p:grpSp>
          <p:nvGrpSpPr>
            <p:cNvPr id="3103762" name="Group 18"/>
            <p:cNvGrpSpPr>
              <a:grpSpLocks/>
            </p:cNvGrpSpPr>
            <p:nvPr/>
          </p:nvGrpSpPr>
          <p:grpSpPr bwMode="auto">
            <a:xfrm>
              <a:off x="4692" y="2587"/>
              <a:ext cx="768" cy="216"/>
              <a:chOff x="4603" y="3780"/>
              <a:chExt cx="768" cy="216"/>
            </a:xfrm>
          </p:grpSpPr>
          <p:sp>
            <p:nvSpPr>
              <p:cNvPr id="3103763" name="Rectangle 19"/>
              <p:cNvSpPr>
                <a:spLocks noChangeArrowheads="1"/>
              </p:cNvSpPr>
              <p:nvPr/>
            </p:nvSpPr>
            <p:spPr bwMode="auto">
              <a:xfrm>
                <a:off x="4603" y="3780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800" b="1">
                    <a:latin typeface="Courier New" pitchFamily="49" charset="0"/>
                  </a:rPr>
                  <a:t>99</a:t>
                </a:r>
              </a:p>
            </p:txBody>
          </p:sp>
          <p:sp>
            <p:nvSpPr>
              <p:cNvPr id="3103764" name="Rectangle 20"/>
              <p:cNvSpPr>
                <a:spLocks noChangeArrowheads="1"/>
              </p:cNvSpPr>
              <p:nvPr/>
            </p:nvSpPr>
            <p:spPr bwMode="auto">
              <a:xfrm>
                <a:off x="4987" y="3780"/>
                <a:ext cx="384" cy="216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miter lim="800000"/>
                <a:headEnd/>
                <a:tailEnd type="non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3765" name="Rectangle 21"/>
              <p:cNvSpPr>
                <a:spLocks noChangeArrowheads="1"/>
              </p:cNvSpPr>
              <p:nvPr/>
            </p:nvSpPr>
            <p:spPr bwMode="auto">
              <a:xfrm>
                <a:off x="4986" y="3795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 type="none" w="lg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sz="1400" b="1">
                    <a:latin typeface="Courier New" pitchFamily="49" charset="0"/>
                  </a:rPr>
                  <a:t>NULL</a:t>
                </a:r>
              </a:p>
            </p:txBody>
          </p:sp>
        </p:grpSp>
        <p:sp>
          <p:nvSpPr>
            <p:cNvPr id="3103766" name="Line 22"/>
            <p:cNvSpPr>
              <a:spLocks noChangeShapeType="1"/>
            </p:cNvSpPr>
            <p:nvPr/>
          </p:nvSpPr>
          <p:spPr bwMode="auto">
            <a:xfrm>
              <a:off x="4559" y="2203"/>
              <a:ext cx="135" cy="38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3767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  <p:sp>
        <p:nvSpPr>
          <p:cNvPr id="2" name="Rectangle 1"/>
          <p:cNvSpPr/>
          <p:nvPr/>
        </p:nvSpPr>
        <p:spPr>
          <a:xfrm>
            <a:off x="5178429" y="4501231"/>
            <a:ext cx="3754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void </a:t>
            </a:r>
            <a:r>
              <a:rPr lang="en-US" sz="1600" b="1" dirty="0" err="1" smtClean="0">
                <a:latin typeface="Arial" charset="0"/>
              </a:rPr>
              <a:t>printList</a:t>
            </a:r>
            <a:r>
              <a:rPr lang="en-US" sz="1600" b="1" dirty="0" smtClean="0">
                <a:latin typeface="Arial" charset="0"/>
              </a:rPr>
              <a:t>(Element* </a:t>
            </a:r>
            <a:r>
              <a:rPr lang="en-US" sz="1600" b="1" dirty="0" err="1" smtClean="0">
                <a:latin typeface="Arial" charset="0"/>
              </a:rPr>
              <a:t>ptr</a:t>
            </a:r>
            <a:r>
              <a:rPr lang="en-US" sz="1600" b="1" dirty="0">
                <a:latin typeface="Arial" charset="0"/>
              </a:rPr>
              <a:t>)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 smtClean="0">
                <a:latin typeface="Arial" charset="0"/>
              </a:rPr>
              <a:t>{</a:t>
            </a: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smtClean="0">
                <a:latin typeface="Arial" charset="0"/>
              </a:rPr>
              <a:t>while (</a:t>
            </a:r>
            <a:r>
              <a:rPr lang="en-US" sz="1600" b="1" dirty="0" err="1" smtClean="0">
                <a:latin typeface="Arial" charset="0"/>
              </a:rPr>
              <a:t>ptr</a:t>
            </a:r>
            <a:r>
              <a:rPr lang="en-US" sz="1600" b="1" dirty="0" smtClean="0">
                <a:latin typeface="Arial" charset="0"/>
              </a:rPr>
              <a:t> != </a:t>
            </a:r>
            <a:r>
              <a:rPr lang="en-US" sz="1600" b="1" dirty="0">
                <a:latin typeface="Arial" charset="0"/>
              </a:rPr>
              <a:t>NULL)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smtClean="0">
                <a:latin typeface="Arial" charset="0"/>
              </a:rPr>
              <a:t>{</a:t>
            </a: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 smtClean="0">
                <a:latin typeface="Arial" charset="0"/>
              </a:rPr>
              <a:t>lcd_printf</a:t>
            </a:r>
            <a:r>
              <a:rPr lang="en-US" sz="1600" b="1" dirty="0" smtClean="0">
                <a:latin typeface="Arial" charset="0"/>
              </a:rPr>
              <a:t>(" </a:t>
            </a:r>
            <a:r>
              <a:rPr lang="en-US" sz="1600" b="1" dirty="0">
                <a:latin typeface="Arial" charset="0"/>
              </a:rPr>
              <a:t>%</a:t>
            </a:r>
            <a:r>
              <a:rPr lang="en-US" sz="1600" b="1" dirty="0" smtClean="0">
                <a:latin typeface="Arial" charset="0"/>
              </a:rPr>
              <a:t>d", </a:t>
            </a:r>
            <a:r>
              <a:rPr lang="en-US" sz="1600" b="1" dirty="0" err="1" smtClean="0">
                <a:latin typeface="Arial" charset="0"/>
              </a:rPr>
              <a:t>ptr</a:t>
            </a:r>
            <a:r>
              <a:rPr lang="en-US" sz="1600" b="1" dirty="0" smtClean="0">
                <a:latin typeface="Arial" charset="0"/>
              </a:rPr>
              <a:t>-&gt;</a:t>
            </a:r>
            <a:r>
              <a:rPr lang="en-US" sz="1600" b="1" dirty="0">
                <a:latin typeface="Arial" charset="0"/>
              </a:rPr>
              <a:t>value);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		</a:t>
            </a:r>
            <a:r>
              <a:rPr lang="en-US" sz="1600" b="1" dirty="0" err="1" smtClean="0">
                <a:latin typeface="Arial" charset="0"/>
              </a:rPr>
              <a:t>ptr</a:t>
            </a:r>
            <a:r>
              <a:rPr lang="en-US" sz="1600" b="1" dirty="0" smtClean="0">
                <a:latin typeface="Arial" charset="0"/>
              </a:rPr>
              <a:t> </a:t>
            </a:r>
            <a:r>
              <a:rPr lang="en-US" sz="1600" b="1" dirty="0">
                <a:latin typeface="Arial" charset="0"/>
              </a:rPr>
              <a:t>= </a:t>
            </a:r>
            <a:r>
              <a:rPr lang="en-US" sz="1600" b="1" dirty="0" err="1" smtClean="0">
                <a:latin typeface="Arial" charset="0"/>
              </a:rPr>
              <a:t>ptr</a:t>
            </a:r>
            <a:r>
              <a:rPr lang="en-US" sz="1600" b="1" dirty="0" smtClean="0">
                <a:latin typeface="Arial" charset="0"/>
              </a:rPr>
              <a:t>-&gt;</a:t>
            </a:r>
            <a:r>
              <a:rPr lang="en-US" sz="1600" b="1" dirty="0">
                <a:latin typeface="Arial" charset="0"/>
              </a:rPr>
              <a:t>next;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	}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 smtClean="0">
                <a:latin typeface="Arial" charset="0"/>
              </a:rPr>
              <a:t>lcd_printf</a:t>
            </a:r>
            <a:r>
              <a:rPr lang="en-US" sz="1600" b="1" dirty="0">
                <a:latin typeface="Arial" charset="0"/>
              </a:rPr>
              <a:t>("\n");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600" b="1" dirty="0">
                <a:latin typeface="Arial" charset="0"/>
              </a:rPr>
              <a:t>}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689426" y="2015422"/>
            <a:ext cx="791110" cy="347634"/>
          </a:xfrm>
          <a:prstGeom prst="wedgeRoundRectCallout">
            <a:avLst>
              <a:gd name="adj1" fmla="val -151833"/>
              <a:gd name="adj2" fmla="val -126649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Pattern</a:t>
            </a:r>
          </a:p>
        </p:txBody>
      </p:sp>
      <p:sp>
        <p:nvSpPr>
          <p:cNvPr id="29" name="Rounded Rectangular Callout 28"/>
          <p:cNvSpPr/>
          <p:nvPr/>
        </p:nvSpPr>
        <p:spPr bwMode="auto">
          <a:xfrm>
            <a:off x="4387319" y="2622525"/>
            <a:ext cx="791110" cy="347634"/>
          </a:xfrm>
          <a:prstGeom prst="wedgeRoundRectCallout">
            <a:avLst>
              <a:gd name="adj1" fmla="val -116768"/>
              <a:gd name="adj2" fmla="val 6347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Factory</a:t>
            </a:r>
          </a:p>
        </p:txBody>
      </p:sp>
    </p:spTree>
    <p:extLst>
      <p:ext uri="{BB962C8B-B14F-4D97-AF65-F5344CB8AC3E}">
        <p14:creationId xmlns:p14="http://schemas.microsoft.com/office/powerpoint/2010/main" val="167546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0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030F-3B60-46DC-93D8-4053ED89A282}" type="slidenum">
              <a:rPr lang="en-US"/>
              <a:pPr/>
              <a:t>21</a:t>
            </a:fld>
            <a:endParaRPr lang="en-US"/>
          </a:p>
        </p:txBody>
      </p:sp>
      <p:sp>
        <p:nvSpPr>
          <p:cNvPr id="310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Pre-pend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106819" name="Rectangle 3"/>
          <p:cNvSpPr>
            <a:spLocks noChangeArrowheads="1"/>
          </p:cNvSpPr>
          <p:nvPr/>
        </p:nvSpPr>
        <p:spPr bwMode="auto">
          <a:xfrm>
            <a:off x="423862" y="1658287"/>
            <a:ext cx="83183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Prepend element to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to new list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-----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Element* prepend(Element* element, Element*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element-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&gt;next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element;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to new head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 end prepend</a:t>
            </a:r>
          </a:p>
          <a:p>
            <a:pPr eaLnBrk="0" hangingPunct="0">
              <a:tabLst>
                <a:tab pos="339725" algn="l"/>
              </a:tabLst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Element*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(45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prepend(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(30),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prepend(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(10),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106820" name="Group 4"/>
          <p:cNvGrpSpPr>
            <a:grpSpLocks/>
          </p:cNvGrpSpPr>
          <p:nvPr/>
        </p:nvGrpSpPr>
        <p:grpSpPr bwMode="auto">
          <a:xfrm>
            <a:off x="1113707" y="5923526"/>
            <a:ext cx="6843701" cy="380999"/>
            <a:chOff x="497" y="3344"/>
            <a:chExt cx="4311" cy="240"/>
          </a:xfrm>
        </p:grpSpPr>
        <p:sp>
          <p:nvSpPr>
            <p:cNvPr id="3106821" name="Rectangle 5"/>
            <p:cNvSpPr>
              <a:spLocks noChangeArrowheads="1"/>
            </p:cNvSpPr>
            <p:nvPr/>
          </p:nvSpPr>
          <p:spPr bwMode="auto">
            <a:xfrm>
              <a:off x="1858" y="3351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10</a:t>
              </a:r>
            </a:p>
          </p:txBody>
        </p:sp>
        <p:sp>
          <p:nvSpPr>
            <p:cNvPr id="3106822" name="Rectangle 6"/>
            <p:cNvSpPr>
              <a:spLocks noChangeArrowheads="1"/>
            </p:cNvSpPr>
            <p:nvPr/>
          </p:nvSpPr>
          <p:spPr bwMode="auto">
            <a:xfrm>
              <a:off x="2242" y="3351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23" name="Rectangle 7"/>
            <p:cNvSpPr>
              <a:spLocks noChangeArrowheads="1"/>
            </p:cNvSpPr>
            <p:nvPr/>
          </p:nvSpPr>
          <p:spPr bwMode="auto">
            <a:xfrm>
              <a:off x="2943" y="33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30</a:t>
              </a:r>
            </a:p>
          </p:txBody>
        </p:sp>
        <p:sp>
          <p:nvSpPr>
            <p:cNvPr id="3106824" name="Rectangle 8"/>
            <p:cNvSpPr>
              <a:spLocks noChangeArrowheads="1"/>
            </p:cNvSpPr>
            <p:nvPr/>
          </p:nvSpPr>
          <p:spPr bwMode="auto">
            <a:xfrm>
              <a:off x="3327" y="33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25" name="Rectangle 9"/>
            <p:cNvSpPr>
              <a:spLocks noChangeArrowheads="1"/>
            </p:cNvSpPr>
            <p:nvPr/>
          </p:nvSpPr>
          <p:spPr bwMode="auto">
            <a:xfrm>
              <a:off x="4040" y="334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45</a:t>
              </a:r>
            </a:p>
          </p:txBody>
        </p:sp>
        <p:sp>
          <p:nvSpPr>
            <p:cNvPr id="3106826" name="Rectangle 10"/>
            <p:cNvSpPr>
              <a:spLocks noChangeArrowheads="1"/>
            </p:cNvSpPr>
            <p:nvPr/>
          </p:nvSpPr>
          <p:spPr bwMode="auto">
            <a:xfrm>
              <a:off x="4424" y="334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27" name="Rectangle 11"/>
            <p:cNvSpPr>
              <a:spLocks noChangeArrowheads="1"/>
            </p:cNvSpPr>
            <p:nvPr/>
          </p:nvSpPr>
          <p:spPr bwMode="auto">
            <a:xfrm>
              <a:off x="4423" y="3362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NULL</a:t>
              </a:r>
            </a:p>
          </p:txBody>
        </p:sp>
        <p:sp>
          <p:nvSpPr>
            <p:cNvPr id="3106828" name="Rectangle 12"/>
            <p:cNvSpPr>
              <a:spLocks noChangeArrowheads="1"/>
            </p:cNvSpPr>
            <p:nvPr/>
          </p:nvSpPr>
          <p:spPr bwMode="auto">
            <a:xfrm>
              <a:off x="497" y="3351"/>
              <a:ext cx="6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 b="1" dirty="0" err="1" smtClean="0">
                  <a:latin typeface="Courier New" pitchFamily="49" charset="0"/>
                </a:rPr>
                <a:t>myList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106829" name="Rectangle 13"/>
            <p:cNvSpPr>
              <a:spLocks noChangeArrowheads="1"/>
            </p:cNvSpPr>
            <p:nvPr/>
          </p:nvSpPr>
          <p:spPr bwMode="auto">
            <a:xfrm>
              <a:off x="1173" y="335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30" name="Line 14"/>
            <p:cNvSpPr>
              <a:spLocks noChangeShapeType="1"/>
            </p:cNvSpPr>
            <p:nvPr/>
          </p:nvSpPr>
          <p:spPr bwMode="auto">
            <a:xfrm>
              <a:off x="2427" y="3450"/>
              <a:ext cx="505" cy="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31" name="Line 15"/>
            <p:cNvSpPr>
              <a:spLocks noChangeShapeType="1"/>
            </p:cNvSpPr>
            <p:nvPr/>
          </p:nvSpPr>
          <p:spPr bwMode="auto">
            <a:xfrm>
              <a:off x="3514" y="3457"/>
              <a:ext cx="504" cy="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832" name="Line 16"/>
            <p:cNvSpPr>
              <a:spLocks noChangeShapeType="1"/>
            </p:cNvSpPr>
            <p:nvPr/>
          </p:nvSpPr>
          <p:spPr bwMode="auto">
            <a:xfrm flipV="1">
              <a:off x="1370" y="3452"/>
              <a:ext cx="485" cy="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71E9-DE90-4939-A765-0E5CD2F2B7D9}" type="slidenum">
              <a:rPr lang="en-US"/>
              <a:pPr/>
              <a:t>22</a:t>
            </a:fld>
            <a:endParaRPr lang="en-US"/>
          </a:p>
        </p:txBody>
      </p:sp>
      <p:sp>
        <p:nvSpPr>
          <p:cNvPr id="310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Node</a:t>
            </a:r>
          </a:p>
        </p:txBody>
      </p:sp>
      <p:sp>
        <p:nvSpPr>
          <p:cNvPr id="3107843" name="Rectangle 3"/>
          <p:cNvSpPr>
            <a:spLocks noChangeArrowheads="1"/>
          </p:cNvSpPr>
          <p:nvPr/>
        </p:nvSpPr>
        <p:spPr bwMode="auto">
          <a:xfrm>
            <a:off x="488369" y="1383382"/>
            <a:ext cx="848937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 Append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 to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to list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Element* append(Element* element, Element*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Element* temp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NULL) return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element;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// empty list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while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(temp-&gt;next != NULL) temp = temp-&gt;next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 // find 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temp-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&gt;next = element;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 end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append</a:t>
            </a:r>
          </a:p>
          <a:p>
            <a:pPr eaLnBrk="0" hangingPunct="0">
              <a:tabLst>
                <a:tab pos="339725" algn="l"/>
              </a:tabLst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Element*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append(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(200),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append(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(201),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append(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(202),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107844" name="Group 4"/>
          <p:cNvGrpSpPr>
            <a:grpSpLocks/>
          </p:cNvGrpSpPr>
          <p:nvPr/>
        </p:nvGrpSpPr>
        <p:grpSpPr bwMode="auto">
          <a:xfrm>
            <a:off x="1064326" y="5937425"/>
            <a:ext cx="6805620" cy="380999"/>
            <a:chOff x="521" y="3344"/>
            <a:chExt cx="4287" cy="240"/>
          </a:xfrm>
        </p:grpSpPr>
        <p:sp>
          <p:nvSpPr>
            <p:cNvPr id="3107845" name="Rectangle 5"/>
            <p:cNvSpPr>
              <a:spLocks noChangeArrowheads="1"/>
            </p:cNvSpPr>
            <p:nvPr/>
          </p:nvSpPr>
          <p:spPr bwMode="auto">
            <a:xfrm>
              <a:off x="1858" y="3351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200</a:t>
              </a:r>
            </a:p>
          </p:txBody>
        </p:sp>
        <p:sp>
          <p:nvSpPr>
            <p:cNvPr id="3107846" name="Rectangle 6"/>
            <p:cNvSpPr>
              <a:spLocks noChangeArrowheads="1"/>
            </p:cNvSpPr>
            <p:nvPr/>
          </p:nvSpPr>
          <p:spPr bwMode="auto">
            <a:xfrm>
              <a:off x="2242" y="3351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47" name="Rectangle 7"/>
            <p:cNvSpPr>
              <a:spLocks noChangeArrowheads="1"/>
            </p:cNvSpPr>
            <p:nvPr/>
          </p:nvSpPr>
          <p:spPr bwMode="auto">
            <a:xfrm>
              <a:off x="2943" y="33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201</a:t>
              </a:r>
            </a:p>
          </p:txBody>
        </p:sp>
        <p:sp>
          <p:nvSpPr>
            <p:cNvPr id="3107848" name="Rectangle 8"/>
            <p:cNvSpPr>
              <a:spLocks noChangeArrowheads="1"/>
            </p:cNvSpPr>
            <p:nvPr/>
          </p:nvSpPr>
          <p:spPr bwMode="auto">
            <a:xfrm>
              <a:off x="3327" y="3344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49" name="Rectangle 9"/>
            <p:cNvSpPr>
              <a:spLocks noChangeArrowheads="1"/>
            </p:cNvSpPr>
            <p:nvPr/>
          </p:nvSpPr>
          <p:spPr bwMode="auto">
            <a:xfrm>
              <a:off x="4040" y="334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202</a:t>
              </a:r>
            </a:p>
          </p:txBody>
        </p:sp>
        <p:sp>
          <p:nvSpPr>
            <p:cNvPr id="3107850" name="Rectangle 10"/>
            <p:cNvSpPr>
              <a:spLocks noChangeArrowheads="1"/>
            </p:cNvSpPr>
            <p:nvPr/>
          </p:nvSpPr>
          <p:spPr bwMode="auto">
            <a:xfrm>
              <a:off x="4424" y="334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51" name="Rectangle 11"/>
            <p:cNvSpPr>
              <a:spLocks noChangeArrowheads="1"/>
            </p:cNvSpPr>
            <p:nvPr/>
          </p:nvSpPr>
          <p:spPr bwMode="auto">
            <a:xfrm>
              <a:off x="4423" y="3362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NULL</a:t>
              </a:r>
            </a:p>
          </p:txBody>
        </p:sp>
        <p:sp>
          <p:nvSpPr>
            <p:cNvPr id="3107852" name="Rectangle 12"/>
            <p:cNvSpPr>
              <a:spLocks noChangeArrowheads="1"/>
            </p:cNvSpPr>
            <p:nvPr/>
          </p:nvSpPr>
          <p:spPr bwMode="auto">
            <a:xfrm>
              <a:off x="521" y="3351"/>
              <a:ext cx="6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 b="1" dirty="0" err="1" smtClean="0">
                  <a:latin typeface="Courier New" pitchFamily="49" charset="0"/>
                </a:rPr>
                <a:t>myList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107853" name="Rectangle 13"/>
            <p:cNvSpPr>
              <a:spLocks noChangeArrowheads="1"/>
            </p:cNvSpPr>
            <p:nvPr/>
          </p:nvSpPr>
          <p:spPr bwMode="auto">
            <a:xfrm>
              <a:off x="1173" y="3357"/>
              <a:ext cx="384" cy="216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54" name="Line 14"/>
            <p:cNvSpPr>
              <a:spLocks noChangeShapeType="1"/>
            </p:cNvSpPr>
            <p:nvPr/>
          </p:nvSpPr>
          <p:spPr bwMode="auto">
            <a:xfrm>
              <a:off x="2427" y="3450"/>
              <a:ext cx="505" cy="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55" name="Line 15"/>
            <p:cNvSpPr>
              <a:spLocks noChangeShapeType="1"/>
            </p:cNvSpPr>
            <p:nvPr/>
          </p:nvSpPr>
          <p:spPr bwMode="auto">
            <a:xfrm>
              <a:off x="3514" y="3457"/>
              <a:ext cx="504" cy="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856" name="Line 16"/>
            <p:cNvSpPr>
              <a:spLocks noChangeShapeType="1"/>
            </p:cNvSpPr>
            <p:nvPr/>
          </p:nvSpPr>
          <p:spPr bwMode="auto">
            <a:xfrm flipV="1">
              <a:off x="1370" y="3452"/>
              <a:ext cx="485" cy="4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7D22-1F33-4E3E-BB4B-C6174812C6F5}" type="slidenum">
              <a:rPr lang="en-US"/>
              <a:pPr/>
              <a:t>23</a:t>
            </a:fld>
            <a:endParaRPr lang="en-US"/>
          </a:p>
        </p:txBody>
      </p:sp>
      <p:sp>
        <p:nvSpPr>
          <p:cNvPr id="310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Node</a:t>
            </a:r>
          </a:p>
        </p:txBody>
      </p:sp>
      <p:sp>
        <p:nvSpPr>
          <p:cNvPr id="3109891" name="Rectangle 3"/>
          <p:cNvSpPr>
            <a:spLocks noChangeArrowheads="1"/>
          </p:cNvSpPr>
          <p:nvPr/>
        </p:nvSpPr>
        <p:spPr bwMode="auto">
          <a:xfrm>
            <a:off x="387928" y="1292779"/>
            <a:ext cx="87084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Insert element into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to list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----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Element* insert(Element* element, Element*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Element*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 element;  // new list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(element-&gt;value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-&gt;value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 // prepend element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element-&gt;next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return element;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temp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while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((temp-&gt;next != NULL) &amp;&amp;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(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temp-&gt;next-&gt;value &lt; element-&gt;value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temp = temp-&gt;next;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element-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&gt;next = temp-&gt;next;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temp-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&gt;next = element;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oldList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tabLst>
                <a:tab pos="339725" algn="l"/>
                <a:tab pos="68897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// end insert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B190-CD2E-4079-91A5-40D7BCBFEF9D}" type="slidenum">
              <a:rPr lang="en-US"/>
              <a:pPr/>
              <a:t>24</a:t>
            </a:fld>
            <a:endParaRPr lang="en-US"/>
          </a:p>
        </p:txBody>
      </p:sp>
      <p:sp>
        <p:nvSpPr>
          <p:cNvPr id="311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59557"/>
            <a:ext cx="7793037" cy="815182"/>
          </a:xfrm>
        </p:spPr>
        <p:txBody>
          <a:bodyPr/>
          <a:lstStyle/>
          <a:p>
            <a:r>
              <a:rPr lang="en-US" dirty="0"/>
              <a:t>Insert Node</a:t>
            </a:r>
          </a:p>
        </p:txBody>
      </p:sp>
      <p:sp>
        <p:nvSpPr>
          <p:cNvPr id="3110915" name="Rectangle 3"/>
          <p:cNvSpPr>
            <a:spLocks noChangeArrowheads="1"/>
          </p:cNvSpPr>
          <p:nvPr/>
        </p:nvSpPr>
        <p:spPr bwMode="auto">
          <a:xfrm>
            <a:off x="732569" y="1389055"/>
            <a:ext cx="78736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tabLst>
                <a:tab pos="339725" algn="l"/>
              </a:tabLst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Element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NULL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RBX430_init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(_12MHZ);          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board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lcd_init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                 //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LCD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lcd_clear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();                  // clear LCD</a:t>
            </a:r>
          </a:p>
          <a:p>
            <a:pPr eaLnBrk="0" hangingPunct="0">
              <a:tabLst>
                <a:tab pos="339725" algn="l"/>
              </a:tabLst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 some items into list</a:t>
            </a: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(65),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(2),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(97),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(3),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insert(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newElement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(300),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printList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339725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091" y="5827360"/>
            <a:ext cx="8901404" cy="375165"/>
            <a:chOff x="-128879" y="5827360"/>
            <a:chExt cx="8901404" cy="375165"/>
          </a:xfrm>
        </p:grpSpPr>
        <p:sp>
          <p:nvSpPr>
            <p:cNvPr id="3110917" name="Rectangle 5"/>
            <p:cNvSpPr>
              <a:spLocks noChangeArrowheads="1"/>
            </p:cNvSpPr>
            <p:nvPr/>
          </p:nvSpPr>
          <p:spPr bwMode="auto">
            <a:xfrm>
              <a:off x="16764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2</a:t>
              </a:r>
            </a:p>
          </p:txBody>
        </p:sp>
        <p:sp>
          <p:nvSpPr>
            <p:cNvPr id="3110918" name="Rectangle 6"/>
            <p:cNvSpPr>
              <a:spLocks noChangeArrowheads="1"/>
            </p:cNvSpPr>
            <p:nvPr/>
          </p:nvSpPr>
          <p:spPr bwMode="auto">
            <a:xfrm>
              <a:off x="22860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19" name="Rectangle 7"/>
            <p:cNvSpPr>
              <a:spLocks noChangeArrowheads="1"/>
            </p:cNvSpPr>
            <p:nvPr/>
          </p:nvSpPr>
          <p:spPr bwMode="auto">
            <a:xfrm>
              <a:off x="8162925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0" name="Rectangle 8"/>
            <p:cNvSpPr>
              <a:spLocks noChangeArrowheads="1"/>
            </p:cNvSpPr>
            <p:nvPr/>
          </p:nvSpPr>
          <p:spPr bwMode="auto">
            <a:xfrm>
              <a:off x="8161338" y="5859625"/>
              <a:ext cx="6111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400" b="1">
                  <a:latin typeface="Courier New" pitchFamily="49" charset="0"/>
                </a:rPr>
                <a:t>NULL</a:t>
              </a:r>
            </a:p>
          </p:txBody>
        </p:sp>
        <p:sp>
          <p:nvSpPr>
            <p:cNvPr id="3110921" name="Rectangle 9"/>
            <p:cNvSpPr>
              <a:spLocks noChangeArrowheads="1"/>
            </p:cNvSpPr>
            <p:nvPr/>
          </p:nvSpPr>
          <p:spPr bwMode="auto">
            <a:xfrm>
              <a:off x="-128879" y="5827360"/>
              <a:ext cx="101181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800" b="1" dirty="0" err="1" smtClean="0">
                  <a:latin typeface="Courier New" pitchFamily="49" charset="0"/>
                </a:rPr>
                <a:t>myList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3110922" name="Rectangle 10"/>
            <p:cNvSpPr>
              <a:spLocks noChangeArrowheads="1"/>
            </p:cNvSpPr>
            <p:nvPr/>
          </p:nvSpPr>
          <p:spPr bwMode="auto">
            <a:xfrm>
              <a:off x="842963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3" name="Line 11"/>
            <p:cNvSpPr>
              <a:spLocks noChangeShapeType="1"/>
            </p:cNvSpPr>
            <p:nvPr/>
          </p:nvSpPr>
          <p:spPr bwMode="auto">
            <a:xfrm flipV="1">
              <a:off x="1155700" y="6039740"/>
              <a:ext cx="515937" cy="63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4" name="Rectangle 12"/>
            <p:cNvSpPr>
              <a:spLocks noChangeArrowheads="1"/>
            </p:cNvSpPr>
            <p:nvPr/>
          </p:nvSpPr>
          <p:spPr bwMode="auto">
            <a:xfrm>
              <a:off x="31496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3</a:t>
              </a:r>
            </a:p>
          </p:txBody>
        </p:sp>
        <p:sp>
          <p:nvSpPr>
            <p:cNvPr id="3110925" name="Rectangle 13"/>
            <p:cNvSpPr>
              <a:spLocks noChangeArrowheads="1"/>
            </p:cNvSpPr>
            <p:nvPr/>
          </p:nvSpPr>
          <p:spPr bwMode="auto">
            <a:xfrm>
              <a:off x="37592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6" name="Line 14"/>
            <p:cNvSpPr>
              <a:spLocks noChangeShapeType="1"/>
            </p:cNvSpPr>
            <p:nvPr/>
          </p:nvSpPr>
          <p:spPr bwMode="auto">
            <a:xfrm flipV="1">
              <a:off x="2628900" y="6039740"/>
              <a:ext cx="515937" cy="63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7" name="Rectangle 15"/>
            <p:cNvSpPr>
              <a:spLocks noChangeArrowheads="1"/>
            </p:cNvSpPr>
            <p:nvPr/>
          </p:nvSpPr>
          <p:spPr bwMode="auto">
            <a:xfrm>
              <a:off x="46355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65</a:t>
              </a:r>
            </a:p>
          </p:txBody>
        </p:sp>
        <p:sp>
          <p:nvSpPr>
            <p:cNvPr id="3110928" name="Rectangle 16"/>
            <p:cNvSpPr>
              <a:spLocks noChangeArrowheads="1"/>
            </p:cNvSpPr>
            <p:nvPr/>
          </p:nvSpPr>
          <p:spPr bwMode="auto">
            <a:xfrm>
              <a:off x="52451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29" name="Line 17"/>
            <p:cNvSpPr>
              <a:spLocks noChangeShapeType="1"/>
            </p:cNvSpPr>
            <p:nvPr/>
          </p:nvSpPr>
          <p:spPr bwMode="auto">
            <a:xfrm flipV="1">
              <a:off x="4114800" y="6039740"/>
              <a:ext cx="515937" cy="63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30" name="Rectangle 18"/>
            <p:cNvSpPr>
              <a:spLocks noChangeArrowheads="1"/>
            </p:cNvSpPr>
            <p:nvPr/>
          </p:nvSpPr>
          <p:spPr bwMode="auto">
            <a:xfrm>
              <a:off x="61087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97</a:t>
              </a:r>
            </a:p>
          </p:txBody>
        </p:sp>
        <p:sp>
          <p:nvSpPr>
            <p:cNvPr id="3110931" name="Rectangle 19"/>
            <p:cNvSpPr>
              <a:spLocks noChangeArrowheads="1"/>
            </p:cNvSpPr>
            <p:nvPr/>
          </p:nvSpPr>
          <p:spPr bwMode="auto">
            <a:xfrm>
              <a:off x="67183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32" name="Line 20"/>
            <p:cNvSpPr>
              <a:spLocks noChangeShapeType="1"/>
            </p:cNvSpPr>
            <p:nvPr/>
          </p:nvSpPr>
          <p:spPr bwMode="auto">
            <a:xfrm flipV="1">
              <a:off x="5588000" y="6039740"/>
              <a:ext cx="515937" cy="63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933" name="Rectangle 21"/>
            <p:cNvSpPr>
              <a:spLocks noChangeArrowheads="1"/>
            </p:cNvSpPr>
            <p:nvPr/>
          </p:nvSpPr>
          <p:spPr bwMode="auto">
            <a:xfrm>
              <a:off x="7543800" y="5859625"/>
              <a:ext cx="609600" cy="3429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800" b="1">
                  <a:latin typeface="Courier New" pitchFamily="49" charset="0"/>
                </a:rPr>
                <a:t>300</a:t>
              </a:r>
            </a:p>
          </p:txBody>
        </p:sp>
        <p:sp>
          <p:nvSpPr>
            <p:cNvPr id="3110934" name="Line 22"/>
            <p:cNvSpPr>
              <a:spLocks noChangeShapeType="1"/>
            </p:cNvSpPr>
            <p:nvPr/>
          </p:nvSpPr>
          <p:spPr bwMode="auto">
            <a:xfrm flipV="1">
              <a:off x="7023100" y="6039740"/>
              <a:ext cx="515937" cy="635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oval" w="med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342E-C4BF-4CC1-80CA-734C987AE545}" type="slidenum">
              <a:rPr lang="en-US"/>
              <a:pPr/>
              <a:t>25</a:t>
            </a:fld>
            <a:endParaRPr lang="en-US"/>
          </a:p>
        </p:txBody>
      </p:sp>
      <p:sp>
        <p:nvSpPr>
          <p:cNvPr id="311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Node</a:t>
            </a:r>
          </a:p>
        </p:txBody>
      </p:sp>
      <p:sp>
        <p:nvSpPr>
          <p:cNvPr id="311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90663"/>
            <a:ext cx="8418513" cy="2025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Elements in a linked list need to be “freed” or you will have a memory leak.</a:t>
            </a:r>
          </a:p>
          <a:p>
            <a:pPr>
              <a:lnSpc>
                <a:spcPct val="90000"/>
              </a:lnSpc>
            </a:pPr>
            <a:r>
              <a:rPr lang="en-US"/>
              <a:t>When “freeing” items in a linked list, be careful not to “saw off the limb you’re standing on”.</a:t>
            </a:r>
          </a:p>
        </p:txBody>
      </p:sp>
      <p:sp>
        <p:nvSpPr>
          <p:cNvPr id="3111940" name="Rectangle 4"/>
          <p:cNvSpPr>
            <a:spLocks noChangeArrowheads="1"/>
          </p:cNvSpPr>
          <p:nvPr/>
        </p:nvSpPr>
        <p:spPr bwMode="auto">
          <a:xfrm>
            <a:off x="781050" y="3135754"/>
            <a:ext cx="7620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(Element* list)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if (list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 NULL)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return;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(list-&gt;next);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free(list);            // free end node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tabLst>
                <a:tab pos="452438" algn="l"/>
              </a:tabLst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freeList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 // free linked list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tabLst>
                <a:tab pos="452438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Linked </a:t>
            </a:r>
            <a:r>
              <a:rPr lang="en-US" sz="1800" b="1" dirty="0">
                <a:latin typeface="Arial" charset="0"/>
              </a:rPr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79FED-68BD-491C-AEE2-42338F21EF8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504382" cy="3053051"/>
          </a:xfrm>
        </p:spPr>
        <p:txBody>
          <a:bodyPr/>
          <a:lstStyle/>
          <a:p>
            <a:r>
              <a:rPr lang="en-US" dirty="0"/>
              <a:t>A union is a value that may have any of several representations or </a:t>
            </a:r>
            <a:r>
              <a:rPr lang="en-US" dirty="0" smtClean="0"/>
              <a:t>formats.</a:t>
            </a:r>
            <a:endParaRPr lang="en-US" dirty="0"/>
          </a:p>
          <a:p>
            <a:r>
              <a:rPr lang="en-US" dirty="0"/>
              <a:t>Unions are defined like structures (</a:t>
            </a:r>
            <a:r>
              <a:rPr lang="en-US" dirty="0" err="1"/>
              <a:t>structs</a:t>
            </a:r>
            <a:r>
              <a:rPr lang="en-US" dirty="0"/>
              <a:t>), except that each data member begins at the same location in memory.</a:t>
            </a:r>
          </a:p>
          <a:p>
            <a:r>
              <a:rPr lang="en-US" dirty="0"/>
              <a:t>The union object occupies as much space as the largest member.</a:t>
            </a:r>
          </a:p>
          <a:p>
            <a:r>
              <a:rPr lang="en-US" dirty="0"/>
              <a:t>Unions are similar to "variant records" in other languages.</a:t>
            </a:r>
          </a:p>
        </p:txBody>
      </p:sp>
      <p:sp>
        <p:nvSpPr>
          <p:cNvPr id="329933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union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88267" y="4407665"/>
            <a:ext cx="30494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49" charset="0"/>
              </a:rPr>
              <a:t>union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 char </a:t>
            </a:r>
            <a:r>
              <a:rPr lang="en-US" sz="1800" b="1" dirty="0">
                <a:latin typeface="Courier New" pitchFamily="49" charset="0"/>
              </a:rPr>
              <a:t>c;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800" b="1" dirty="0" smtClean="0">
                <a:latin typeface="Courier New" pitchFamily="49" charset="0"/>
              </a:rPr>
              <a:t>    float </a:t>
            </a:r>
            <a:r>
              <a:rPr lang="en-US" sz="1800" b="1" dirty="0">
                <a:latin typeface="Courier New" pitchFamily="49" charset="0"/>
              </a:rPr>
              <a:t>f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} x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50761" y="4950724"/>
            <a:ext cx="217765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 err="1" smtClean="0">
                <a:latin typeface="Courier New" pitchFamily="49" charset="0"/>
              </a:rPr>
              <a:t>x.c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'z';</a:t>
            </a:r>
          </a:p>
          <a:p>
            <a:pPr eaLnBrk="0" hangingPunct="0"/>
            <a:r>
              <a:rPr lang="en-US" sz="1800" b="1" dirty="0" err="1">
                <a:latin typeface="Courier New" pitchFamily="49" charset="0"/>
              </a:rPr>
              <a:t>x.i</a:t>
            </a:r>
            <a:r>
              <a:rPr lang="en-US" sz="1800" b="1" dirty="0">
                <a:latin typeface="Courier New" pitchFamily="49" charset="0"/>
              </a:rPr>
              <a:t> = 5180;</a:t>
            </a:r>
          </a:p>
          <a:p>
            <a:pPr eaLnBrk="0" hangingPunct="0"/>
            <a:r>
              <a:rPr lang="en-US" sz="1800" b="1" dirty="0" err="1">
                <a:latin typeface="Courier New" pitchFamily="49" charset="0"/>
              </a:rPr>
              <a:t>x.f</a:t>
            </a:r>
            <a:r>
              <a:rPr lang="en-US" sz="1800" b="1" dirty="0">
                <a:latin typeface="Courier New" pitchFamily="49" charset="0"/>
              </a:rPr>
              <a:t> = 3.14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8775196" y="4818467"/>
            <a:ext cx="0" cy="4095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938459" y="4818467"/>
            <a:ext cx="6127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551234" y="4818467"/>
            <a:ext cx="611187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6325684" y="4818467"/>
            <a:ext cx="61277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6256404" y="4818467"/>
            <a:ext cx="0" cy="4095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6381099" y="5269623"/>
            <a:ext cx="0" cy="40957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299334" name="Group 3299333"/>
          <p:cNvGrpSpPr/>
          <p:nvPr/>
        </p:nvGrpSpPr>
        <p:grpSpPr>
          <a:xfrm>
            <a:off x="5557334" y="4848199"/>
            <a:ext cx="1272091" cy="780520"/>
            <a:chOff x="5557334" y="4416691"/>
            <a:chExt cx="1272091" cy="780520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6378078" y="4579108"/>
              <a:ext cx="156072" cy="204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dirty="0">
                  <a:latin typeface="Arial" charset="0"/>
                </a:rPr>
                <a:t>0</a:t>
              </a:r>
            </a:p>
          </p:txBody>
        </p:sp>
        <p:grpSp>
          <p:nvGrpSpPr>
            <p:cNvPr id="3299328" name="Group 3299327"/>
            <p:cNvGrpSpPr/>
            <p:nvPr/>
          </p:nvGrpSpPr>
          <p:grpSpPr>
            <a:xfrm>
              <a:off x="5557334" y="4416691"/>
              <a:ext cx="1272091" cy="780520"/>
              <a:chOff x="5557334" y="4416691"/>
              <a:chExt cx="1272091" cy="780520"/>
            </a:xfrm>
          </p:grpSpPr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5557334" y="4416691"/>
                <a:ext cx="4349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>
                    <a:solidFill>
                      <a:schemeClr val="hlink"/>
                    </a:solidFill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37" name="Line 18"/>
              <p:cNvSpPr>
                <a:spLocks noChangeShapeType="1"/>
              </p:cNvSpPr>
              <p:nvPr/>
            </p:nvSpPr>
            <p:spPr bwMode="auto">
              <a:xfrm>
                <a:off x="5899216" y="4681502"/>
                <a:ext cx="426468" cy="14084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6353391" y="4838115"/>
                <a:ext cx="476034" cy="359096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  <p:grpSp>
        <p:nvGrpSpPr>
          <p:cNvPr id="3299335" name="Group 3299334"/>
          <p:cNvGrpSpPr/>
          <p:nvPr/>
        </p:nvGrpSpPr>
        <p:grpSpPr>
          <a:xfrm>
            <a:off x="5557334" y="5010616"/>
            <a:ext cx="1748125" cy="645327"/>
            <a:chOff x="5557334" y="4579108"/>
            <a:chExt cx="1748125" cy="645327"/>
          </a:xfrm>
        </p:grpSpPr>
        <p:grpSp>
          <p:nvGrpSpPr>
            <p:cNvPr id="3299329" name="Group 3299328"/>
            <p:cNvGrpSpPr/>
            <p:nvPr/>
          </p:nvGrpSpPr>
          <p:grpSpPr>
            <a:xfrm>
              <a:off x="5557334" y="4767235"/>
              <a:ext cx="1748125" cy="457200"/>
              <a:chOff x="5557334" y="4767235"/>
              <a:chExt cx="1748125" cy="457200"/>
            </a:xfrm>
          </p:grpSpPr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5557334" y="4767235"/>
                <a:ext cx="43497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 dirty="0" smtClean="0">
                    <a:solidFill>
                      <a:schemeClr val="hlink"/>
                    </a:solidFill>
                    <a:latin typeface="Courier New" pitchFamily="49" charset="0"/>
                  </a:rPr>
                  <a:t>i</a:t>
                </a:r>
                <a:endParaRPr lang="en-US" b="1" dirty="0">
                  <a:solidFill>
                    <a:schemeClr val="hlink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5899217" y="5001892"/>
                <a:ext cx="426467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6829425" y="4838115"/>
                <a:ext cx="476034" cy="359096"/>
              </a:xfrm>
              <a:prstGeom prst="rect">
                <a:avLst/>
              </a:prstGeom>
              <a:noFill/>
              <a:ln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6829425" y="4851988"/>
              <a:ext cx="0" cy="345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Rectangle 12"/>
            <p:cNvSpPr>
              <a:spLocks noChangeArrowheads="1"/>
            </p:cNvSpPr>
            <p:nvPr/>
          </p:nvSpPr>
          <p:spPr bwMode="auto">
            <a:xfrm>
              <a:off x="6862360" y="4579108"/>
              <a:ext cx="156072" cy="204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sz="1200" b="1" dirty="0" smtClean="0">
                  <a:latin typeface="Arial" charset="0"/>
                </a:rPr>
                <a:t>1</a:t>
              </a:r>
              <a:endParaRPr lang="en-US" sz="1200" b="1" dirty="0">
                <a:latin typeface="Arial" charset="0"/>
              </a:endParaRPr>
            </a:p>
          </p:txBody>
        </p:sp>
      </p:grpSp>
      <p:grpSp>
        <p:nvGrpSpPr>
          <p:cNvPr id="3299337" name="Group 3299336"/>
          <p:cNvGrpSpPr/>
          <p:nvPr/>
        </p:nvGrpSpPr>
        <p:grpSpPr>
          <a:xfrm>
            <a:off x="5557334" y="5010616"/>
            <a:ext cx="2694131" cy="995871"/>
            <a:chOff x="5557334" y="4579108"/>
            <a:chExt cx="2694131" cy="995871"/>
          </a:xfrm>
        </p:grpSpPr>
        <p:grpSp>
          <p:nvGrpSpPr>
            <p:cNvPr id="3299336" name="Group 3299335"/>
            <p:cNvGrpSpPr/>
            <p:nvPr/>
          </p:nvGrpSpPr>
          <p:grpSpPr>
            <a:xfrm>
              <a:off x="5557334" y="4579108"/>
              <a:ext cx="2694131" cy="995871"/>
              <a:chOff x="5557334" y="4579108"/>
              <a:chExt cx="2694131" cy="995871"/>
            </a:xfrm>
          </p:grpSpPr>
          <p:grpSp>
            <p:nvGrpSpPr>
              <p:cNvPr id="3299333" name="Group 3299332"/>
              <p:cNvGrpSpPr/>
              <p:nvPr/>
            </p:nvGrpSpPr>
            <p:grpSpPr>
              <a:xfrm>
                <a:off x="5557334" y="4838115"/>
                <a:ext cx="2694131" cy="736864"/>
                <a:chOff x="5557334" y="4838115"/>
                <a:chExt cx="2694131" cy="736864"/>
              </a:xfrm>
            </p:grpSpPr>
            <p:sp>
              <p:nvSpPr>
                <p:cNvPr id="3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557334" y="5117779"/>
                  <a:ext cx="434975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b="1" dirty="0" err="1" smtClean="0">
                      <a:solidFill>
                        <a:schemeClr val="hlink"/>
                      </a:solidFill>
                      <a:latin typeface="Courier New" pitchFamily="49" charset="0"/>
                    </a:rPr>
                    <a:t>f</a:t>
                  </a:r>
                  <a:endParaRPr lang="en-US" b="1" dirty="0">
                    <a:solidFill>
                      <a:schemeClr val="hlink"/>
                    </a:solidFill>
                    <a:latin typeface="Courier New" pitchFamily="49" charset="0"/>
                  </a:endParaRPr>
                </a:p>
              </p:txBody>
            </p:sp>
            <p:sp>
              <p:nvSpPr>
                <p:cNvPr id="4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887091" y="5191142"/>
                  <a:ext cx="426468" cy="140842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 bwMode="auto">
                <a:xfrm>
                  <a:off x="7305458" y="4838115"/>
                  <a:ext cx="946007" cy="359096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</a:endParaRPr>
                </a:p>
              </p:txBody>
            </p:sp>
          </p:grp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7346642" y="4579108"/>
                <a:ext cx="156072" cy="204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 dirty="0" smtClean="0">
                    <a:latin typeface="Arial" charset="0"/>
                  </a:rPr>
                  <a:t>2</a:t>
                </a:r>
                <a:endParaRPr lang="en-US" sz="1200" b="1" dirty="0">
                  <a:latin typeface="Arial" charset="0"/>
                </a:endParaRPr>
              </a:p>
            </p:txBody>
          </p:sp>
          <p:sp>
            <p:nvSpPr>
              <p:cNvPr id="49" name="Rectangle 12"/>
              <p:cNvSpPr>
                <a:spLocks noChangeArrowheads="1"/>
              </p:cNvSpPr>
              <p:nvPr/>
            </p:nvSpPr>
            <p:spPr bwMode="auto">
              <a:xfrm>
                <a:off x="7830923" y="4579108"/>
                <a:ext cx="156072" cy="204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b"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sz="1200" b="1" dirty="0" smtClean="0">
                    <a:latin typeface="Arial" charset="0"/>
                  </a:rPr>
                  <a:t>3</a:t>
                </a:r>
                <a:endParaRPr lang="en-US" sz="1200" b="1" dirty="0">
                  <a:latin typeface="Arial" charset="0"/>
                </a:endParaRPr>
              </a:p>
            </p:txBody>
          </p:sp>
        </p:grp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7305709" y="4847209"/>
              <a:ext cx="0" cy="3452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2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9331" grpId="0" build="p"/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FD337-771B-45FB-A19D-D20DADD74C64}" type="slidenum">
              <a:rPr lang="en-US"/>
              <a:pPr/>
              <a:t>27</a:t>
            </a:fld>
            <a:endParaRPr lang="en-US"/>
          </a:p>
        </p:txBody>
      </p:sp>
      <p:sp>
        <p:nvSpPr>
          <p:cNvPr id="32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Fields</a:t>
            </a:r>
          </a:p>
        </p:txBody>
      </p:sp>
      <p:sp>
        <p:nvSpPr>
          <p:cNvPr id="32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4"/>
            <a:ext cx="8164513" cy="30714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Specify  bit-sized objects within </a:t>
            </a:r>
            <a:r>
              <a:rPr lang="en-US" dirty="0" err="1" smtClean="0"/>
              <a:t>structs</a:t>
            </a:r>
            <a:r>
              <a:rPr lang="en-US" dirty="0" smtClean="0"/>
              <a:t> or unions.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Bit </a:t>
            </a:r>
            <a:r>
              <a:rPr lang="en-US" dirty="0"/>
              <a:t>fields do not have addresses—you can't have pointers to them or arrays of them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Be careful using them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Require run-time </a:t>
            </a:r>
            <a:r>
              <a:rPr lang="en-US" dirty="0"/>
              <a:t>code to manipulate </a:t>
            </a:r>
            <a:r>
              <a:rPr lang="en-US" dirty="0" smtClean="0"/>
              <a:t>- could </a:t>
            </a:r>
            <a:r>
              <a:rPr lang="en-US" dirty="0"/>
              <a:t>end up using more space than they save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guarantee of the ordering of fields within machine words, so programs will be non-portable and compiler-dependent.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27885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Bit Fields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40490" y="4527264"/>
            <a:ext cx="36438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6036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 smtClean="0">
                <a:latin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struct</a:t>
            </a:r>
            <a:endParaRPr lang="en-US" sz="1800" b="1" dirty="0" smtClean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unsigned </a:t>
            </a:r>
            <a:r>
              <a:rPr lang="en-US" sz="1800" b="1" dirty="0">
                <a:latin typeface="Courier New" pitchFamily="49" charset="0"/>
              </a:rPr>
              <a:t>short </a:t>
            </a:r>
            <a:r>
              <a:rPr lang="en-US" sz="1800" b="1" dirty="0" smtClean="0">
                <a:latin typeface="Courier New" pitchFamily="49" charset="0"/>
              </a:rPr>
              <a:t>hour:5;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unsigned </a:t>
            </a:r>
            <a:r>
              <a:rPr lang="en-US" sz="1800" b="1" dirty="0">
                <a:latin typeface="Courier New" pitchFamily="49" charset="0"/>
              </a:rPr>
              <a:t>short </a:t>
            </a:r>
            <a:r>
              <a:rPr lang="en-US" sz="1800" b="1" dirty="0" smtClean="0">
                <a:latin typeface="Courier New" pitchFamily="49" charset="0"/>
              </a:rPr>
              <a:t>min:6;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   unsigned </a:t>
            </a:r>
            <a:r>
              <a:rPr lang="en-US" sz="1800" b="1" dirty="0">
                <a:latin typeface="Courier New" pitchFamily="49" charset="0"/>
              </a:rPr>
              <a:t>short </a:t>
            </a:r>
            <a:r>
              <a:rPr lang="en-US" sz="1800" b="1" dirty="0" smtClean="0">
                <a:latin typeface="Courier New" pitchFamily="49" charset="0"/>
              </a:rPr>
              <a:t>sec:5;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</a:rPr>
              <a:t>Time </a:t>
            </a:r>
            <a:r>
              <a:rPr lang="en-US" sz="1800" b="1" dirty="0" err="1" smtClean="0">
                <a:latin typeface="Courier New" pitchFamily="49" charset="0"/>
              </a:rPr>
              <a:t>time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7114" y="5026517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time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5427"/>
              </p:ext>
            </p:extLst>
          </p:nvPr>
        </p:nvGraphicFramePr>
        <p:xfrm>
          <a:off x="5320699" y="5414701"/>
          <a:ext cx="3332480" cy="5486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15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14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13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12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11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10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9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8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7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5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4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3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1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0</a:t>
                      </a:r>
                      <a:endParaRPr lang="en-US" sz="800" b="1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hours</a:t>
                      </a:r>
                      <a:endParaRPr lang="en-US" sz="16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minutes</a:t>
                      </a:r>
                      <a:endParaRPr lang="en-US" sz="16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seconds</a:t>
                      </a:r>
                      <a:endParaRPr lang="en-US" sz="16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marL="0" marR="0" marT="91440" marB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89037"/>
              </p:ext>
            </p:extLst>
          </p:nvPr>
        </p:nvGraphicFramePr>
        <p:xfrm>
          <a:off x="4417893" y="3851106"/>
          <a:ext cx="4389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time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7BB9-1606-4D25-840D-716935E3F4F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17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9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17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4"/>
            <a:ext cx="8164513" cy="80083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SzTx/>
              <a:buAutoNum type="arabicPeriod"/>
            </a:pPr>
            <a:r>
              <a:rPr lang="en-US" dirty="0" smtClean="0"/>
              <a:t>How many bytes are allocated </a:t>
            </a:r>
            <a:r>
              <a:rPr lang="en-US" dirty="0"/>
              <a:t>for </a:t>
            </a:r>
            <a:r>
              <a:rPr lang="en-US" b="1" dirty="0" err="1" smtClean="0"/>
              <a:t>mySetting</a:t>
            </a:r>
            <a:r>
              <a:rPr lang="en-US" dirty="0" smtClean="0"/>
              <a:t>?</a:t>
            </a:r>
          </a:p>
          <a:p>
            <a:pPr marL="457200" indent="-457200">
              <a:lnSpc>
                <a:spcPct val="90000"/>
              </a:lnSpc>
              <a:buSzTx/>
              <a:buAutoNum type="arabicPeriod"/>
            </a:pPr>
            <a:r>
              <a:rPr lang="en-US" dirty="0" smtClean="0"/>
              <a:t>How do you set hours in </a:t>
            </a:r>
            <a:r>
              <a:rPr lang="en-US" b="1" dirty="0" err="1" smtClean="0"/>
              <a:t>mySetting</a:t>
            </a:r>
            <a:r>
              <a:rPr lang="en-US" dirty="0"/>
              <a:t> </a:t>
            </a:r>
            <a:r>
              <a:rPr lang="en-US" dirty="0" smtClean="0"/>
              <a:t>to 12?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8370" y="2455520"/>
            <a:ext cx="46028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Setting_struct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{  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Setting_struct</a:t>
            </a:r>
            <a:r>
              <a:rPr lang="en-US" sz="1800" b="1" dirty="0">
                <a:latin typeface="Courier New" pitchFamily="49" charset="0"/>
              </a:rPr>
              <a:t>* link;</a:t>
            </a:r>
          </a:p>
          <a:p>
            <a:r>
              <a:rPr lang="en-US" sz="1800" b="1" dirty="0">
                <a:latin typeface="Courier New" pitchFamily="49" charset="0"/>
              </a:rPr>
              <a:t>   union</a:t>
            </a:r>
          </a:p>
          <a:p>
            <a:r>
              <a:rPr lang="en-US" sz="1800" b="1" dirty="0">
                <a:latin typeface="Courier New" pitchFamily="49" charset="0"/>
              </a:rPr>
              <a:t>   {  uint16 time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 {  uint8 day:3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    uint8 hour:5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    uint8 minute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  } times;</a:t>
            </a:r>
          </a:p>
          <a:p>
            <a:r>
              <a:rPr lang="en-US" sz="1800" b="1" dirty="0">
                <a:latin typeface="Courier New" pitchFamily="49" charset="0"/>
              </a:rPr>
              <a:t>   } date;</a:t>
            </a:r>
          </a:p>
          <a:p>
            <a:r>
              <a:rPr lang="en-US" sz="1800" b="1" dirty="0">
                <a:latin typeface="Courier New" pitchFamily="49" charset="0"/>
              </a:rPr>
              <a:t>   uint8 high;</a:t>
            </a:r>
          </a:p>
          <a:p>
            <a:r>
              <a:rPr lang="en-US" sz="1800" b="1" dirty="0">
                <a:latin typeface="Courier New" pitchFamily="49" charset="0"/>
              </a:rPr>
              <a:t>   uint8 low;</a:t>
            </a:r>
          </a:p>
          <a:p>
            <a:r>
              <a:rPr lang="en-US" sz="1800" b="1" dirty="0">
                <a:latin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</a:rPr>
              <a:t>Setting </a:t>
            </a:r>
            <a:r>
              <a:rPr lang="en-US" sz="1800" b="1" dirty="0" err="1" smtClean="0">
                <a:latin typeface="Courier New" pitchFamily="49" charset="0"/>
              </a:rPr>
              <a:t>mySetting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72471"/>
              </p:ext>
            </p:extLst>
          </p:nvPr>
        </p:nvGraphicFramePr>
        <p:xfrm>
          <a:off x="4417893" y="3277472"/>
          <a:ext cx="4389120" cy="57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20182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15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14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13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12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11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10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en-US" sz="1000" b="1" dirty="0"/>
                    </a:p>
                  </a:txBody>
                  <a:tcPr marL="45720" marR="4572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16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*link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340896"/>
              </p:ext>
            </p:extLst>
          </p:nvPr>
        </p:nvGraphicFramePr>
        <p:xfrm>
          <a:off x="4417893" y="3853358"/>
          <a:ext cx="4389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day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hour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minute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/>
                    </a:p>
                  </a:txBody>
                  <a:tcPr marL="45720" marR="45720" marT="0" marB="0"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413"/>
              </p:ext>
            </p:extLst>
          </p:nvPr>
        </p:nvGraphicFramePr>
        <p:xfrm>
          <a:off x="4417893" y="4219260"/>
          <a:ext cx="43891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4560"/>
                <a:gridCol w="21945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high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Courier New" pitchFamily="49" charset="0"/>
                          <a:cs typeface="Courier New" pitchFamily="49" charset="0"/>
                        </a:rPr>
                        <a:t>low</a:t>
                      </a:r>
                      <a:endParaRPr lang="en-US" sz="1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7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 dirty="0"/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74F15-5EBF-4CC4-9680-F7844E944CC7}" type="slidenum">
              <a:rPr lang="en-US"/>
              <a:pPr/>
              <a:t>29</a:t>
            </a:fld>
            <a:endParaRPr lang="en-US"/>
          </a:p>
        </p:txBody>
      </p:sp>
      <p:sp>
        <p:nvSpPr>
          <p:cNvPr id="316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16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17638"/>
            <a:ext cx="8337550" cy="719137"/>
          </a:xfrm>
        </p:spPr>
        <p:txBody>
          <a:bodyPr/>
          <a:lstStyle/>
          <a:p>
            <a:r>
              <a:rPr lang="en-US"/>
              <a:t>Thermostat temperature entry:</a:t>
            </a:r>
          </a:p>
        </p:txBody>
      </p:sp>
      <p:sp>
        <p:nvSpPr>
          <p:cNvPr id="316006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  <p:graphicFrame>
        <p:nvGraphicFramePr>
          <p:cNvPr id="3160069" name="Group 5"/>
          <p:cNvGraphicFramePr>
            <a:graphicFrameLocks noGrp="1"/>
          </p:cNvGraphicFramePr>
          <p:nvPr/>
        </p:nvGraphicFramePr>
        <p:xfrm>
          <a:off x="6053138" y="2568575"/>
          <a:ext cx="2085975" cy="1097280"/>
        </p:xfrm>
        <a:graphic>
          <a:graphicData uri="http://schemas.openxmlformats.org/drawingml/2006/table">
            <a:tbl>
              <a:tblPr/>
              <a:tblGrid>
                <a:gridCol w="1144587"/>
                <a:gridCol w="484188"/>
                <a:gridCol w="457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link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date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high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low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0098" name="Text Box 34"/>
          <p:cNvSpPr txBox="1">
            <a:spLocks noChangeArrowheads="1"/>
          </p:cNvSpPr>
          <p:nvPr/>
        </p:nvSpPr>
        <p:spPr bwMode="auto">
          <a:xfrm>
            <a:off x="447675" y="2043113"/>
            <a:ext cx="54848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 err="1">
                <a:latin typeface="Courier New" pitchFamily="49" charset="0"/>
              </a:rPr>
              <a:t>typedef</a:t>
            </a:r>
            <a:r>
              <a:rPr lang="en-US" sz="1400" b="1" dirty="0">
                <a:latin typeface="Courier New" pitchFamily="49" charset="0"/>
              </a:rPr>
              <a:t> unsigned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uint16;</a:t>
            </a:r>
          </a:p>
          <a:p>
            <a:r>
              <a:rPr lang="en-US" sz="1400" b="1" dirty="0" err="1">
                <a:latin typeface="Courier New" pitchFamily="49" charset="0"/>
              </a:rPr>
              <a:t>typedef</a:t>
            </a:r>
            <a:r>
              <a:rPr lang="en-US" sz="1400" b="1" dirty="0">
                <a:latin typeface="Courier New" pitchFamily="49" charset="0"/>
              </a:rPr>
              <a:t> unsigned char uint8;</a:t>
            </a:r>
          </a:p>
          <a:p>
            <a:endParaRPr lang="en-US" sz="1400" b="1" dirty="0" smtClean="0">
              <a:latin typeface="Courier New" pitchFamily="49" charset="0"/>
            </a:endParaRPr>
          </a:p>
          <a:p>
            <a:r>
              <a:rPr lang="en-US" sz="1400" b="1" dirty="0" err="1" smtClean="0">
                <a:latin typeface="Courier New" pitchFamily="49" charset="0"/>
              </a:rPr>
              <a:t>enum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{SUN=0, MON, TUE, WED, THUR, FRI, SAT};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 err="1">
                <a:latin typeface="Courier New" pitchFamily="49" charset="0"/>
              </a:rPr>
              <a:t>typedef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Setting_struct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{  </a:t>
            </a:r>
            <a:r>
              <a:rPr lang="en-US" sz="1400" b="1" dirty="0" err="1">
                <a:latin typeface="Courier New" pitchFamily="49" charset="0"/>
              </a:rPr>
              <a:t>struct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Setting_struct</a:t>
            </a:r>
            <a:r>
              <a:rPr lang="en-US" sz="1400" b="1" dirty="0">
                <a:latin typeface="Courier New" pitchFamily="49" charset="0"/>
              </a:rPr>
              <a:t>* link;</a:t>
            </a:r>
          </a:p>
          <a:p>
            <a:r>
              <a:rPr lang="en-US" sz="1400" b="1" dirty="0">
                <a:latin typeface="Courier New" pitchFamily="49" charset="0"/>
              </a:rPr>
              <a:t>   union</a:t>
            </a:r>
          </a:p>
          <a:p>
            <a:r>
              <a:rPr lang="en-US" sz="1400" b="1" dirty="0">
                <a:latin typeface="Courier New" pitchFamily="49" charset="0"/>
              </a:rPr>
              <a:t>   {  uint16 time;       // </a:t>
            </a:r>
            <a:r>
              <a:rPr lang="en-US" sz="1400" b="1" dirty="0" err="1">
                <a:latin typeface="Courier New" pitchFamily="49" charset="0"/>
              </a:rPr>
              <a:t>day:hour</a:t>
            </a:r>
            <a:r>
              <a:rPr lang="en-US" sz="1400" b="1" dirty="0">
                <a:latin typeface="Courier New" pitchFamily="49" charset="0"/>
              </a:rPr>
              <a:t>/minute</a:t>
            </a:r>
          </a:p>
          <a:p>
            <a:r>
              <a:rPr lang="en-US" sz="1400" b="1" dirty="0">
                <a:latin typeface="Courier New" pitchFamily="49" charset="0"/>
              </a:rPr>
              <a:t>      </a:t>
            </a:r>
            <a:r>
              <a:rPr lang="en-US" sz="1400" b="1" dirty="0" err="1">
                <a:latin typeface="Courier New" pitchFamily="49" charset="0"/>
              </a:rPr>
              <a:t>struct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   {  uint8 day:3;    // day of week (0-6)</a:t>
            </a:r>
          </a:p>
          <a:p>
            <a:r>
              <a:rPr lang="en-US" sz="1400" b="1" dirty="0">
                <a:latin typeface="Courier New" pitchFamily="49" charset="0"/>
              </a:rPr>
              <a:t>         uint8 hour:5;   // hour (0-23)</a:t>
            </a:r>
          </a:p>
          <a:p>
            <a:r>
              <a:rPr lang="en-US" sz="1400" b="1" dirty="0">
                <a:latin typeface="Courier New" pitchFamily="49" charset="0"/>
              </a:rPr>
              <a:t>         uint8 minute;   // minute (0-59)</a:t>
            </a:r>
          </a:p>
          <a:p>
            <a:r>
              <a:rPr lang="en-US" sz="1400" b="1" dirty="0">
                <a:latin typeface="Courier New" pitchFamily="49" charset="0"/>
              </a:rPr>
              <a:t>      } times;</a:t>
            </a:r>
          </a:p>
          <a:p>
            <a:r>
              <a:rPr lang="en-US" sz="1400" b="1" dirty="0">
                <a:latin typeface="Courier New" pitchFamily="49" charset="0"/>
              </a:rPr>
              <a:t>   } date;</a:t>
            </a:r>
          </a:p>
          <a:p>
            <a:r>
              <a:rPr lang="en-US" sz="1400" b="1" dirty="0">
                <a:latin typeface="Courier New" pitchFamily="49" charset="0"/>
              </a:rPr>
              <a:t>   uint8 high;</a:t>
            </a:r>
          </a:p>
          <a:p>
            <a:r>
              <a:rPr lang="en-US" sz="1400" b="1" dirty="0">
                <a:latin typeface="Courier New" pitchFamily="49" charset="0"/>
              </a:rPr>
              <a:t>   uint8 low;</a:t>
            </a:r>
          </a:p>
          <a:p>
            <a:r>
              <a:rPr lang="en-US" sz="1400" b="1" dirty="0">
                <a:latin typeface="Courier New" pitchFamily="49" charset="0"/>
              </a:rPr>
              <a:t>} Setting;</a:t>
            </a:r>
          </a:p>
        </p:txBody>
      </p:sp>
      <p:graphicFrame>
        <p:nvGraphicFramePr>
          <p:cNvPr id="3160224" name="Group 160"/>
          <p:cNvGraphicFramePr>
            <a:graphicFrameLocks noGrp="1"/>
          </p:cNvGraphicFramePr>
          <p:nvPr/>
        </p:nvGraphicFramePr>
        <p:xfrm>
          <a:off x="2938463" y="5091113"/>
          <a:ext cx="5564187" cy="1097280"/>
        </p:xfrm>
        <a:graphic>
          <a:graphicData uri="http://schemas.openxmlformats.org/drawingml/2006/table">
            <a:tbl>
              <a:tblPr/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484187"/>
              </a:tblGrid>
              <a:tr h="1809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60217" name="Line 153"/>
          <p:cNvSpPr>
            <a:spLocks noChangeShapeType="1"/>
          </p:cNvSpPr>
          <p:nvPr/>
        </p:nvSpPr>
        <p:spPr bwMode="auto">
          <a:xfrm>
            <a:off x="4976813" y="5217823"/>
            <a:ext cx="10223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0218" name="Line 154"/>
          <p:cNvSpPr>
            <a:spLocks noChangeShapeType="1"/>
          </p:cNvSpPr>
          <p:nvPr/>
        </p:nvSpPr>
        <p:spPr bwMode="auto">
          <a:xfrm>
            <a:off x="3446463" y="5219410"/>
            <a:ext cx="10223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0219" name="Line 155"/>
          <p:cNvSpPr>
            <a:spLocks noChangeShapeType="1"/>
          </p:cNvSpPr>
          <p:nvPr/>
        </p:nvSpPr>
        <p:spPr bwMode="auto">
          <a:xfrm>
            <a:off x="6496050" y="5220998"/>
            <a:ext cx="102235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6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6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6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0217" grpId="0" animBg="1"/>
      <p:bldP spid="3160218" grpId="0" animBg="1"/>
      <p:bldP spid="31602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91A7-0B04-45F8-AA59-DE008FFEA307}" type="slidenum">
              <a:rPr lang="en-US"/>
              <a:pPr/>
              <a:t>3</a:t>
            </a:fld>
            <a:endParaRPr lang="en-US"/>
          </a:p>
        </p:txBody>
      </p:sp>
      <p:sp>
        <p:nvSpPr>
          <p:cNvPr id="288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Objectives…</a:t>
            </a:r>
            <a:endParaRPr lang="en-US" dirty="0"/>
          </a:p>
        </p:txBody>
      </p:sp>
      <p:sp>
        <p:nvSpPr>
          <p:cNvPr id="288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409700"/>
            <a:ext cx="8305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e</a:t>
            </a:r>
            <a:r>
              <a:rPr lang="en-US" dirty="0" err="1" smtClean="0"/>
              <a:t>num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typedef’s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Structures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structs</a:t>
            </a:r>
            <a:r>
              <a:rPr lang="en-US" dirty="0"/>
              <a:t> in </a:t>
            </a:r>
            <a:r>
              <a:rPr lang="en-US" dirty="0" err="1"/>
              <a:t>structs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Array of </a:t>
            </a:r>
            <a:r>
              <a:rPr lang="en-US" dirty="0" err="1"/>
              <a:t>structs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struct</a:t>
            </a:r>
            <a:r>
              <a:rPr lang="en-US" dirty="0"/>
              <a:t> Pointers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dirty="0"/>
              <a:t>Memory Allocation</a:t>
            </a:r>
          </a:p>
          <a:p>
            <a:pPr>
              <a:lnSpc>
                <a:spcPct val="90000"/>
              </a:lnSpc>
            </a:pPr>
            <a:r>
              <a:rPr lang="en-US" dirty="0"/>
              <a:t>Linked </a:t>
            </a:r>
            <a:r>
              <a:rPr lang="en-US" dirty="0" smtClean="0"/>
              <a:t>List</a:t>
            </a:r>
          </a:p>
          <a:p>
            <a:pPr>
              <a:lnSpc>
                <a:spcPct val="90000"/>
              </a:lnSpc>
            </a:pPr>
            <a:r>
              <a:rPr lang="en-US" dirty="0"/>
              <a:t>u</a:t>
            </a:r>
            <a:r>
              <a:rPr lang="en-US" dirty="0" smtClean="0"/>
              <a:t>nion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Bit fields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A6049-7B07-4569-8531-EBE6AD40A978}" type="slidenum">
              <a:rPr lang="en-US"/>
              <a:pPr/>
              <a:t>30</a:t>
            </a:fld>
            <a:endParaRPr lang="en-US"/>
          </a:p>
        </p:txBody>
      </p:sp>
      <p:sp>
        <p:nvSpPr>
          <p:cNvPr id="3131394" name="Text Box 2"/>
          <p:cNvSpPr txBox="1">
            <a:spLocks noChangeArrowheads="1"/>
          </p:cNvSpPr>
          <p:nvPr/>
        </p:nvSpPr>
        <p:spPr bwMode="auto">
          <a:xfrm>
            <a:off x="605070" y="1605748"/>
            <a:ext cx="8026400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latin typeface="Courier New" pitchFamily="49" charset="0"/>
              </a:rPr>
              <a:t>// create a new entry</a:t>
            </a:r>
          </a:p>
          <a:p>
            <a:r>
              <a:rPr lang="en-US" sz="1600" b="1" dirty="0">
                <a:latin typeface="Courier New" pitchFamily="49" charset="0"/>
              </a:rPr>
              <a:t>Setting*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(uint8 day, uint8 hour, uint8 minute,</a:t>
            </a:r>
          </a:p>
          <a:p>
            <a:r>
              <a:rPr lang="en-US" sz="1600" b="1" dirty="0">
                <a:latin typeface="Courier New" pitchFamily="49" charset="0"/>
              </a:rPr>
              <a:t>                    uint8 high, uint8 low)</a:t>
            </a:r>
          </a:p>
          <a:p>
            <a:r>
              <a:rPr lang="en-US" sz="1600" b="1" dirty="0">
                <a:latin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</a:rPr>
              <a:t>   // </a:t>
            </a:r>
            <a:r>
              <a:rPr lang="en-US" sz="1600" b="1" dirty="0" err="1">
                <a:latin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</a:rPr>
              <a:t> a new node</a:t>
            </a:r>
          </a:p>
          <a:p>
            <a:r>
              <a:rPr lang="en-US" sz="1600" b="1" dirty="0">
                <a:latin typeface="Courier New" pitchFamily="49" charset="0"/>
              </a:rPr>
              <a:t>   Setting* temp = (Setting*)</a:t>
            </a:r>
            <a:r>
              <a:rPr lang="en-US" sz="1600" b="1" dirty="0" err="1">
                <a:latin typeface="Courier New" pitchFamily="49" charset="0"/>
              </a:rPr>
              <a:t>malloc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</a:rPr>
              <a:t>(Setting));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   // store entries</a:t>
            </a:r>
          </a:p>
          <a:p>
            <a:r>
              <a:rPr lang="en-US" sz="1600" b="1" dirty="0">
                <a:latin typeface="Courier New" pitchFamily="49" charset="0"/>
              </a:rPr>
              <a:t>   temp-&gt;</a:t>
            </a:r>
            <a:r>
              <a:rPr lang="en-US" sz="1600" b="1" dirty="0" err="1">
                <a:latin typeface="Courier New" pitchFamily="49" charset="0"/>
              </a:rPr>
              <a:t>date.times.day</a:t>
            </a:r>
            <a:r>
              <a:rPr lang="en-US" sz="1600" b="1" dirty="0">
                <a:latin typeface="Courier New" pitchFamily="49" charset="0"/>
              </a:rPr>
              <a:t> = day;</a:t>
            </a:r>
          </a:p>
          <a:p>
            <a:r>
              <a:rPr lang="en-US" sz="1600" b="1" dirty="0">
                <a:latin typeface="Courier New" pitchFamily="49" charset="0"/>
              </a:rPr>
              <a:t>   temp-&gt;</a:t>
            </a:r>
            <a:r>
              <a:rPr lang="en-US" sz="1600" b="1" dirty="0" err="1">
                <a:latin typeface="Courier New" pitchFamily="49" charset="0"/>
              </a:rPr>
              <a:t>date.times.hour</a:t>
            </a:r>
            <a:r>
              <a:rPr lang="en-US" sz="1600" b="1" dirty="0">
                <a:latin typeface="Courier New" pitchFamily="49" charset="0"/>
              </a:rPr>
              <a:t> = hour;</a:t>
            </a:r>
          </a:p>
          <a:p>
            <a:r>
              <a:rPr lang="en-US" sz="1600" b="1" dirty="0">
                <a:latin typeface="Courier New" pitchFamily="49" charset="0"/>
              </a:rPr>
              <a:t>   temp-&gt;</a:t>
            </a:r>
            <a:r>
              <a:rPr lang="en-US" sz="1600" b="1" dirty="0" err="1">
                <a:latin typeface="Courier New" pitchFamily="49" charset="0"/>
              </a:rPr>
              <a:t>date.times.minute</a:t>
            </a:r>
            <a:r>
              <a:rPr lang="en-US" sz="1600" b="1" dirty="0">
                <a:latin typeface="Courier New" pitchFamily="49" charset="0"/>
              </a:rPr>
              <a:t> = minute;</a:t>
            </a:r>
          </a:p>
          <a:p>
            <a:r>
              <a:rPr lang="en-US" sz="1600" b="1" dirty="0">
                <a:latin typeface="Courier New" pitchFamily="49" charset="0"/>
              </a:rPr>
              <a:t>   temp-&gt;high = high;</a:t>
            </a:r>
          </a:p>
          <a:p>
            <a:r>
              <a:rPr lang="en-US" sz="1600" b="1" dirty="0">
                <a:latin typeface="Courier New" pitchFamily="49" charset="0"/>
              </a:rPr>
              <a:t>   temp-&gt;low = low;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   // null link</a:t>
            </a:r>
          </a:p>
          <a:p>
            <a:r>
              <a:rPr lang="en-US" sz="1600" b="1" dirty="0">
                <a:latin typeface="Courier New" pitchFamily="49" charset="0"/>
              </a:rPr>
              <a:t>   temp-&gt;link = NULL;</a:t>
            </a:r>
          </a:p>
          <a:p>
            <a:r>
              <a:rPr lang="en-US" sz="1600" b="1" dirty="0">
                <a:latin typeface="Courier New" pitchFamily="49" charset="0"/>
              </a:rPr>
              <a:t>   return temp;</a:t>
            </a:r>
          </a:p>
          <a:p>
            <a:r>
              <a:rPr lang="en-US" sz="1600" b="1" dirty="0">
                <a:latin typeface="Courier New" pitchFamily="49" charset="0"/>
              </a:rPr>
              <a:t>} // end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131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New Node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AF989-3DE6-467C-BEE6-BB3F72757B61}" type="slidenum">
              <a:rPr lang="en-US"/>
              <a:pPr/>
              <a:t>31</a:t>
            </a:fld>
            <a:endParaRPr lang="en-US"/>
          </a:p>
        </p:txBody>
      </p:sp>
      <p:sp>
        <p:nvSpPr>
          <p:cNvPr id="3145730" name="Text Box 2"/>
          <p:cNvSpPr txBox="1">
            <a:spLocks noChangeArrowheads="1"/>
          </p:cNvSpPr>
          <p:nvPr/>
        </p:nvSpPr>
        <p:spPr bwMode="auto">
          <a:xfrm>
            <a:off x="627063" y="1539875"/>
            <a:ext cx="83502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main()</a:t>
            </a:r>
          </a:p>
          <a:p>
            <a:r>
              <a:rPr lang="en-US" sz="1600" b="1" dirty="0">
                <a:latin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</a:rPr>
              <a:t>   Setting *list = NULL;</a:t>
            </a:r>
          </a:p>
          <a:p>
            <a:r>
              <a:rPr lang="en-US" sz="1600" b="1" dirty="0">
                <a:latin typeface="Courier New" pitchFamily="49" charset="0"/>
              </a:rPr>
              <a:t>   // Create linked list</a:t>
            </a:r>
          </a:p>
          <a:p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(MON, 6, 30, 22&lt;&lt;1, 20&lt;&lt;1);</a:t>
            </a:r>
          </a:p>
          <a:p>
            <a:r>
              <a:rPr lang="en-US" sz="1600" b="1" dirty="0">
                <a:latin typeface="Courier New" pitchFamily="49" charset="0"/>
              </a:rPr>
              <a:t>   list-&gt;link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(WED, 20, 30, 17&lt;&lt;1, 15&lt;&lt;1);</a:t>
            </a:r>
          </a:p>
          <a:p>
            <a:r>
              <a:rPr lang="en-US" sz="1600" b="1" dirty="0">
                <a:latin typeface="Courier New" pitchFamily="49" charset="0"/>
              </a:rPr>
              <a:t>   list-&gt;link-&gt;link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(FRI, 8, 30, 22&lt;&lt;1, 20&lt;&lt;1);</a:t>
            </a:r>
          </a:p>
          <a:p>
            <a:r>
              <a:rPr lang="en-US" sz="1600" b="1" dirty="0">
                <a:latin typeface="Courier New" pitchFamily="49" charset="0"/>
              </a:rPr>
              <a:t>   list-&gt;link-&gt;link-&gt;link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(SAT, 18, 30, 20&lt;&lt;1, 18&lt;&lt;1);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145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</a:t>
            </a:r>
          </a:p>
        </p:txBody>
      </p:sp>
      <p:sp>
        <p:nvSpPr>
          <p:cNvPr id="3145887" name="Rectangle 159"/>
          <p:cNvSpPr>
            <a:spLocks noChangeArrowheads="1"/>
          </p:cNvSpPr>
          <p:nvPr/>
        </p:nvSpPr>
        <p:spPr bwMode="auto">
          <a:xfrm>
            <a:off x="5649913" y="5749925"/>
            <a:ext cx="508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28</a:t>
            </a:r>
          </a:p>
        </p:txBody>
      </p:sp>
      <p:sp>
        <p:nvSpPr>
          <p:cNvPr id="3145888" name="Rectangle 160"/>
          <p:cNvSpPr>
            <a:spLocks noChangeArrowheads="1"/>
          </p:cNvSpPr>
          <p:nvPr/>
        </p:nvSpPr>
        <p:spPr bwMode="auto">
          <a:xfrm>
            <a:off x="5649913" y="5414963"/>
            <a:ext cx="508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2c</a:t>
            </a:r>
          </a:p>
        </p:txBody>
      </p:sp>
      <p:sp>
        <p:nvSpPr>
          <p:cNvPr id="3145889" name="Rectangle 161"/>
          <p:cNvSpPr>
            <a:spLocks noChangeArrowheads="1"/>
          </p:cNvSpPr>
          <p:nvPr/>
        </p:nvSpPr>
        <p:spPr bwMode="auto">
          <a:xfrm>
            <a:off x="5649913" y="5080000"/>
            <a:ext cx="1016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1e45</a:t>
            </a:r>
          </a:p>
        </p:txBody>
      </p:sp>
      <p:sp>
        <p:nvSpPr>
          <p:cNvPr id="3145890" name="Rectangle 162"/>
          <p:cNvSpPr>
            <a:spLocks noChangeArrowheads="1"/>
          </p:cNvSpPr>
          <p:nvPr/>
        </p:nvSpPr>
        <p:spPr bwMode="auto">
          <a:xfrm>
            <a:off x="5649913" y="4745038"/>
            <a:ext cx="1016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026e</a:t>
            </a:r>
          </a:p>
        </p:txBody>
      </p:sp>
      <p:sp>
        <p:nvSpPr>
          <p:cNvPr id="3145901" name="Rectangle 173"/>
          <p:cNvSpPr>
            <a:spLocks noChangeArrowheads="1"/>
          </p:cNvSpPr>
          <p:nvPr/>
        </p:nvSpPr>
        <p:spPr bwMode="auto">
          <a:xfrm>
            <a:off x="1077913" y="4745038"/>
            <a:ext cx="1016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0256</a:t>
            </a:r>
          </a:p>
        </p:txBody>
      </p:sp>
      <p:sp>
        <p:nvSpPr>
          <p:cNvPr id="3145903" name="Rectangle 175"/>
          <p:cNvSpPr>
            <a:spLocks noChangeArrowheads="1"/>
          </p:cNvSpPr>
          <p:nvPr/>
        </p:nvSpPr>
        <p:spPr bwMode="auto">
          <a:xfrm>
            <a:off x="7173913" y="5749925"/>
            <a:ext cx="508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24</a:t>
            </a:r>
          </a:p>
        </p:txBody>
      </p:sp>
      <p:sp>
        <p:nvSpPr>
          <p:cNvPr id="3145906" name="Rectangle 178"/>
          <p:cNvSpPr>
            <a:spLocks noChangeArrowheads="1"/>
          </p:cNvSpPr>
          <p:nvPr/>
        </p:nvSpPr>
        <p:spPr bwMode="auto">
          <a:xfrm>
            <a:off x="4125913" y="5749925"/>
            <a:ext cx="508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1e</a:t>
            </a:r>
          </a:p>
        </p:txBody>
      </p:sp>
      <p:sp>
        <p:nvSpPr>
          <p:cNvPr id="3145909" name="Rectangle 181"/>
          <p:cNvSpPr>
            <a:spLocks noChangeArrowheads="1"/>
          </p:cNvSpPr>
          <p:nvPr/>
        </p:nvSpPr>
        <p:spPr bwMode="auto">
          <a:xfrm>
            <a:off x="2601913" y="5749925"/>
            <a:ext cx="508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28</a:t>
            </a:r>
          </a:p>
        </p:txBody>
      </p:sp>
      <p:sp>
        <p:nvSpPr>
          <p:cNvPr id="3145912" name="Rectangle 184"/>
          <p:cNvSpPr>
            <a:spLocks noChangeArrowheads="1"/>
          </p:cNvSpPr>
          <p:nvPr/>
        </p:nvSpPr>
        <p:spPr bwMode="auto">
          <a:xfrm>
            <a:off x="7173913" y="5414963"/>
            <a:ext cx="508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28</a:t>
            </a:r>
          </a:p>
        </p:txBody>
      </p:sp>
      <p:sp>
        <p:nvSpPr>
          <p:cNvPr id="3145915" name="Rectangle 187"/>
          <p:cNvSpPr>
            <a:spLocks noChangeArrowheads="1"/>
          </p:cNvSpPr>
          <p:nvPr/>
        </p:nvSpPr>
        <p:spPr bwMode="auto">
          <a:xfrm>
            <a:off x="4125913" y="5414963"/>
            <a:ext cx="508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22</a:t>
            </a:r>
          </a:p>
        </p:txBody>
      </p:sp>
      <p:sp>
        <p:nvSpPr>
          <p:cNvPr id="3145918" name="Rectangle 190"/>
          <p:cNvSpPr>
            <a:spLocks noChangeArrowheads="1"/>
          </p:cNvSpPr>
          <p:nvPr/>
        </p:nvSpPr>
        <p:spPr bwMode="auto">
          <a:xfrm>
            <a:off x="2601913" y="5414963"/>
            <a:ext cx="508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2c</a:t>
            </a:r>
          </a:p>
        </p:txBody>
      </p:sp>
      <p:sp>
        <p:nvSpPr>
          <p:cNvPr id="3145920" name="Rectangle 192"/>
          <p:cNvSpPr>
            <a:spLocks noChangeArrowheads="1"/>
          </p:cNvSpPr>
          <p:nvPr/>
        </p:nvSpPr>
        <p:spPr bwMode="auto">
          <a:xfrm>
            <a:off x="7173913" y="5080000"/>
            <a:ext cx="9921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1e96</a:t>
            </a:r>
          </a:p>
        </p:txBody>
      </p:sp>
      <p:sp>
        <p:nvSpPr>
          <p:cNvPr id="3145922" name="Rectangle 194"/>
          <p:cNvSpPr>
            <a:spLocks noChangeArrowheads="1"/>
          </p:cNvSpPr>
          <p:nvPr/>
        </p:nvSpPr>
        <p:spPr bwMode="auto">
          <a:xfrm>
            <a:off x="4125913" y="5080000"/>
            <a:ext cx="1016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1ea3</a:t>
            </a:r>
          </a:p>
        </p:txBody>
      </p:sp>
      <p:sp>
        <p:nvSpPr>
          <p:cNvPr id="3145924" name="Rectangle 196"/>
          <p:cNvSpPr>
            <a:spLocks noChangeArrowheads="1"/>
          </p:cNvSpPr>
          <p:nvPr/>
        </p:nvSpPr>
        <p:spPr bwMode="auto">
          <a:xfrm>
            <a:off x="2601913" y="5080000"/>
            <a:ext cx="101600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1e31</a:t>
            </a:r>
          </a:p>
        </p:txBody>
      </p:sp>
      <p:sp>
        <p:nvSpPr>
          <p:cNvPr id="3145926" name="Rectangle 198"/>
          <p:cNvSpPr>
            <a:spLocks noChangeArrowheads="1"/>
          </p:cNvSpPr>
          <p:nvPr/>
        </p:nvSpPr>
        <p:spPr bwMode="auto">
          <a:xfrm>
            <a:off x="7173913" y="4745038"/>
            <a:ext cx="99218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0000</a:t>
            </a:r>
          </a:p>
        </p:txBody>
      </p:sp>
      <p:sp>
        <p:nvSpPr>
          <p:cNvPr id="3145928" name="Rectangle 200"/>
          <p:cNvSpPr>
            <a:spLocks noChangeArrowheads="1"/>
          </p:cNvSpPr>
          <p:nvPr/>
        </p:nvSpPr>
        <p:spPr bwMode="auto">
          <a:xfrm>
            <a:off x="4125913" y="4745038"/>
            <a:ext cx="1016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0266</a:t>
            </a:r>
          </a:p>
        </p:txBody>
      </p:sp>
      <p:sp>
        <p:nvSpPr>
          <p:cNvPr id="3145930" name="Rectangle 202"/>
          <p:cNvSpPr>
            <a:spLocks noChangeArrowheads="1"/>
          </p:cNvSpPr>
          <p:nvPr/>
        </p:nvSpPr>
        <p:spPr bwMode="auto">
          <a:xfrm>
            <a:off x="2601913" y="4745038"/>
            <a:ext cx="101600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025e</a:t>
            </a:r>
          </a:p>
        </p:txBody>
      </p:sp>
      <p:sp>
        <p:nvSpPr>
          <p:cNvPr id="3145932" name="Line 204"/>
          <p:cNvSpPr>
            <a:spLocks noChangeShapeType="1"/>
          </p:cNvSpPr>
          <p:nvPr/>
        </p:nvSpPr>
        <p:spPr bwMode="auto">
          <a:xfrm>
            <a:off x="1077913" y="4745038"/>
            <a:ext cx="101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34" name="Line 206"/>
          <p:cNvSpPr>
            <a:spLocks noChangeShapeType="1"/>
          </p:cNvSpPr>
          <p:nvPr/>
        </p:nvSpPr>
        <p:spPr bwMode="auto">
          <a:xfrm>
            <a:off x="1077913" y="4745038"/>
            <a:ext cx="0" cy="33496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35" name="Line 207"/>
          <p:cNvSpPr>
            <a:spLocks noChangeShapeType="1"/>
          </p:cNvSpPr>
          <p:nvPr/>
        </p:nvSpPr>
        <p:spPr bwMode="auto">
          <a:xfrm>
            <a:off x="8166100" y="4745038"/>
            <a:ext cx="0" cy="6699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39" name="Line 211"/>
          <p:cNvSpPr>
            <a:spLocks noChangeShapeType="1"/>
          </p:cNvSpPr>
          <p:nvPr/>
        </p:nvSpPr>
        <p:spPr bwMode="auto">
          <a:xfrm>
            <a:off x="7173913" y="4745038"/>
            <a:ext cx="9921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0" name="Line 212"/>
          <p:cNvSpPr>
            <a:spLocks noChangeShapeType="1"/>
          </p:cNvSpPr>
          <p:nvPr/>
        </p:nvSpPr>
        <p:spPr bwMode="auto">
          <a:xfrm>
            <a:off x="7173913" y="5080000"/>
            <a:ext cx="992187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1" name="Line 213"/>
          <p:cNvSpPr>
            <a:spLocks noChangeShapeType="1"/>
          </p:cNvSpPr>
          <p:nvPr/>
        </p:nvSpPr>
        <p:spPr bwMode="auto">
          <a:xfrm>
            <a:off x="7173913" y="5414963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2" name="Line 214"/>
          <p:cNvSpPr>
            <a:spLocks noChangeShapeType="1"/>
          </p:cNvSpPr>
          <p:nvPr/>
        </p:nvSpPr>
        <p:spPr bwMode="auto">
          <a:xfrm>
            <a:off x="7173913" y="5749925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3" name="Line 215"/>
          <p:cNvSpPr>
            <a:spLocks noChangeShapeType="1"/>
          </p:cNvSpPr>
          <p:nvPr/>
        </p:nvSpPr>
        <p:spPr bwMode="auto">
          <a:xfrm>
            <a:off x="7173913" y="6084888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4" name="Line 216"/>
          <p:cNvSpPr>
            <a:spLocks noChangeShapeType="1"/>
          </p:cNvSpPr>
          <p:nvPr/>
        </p:nvSpPr>
        <p:spPr bwMode="auto">
          <a:xfrm>
            <a:off x="5141913" y="4745038"/>
            <a:ext cx="508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7" name="Line 219"/>
          <p:cNvSpPr>
            <a:spLocks noChangeShapeType="1"/>
          </p:cNvSpPr>
          <p:nvPr/>
        </p:nvSpPr>
        <p:spPr bwMode="auto">
          <a:xfrm>
            <a:off x="4125913" y="4745038"/>
            <a:ext cx="101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8" name="Line 220"/>
          <p:cNvSpPr>
            <a:spLocks noChangeShapeType="1"/>
          </p:cNvSpPr>
          <p:nvPr/>
        </p:nvSpPr>
        <p:spPr bwMode="auto">
          <a:xfrm>
            <a:off x="3617913" y="4745038"/>
            <a:ext cx="508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49" name="Line 221"/>
          <p:cNvSpPr>
            <a:spLocks noChangeShapeType="1"/>
          </p:cNvSpPr>
          <p:nvPr/>
        </p:nvSpPr>
        <p:spPr bwMode="auto">
          <a:xfrm>
            <a:off x="4125913" y="5080000"/>
            <a:ext cx="1016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0" name="Line 222"/>
          <p:cNvSpPr>
            <a:spLocks noChangeShapeType="1"/>
          </p:cNvSpPr>
          <p:nvPr/>
        </p:nvSpPr>
        <p:spPr bwMode="auto">
          <a:xfrm>
            <a:off x="4125913" y="5414963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1" name="Line 223"/>
          <p:cNvSpPr>
            <a:spLocks noChangeShapeType="1"/>
          </p:cNvSpPr>
          <p:nvPr/>
        </p:nvSpPr>
        <p:spPr bwMode="auto">
          <a:xfrm>
            <a:off x="4125913" y="5749925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2" name="Line 224"/>
          <p:cNvSpPr>
            <a:spLocks noChangeShapeType="1"/>
          </p:cNvSpPr>
          <p:nvPr/>
        </p:nvSpPr>
        <p:spPr bwMode="auto">
          <a:xfrm>
            <a:off x="4125913" y="6084888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5" name="Line 227"/>
          <p:cNvSpPr>
            <a:spLocks noChangeShapeType="1"/>
          </p:cNvSpPr>
          <p:nvPr/>
        </p:nvSpPr>
        <p:spPr bwMode="auto">
          <a:xfrm>
            <a:off x="2601913" y="4745038"/>
            <a:ext cx="101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7" name="Line 229"/>
          <p:cNvSpPr>
            <a:spLocks noChangeShapeType="1"/>
          </p:cNvSpPr>
          <p:nvPr/>
        </p:nvSpPr>
        <p:spPr bwMode="auto">
          <a:xfrm>
            <a:off x="2601913" y="5080000"/>
            <a:ext cx="1016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8" name="Line 230"/>
          <p:cNvSpPr>
            <a:spLocks noChangeShapeType="1"/>
          </p:cNvSpPr>
          <p:nvPr/>
        </p:nvSpPr>
        <p:spPr bwMode="auto">
          <a:xfrm>
            <a:off x="2601913" y="5414963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59" name="Line 231"/>
          <p:cNvSpPr>
            <a:spLocks noChangeShapeType="1"/>
          </p:cNvSpPr>
          <p:nvPr/>
        </p:nvSpPr>
        <p:spPr bwMode="auto">
          <a:xfrm>
            <a:off x="2601913" y="5749925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60" name="Line 232"/>
          <p:cNvSpPr>
            <a:spLocks noChangeShapeType="1"/>
          </p:cNvSpPr>
          <p:nvPr/>
        </p:nvSpPr>
        <p:spPr bwMode="auto">
          <a:xfrm>
            <a:off x="2601913" y="6084888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66" name="Line 238"/>
          <p:cNvSpPr>
            <a:spLocks noChangeShapeType="1"/>
          </p:cNvSpPr>
          <p:nvPr/>
        </p:nvSpPr>
        <p:spPr bwMode="auto">
          <a:xfrm>
            <a:off x="2093913" y="4745038"/>
            <a:ext cx="0" cy="33496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67" name="Line 239"/>
          <p:cNvSpPr>
            <a:spLocks noChangeShapeType="1"/>
          </p:cNvSpPr>
          <p:nvPr/>
        </p:nvSpPr>
        <p:spPr bwMode="auto">
          <a:xfrm>
            <a:off x="1077913" y="5080000"/>
            <a:ext cx="101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68" name="Line 240"/>
          <p:cNvSpPr>
            <a:spLocks noChangeShapeType="1"/>
          </p:cNvSpPr>
          <p:nvPr/>
        </p:nvSpPr>
        <p:spPr bwMode="auto">
          <a:xfrm>
            <a:off x="2601913" y="4745038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69" name="Line 241"/>
          <p:cNvSpPr>
            <a:spLocks noChangeShapeType="1"/>
          </p:cNvSpPr>
          <p:nvPr/>
        </p:nvSpPr>
        <p:spPr bwMode="auto">
          <a:xfrm>
            <a:off x="4125913" y="4745038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0" name="Line 242"/>
          <p:cNvSpPr>
            <a:spLocks noChangeShapeType="1"/>
          </p:cNvSpPr>
          <p:nvPr/>
        </p:nvSpPr>
        <p:spPr bwMode="auto">
          <a:xfrm>
            <a:off x="7173913" y="4745038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1" name="Line 243"/>
          <p:cNvSpPr>
            <a:spLocks noChangeShapeType="1"/>
          </p:cNvSpPr>
          <p:nvPr/>
        </p:nvSpPr>
        <p:spPr bwMode="auto">
          <a:xfrm>
            <a:off x="3617913" y="4745038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2" name="Line 244"/>
          <p:cNvSpPr>
            <a:spLocks noChangeShapeType="1"/>
          </p:cNvSpPr>
          <p:nvPr/>
        </p:nvSpPr>
        <p:spPr bwMode="auto">
          <a:xfrm>
            <a:off x="5141913" y="4745038"/>
            <a:ext cx="0" cy="3349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3" name="Line 245"/>
          <p:cNvSpPr>
            <a:spLocks noChangeShapeType="1"/>
          </p:cNvSpPr>
          <p:nvPr/>
        </p:nvSpPr>
        <p:spPr bwMode="auto">
          <a:xfrm>
            <a:off x="3109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4" name="Line 246"/>
          <p:cNvSpPr>
            <a:spLocks noChangeShapeType="1"/>
          </p:cNvSpPr>
          <p:nvPr/>
        </p:nvSpPr>
        <p:spPr bwMode="auto">
          <a:xfrm>
            <a:off x="2601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5" name="Line 247"/>
          <p:cNvSpPr>
            <a:spLocks noChangeShapeType="1"/>
          </p:cNvSpPr>
          <p:nvPr/>
        </p:nvSpPr>
        <p:spPr bwMode="auto">
          <a:xfrm>
            <a:off x="2601913" y="5080000"/>
            <a:ext cx="0" cy="3349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6" name="Line 248"/>
          <p:cNvSpPr>
            <a:spLocks noChangeShapeType="1"/>
          </p:cNvSpPr>
          <p:nvPr/>
        </p:nvSpPr>
        <p:spPr bwMode="auto">
          <a:xfrm>
            <a:off x="3617913" y="5080000"/>
            <a:ext cx="0" cy="3349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7" name="Line 249"/>
          <p:cNvSpPr>
            <a:spLocks noChangeShapeType="1"/>
          </p:cNvSpPr>
          <p:nvPr/>
        </p:nvSpPr>
        <p:spPr bwMode="auto">
          <a:xfrm>
            <a:off x="4633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8" name="Line 250"/>
          <p:cNvSpPr>
            <a:spLocks noChangeShapeType="1"/>
          </p:cNvSpPr>
          <p:nvPr/>
        </p:nvSpPr>
        <p:spPr bwMode="auto">
          <a:xfrm>
            <a:off x="4125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79" name="Line 251"/>
          <p:cNvSpPr>
            <a:spLocks noChangeShapeType="1"/>
          </p:cNvSpPr>
          <p:nvPr/>
        </p:nvSpPr>
        <p:spPr bwMode="auto">
          <a:xfrm>
            <a:off x="4125913" y="5080000"/>
            <a:ext cx="0" cy="3349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0" name="Line 252"/>
          <p:cNvSpPr>
            <a:spLocks noChangeShapeType="1"/>
          </p:cNvSpPr>
          <p:nvPr/>
        </p:nvSpPr>
        <p:spPr bwMode="auto">
          <a:xfrm>
            <a:off x="5141913" y="5080000"/>
            <a:ext cx="0" cy="3349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1" name="Line 253"/>
          <p:cNvSpPr>
            <a:spLocks noChangeShapeType="1"/>
          </p:cNvSpPr>
          <p:nvPr/>
        </p:nvSpPr>
        <p:spPr bwMode="auto">
          <a:xfrm>
            <a:off x="7173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2" name="Line 254"/>
          <p:cNvSpPr>
            <a:spLocks noChangeShapeType="1"/>
          </p:cNvSpPr>
          <p:nvPr/>
        </p:nvSpPr>
        <p:spPr bwMode="auto">
          <a:xfrm>
            <a:off x="7173913" y="5080000"/>
            <a:ext cx="0" cy="33496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3" name="Line 255"/>
          <p:cNvSpPr>
            <a:spLocks noChangeShapeType="1"/>
          </p:cNvSpPr>
          <p:nvPr/>
        </p:nvSpPr>
        <p:spPr bwMode="auto">
          <a:xfrm>
            <a:off x="7681913" y="5414963"/>
            <a:ext cx="0" cy="66992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4" name="Line 256"/>
          <p:cNvSpPr>
            <a:spLocks noChangeShapeType="1"/>
          </p:cNvSpPr>
          <p:nvPr/>
        </p:nvSpPr>
        <p:spPr bwMode="auto">
          <a:xfrm>
            <a:off x="3109913" y="5414963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5" name="Line 257"/>
          <p:cNvSpPr>
            <a:spLocks noChangeShapeType="1"/>
          </p:cNvSpPr>
          <p:nvPr/>
        </p:nvSpPr>
        <p:spPr bwMode="auto">
          <a:xfrm>
            <a:off x="4633913" y="5414963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6" name="Line 258"/>
          <p:cNvSpPr>
            <a:spLocks noChangeShapeType="1"/>
          </p:cNvSpPr>
          <p:nvPr/>
        </p:nvSpPr>
        <p:spPr bwMode="auto">
          <a:xfrm>
            <a:off x="7681913" y="5414963"/>
            <a:ext cx="4841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7" name="Line 259"/>
          <p:cNvSpPr>
            <a:spLocks noChangeShapeType="1"/>
          </p:cNvSpPr>
          <p:nvPr/>
        </p:nvSpPr>
        <p:spPr bwMode="auto">
          <a:xfrm>
            <a:off x="5649913" y="4745038"/>
            <a:ext cx="1016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8" name="Line 260"/>
          <p:cNvSpPr>
            <a:spLocks noChangeShapeType="1"/>
          </p:cNvSpPr>
          <p:nvPr/>
        </p:nvSpPr>
        <p:spPr bwMode="auto">
          <a:xfrm>
            <a:off x="6665913" y="4745038"/>
            <a:ext cx="5080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89" name="Line 261"/>
          <p:cNvSpPr>
            <a:spLocks noChangeShapeType="1"/>
          </p:cNvSpPr>
          <p:nvPr/>
        </p:nvSpPr>
        <p:spPr bwMode="auto">
          <a:xfrm>
            <a:off x="5649913" y="5080000"/>
            <a:ext cx="0" cy="3349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0" name="Line 262"/>
          <p:cNvSpPr>
            <a:spLocks noChangeShapeType="1"/>
          </p:cNvSpPr>
          <p:nvPr/>
        </p:nvSpPr>
        <p:spPr bwMode="auto">
          <a:xfrm>
            <a:off x="5649913" y="4745038"/>
            <a:ext cx="0" cy="334962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1" name="Line 263"/>
          <p:cNvSpPr>
            <a:spLocks noChangeShapeType="1"/>
          </p:cNvSpPr>
          <p:nvPr/>
        </p:nvSpPr>
        <p:spPr bwMode="auto">
          <a:xfrm>
            <a:off x="6665913" y="4745038"/>
            <a:ext cx="0" cy="6699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2" name="Line 264"/>
          <p:cNvSpPr>
            <a:spLocks noChangeShapeType="1"/>
          </p:cNvSpPr>
          <p:nvPr/>
        </p:nvSpPr>
        <p:spPr bwMode="auto">
          <a:xfrm>
            <a:off x="5649913" y="5080000"/>
            <a:ext cx="1016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5" name="Line 267"/>
          <p:cNvSpPr>
            <a:spLocks noChangeShapeType="1"/>
          </p:cNvSpPr>
          <p:nvPr/>
        </p:nvSpPr>
        <p:spPr bwMode="auto">
          <a:xfrm>
            <a:off x="5649913" y="5414963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6" name="Line 268"/>
          <p:cNvSpPr>
            <a:spLocks noChangeShapeType="1"/>
          </p:cNvSpPr>
          <p:nvPr/>
        </p:nvSpPr>
        <p:spPr bwMode="auto">
          <a:xfrm>
            <a:off x="5649913" y="5414963"/>
            <a:ext cx="0" cy="6699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7" name="Line 269"/>
          <p:cNvSpPr>
            <a:spLocks noChangeShapeType="1"/>
          </p:cNvSpPr>
          <p:nvPr/>
        </p:nvSpPr>
        <p:spPr bwMode="auto">
          <a:xfrm>
            <a:off x="5649913" y="6084888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8" name="Line 270"/>
          <p:cNvSpPr>
            <a:spLocks noChangeShapeType="1"/>
          </p:cNvSpPr>
          <p:nvPr/>
        </p:nvSpPr>
        <p:spPr bwMode="auto">
          <a:xfrm>
            <a:off x="6157913" y="5414963"/>
            <a:ext cx="0" cy="66992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5999" name="Line 271"/>
          <p:cNvSpPr>
            <a:spLocks noChangeShapeType="1"/>
          </p:cNvSpPr>
          <p:nvPr/>
        </p:nvSpPr>
        <p:spPr bwMode="auto">
          <a:xfrm>
            <a:off x="5649913" y="5749925"/>
            <a:ext cx="50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6000" name="Line 272"/>
          <p:cNvSpPr>
            <a:spLocks noChangeShapeType="1"/>
          </p:cNvSpPr>
          <p:nvPr/>
        </p:nvSpPr>
        <p:spPr bwMode="auto">
          <a:xfrm>
            <a:off x="6157913" y="5414963"/>
            <a:ext cx="508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146002" name="AutoShape 274"/>
          <p:cNvSpPr>
            <a:spLocks noChangeArrowheads="1"/>
          </p:cNvSpPr>
          <p:nvPr/>
        </p:nvSpPr>
        <p:spPr bwMode="auto">
          <a:xfrm>
            <a:off x="1662113" y="4368800"/>
            <a:ext cx="1181100" cy="311150"/>
          </a:xfrm>
          <a:prstGeom prst="curvedDownArrow">
            <a:avLst>
              <a:gd name="adj1" fmla="val 75918"/>
              <a:gd name="adj2" fmla="val 15183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003" name="AutoShape 275"/>
          <p:cNvSpPr>
            <a:spLocks noChangeArrowheads="1"/>
          </p:cNvSpPr>
          <p:nvPr/>
        </p:nvSpPr>
        <p:spPr bwMode="auto">
          <a:xfrm>
            <a:off x="3181350" y="4368800"/>
            <a:ext cx="1181100" cy="311150"/>
          </a:xfrm>
          <a:prstGeom prst="curvedDownArrow">
            <a:avLst>
              <a:gd name="adj1" fmla="val 75918"/>
              <a:gd name="adj2" fmla="val 15183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004" name="AutoShape 276"/>
          <p:cNvSpPr>
            <a:spLocks noChangeArrowheads="1"/>
          </p:cNvSpPr>
          <p:nvPr/>
        </p:nvSpPr>
        <p:spPr bwMode="auto">
          <a:xfrm>
            <a:off x="4730750" y="4368800"/>
            <a:ext cx="1181100" cy="311150"/>
          </a:xfrm>
          <a:prstGeom prst="curvedDownArrow">
            <a:avLst>
              <a:gd name="adj1" fmla="val 75918"/>
              <a:gd name="adj2" fmla="val 15183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005" name="AutoShape 277"/>
          <p:cNvSpPr>
            <a:spLocks noChangeArrowheads="1"/>
          </p:cNvSpPr>
          <p:nvPr/>
        </p:nvSpPr>
        <p:spPr bwMode="auto">
          <a:xfrm>
            <a:off x="6254750" y="4368800"/>
            <a:ext cx="1181100" cy="311150"/>
          </a:xfrm>
          <a:prstGeom prst="curvedDownArrow">
            <a:avLst>
              <a:gd name="adj1" fmla="val 75918"/>
              <a:gd name="adj2" fmla="val 15183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2838-CA39-4809-AEDB-73E6E5EC43EF}" type="slidenum">
              <a:rPr lang="en-US"/>
              <a:pPr/>
              <a:t>32</a:t>
            </a:fld>
            <a:endParaRPr lang="en-US"/>
          </a:p>
        </p:txBody>
      </p:sp>
      <p:sp>
        <p:nvSpPr>
          <p:cNvPr id="3169282" name="Text Box 2"/>
          <p:cNvSpPr txBox="1">
            <a:spLocks noChangeArrowheads="1"/>
          </p:cNvSpPr>
          <p:nvPr/>
        </p:nvSpPr>
        <p:spPr bwMode="auto">
          <a:xfrm>
            <a:off x="393700" y="1450975"/>
            <a:ext cx="730164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 dirty="0">
                <a:latin typeface="Courier New" pitchFamily="49" charset="0"/>
              </a:rPr>
              <a:t>Setting* </a:t>
            </a:r>
            <a:r>
              <a:rPr lang="en-US" sz="1400" b="1" dirty="0" err="1">
                <a:latin typeface="Courier New" pitchFamily="49" charset="0"/>
              </a:rPr>
              <a:t>insertSetting</a:t>
            </a:r>
            <a:r>
              <a:rPr lang="en-US" sz="1400" b="1" dirty="0">
                <a:latin typeface="Courier New" pitchFamily="49" charset="0"/>
              </a:rPr>
              <a:t>(Setting* setting, Setting*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</a:rPr>
              <a:t>{  </a:t>
            </a:r>
            <a:r>
              <a:rPr lang="en-US" sz="1400" b="1" dirty="0">
                <a:latin typeface="Courier New" pitchFamily="49" charset="0"/>
              </a:rPr>
              <a:t>Setting* </a:t>
            </a:r>
            <a:r>
              <a:rPr lang="en-US" sz="1400" b="1" dirty="0" smtClean="0">
                <a:latin typeface="Courier New" pitchFamily="49" charset="0"/>
              </a:rPr>
              <a:t>temp = </a:t>
            </a:r>
            <a:r>
              <a:rPr lang="en-US" sz="1400" b="1" dirty="0" err="1" smtClean="0">
                <a:latin typeface="Courier New" pitchFamily="49" charset="0"/>
              </a:rPr>
              <a:t>oldList</a:t>
            </a:r>
            <a:r>
              <a:rPr lang="en-US" sz="1400" b="1" dirty="0" smtClean="0">
                <a:latin typeface="Courier New" pitchFamily="49" charset="0"/>
              </a:rPr>
              <a:t>;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if (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 == NULL) return setting;  //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 is empty</a:t>
            </a:r>
          </a:p>
          <a:p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if (setting-&gt;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 &lt;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{  </a:t>
            </a:r>
            <a:r>
              <a:rPr lang="en-US" sz="1400" b="1" dirty="0">
                <a:latin typeface="Courier New" pitchFamily="49" charset="0"/>
              </a:rPr>
              <a:t>setting-&gt;link =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;           // pre-pend setting</a:t>
            </a:r>
          </a:p>
          <a:p>
            <a:r>
              <a:rPr lang="en-US" sz="1400" b="1" dirty="0">
                <a:latin typeface="Courier New" pitchFamily="49" charset="0"/>
              </a:rPr>
              <a:t>      return setting;</a:t>
            </a:r>
          </a:p>
          <a:p>
            <a:r>
              <a:rPr lang="en-US" sz="1400" b="1" dirty="0">
                <a:latin typeface="Courier New" pitchFamily="49" charset="0"/>
              </a:rPr>
              <a:t>   }</a:t>
            </a:r>
          </a:p>
          <a:p>
            <a:r>
              <a:rPr lang="en-US" sz="1400" b="1" dirty="0" smtClean="0">
                <a:latin typeface="Courier New" pitchFamily="49" charset="0"/>
              </a:rPr>
              <a:t>                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while (temp-&gt;link != NULL</a:t>
            </a:r>
            <a:r>
              <a:rPr lang="en-US" sz="1400" b="1" dirty="0" smtClean="0">
                <a:latin typeface="Courier New" pitchFamily="49" charset="0"/>
              </a:rPr>
              <a:t>)            </a:t>
            </a:r>
            <a:r>
              <a:rPr lang="en-US" sz="1400" b="1" dirty="0">
                <a:latin typeface="Courier New" pitchFamily="49" charset="0"/>
              </a:rPr>
              <a:t>// Search for location</a:t>
            </a:r>
          </a:p>
          <a:p>
            <a:r>
              <a:rPr lang="en-US" sz="1400" b="1" dirty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{  if </a:t>
            </a:r>
            <a:r>
              <a:rPr lang="en-US" sz="1400" b="1" dirty="0">
                <a:latin typeface="Courier New" pitchFamily="49" charset="0"/>
              </a:rPr>
              <a:t>(temp-&gt;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 == setting-&gt;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r>
              <a:rPr lang="en-US" sz="1400" b="1" dirty="0">
                <a:latin typeface="Courier New" pitchFamily="49" charset="0"/>
              </a:rPr>
              <a:t>   	  </a:t>
            </a:r>
            <a:r>
              <a:rPr lang="en-US" sz="1400" b="1" dirty="0" smtClean="0">
                <a:latin typeface="Courier New" pitchFamily="49" charset="0"/>
              </a:rPr>
              <a:t>{  </a:t>
            </a:r>
            <a:r>
              <a:rPr lang="en-US" sz="1400" b="1" dirty="0">
                <a:latin typeface="Courier New" pitchFamily="49" charset="0"/>
              </a:rPr>
              <a:t>temp-&gt;high = setting-&gt;high;     // </a:t>
            </a:r>
            <a:r>
              <a:rPr lang="en-US" sz="1400" b="1" dirty="0" smtClean="0">
                <a:latin typeface="Courier New" pitchFamily="49" charset="0"/>
              </a:rPr>
              <a:t>replace setting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      temp-&gt;low = setting-&gt;low;</a:t>
            </a:r>
          </a:p>
          <a:p>
            <a:r>
              <a:rPr lang="en-US" sz="1400" b="1" dirty="0">
                <a:latin typeface="Courier New" pitchFamily="49" charset="0"/>
              </a:rPr>
              <a:t>         free(setting);</a:t>
            </a:r>
          </a:p>
          <a:p>
            <a:r>
              <a:rPr lang="en-US" sz="1400" b="1" dirty="0">
                <a:latin typeface="Courier New" pitchFamily="49" charset="0"/>
              </a:rPr>
              <a:t>   	     return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   	  }</a:t>
            </a:r>
          </a:p>
          <a:p>
            <a:r>
              <a:rPr lang="en-US" sz="1400" b="1" dirty="0">
                <a:latin typeface="Courier New" pitchFamily="49" charset="0"/>
              </a:rPr>
              <a:t>   	  if (temp-&gt;link-&gt;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 &gt; setting-&gt;</a:t>
            </a:r>
            <a:r>
              <a:rPr lang="en-US" sz="1400" b="1" dirty="0" err="1">
                <a:latin typeface="Courier New" pitchFamily="49" charset="0"/>
              </a:rPr>
              <a:t>date.time</a:t>
            </a:r>
            <a:r>
              <a:rPr lang="en-US" sz="1400" b="1" dirty="0">
                <a:latin typeface="Courier New" pitchFamily="49" charset="0"/>
              </a:rPr>
              <a:t>) break;</a:t>
            </a:r>
          </a:p>
          <a:p>
            <a:r>
              <a:rPr lang="en-US" sz="1400" b="1" dirty="0">
                <a:latin typeface="Courier New" pitchFamily="49" charset="0"/>
              </a:rPr>
              <a:t>	  temp = temp-&gt;link;                 </a:t>
            </a:r>
            <a:r>
              <a:rPr lang="en-US" sz="1400" b="1" dirty="0" smtClean="0">
                <a:latin typeface="Courier New" pitchFamily="49" charset="0"/>
              </a:rPr>
              <a:t>// </a:t>
            </a:r>
            <a:r>
              <a:rPr lang="en-US" sz="1400" b="1" dirty="0">
                <a:latin typeface="Courier New" pitchFamily="49" charset="0"/>
              </a:rPr>
              <a:t>next</a:t>
            </a:r>
          </a:p>
          <a:p>
            <a:r>
              <a:rPr lang="en-US" sz="1400" b="1" dirty="0">
                <a:latin typeface="Courier New" pitchFamily="49" charset="0"/>
              </a:rPr>
              <a:t>   }</a:t>
            </a:r>
          </a:p>
          <a:p>
            <a:r>
              <a:rPr lang="en-US" sz="1400" b="1" dirty="0">
                <a:latin typeface="Courier New" pitchFamily="49" charset="0"/>
              </a:rPr>
              <a:t>   setting-&gt;link = temp-&gt;link;           // </a:t>
            </a:r>
            <a:r>
              <a:rPr lang="en-US" sz="1400" b="1" dirty="0" smtClean="0">
                <a:latin typeface="Courier New" pitchFamily="49" charset="0"/>
              </a:rPr>
              <a:t>insert setting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</a:rPr>
              <a:t>   temp-&gt;link = setting;</a:t>
            </a:r>
          </a:p>
          <a:p>
            <a:r>
              <a:rPr lang="en-US" sz="1400" b="1" dirty="0">
                <a:latin typeface="Courier New" pitchFamily="49" charset="0"/>
              </a:rPr>
              <a:t>   return </a:t>
            </a:r>
            <a:r>
              <a:rPr lang="en-US" sz="1400" b="1" dirty="0" err="1">
                <a:latin typeface="Courier New" pitchFamily="49" charset="0"/>
              </a:rPr>
              <a:t>oldList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r>
              <a:rPr lang="en-US" sz="1400" b="1" dirty="0">
                <a:latin typeface="Courier New" pitchFamily="49" charset="0"/>
              </a:rPr>
              <a:t>} // end </a:t>
            </a:r>
            <a:r>
              <a:rPr lang="en-US" sz="1400" b="1" dirty="0" err="1">
                <a:latin typeface="Courier New" pitchFamily="49" charset="0"/>
              </a:rPr>
              <a:t>insertSetting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3169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Setting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BF4F3-332C-4A16-A286-1FFF204F5701}" type="slidenum">
              <a:rPr lang="en-US"/>
              <a:pPr/>
              <a:t>33</a:t>
            </a:fld>
            <a:endParaRPr lang="en-US"/>
          </a:p>
        </p:txBody>
      </p:sp>
      <p:sp>
        <p:nvSpPr>
          <p:cNvPr id="3170306" name="Text Box 2"/>
          <p:cNvSpPr txBox="1">
            <a:spLocks noChangeArrowheads="1"/>
          </p:cNvSpPr>
          <p:nvPr/>
        </p:nvSpPr>
        <p:spPr bwMode="auto">
          <a:xfrm>
            <a:off x="627063" y="1450975"/>
            <a:ext cx="835025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char* days[] = { "Sun", "Mon", "Tue", "Wed",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</a:rPr>
              <a:t>                  </a:t>
            </a:r>
            <a:r>
              <a:rPr lang="en-US" sz="1800" b="1" dirty="0">
                <a:latin typeface="Courier New" pitchFamily="49" charset="0"/>
              </a:rPr>
              <a:t>"Thu", "Fri", "Sat" </a:t>
            </a:r>
            <a:r>
              <a:rPr lang="en-US" sz="1800" b="1" dirty="0" smtClean="0">
                <a:latin typeface="Courier New" pitchFamily="49" charset="0"/>
              </a:rPr>
              <a:t>};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printList</a:t>
            </a:r>
            <a:r>
              <a:rPr lang="en-US" sz="1800" b="1" dirty="0">
                <a:latin typeface="Courier New" pitchFamily="49" charset="0"/>
              </a:rPr>
              <a:t>(Setting* 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 smtClean="0">
                <a:latin typeface="Courier New" pitchFamily="49" charset="0"/>
              </a:rPr>
              <a:t>   while (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!= NULL)</a:t>
            </a:r>
          </a:p>
          <a:p>
            <a:r>
              <a:rPr lang="en-US" sz="1800" b="1" dirty="0">
                <a:latin typeface="Courier New" pitchFamily="49" charset="0"/>
              </a:rPr>
              <a:t>   {</a:t>
            </a:r>
          </a:p>
          <a:p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lcd_printf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n%s</a:t>
            </a:r>
            <a:r>
              <a:rPr lang="en-US" sz="1800" b="1" dirty="0">
                <a:latin typeface="Courier New" pitchFamily="49" charset="0"/>
              </a:rPr>
              <a:t> %02d:%02d %4.1f-%4.1f",</a:t>
            </a:r>
          </a:p>
          <a:p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             days[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-&gt;</a:t>
            </a:r>
            <a:r>
              <a:rPr lang="en-US" sz="1800" b="1" dirty="0" err="1">
                <a:latin typeface="Courier New" pitchFamily="49" charset="0"/>
              </a:rPr>
              <a:t>date.times.day</a:t>
            </a:r>
            <a:r>
              <a:rPr lang="en-US" sz="1800" b="1" dirty="0">
                <a:latin typeface="Courier New" pitchFamily="49" charset="0"/>
              </a:rPr>
              <a:t>],</a:t>
            </a:r>
          </a:p>
          <a:p>
            <a:r>
              <a:rPr lang="en-US" sz="1800" b="1" dirty="0">
                <a:latin typeface="Courier New" pitchFamily="49" charset="0"/>
              </a:rPr>
              <a:t>              </a:t>
            </a:r>
            <a:r>
              <a:rPr lang="en-US" sz="1800" b="1" dirty="0" smtClean="0">
                <a:latin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</a:rPr>
              <a:t>&gt;</a:t>
            </a:r>
            <a:r>
              <a:rPr lang="en-US" sz="1800" b="1" dirty="0" err="1">
                <a:latin typeface="Courier New" pitchFamily="49" charset="0"/>
              </a:rPr>
              <a:t>date.times.hour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r>
              <a:rPr lang="en-US" sz="1800" b="1" dirty="0">
                <a:latin typeface="Courier New" pitchFamily="49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</a:rPr>
              <a:t>       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-&gt;</a:t>
            </a:r>
            <a:r>
              <a:rPr lang="en-US" sz="1800" b="1" dirty="0" err="1">
                <a:latin typeface="Courier New" pitchFamily="49" charset="0"/>
              </a:rPr>
              <a:t>date.times.minute</a:t>
            </a:r>
            <a:r>
              <a:rPr lang="en-US" sz="1800" b="1" dirty="0">
                <a:latin typeface="Courier New" pitchFamily="49" charset="0"/>
              </a:rPr>
              <a:t>,</a:t>
            </a:r>
          </a:p>
          <a:p>
            <a:r>
              <a:rPr lang="en-US" sz="1800" b="1" dirty="0">
                <a:latin typeface="Courier New" pitchFamily="49" charset="0"/>
              </a:rPr>
              <a:t>           </a:t>
            </a:r>
            <a:r>
              <a:rPr lang="en-US" sz="1800" b="1" dirty="0" smtClean="0">
                <a:latin typeface="Courier New" pitchFamily="49" charset="0"/>
              </a:rPr>
              <a:t>        (float)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-&gt;</a:t>
            </a:r>
            <a:r>
              <a:rPr lang="en-US" sz="1800" b="1" dirty="0">
                <a:latin typeface="Courier New" pitchFamily="49" charset="0"/>
              </a:rPr>
              <a:t>high / 2.0,</a:t>
            </a:r>
          </a:p>
          <a:p>
            <a:r>
              <a:rPr lang="en-US" sz="1800" b="1" dirty="0">
                <a:latin typeface="Courier New" pitchFamily="49" charset="0"/>
              </a:rPr>
              <a:t>               </a:t>
            </a:r>
            <a:r>
              <a:rPr lang="en-US" sz="1800" b="1" dirty="0" smtClean="0">
                <a:latin typeface="Courier New" pitchFamily="49" charset="0"/>
              </a:rPr>
              <a:t>    (float)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-&gt;</a:t>
            </a:r>
            <a:r>
              <a:rPr lang="en-US" sz="1800" b="1" dirty="0">
                <a:latin typeface="Courier New" pitchFamily="49" charset="0"/>
              </a:rPr>
              <a:t>low / 2.0 );</a:t>
            </a:r>
          </a:p>
          <a:p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 smtClean="0">
                <a:latin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</a:rPr>
              <a:t>-&gt;</a:t>
            </a:r>
            <a:r>
              <a:rPr lang="en-US" sz="1800" b="1" dirty="0">
                <a:latin typeface="Courier New" pitchFamily="49" charset="0"/>
              </a:rPr>
              <a:t>link;</a:t>
            </a:r>
          </a:p>
          <a:p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 smtClean="0">
                <a:latin typeface="Courier New" pitchFamily="49" charset="0"/>
              </a:rPr>
              <a:t>lcd_printf</a:t>
            </a:r>
            <a:r>
              <a:rPr lang="en-US" sz="1800" b="1" dirty="0">
                <a:latin typeface="Courier New" pitchFamily="49" charset="0"/>
              </a:rPr>
              <a:t>("\n");</a:t>
            </a:r>
          </a:p>
          <a:p>
            <a:r>
              <a:rPr lang="en-US" sz="1800" b="1" dirty="0">
                <a:latin typeface="Courier New" pitchFamily="49" charset="0"/>
              </a:rPr>
              <a:t>} // end </a:t>
            </a:r>
            <a:r>
              <a:rPr lang="en-US" sz="1800" b="1" dirty="0" err="1">
                <a:latin typeface="Courier New" pitchFamily="49" charset="0"/>
              </a:rPr>
              <a:t>printList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17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Setting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1A93-8F7B-4C0A-BABC-04C7772E204B}" type="slidenum">
              <a:rPr lang="en-US"/>
              <a:pPr/>
              <a:t>34</a:t>
            </a:fld>
            <a:endParaRPr lang="en-US"/>
          </a:p>
        </p:txBody>
      </p:sp>
      <p:sp>
        <p:nvSpPr>
          <p:cNvPr id="3171330" name="Text Box 2"/>
          <p:cNvSpPr txBox="1">
            <a:spLocks noChangeArrowheads="1"/>
          </p:cNvSpPr>
          <p:nvPr/>
        </p:nvSpPr>
        <p:spPr bwMode="auto">
          <a:xfrm>
            <a:off x="427038" y="1624013"/>
            <a:ext cx="87169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void main(void)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Setting *list = NULL;</a:t>
            </a: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</a:rPr>
              <a:t>RBX430_init(_1MHZ</a:t>
            </a:r>
            <a:r>
              <a:rPr lang="en-US" sz="1600" b="1" dirty="0">
                <a:latin typeface="Courier New" pitchFamily="49" charset="0"/>
              </a:rPr>
              <a:t>);			// </a:t>
            </a:r>
            <a:r>
              <a:rPr lang="en-US" sz="1600" b="1" dirty="0" err="1">
                <a:latin typeface="Courier New" pitchFamily="49" charset="0"/>
              </a:rPr>
              <a:t>init</a:t>
            </a:r>
            <a:r>
              <a:rPr lang="en-US" sz="1600" b="1" dirty="0">
                <a:latin typeface="Courier New" pitchFamily="49" charset="0"/>
              </a:rPr>
              <a:t> board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lcd_init</a:t>
            </a:r>
            <a:r>
              <a:rPr lang="en-US" sz="1600" b="1" dirty="0">
                <a:latin typeface="Courier New" pitchFamily="49" charset="0"/>
              </a:rPr>
              <a:t>();				</a:t>
            </a:r>
            <a:r>
              <a:rPr lang="en-US" sz="1600" b="1" dirty="0" smtClean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init</a:t>
            </a:r>
            <a:r>
              <a:rPr lang="en-US" sz="1600" b="1" dirty="0">
                <a:latin typeface="Courier New" pitchFamily="49" charset="0"/>
              </a:rPr>
              <a:t> LCD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</a:rPr>
              <a:t>lcd_clear</a:t>
            </a:r>
            <a:r>
              <a:rPr lang="en-US" sz="1600" b="1" dirty="0" smtClean="0">
                <a:latin typeface="Courier New" pitchFamily="49" charset="0"/>
              </a:rPr>
              <a:t>(0);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// Create linked list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 smtClean="0">
                <a:latin typeface="Courier New" pitchFamily="49" charset="0"/>
              </a:rPr>
              <a:t>newSetting</a:t>
            </a:r>
            <a:r>
              <a:rPr lang="en-US" sz="1600" b="1" dirty="0" smtClean="0">
                <a:latin typeface="Courier New" pitchFamily="49" charset="0"/>
              </a:rPr>
              <a:t>(MON</a:t>
            </a:r>
            <a:r>
              <a:rPr lang="en-US" sz="1600" b="1" dirty="0">
                <a:latin typeface="Courier New" pitchFamily="49" charset="0"/>
              </a:rPr>
              <a:t>, 6, 30, 22&lt;&lt;1, 20&lt;&lt;1);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(WED, 20, 30, 17&lt;&lt;1, 15&lt;&lt;1);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list-&gt;link-&gt;link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(FRI, 8, 30, 22&lt;&lt;1, 20&lt;&lt;1);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list-&gt;link-&gt;link-&gt;link = 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(SAT, 18, 30, 20&lt;&lt;1, 18&lt;&lt;1);</a:t>
            </a: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// Insert some items into list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insertSetting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(MON, 6, 30, 24&lt;&lt;1, 18&lt;&lt;1), list);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insertSetting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(SUN, 6, 30, 22&lt;&lt;1, 20&lt;&lt;1), list);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insertSetting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(TUE, 6, 30, 22&lt;&lt;1, 20&lt;&lt;1), list);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insertSetting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(MON, 6, 30, 20&lt;&lt;1, 10&lt;&lt;1), list);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list = </a:t>
            </a:r>
            <a:r>
              <a:rPr lang="en-US" sz="1600" b="1" dirty="0" err="1">
                <a:latin typeface="Courier New" pitchFamily="49" charset="0"/>
              </a:rPr>
              <a:t>insertSetting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newSetting</a:t>
            </a:r>
            <a:r>
              <a:rPr lang="en-US" sz="1600" b="1" dirty="0">
                <a:latin typeface="Courier New" pitchFamily="49" charset="0"/>
              </a:rPr>
              <a:t>(SAT, 20, 30, 22&lt;&lt;1, 20&lt;&lt;1), list);</a:t>
            </a:r>
          </a:p>
          <a:p>
            <a:pPr>
              <a:lnSpc>
                <a:spcPct val="80000"/>
              </a:lnSpc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printList</a:t>
            </a:r>
            <a:r>
              <a:rPr lang="en-US" sz="1600" b="1" dirty="0">
                <a:latin typeface="Courier New" pitchFamily="49" charset="0"/>
              </a:rPr>
              <a:t>(list);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   return;</a:t>
            </a:r>
          </a:p>
          <a:p>
            <a:pPr>
              <a:lnSpc>
                <a:spcPct val="80000"/>
              </a:lnSpc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3171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Test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 dirty="0" smtClean="0">
                <a:latin typeface="Arial" charset="0"/>
              </a:rPr>
              <a:t>Temperatures</a:t>
            </a:r>
            <a:endParaRPr lang="en-US" sz="18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982D-0762-4181-9F5F-DDB9F030498E}" type="slidenum">
              <a:rPr lang="en-US"/>
              <a:pPr/>
              <a:t>35</a:t>
            </a:fld>
            <a:endParaRPr lang="en-US"/>
          </a:p>
        </p:txBody>
      </p:sp>
      <p:pic>
        <p:nvPicPr>
          <p:cNvPr id="2345986" name="Picture 2" descr="monkey program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5"/>
            <a:ext cx="9144000" cy="60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915C-6D39-4F40-99DC-F3B8E6B4A22D}" type="slidenum">
              <a:rPr lang="en-US"/>
              <a:pPr/>
              <a:t>4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408113"/>
            <a:ext cx="8420100" cy="5292725"/>
          </a:xfrm>
        </p:spPr>
        <p:txBody>
          <a:bodyPr/>
          <a:lstStyle/>
          <a:p>
            <a:r>
              <a:rPr lang="en-US" dirty="0" err="1"/>
              <a:t>Enums</a:t>
            </a:r>
            <a:r>
              <a:rPr lang="en-US" dirty="0"/>
              <a:t> in C are a way to map identifiers to integral </a:t>
            </a:r>
            <a:r>
              <a:rPr lang="en-US" dirty="0" smtClean="0"/>
              <a:t>values (thus avoiding </a:t>
            </a:r>
            <a:r>
              <a:rPr lang="en-US" dirty="0"/>
              <a:t>magic numbers in your </a:t>
            </a:r>
            <a:r>
              <a:rPr lang="en-US" dirty="0" smtClean="0"/>
              <a:t>code).</a:t>
            </a:r>
            <a:endParaRPr lang="en-US" dirty="0"/>
          </a:p>
          <a:p>
            <a:r>
              <a:rPr lang="en-US" dirty="0"/>
              <a:t>The advantage of </a:t>
            </a:r>
            <a:r>
              <a:rPr lang="en-US" dirty="0" err="1"/>
              <a:t>enum</a:t>
            </a:r>
            <a:r>
              <a:rPr lang="en-US" dirty="0"/>
              <a:t> over #define is that it has scope.</a:t>
            </a:r>
          </a:p>
          <a:p>
            <a:pPr lvl="1"/>
            <a:r>
              <a:rPr lang="en-US" dirty="0"/>
              <a:t>Only visible within the block it was declared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Easier to change values – let the compiler do the work.</a:t>
            </a:r>
            <a:endParaRPr lang="en-US" dirty="0"/>
          </a:p>
          <a:p>
            <a:r>
              <a:rPr lang="en-US" dirty="0"/>
              <a:t>Two </a:t>
            </a:r>
            <a:r>
              <a:rPr lang="en-US" dirty="0" smtClean="0"/>
              <a:t>types of </a:t>
            </a:r>
            <a:r>
              <a:rPr lang="en-US" dirty="0" err="1" smtClean="0"/>
              <a:t>enum’s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Named: 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greekType</a:t>
            </a:r>
            <a:r>
              <a:rPr lang="en-US" dirty="0"/>
              <a:t> { ALPHA, BETA, GAMMA };</a:t>
            </a:r>
          </a:p>
          <a:p>
            <a:pPr lvl="1"/>
            <a:r>
              <a:rPr lang="en-US" dirty="0"/>
              <a:t>Unnamed: </a:t>
            </a:r>
            <a:r>
              <a:rPr lang="en-US" dirty="0" err="1"/>
              <a:t>enum</a:t>
            </a:r>
            <a:r>
              <a:rPr lang="en-US" dirty="0"/>
              <a:t> { HOMER, MARGE, BART, LISA };</a:t>
            </a:r>
          </a:p>
          <a:p>
            <a:r>
              <a:rPr lang="en-US" dirty="0"/>
              <a:t>Values start at zero, unless specified.</a:t>
            </a:r>
          </a:p>
        </p:txBody>
      </p:sp>
      <p:sp>
        <p:nvSpPr>
          <p:cNvPr id="329728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enum</a:t>
            </a:r>
          </a:p>
        </p:txBody>
      </p:sp>
      <p:sp>
        <p:nvSpPr>
          <p:cNvPr id="3297285" name="Rectangle 5"/>
          <p:cNvSpPr>
            <a:spLocks noChangeArrowheads="1"/>
          </p:cNvSpPr>
          <p:nvPr/>
        </p:nvSpPr>
        <p:spPr bwMode="auto">
          <a:xfrm>
            <a:off x="828675" y="5276850"/>
            <a:ext cx="736441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11275" algn="l"/>
              </a:tabLst>
            </a:pPr>
            <a:r>
              <a:rPr lang="en-US" sz="1800" b="1" dirty="0" err="1">
                <a:latin typeface="Courier New" pitchFamily="49" charset="0"/>
              </a:rPr>
              <a:t>enum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zero, one, two, three };</a:t>
            </a:r>
          </a:p>
          <a:p>
            <a:pPr eaLnBrk="0" hangingPunct="0">
              <a:tabLst>
                <a:tab pos="457200" algn="l"/>
                <a:tab pos="914400" algn="l"/>
                <a:tab pos="1311275" algn="l"/>
              </a:tabLst>
            </a:pPr>
            <a:r>
              <a:rPr lang="en-US" sz="1800" b="1" dirty="0" err="1">
                <a:latin typeface="Courier New" pitchFamily="49" charset="0"/>
              </a:rPr>
              <a:t>enum</a:t>
            </a:r>
            <a:r>
              <a:rPr lang="en-US" sz="1800" b="1" dirty="0">
                <a:latin typeface="Courier New" pitchFamily="49" charset="0"/>
              </a:rPr>
              <a:t> animals { cat=1, dog, cow=9, sheep, goat };</a:t>
            </a:r>
          </a:p>
          <a:p>
            <a:pPr eaLnBrk="0" hangingPunct="0">
              <a:tabLst>
                <a:tab pos="457200" algn="l"/>
                <a:tab pos="914400" algn="l"/>
                <a:tab pos="1311275" algn="l"/>
              </a:tabLst>
            </a:pPr>
            <a:r>
              <a:rPr lang="en-US" sz="1800" b="1" dirty="0" err="1">
                <a:latin typeface="Courier New" pitchFamily="49" charset="0"/>
              </a:rPr>
              <a:t>enum</a:t>
            </a:r>
            <a:r>
              <a:rPr lang="en-US" sz="1800" b="1" dirty="0">
                <a:latin typeface="Courier New" pitchFamily="49" charset="0"/>
              </a:rPr>
              <a:t> plants { grass, roses, cabbages, </a:t>
            </a:r>
            <a:r>
              <a:rPr lang="en-US" sz="1800" b="1" dirty="0" err="1">
                <a:latin typeface="Courier New" pitchFamily="49" charset="0"/>
              </a:rPr>
              <a:t>oaktree</a:t>
            </a:r>
            <a:r>
              <a:rPr lang="en-US" sz="1800" b="1" dirty="0">
                <a:latin typeface="Courier New" pitchFamily="49" charset="0"/>
              </a:rPr>
              <a:t> };</a:t>
            </a:r>
          </a:p>
          <a:p>
            <a:pPr eaLnBrk="0" hangingPunct="0">
              <a:tabLst>
                <a:tab pos="457200" algn="l"/>
                <a:tab pos="914400" algn="l"/>
                <a:tab pos="1311275" algn="l"/>
              </a:tabLst>
            </a:pPr>
            <a:r>
              <a:rPr lang="en-US" sz="1800" b="1" dirty="0" err="1">
                <a:latin typeface="Courier New" pitchFamily="49" charset="0"/>
              </a:rPr>
              <a:t>enum</a:t>
            </a:r>
            <a:r>
              <a:rPr lang="en-US" sz="1800" b="1" dirty="0">
                <a:latin typeface="Courier New" pitchFamily="49" charset="0"/>
              </a:rPr>
              <a:t> BOOLEAN { FALSE, TRUE };</a:t>
            </a:r>
          </a:p>
        </p:txBody>
      </p:sp>
    </p:spTree>
    <p:extLst>
      <p:ext uri="{BB962C8B-B14F-4D97-AF65-F5344CB8AC3E}">
        <p14:creationId xmlns:p14="http://schemas.microsoft.com/office/powerpoint/2010/main" val="37823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283" grpId="0" build="p"/>
      <p:bldP spid="32972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DEBB4-89F2-4FC6-9097-64110D33039A}" type="slidenum">
              <a:rPr lang="en-US"/>
              <a:pPr/>
              <a:t>5</a:t>
            </a:fld>
            <a:endParaRPr lang="en-US"/>
          </a:p>
        </p:txBody>
      </p:sp>
      <p:sp>
        <p:nvSpPr>
          <p:cNvPr id="318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typedef?</a:t>
            </a:r>
          </a:p>
        </p:txBody>
      </p:sp>
      <p:sp>
        <p:nvSpPr>
          <p:cNvPr id="318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0500"/>
            <a:ext cx="8458200" cy="4989513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/>
              <a:t>We use variables with logical names - why not use data types with logical names?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What’s an "int"?  8-bits, 16-bits, 32-bits?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What’s a “long”?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Better question: why memorize it?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Most data types are platform dependent!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typedef’s introduce synonyms for types which could have been declared some other way.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typedef’s make your code more portable.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typedef’s usually declared in single .h file.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Syntax: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		</a:t>
            </a:r>
            <a:r>
              <a:rPr lang="en-US" b="1">
                <a:latin typeface="Courier New" pitchFamily="49" charset="0"/>
              </a:rPr>
              <a:t>typedef &lt;type&gt; &lt;name&gt;;</a:t>
            </a:r>
          </a:p>
        </p:txBody>
      </p:sp>
      <p:sp>
        <p:nvSpPr>
          <p:cNvPr id="318976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typedef’s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991E-4C03-4122-B913-D4E3560A85E2}" type="slidenum">
              <a:rPr lang="en-US"/>
              <a:pPr/>
              <a:t>6</a:t>
            </a:fld>
            <a:endParaRPr lang="en-US"/>
          </a:p>
        </p:txBody>
      </p:sp>
      <p:sp>
        <p:nvSpPr>
          <p:cNvPr id="319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typedef?</a:t>
            </a:r>
          </a:p>
        </p:txBody>
      </p:sp>
      <p:sp>
        <p:nvSpPr>
          <p:cNvPr id="319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93825"/>
            <a:ext cx="8458200" cy="2132013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/>
              <a:t>How to use typedef’s:</a:t>
            </a:r>
          </a:p>
          <a:p>
            <a:pPr marL="800100" lvl="1" indent="-342900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en-US"/>
              <a:t>Create a logical data type scheme.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en-US"/>
              <a:t>Create a “typedef.h” file for each microcontroller platform you use.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en-US" b="1">
                <a:latin typeface="Courier New" pitchFamily="49" charset="0"/>
              </a:rPr>
              <a:t>#include "typedef.h"</a:t>
            </a:r>
            <a:r>
              <a:rPr lang="en-US"/>
              <a:t> in each of your files.</a:t>
            </a:r>
          </a:p>
          <a:p>
            <a:pPr marL="800100" lvl="1" indent="-34290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SzTx/>
              <a:buFont typeface="Wingdings" pitchFamily="2" charset="2"/>
              <a:buAutoNum type="arabicParenR"/>
            </a:pPr>
            <a:r>
              <a:rPr lang="en-US"/>
              <a:t>Use the new data type names.</a:t>
            </a:r>
          </a:p>
        </p:txBody>
      </p:sp>
      <p:sp>
        <p:nvSpPr>
          <p:cNvPr id="3190788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typedef’s</a:t>
            </a:r>
          </a:p>
        </p:txBody>
      </p:sp>
      <p:sp>
        <p:nvSpPr>
          <p:cNvPr id="3190789" name="Rectangle 5"/>
          <p:cNvSpPr>
            <a:spLocks noChangeArrowheads="1"/>
          </p:cNvSpPr>
          <p:nvPr/>
        </p:nvSpPr>
        <p:spPr bwMode="auto">
          <a:xfrm>
            <a:off x="1360488" y="3536950"/>
            <a:ext cx="6448425" cy="300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signed char int8;</a:t>
            </a:r>
          </a:p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unsigned char uint8;</a:t>
            </a:r>
          </a:p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signed short int16;</a:t>
            </a:r>
          </a:p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unsigned short uint16;</a:t>
            </a:r>
          </a:p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signed long int32;</a:t>
            </a:r>
          </a:p>
          <a:p>
            <a:pPr marL="609600" indent="-609600">
              <a:lnSpc>
                <a:spcPct val="7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800" b="1">
                <a:latin typeface="Courier New" pitchFamily="49" charset="0"/>
              </a:rPr>
              <a:t>typedef unsigned long uint32;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sz="1800" b="1">
              <a:latin typeface="Arial" charset="0"/>
            </a:endParaRP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Replace: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	</a:t>
            </a:r>
            <a:r>
              <a:rPr lang="en-US" sz="1800" b="1">
                <a:latin typeface="Courier New" pitchFamily="49" charset="0"/>
              </a:rPr>
              <a:t>unsigned char variable;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with:</a:t>
            </a:r>
          </a:p>
          <a:p>
            <a:pPr marL="609600" indent="-6096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1800">
                <a:latin typeface="Arial" charset="0"/>
              </a:rPr>
              <a:t>	</a:t>
            </a:r>
            <a:r>
              <a:rPr lang="en-US" sz="1800" b="1">
                <a:latin typeface="Courier New" pitchFamily="49" charset="0"/>
              </a:rPr>
              <a:t>	uint8 variable;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4A3F-869C-4674-BBD5-07ABD5278D0D}" type="slidenum">
              <a:rPr lang="en-US"/>
              <a:pPr/>
              <a:t>7</a:t>
            </a:fld>
            <a:endParaRPr lang="en-US"/>
          </a:p>
        </p:txBody>
      </p:sp>
      <p:sp>
        <p:nvSpPr>
          <p:cNvPr id="308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  <a:endParaRPr lang="en-US" sz="2400"/>
          </a:p>
        </p:txBody>
      </p:sp>
      <p:sp>
        <p:nvSpPr>
          <p:cNvPr id="308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84301"/>
            <a:ext cx="8356600" cy="497397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914400" algn="l"/>
                <a:tab pos="1371600" algn="l"/>
              </a:tabLst>
            </a:pPr>
            <a:r>
              <a:rPr lang="en-US" sz="2000" dirty="0"/>
              <a:t>A structure is a collection of variables, possibly of different types, grouped together under a single name (tag).</a:t>
            </a:r>
          </a:p>
          <a:p>
            <a:pPr lvl="1">
              <a:spcBef>
                <a:spcPts val="600"/>
              </a:spcBef>
              <a:tabLst>
                <a:tab pos="914400" algn="l"/>
                <a:tab pos="1371600" algn="l"/>
              </a:tabLst>
            </a:pPr>
            <a:r>
              <a:rPr lang="en-US" sz="1800" dirty="0"/>
              <a:t>Help organize complicated data.</a:t>
            </a:r>
          </a:p>
          <a:p>
            <a:pPr lvl="1">
              <a:spcBef>
                <a:spcPts val="0"/>
              </a:spcBef>
              <a:tabLst>
                <a:tab pos="914400" algn="l"/>
                <a:tab pos="1371600" algn="l"/>
              </a:tabLst>
            </a:pPr>
            <a:r>
              <a:rPr lang="en-US" sz="1800" dirty="0"/>
              <a:t>Must be defined prior to a structure variable being declared.</a:t>
            </a:r>
          </a:p>
          <a:p>
            <a:pPr lvl="1">
              <a:spcBef>
                <a:spcPts val="0"/>
              </a:spcBef>
              <a:tabLst>
                <a:tab pos="914400" algn="l"/>
                <a:tab pos="1371600" algn="l"/>
              </a:tabLst>
            </a:pPr>
            <a:r>
              <a:rPr lang="en-US" sz="1800" dirty="0"/>
              <a:t>Definitions include a tag, member elements, and a variable definition</a:t>
            </a:r>
            <a:r>
              <a:rPr lang="en-US" sz="1800" dirty="0" smtClean="0"/>
              <a:t>.</a:t>
            </a:r>
            <a:endParaRPr lang="en-US" sz="800" dirty="0"/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</a:rPr>
              <a:t>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371600" algn="l"/>
              </a:tabLst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struct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flightType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</a:rPr>
              <a:t>		{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char </a:t>
            </a:r>
            <a:r>
              <a:rPr lang="en-US" sz="1800" b="1" dirty="0" err="1" smtClean="0">
                <a:latin typeface="Courier New" pitchFamily="49" charset="0"/>
              </a:rPr>
              <a:t>flightNum</a:t>
            </a:r>
            <a:r>
              <a:rPr lang="en-US" sz="1800" b="1" dirty="0" smtClean="0">
                <a:latin typeface="Courier New" pitchFamily="49" charset="0"/>
              </a:rPr>
              <a:t>[6];</a:t>
            </a:r>
            <a:r>
              <a:rPr lang="en-US" sz="1800" b="1" dirty="0">
                <a:latin typeface="Courier New" pitchFamily="49" charset="0"/>
              </a:rPr>
              <a:t>	// max 6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characters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altitude;		// in meters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	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longitude;		// in tenths of degrees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latitude;		// in tenths of degrees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heading;		// in tenths of degrees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		double </a:t>
            </a:r>
            <a:r>
              <a:rPr lang="en-US" sz="1800" b="1" dirty="0" err="1">
                <a:latin typeface="Courier New" pitchFamily="49" charset="0"/>
              </a:rPr>
              <a:t>airSpeed</a:t>
            </a:r>
            <a:r>
              <a:rPr lang="en-US" sz="1800" b="1" dirty="0">
                <a:latin typeface="Courier New" pitchFamily="49" charset="0"/>
              </a:rPr>
              <a:t>;		// in km/</a:t>
            </a:r>
            <a:r>
              <a:rPr lang="en-US" sz="1800" b="1" dirty="0" err="1">
                <a:latin typeface="Courier New" pitchFamily="49" charset="0"/>
              </a:rPr>
              <a:t>hr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371600" algn="l"/>
              </a:tabLst>
            </a:pPr>
            <a:r>
              <a:rPr lang="en-US" sz="1800" b="1" dirty="0">
                <a:latin typeface="Courier New" pitchFamily="49" charset="0"/>
              </a:rPr>
              <a:t>		};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914400" algn="l"/>
                <a:tab pos="1371600" algn="l"/>
              </a:tabLst>
            </a:pPr>
            <a:endParaRPr lang="en-US" sz="900" dirty="0">
              <a:latin typeface="Courier New" pitchFamily="49" charset="0"/>
            </a:endParaRPr>
          </a:p>
          <a:p>
            <a:pPr>
              <a:spcBef>
                <a:spcPts val="0"/>
              </a:spcBef>
              <a:tabLst>
                <a:tab pos="914400" algn="l"/>
                <a:tab pos="1371600" algn="l"/>
              </a:tabLst>
            </a:pPr>
            <a:r>
              <a:rPr lang="en-US" sz="2000" dirty="0"/>
              <a:t>Structure definition does </a:t>
            </a:r>
            <a:r>
              <a:rPr lang="en-US" sz="2000" b="1" u="sng" dirty="0"/>
              <a:t>not</a:t>
            </a:r>
            <a:r>
              <a:rPr lang="en-US" sz="2000" dirty="0"/>
              <a:t> allocate memory.</a:t>
            </a:r>
          </a:p>
          <a:p>
            <a:pPr lvl="1">
              <a:spcBef>
                <a:spcPts val="0"/>
              </a:spcBef>
              <a:tabLst>
                <a:tab pos="914400" algn="l"/>
                <a:tab pos="1371600" algn="l"/>
              </a:tabLst>
            </a:pPr>
            <a:endParaRPr lang="en-US" sz="1800" dirty="0"/>
          </a:p>
        </p:txBody>
      </p:sp>
      <p:sp>
        <p:nvSpPr>
          <p:cNvPr id="3087364" name="Text Box 4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8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8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8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8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8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7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7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36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CC48-2FB1-418B-84A3-313CFB06B6DC}" type="slidenum">
              <a:rPr lang="en-US"/>
              <a:pPr/>
              <a:t>8</a:t>
            </a:fld>
            <a:endParaRPr lang="en-US"/>
          </a:p>
        </p:txBody>
      </p:sp>
      <p:sp>
        <p:nvSpPr>
          <p:cNvPr id="311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Structures</a:t>
            </a:r>
          </a:p>
        </p:txBody>
      </p:sp>
      <p:sp>
        <p:nvSpPr>
          <p:cNvPr id="3116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408113"/>
            <a:ext cx="8081963" cy="1452045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685800" algn="l"/>
              </a:tabLst>
            </a:pPr>
            <a:r>
              <a:rPr lang="en-US" sz="2000" dirty="0"/>
              <a:t>M</a:t>
            </a:r>
            <a:r>
              <a:rPr lang="en-US" sz="2000" dirty="0" smtClean="0"/>
              <a:t>emory </a:t>
            </a:r>
            <a:r>
              <a:rPr lang="en-US" sz="2000" dirty="0"/>
              <a:t>for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is allocated when a variable is declared </a:t>
            </a:r>
            <a:r>
              <a:rPr lang="en-US" sz="2000" dirty="0"/>
              <a:t>using the new structure definition </a:t>
            </a:r>
            <a:r>
              <a:rPr lang="en-US" sz="2000" dirty="0" smtClean="0"/>
              <a:t>type:</a:t>
            </a:r>
          </a:p>
          <a:p>
            <a:pPr marL="0" indent="0">
              <a:spcBef>
                <a:spcPts val="0"/>
              </a:spcBef>
              <a:buNone/>
              <a:tabLst>
                <a:tab pos="685800" algn="l"/>
              </a:tabLst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  <a:tabLst>
                <a:tab pos="685800" algn="l"/>
              </a:tabLst>
            </a:pPr>
            <a:r>
              <a:rPr lang="en-US" sz="2000" dirty="0" smtClean="0"/>
              <a:t>	</a:t>
            </a:r>
            <a:r>
              <a:rPr lang="en-US" sz="2000" b="1" dirty="0" err="1" smtClean="0">
                <a:solidFill>
                  <a:srgbClr val="FF0000"/>
                </a:solidFill>
              </a:rPr>
              <a:t>struct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flightType</a:t>
            </a:r>
            <a:r>
              <a:rPr lang="en-US" sz="2000" b="1" dirty="0">
                <a:solidFill>
                  <a:srgbClr val="FF0000"/>
                </a:solidFill>
              </a:rPr>
              <a:t> plane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3116098" name="Group 6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7752484"/>
              </p:ext>
            </p:extLst>
          </p:nvPr>
        </p:nvGraphicFramePr>
        <p:xfrm>
          <a:off x="4860741" y="2323325"/>
          <a:ext cx="4006850" cy="3407664"/>
        </p:xfrm>
        <a:graphic>
          <a:graphicData uri="http://schemas.openxmlformats.org/drawingml/2006/table">
            <a:tbl>
              <a:tblPr/>
              <a:tblGrid>
                <a:gridCol w="2487612"/>
                <a:gridCol w="1519238"/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plane.flightNum[0]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0x0000(SP)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plane.flightNum[1]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0x0002(SP)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plane.flightNum[2]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0x0004(SP)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plane.flightNum[3]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0x0006(SP)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plane.flightNum[4]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0x0008(SP)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plane.flightNum[5]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0x000a(SP)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plane.altitude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0x000c(SP)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plane.longitude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0x000e(SP)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plane.latitude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0x0010(SP)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plane.heading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0x0012(SP)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plane.airspeed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0x0014(SP)</a:t>
                      </a: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6095" name="Text Box 63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Structures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6231" y="2860159"/>
            <a:ext cx="4252095" cy="3551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tabLst>
                <a:tab pos="685800" algn="l"/>
              </a:tabLst>
            </a:pPr>
            <a:r>
              <a:rPr lang="en-US" sz="2000" kern="0" dirty="0" smtClean="0"/>
              <a:t>Structure members are laid out in the order specified by the definition.</a:t>
            </a:r>
          </a:p>
          <a:p>
            <a:pPr marL="0" indent="0">
              <a:spcBef>
                <a:spcPts val="0"/>
              </a:spcBef>
              <a:buNone/>
              <a:tabLst>
                <a:tab pos="685800" algn="l"/>
              </a:tabLst>
            </a:pPr>
            <a:endParaRPr lang="en-US" sz="2000" kern="0" dirty="0" smtClean="0"/>
          </a:p>
          <a:p>
            <a:pPr>
              <a:spcBef>
                <a:spcPts val="0"/>
              </a:spcBef>
              <a:tabLst>
                <a:tab pos="685800" algn="l"/>
              </a:tabLst>
            </a:pPr>
            <a:r>
              <a:rPr lang="en-US" sz="2000" kern="0" dirty="0" smtClean="0"/>
              <a:t>Members of an allocated </a:t>
            </a:r>
            <a:r>
              <a:rPr lang="en-US" sz="2000" kern="0" dirty="0" err="1" smtClean="0"/>
              <a:t>struct</a:t>
            </a:r>
            <a:r>
              <a:rPr lang="en-US" sz="2000" kern="0" dirty="0" smtClean="0"/>
              <a:t> can be accessed with the “dot” operator:</a:t>
            </a:r>
          </a:p>
          <a:p>
            <a:pPr>
              <a:spcBef>
                <a:spcPts val="0"/>
              </a:spcBef>
              <a:tabLst>
                <a:tab pos="685800" algn="l"/>
              </a:tabLst>
            </a:pPr>
            <a:endParaRPr lang="en-US" sz="2000" kern="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685800" algn="l"/>
              </a:tabLst>
            </a:pPr>
            <a:r>
              <a:rPr lang="en-US" sz="2000" kern="0" dirty="0" smtClean="0"/>
              <a:t>		</a:t>
            </a:r>
            <a:r>
              <a:rPr lang="en-US" sz="2000" kern="0" dirty="0" err="1" smtClean="0"/>
              <a:t>plane.altitude</a:t>
            </a:r>
            <a:r>
              <a:rPr lang="en-US" sz="2000" kern="0" dirty="0" smtClean="0"/>
              <a:t> = 10000;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  <a:tabLst>
                <a:tab pos="685800" algn="l"/>
              </a:tabLst>
            </a:pPr>
            <a:r>
              <a:rPr lang="en-US" sz="2000" kern="0" dirty="0" smtClean="0"/>
              <a:t>		</a:t>
            </a:r>
            <a:r>
              <a:rPr lang="en-US" sz="2000" kern="0" dirty="0" err="1" smtClean="0"/>
              <a:t>plane.heading</a:t>
            </a:r>
            <a:r>
              <a:rPr lang="en-US" sz="2000" kern="0" dirty="0" smtClean="0"/>
              <a:t> = 800;</a:t>
            </a:r>
            <a:endParaRPr 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BYU CS 224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Structs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CE64-C075-4C99-88E4-9F031D99CF6C}" type="slidenum">
              <a:rPr lang="en-US"/>
              <a:pPr/>
              <a:t>9</a:t>
            </a:fld>
            <a:endParaRPr lang="en-US"/>
          </a:p>
        </p:txBody>
      </p:sp>
      <p:sp>
        <p:nvSpPr>
          <p:cNvPr id="309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574675"/>
            <a:ext cx="7793037" cy="500063"/>
          </a:xfrm>
        </p:spPr>
        <p:txBody>
          <a:bodyPr/>
          <a:lstStyle/>
          <a:p>
            <a:r>
              <a:rPr lang="en-US"/>
              <a:t>Structure Example</a:t>
            </a:r>
            <a:endParaRPr lang="en-US" sz="2400"/>
          </a:p>
        </p:txBody>
      </p:sp>
      <p:sp>
        <p:nvSpPr>
          <p:cNvPr id="3090435" name="Text Box 3"/>
          <p:cNvSpPr txBox="1">
            <a:spLocks noChangeArrowheads="1"/>
          </p:cNvSpPr>
          <p:nvPr/>
        </p:nvSpPr>
        <p:spPr bwMode="auto">
          <a:xfrm>
            <a:off x="889000" y="1455738"/>
            <a:ext cx="5805488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1" dirty="0">
                <a:latin typeface="Arial" charset="0"/>
              </a:rPr>
              <a:t>#include &lt;</a:t>
            </a:r>
            <a:r>
              <a:rPr lang="en-US" sz="1600" b="1" dirty="0" err="1">
                <a:latin typeface="Arial" charset="0"/>
              </a:rPr>
              <a:t>stdio.h</a:t>
            </a:r>
            <a:r>
              <a:rPr lang="en-US" sz="1600" b="1" dirty="0">
                <a:latin typeface="Arial" charset="0"/>
              </a:rPr>
              <a:t>&gt;</a:t>
            </a:r>
          </a:p>
          <a:p>
            <a:r>
              <a:rPr lang="en-US" sz="1600" b="1" dirty="0">
                <a:latin typeface="Arial" charset="0"/>
              </a:rPr>
              <a:t>#include &lt;</a:t>
            </a:r>
            <a:r>
              <a:rPr lang="en-US" sz="1600" b="1" dirty="0" err="1">
                <a:latin typeface="Arial" charset="0"/>
              </a:rPr>
              <a:t>string.h</a:t>
            </a:r>
            <a:r>
              <a:rPr lang="en-US" sz="1600" b="1" dirty="0">
                <a:latin typeface="Arial" charset="0"/>
              </a:rPr>
              <a:t>&gt;</a:t>
            </a:r>
          </a:p>
          <a:p>
            <a:endParaRPr lang="en-US" sz="1600" b="1" dirty="0">
              <a:latin typeface="Arial" charset="0"/>
            </a:endParaRPr>
          </a:p>
          <a:p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person</a:t>
            </a:r>
          </a:p>
          <a:p>
            <a:r>
              <a:rPr lang="en-US" sz="1600" b="1" dirty="0">
                <a:latin typeface="Arial" charset="0"/>
              </a:rPr>
              <a:t>{</a:t>
            </a:r>
          </a:p>
          <a:p>
            <a:r>
              <a:rPr lang="en-US" sz="1600" b="1" dirty="0">
                <a:latin typeface="Arial" charset="0"/>
              </a:rPr>
              <a:t>	char </a:t>
            </a:r>
            <a:r>
              <a:rPr lang="en-US" sz="1600" b="1" dirty="0" smtClean="0">
                <a:latin typeface="Arial" charset="0"/>
              </a:rPr>
              <a:t>name[32];</a:t>
            </a:r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long </a:t>
            </a:r>
            <a:r>
              <a:rPr lang="en-US" sz="1600" b="1" dirty="0" err="1">
                <a:latin typeface="Arial" charset="0"/>
              </a:rPr>
              <a:t>ssn</a:t>
            </a:r>
            <a:r>
              <a:rPr lang="en-US" sz="1600" b="1" dirty="0">
                <a:latin typeface="Arial" charset="0"/>
              </a:rPr>
              <a:t>;</a:t>
            </a:r>
          </a:p>
          <a:p>
            <a:r>
              <a:rPr lang="en-US" sz="1600" b="1" dirty="0">
                <a:latin typeface="Arial" charset="0"/>
              </a:rPr>
              <a:t>};</a:t>
            </a:r>
          </a:p>
          <a:p>
            <a:r>
              <a:rPr lang="en-US" sz="1600" b="1" dirty="0" err="1">
                <a:latin typeface="Arial" charset="0"/>
              </a:rPr>
              <a:t>struct</a:t>
            </a:r>
            <a:r>
              <a:rPr lang="en-US" sz="1600" b="1" dirty="0">
                <a:latin typeface="Arial" charset="0"/>
              </a:rPr>
              <a:t> person barney, </a:t>
            </a:r>
            <a:r>
              <a:rPr lang="en-US" sz="1600" b="1" dirty="0" err="1">
                <a:latin typeface="Arial" charset="0"/>
              </a:rPr>
              <a:t>fred</a:t>
            </a:r>
            <a:r>
              <a:rPr lang="en-US" sz="1600" b="1" dirty="0">
                <a:latin typeface="Arial" charset="0"/>
              </a:rPr>
              <a:t>;</a:t>
            </a:r>
          </a:p>
          <a:p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int main()</a:t>
            </a:r>
          </a:p>
          <a:p>
            <a:r>
              <a:rPr lang="en-US" sz="1600" b="1" dirty="0">
                <a:latin typeface="Arial" charset="0"/>
              </a:rPr>
              <a:t>{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strcpy</a:t>
            </a:r>
            <a:r>
              <a:rPr lang="en-US" sz="1600" b="1" dirty="0">
                <a:latin typeface="Arial" charset="0"/>
              </a:rPr>
              <a:t>(barney.name, "Rubble, Barney");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barney.ssn</a:t>
            </a:r>
            <a:r>
              <a:rPr lang="en-US" sz="1600" b="1" dirty="0">
                <a:latin typeface="Arial" charset="0"/>
              </a:rPr>
              <a:t> = 555234561;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strcpy</a:t>
            </a:r>
            <a:r>
              <a:rPr lang="en-US" sz="1600" b="1" dirty="0">
                <a:latin typeface="Arial" charset="0"/>
              </a:rPr>
              <a:t>(fred.name, "Flintstone, Fred");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fred.ssn</a:t>
            </a:r>
            <a:r>
              <a:rPr lang="en-US" sz="1600" b="1" dirty="0">
                <a:latin typeface="Arial" charset="0"/>
              </a:rPr>
              <a:t> = 123451234;</a:t>
            </a:r>
          </a:p>
          <a:p>
            <a:endParaRPr lang="en-US" sz="1600" b="1" dirty="0">
              <a:latin typeface="Arial" charset="0"/>
            </a:endParaRP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printf</a:t>
            </a:r>
            <a:r>
              <a:rPr lang="en-US" sz="1600" b="1" dirty="0">
                <a:latin typeface="Arial" charset="0"/>
              </a:rPr>
              <a:t>(“\</a:t>
            </a:r>
            <a:r>
              <a:rPr lang="en-US" sz="1600" b="1" dirty="0" err="1">
                <a:latin typeface="Arial" charset="0"/>
              </a:rPr>
              <a:t>n%s</a:t>
            </a:r>
            <a:r>
              <a:rPr lang="en-US" sz="1600" b="1" dirty="0">
                <a:latin typeface="Arial" charset="0"/>
              </a:rPr>
              <a:t> %</a:t>
            </a:r>
            <a:r>
              <a:rPr lang="en-US" sz="1600" b="1" dirty="0" err="1">
                <a:latin typeface="Arial" charset="0"/>
              </a:rPr>
              <a:t>ld</a:t>
            </a:r>
            <a:r>
              <a:rPr lang="en-US" sz="1600" b="1" dirty="0">
                <a:latin typeface="Arial" charset="0"/>
              </a:rPr>
              <a:t>", fred.name, </a:t>
            </a:r>
            <a:r>
              <a:rPr lang="en-US" sz="1600" b="1" dirty="0" err="1">
                <a:latin typeface="Arial" charset="0"/>
              </a:rPr>
              <a:t>fred.ssn</a:t>
            </a:r>
            <a:r>
              <a:rPr lang="en-US" sz="1600" b="1" dirty="0">
                <a:latin typeface="Arial" charset="0"/>
              </a:rPr>
              <a:t>);</a:t>
            </a:r>
          </a:p>
          <a:p>
            <a:r>
              <a:rPr lang="en-US" sz="1600" b="1" dirty="0">
                <a:latin typeface="Arial" charset="0"/>
              </a:rPr>
              <a:t>	</a:t>
            </a:r>
            <a:r>
              <a:rPr lang="en-US" sz="1600" b="1" dirty="0" err="1">
                <a:latin typeface="Arial" charset="0"/>
              </a:rPr>
              <a:t>printf</a:t>
            </a:r>
            <a:r>
              <a:rPr lang="en-US" sz="1600" b="1" dirty="0">
                <a:latin typeface="Arial" charset="0"/>
              </a:rPr>
              <a:t>(“\</a:t>
            </a:r>
            <a:r>
              <a:rPr lang="en-US" sz="1600" b="1" dirty="0" err="1">
                <a:latin typeface="Arial" charset="0"/>
              </a:rPr>
              <a:t>n%s</a:t>
            </a:r>
            <a:r>
              <a:rPr lang="en-US" sz="1600" b="1" dirty="0">
                <a:latin typeface="Arial" charset="0"/>
              </a:rPr>
              <a:t> %</a:t>
            </a:r>
            <a:r>
              <a:rPr lang="en-US" sz="1600" b="1" dirty="0" err="1">
                <a:latin typeface="Arial" charset="0"/>
              </a:rPr>
              <a:t>ld</a:t>
            </a:r>
            <a:r>
              <a:rPr lang="en-US" sz="1600" b="1" dirty="0">
                <a:latin typeface="Arial" charset="0"/>
              </a:rPr>
              <a:t>", barney.name, </a:t>
            </a:r>
            <a:r>
              <a:rPr lang="en-US" sz="1600" b="1" dirty="0" err="1">
                <a:latin typeface="Arial" charset="0"/>
              </a:rPr>
              <a:t>barney.ssn</a:t>
            </a:r>
            <a:r>
              <a:rPr lang="en-US" sz="1600" b="1" dirty="0">
                <a:latin typeface="Arial" charset="0"/>
              </a:rPr>
              <a:t>);</a:t>
            </a:r>
          </a:p>
          <a:p>
            <a:r>
              <a:rPr lang="en-US" sz="1600" b="1" dirty="0">
                <a:latin typeface="Arial" charset="0"/>
              </a:rPr>
              <a:t>}</a:t>
            </a:r>
          </a:p>
        </p:txBody>
      </p:sp>
      <p:grpSp>
        <p:nvGrpSpPr>
          <p:cNvPr id="3090436" name="Group 4"/>
          <p:cNvGrpSpPr>
            <a:grpSpLocks/>
          </p:cNvGrpSpPr>
          <p:nvPr/>
        </p:nvGrpSpPr>
        <p:grpSpPr bwMode="auto">
          <a:xfrm>
            <a:off x="2427288" y="1944688"/>
            <a:ext cx="6088062" cy="641350"/>
            <a:chOff x="1609" y="1081"/>
            <a:chExt cx="3835" cy="404"/>
          </a:xfrm>
        </p:grpSpPr>
        <p:sp>
          <p:nvSpPr>
            <p:cNvPr id="3090437" name="Line 5"/>
            <p:cNvSpPr>
              <a:spLocks noChangeShapeType="1"/>
            </p:cNvSpPr>
            <p:nvPr/>
          </p:nvSpPr>
          <p:spPr bwMode="auto">
            <a:xfrm flipH="1">
              <a:off x="1609" y="1205"/>
              <a:ext cx="1972" cy="143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438" name="Text Box 6"/>
            <p:cNvSpPr txBox="1">
              <a:spLocks noChangeArrowheads="1"/>
            </p:cNvSpPr>
            <p:nvPr/>
          </p:nvSpPr>
          <p:spPr bwMode="auto">
            <a:xfrm>
              <a:off x="3574" y="1081"/>
              <a:ext cx="18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 dirty="0">
                  <a:solidFill>
                    <a:srgbClr val="CC0000"/>
                  </a:solidFill>
                  <a:latin typeface="Comic Sans MS" pitchFamily="66" charset="0"/>
                </a:rPr>
                <a:t>Does not allocate memory</a:t>
              </a:r>
            </a:p>
          </p:txBody>
        </p:sp>
      </p:grpSp>
      <p:grpSp>
        <p:nvGrpSpPr>
          <p:cNvPr id="3090439" name="Group 7"/>
          <p:cNvGrpSpPr>
            <a:grpSpLocks/>
          </p:cNvGrpSpPr>
          <p:nvPr/>
        </p:nvGrpSpPr>
        <p:grpSpPr bwMode="auto">
          <a:xfrm>
            <a:off x="3597275" y="2811463"/>
            <a:ext cx="5172075" cy="715962"/>
            <a:chOff x="2346" y="1627"/>
            <a:chExt cx="3258" cy="451"/>
          </a:xfrm>
        </p:grpSpPr>
        <p:sp>
          <p:nvSpPr>
            <p:cNvPr id="3090440" name="Line 8"/>
            <p:cNvSpPr>
              <a:spLocks noChangeShapeType="1"/>
            </p:cNvSpPr>
            <p:nvPr/>
          </p:nvSpPr>
          <p:spPr bwMode="auto">
            <a:xfrm flipH="1">
              <a:off x="2346" y="1757"/>
              <a:ext cx="1229" cy="3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441" name="Text Box 9"/>
            <p:cNvSpPr txBox="1">
              <a:spLocks noChangeArrowheads="1"/>
            </p:cNvSpPr>
            <p:nvPr/>
          </p:nvSpPr>
          <p:spPr bwMode="auto">
            <a:xfrm>
              <a:off x="3574" y="1627"/>
              <a:ext cx="203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800" b="1" dirty="0">
                  <a:solidFill>
                    <a:srgbClr val="CC0000"/>
                  </a:solidFill>
                  <a:latin typeface="Comic Sans MS" pitchFamily="66" charset="0"/>
                </a:rPr>
                <a:t>Allocates two </a:t>
              </a:r>
              <a:r>
                <a:rPr lang="en-US" sz="1800" b="1" dirty="0" smtClean="0">
                  <a:solidFill>
                    <a:srgbClr val="CC0000"/>
                  </a:solidFill>
                  <a:latin typeface="Comic Sans MS" pitchFamily="66" charset="0"/>
                </a:rPr>
                <a:t>global memory </a:t>
              </a:r>
              <a:r>
                <a:rPr lang="en-US" sz="1800" b="1" dirty="0" err="1">
                  <a:solidFill>
                    <a:srgbClr val="CC0000"/>
                  </a:solidFill>
                  <a:latin typeface="Comic Sans MS" pitchFamily="66" charset="0"/>
                </a:rPr>
                <a:t>structs</a:t>
              </a:r>
              <a:endParaRPr lang="en-US" sz="1800" b="1" dirty="0">
                <a:solidFill>
                  <a:srgbClr val="CC0000"/>
                </a:solidFill>
                <a:latin typeface="Comic Sans MS" pitchFamily="66" charset="0"/>
              </a:endParaRPr>
            </a:p>
          </p:txBody>
        </p:sp>
      </p:grpSp>
      <p:sp>
        <p:nvSpPr>
          <p:cNvPr id="3090442" name="Text Box 10"/>
          <p:cNvSpPr txBox="1">
            <a:spLocks noChangeArrowheads="1"/>
          </p:cNvSpPr>
          <p:nvPr/>
        </p:nvSpPr>
        <p:spPr bwMode="auto">
          <a:xfrm>
            <a:off x="5418138" y="76200"/>
            <a:ext cx="367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9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9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9654</TotalTime>
  <Words>2648</Words>
  <Application>Microsoft Office PowerPoint</Application>
  <PresentationFormat>On-screen Show (4:3)</PresentationFormat>
  <Paragraphs>861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Blends</vt:lpstr>
      <vt:lpstr>S09: Structures</vt:lpstr>
      <vt:lpstr>CS 224</vt:lpstr>
      <vt:lpstr>Learning Objectives…</vt:lpstr>
      <vt:lpstr>Enum</vt:lpstr>
      <vt:lpstr>Why typedef?</vt:lpstr>
      <vt:lpstr>Why typedef?</vt:lpstr>
      <vt:lpstr>Structures</vt:lpstr>
      <vt:lpstr>Structures</vt:lpstr>
      <vt:lpstr>Structure Example</vt:lpstr>
      <vt:lpstr>Structures in Structures</vt:lpstr>
      <vt:lpstr>Arrays of Structures</vt:lpstr>
      <vt:lpstr>Pointers and Structures</vt:lpstr>
      <vt:lpstr>Pointers and Structures</vt:lpstr>
      <vt:lpstr>Memory Usage + Heaps</vt:lpstr>
      <vt:lpstr>Dynamic Memory Allocation</vt:lpstr>
      <vt:lpstr>Dynamic Memory Allocation</vt:lpstr>
      <vt:lpstr>Pointers, Structures, &amp; malloc()</vt:lpstr>
      <vt:lpstr>Quiz 9.1</vt:lpstr>
      <vt:lpstr>Linked List Data Structure</vt:lpstr>
      <vt:lpstr>Example 9.1</vt:lpstr>
      <vt:lpstr>Pre-pend Node</vt:lpstr>
      <vt:lpstr>Append Node</vt:lpstr>
      <vt:lpstr>Insert Node</vt:lpstr>
      <vt:lpstr>Insert Node</vt:lpstr>
      <vt:lpstr>Free Node</vt:lpstr>
      <vt:lpstr>Union</vt:lpstr>
      <vt:lpstr>Bit Fields</vt:lpstr>
      <vt:lpstr>Quiz 9.2</vt:lpstr>
      <vt:lpstr>Example 9.2</vt:lpstr>
      <vt:lpstr>Create New Node</vt:lpstr>
      <vt:lpstr>main</vt:lpstr>
      <vt:lpstr>Insert Setting</vt:lpstr>
      <vt:lpstr>Print Setting</vt:lpstr>
      <vt:lpstr>Final Test</vt:lpstr>
      <vt:lpstr>PowerPoint Presentation</vt:lpstr>
    </vt:vector>
  </TitlesOfParts>
  <Company>BYU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16 - Structures</dc:title>
  <dc:creator>Paul Roper</dc:creator>
  <cp:lastModifiedBy>proper</cp:lastModifiedBy>
  <cp:revision>459</cp:revision>
  <cp:lastPrinted>2014-04-07T18:04:17Z</cp:lastPrinted>
  <dcterms:created xsi:type="dcterms:W3CDTF">2000-08-22T23:43:45Z</dcterms:created>
  <dcterms:modified xsi:type="dcterms:W3CDTF">2015-04-15T17:24:10Z</dcterms:modified>
</cp:coreProperties>
</file>