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1"/>
  </p:notesMasterIdLst>
  <p:handoutMasterIdLst>
    <p:handoutMasterId r:id="rId22"/>
  </p:handoutMasterIdLst>
  <p:sldIdLst>
    <p:sldId id="352" r:id="rId4"/>
    <p:sldId id="354" r:id="rId5"/>
    <p:sldId id="355" r:id="rId6"/>
    <p:sldId id="356" r:id="rId7"/>
    <p:sldId id="365" r:id="rId8"/>
    <p:sldId id="366" r:id="rId9"/>
    <p:sldId id="358" r:id="rId10"/>
    <p:sldId id="371" r:id="rId11"/>
    <p:sldId id="362" r:id="rId12"/>
    <p:sldId id="359" r:id="rId13"/>
    <p:sldId id="369" r:id="rId14"/>
    <p:sldId id="364" r:id="rId15"/>
    <p:sldId id="372" r:id="rId16"/>
    <p:sldId id="363" r:id="rId17"/>
    <p:sldId id="367" r:id="rId18"/>
    <p:sldId id="353" r:id="rId19"/>
    <p:sldId id="37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Pin Setup (</a:t>
            </a:r>
            <a:r>
              <a:rPr lang="en-US" b="1" dirty="0" err="1" smtClean="0"/>
              <a:t>MUXes</a:t>
            </a:r>
            <a:r>
              <a:rPr lang="en-US" b="1" dirty="0" smtClean="0"/>
              <a:t>!)</a:t>
            </a:r>
            <a:endParaRPr lang="en-US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31" y="1516975"/>
            <a:ext cx="6046077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25" y="156659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P1.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684003" y="2288653"/>
            <a:ext cx="1446071" cy="925283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Pin 0-7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021" y="394979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7638131" y="4671853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5736" y="3626069"/>
            <a:ext cx="6156434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492" y="5656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P1SEL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#BIT1, &amp;P1SEL2 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2498832" y="3537479"/>
            <a:ext cx="346842" cy="299545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48508" y="5542616"/>
            <a:ext cx="957044" cy="877563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 bwMode="auto">
          <a:xfrm>
            <a:off x="2794880" y="3793157"/>
            <a:ext cx="1816532" cy="177207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106" y="3257296"/>
            <a:ext cx="16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Let’s setup UCA0SOMI on port 1, pin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and pull-down resistors</a:t>
            </a:r>
          </a:p>
          <a:p>
            <a:pPr lvl="1"/>
            <a:r>
              <a:rPr lang="en-US" dirty="0" smtClean="0"/>
              <a:t>You should know this from ECE231/ECE315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system starts up, there is a period where inputs could have random states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floating</a:t>
            </a:r>
            <a:r>
              <a:rPr lang="en-US" dirty="0" smtClean="0">
                <a:sym typeface="Wingdings" panose="05000000000000000000" pitchFamily="2" charset="2"/>
              </a:rPr>
              <a:t>) because external HW hasn’t initialized things yet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may not </a:t>
            </a:r>
            <a:r>
              <a:rPr lang="en-US" dirty="0" smtClean="0">
                <a:sym typeface="Wingdings" panose="05000000000000000000" pitchFamily="2" charset="2"/>
              </a:rPr>
              <a:t>want </a:t>
            </a:r>
            <a:r>
              <a:rPr lang="en-US" dirty="0" smtClean="0">
                <a:sym typeface="Wingdings" panose="05000000000000000000" pitchFamily="2" charset="2"/>
              </a:rPr>
              <a:t>your </a:t>
            </a:r>
            <a:r>
              <a:rPr lang="en-US" dirty="0" err="1" smtClean="0">
                <a:sym typeface="Wingdings" panose="05000000000000000000" pitchFamily="2" charset="2"/>
              </a:rPr>
              <a:t>uC</a:t>
            </a:r>
            <a:r>
              <a:rPr lang="en-US" dirty="0" smtClean="0">
                <a:sym typeface="Wingdings" panose="05000000000000000000" pitchFamily="2" charset="2"/>
              </a:rPr>
              <a:t> to act on that random input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Pull-up/down always keep your inputs in a known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8" y="4246999"/>
            <a:ext cx="5661206" cy="215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799" y="4064119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</a:p>
          <a:p>
            <a:r>
              <a:rPr lang="en-US" dirty="0" smtClean="0"/>
              <a:t>Input is always 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513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Pull-down</a:t>
            </a:r>
          </a:p>
          <a:p>
            <a:r>
              <a:rPr lang="en-US" dirty="0" smtClean="0"/>
              <a:t>Input is always LOW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6220051" y="5034516"/>
            <a:ext cx="2382757" cy="579475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Why do I need a resistor?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91" y="2463919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181" y="296917"/>
            <a:ext cx="8447617" cy="948559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Floating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405825" y="1780123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206" y="5925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this from ECE281?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625738" y="4332678"/>
            <a:ext cx="2538248" cy="74886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Invalid Logic Levels</a:t>
            </a:r>
          </a:p>
        </p:txBody>
      </p:sp>
    </p:spTree>
    <p:extLst>
      <p:ext uri="{BB962C8B-B14F-4D97-AF65-F5344CB8AC3E}">
        <p14:creationId xmlns:p14="http://schemas.microsoft.com/office/powerpoint/2010/main" val="633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a floating input could be any value (valid or invalid), is this bad?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b="0" dirty="0" smtClean="0"/>
              <a:t>Image the input is tied to a pilot’s ejection seat</a:t>
            </a:r>
          </a:p>
          <a:p>
            <a:pPr lvl="1"/>
            <a:r>
              <a:rPr lang="en-US" b="0" dirty="0" smtClean="0"/>
              <a:t>Image the </a:t>
            </a:r>
            <a:r>
              <a:rPr lang="en-US" b="0" dirty="0" err="1" smtClean="0"/>
              <a:t>uC</a:t>
            </a:r>
            <a:r>
              <a:rPr lang="en-US" b="0" dirty="0" smtClean="0"/>
              <a:t> “sees” for 1 </a:t>
            </a:r>
            <a:r>
              <a:rPr lang="en-US" b="0" dirty="0" err="1" smtClean="0"/>
              <a:t>usec</a:t>
            </a:r>
            <a:r>
              <a:rPr lang="en-US" b="0" dirty="0" smtClean="0"/>
              <a:t> a valid, fire the ejection seat</a:t>
            </a:r>
          </a:p>
          <a:p>
            <a:pPr lvl="1"/>
            <a:r>
              <a:rPr lang="en-US" b="0" dirty="0" smtClean="0"/>
              <a:t>Image another </a:t>
            </a:r>
            <a:r>
              <a:rPr lang="en-US" b="0" dirty="0" err="1" smtClean="0"/>
              <a:t>uC</a:t>
            </a:r>
            <a:r>
              <a:rPr lang="en-US" b="0" dirty="0" smtClean="0"/>
              <a:t> does NOT “see” a valid eject canopy</a:t>
            </a:r>
          </a:p>
          <a:p>
            <a:pPr lvl="1"/>
            <a:r>
              <a:rPr lang="en-US" b="0" dirty="0" smtClean="0"/>
              <a:t>In the end, we work the for the government … beside the contractor is the one who really gets in trouble! </a:t>
            </a:r>
            <a:r>
              <a:rPr lang="en-US" b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b="0" dirty="0" smtClean="0">
                <a:sym typeface="Wingdings" panose="05000000000000000000" pitchFamily="2" charset="2"/>
              </a:rPr>
              <a:t>Ok, a more real Engineering answer is: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Maybe, it depends on the situation 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29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5"/>
            <a:ext cx="8083562" cy="4384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</a:t>
            </a:r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(see next slide)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what is on pin 3? Input or output?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pull-up or pull-down?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8" y="1482963"/>
            <a:ext cx="4350651" cy="1655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4603808" y="4318093"/>
            <a:ext cx="512379" cy="134795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6187" y="476123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22421" y="5927559"/>
            <a:ext cx="7230175" cy="433136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Time permitting, let’s run this on your processor</a:t>
            </a:r>
          </a:p>
        </p:txBody>
      </p:sp>
    </p:spTree>
    <p:extLst>
      <p:ext uri="{BB962C8B-B14F-4D97-AF65-F5344CB8AC3E}">
        <p14:creationId xmlns:p14="http://schemas.microsoft.com/office/powerpoint/2010/main" val="1575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2" descr="Image result for minimal msp430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0220" r="4837" b="9367"/>
          <a:stretch/>
        </p:blipFill>
        <p:spPr bwMode="auto">
          <a:xfrm>
            <a:off x="433551" y="1458311"/>
            <a:ext cx="8182304" cy="4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48653" y="4146884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708525" y="4900863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611" y="518160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739" y="368521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1079100" y="3916052"/>
            <a:ext cx="1070542" cy="28698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 flipV="1">
            <a:off x="6537158" y="5041231"/>
            <a:ext cx="1171367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20848" y="4592975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38" y="4808233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 bwMode="auto">
          <a:xfrm flipV="1">
            <a:off x="1255563" y="4733343"/>
            <a:ext cx="781784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3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Peripherals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Memory-Mapped 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GPIO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0" y="1579437"/>
            <a:ext cx="3974966" cy="2645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910" y="4340993"/>
            <a:ext cx="452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be useful, micro controllers need to be able to talk with sensors and other processors/hardware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5272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UART, SPI, </a:t>
            </a:r>
            <a:r>
              <a:rPr lang="en-US" sz="1600" dirty="0"/>
              <a:t>and I2C protocols </a:t>
            </a:r>
            <a:endParaRPr lang="en-US" sz="1600" dirty="0" smtClean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Multiplexers</a:t>
            </a:r>
          </a:p>
          <a:p>
            <a:pPr lvl="2"/>
            <a:r>
              <a:rPr lang="en-US" dirty="0"/>
              <a:t>T</a:t>
            </a:r>
            <a:r>
              <a:rPr lang="en-US" sz="1800" dirty="0" smtClean="0"/>
              <a:t>oo many capabilities, not enough pings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9" r="13983" b="15625"/>
          <a:stretch/>
        </p:blipFill>
        <p:spPr>
          <a:xfrm>
            <a:off x="5681493" y="1584434"/>
            <a:ext cx="3092017" cy="3894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 (like with ships)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0542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171277" y="1582974"/>
            <a:ext cx="874986" cy="650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err="1" smtClean="0">
                <a:latin typeface="Arial" charset="0"/>
              </a:rPr>
              <a:t>uC</a:t>
            </a:r>
            <a:r>
              <a:rPr lang="en-US" sz="1600" dirty="0" smtClean="0"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9685" y="1570641"/>
            <a:ext cx="1305910" cy="65061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External</a:t>
            </a:r>
            <a:endParaRPr lang="en-US" sz="160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World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694305" y="2260755"/>
            <a:ext cx="2361874" cy="32887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" y="3401357"/>
            <a:ext cx="5547505" cy="28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 bwMode="auto">
          <a:xfrm>
            <a:off x="5317709" y="4778174"/>
            <a:ext cx="2096814" cy="111146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Goods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(Data)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" y="4411190"/>
            <a:ext cx="3961874" cy="198960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</a:p>
          <a:p>
            <a:pPr lvl="1"/>
            <a:r>
              <a:rPr lang="en-US" dirty="0" smtClean="0"/>
              <a:t>Advantage</a:t>
            </a:r>
            <a:endParaRPr lang="en-US" dirty="0"/>
          </a:p>
          <a:p>
            <a:pPr lvl="2"/>
            <a:r>
              <a:rPr lang="en-US" dirty="0"/>
              <a:t>Fewer instructions</a:t>
            </a:r>
          </a:p>
          <a:p>
            <a:pPr lvl="2"/>
            <a:r>
              <a:rPr lang="en-US" dirty="0"/>
              <a:t>Can use all addressing modes</a:t>
            </a:r>
          </a:p>
          <a:p>
            <a:pPr lvl="1"/>
            <a:r>
              <a:rPr lang="en-US" sz="2200" dirty="0"/>
              <a:t>Disadvantage</a:t>
            </a:r>
          </a:p>
          <a:p>
            <a:pPr lvl="2"/>
            <a:r>
              <a:rPr lang="en-US" dirty="0"/>
              <a:t>Lose memory to IO</a:t>
            </a:r>
          </a:p>
          <a:p>
            <a:pPr lvl="2"/>
            <a:r>
              <a:rPr lang="en-US" dirty="0"/>
              <a:t>Programmer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8" t="23220" b="12162"/>
          <a:stretch/>
        </p:blipFill>
        <p:spPr>
          <a:xfrm>
            <a:off x="1828800" y="1463039"/>
            <a:ext cx="5765909" cy="294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226" y="1536873"/>
            <a:ext cx="1779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</a:t>
            </a:r>
          </a:p>
          <a:p>
            <a:r>
              <a:rPr lang="en-US" sz="2000" dirty="0" smtClean="0"/>
              <a:t>I/O and memory have separate space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460" y="1536873"/>
            <a:ext cx="15434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Motorola</a:t>
            </a:r>
          </a:p>
          <a:p>
            <a:r>
              <a:rPr lang="en-US" sz="1800" dirty="0" smtClean="0"/>
              <a:t>I/O and memory share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6934" y="4410801"/>
            <a:ext cx="4593195" cy="19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  <a:lvl2pPr marL="688975" lvl="1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latin typeface="Trebuchet MS" panose="020B0603020202020204" pitchFamily="34" charset="0"/>
              </a:defRPr>
            </a:lvl2pPr>
            <a:lvl3pPr marL="1027113" lvl="2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r>
              <a:rPr lang="en-US" dirty="0"/>
              <a:t>Port-Mapped I/O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Don't lose memory for IO.</a:t>
            </a:r>
          </a:p>
          <a:p>
            <a:pPr lvl="2"/>
            <a:r>
              <a:rPr lang="en-US" dirty="0"/>
              <a:t>Protects coder from mistakes.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Need More Instructions (like In/Out)</a:t>
            </a:r>
          </a:p>
          <a:p>
            <a:pPr lvl="2"/>
            <a:r>
              <a:rPr lang="en-US" dirty="0"/>
              <a:t>More restrictive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36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 has 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</a:t>
            </a:r>
            <a:r>
              <a:rPr lang="en-US" sz="1800" dirty="0"/>
              <a:t>#0x55, </a:t>
            </a:r>
            <a:r>
              <a:rPr lang="en-US" sz="1800" dirty="0" smtClean="0"/>
              <a:t>&amp;0x0021</a:t>
            </a:r>
          </a:p>
          <a:p>
            <a:pPr lvl="2"/>
            <a:r>
              <a:rPr lang="en-US" dirty="0" smtClean="0"/>
              <a:t>Why does the address have &amp;?</a:t>
            </a:r>
            <a:endParaRPr lang="en-US" sz="1800" dirty="0" smtClean="0"/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1506276"/>
            <a:ext cx="3478914" cy="4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7884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</a:t>
            </a:r>
            <a:r>
              <a:rPr lang="en-US" sz="1600" dirty="0" smtClean="0">
                <a:solidFill>
                  <a:srgbClr val="FF0000"/>
                </a:solidFill>
              </a:rPr>
              <a:t>several</a:t>
            </a:r>
            <a:r>
              <a:rPr lang="en-US" sz="1600" dirty="0" smtClean="0"/>
              <a:t>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You learned about multiplexers in ECE281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MSP430G2x53 2x13 Mixed Signal MCU Datasheet.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9" y="2447026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335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207" y="5064331"/>
            <a:ext cx="419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showing the HW setup for Port 1, pins 0-2. Different pins have different HW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 bwMode="auto">
          <a:xfrm>
            <a:off x="5349241" y="3599121"/>
            <a:ext cx="1817104" cy="76022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Actual Pin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07805" y="1180214"/>
            <a:ext cx="770860" cy="4944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6061" y="3484821"/>
            <a:ext cx="770860" cy="3429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4545" y="2378149"/>
            <a:ext cx="770860" cy="64149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18678" y="3104707"/>
            <a:ext cx="770860" cy="4944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965405" y="2102588"/>
            <a:ext cx="1217427" cy="834656"/>
          </a:xfrm>
          <a:prstGeom prst="wedgeRectCallout">
            <a:avLst>
              <a:gd name="adj1" fmla="val -78912"/>
              <a:gd name="adj2" fmla="val 14721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Pull-up or pull-down resistor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6207" y="6509033"/>
            <a:ext cx="32047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MSP430 device specific guide, pg42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1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Port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79" y="1607806"/>
            <a:ext cx="8493642" cy="276385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PxDIR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configures </a:t>
            </a:r>
            <a:r>
              <a:rPr lang="en-US" sz="1800" dirty="0" smtClean="0"/>
              <a:t>a pin as an input (0) or an output (1) </a:t>
            </a:r>
            <a:endParaRPr lang="en-US" sz="1800" dirty="0"/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bis.b</a:t>
            </a:r>
            <a:r>
              <a:rPr lang="en-US" sz="1400" dirty="0" smtClean="0">
                <a:solidFill>
                  <a:schemeClr val="accent6"/>
                </a:solidFill>
              </a:rPr>
              <a:t>  #BIT0,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0 is output</a:t>
            </a:r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bic.b</a:t>
            </a:r>
            <a:r>
              <a:rPr lang="en-US" sz="1400" dirty="0" smtClean="0">
                <a:solidFill>
                  <a:schemeClr val="accent6"/>
                </a:solidFill>
              </a:rPr>
              <a:t>  #BIT1,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1 is input </a:t>
            </a:r>
            <a:endParaRPr lang="en-US" sz="14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PxREN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enables pull </a:t>
            </a:r>
            <a:r>
              <a:rPr lang="en-US" sz="1800" dirty="0"/>
              <a:t>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 smtClean="0">
                <a:solidFill>
                  <a:srgbClr val="FF0000"/>
                </a:solidFill>
              </a:rPr>
              <a:t>PxOUT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Output</a:t>
            </a:r>
            <a:r>
              <a:rPr lang="en-US" sz="1600" dirty="0" smtClean="0"/>
              <a:t>: sets </a:t>
            </a:r>
            <a:r>
              <a:rPr lang="en-US" sz="1600" dirty="0"/>
              <a:t>the output of each </a:t>
            </a:r>
            <a:r>
              <a:rPr lang="en-US" sz="1600" dirty="0" smtClean="0"/>
              <a:t>pin either high or low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Input</a:t>
            </a:r>
            <a:r>
              <a:rPr lang="en-US" sz="1600" dirty="0" smtClean="0"/>
              <a:t>: sets the input resistor as a pull-up (1) or a pull-down(0)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&amp;P1REN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enabled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&amp;P1OUT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is pull-up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PxIN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PxSEL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PSEL2</a:t>
            </a:r>
            <a:r>
              <a:rPr lang="en-US" sz="1800" dirty="0" smtClean="0"/>
              <a:t> are the MUX pins to select different pin modes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marL="406400" lvl="1" indent="0">
              <a:buNone/>
            </a:pPr>
            <a:endParaRPr lang="en-US" sz="1800" dirty="0"/>
          </a:p>
          <a:p>
            <a:pPr marL="4064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2755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5751" y="413319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455204" y="4855252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2" y="4270936"/>
            <a:ext cx="6888480" cy="221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5751" y="380927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5751" y="348535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5751" y="315169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088" y="2164189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GPIO </a:t>
            </a:r>
            <a:r>
              <a:rPr lang="en-US" u="sng" dirty="0" err="1" smtClean="0"/>
              <a:t>Regs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35979" y="28383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SEL2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5979" y="25280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957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Peripherals</vt:lpstr>
      <vt:lpstr>Ports (like with ships)</vt:lpstr>
      <vt:lpstr>Ports</vt:lpstr>
      <vt:lpstr>MSP430</vt:lpstr>
      <vt:lpstr>Multiplexing</vt:lpstr>
      <vt:lpstr>Port HW</vt:lpstr>
      <vt:lpstr>GPIO Port Control</vt:lpstr>
      <vt:lpstr>GPIO Pin Setup (MUXes!)</vt:lpstr>
      <vt:lpstr>Avoiding Floating Inputs</vt:lpstr>
      <vt:lpstr>PowerPoint Presentation</vt:lpstr>
      <vt:lpstr>Floating Inputs</vt:lpstr>
      <vt:lpstr>Example Program</vt:lpstr>
      <vt:lpstr>Toggle LED</vt:lpstr>
      <vt:lpstr>BACKUPS</vt:lpstr>
      <vt:lpstr>Toggle LED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311</cp:revision>
  <cp:lastPrinted>2018-05-21T20:23:10Z</cp:lastPrinted>
  <dcterms:created xsi:type="dcterms:W3CDTF">2001-06-27T14:08:57Z</dcterms:created>
  <dcterms:modified xsi:type="dcterms:W3CDTF">2018-08-14T21:52:51Z</dcterms:modified>
</cp:coreProperties>
</file>