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4" r:id="rId2"/>
    <p:sldMasterId id="2147483667" r:id="rId3"/>
  </p:sldMasterIdLst>
  <p:notesMasterIdLst>
    <p:notesMasterId r:id="rId27"/>
  </p:notesMasterIdLst>
  <p:handoutMasterIdLst>
    <p:handoutMasterId r:id="rId28"/>
  </p:handoutMasterIdLst>
  <p:sldIdLst>
    <p:sldId id="352" r:id="rId4"/>
    <p:sldId id="354" r:id="rId5"/>
    <p:sldId id="35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53" r:id="rId24"/>
    <p:sldId id="356" r:id="rId25"/>
    <p:sldId id="357" r:id="rId26"/>
  </p:sldIdLst>
  <p:sldSz cx="9144000" cy="6858000" type="screen4x3"/>
  <p:notesSz cx="7010400" cy="92964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33" autoAdjust="0"/>
    <p:restoredTop sz="94660"/>
  </p:normalViewPr>
  <p:slideViewPr>
    <p:cSldViewPr snapToGrid="0">
      <p:cViewPr varScale="1">
        <p:scale>
          <a:sx n="121" d="100"/>
          <a:sy n="121" d="100"/>
        </p:scale>
        <p:origin x="4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defTabSz="93241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72772" y="0"/>
            <a:ext cx="3037628" cy="464184"/>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lvl1pPr algn="r" defTabSz="93241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5144" y="4416109"/>
            <a:ext cx="5140112" cy="4182427"/>
          </a:xfrm>
          <a:prstGeom prst="rect">
            <a:avLst/>
          </a:prstGeom>
          <a:noFill/>
          <a:ln w="9525">
            <a:noFill/>
            <a:miter lim="800000"/>
            <a:headEnd/>
            <a:tailEnd/>
          </a:ln>
          <a:effectLst/>
        </p:spPr>
        <p:txBody>
          <a:bodyPr vert="horz" wrap="square" lIns="93245" tIns="46623" rIns="93245" bIns="466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defTabSz="93241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72772" y="8832216"/>
            <a:ext cx="3037628" cy="464184"/>
          </a:xfrm>
          <a:prstGeom prst="rect">
            <a:avLst/>
          </a:prstGeom>
          <a:noFill/>
          <a:ln w="9525">
            <a:noFill/>
            <a:miter lim="800000"/>
            <a:headEnd/>
            <a:tailEnd/>
          </a:ln>
          <a:effectLst/>
        </p:spPr>
        <p:txBody>
          <a:bodyPr vert="horz" wrap="square" lIns="93245" tIns="46623" rIns="93245" bIns="46623" numCol="1" anchor="b" anchorCtr="0" compatLnSpc="1">
            <a:prstTxWarp prst="textNoShape">
              <a:avLst/>
            </a:prstTxWarp>
          </a:bodyPr>
          <a:lstStyle>
            <a:lvl1pPr algn="r" defTabSz="93241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ll_stack"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22</a:t>
            </a:fld>
            <a:endParaRPr lang="en-US"/>
          </a:p>
        </p:txBody>
      </p:sp>
    </p:spTree>
    <p:extLst>
      <p:ext uri="{BB962C8B-B14F-4D97-AF65-F5344CB8AC3E}">
        <p14:creationId xmlns:p14="http://schemas.microsoft.com/office/powerpoint/2010/main" val="222584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examine what's going on here.</a:t>
            </a:r>
          </a:p>
          <a:p>
            <a:r>
              <a:rPr lang="en-US" dirty="0" smtClean="0"/>
              <a:t>The first line of code moves r1 (the stack pointer) into r4. The compiler is using r4 as the </a:t>
            </a:r>
            <a:r>
              <a:rPr lang="en-US" b="1" dirty="0" smtClean="0"/>
              <a:t>frame pointer</a:t>
            </a:r>
            <a:r>
              <a:rPr lang="en-US" dirty="0" smtClean="0"/>
              <a:t>. When you call a function (main() in this case), all of its local variables are allocated on the stack. We call the space on the stack used by a function a </a:t>
            </a:r>
            <a:r>
              <a:rPr lang="en-US" b="1" dirty="0" smtClean="0"/>
              <a:t>stack frame</a:t>
            </a:r>
            <a:r>
              <a:rPr lang="en-US" dirty="0" smtClean="0"/>
              <a:t>. However, the stack pointer changes as you allocate more variables on the stack. So a variable that was at 4(r1) at one point in your function could later be at 8(r1) if the stack pointer changes. The frame pointer ensures a consistent address for the same variable throughout the function. If we store the address of the base of the stack frame in the frame pointer, each variable will always be stored at the same place relative to the frame pointer - so a variable at 4(r4) will always be accessible at 4(r4).</a:t>
            </a:r>
          </a:p>
          <a:p>
            <a:r>
              <a:rPr lang="en-US" dirty="0" smtClean="0"/>
              <a:t>So the first line of code is setting the frame pointer. Next, the compiler adds 2 to the frame pointer. In most functions, the first thing you do is push the frame pointer onto the stack via push r4 - main is the exception. Adding two puts the base of the stack frame below this value, which is what we want.</a:t>
            </a:r>
          </a:p>
          <a:p>
            <a:r>
              <a:rPr lang="en-US" dirty="0" smtClean="0"/>
              <a:t>Next, the compiler subtracts two from the stack pointer. This is because we're allocating our int variable on the stack, so we're giving it two bytes. If we allocated two </a:t>
            </a:r>
            <a:r>
              <a:rPr lang="en-US" dirty="0" err="1" smtClean="0"/>
              <a:t>ints</a:t>
            </a:r>
            <a:r>
              <a:rPr lang="en-US" dirty="0" smtClean="0"/>
              <a:t>, the compiler would subtract 4 from the stack pointer.</a:t>
            </a:r>
          </a:p>
          <a:p>
            <a:endParaRPr lang="en-US" dirty="0" smtClean="0"/>
          </a:p>
          <a:p>
            <a:r>
              <a:rPr lang="en-US" dirty="0" smtClean="0"/>
              <a:t>Our first four instructions are identical to our first sample program. We're setting up the frame pointer and allocating our variable on the stack.</a:t>
            </a:r>
          </a:p>
          <a:p>
            <a:r>
              <a:rPr lang="en-US" dirty="0" smtClean="0"/>
              <a:t>Next, we're moving our variable into r15. Remember, our ABI says that the first parameter to a function should be passed in through r15 - so we move our there.</a:t>
            </a:r>
          </a:p>
          <a:p>
            <a:r>
              <a:rPr lang="en-US" dirty="0" smtClean="0"/>
              <a:t>Next, we call the </a:t>
            </a:r>
            <a:r>
              <a:rPr lang="en-US" dirty="0" err="1" smtClean="0"/>
              <a:t>recursiveSummation</a:t>
            </a:r>
            <a:r>
              <a:rPr lang="en-US" dirty="0" smtClean="0"/>
              <a:t> subroutine the compiler has created.</a:t>
            </a:r>
          </a:p>
          <a:p>
            <a:r>
              <a:rPr lang="en-US" dirty="0" smtClean="0"/>
              <a:t>Once inside the </a:t>
            </a:r>
            <a:r>
              <a:rPr lang="en-US" dirty="0" err="1" smtClean="0"/>
              <a:t>recursiveSummation</a:t>
            </a:r>
            <a:r>
              <a:rPr lang="en-US" dirty="0" smtClean="0"/>
              <a:t> subroutine, we push the </a:t>
            </a:r>
            <a:r>
              <a:rPr lang="en-US" dirty="0" err="1" smtClean="0"/>
              <a:t>framePointer</a:t>
            </a:r>
            <a:r>
              <a:rPr lang="en-US" dirty="0" smtClean="0"/>
              <a:t> onto the stack so we don't destroy it. Then, we establish a new frame pointer and allocate a variable on the stack - just like we did in main.</a:t>
            </a:r>
          </a:p>
          <a:p>
            <a:r>
              <a:rPr lang="en-US" dirty="0" smtClean="0"/>
              <a:t>Next, the compiler moves the parameter we passed in r15 into the variable we established. It compares the variable to 1.</a:t>
            </a:r>
          </a:p>
          <a:p>
            <a:r>
              <a:rPr lang="en-US" dirty="0" smtClean="0"/>
              <a:t>If it's greater than or equal to 1, we jump to .L3 - the label that holds the code in our else case. We move our parameter into r15 (the register that holds the first parameter we pass to functions), subtract one, and call our </a:t>
            </a:r>
            <a:r>
              <a:rPr lang="en-US" dirty="0" err="1" smtClean="0"/>
              <a:t>recursiveSummation</a:t>
            </a:r>
            <a:r>
              <a:rPr lang="en-US" dirty="0" smtClean="0"/>
              <a:t> subroutine again. This code is the </a:t>
            </a:r>
            <a:r>
              <a:rPr lang="en-US" dirty="0" err="1" smtClean="0"/>
              <a:t>recursiveSummation</a:t>
            </a:r>
            <a:r>
              <a:rPr lang="en-US" dirty="0" smtClean="0"/>
              <a:t>(</a:t>
            </a:r>
            <a:r>
              <a:rPr lang="en-US" dirty="0" err="1" smtClean="0"/>
              <a:t>numberToSum</a:t>
            </a:r>
            <a:r>
              <a:rPr lang="en-US" dirty="0" smtClean="0"/>
              <a:t> - 1) piece of our code. The final instruction adds the current parameter to the result passed back in r15. This code is the return </a:t>
            </a:r>
            <a:r>
              <a:rPr lang="en-US" dirty="0" err="1" smtClean="0"/>
              <a:t>numberToSum</a:t>
            </a:r>
            <a:r>
              <a:rPr lang="en-US" dirty="0" smtClean="0"/>
              <a:t> + piece of our code.</a:t>
            </a:r>
          </a:p>
          <a:p>
            <a:r>
              <a:rPr lang="en-US" dirty="0" smtClean="0"/>
              <a:t>If it's less than 1, we're finished. We move 0 into r15, </a:t>
            </a:r>
            <a:r>
              <a:rPr lang="en-US" dirty="0" err="1" smtClean="0"/>
              <a:t>deallocate</a:t>
            </a:r>
            <a:r>
              <a:rPr lang="en-US" dirty="0" smtClean="0"/>
              <a:t> our variable from the stack, retrieve the frame pointer we pushed initially, and return.</a:t>
            </a:r>
          </a:p>
          <a:p>
            <a:r>
              <a:rPr lang="en-US" dirty="0" smtClean="0"/>
              <a:t>If you're interested in learning more, check out </a:t>
            </a:r>
            <a:r>
              <a:rPr lang="en-US" dirty="0" smtClean="0">
                <a:hlinkClick r:id="rId3"/>
              </a:rPr>
              <a:t>this Wikipedia reading on the Call Stack</a:t>
            </a:r>
            <a:r>
              <a:rPr lang="en-US" dirty="0" smtClean="0"/>
              <a:t>.</a:t>
            </a:r>
          </a:p>
          <a:p>
            <a:endParaRPr lang="en-US" dirty="0" smtClean="0"/>
          </a:p>
          <a:p>
            <a:pPr defTabSz="916503">
              <a:defRPr/>
            </a:pPr>
            <a:r>
              <a:rPr lang="en-US" dirty="0" smtClean="0"/>
              <a:t>After we're done, we'll add 2 to the stack pointer to </a:t>
            </a:r>
            <a:r>
              <a:rPr lang="en-US" dirty="0" err="1" smtClean="0"/>
              <a:t>deallocate</a:t>
            </a:r>
            <a:r>
              <a:rPr lang="en-US" dirty="0" smtClean="0"/>
              <a:t> int variable since we're done using it.</a:t>
            </a:r>
          </a:p>
          <a:p>
            <a:endParaRPr lang="en-US" dirty="0"/>
          </a:p>
        </p:txBody>
      </p:sp>
      <p:sp>
        <p:nvSpPr>
          <p:cNvPr id="4" name="Slide Number Placeholder 3"/>
          <p:cNvSpPr>
            <a:spLocks noGrp="1"/>
          </p:cNvSpPr>
          <p:nvPr>
            <p:ph type="sldNum" sz="quarter" idx="10"/>
          </p:nvPr>
        </p:nvSpPr>
        <p:spPr/>
        <p:txBody>
          <a:bodyPr/>
          <a:lstStyle/>
          <a:p>
            <a:pPr>
              <a:defRPr/>
            </a:pPr>
            <a:fld id="{B521704A-D1DF-485C-B173-B5BBD5DDB5B9}" type="slidenum">
              <a:rPr lang="en-US" smtClean="0"/>
              <a:pPr>
                <a:defRPr/>
              </a:pPr>
              <a:t>23</a:t>
            </a:fld>
            <a:endParaRPr lang="en-US"/>
          </a:p>
        </p:txBody>
      </p:sp>
    </p:spTree>
    <p:extLst>
      <p:ext uri="{BB962C8B-B14F-4D97-AF65-F5344CB8AC3E}">
        <p14:creationId xmlns:p14="http://schemas.microsoft.com/office/powerpoint/2010/main" val="43972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96969800"/>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13E8-165F-4932-9E2D-FD497CB9A4FD}" type="datetimeFigureOut">
              <a:rPr lang="en-US" smtClean="0"/>
              <a:t>7/31/2018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07228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98772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4513E8-165F-4932-9E2D-FD497CB9A4FD}"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785021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21919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854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smtClean="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smtClean="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smtClean="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smtClean="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smtClean="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2937047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7556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53866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513E8-165F-4932-9E2D-FD497CB9A4FD}"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23382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4513E8-165F-4932-9E2D-FD497CB9A4FD}" type="datetimeFigureOut">
              <a:rPr lang="en-US" smtClean="0"/>
              <a:t>7/31/2018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7251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4513E8-165F-4932-9E2D-FD497CB9A4FD}" type="datetimeFigureOut">
              <a:rPr lang="en-US" smtClean="0"/>
              <a:t>7/31/2018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25397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4513E8-165F-4932-9E2D-FD497CB9A4FD}" type="datetimeFigureOut">
              <a:rPr lang="en-US" smtClean="0"/>
              <a:t>7/31/2018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354808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4513E8-165F-4932-9E2D-FD497CB9A4FD}" type="datetimeFigureOut">
              <a:rPr lang="en-US" smtClean="0"/>
              <a:t>7/31/2018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852FCF-D44D-4D06-AC89-29A3B60A1814}" type="slidenum">
              <a:rPr lang="en-US" smtClean="0"/>
              <a:t>‹#›</a:t>
            </a:fld>
            <a:endParaRPr lang="en-US"/>
          </a:p>
        </p:txBody>
      </p:sp>
    </p:spTree>
    <p:extLst>
      <p:ext uri="{BB962C8B-B14F-4D97-AF65-F5344CB8AC3E}">
        <p14:creationId xmlns:p14="http://schemas.microsoft.com/office/powerpoint/2010/main" val="18674798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18756"/>
      </p:ext>
    </p:extLst>
  </p:cSld>
  <p:clrMap bg1="lt1" tx1="dk1" bg2="lt2" tx2="dk2" accent1="accent1" accent2="accent2" accent3="accent3" accent4="accent4" accent5="accent5" accent6="accent6" hlink="hlink" folHlink="folHlink"/>
  <p:sldLayoutIdLst>
    <p:sldLayoutId id="2147483663" r:id="rId1"/>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21348" name="Line 4"/>
          <p:cNvSpPr>
            <a:spLocks noChangeShapeType="1"/>
          </p:cNvSpPr>
          <p:nvPr/>
        </p:nvSpPr>
        <p:spPr bwMode="auto">
          <a:xfrm>
            <a:off x="382588"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49" name="Line 5"/>
          <p:cNvSpPr>
            <a:spLocks noChangeShapeType="1"/>
          </p:cNvSpPr>
          <p:nvPr/>
        </p:nvSpPr>
        <p:spPr bwMode="auto">
          <a:xfrm>
            <a:off x="384175" y="141605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eaLnBrk="0" hangingPunct="0">
              <a:defRPr/>
            </a:pPr>
            <a:r>
              <a:rPr lang="en-US" sz="1400" b="1" i="1" dirty="0">
                <a:solidFill>
                  <a:srgbClr val="FFFFFF">
                    <a:lumMod val="65000"/>
                  </a:srgbClr>
                </a:solidFill>
                <a:latin typeface="Trebuchet MS" panose="020B0603020202020204" pitchFamily="34" charset="0"/>
              </a:rPr>
              <a:t>I n t e g r i t y  -  S e r v i c e  -  E x c e l l e n c e</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2050" name="Picture 2" descr="C:\Users\Ashley.Murphy\Desktop\USAFA%20Logo%20v%203%20line%20CMYK.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599" y="76200"/>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59857"/>
      </p:ext>
    </p:extLst>
  </p:cSld>
  <p:clrMap bg1="lt1" tx1="dk1" bg2="lt2" tx2="dk2" accent1="accent1" accent2="accent2" accent3="accent3" accent4="accent4" accent5="accent5" accent6="accent6" hlink="hlink" folHlink="folHlink"/>
  <p:sldLayoutIdLst>
    <p:sldLayoutId id="2147483665" r:id="rId1"/>
    <p:sldLayoutId id="2147483666" r:id="rId2"/>
  </p:sldLayoutIdLst>
  <p:transition spd="med"/>
  <p:timing>
    <p:tnLst>
      <p:par>
        <p:cTn id="1" dur="indefinite" restart="never" nodeType="tmRoot"/>
      </p:par>
    </p:tnLst>
  </p:timing>
  <p:txStyles>
    <p:titleStyle>
      <a:lvl1pPr algn="r" rtl="0" eaLnBrk="0" fontAlgn="base" hangingPunct="0">
        <a:spcBef>
          <a:spcPct val="0"/>
        </a:spcBef>
        <a:spcAft>
          <a:spcPct val="0"/>
        </a:spcAft>
        <a:defRPr sz="3600" b="1">
          <a:solidFill>
            <a:srgbClr val="0C2D83"/>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513E8-165F-4932-9E2D-FD497CB9A4FD}" type="datetimeFigureOut">
              <a:rPr lang="en-US" smtClean="0"/>
              <a:t>7/31/2018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2FCF-D44D-4D06-AC89-29A3B60A1814}" type="slidenum">
              <a:rPr lang="en-US" smtClean="0"/>
              <a:t>‹#›</a:t>
            </a:fld>
            <a:endParaRPr lang="en-US"/>
          </a:p>
        </p:txBody>
      </p:sp>
    </p:spTree>
    <p:extLst>
      <p:ext uri="{BB962C8B-B14F-4D97-AF65-F5344CB8AC3E}">
        <p14:creationId xmlns:p14="http://schemas.microsoft.com/office/powerpoint/2010/main" val="373558452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4267200" y="2347023"/>
            <a:ext cx="4317195" cy="22812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kern="0" dirty="0" smtClean="0">
                <a:effectLst/>
                <a:latin typeface="Trebuchet MS" panose="020B0603020202020204" pitchFamily="34" charset="0"/>
              </a:rPr>
              <a:t>ECE382</a:t>
            </a:r>
          </a:p>
          <a:p>
            <a:pPr algn="ctr"/>
            <a:r>
              <a:rPr lang="en-US" kern="0" smtClean="0">
                <a:effectLst/>
                <a:latin typeface="Trebuchet MS" panose="020B0603020202020204" pitchFamily="34" charset="0"/>
              </a:rPr>
              <a:t>Lesson 24+25</a:t>
            </a:r>
            <a:endParaRPr lang="en-US" kern="0" dirty="0">
              <a:effectLst/>
              <a:latin typeface="Trebuchet MS" panose="020B0603020202020204" pitchFamily="34" charset="0"/>
            </a:endParaRPr>
          </a:p>
        </p:txBody>
      </p:sp>
      <p:sp>
        <p:nvSpPr>
          <p:cNvPr id="6" name="Slide Number Placeholder 21"/>
          <p:cNvSpPr txBox="1">
            <a:spLocks/>
          </p:cNvSpPr>
          <p:nvPr/>
        </p:nvSpPr>
        <p:spPr>
          <a:xfrm>
            <a:off x="8551333" y="6521450"/>
            <a:ext cx="592667" cy="336550"/>
          </a:xfrm>
          <a:prstGeom prst="rect">
            <a:avLst/>
          </a:prstGeom>
        </p:spPr>
        <p:txBody>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anchor="ctr"/>
          <a:lstStyle/>
          <a:p>
            <a:pPr algn="ctr" eaLnBrk="0" hangingPunct="0">
              <a:spcBef>
                <a:spcPct val="0"/>
              </a:spcBef>
              <a:defRPr/>
            </a:pPr>
            <a:endParaRPr lang="en-US" sz="1400" dirty="0">
              <a:solidFill>
                <a:srgbClr val="000000"/>
              </a:solidFill>
              <a:latin typeface="Arial" charset="0"/>
            </a:endParaRPr>
          </a:p>
        </p:txBody>
      </p:sp>
      <p:sp>
        <p:nvSpPr>
          <p:cNvPr id="9" name="Rectangle 10"/>
          <p:cNvSpPr>
            <a:spLocks noGrp="1" noChangeArrowheads="1"/>
          </p:cNvSpPr>
          <p:nvPr>
            <p:ph type="subTitle" idx="1"/>
          </p:nvPr>
        </p:nvSpPr>
        <p:spPr>
          <a:xfrm>
            <a:off x="5584610" y="4743731"/>
            <a:ext cx="3083514" cy="1489075"/>
          </a:xfrm>
        </p:spPr>
        <p:txBody>
          <a:bodyPr anchor="ctr"/>
          <a:lstStyle>
            <a:lvl1pPr marL="0" indent="0" algn="r">
              <a:buFont typeface="Wingdings" pitchFamily="2" charset="2"/>
              <a:buNone/>
              <a:defRPr/>
            </a:lvl1pPr>
          </a:lstStyle>
          <a:p>
            <a:endParaRPr lang="en-US" dirty="0"/>
          </a:p>
        </p:txBody>
      </p:sp>
      <p:pic>
        <p:nvPicPr>
          <p:cNvPr id="1026" name="Picture 2" descr="https://sharepoint.usafa.edu/hq/CM/Shared%20Documents/Logo/USAFA%20Logo%20v%203%20line%20CMY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812" y="2281515"/>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360298"/>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Maskable</a:t>
            </a:r>
            <a:r>
              <a:rPr lang="en-US" b="1" dirty="0"/>
              <a:t> </a:t>
            </a:r>
            <a:r>
              <a:rPr lang="en-US" b="1" dirty="0" err="1"/>
              <a:t>vs</a:t>
            </a:r>
            <a:r>
              <a:rPr lang="en-US" b="1" dirty="0"/>
              <a:t> Non-</a:t>
            </a:r>
            <a:r>
              <a:rPr lang="en-US" b="1" dirty="0" err="1"/>
              <a:t>maskable</a:t>
            </a:r>
            <a:r>
              <a:rPr lang="en-US" b="1" dirty="0"/>
              <a:t> Interrupts</a:t>
            </a:r>
          </a:p>
        </p:txBody>
      </p:sp>
      <p:sp>
        <p:nvSpPr>
          <p:cNvPr id="3" name="Content Placeholder 2"/>
          <p:cNvSpPr>
            <a:spLocks noGrp="1"/>
          </p:cNvSpPr>
          <p:nvPr>
            <p:ph idx="1"/>
          </p:nvPr>
        </p:nvSpPr>
        <p:spPr>
          <a:xfrm>
            <a:off x="348339" y="1474075"/>
            <a:ext cx="8500386" cy="4863663"/>
          </a:xfrm>
        </p:spPr>
        <p:txBody>
          <a:bodyPr/>
          <a:lstStyle/>
          <a:p>
            <a:pPr marL="0" indent="0">
              <a:buNone/>
            </a:pPr>
            <a:r>
              <a:rPr lang="en-US" sz="2000" b="1" dirty="0" smtClean="0"/>
              <a:t>Remember the Status Register?</a:t>
            </a:r>
          </a:p>
          <a:p>
            <a:pPr marL="0" indent="0">
              <a:buNone/>
            </a:pPr>
            <a:endParaRPr lang="en-US" sz="2000" b="1" dirty="0" smtClean="0"/>
          </a:p>
          <a:p>
            <a:pPr marL="0" indent="0">
              <a:buNone/>
            </a:pPr>
            <a:endParaRPr lang="en-US" sz="2000" b="1" dirty="0"/>
          </a:p>
          <a:p>
            <a:pPr marL="0" indent="0">
              <a:buNone/>
            </a:pPr>
            <a:endParaRPr lang="en-US" sz="2000" b="1" dirty="0" smtClean="0"/>
          </a:p>
          <a:p>
            <a:pPr marL="0" indent="0">
              <a:buNone/>
            </a:pPr>
            <a:r>
              <a:rPr lang="en-US" sz="2000" dirty="0" smtClean="0">
                <a:solidFill>
                  <a:schemeClr val="accent2"/>
                </a:solidFill>
              </a:rPr>
              <a:t>GIE:  General Interrupt Enable</a:t>
            </a:r>
          </a:p>
          <a:p>
            <a:pPr>
              <a:buFontTx/>
              <a:buChar char="-"/>
            </a:pPr>
            <a:r>
              <a:rPr lang="en-US" sz="2000" dirty="0" smtClean="0">
                <a:solidFill>
                  <a:schemeClr val="accent2"/>
                </a:solidFill>
              </a:rPr>
              <a:t>Setting this bit Enables </a:t>
            </a:r>
            <a:r>
              <a:rPr lang="en-US" sz="2000" dirty="0" err="1" smtClean="0">
                <a:solidFill>
                  <a:schemeClr val="accent2"/>
                </a:solidFill>
              </a:rPr>
              <a:t>maskable</a:t>
            </a:r>
            <a:r>
              <a:rPr lang="en-US" sz="2000" dirty="0" smtClean="0">
                <a:solidFill>
                  <a:schemeClr val="accent2"/>
                </a:solidFill>
              </a:rPr>
              <a:t> interrupts</a:t>
            </a:r>
          </a:p>
          <a:p>
            <a:pPr>
              <a:buFontTx/>
              <a:buChar char="-"/>
            </a:pPr>
            <a:r>
              <a:rPr lang="en-US" sz="2000" dirty="0" smtClean="0">
                <a:solidFill>
                  <a:schemeClr val="accent2"/>
                </a:solidFill>
              </a:rPr>
              <a:t>How to control in “C”?</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enable_interrupt</a:t>
            </a:r>
            <a:r>
              <a:rPr lang="en-US" sz="1600" b="1" dirty="0" smtClean="0">
                <a:solidFill>
                  <a:srgbClr val="7030A0"/>
                </a:solidFill>
                <a:latin typeface="Courier New" pitchFamily="49" charset="0"/>
                <a:cs typeface="Courier New" pitchFamily="49" charset="0"/>
              </a:rPr>
              <a:t>()</a:t>
            </a:r>
          </a:p>
          <a:p>
            <a:pPr marL="800100" lvl="2" indent="0">
              <a:buNone/>
            </a:pPr>
            <a:r>
              <a:rPr lang="en-US" sz="1600" b="1" dirty="0" smtClean="0">
                <a:solidFill>
                  <a:srgbClr val="7030A0"/>
                </a:solidFill>
                <a:latin typeface="Courier New" pitchFamily="49" charset="0"/>
                <a:cs typeface="Courier New" pitchFamily="49" charset="0"/>
              </a:rPr>
              <a:t>__</a:t>
            </a:r>
            <a:r>
              <a:rPr lang="en-US" sz="1600" b="1" dirty="0" err="1" smtClean="0">
                <a:solidFill>
                  <a:srgbClr val="7030A0"/>
                </a:solidFill>
                <a:latin typeface="Courier New" pitchFamily="49" charset="0"/>
                <a:cs typeface="Courier New" pitchFamily="49" charset="0"/>
              </a:rPr>
              <a:t>disable_interrupt</a:t>
            </a:r>
            <a:r>
              <a:rPr lang="en-US" sz="1600" b="1" dirty="0" smtClean="0">
                <a:solidFill>
                  <a:srgbClr val="7030A0"/>
                </a:solidFill>
                <a:latin typeface="Courier New" pitchFamily="49" charset="0"/>
                <a:cs typeface="Courier New" pitchFamily="49" charset="0"/>
              </a:rPr>
              <a:t>()</a:t>
            </a:r>
            <a:r>
              <a:rPr lang="en-US" sz="1200" b="1" dirty="0" smtClean="0">
                <a:solidFill>
                  <a:srgbClr val="7030A0"/>
                </a:solidFill>
                <a:latin typeface="Courier New" pitchFamily="49" charset="0"/>
                <a:cs typeface="Courier New" pitchFamily="49" charset="0"/>
              </a:rPr>
              <a:t> </a:t>
            </a:r>
          </a:p>
          <a:p>
            <a:pPr>
              <a:buFontTx/>
              <a:buChar char="-"/>
            </a:pPr>
            <a:endParaRPr lang="en-US" sz="2000" dirty="0">
              <a:solidFill>
                <a:schemeClr val="accent2"/>
              </a:solidFill>
            </a:endParaRPr>
          </a:p>
          <a:p>
            <a:pPr marL="0" indent="0">
              <a:buNone/>
            </a:pPr>
            <a:endParaRPr lang="en-US" sz="2000" dirty="0" smtClean="0">
              <a:solidFill>
                <a:schemeClr val="accent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3460695"/>
              </p:ext>
            </p:extLst>
          </p:nvPr>
        </p:nvGraphicFramePr>
        <p:xfrm>
          <a:off x="561973" y="1976621"/>
          <a:ext cx="8286752" cy="807120"/>
        </p:xfrm>
        <a:graphic>
          <a:graphicData uri="http://schemas.openxmlformats.org/drawingml/2006/table">
            <a:tbl>
              <a:tblPr/>
              <a:tblGrid>
                <a:gridCol w="517922"/>
                <a:gridCol w="517922"/>
                <a:gridCol w="517922"/>
                <a:gridCol w="517922"/>
                <a:gridCol w="517922"/>
                <a:gridCol w="517922"/>
                <a:gridCol w="517922"/>
                <a:gridCol w="517922"/>
                <a:gridCol w="517922"/>
                <a:gridCol w="517922"/>
                <a:gridCol w="517922"/>
                <a:gridCol w="517922"/>
                <a:gridCol w="517922"/>
                <a:gridCol w="517922"/>
                <a:gridCol w="517922"/>
                <a:gridCol w="517922"/>
              </a:tblGrid>
              <a:tr h="297865">
                <a:tc>
                  <a:txBody>
                    <a:bodyPr/>
                    <a:lstStyle/>
                    <a:p>
                      <a:pPr algn="l" fontAlgn="b"/>
                      <a:r>
                        <a:rPr lang="en-US" sz="1300" b="1" dirty="0">
                          <a:effectLst/>
                        </a:rPr>
                        <a:t>15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9</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8</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7</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6</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5</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4</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3</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2</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1</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300" b="1">
                          <a:effectLst/>
                        </a:rPr>
                        <a:t>0</a:t>
                      </a:r>
                    </a:p>
                  </a:txBody>
                  <a:tcPr marL="53190" marR="53190" marT="53190" marB="531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89349">
                <a:tc gridSpan="7">
                  <a:txBody>
                    <a:bodyPr/>
                    <a:lstStyle/>
                    <a:p>
                      <a:pPr algn="l" fontAlgn="t"/>
                      <a:r>
                        <a:rPr lang="en-US" sz="1300" dirty="0">
                          <a:effectLst/>
                        </a:rPr>
                        <a:t>Reserved</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t"/>
                      <a:r>
                        <a:rPr lang="en-US" sz="1300">
                          <a:effectLst/>
                        </a:rPr>
                        <a:t>V</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SCG1</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SCG0</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OSCOFF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CPUOFF</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solidFill>
                            <a:srgbClr val="FF0000"/>
                          </a:solidFill>
                          <a:effectLst/>
                        </a:rPr>
                        <a:t>GIE</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N</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Z</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C</a:t>
                      </a:r>
                    </a:p>
                  </a:txBody>
                  <a:tcPr marL="53190" marR="53190" marT="53190" marB="531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5" name="Rectangle 1"/>
          <p:cNvSpPr>
            <a:spLocks noChangeArrowheads="1"/>
          </p:cNvSpPr>
          <p:nvPr/>
        </p:nvSpPr>
        <p:spPr bwMode="auto">
          <a:xfrm>
            <a:off x="685800" y="3330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7768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Interrupt Service Routines (ISRs</a:t>
            </a:r>
            <a:r>
              <a:rPr lang="en-US" b="1" dirty="0" smtClean="0"/>
              <a:t>)</a:t>
            </a:r>
            <a:endParaRPr lang="en-US" b="1" dirty="0"/>
          </a:p>
        </p:txBody>
      </p:sp>
      <p:sp>
        <p:nvSpPr>
          <p:cNvPr id="3" name="Content Placeholder 2"/>
          <p:cNvSpPr>
            <a:spLocks noGrp="1"/>
          </p:cNvSpPr>
          <p:nvPr>
            <p:ph idx="1"/>
          </p:nvPr>
        </p:nvSpPr>
        <p:spPr>
          <a:xfrm>
            <a:off x="348339" y="1521372"/>
            <a:ext cx="8500386" cy="4784836"/>
          </a:xfrm>
        </p:spPr>
        <p:txBody>
          <a:bodyPr>
            <a:normAutofit fontScale="92500" lnSpcReduction="20000"/>
          </a:bodyPr>
          <a:lstStyle/>
          <a:p>
            <a:pPr marL="57150" indent="0">
              <a:buNone/>
            </a:pPr>
            <a:r>
              <a:rPr lang="en-US" sz="1600" b="1" dirty="0" smtClean="0">
                <a:solidFill>
                  <a:schemeClr val="accent2"/>
                </a:solidFill>
                <a:latin typeface="Courier New" pitchFamily="49" charset="0"/>
                <a:cs typeface="Courier New" pitchFamily="49" charset="0"/>
              </a:rPr>
              <a:t>#</a:t>
            </a:r>
            <a:r>
              <a:rPr lang="en-US" sz="1600" b="1" dirty="0">
                <a:solidFill>
                  <a:schemeClr val="accent2"/>
                </a:solidFill>
                <a:latin typeface="Courier New" pitchFamily="49" charset="0"/>
                <a:cs typeface="Courier New" pitchFamily="49" charset="0"/>
              </a:rPr>
              <a:t>pragma vector=XXXXX_VECTOR</a:t>
            </a:r>
          </a:p>
          <a:p>
            <a:pPr marL="57150" indent="0">
              <a:buNone/>
            </a:pPr>
            <a:r>
              <a:rPr lang="en-US" sz="1600" b="1" dirty="0">
                <a:solidFill>
                  <a:schemeClr val="accent2"/>
                </a:solidFill>
                <a:latin typeface="Courier New" pitchFamily="49" charset="0"/>
                <a:cs typeface="Courier New" pitchFamily="49" charset="0"/>
              </a:rPr>
              <a:t>__interrupt void XXXXX_ISR(void)</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 do some stuff in response to an interrupt</a:t>
            </a:r>
          </a:p>
          <a:p>
            <a:pPr marL="57150" indent="0">
              <a:buNone/>
            </a:pPr>
            <a:r>
              <a:rPr lang="en-US" sz="1600" b="1" dirty="0" smtClean="0">
                <a:solidFill>
                  <a:schemeClr val="accent2"/>
                </a:solidFill>
                <a:latin typeface="Courier New" pitchFamily="49" charset="0"/>
                <a:cs typeface="Courier New" pitchFamily="49" charset="0"/>
              </a:rPr>
              <a:t>}</a:t>
            </a: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endParaRPr lang="en-US" sz="1600" b="1" dirty="0" smtClean="0">
              <a:solidFill>
                <a:schemeClr val="accent2"/>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#pragma vector=PORT1_VECTOR</a:t>
            </a:r>
          </a:p>
          <a:p>
            <a:pPr marL="57150" indent="0">
              <a:buNone/>
            </a:pPr>
            <a:r>
              <a:rPr lang="en-US" sz="1600" b="1" dirty="0">
                <a:solidFill>
                  <a:schemeClr val="accent2"/>
                </a:solidFill>
                <a:latin typeface="Courier New" pitchFamily="49" charset="0"/>
                <a:cs typeface="Courier New" pitchFamily="49" charset="0"/>
              </a:rPr>
              <a:t>__interrupt void </a:t>
            </a:r>
            <a:r>
              <a:rPr lang="en-US" sz="1600" b="1" dirty="0" smtClean="0">
                <a:solidFill>
                  <a:schemeClr val="accent2"/>
                </a:solidFill>
                <a:latin typeface="Courier New" pitchFamily="49" charset="0"/>
                <a:cs typeface="Courier New" pitchFamily="49" charset="0"/>
              </a:rPr>
              <a:t>Port_1_ISR(void</a:t>
            </a: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a:t>
            </a:r>
          </a:p>
          <a:p>
            <a:pPr marL="57150" indent="0">
              <a:buNone/>
            </a:pPr>
            <a:r>
              <a:rPr lang="en-US" sz="1600" b="1" dirty="0">
                <a:solidFill>
                  <a:schemeClr val="accent2"/>
                </a:solidFill>
                <a:latin typeface="Courier New" pitchFamily="49" charset="0"/>
                <a:cs typeface="Courier New" pitchFamily="49" charset="0"/>
              </a:rPr>
              <a:t>  P1IFG &amp;= ~BIT3;                           </a:t>
            </a:r>
            <a:r>
              <a:rPr lang="en-US" sz="1600" b="1" dirty="0">
                <a:solidFill>
                  <a:srgbClr val="00B050"/>
                </a:solidFill>
                <a:latin typeface="Courier New" pitchFamily="49" charset="0"/>
                <a:cs typeface="Courier New" pitchFamily="49" charset="0"/>
              </a:rPr>
              <a:t>// P1.3 IFG cleared</a:t>
            </a:r>
          </a:p>
          <a:p>
            <a:pPr marL="57150" indent="0">
              <a:buNone/>
            </a:pPr>
            <a:r>
              <a:rPr lang="en-US" sz="1600" b="1" dirty="0">
                <a:solidFill>
                  <a:schemeClr val="accent2"/>
                </a:solidFill>
                <a:latin typeface="Courier New" pitchFamily="49" charset="0"/>
                <a:cs typeface="Courier New" pitchFamily="49" charset="0"/>
              </a:rPr>
              <a:t>  P1OUT ^= BIT0;                            </a:t>
            </a:r>
            <a:r>
              <a:rPr lang="en-US" sz="1600" b="1" dirty="0">
                <a:solidFill>
                  <a:srgbClr val="00B050"/>
                </a:solidFill>
                <a:latin typeface="Courier New" pitchFamily="49" charset="0"/>
                <a:cs typeface="Courier New" pitchFamily="49" charset="0"/>
              </a:rPr>
              <a:t>// P1.0 = toggle</a:t>
            </a:r>
          </a:p>
          <a:p>
            <a:pPr marL="57150" indent="0">
              <a:buNone/>
            </a:pPr>
            <a:r>
              <a:rPr lang="en-US" sz="1600" b="1" dirty="0">
                <a:solidFill>
                  <a:schemeClr val="accent2"/>
                </a:solidFill>
                <a:latin typeface="Courier New" pitchFamily="49" charset="0"/>
                <a:cs typeface="Courier New" pitchFamily="49" charset="0"/>
              </a:rPr>
              <a:t>}</a:t>
            </a:r>
          </a:p>
          <a:p>
            <a:pPr marL="0" indent="0">
              <a:buNone/>
            </a:pPr>
            <a:endParaRPr lang="en-US" sz="2000" dirty="0" smtClean="0">
              <a:solidFill>
                <a:srgbClr val="FF0000"/>
              </a:solidFill>
            </a:endParaRPr>
          </a:p>
          <a:p>
            <a:pPr marL="0" indent="0">
              <a:buNone/>
            </a:pPr>
            <a:r>
              <a:rPr lang="en-US" sz="2000" dirty="0" smtClean="0">
                <a:solidFill>
                  <a:srgbClr val="FF0000"/>
                </a:solidFill>
              </a:rPr>
              <a:t>What if we didn’t clear P1IFG?</a:t>
            </a:r>
          </a:p>
          <a:p>
            <a:pPr marL="0" indent="0">
              <a:buNone/>
            </a:pPr>
            <a:endParaRPr lang="en-US" sz="2000" dirty="0" smtClean="0">
              <a:solidFill>
                <a:srgbClr val="FF0000"/>
              </a:solidFill>
            </a:endParaRPr>
          </a:p>
          <a:p>
            <a:pPr marL="0" indent="0">
              <a:buNone/>
            </a:pPr>
            <a:r>
              <a:rPr lang="en-US" sz="2000" dirty="0" smtClean="0">
                <a:solidFill>
                  <a:srgbClr val="FF0000"/>
                </a:solidFill>
              </a:rPr>
              <a:t>Caution:  Spend as little time as possible inside an ISR!</a:t>
            </a:r>
            <a:endParaRPr lang="en-US" sz="2000" dirty="0">
              <a:solidFill>
                <a:srgbClr val="FF0000"/>
              </a:solidFill>
            </a:endParaRPr>
          </a:p>
          <a:p>
            <a:pPr lvl="1"/>
            <a:endParaRPr lang="en-US" sz="1600" dirty="0" smtClean="0">
              <a:solidFill>
                <a:schemeClr val="accent2"/>
              </a:solidFill>
            </a:endParaRPr>
          </a:p>
        </p:txBody>
      </p:sp>
    </p:spTree>
    <p:extLst>
      <p:ext uri="{BB962C8B-B14F-4D97-AF65-F5344CB8AC3E}">
        <p14:creationId xmlns:p14="http://schemas.microsoft.com/office/powerpoint/2010/main" val="454608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 </a:t>
            </a:r>
            <a:r>
              <a:rPr lang="en-US" b="1" dirty="0"/>
              <a:t>Programmer's </a:t>
            </a:r>
            <a:r>
              <a:rPr lang="en-US" b="1" dirty="0" smtClean="0"/>
              <a:t>Job</a:t>
            </a:r>
            <a:endParaRPr lang="en-US" b="1" dirty="0"/>
          </a:p>
        </p:txBody>
      </p:sp>
      <p:sp>
        <p:nvSpPr>
          <p:cNvPr id="3" name="Content Placeholder 2"/>
          <p:cNvSpPr>
            <a:spLocks noGrp="1"/>
          </p:cNvSpPr>
          <p:nvPr>
            <p:ph idx="1"/>
          </p:nvPr>
        </p:nvSpPr>
        <p:spPr>
          <a:xfrm>
            <a:off x="310239" y="1489841"/>
            <a:ext cx="8500386" cy="4924193"/>
          </a:xfrm>
        </p:spPr>
        <p:txBody>
          <a:bodyPr>
            <a:normAutofit fontScale="85000" lnSpcReduction="10000"/>
          </a:bodyPr>
          <a:lstStyle/>
          <a:p>
            <a:r>
              <a:rPr lang="en-US" sz="2000" dirty="0"/>
              <a:t>Initialize</a:t>
            </a:r>
          </a:p>
          <a:p>
            <a:pPr lvl="1"/>
            <a:r>
              <a:rPr lang="en-US" sz="2000" dirty="0">
                <a:solidFill>
                  <a:schemeClr val="accent2"/>
                </a:solidFill>
              </a:rPr>
              <a:t>Configure subsystem</a:t>
            </a:r>
          </a:p>
          <a:p>
            <a:pPr lvl="2"/>
            <a:r>
              <a:rPr lang="en-US" sz="2000" dirty="0"/>
              <a:t>Set parameters to generate the interrupt you're interested in</a:t>
            </a:r>
          </a:p>
          <a:p>
            <a:pPr lvl="1"/>
            <a:r>
              <a:rPr lang="en-US" sz="2000" dirty="0">
                <a:solidFill>
                  <a:schemeClr val="accent2"/>
                </a:solidFill>
              </a:rPr>
              <a:t>Clear interrupt flag</a:t>
            </a:r>
          </a:p>
          <a:p>
            <a:pPr lvl="2"/>
            <a:r>
              <a:rPr lang="en-US" sz="2000" dirty="0"/>
              <a:t>Clear the flag for the interrupt you're interested in</a:t>
            </a:r>
          </a:p>
          <a:p>
            <a:pPr lvl="2"/>
            <a:r>
              <a:rPr lang="en-US" sz="2000" dirty="0"/>
              <a:t>Make sure an interrupt isn't generated immediately once you enable it</a:t>
            </a:r>
          </a:p>
          <a:p>
            <a:pPr lvl="1"/>
            <a:r>
              <a:rPr lang="en-US" sz="2000" dirty="0">
                <a:solidFill>
                  <a:schemeClr val="accent2"/>
                </a:solidFill>
              </a:rPr>
              <a:t>Turn on local switch</a:t>
            </a:r>
          </a:p>
          <a:p>
            <a:pPr lvl="2"/>
            <a:r>
              <a:rPr lang="en-US" sz="2000" dirty="0"/>
              <a:t>Set the interrupt enable bit for the interrupt you're interested in</a:t>
            </a:r>
          </a:p>
          <a:p>
            <a:pPr lvl="1"/>
            <a:r>
              <a:rPr lang="en-US" sz="2000" dirty="0">
                <a:solidFill>
                  <a:schemeClr val="accent2"/>
                </a:solidFill>
              </a:rPr>
              <a:t>Turn on global switch</a:t>
            </a:r>
          </a:p>
          <a:p>
            <a:pPr lvl="2"/>
            <a:r>
              <a:rPr lang="en-US" sz="2000" dirty="0"/>
              <a:t>Set the GIE bit in the SR</a:t>
            </a:r>
          </a:p>
          <a:p>
            <a:r>
              <a:rPr lang="en-US" sz="2000" dirty="0"/>
              <a:t>Write ISR</a:t>
            </a:r>
          </a:p>
          <a:p>
            <a:pPr lvl="1"/>
            <a:r>
              <a:rPr lang="en-US" sz="2000" dirty="0">
                <a:solidFill>
                  <a:schemeClr val="accent2"/>
                </a:solidFill>
              </a:rPr>
              <a:t>Include #pragma vector statement and subroutine itself</a:t>
            </a:r>
          </a:p>
          <a:p>
            <a:pPr lvl="2"/>
            <a:r>
              <a:rPr lang="en-US" sz="2000" dirty="0"/>
              <a:t>#pragma vector loads address into interrupt vector table</a:t>
            </a:r>
          </a:p>
          <a:p>
            <a:pPr lvl="1"/>
            <a:r>
              <a:rPr lang="en-US" sz="2000" dirty="0">
                <a:solidFill>
                  <a:schemeClr val="accent2"/>
                </a:solidFill>
              </a:rPr>
              <a:t>Clear interrupt flag</a:t>
            </a:r>
          </a:p>
          <a:p>
            <a:pPr lvl="1"/>
            <a:r>
              <a:rPr lang="en-US" sz="2000" dirty="0">
                <a:solidFill>
                  <a:schemeClr val="accent2"/>
                </a:solidFill>
              </a:rPr>
              <a:t>Accomplish task</a:t>
            </a:r>
          </a:p>
          <a:p>
            <a:r>
              <a:rPr lang="en-US" sz="2000" dirty="0"/>
              <a:t>Give interrupt opportunity to occur</a:t>
            </a:r>
          </a:p>
          <a:p>
            <a:pPr lvl="1"/>
            <a:r>
              <a:rPr lang="en-US" sz="2000" dirty="0"/>
              <a:t>It might take some time</a:t>
            </a:r>
            <a:r>
              <a:rPr lang="en-US" sz="2000" dirty="0" smtClean="0"/>
              <a:t>!</a:t>
            </a:r>
            <a:endParaRPr lang="en-US" sz="2000" dirty="0"/>
          </a:p>
        </p:txBody>
      </p:sp>
    </p:spTree>
    <p:extLst>
      <p:ext uri="{BB962C8B-B14F-4D97-AF65-F5344CB8AC3E}">
        <p14:creationId xmlns:p14="http://schemas.microsoft.com/office/powerpoint/2010/main" val="2785104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P1 Interrupt</a:t>
            </a:r>
            <a:endParaRPr lang="en-US" b="1" dirty="0"/>
          </a:p>
        </p:txBody>
      </p:sp>
      <p:sp>
        <p:nvSpPr>
          <p:cNvPr id="3" name="Content Placeholder 2"/>
          <p:cNvSpPr>
            <a:spLocks noGrp="1"/>
          </p:cNvSpPr>
          <p:nvPr>
            <p:ph idx="1"/>
          </p:nvPr>
        </p:nvSpPr>
        <p:spPr>
          <a:xfrm>
            <a:off x="480848" y="1481959"/>
            <a:ext cx="8087712" cy="4879428"/>
          </a:xfrm>
        </p:spPr>
        <p:txBody>
          <a:bodyPr/>
          <a:lstStyle/>
          <a:p>
            <a:r>
              <a:rPr lang="en-US" sz="2000" dirty="0"/>
              <a:t>Go to </a:t>
            </a:r>
            <a:r>
              <a:rPr lang="en-US" sz="2000" dirty="0" err="1"/>
              <a:t>pp</a:t>
            </a:r>
            <a:r>
              <a:rPr lang="en-US" sz="2000" dirty="0"/>
              <a:t> 331 of Family Users Guide.</a:t>
            </a:r>
          </a:p>
          <a:p>
            <a:r>
              <a:rPr lang="en-US" sz="2000" dirty="0">
                <a:solidFill>
                  <a:schemeClr val="accent2"/>
                </a:solidFill>
              </a:rPr>
              <a:t>P1IFG</a:t>
            </a:r>
          </a:p>
          <a:p>
            <a:pPr lvl="1"/>
            <a:r>
              <a:rPr lang="en-US" sz="2000" dirty="0"/>
              <a:t>Contains flags for each pin specifying whether or not an interrupt has occurred</a:t>
            </a:r>
          </a:p>
          <a:p>
            <a:r>
              <a:rPr lang="en-US" sz="2000" dirty="0">
                <a:solidFill>
                  <a:schemeClr val="accent2"/>
                </a:solidFill>
              </a:rPr>
              <a:t>P1IES</a:t>
            </a:r>
          </a:p>
          <a:p>
            <a:pPr lvl="1"/>
            <a:r>
              <a:rPr lang="en-US" sz="2000" dirty="0"/>
              <a:t>Selects the edge to trigger </a:t>
            </a:r>
            <a:r>
              <a:rPr lang="en-US" sz="2000" dirty="0" smtClean="0"/>
              <a:t>on</a:t>
            </a:r>
            <a:endParaRPr lang="en-US" sz="2000" dirty="0"/>
          </a:p>
          <a:p>
            <a:pPr lvl="2"/>
            <a:r>
              <a:rPr lang="en-US" sz="2000" dirty="0"/>
              <a:t>0 - low-to-high transition (0 is where you </a:t>
            </a:r>
            <a:r>
              <a:rPr lang="en-US" sz="2000" dirty="0" smtClean="0"/>
              <a:t>start) </a:t>
            </a:r>
            <a:endParaRPr lang="en-US" sz="2000" dirty="0"/>
          </a:p>
          <a:p>
            <a:pPr lvl="2"/>
            <a:r>
              <a:rPr lang="en-US" sz="2000" dirty="0"/>
              <a:t>1 - high-to-low transition</a:t>
            </a:r>
          </a:p>
          <a:p>
            <a:r>
              <a:rPr lang="en-US" sz="2000" dirty="0">
                <a:solidFill>
                  <a:schemeClr val="accent2"/>
                </a:solidFill>
              </a:rPr>
              <a:t>P1IE</a:t>
            </a:r>
          </a:p>
          <a:p>
            <a:pPr lvl="1"/>
            <a:r>
              <a:rPr lang="en-US" sz="2000" dirty="0"/>
              <a:t>Enables / disables the associated interrupt</a:t>
            </a:r>
          </a:p>
          <a:p>
            <a:pPr lvl="2"/>
            <a:r>
              <a:rPr lang="en-US" sz="2000" dirty="0"/>
              <a:t>0 - disabled</a:t>
            </a:r>
          </a:p>
          <a:p>
            <a:pPr lvl="2"/>
            <a:r>
              <a:rPr lang="en-US" sz="2000" dirty="0"/>
              <a:t>1 - enabled</a:t>
            </a:r>
          </a:p>
        </p:txBody>
      </p:sp>
    </p:spTree>
    <p:extLst>
      <p:ext uri="{BB962C8B-B14F-4D97-AF65-F5344CB8AC3E}">
        <p14:creationId xmlns:p14="http://schemas.microsoft.com/office/powerpoint/2010/main" val="66930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Push Button Interrupt</a:t>
            </a:r>
            <a:endParaRPr lang="en-US" b="1" dirty="0"/>
          </a:p>
        </p:txBody>
      </p:sp>
      <p:sp>
        <p:nvSpPr>
          <p:cNvPr id="3" name="Content Placeholder 2"/>
          <p:cNvSpPr>
            <a:spLocks noGrp="1"/>
          </p:cNvSpPr>
          <p:nvPr>
            <p:ph idx="1"/>
          </p:nvPr>
        </p:nvSpPr>
        <p:spPr>
          <a:xfrm>
            <a:off x="272139" y="1537138"/>
            <a:ext cx="8557536" cy="4819746"/>
          </a:xfrm>
        </p:spPr>
        <p:txBody>
          <a:bodyPr>
            <a:normAutofit fontScale="92500" lnSpcReduction="20000"/>
          </a:bodyPr>
          <a:lstStyle/>
          <a:p>
            <a:pPr marL="57150" indent="0">
              <a:buNone/>
            </a:pPr>
            <a:r>
              <a:rPr lang="en-US" sz="1400" b="1" dirty="0" smtClean="0">
                <a:solidFill>
                  <a:schemeClr val="accent2"/>
                </a:solidFill>
                <a:latin typeface="Courier New" pitchFamily="49" charset="0"/>
                <a:cs typeface="Courier New" pitchFamily="49" charset="0"/>
              </a:rPr>
              <a:t>char </a:t>
            </a:r>
            <a:r>
              <a:rPr lang="en-US" sz="1400" b="1" dirty="0" err="1">
                <a:solidFill>
                  <a:schemeClr val="accent2"/>
                </a:solidFill>
                <a:latin typeface="Courier New" pitchFamily="49" charset="0"/>
                <a:cs typeface="Courier New" pitchFamily="49" charset="0"/>
              </a:rPr>
              <a:t>interruptFlag</a:t>
            </a:r>
            <a:r>
              <a:rPr lang="en-US" sz="1400" b="1" dirty="0">
                <a:solidFill>
                  <a:schemeClr val="accent2"/>
                </a:solidFill>
                <a:latin typeface="Courier New" pitchFamily="49" charset="0"/>
                <a:cs typeface="Courier New" pitchFamily="49" charset="0"/>
              </a:rPr>
              <a:t> = 0</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global variable?  Bad or good?</a:t>
            </a:r>
            <a:endParaRPr lang="en-US" sz="1400" b="1" dirty="0">
              <a:solidFill>
                <a:srgbClr val="00B050"/>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void main(void) {</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WDTCTL = WDTPW|WDTHOLD;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a:t>
            </a:r>
            <a:r>
              <a:rPr lang="en-US" sz="1400" b="1" dirty="0" smtClean="0">
                <a:solidFill>
                  <a:srgbClr val="00B050"/>
                </a:solidFill>
                <a:latin typeface="Courier New" pitchFamily="49" charset="0"/>
                <a:cs typeface="Courier New" pitchFamily="49" charset="0"/>
              </a:rPr>
              <a:t>timer</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 BIT0|BIT6;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a:t>
            </a:r>
            <a:r>
              <a:rPr lang="en-US" sz="1400" b="1" dirty="0" smtClean="0">
                <a:solidFill>
                  <a:srgbClr val="00B050"/>
                </a:solidFill>
                <a:latin typeface="Courier New" pitchFamily="49" charset="0"/>
                <a:cs typeface="Courier New" pitchFamily="49" charset="0"/>
              </a:rPr>
              <a:t>output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P1DIR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 to </a:t>
            </a:r>
            <a:r>
              <a:rPr lang="en-US" sz="1400" b="1" dirty="0" smtClean="0">
                <a:solidFill>
                  <a:srgbClr val="00B050"/>
                </a:solidFill>
                <a:latin typeface="Courier New" pitchFamily="49" charset="0"/>
                <a:cs typeface="Courier New" pitchFamily="49" charset="0"/>
              </a:rPr>
              <a:t>input</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P1REN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internal pull-up/pull-down network</a:t>
            </a:r>
          </a:p>
          <a:p>
            <a:pPr marL="57150" indent="0">
              <a:buNone/>
            </a:pPr>
            <a:r>
              <a:rPr lang="en-US" sz="1400" b="1" dirty="0">
                <a:solidFill>
                  <a:schemeClr val="accent2"/>
                </a:solidFill>
                <a:latin typeface="Courier New" pitchFamily="49" charset="0"/>
                <a:cs typeface="Courier New" pitchFamily="49" charset="0"/>
              </a:rPr>
              <a:t>    P1OUT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a:t>
            </a:r>
            <a:r>
              <a:rPr lang="en-US" sz="1400" b="1" dirty="0" smtClean="0">
                <a:solidFill>
                  <a:srgbClr val="00B050"/>
                </a:solidFill>
                <a:latin typeface="Courier New" pitchFamily="49" charset="0"/>
                <a:cs typeface="Courier New" pitchFamily="49" charset="0"/>
              </a:rPr>
              <a:t>pull-up</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P1IES |=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interrupt to sense falling </a:t>
            </a:r>
            <a:r>
              <a:rPr lang="en-US" sz="1400" b="1" dirty="0" smtClean="0">
                <a:solidFill>
                  <a:srgbClr val="00B050"/>
                </a:solidFill>
                <a:latin typeface="Courier New" pitchFamily="49" charset="0"/>
                <a:cs typeface="Courier New" pitchFamily="49" charset="0"/>
              </a:rPr>
              <a:t>edges</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P1IFG &amp;= ~BIT3;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a:t>
            </a:r>
            <a:r>
              <a:rPr lang="en-US" sz="1400" b="1" dirty="0" smtClean="0">
                <a:solidFill>
                  <a:srgbClr val="00B050"/>
                </a:solidFill>
                <a:latin typeface="Courier New" pitchFamily="49" charset="0"/>
                <a:cs typeface="Courier New" pitchFamily="49" charset="0"/>
              </a:rPr>
              <a:t>flag</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P1IE |= BIT3</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 for </a:t>
            </a:r>
            <a:r>
              <a:rPr lang="en-US" sz="1400" b="1" dirty="0" smtClean="0">
                <a:solidFill>
                  <a:srgbClr val="00B050"/>
                </a:solidFill>
                <a:latin typeface="Courier New" pitchFamily="49" charset="0"/>
                <a:cs typeface="Courier New" pitchFamily="49" charset="0"/>
              </a:rPr>
              <a:t>P1.3</a:t>
            </a:r>
            <a:endParaRPr lang="en-US" sz="1400" b="1" dirty="0">
              <a:solidFill>
                <a:srgbClr val="00B050"/>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__</a:t>
            </a:r>
            <a:r>
              <a:rPr lang="en-US" sz="1400" b="1" dirty="0" err="1">
                <a:solidFill>
                  <a:schemeClr val="accent2"/>
                </a:solidFill>
                <a:latin typeface="Courier New" pitchFamily="49" charset="0"/>
                <a:cs typeface="Courier New" pitchFamily="49" charset="0"/>
              </a:rPr>
              <a:t>enable_interrupt</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main program loop</a:t>
            </a:r>
          </a:p>
          <a:p>
            <a:pPr marL="57150" indent="0">
              <a:buNone/>
            </a:pPr>
            <a:r>
              <a:rPr lang="en-US" sz="1400" b="1" dirty="0">
                <a:solidFill>
                  <a:schemeClr val="accent2"/>
                </a:solidFill>
                <a:latin typeface="Courier New" pitchFamily="49" charset="0"/>
                <a:cs typeface="Courier New" pitchFamily="49" charset="0"/>
              </a:rPr>
              <a:t>    while (1) {</a:t>
            </a:r>
          </a:p>
          <a:p>
            <a:pPr marL="57150" indent="0">
              <a:buNone/>
            </a:pPr>
            <a:r>
              <a:rPr lang="en-US" sz="1400" b="1" dirty="0">
                <a:solidFill>
                  <a:schemeClr val="accent2"/>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if (</a:t>
            </a:r>
            <a:r>
              <a:rPr lang="en-US" sz="1400" b="1" dirty="0" err="1">
                <a:solidFill>
                  <a:srgbClr val="00B050"/>
                </a:solidFill>
                <a:latin typeface="Courier New" pitchFamily="49" charset="0"/>
                <a:cs typeface="Courier New" pitchFamily="49" charset="0"/>
              </a:rPr>
              <a:t>interruptFlag</a:t>
            </a:r>
            <a:r>
              <a:rPr lang="en-US" sz="1400" b="1" dirty="0" smtClean="0">
                <a:solidFill>
                  <a:srgbClr val="00B050"/>
                </a:solidFill>
                <a:latin typeface="Courier New" pitchFamily="49" charset="0"/>
                <a:cs typeface="Courier New" pitchFamily="49" charset="0"/>
              </a:rPr>
              <a:t>)    // </a:t>
            </a:r>
            <a:r>
              <a:rPr lang="en-US" sz="1400" b="1" dirty="0">
                <a:solidFill>
                  <a:srgbClr val="00B050"/>
                </a:solidFill>
                <a:latin typeface="Courier New" pitchFamily="49" charset="0"/>
                <a:cs typeface="Courier New" pitchFamily="49" charset="0"/>
              </a:rPr>
              <a:t>respond</a:t>
            </a:r>
          </a:p>
          <a:p>
            <a:pPr marL="5715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a:t>
            </a:r>
            <a:endParaRPr lang="en-US" sz="1400" b="1" dirty="0">
              <a:solidFill>
                <a:schemeClr val="accent2"/>
              </a:solidFill>
              <a:latin typeface="Courier New" pitchFamily="49" charset="0"/>
              <a:cs typeface="Courier New" pitchFamily="49" charset="0"/>
            </a:endParaRPr>
          </a:p>
          <a:p>
            <a:pPr marL="57150" indent="0">
              <a:buNone/>
            </a:pPr>
            <a:r>
              <a:rPr lang="en-US" sz="1400" b="1" dirty="0" smtClean="0">
                <a:solidFill>
                  <a:schemeClr val="accent2"/>
                </a:solidFill>
                <a:latin typeface="Courier New" pitchFamily="49" charset="0"/>
                <a:cs typeface="Courier New" pitchFamily="49" charset="0"/>
              </a:rPr>
              <a:t>}</a:t>
            </a:r>
          </a:p>
          <a:p>
            <a:pPr marL="57150" indent="0">
              <a:buNone/>
            </a:pPr>
            <a:endParaRPr lang="en-US" sz="1400" b="1" dirty="0">
              <a:solidFill>
                <a:schemeClr val="accent2"/>
              </a:solidFill>
              <a:latin typeface="Courier New" pitchFamily="49" charset="0"/>
              <a:cs typeface="Courier New" pitchFamily="49" charset="0"/>
            </a:endParaRPr>
          </a:p>
          <a:p>
            <a:pPr marL="57150" indent="0">
              <a:buNone/>
            </a:pPr>
            <a:r>
              <a:rPr lang="en-US" sz="1400" b="1" dirty="0">
                <a:solidFill>
                  <a:schemeClr val="accent2"/>
                </a:solidFill>
                <a:latin typeface="Courier New" pitchFamily="49" charset="0"/>
                <a:cs typeface="Courier New" pitchFamily="49" charset="0"/>
              </a:rPr>
              <a:t>#pragma vector=PORT1_VECTOR</a:t>
            </a:r>
          </a:p>
          <a:p>
            <a:pPr marL="57150" indent="0">
              <a:buNone/>
            </a:pPr>
            <a:r>
              <a:rPr lang="en-US" sz="1400" b="1" dirty="0">
                <a:solidFill>
                  <a:schemeClr val="accent2"/>
                </a:solidFill>
                <a:latin typeface="Courier New" pitchFamily="49" charset="0"/>
                <a:cs typeface="Courier New" pitchFamily="49" charset="0"/>
              </a:rPr>
              <a:t>__interrupt void Port_1_ISR(void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P1IFG </a:t>
            </a:r>
            <a:r>
              <a:rPr lang="en-US" sz="1600" b="1" dirty="0">
                <a:solidFill>
                  <a:schemeClr val="accent2"/>
                </a:solidFill>
                <a:latin typeface="Courier New" pitchFamily="49" charset="0"/>
                <a:cs typeface="Courier New" pitchFamily="49" charset="0"/>
              </a:rPr>
              <a:t>&amp;= ~BIT3;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P1.3 interrupt flag</a:t>
            </a:r>
          </a:p>
          <a:p>
            <a:pPr marL="57150" indent="0">
              <a:buNone/>
            </a:pPr>
            <a:r>
              <a:rPr lang="en-US" sz="1600" b="1" dirty="0">
                <a:solidFill>
                  <a:schemeClr val="accent2"/>
                </a:solidFill>
                <a:latin typeface="Courier New" pitchFamily="49" charset="0"/>
                <a:cs typeface="Courier New" pitchFamily="49" charset="0"/>
              </a:rPr>
              <a:t>    P1OUT ^= BIT0|BIT6;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toggle LEDs</a:t>
            </a:r>
          </a:p>
          <a:p>
            <a:pPr marL="57150" indent="0">
              <a:buNone/>
            </a:pP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interruptFlag</a:t>
            </a:r>
            <a:r>
              <a:rPr lang="en-US" sz="1600" b="1" dirty="0">
                <a:solidFill>
                  <a:schemeClr val="accent2"/>
                </a:solidFill>
                <a:latin typeface="Courier New" pitchFamily="49" charset="0"/>
                <a:cs typeface="Courier New" pitchFamily="49" charset="0"/>
              </a:rPr>
              <a:t> = 1</a:t>
            </a:r>
            <a:r>
              <a:rPr lang="en-US" sz="1600" b="1" dirty="0" smtClean="0">
                <a:solidFill>
                  <a:schemeClr val="accent2"/>
                </a:solidFill>
                <a:latin typeface="Courier New" pitchFamily="49" charset="0"/>
                <a:cs typeface="Courier New" pitchFamily="49" charset="0"/>
              </a:rPr>
              <a:t>;  </a:t>
            </a:r>
          </a:p>
          <a:p>
            <a:pPr marL="57150" indent="0">
              <a:buNone/>
            </a:pPr>
            <a:r>
              <a:rPr lang="en-US" sz="1600" b="1" dirty="0" smtClean="0">
                <a:solidFill>
                  <a:schemeClr val="accent2"/>
                </a:solidFill>
                <a:latin typeface="Courier New" pitchFamily="49" charset="0"/>
                <a:cs typeface="Courier New" pitchFamily="49" charset="0"/>
              </a:rPr>
              <a:t>}</a:t>
            </a: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232212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Multiple Push </a:t>
            </a:r>
            <a:r>
              <a:rPr lang="en-US" b="1" dirty="0"/>
              <a:t>Button </a:t>
            </a:r>
            <a:r>
              <a:rPr lang="en-US" b="1" dirty="0" smtClean="0"/>
              <a:t>Interrupts</a:t>
            </a:r>
            <a:endParaRPr lang="en-US" b="1" dirty="0"/>
          </a:p>
        </p:txBody>
      </p:sp>
      <p:sp>
        <p:nvSpPr>
          <p:cNvPr id="5" name="Content Placeholder 2"/>
          <p:cNvSpPr>
            <a:spLocks noGrp="1"/>
          </p:cNvSpPr>
          <p:nvPr>
            <p:ph idx="1"/>
          </p:nvPr>
        </p:nvSpPr>
        <p:spPr>
          <a:xfrm>
            <a:off x="65118" y="1474075"/>
            <a:ext cx="4618822" cy="4887311"/>
          </a:xfrm>
          <a:ln>
            <a:solidFill>
              <a:schemeClr val="tx1"/>
            </a:solidFill>
          </a:ln>
        </p:spPr>
        <p:txBody>
          <a:bodyPr>
            <a:normAutofit fontScale="92500" lnSpcReduction="10000"/>
          </a:bodyPr>
          <a:lstStyle/>
          <a:p>
            <a:pPr marL="0" indent="0">
              <a:buNone/>
            </a:pPr>
            <a:r>
              <a:rPr lang="en-US" sz="1400" b="1" dirty="0" smtClean="0">
                <a:solidFill>
                  <a:schemeClr val="accent2"/>
                </a:solidFill>
                <a:latin typeface="Courier New" pitchFamily="49" charset="0"/>
                <a:cs typeface="Courier New" pitchFamily="49" charset="0"/>
              </a:rPr>
              <a:t>int </a:t>
            </a:r>
            <a:r>
              <a:rPr lang="en-US" sz="1400" b="1" dirty="0">
                <a:solidFill>
                  <a:schemeClr val="accent2"/>
                </a:solidFill>
                <a:latin typeface="Courier New" pitchFamily="49" charset="0"/>
                <a:cs typeface="Courier New" pitchFamily="49" charset="0"/>
              </a:rPr>
              <a:t>main(void</a:t>
            </a:r>
            <a:r>
              <a:rPr lang="en-US" sz="1400" b="1" dirty="0" smtClean="0">
                <a:solidFill>
                  <a:schemeClr val="accent2"/>
                </a:solidFill>
                <a:latin typeface="Courier New" pitchFamily="49" charset="0"/>
                <a:cs typeface="Courier New" pitchFamily="49" charset="0"/>
              </a:rPr>
              <a:t>) {</a:t>
            </a:r>
            <a:endParaRPr lang="en-US" sz="1400" b="1" dirty="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WDTCTL = WDTPW|WDTHOLD;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stop the watchdog timer</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P1DIR |= BIT0|BIT6;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LEDs to output</a:t>
            </a:r>
          </a:p>
          <a:p>
            <a:pPr marL="0" indent="0">
              <a:buNone/>
            </a:pPr>
            <a:r>
              <a:rPr lang="en-US" sz="1400" b="1" dirty="0">
                <a:solidFill>
                  <a:schemeClr val="accent2"/>
                </a:solidFill>
                <a:latin typeface="Courier New" pitchFamily="49" charset="0"/>
                <a:cs typeface="Courier New" pitchFamily="49" charset="0"/>
              </a:rPr>
              <a:t>    P1DIR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set buttons to input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P1IE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the interrupts</a:t>
            </a:r>
          </a:p>
          <a:p>
            <a:pPr marL="0" indent="0">
              <a:buNone/>
            </a:pPr>
            <a:r>
              <a:rPr lang="en-US" sz="1400" b="1" dirty="0">
                <a:solidFill>
                  <a:schemeClr val="accent2"/>
                </a:solidFill>
                <a:latin typeface="Courier New" pitchFamily="49" charset="0"/>
                <a:cs typeface="Courier New" pitchFamily="49" charset="0"/>
              </a:rPr>
              <a:t>    P1IES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err="1" smtClean="0">
                <a:solidFill>
                  <a:srgbClr val="00B050"/>
                </a:solidFill>
                <a:latin typeface="Courier New" pitchFamily="49" charset="0"/>
                <a:cs typeface="Courier New" pitchFamily="49" charset="0"/>
              </a:rPr>
              <a:t>config</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interrupt </a:t>
            </a:r>
            <a:r>
              <a:rPr lang="en-US" sz="1400" b="1" dirty="0" smtClean="0">
                <a:solidFill>
                  <a:srgbClr val="00B050"/>
                </a:solidFill>
                <a:latin typeface="Courier New" pitchFamily="49" charset="0"/>
                <a:cs typeface="Courier New" pitchFamily="49" charset="0"/>
              </a:rPr>
              <a:t>for falling </a:t>
            </a:r>
            <a:r>
              <a:rPr lang="en-US" sz="1400" b="1" dirty="0">
                <a:solidFill>
                  <a:srgbClr val="00B050"/>
                </a:solidFill>
                <a:latin typeface="Courier New" pitchFamily="49" charset="0"/>
                <a:cs typeface="Courier New" pitchFamily="49" charset="0"/>
              </a:rPr>
              <a:t>edges</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P1REN |= BIT1|BIT2|BIT3;                   </a:t>
            </a:r>
            <a:r>
              <a:rPr lang="en-US" sz="1400" b="1" dirty="0" smtClean="0">
                <a:solidFill>
                  <a:schemeClr val="accent2"/>
                </a:solidFill>
                <a:latin typeface="Courier New" pitchFamily="49" charset="0"/>
                <a:cs typeface="Courier New" pitchFamily="49" charset="0"/>
              </a:rPr>
              <a:t>  </a:t>
            </a: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enable </a:t>
            </a:r>
            <a:r>
              <a:rPr lang="en-US" sz="1400" b="1" dirty="0" smtClean="0">
                <a:solidFill>
                  <a:srgbClr val="00B050"/>
                </a:solidFill>
                <a:latin typeface="Courier New" pitchFamily="49" charset="0"/>
                <a:cs typeface="Courier New" pitchFamily="49" charset="0"/>
              </a:rPr>
              <a:t>pull-up/pull-down </a:t>
            </a:r>
            <a:r>
              <a:rPr lang="en-US" sz="1400" b="1" dirty="0">
                <a:solidFill>
                  <a:srgbClr val="00B050"/>
                </a:solidFill>
                <a:latin typeface="Courier New" pitchFamily="49" charset="0"/>
                <a:cs typeface="Courier New" pitchFamily="49" charset="0"/>
              </a:rPr>
              <a:t>network</a:t>
            </a:r>
          </a:p>
          <a:p>
            <a:pPr marL="0" indent="0">
              <a:buNone/>
            </a:pPr>
            <a:r>
              <a:rPr lang="en-US" sz="1400" b="1" dirty="0">
                <a:solidFill>
                  <a:schemeClr val="accent2"/>
                </a:solidFill>
                <a:latin typeface="Courier New" pitchFamily="49" charset="0"/>
                <a:cs typeface="Courier New" pitchFamily="49" charset="0"/>
              </a:rPr>
              <a:t>    P1OUT |=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configure as pull-up</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P1IFG &amp;= ~(BIT1|BIT2|BIT3);                </a:t>
            </a:r>
            <a:endParaRPr lang="en-US" sz="1400" b="1" dirty="0" smtClean="0">
              <a:solidFill>
                <a:schemeClr val="accent2"/>
              </a:solidFill>
              <a:latin typeface="Courier New" pitchFamily="49" charset="0"/>
              <a:cs typeface="Courier New" pitchFamily="49" charset="0"/>
            </a:endParaRPr>
          </a:p>
          <a:p>
            <a:pPr marL="0" indent="0">
              <a:buNone/>
            </a:pPr>
            <a:r>
              <a:rPr lang="en-US" sz="1400" b="1" dirty="0">
                <a:solidFill>
                  <a:schemeClr val="accent2"/>
                </a:solidFill>
                <a:latin typeface="Courier New" pitchFamily="49" charset="0"/>
                <a:cs typeface="Courier New" pitchFamily="49" charset="0"/>
              </a:rPr>
              <a:t> </a:t>
            </a:r>
            <a:r>
              <a:rPr lang="en-US" sz="1400" b="1" dirty="0" smtClean="0">
                <a:solidFill>
                  <a:schemeClr val="accent2"/>
                </a:solidFill>
                <a:latin typeface="Courier New" pitchFamily="49" charset="0"/>
                <a:cs typeface="Courier New" pitchFamily="49" charset="0"/>
              </a:rPr>
              <a:t>   </a:t>
            </a:r>
            <a:r>
              <a:rPr lang="en-US" sz="1400" b="1" dirty="0" smtClean="0">
                <a:solidFill>
                  <a:srgbClr val="00B050"/>
                </a:solidFill>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clear </a:t>
            </a:r>
            <a:r>
              <a:rPr lang="en-US" sz="1400" b="1" dirty="0" smtClean="0">
                <a:solidFill>
                  <a:srgbClr val="00B050"/>
                </a:solidFill>
                <a:latin typeface="Courier New" pitchFamily="49" charset="0"/>
                <a:cs typeface="Courier New" pitchFamily="49" charset="0"/>
              </a:rPr>
              <a:t>flags</a:t>
            </a:r>
          </a:p>
          <a:p>
            <a:pPr marL="0" indent="0">
              <a:buNone/>
            </a:pPr>
            <a:endParaRPr lang="en-US" sz="1400" b="1" dirty="0">
              <a:solidFill>
                <a:srgbClr val="00B050"/>
              </a:solidFill>
              <a:latin typeface="Courier New" pitchFamily="49" charset="0"/>
              <a:cs typeface="Courier New" pitchFamily="49" charset="0"/>
            </a:endParaRP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__</a:t>
            </a:r>
            <a:r>
              <a:rPr lang="en-US" sz="1400" b="1" dirty="0" err="1">
                <a:solidFill>
                  <a:schemeClr val="accent2"/>
                </a:solidFill>
                <a:latin typeface="Courier New" pitchFamily="49" charset="0"/>
                <a:cs typeface="Courier New" pitchFamily="49" charset="0"/>
              </a:rPr>
              <a:t>enable_interrupt</a:t>
            </a:r>
            <a:r>
              <a:rPr lang="en-US" sz="1400" b="1" dirty="0">
                <a:solidFill>
                  <a:schemeClr val="accent2"/>
                </a:solidFill>
                <a:latin typeface="Courier New" pitchFamily="49" charset="0"/>
                <a:cs typeface="Courier New" pitchFamily="49" charset="0"/>
              </a:rPr>
              <a:t>();</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while (1) {}</a:t>
            </a:r>
          </a:p>
          <a:p>
            <a:pPr marL="0" indent="0">
              <a:buNone/>
            </a:pPr>
            <a:r>
              <a:rPr lang="en-US" sz="1400" b="1" dirty="0" smtClean="0">
                <a:solidFill>
                  <a:schemeClr val="accent2"/>
                </a:solidFill>
                <a:latin typeface="Courier New" pitchFamily="49" charset="0"/>
                <a:cs typeface="Courier New" pitchFamily="49" charset="0"/>
              </a:rPr>
              <a:t>    </a:t>
            </a:r>
            <a:r>
              <a:rPr lang="en-US" sz="1400" b="1" dirty="0">
                <a:solidFill>
                  <a:schemeClr val="accent2"/>
                </a:solidFill>
                <a:latin typeface="Courier New" pitchFamily="49" charset="0"/>
                <a:cs typeface="Courier New" pitchFamily="49" charset="0"/>
              </a:rPr>
              <a:t>return 0;</a:t>
            </a:r>
          </a:p>
          <a:p>
            <a:pPr marL="0" indent="0">
              <a:buNone/>
            </a:pPr>
            <a:r>
              <a:rPr lang="en-US" sz="1400" b="1" dirty="0">
                <a:solidFill>
                  <a:schemeClr val="accent2"/>
                </a:solidFill>
                <a:latin typeface="Courier New" pitchFamily="49" charset="0"/>
                <a:cs typeface="Courier New" pitchFamily="49" charset="0"/>
              </a:rPr>
              <a:t>}</a:t>
            </a:r>
          </a:p>
          <a:p>
            <a:pPr marL="0" indent="0">
              <a:buNone/>
            </a:pPr>
            <a:endParaRPr lang="en-US" sz="1400" b="1" dirty="0" smtClean="0">
              <a:solidFill>
                <a:schemeClr val="accent2"/>
              </a:solidFill>
              <a:latin typeface="Courier New" pitchFamily="49" charset="0"/>
              <a:cs typeface="Courier New" pitchFamily="49" charset="0"/>
            </a:endParaRPr>
          </a:p>
        </p:txBody>
      </p:sp>
      <p:sp>
        <p:nvSpPr>
          <p:cNvPr id="6" name="Content Placeholder 2"/>
          <p:cNvSpPr txBox="1">
            <a:spLocks/>
          </p:cNvSpPr>
          <p:nvPr/>
        </p:nvSpPr>
        <p:spPr bwMode="auto">
          <a:xfrm>
            <a:off x="4683940" y="1474075"/>
            <a:ext cx="4434054" cy="4887311"/>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1" kern="0" dirty="0" smtClean="0">
                <a:solidFill>
                  <a:schemeClr val="accent2"/>
                </a:solidFill>
                <a:latin typeface="Courier New" pitchFamily="49" charset="0"/>
                <a:cs typeface="Courier New" pitchFamily="49" charset="0"/>
              </a:rPr>
              <a:t>#</a:t>
            </a:r>
            <a:r>
              <a:rPr lang="en-US" sz="1200" b="1" kern="0" dirty="0">
                <a:solidFill>
                  <a:schemeClr val="accent2"/>
                </a:solidFill>
                <a:latin typeface="Courier New" pitchFamily="49" charset="0"/>
                <a:cs typeface="Courier New" pitchFamily="49" charset="0"/>
              </a:rPr>
              <a:t>pragma vector=PORT1_VECTOR</a:t>
            </a:r>
          </a:p>
          <a:p>
            <a:pPr marL="0" indent="0">
              <a:buFontTx/>
              <a:buNone/>
            </a:pPr>
            <a:r>
              <a:rPr lang="en-US" sz="1200" b="1" kern="0" dirty="0">
                <a:solidFill>
                  <a:schemeClr val="accent2"/>
                </a:solidFill>
                <a:latin typeface="Courier New" pitchFamily="49" charset="0"/>
                <a:cs typeface="Courier New" pitchFamily="49" charset="0"/>
              </a:rPr>
              <a:t>__interrupt void Port_1_ISR(void</a:t>
            </a:r>
            <a:r>
              <a:rPr lang="en-US" sz="1200" b="1" kern="0" dirty="0" smtClean="0">
                <a:solidFill>
                  <a:schemeClr val="accent2"/>
                </a:solidFill>
                <a:latin typeface="Courier New" pitchFamily="49" charset="0"/>
                <a:cs typeface="Courier New" pitchFamily="49" charset="0"/>
              </a:rPr>
              <a:t>) {</a:t>
            </a: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~BIT1;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clear flag</a:t>
            </a:r>
          </a:p>
          <a:p>
            <a:pPr marL="0" indent="0">
              <a:buFontTx/>
              <a:buNone/>
            </a:pPr>
            <a:r>
              <a:rPr lang="en-US" sz="1200" b="1" kern="0" dirty="0">
                <a:solidFill>
                  <a:schemeClr val="accent2"/>
                </a:solidFill>
                <a:latin typeface="Courier New" pitchFamily="49" charset="0"/>
                <a:cs typeface="Courier New" pitchFamily="49" charset="0"/>
              </a:rPr>
              <a:t>        P1OUT ^= BIT6</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2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BIT2)</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~BIT2</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flag</a:t>
            </a:r>
          </a:p>
          <a:p>
            <a:pPr marL="0" indent="0">
              <a:buFontTx/>
              <a:buNone/>
            </a:pPr>
            <a:r>
              <a:rPr lang="en-US" sz="1200" b="1" kern="0" dirty="0">
                <a:solidFill>
                  <a:schemeClr val="accent2"/>
                </a:solidFill>
                <a:latin typeface="Courier New" pitchFamily="49" charset="0"/>
                <a:cs typeface="Courier New" pitchFamily="49" charset="0"/>
              </a:rPr>
              <a:t>        P1OUT ^= BIT0;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LED 1</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endParaRPr lang="en-US" sz="1100" b="1" kern="0" dirty="0">
              <a:solidFill>
                <a:schemeClr val="accent2"/>
              </a:solidFill>
              <a:latin typeface="Courier New" pitchFamily="49" charset="0"/>
              <a:cs typeface="Courier New" pitchFamily="49" charset="0"/>
            </a:endParaRPr>
          </a:p>
          <a:p>
            <a:pPr marL="0" indent="0">
              <a:buFontTx/>
              <a:buNone/>
            </a:pPr>
            <a:r>
              <a:rPr lang="en-US" sz="1200" b="1" kern="0" dirty="0">
                <a:solidFill>
                  <a:schemeClr val="accent2"/>
                </a:solidFill>
                <a:latin typeface="Courier New" pitchFamily="49" charset="0"/>
                <a:cs typeface="Courier New" pitchFamily="49" charset="0"/>
              </a:rPr>
              <a:t>    if (P1IFG &amp; BIT3)</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P1IFG &amp;= ~BIT3</a:t>
            </a:r>
            <a:r>
              <a:rPr lang="en-US" sz="1200" b="1" kern="0" dirty="0" smtClean="0">
                <a:solidFill>
                  <a:schemeClr val="accent2"/>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 clear P1.3 </a:t>
            </a:r>
            <a:endParaRPr lang="en-US" sz="1200" b="1" kern="0" dirty="0" smtClean="0">
              <a:solidFill>
                <a:srgbClr val="00B050"/>
              </a:solidFill>
              <a:latin typeface="Courier New" pitchFamily="49" charset="0"/>
              <a:cs typeface="Courier New" pitchFamily="49" charset="0"/>
            </a:endParaRPr>
          </a:p>
          <a:p>
            <a:pPr marL="0" indent="0">
              <a:buFontTx/>
              <a:buNone/>
            </a:pPr>
            <a:r>
              <a:rPr lang="en-US" sz="1200" b="1" kern="0" dirty="0">
                <a:solidFill>
                  <a:srgbClr val="00B050"/>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 interrupt </a:t>
            </a:r>
            <a:r>
              <a:rPr lang="en-US" sz="1200" b="1" kern="0" dirty="0">
                <a:solidFill>
                  <a:srgbClr val="00B050"/>
                </a:solidFill>
                <a:latin typeface="Courier New" pitchFamily="49" charset="0"/>
                <a:cs typeface="Courier New" pitchFamily="49" charset="0"/>
              </a:rPr>
              <a:t>flag</a:t>
            </a:r>
          </a:p>
          <a:p>
            <a:pPr marL="0" indent="0">
              <a:buFontTx/>
              <a:buNone/>
            </a:pPr>
            <a:r>
              <a:rPr lang="en-US" sz="1200" b="1" kern="0" dirty="0">
                <a:solidFill>
                  <a:schemeClr val="accent2"/>
                </a:solidFill>
                <a:latin typeface="Courier New" pitchFamily="49" charset="0"/>
                <a:cs typeface="Courier New" pitchFamily="49" charset="0"/>
              </a:rPr>
              <a:t>        P1OUT ^= BIT0|BIT6;                    </a:t>
            </a:r>
            <a:r>
              <a:rPr lang="en-US" sz="1200" b="1" kern="0" dirty="0" smtClean="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 </a:t>
            </a:r>
            <a:r>
              <a:rPr lang="en-US" sz="1200" b="1" kern="0" dirty="0" smtClean="0">
                <a:solidFill>
                  <a:schemeClr val="accent2"/>
                </a:solidFill>
                <a:latin typeface="Courier New" pitchFamily="49" charset="0"/>
                <a:cs typeface="Courier New" pitchFamily="49" charset="0"/>
              </a:rPr>
              <a:t>                  </a:t>
            </a:r>
            <a:r>
              <a:rPr lang="en-US" sz="1200" b="1" kern="0" dirty="0" smtClean="0">
                <a:solidFill>
                  <a:srgbClr val="00B050"/>
                </a:solidFill>
                <a:latin typeface="Courier New" pitchFamily="49" charset="0"/>
                <a:cs typeface="Courier New" pitchFamily="49" charset="0"/>
              </a:rPr>
              <a:t>// </a:t>
            </a:r>
            <a:r>
              <a:rPr lang="en-US" sz="1200" b="1" kern="0" dirty="0">
                <a:solidFill>
                  <a:srgbClr val="00B050"/>
                </a:solidFill>
                <a:latin typeface="Courier New" pitchFamily="49" charset="0"/>
                <a:cs typeface="Courier New" pitchFamily="49" charset="0"/>
              </a:rPr>
              <a:t>toggle both LEDs</a:t>
            </a:r>
          </a:p>
          <a:p>
            <a:pPr marL="0" indent="0">
              <a:buFontTx/>
              <a:buNone/>
            </a:pPr>
            <a:r>
              <a:rPr lang="en-US" sz="1200" b="1" kern="0" dirty="0">
                <a:solidFill>
                  <a:schemeClr val="accent2"/>
                </a:solidFill>
                <a:latin typeface="Courier New" pitchFamily="49" charset="0"/>
                <a:cs typeface="Courier New" pitchFamily="49" charset="0"/>
              </a:rPr>
              <a:t>    }</a:t>
            </a:r>
          </a:p>
          <a:p>
            <a:pPr marL="0" indent="0">
              <a:buFontTx/>
              <a:buNone/>
            </a:pPr>
            <a:r>
              <a:rPr lang="en-US" sz="1200" b="1" kern="0" dirty="0">
                <a:solidFill>
                  <a:schemeClr val="accent2"/>
                </a:solidFill>
                <a:latin typeface="Courier New" pitchFamily="49" charset="0"/>
                <a:cs typeface="Courier New" pitchFamily="49" charset="0"/>
              </a:rPr>
              <a:t>}</a:t>
            </a:r>
            <a:endParaRPr lang="en-US" sz="1200" b="1" kern="0" dirty="0">
              <a:solidFill>
                <a:srgbClr val="00B050"/>
              </a:solidFill>
              <a:latin typeface="Courier New" pitchFamily="49" charset="0"/>
              <a:cs typeface="Courier New" pitchFamily="49" charset="0"/>
            </a:endParaRPr>
          </a:p>
        </p:txBody>
      </p:sp>
    </p:spTree>
    <p:extLst>
      <p:ext uri="{BB962C8B-B14F-4D97-AF65-F5344CB8AC3E}">
        <p14:creationId xmlns:p14="http://schemas.microsoft.com/office/powerpoint/2010/main" val="4278541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r>
              <a:rPr lang="en-US" sz="2400" dirty="0"/>
              <a:t>Create a project around </a:t>
            </a:r>
            <a:r>
              <a:rPr lang="en-US" sz="2400" dirty="0" err="1"/>
              <a:t>interruptTones.c</a:t>
            </a:r>
            <a:r>
              <a:rPr lang="en-US" sz="2400" dirty="0"/>
              <a:t>.  This C program utilizes interrupts to Blink the Green LED (P1.0 using Timer A at 440Hz  Modify the program to do the following</a:t>
            </a:r>
            <a:r>
              <a:rPr lang="en-US" sz="2400" dirty="0" smtClean="0"/>
              <a:t>:</a:t>
            </a:r>
          </a:p>
          <a:p>
            <a:pPr lvl="1"/>
            <a:r>
              <a:rPr lang="en-US" sz="1800" dirty="0" smtClean="0"/>
              <a:t>Put </a:t>
            </a:r>
            <a:r>
              <a:rPr lang="en-US" sz="1800" dirty="0"/>
              <a:t>a speaker or headphones on P1.6 to listen to the 440Hz 'A' Tone using the following schematic.</a:t>
            </a:r>
          </a:p>
          <a:p>
            <a:pPr lvl="1"/>
            <a:r>
              <a:rPr lang="en-US" sz="1800" dirty="0" smtClean="0"/>
              <a:t>Implement </a:t>
            </a:r>
            <a:r>
              <a:rPr lang="en-US" sz="1800" dirty="0"/>
              <a:t>another interrupt from a button press (P1.3) to toggle the Red LED (P1.0) and then increment through each tone in the counts array.</a:t>
            </a:r>
          </a:p>
          <a:p>
            <a:pPr lvl="1"/>
            <a:r>
              <a:rPr lang="en-US" sz="1800" dirty="0" smtClean="0"/>
              <a:t>Use </a:t>
            </a:r>
            <a:r>
              <a:rPr lang="en-US" sz="1800" dirty="0"/>
              <a:t>the button interrupt to increment through the counts array to be output the different tones on a speaker.</a:t>
            </a:r>
          </a:p>
        </p:txBody>
      </p:sp>
      <p:sp>
        <p:nvSpPr>
          <p:cNvPr id="4" name="Rectangle 3"/>
          <p:cNvSpPr/>
          <p:nvPr/>
        </p:nvSpPr>
        <p:spPr>
          <a:xfrm>
            <a:off x="2960176" y="5594292"/>
            <a:ext cx="2861040" cy="461665"/>
          </a:xfrm>
          <a:prstGeom prst="rect">
            <a:avLst/>
          </a:prstGeom>
        </p:spPr>
        <p:txBody>
          <a:bodyPr wrap="none">
            <a:spAutoFit/>
          </a:bodyPr>
          <a:lstStyle/>
          <a:p>
            <a:r>
              <a:rPr lang="en-US" dirty="0"/>
              <a:t>(see </a:t>
            </a:r>
            <a:r>
              <a:rPr lang="en-US" dirty="0" err="1"/>
              <a:t>interruptTones.c</a:t>
            </a:r>
            <a:r>
              <a:rPr lang="en-US" dirty="0"/>
              <a:t>)</a:t>
            </a:r>
          </a:p>
        </p:txBody>
      </p:sp>
    </p:spTree>
    <p:extLst>
      <p:ext uri="{BB962C8B-B14F-4D97-AF65-F5344CB8AC3E}">
        <p14:creationId xmlns:p14="http://schemas.microsoft.com/office/powerpoint/2010/main" val="3383098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251" y="1385334"/>
            <a:ext cx="8435498" cy="4769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9392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3" name="Content Placeholder 2"/>
          <p:cNvSpPr>
            <a:spLocks noGrp="1"/>
          </p:cNvSpPr>
          <p:nvPr>
            <p:ph idx="1"/>
          </p:nvPr>
        </p:nvSpPr>
        <p:spPr/>
        <p:txBody>
          <a:bodyPr/>
          <a:lstStyle/>
          <a:p>
            <a:endParaRPr lang="en-US" sz="1800" dirty="0"/>
          </a:p>
        </p:txBody>
      </p:sp>
      <p:sp>
        <p:nvSpPr>
          <p:cNvPr id="4" name="Rectangle 3"/>
          <p:cNvSpPr/>
          <p:nvPr/>
        </p:nvSpPr>
        <p:spPr>
          <a:xfrm>
            <a:off x="3141480" y="659685"/>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6172174"/>
            <a:ext cx="9144000" cy="707886"/>
          </a:xfrm>
          <a:prstGeom prst="rect">
            <a:avLst/>
          </a:prstGeom>
        </p:spPr>
        <p:txBody>
          <a:bodyPr wrap="square">
            <a:spAutoFit/>
          </a:bodyPr>
          <a:lstStyle/>
          <a:p>
            <a:pPr algn="ctr">
              <a:spcBef>
                <a:spcPts val="0"/>
              </a:spcBef>
            </a:pPr>
            <a:r>
              <a:rPr lang="en-US" sz="2000" dirty="0"/>
              <a:t>Setup for the hooking up 3.5mm Audio Jack to the MSP430 Launchpad Board</a:t>
            </a:r>
          </a:p>
          <a:p>
            <a:pPr algn="ctr">
              <a:spcBef>
                <a:spcPts val="0"/>
              </a:spcBef>
            </a:pPr>
            <a:r>
              <a:rPr lang="en-US" sz="2000" dirty="0" smtClean="0"/>
              <a:t>without </a:t>
            </a:r>
            <a:r>
              <a:rPr lang="en-US" sz="2000" dirty="0"/>
              <a:t>Volume Control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0223"/>
            <a:ext cx="79248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258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2834053" y="1362842"/>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0" y="5545033"/>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302" y="1824507"/>
            <a:ext cx="6259383" cy="3530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331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Subtitle 2"/>
          <p:cNvSpPr>
            <a:spLocks noGrp="1"/>
          </p:cNvSpPr>
          <p:nvPr>
            <p:ph idx="1"/>
          </p:nvPr>
        </p:nvSpPr>
        <p:spPr/>
        <p:txBody>
          <a:bodyPr/>
          <a:lstStyle/>
          <a:p>
            <a:pPr algn="l"/>
            <a:r>
              <a:rPr lang="en-US" sz="2800" b="1" dirty="0" smtClean="0"/>
              <a:t>Lesson Outline</a:t>
            </a:r>
            <a:endParaRPr lang="en-US" sz="2800" b="1" dirty="0" smtClean="0">
              <a:solidFill>
                <a:srgbClr val="0070C0"/>
              </a:solidFill>
            </a:endParaRPr>
          </a:p>
          <a:p>
            <a:pPr marL="800100" lvl="1" indent="-342900" algn="l">
              <a:buFont typeface="Arial" panose="020B0604020202020204" pitchFamily="34" charset="0"/>
              <a:buChar char="•"/>
            </a:pPr>
            <a:r>
              <a:rPr lang="en-US" dirty="0" smtClean="0">
                <a:solidFill>
                  <a:srgbClr val="0070C0"/>
                </a:solidFill>
              </a:rPr>
              <a:t>Interrupts</a:t>
            </a:r>
            <a:endParaRPr lang="en-US" sz="1800" dirty="0" smtClean="0">
              <a:solidFill>
                <a:srgbClr val="0070C0"/>
              </a:solidFill>
            </a:endParaRPr>
          </a:p>
          <a:p>
            <a:pPr algn="l"/>
            <a:endParaRPr lang="en-US" sz="2400" dirty="0" smtClean="0"/>
          </a:p>
        </p:txBody>
      </p:sp>
    </p:spTree>
    <p:extLst>
      <p:ext uri="{BB962C8B-B14F-4D97-AF65-F5344CB8AC3E}">
        <p14:creationId xmlns:p14="http://schemas.microsoft.com/office/powerpoint/2010/main" val="400163363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 Programming Exercise </a:t>
            </a:r>
            <a:endParaRPr lang="en-US" dirty="0"/>
          </a:p>
        </p:txBody>
      </p:sp>
      <p:sp>
        <p:nvSpPr>
          <p:cNvPr id="4" name="Rectangle 3"/>
          <p:cNvSpPr/>
          <p:nvPr/>
        </p:nvSpPr>
        <p:spPr>
          <a:xfrm>
            <a:off x="3212424" y="1459683"/>
            <a:ext cx="2861040" cy="461665"/>
          </a:xfrm>
          <a:prstGeom prst="rect">
            <a:avLst/>
          </a:prstGeom>
        </p:spPr>
        <p:txBody>
          <a:bodyPr wrap="none">
            <a:spAutoFit/>
          </a:bodyPr>
          <a:lstStyle/>
          <a:p>
            <a:r>
              <a:rPr lang="en-US" dirty="0"/>
              <a:t>(see </a:t>
            </a:r>
            <a:r>
              <a:rPr lang="en-US" dirty="0" err="1"/>
              <a:t>interruptTones.c</a:t>
            </a:r>
            <a:r>
              <a:rPr lang="en-US" dirty="0"/>
              <a:t>)</a:t>
            </a:r>
          </a:p>
        </p:txBody>
      </p:sp>
      <p:sp>
        <p:nvSpPr>
          <p:cNvPr id="7" name="Rectangle 6"/>
          <p:cNvSpPr/>
          <p:nvPr/>
        </p:nvSpPr>
        <p:spPr>
          <a:xfrm>
            <a:off x="-86710" y="5730740"/>
            <a:ext cx="9144000" cy="707886"/>
          </a:xfrm>
          <a:prstGeom prst="rect">
            <a:avLst/>
          </a:prstGeom>
        </p:spPr>
        <p:txBody>
          <a:bodyPr wrap="square">
            <a:spAutoFit/>
          </a:bodyPr>
          <a:lstStyle/>
          <a:p>
            <a:pPr algn="ctr">
              <a:spcBef>
                <a:spcPts val="0"/>
              </a:spcBef>
            </a:pPr>
            <a:r>
              <a:rPr lang="en-US" sz="2000" dirty="0"/>
              <a:t>Setup for the hooking up 3.5mm Audio Jack to the MSP430 Launchpad </a:t>
            </a:r>
            <a:r>
              <a:rPr lang="en-US" sz="2000" dirty="0" smtClean="0"/>
              <a:t>Board</a:t>
            </a:r>
          </a:p>
          <a:p>
            <a:pPr algn="ctr">
              <a:spcBef>
                <a:spcPts val="0"/>
              </a:spcBef>
            </a:pPr>
            <a:r>
              <a:rPr lang="en-US" sz="2000" dirty="0" smtClean="0"/>
              <a:t>with Volume Control</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76" y="1921348"/>
            <a:ext cx="7593097" cy="3878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9124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dirty="0"/>
          </a:p>
        </p:txBody>
      </p:sp>
      <p:sp>
        <p:nvSpPr>
          <p:cNvPr id="4" name="Title 3"/>
          <p:cNvSpPr>
            <a:spLocks noGrp="1"/>
          </p:cNvSpPr>
          <p:nvPr>
            <p:ph type="title"/>
          </p:nvPr>
        </p:nvSpPr>
        <p:spPr/>
        <p:txBody>
          <a:bodyPr/>
          <a:lstStyle/>
          <a:p>
            <a:r>
              <a:rPr lang="en-US" dirty="0" smtClean="0"/>
              <a:t>BACKUPS</a:t>
            </a:r>
            <a:endParaRPr lang="en-US" dirty="0"/>
          </a:p>
        </p:txBody>
      </p:sp>
    </p:spTree>
    <p:extLst>
      <p:ext uri="{BB962C8B-B14F-4D97-AF65-F5344CB8AC3E}">
        <p14:creationId xmlns:p14="http://schemas.microsoft.com/office/powerpoint/2010/main" val="300363203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Polling - Example Code</a:t>
            </a:r>
            <a:endParaRPr lang="en-US" b="1" dirty="0"/>
          </a:p>
        </p:txBody>
      </p:sp>
      <p:sp>
        <p:nvSpPr>
          <p:cNvPr id="5" name="Content Placeholder 2"/>
          <p:cNvSpPr>
            <a:spLocks noGrp="1"/>
          </p:cNvSpPr>
          <p:nvPr>
            <p:ph idx="1"/>
          </p:nvPr>
        </p:nvSpPr>
        <p:spPr>
          <a:xfrm>
            <a:off x="65118" y="757317"/>
            <a:ext cx="8924336" cy="5176758"/>
          </a:xfrm>
          <a:solidFill>
            <a:schemeClr val="bg1"/>
          </a:solidFill>
          <a:ln>
            <a:solidFill>
              <a:schemeClr val="tx1"/>
            </a:solidFill>
          </a:ln>
        </p:spPr>
        <p:txBody>
          <a:bodyPr/>
          <a:lstStyle/>
          <a:p>
            <a:pPr marL="0" indent="0">
              <a:buNone/>
            </a:pPr>
            <a:r>
              <a:rPr lang="en-US" sz="1200" b="1" dirty="0" smtClean="0">
                <a:latin typeface="Courier New" pitchFamily="49" charset="0"/>
                <a:cs typeface="Courier New" pitchFamily="49" charset="0"/>
              </a:rPr>
              <a:t>           </a:t>
            </a:r>
            <a:r>
              <a:rPr lang="en-US" sz="1200" b="1" u="sng" dirty="0" err="1" smtClean="0">
                <a:latin typeface="Courier New" pitchFamily="49" charset="0"/>
                <a:cs typeface="Courier New" pitchFamily="49" charset="0"/>
              </a:rPr>
              <a:t>Main.c</a:t>
            </a:r>
            <a:endParaRPr lang="en-US" sz="1200" b="1" dirty="0" smtClean="0">
              <a:latin typeface="Courier New" pitchFamily="49" charset="0"/>
              <a:cs typeface="Courier New" pitchFamily="49" charset="0"/>
            </a:endParaRPr>
          </a:p>
          <a:p>
            <a:pPr marL="0" marR="0" indent="0">
              <a:spcBef>
                <a:spcPts val="0"/>
              </a:spcBef>
              <a:spcAft>
                <a:spcPts val="0"/>
              </a:spcAft>
              <a:buNone/>
            </a:pPr>
            <a:r>
              <a:rPr lang="en-US" sz="1200" b="1" dirty="0" smtClean="0">
                <a:solidFill>
                  <a:srgbClr val="7F0055"/>
                </a:solidFill>
                <a:latin typeface="Consolas"/>
                <a:ea typeface="Calibri"/>
              </a:rPr>
              <a:t>#</a:t>
            </a:r>
            <a:r>
              <a:rPr lang="en-US" sz="1200" b="1" dirty="0">
                <a:solidFill>
                  <a:srgbClr val="7F0055"/>
                </a:solidFill>
                <a:latin typeface="Consolas"/>
                <a:ea typeface="Calibri"/>
              </a:rPr>
              <a:t>include</a:t>
            </a:r>
            <a:r>
              <a:rPr lang="en-US" sz="1200" dirty="0">
                <a:solidFill>
                  <a:srgbClr val="000000"/>
                </a:solidFill>
                <a:latin typeface="Consolas"/>
                <a:ea typeface="Calibri"/>
              </a:rPr>
              <a:t> </a:t>
            </a:r>
            <a:r>
              <a:rPr lang="en-US" sz="1200" dirty="0">
                <a:solidFill>
                  <a:srgbClr val="2A00FF"/>
                </a:solidFill>
                <a:latin typeface="Consolas"/>
                <a:ea typeface="Calibri"/>
              </a:rPr>
              <a:t>&lt;msp430g2553.h&gt;</a:t>
            </a:r>
            <a:endParaRPr lang="en-US" sz="1200" dirty="0">
              <a:latin typeface="Calibri"/>
              <a:ea typeface="Calibri"/>
            </a:endParaRPr>
          </a:p>
          <a:p>
            <a:pPr marL="0" marR="0" indent="0">
              <a:spcBef>
                <a:spcPts val="0"/>
              </a:spcBef>
              <a:spcAft>
                <a:spcPts val="0"/>
              </a:spcAft>
              <a:buNone/>
            </a:pPr>
            <a:r>
              <a:rPr lang="en-US" sz="1200" dirty="0">
                <a:latin typeface="Consolas"/>
                <a:ea typeface="Calibri"/>
              </a:rPr>
              <a:t> </a:t>
            </a:r>
            <a:endParaRPr lang="en-US" sz="1200" dirty="0">
              <a:latin typeface="Calibri"/>
              <a:ea typeface="Calibri"/>
            </a:endParaRPr>
          </a:p>
          <a:p>
            <a:pPr marL="0" marR="0" indent="0">
              <a:spcBef>
                <a:spcPts val="0"/>
              </a:spcBef>
              <a:spcAft>
                <a:spcPts val="0"/>
              </a:spcAft>
              <a:buNone/>
            </a:pP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r>
              <a:rPr lang="en-US" sz="1200" b="1" dirty="0" smtClean="0">
                <a:solidFill>
                  <a:srgbClr val="000000"/>
                </a:solidFill>
                <a:latin typeface="Consolas"/>
                <a:ea typeface="Calibri"/>
              </a:rPr>
              <a:t>main</a:t>
            </a:r>
            <a:r>
              <a:rPr lang="en-US" sz="1200" dirty="0" smtClean="0">
                <a:solidFill>
                  <a:srgbClr val="000000"/>
                </a:solidFill>
                <a:latin typeface="Consolas"/>
                <a:ea typeface="Calibri"/>
              </a:rPr>
              <a:t>(</a:t>
            </a:r>
            <a:r>
              <a:rPr lang="en-US" sz="1200" b="1" dirty="0" smtClean="0">
                <a:solidFill>
                  <a:srgbClr val="7F0055"/>
                </a:solidFill>
                <a:latin typeface="Consolas"/>
                <a:ea typeface="Calibri"/>
              </a:rPr>
              <a:t>void</a:t>
            </a:r>
            <a:r>
              <a:rPr lang="en-US" sz="1200" dirty="0" smtClean="0">
                <a:solidFill>
                  <a:srgbClr val="000000"/>
                </a:solidFill>
                <a:latin typeface="Consolas"/>
                <a:ea typeface="Calibri"/>
              </a:rPr>
              <a:t>) {</a:t>
            </a:r>
            <a:endParaRPr lang="en-US" sz="1200" dirty="0" smtClean="0">
              <a:latin typeface="Calibri"/>
              <a:ea typeface="Calibri"/>
            </a:endParaRPr>
          </a:p>
          <a:p>
            <a:pPr marL="0" indent="0">
              <a:buNone/>
            </a:pPr>
            <a:r>
              <a:rPr lang="en-US" sz="1200" dirty="0">
                <a:solidFill>
                  <a:srgbClr val="000000"/>
                </a:solidFill>
                <a:latin typeface="Consolas"/>
              </a:rPr>
              <a:t> </a:t>
            </a:r>
            <a:r>
              <a:rPr lang="en-US" sz="1200" dirty="0" smtClean="0">
                <a:solidFill>
                  <a:srgbClr val="000000"/>
                </a:solidFill>
                <a:latin typeface="Consolas"/>
              </a:rPr>
              <a:t>   WDTCTL </a:t>
            </a:r>
            <a:r>
              <a:rPr lang="en-US" sz="1200" dirty="0">
                <a:solidFill>
                  <a:srgbClr val="000000"/>
                </a:solidFill>
                <a:latin typeface="Consolas"/>
              </a:rPr>
              <a:t>= WDTPW | WDTHOLD</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Stop watchdog </a:t>
            </a:r>
            <a:r>
              <a:rPr lang="en-US" sz="1200" dirty="0" smtClean="0">
                <a:solidFill>
                  <a:srgbClr val="3F7F5F"/>
                </a:solidFill>
                <a:latin typeface="Consolas"/>
              </a:rPr>
              <a:t>timer</a:t>
            </a:r>
          </a:p>
          <a:p>
            <a:pPr marL="0" indent="0">
              <a:buNone/>
            </a:pPr>
            <a:endParaRPr lang="en-US" sz="1200" dirty="0">
              <a:solidFill>
                <a:srgbClr val="3F7F5F"/>
              </a:solidFill>
              <a:latin typeface="Consolas"/>
            </a:endParaRPr>
          </a:p>
          <a:p>
            <a:pPr marL="0" indent="0">
              <a:buNone/>
            </a:pPr>
            <a:r>
              <a:rPr lang="en-US" sz="1200" dirty="0">
                <a:solidFill>
                  <a:srgbClr val="000000"/>
                </a:solidFill>
                <a:latin typeface="Consolas"/>
              </a:rPr>
              <a:t>    BCSCTL1 = CALBC1_8MHZ;      </a:t>
            </a:r>
            <a:r>
              <a:rPr lang="en-US" sz="1200" dirty="0">
                <a:solidFill>
                  <a:srgbClr val="3F7F5F"/>
                </a:solidFill>
                <a:latin typeface="Consolas"/>
              </a:rPr>
              <a:t>// Set SMCLK 8 </a:t>
            </a:r>
            <a:r>
              <a:rPr lang="en-US" sz="1200" dirty="0" smtClean="0">
                <a:solidFill>
                  <a:srgbClr val="3F7F5F"/>
                </a:solidFill>
                <a:latin typeface="Consolas"/>
              </a:rPr>
              <a:t>MHz</a:t>
            </a:r>
            <a:endParaRPr lang="en-US" sz="1200" dirty="0">
              <a:solidFill>
                <a:srgbClr val="3F7F5F"/>
              </a:solidFill>
              <a:latin typeface="Consolas"/>
            </a:endParaRPr>
          </a:p>
          <a:p>
            <a:pPr marL="0" indent="0">
              <a:buNone/>
            </a:pPr>
            <a:r>
              <a:rPr lang="en-US" sz="1200" dirty="0">
                <a:solidFill>
                  <a:srgbClr val="000000"/>
                </a:solidFill>
                <a:latin typeface="Consolas"/>
              </a:rPr>
              <a:t>    DCOCTL = CALDCO_8MHZ</a:t>
            </a:r>
            <a:r>
              <a:rPr lang="en-US" sz="1200" dirty="0" smtClean="0">
                <a:solidFill>
                  <a:srgbClr val="000000"/>
                </a:solidFill>
                <a:latin typeface="Consolas"/>
              </a:rPr>
              <a:t>;</a:t>
            </a:r>
            <a:endParaRPr lang="en-US" sz="1200" dirty="0">
              <a:solidFill>
                <a:srgbClr val="000000"/>
              </a:solidFill>
              <a:latin typeface="Consolas"/>
            </a:endParaRPr>
          </a:p>
          <a:p>
            <a:pPr marL="0" indent="0">
              <a:buNone/>
            </a:pPr>
            <a:endParaRPr lang="en-US" sz="1200" dirty="0" smtClean="0">
              <a:latin typeface="Consolas"/>
            </a:endParaRPr>
          </a:p>
          <a:p>
            <a:pPr marL="0" indent="0">
              <a:buNone/>
            </a:pPr>
            <a:r>
              <a:rPr lang="en-US" sz="1200" dirty="0" smtClean="0">
                <a:latin typeface="Consolas"/>
              </a:rPr>
              <a:t>    P1DIR </a:t>
            </a:r>
            <a:r>
              <a:rPr lang="en-US" sz="1200" dirty="0">
                <a:latin typeface="Consolas"/>
              </a:rPr>
              <a:t>= BIT6; </a:t>
            </a:r>
            <a:r>
              <a:rPr lang="en-US" sz="1200" dirty="0" smtClean="0">
                <a:latin typeface="Consolas"/>
              </a:rPr>
              <a:t>		</a:t>
            </a:r>
            <a:r>
              <a:rPr lang="en-US" sz="1200" dirty="0" smtClean="0">
                <a:solidFill>
                  <a:srgbClr val="3F7F5F"/>
                </a:solidFill>
                <a:latin typeface="Consolas"/>
              </a:rPr>
              <a:t>// </a:t>
            </a:r>
            <a:r>
              <a:rPr lang="en-US" sz="1200" dirty="0">
                <a:solidFill>
                  <a:srgbClr val="3F7F5F"/>
                </a:solidFill>
                <a:latin typeface="Consolas"/>
              </a:rPr>
              <a:t>Set the green LED as an output</a:t>
            </a:r>
            <a:endParaRPr lang="en-US" sz="1200" dirty="0">
              <a:latin typeface="Consolas"/>
            </a:endParaRPr>
          </a:p>
          <a:p>
            <a:pPr marL="0" indent="0">
              <a:buNone/>
            </a:pPr>
            <a:r>
              <a:rPr lang="en-US" sz="1200" dirty="0" smtClean="0">
                <a:solidFill>
                  <a:srgbClr val="000000"/>
                </a:solidFill>
                <a:latin typeface="Consolas"/>
              </a:rPr>
              <a:t>    </a:t>
            </a:r>
          </a:p>
          <a:p>
            <a:pPr marL="0" indent="0">
              <a:buNone/>
            </a:pPr>
            <a:r>
              <a:rPr lang="en-US" sz="1200" dirty="0">
                <a:solidFill>
                  <a:srgbClr val="000000"/>
                </a:solidFill>
                <a:latin typeface="Consolas"/>
              </a:rPr>
              <a:t> </a:t>
            </a:r>
            <a:r>
              <a:rPr lang="en-US" sz="1200" dirty="0" smtClean="0">
                <a:solidFill>
                  <a:srgbClr val="000000"/>
                </a:solidFill>
                <a:latin typeface="Consolas"/>
              </a:rPr>
              <a:t>   TACCR0 </a:t>
            </a:r>
            <a:r>
              <a:rPr lang="en-US" sz="1200" dirty="0">
                <a:solidFill>
                  <a:srgbClr val="000000"/>
                </a:solidFill>
                <a:latin typeface="Consolas"/>
              </a:rPr>
              <a:t>= 256 - 1;                    </a:t>
            </a:r>
            <a:r>
              <a:rPr lang="en-US" sz="1200" dirty="0">
                <a:solidFill>
                  <a:srgbClr val="3F7F5F"/>
                </a:solidFill>
                <a:latin typeface="Consolas"/>
              </a:rPr>
              <a:t>// Set the interval</a:t>
            </a: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any rollover flag</a:t>
            </a:r>
            <a:endParaRPr lang="en-US" sz="1200" dirty="0">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ID_0 | TASSEL_2 | MC_1</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Important Timer </a:t>
            </a:r>
            <a:r>
              <a:rPr lang="en-US" sz="1200" dirty="0" smtClean="0">
                <a:solidFill>
                  <a:srgbClr val="3F7F5F"/>
                </a:solidFill>
                <a:latin typeface="Consolas"/>
              </a:rPr>
              <a:t>stuff!</a:t>
            </a:r>
          </a:p>
          <a:p>
            <a:pPr marL="0" indent="0">
              <a:buNone/>
            </a:pPr>
            <a:endParaRPr lang="en-US" sz="1200" b="1" dirty="0">
              <a:solidFill>
                <a:srgbClr val="3F7F5F"/>
              </a:solidFill>
              <a:latin typeface="Consolas"/>
            </a:endParaRPr>
          </a:p>
          <a:p>
            <a:pPr marL="0" indent="0">
              <a:buNone/>
            </a:pPr>
            <a:r>
              <a:rPr lang="en-US" sz="1200" b="1" dirty="0" smtClean="0">
                <a:solidFill>
                  <a:srgbClr val="7F0055"/>
                </a:solidFill>
                <a:latin typeface="Consolas"/>
              </a:rPr>
              <a:t>while</a:t>
            </a:r>
            <a:r>
              <a:rPr lang="en-US" sz="1200" b="1" dirty="0" smtClean="0">
                <a:solidFill>
                  <a:srgbClr val="000000"/>
                </a:solidFill>
                <a:latin typeface="Consolas"/>
              </a:rPr>
              <a:t>(1</a:t>
            </a:r>
            <a:r>
              <a:rPr lang="en-US" sz="1200" b="1" dirty="0">
                <a:solidFill>
                  <a:srgbClr val="000000"/>
                </a:solidFill>
                <a:latin typeface="Consolas"/>
              </a:rPr>
              <a:t>) {</a:t>
            </a:r>
          </a:p>
          <a:p>
            <a:pPr marL="0" indent="0">
              <a:buNone/>
            </a:pPr>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 ((</a:t>
            </a:r>
            <a:r>
              <a:rPr lang="en-US" sz="1200" b="1" dirty="0" smtClean="0">
                <a:solidFill>
                  <a:srgbClr val="000000"/>
                </a:solidFill>
                <a:latin typeface="Consolas"/>
              </a:rPr>
              <a:t>TA0CTL </a:t>
            </a:r>
            <a:r>
              <a:rPr lang="en-US" sz="1200" b="1" dirty="0">
                <a:solidFill>
                  <a:srgbClr val="000000"/>
                </a:solidFill>
                <a:latin typeface="Consolas"/>
              </a:rPr>
              <a:t>&amp; TAIFG) == 0</a:t>
            </a:r>
            <a:r>
              <a:rPr lang="en-US" sz="1200" b="1" dirty="0" smtClean="0">
                <a:solidFill>
                  <a:srgbClr val="000000"/>
                </a:solidFill>
                <a:latin typeface="Consolas"/>
              </a:rPr>
              <a:t>); </a:t>
            </a:r>
            <a:r>
              <a:rPr lang="en-US" sz="1200" dirty="0">
                <a:solidFill>
                  <a:srgbClr val="3F7F5F"/>
                </a:solidFill>
                <a:latin typeface="Consolas"/>
              </a:rPr>
              <a:t>// </a:t>
            </a:r>
            <a:r>
              <a:rPr lang="en-US" sz="1200" dirty="0" smtClean="0">
                <a:solidFill>
                  <a:srgbClr val="3F7F5F"/>
                </a:solidFill>
                <a:latin typeface="Consolas"/>
              </a:rPr>
              <a:t>Polling timer flag?         </a:t>
            </a:r>
            <a:r>
              <a:rPr lang="en-US" sz="1200" dirty="0" smtClean="0">
                <a:solidFill>
                  <a:srgbClr val="FF0000"/>
                </a:solidFill>
                <a:latin typeface="Consolas"/>
              </a:rPr>
              <a:t>Would this be good for pong game?</a:t>
            </a:r>
            <a:endParaRPr lang="en-US" sz="1200" b="1" dirty="0">
              <a:solidFill>
                <a:srgbClr val="FF0000"/>
              </a:solidFill>
              <a:latin typeface="Consolas"/>
            </a:endParaRPr>
          </a:p>
          <a:p>
            <a:pPr marL="0" indent="0">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a:t>
            </a:r>
            <a:r>
              <a:rPr lang="en-US" sz="1200" dirty="0" smtClean="0">
                <a:solidFill>
                  <a:srgbClr val="000000"/>
                </a:solidFill>
                <a:latin typeface="Consolas"/>
              </a:rPr>
              <a:t>;              </a:t>
            </a:r>
            <a:r>
              <a:rPr lang="en-US" sz="1200" dirty="0" smtClean="0">
                <a:solidFill>
                  <a:srgbClr val="3F7F5F"/>
                </a:solidFill>
                <a:latin typeface="Consolas"/>
              </a:rPr>
              <a:t>// </a:t>
            </a:r>
            <a:r>
              <a:rPr lang="en-US" sz="1200" dirty="0">
                <a:solidFill>
                  <a:srgbClr val="3F7F5F"/>
                </a:solidFill>
                <a:latin typeface="Consolas"/>
              </a:rPr>
              <a:t>Clear </a:t>
            </a:r>
            <a:r>
              <a:rPr lang="en-US" sz="1200" dirty="0" smtClean="0">
                <a:solidFill>
                  <a:srgbClr val="3F7F5F"/>
                </a:solidFill>
                <a:latin typeface="Consolas"/>
              </a:rPr>
              <a:t>rollover flag</a:t>
            </a:r>
            <a:endParaRPr lang="en-US" sz="1200" dirty="0">
              <a:solidFill>
                <a:srgbClr val="000000"/>
              </a:solidFill>
              <a:latin typeface="Consolas"/>
            </a:endParaRPr>
          </a:p>
          <a:p>
            <a:pPr marL="0" indent="0">
              <a:buNone/>
            </a:pPr>
            <a:r>
              <a:rPr lang="en-US" sz="1200" dirty="0">
                <a:solidFill>
                  <a:srgbClr val="000000"/>
                </a:solidFill>
                <a:latin typeface="Consolas"/>
              </a:rPr>
              <a:t>    P1OUT ^= BIT6</a:t>
            </a:r>
            <a:r>
              <a:rPr lang="en-US" sz="1200" dirty="0" smtClean="0">
                <a:solidFill>
                  <a:srgbClr val="000000"/>
                </a:solidFill>
                <a:latin typeface="Consolas"/>
              </a:rPr>
              <a:t>;                </a:t>
            </a:r>
            <a:r>
              <a:rPr lang="en-US" sz="1200" dirty="0" smtClean="0">
                <a:solidFill>
                  <a:srgbClr val="3F7F5F"/>
                </a:solidFill>
                <a:latin typeface="Consolas"/>
              </a:rPr>
              <a:t>// toggle LED</a:t>
            </a:r>
            <a:endParaRPr lang="en-US" sz="1200" dirty="0">
              <a:solidFill>
                <a:srgbClr val="000000"/>
              </a:solidFill>
              <a:latin typeface="Consolas"/>
            </a:endParaRPr>
          </a:p>
          <a:p>
            <a:pPr marL="0" indent="0">
              <a:buNone/>
            </a:pPr>
            <a:r>
              <a:rPr lang="en-US" sz="1200" dirty="0">
                <a:solidFill>
                  <a:srgbClr val="000000"/>
                </a:solidFill>
                <a:latin typeface="Consolas"/>
              </a:rPr>
              <a:t>    } </a:t>
            </a:r>
            <a:r>
              <a:rPr lang="en-US" sz="1200" dirty="0">
                <a:solidFill>
                  <a:srgbClr val="3F7F5F"/>
                </a:solidFill>
                <a:latin typeface="Consolas"/>
              </a:rPr>
              <a:t>// end infinite </a:t>
            </a:r>
            <a:r>
              <a:rPr lang="en-US" sz="1200" dirty="0" smtClean="0">
                <a:solidFill>
                  <a:srgbClr val="3F7F5F"/>
                </a:solidFill>
                <a:latin typeface="Consolas"/>
              </a:rPr>
              <a:t>loop</a:t>
            </a:r>
          </a:p>
          <a:p>
            <a:pPr marL="0" indent="0">
              <a:buNone/>
            </a:pPr>
            <a:r>
              <a:rPr lang="en-US" sz="1200" dirty="0" smtClean="0">
                <a:solidFill>
                  <a:srgbClr val="000000"/>
                </a:solidFill>
                <a:latin typeface="Consolas"/>
                <a:ea typeface="Calibri"/>
              </a:rPr>
              <a:t>}</a:t>
            </a:r>
            <a:endParaRPr lang="en-US" sz="1200" dirty="0">
              <a:effectLst/>
              <a:latin typeface="Calibri"/>
              <a:ea typeface="Calibri"/>
            </a:endParaRPr>
          </a:p>
        </p:txBody>
      </p:sp>
    </p:spTree>
    <p:extLst>
      <p:ext uri="{BB962C8B-B14F-4D97-AF65-F5344CB8AC3E}">
        <p14:creationId xmlns:p14="http://schemas.microsoft.com/office/powerpoint/2010/main" val="3658817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Lesson 25 Interrupt - Example Code</a:t>
            </a:r>
            <a:endParaRPr lang="en-US" b="1" dirty="0"/>
          </a:p>
        </p:txBody>
      </p:sp>
      <p:sp>
        <p:nvSpPr>
          <p:cNvPr id="5" name="Content Placeholder 2"/>
          <p:cNvSpPr>
            <a:spLocks noGrp="1"/>
          </p:cNvSpPr>
          <p:nvPr>
            <p:ph idx="1"/>
          </p:nvPr>
        </p:nvSpPr>
        <p:spPr>
          <a:xfrm>
            <a:off x="65118" y="757317"/>
            <a:ext cx="8924336" cy="6087166"/>
          </a:xfrm>
          <a:solidFill>
            <a:schemeClr val="bg1"/>
          </a:solidFill>
          <a:ln>
            <a:solidFill>
              <a:schemeClr val="tx1"/>
            </a:solidFill>
          </a:ln>
        </p:spPr>
        <p:txBody>
          <a:bodyPr/>
          <a:lstStyle/>
          <a:p>
            <a:pPr marL="0" indent="0">
              <a:spcBef>
                <a:spcPts val="0"/>
              </a:spcBef>
              <a:buNone/>
            </a:pPr>
            <a:r>
              <a:rPr lang="en-US" sz="1200" b="1" dirty="0">
                <a:solidFill>
                  <a:srgbClr val="7F0055"/>
                </a:solidFill>
                <a:latin typeface="Consolas"/>
              </a:rPr>
              <a:t>#include</a:t>
            </a:r>
            <a:r>
              <a:rPr lang="en-US" sz="1200" b="1" dirty="0">
                <a:solidFill>
                  <a:srgbClr val="000000"/>
                </a:solidFill>
                <a:latin typeface="Consolas"/>
              </a:rPr>
              <a:t> </a:t>
            </a:r>
            <a:r>
              <a:rPr lang="en-US" sz="1200" b="1" dirty="0">
                <a:solidFill>
                  <a:srgbClr val="2A00FF"/>
                </a:solidFill>
                <a:latin typeface="Consolas"/>
              </a:rPr>
              <a:t>&lt;msp430.h&gt;</a:t>
            </a:r>
            <a:r>
              <a:rPr lang="en-US" sz="1200" b="1" dirty="0">
                <a:solidFill>
                  <a:srgbClr val="000000"/>
                </a:solidFill>
                <a:latin typeface="Consolas"/>
              </a:rPr>
              <a:t> </a:t>
            </a:r>
          </a:p>
          <a:p>
            <a:pPr marL="0" indent="0">
              <a:spcBef>
                <a:spcPts val="0"/>
              </a:spcBef>
              <a:buNone/>
            </a:pPr>
            <a:r>
              <a:rPr lang="en-US" sz="1200" b="1" dirty="0" smtClean="0">
                <a:solidFill>
                  <a:srgbClr val="7F0055"/>
                </a:solidFill>
                <a:latin typeface="Consolas"/>
              </a:rPr>
              <a:t>char</a:t>
            </a:r>
            <a:r>
              <a:rPr lang="en-US" sz="1200" b="1" dirty="0" smtClean="0">
                <a:solidFill>
                  <a:srgbClr val="000000"/>
                </a:solidFill>
                <a:latin typeface="Consolas"/>
              </a:rPr>
              <a:t> </a:t>
            </a:r>
            <a:r>
              <a:rPr lang="en-US" sz="1200" b="1" dirty="0">
                <a:solidFill>
                  <a:srgbClr val="000000"/>
                </a:solidFill>
                <a:latin typeface="Consolas"/>
              </a:rPr>
              <a:t>flag = 0;                  </a:t>
            </a:r>
            <a:r>
              <a:rPr lang="en-US" sz="1200" b="1" dirty="0">
                <a:solidFill>
                  <a:srgbClr val="3F7F5F"/>
                </a:solidFill>
                <a:latin typeface="Consolas"/>
              </a:rPr>
              <a:t>// global variable to share info between main and ISR</a:t>
            </a:r>
          </a:p>
          <a:p>
            <a:pPr marL="0" indent="0">
              <a:spcBef>
                <a:spcPts val="0"/>
              </a:spcBef>
              <a:buNone/>
            </a:pPr>
            <a:r>
              <a:rPr lang="en-US" sz="1200" b="1" dirty="0" smtClean="0">
                <a:solidFill>
                  <a:srgbClr val="7F0055"/>
                </a:solidFill>
                <a:latin typeface="Consolas"/>
              </a:rPr>
              <a:t>void</a:t>
            </a:r>
            <a:r>
              <a:rPr lang="en-US" sz="1200" b="1" dirty="0" smtClean="0">
                <a:solidFill>
                  <a:srgbClr val="000000"/>
                </a:solidFill>
                <a:latin typeface="Consolas"/>
              </a:rPr>
              <a:t> </a:t>
            </a:r>
            <a:r>
              <a:rPr lang="en-US" sz="1200" b="1" dirty="0">
                <a:solidFill>
                  <a:srgbClr val="000000"/>
                </a:solidFill>
                <a:latin typeface="Consolas"/>
              </a:rPr>
              <a:t>main(</a:t>
            </a:r>
            <a:r>
              <a:rPr lang="en-US" sz="1200" b="1" dirty="0">
                <a:solidFill>
                  <a:srgbClr val="7F0055"/>
                </a:solidFill>
                <a:latin typeface="Consolas"/>
              </a:rPr>
              <a:t>void</a:t>
            </a:r>
            <a:r>
              <a:rPr lang="en-US" sz="1200" b="1" dirty="0">
                <a:solidFill>
                  <a:srgbClr val="000000"/>
                </a:solidFill>
                <a:latin typeface="Consolas"/>
              </a:rPr>
              <a:t>)</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WDTCTL = WDTPW|WDTHOLD;     </a:t>
            </a:r>
            <a:r>
              <a:rPr lang="en-US" sz="1200" dirty="0">
                <a:solidFill>
                  <a:srgbClr val="3F7F5F"/>
                </a:solidFill>
                <a:latin typeface="Consolas"/>
              </a:rPr>
              <a:t>// stop the watchdog timer</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P1DIR |= BIT0|BIT6;         </a:t>
            </a:r>
            <a:r>
              <a:rPr lang="en-US" sz="1200" dirty="0">
                <a:solidFill>
                  <a:srgbClr val="3F7F5F"/>
                </a:solidFill>
                <a:latin typeface="Consolas"/>
              </a:rPr>
              <a:t>// set LEDs to output</a:t>
            </a:r>
          </a:p>
          <a:p>
            <a:pPr marL="0" indent="0">
              <a:spcBef>
                <a:spcPts val="0"/>
              </a:spcBef>
              <a:buNone/>
            </a:pPr>
            <a:r>
              <a:rPr lang="en-US" sz="1200" dirty="0" smtClean="0">
                <a:solidFill>
                  <a:srgbClr val="000000"/>
                </a:solidFill>
                <a:latin typeface="Consolas"/>
              </a:rPr>
              <a:t>    TA0CTL &amp;= ~(MC1|MC0);        </a:t>
            </a:r>
            <a:r>
              <a:rPr lang="en-US" sz="1200" dirty="0" smtClean="0">
                <a:solidFill>
                  <a:srgbClr val="3F7F5F"/>
                </a:solidFill>
                <a:latin typeface="Consolas"/>
              </a:rPr>
              <a:t>// stop timer</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TACLR;             </a:t>
            </a:r>
            <a:r>
              <a:rPr lang="en-US" sz="1200" dirty="0">
                <a:solidFill>
                  <a:srgbClr val="3F7F5F"/>
                </a:solidFill>
                <a:latin typeface="Consolas"/>
              </a:rPr>
              <a:t>// clear </a:t>
            </a:r>
            <a:r>
              <a:rPr lang="en-US" sz="1200" dirty="0" smtClean="0">
                <a:solidFill>
                  <a:srgbClr val="3F7F5F"/>
                </a:solidFill>
                <a:latin typeface="Consolas"/>
              </a:rPr>
              <a:t>TAR</a:t>
            </a:r>
          </a:p>
          <a:p>
            <a:pPr marL="0" indent="0">
              <a:spcBef>
                <a:spcPts val="0"/>
              </a:spcBef>
              <a:buNone/>
            </a:pPr>
            <a:r>
              <a:rPr lang="en-US" sz="1200" dirty="0" smtClean="0">
                <a:solidFill>
                  <a:srgbClr val="3F7F5F"/>
                </a:solidFill>
                <a:latin typeface="Consolas"/>
              </a:rPr>
              <a:t>    </a:t>
            </a:r>
            <a:r>
              <a:rPr lang="en-US" sz="1200" dirty="0" smtClean="0">
                <a:solidFill>
                  <a:srgbClr val="000000"/>
                </a:solidFill>
                <a:latin typeface="Consolas"/>
              </a:rPr>
              <a:t>TA0CTL </a:t>
            </a:r>
            <a:r>
              <a:rPr lang="en-US" sz="1200" dirty="0">
                <a:solidFill>
                  <a:srgbClr val="000000"/>
                </a:solidFill>
                <a:latin typeface="Consolas"/>
              </a:rPr>
              <a:t>|= TASSEL_2;           </a:t>
            </a:r>
            <a:r>
              <a:rPr lang="en-US" sz="1200" dirty="0">
                <a:solidFill>
                  <a:srgbClr val="3F7F5F"/>
                </a:solidFill>
                <a:latin typeface="Consolas"/>
              </a:rPr>
              <a:t>// configure for SMCLK - what's the frequency (roughly)?</a:t>
            </a:r>
          </a:p>
          <a:p>
            <a:pPr marL="0" indent="0">
              <a:spcBef>
                <a:spcPts val="0"/>
              </a:spcBef>
              <a:buNone/>
            </a:pPr>
            <a:r>
              <a:rPr lang="en-US" sz="1200" dirty="0">
                <a:solidFill>
                  <a:srgbClr val="000000"/>
                </a:solidFill>
                <a:latin typeface="Consolas"/>
              </a:rPr>
              <a:t>    TA0CTL |= ID_3;         	  </a:t>
            </a:r>
            <a:r>
              <a:rPr lang="en-US" sz="1200" dirty="0">
                <a:solidFill>
                  <a:srgbClr val="3F7F5F"/>
                </a:solidFill>
                <a:latin typeface="Consolas"/>
              </a:rPr>
              <a:t>// divide clock by 8 - what's the frequency of interrupt?</a:t>
            </a:r>
          </a:p>
          <a:p>
            <a:pPr marL="0" indent="0">
              <a:spcBef>
                <a:spcPts val="0"/>
              </a:spcBef>
              <a:buNone/>
            </a:pPr>
            <a:r>
              <a:rPr lang="en-US" sz="1200" dirty="0">
                <a:solidFill>
                  <a:srgbClr val="000000"/>
                </a:solidFill>
                <a:latin typeface="Consolas"/>
              </a:rPr>
              <a:t>    TA0CTL &amp;=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TA0CTL |= MC_1;               </a:t>
            </a:r>
            <a:r>
              <a:rPr lang="en-US" sz="1200" dirty="0">
                <a:solidFill>
                  <a:srgbClr val="3F7F5F"/>
                </a:solidFill>
                <a:latin typeface="Consolas"/>
              </a:rPr>
              <a:t>// set count mode to </a:t>
            </a:r>
            <a:r>
              <a:rPr lang="en-US" sz="1200" dirty="0" smtClean="0">
                <a:solidFill>
                  <a:srgbClr val="3F7F5F"/>
                </a:solidFill>
                <a:latin typeface="Consolas"/>
              </a:rPr>
              <a:t>continuous</a:t>
            </a:r>
          </a:p>
          <a:p>
            <a:pPr marL="0" indent="0">
              <a:spcBef>
                <a:spcPts val="0"/>
              </a:spcBef>
              <a:buNone/>
            </a:pPr>
            <a:r>
              <a:rPr lang="en-US" sz="1200" dirty="0" smtClean="0">
                <a:solidFill>
                  <a:srgbClr val="000000"/>
                </a:solidFill>
                <a:latin typeface="Consolas"/>
              </a:rPr>
              <a:t>    TA0CTL </a:t>
            </a:r>
            <a:r>
              <a:rPr lang="en-US" sz="1200" dirty="0">
                <a:solidFill>
                  <a:srgbClr val="000000"/>
                </a:solidFill>
                <a:latin typeface="Consolas"/>
              </a:rPr>
              <a:t>|= TAIE;              </a:t>
            </a:r>
            <a:r>
              <a:rPr lang="en-US" sz="1200" dirty="0">
                <a:solidFill>
                  <a:srgbClr val="3F7F5F"/>
                </a:solidFill>
                <a:latin typeface="Consolas"/>
              </a:rPr>
              <a:t>// enable interrupt</a:t>
            </a:r>
          </a:p>
          <a:p>
            <a:pPr marL="0" indent="0">
              <a:spcBef>
                <a:spcPts val="0"/>
              </a:spcBef>
              <a:buNone/>
            </a:pPr>
            <a:r>
              <a:rPr lang="en-US" sz="1200" dirty="0" smtClean="0">
                <a:solidFill>
                  <a:srgbClr val="000000"/>
                </a:solidFill>
                <a:latin typeface="Consolas"/>
              </a:rPr>
              <a:t>    </a:t>
            </a:r>
            <a:r>
              <a:rPr lang="en-US" sz="1200" b="1" dirty="0">
                <a:solidFill>
                  <a:srgbClr val="642880"/>
                </a:solidFill>
                <a:latin typeface="Consolas"/>
              </a:rPr>
              <a:t>__</a:t>
            </a:r>
            <a:r>
              <a:rPr lang="en-US" sz="1200" b="1" dirty="0" err="1">
                <a:solidFill>
                  <a:srgbClr val="642880"/>
                </a:solidFill>
                <a:latin typeface="Consolas"/>
              </a:rPr>
              <a:t>enable_interrupt</a:t>
            </a:r>
            <a:r>
              <a:rPr lang="en-US" sz="1200" b="1" dirty="0">
                <a:solidFill>
                  <a:srgbClr val="000000"/>
                </a:solidFill>
                <a:latin typeface="Consolas"/>
              </a:rPr>
              <a:t>();       </a:t>
            </a:r>
            <a:r>
              <a:rPr lang="en-US" sz="1200" b="1" dirty="0">
                <a:solidFill>
                  <a:srgbClr val="3F7F5F"/>
                </a:solidFill>
                <a:latin typeface="Consolas"/>
              </a:rPr>
              <a:t>// enable </a:t>
            </a:r>
            <a:r>
              <a:rPr lang="en-US" sz="1200" b="1" dirty="0" err="1">
                <a:solidFill>
                  <a:srgbClr val="3F7F5F"/>
                </a:solidFill>
                <a:latin typeface="Consolas"/>
              </a:rPr>
              <a:t>maskable</a:t>
            </a:r>
            <a:r>
              <a:rPr lang="en-US" sz="1200" b="1" dirty="0">
                <a:solidFill>
                  <a:srgbClr val="3F7F5F"/>
                </a:solidFill>
                <a:latin typeface="Consolas"/>
              </a:rPr>
              <a:t> interrupts</a:t>
            </a:r>
          </a:p>
          <a:p>
            <a:pPr marL="0" indent="0">
              <a:spcBef>
                <a:spcPts val="0"/>
              </a:spcBef>
              <a:buNone/>
            </a:pPr>
            <a:r>
              <a:rPr lang="en-US" sz="1200" dirty="0" smtClean="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count = 0;</a:t>
            </a:r>
          </a:p>
          <a:p>
            <a:pPr marL="0" indent="0">
              <a:spcBef>
                <a:spcPts val="0"/>
              </a:spcBef>
              <a:buNone/>
            </a:pPr>
            <a:r>
              <a:rPr lang="en-US" sz="1200" dirty="0" smtClean="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(1)</a:t>
            </a:r>
          </a:p>
          <a:p>
            <a:pPr marL="0" indent="0">
              <a:spcBef>
                <a:spcPts val="0"/>
              </a:spcBef>
              <a:buNone/>
            </a:pPr>
            <a:r>
              <a:rPr lang="en-US" sz="1200" dirty="0">
                <a:solidFill>
                  <a:srgbClr val="000000"/>
                </a:solidFill>
                <a:latin typeface="Consolas"/>
              </a:rPr>
              <a:t>    {</a:t>
            </a:r>
          </a:p>
          <a:p>
            <a:pPr marL="0" indent="0">
              <a:spcBef>
                <a:spcPts val="0"/>
              </a:spcBef>
              <a:buNone/>
            </a:pPr>
            <a:r>
              <a:rPr lang="en-US" sz="1200" b="1" dirty="0">
                <a:solidFill>
                  <a:srgbClr val="000000"/>
                </a:solidFill>
                <a:latin typeface="Consolas"/>
              </a:rPr>
              <a:t>        </a:t>
            </a:r>
            <a:r>
              <a:rPr lang="en-US" sz="1200" b="1" dirty="0">
                <a:solidFill>
                  <a:srgbClr val="3F7F5F"/>
                </a:solidFill>
                <a:latin typeface="Consolas"/>
              </a:rPr>
              <a:t>// do other useful stuff</a:t>
            </a:r>
          </a:p>
          <a:p>
            <a:pPr marL="0" indent="0">
              <a:spcBef>
                <a:spcPts val="0"/>
              </a:spcBef>
              <a:buNone/>
            </a:pPr>
            <a:endParaRPr lang="en-US" sz="1200" dirty="0">
              <a:latin typeface="Consolas"/>
            </a:endParaRP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respond to interrupt if it occurred</a:t>
            </a:r>
          </a:p>
          <a:p>
            <a:pPr marL="0" indent="0">
              <a:spcBef>
                <a:spcPts val="0"/>
              </a:spcBef>
              <a:buNone/>
            </a:pPr>
            <a:r>
              <a:rPr lang="en-US" sz="1200" dirty="0">
                <a:solidFill>
                  <a:srgbClr val="000000"/>
                </a:solidFill>
                <a:latin typeface="Consolas"/>
              </a:rPr>
              <a:t>        </a:t>
            </a:r>
            <a:r>
              <a:rPr lang="en-US" sz="1200" dirty="0">
                <a:solidFill>
                  <a:srgbClr val="3F7F5F"/>
                </a:solidFill>
                <a:latin typeface="Consolas"/>
              </a:rPr>
              <a:t>// flag is global variable used to share information between main and the ISR</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(flag</a:t>
            </a:r>
            <a:r>
              <a:rPr lang="en-US" sz="1200" b="1" dirty="0" smtClean="0">
                <a:solidFill>
                  <a:srgbClr val="000000"/>
                </a:solidFill>
                <a:latin typeface="Consolas"/>
              </a:rPr>
              <a:t>)</a:t>
            </a:r>
          </a:p>
          <a:p>
            <a:pPr marL="0" indent="0">
              <a:spcBef>
                <a:spcPts val="0"/>
              </a:spcBef>
              <a:buNone/>
            </a:pPr>
            <a:r>
              <a:rPr lang="en-US" sz="1200" dirty="0" smtClean="0">
                <a:solidFill>
                  <a:srgbClr val="000000"/>
                </a:solidFill>
                <a:latin typeface="Consolas"/>
              </a:rPr>
              <a:t>        {</a:t>
            </a:r>
          </a:p>
          <a:p>
            <a:pPr marL="0" indent="0">
              <a:spcBef>
                <a:spcPts val="0"/>
              </a:spcBef>
              <a:buNone/>
            </a:pPr>
            <a:r>
              <a:rPr lang="en-US" sz="1200" dirty="0" smtClean="0">
                <a:solidFill>
                  <a:srgbClr val="000000"/>
                </a:solidFill>
                <a:latin typeface="Consolas"/>
              </a:rPr>
              <a:t>            </a:t>
            </a:r>
            <a:r>
              <a:rPr lang="en-US" sz="1200" dirty="0">
                <a:solidFill>
                  <a:srgbClr val="000000"/>
                </a:solidFill>
                <a:latin typeface="Consolas"/>
              </a:rPr>
              <a:t>flag = 0;</a:t>
            </a:r>
          </a:p>
          <a:p>
            <a:pPr marL="0" indent="0">
              <a:spcBef>
                <a:spcPts val="0"/>
              </a:spcBef>
              <a:buNone/>
            </a:pPr>
            <a:r>
              <a:rPr lang="en-US" sz="1200" dirty="0">
                <a:solidFill>
                  <a:srgbClr val="000000"/>
                </a:solidFill>
                <a:latin typeface="Consolas"/>
              </a:rPr>
              <a:t>            P1OUT ^= BIT0;</a:t>
            </a:r>
          </a:p>
          <a:p>
            <a:pPr marL="0" indent="0">
              <a:spcBef>
                <a:spcPts val="0"/>
              </a:spcBef>
              <a:buNone/>
            </a:pPr>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P1OUT ^= BIT6;</a:t>
            </a:r>
          </a:p>
          <a:p>
            <a:pPr marL="0" indent="0">
              <a:spcBef>
                <a:spcPts val="0"/>
              </a:spcBef>
              <a:buNone/>
            </a:pPr>
            <a:r>
              <a:rPr lang="en-US" sz="1200" dirty="0">
                <a:solidFill>
                  <a:srgbClr val="000000"/>
                </a:solidFill>
                <a:latin typeface="Consolas"/>
              </a:rPr>
              <a:t>                count = 0;</a:t>
            </a:r>
          </a:p>
          <a:p>
            <a:pPr marL="0" indent="0">
              <a:spcBef>
                <a:spcPts val="0"/>
              </a:spcBef>
              <a:buNone/>
            </a:pPr>
            <a:r>
              <a:rPr lang="en-US" sz="1200" dirty="0">
                <a:solidFill>
                  <a:srgbClr val="000000"/>
                </a:solidFill>
                <a:latin typeface="Consolas"/>
              </a:rPr>
              <a:t>            } </a:t>
            </a:r>
            <a:r>
              <a:rPr lang="en-US" sz="1200" b="1" dirty="0">
                <a:solidFill>
                  <a:srgbClr val="7F0055"/>
                </a:solidFill>
                <a:latin typeface="Consolas"/>
              </a:rPr>
              <a:t>else</a:t>
            </a:r>
          </a:p>
          <a:p>
            <a:pPr marL="0" indent="0">
              <a:spcBef>
                <a:spcPts val="0"/>
              </a:spcBef>
              <a:buNone/>
            </a:pPr>
            <a:r>
              <a:rPr lang="en-US" sz="1200" dirty="0">
                <a:solidFill>
                  <a:srgbClr val="000000"/>
                </a:solidFill>
                <a:latin typeface="Consolas"/>
              </a:rPr>
              <a:t>                count++;</a:t>
            </a:r>
          </a:p>
          <a:p>
            <a:pPr marL="0" indent="0">
              <a:spcBef>
                <a:spcPts val="0"/>
              </a:spcBef>
              <a:buNone/>
            </a:pPr>
            <a:r>
              <a:rPr lang="en-US" sz="1200" dirty="0">
                <a:solidFill>
                  <a:srgbClr val="000000"/>
                </a:solidFill>
                <a:latin typeface="Consolas"/>
              </a:rPr>
              <a:t>        }</a:t>
            </a:r>
          </a:p>
          <a:p>
            <a:pPr marL="0" indent="0">
              <a:spcBef>
                <a:spcPts val="0"/>
              </a:spcBef>
              <a:buNone/>
            </a:pPr>
            <a:r>
              <a:rPr lang="en-US" sz="1200" dirty="0">
                <a:solidFill>
                  <a:srgbClr val="000000"/>
                </a:solidFill>
                <a:latin typeface="Consolas"/>
              </a:rPr>
              <a:t>    }</a:t>
            </a:r>
          </a:p>
          <a:p>
            <a:pPr marL="0" indent="0">
              <a:spcBef>
                <a:spcPts val="0"/>
              </a:spcBef>
              <a:buNone/>
            </a:pPr>
            <a:endParaRPr lang="en-US" sz="1200" dirty="0">
              <a:latin typeface="Consolas"/>
            </a:endParaRPr>
          </a:p>
          <a:p>
            <a:pPr marL="0" indent="0">
              <a:spcBef>
                <a:spcPts val="0"/>
              </a:spcBef>
              <a:buNone/>
            </a:pPr>
            <a:r>
              <a:rPr lang="en-US" sz="1200" dirty="0" smtClean="0">
                <a:solidFill>
                  <a:srgbClr val="000000"/>
                </a:solidFill>
                <a:latin typeface="Consolas"/>
              </a:rPr>
              <a:t>}</a:t>
            </a:r>
            <a:endParaRPr lang="en-US" sz="1200" dirty="0">
              <a:solidFill>
                <a:srgbClr val="000000"/>
              </a:solidFill>
              <a:latin typeface="Consolas"/>
            </a:endParaRPr>
          </a:p>
          <a:p>
            <a:pPr marL="0" indent="0">
              <a:spcBef>
                <a:spcPts val="0"/>
              </a:spcBef>
              <a:buNone/>
            </a:pPr>
            <a:endParaRPr lang="en-US" sz="1200" dirty="0">
              <a:latin typeface="Consolas"/>
            </a:endParaRPr>
          </a:p>
        </p:txBody>
      </p:sp>
      <p:sp>
        <p:nvSpPr>
          <p:cNvPr id="3" name="Rectangle 2"/>
          <p:cNvSpPr/>
          <p:nvPr/>
        </p:nvSpPr>
        <p:spPr>
          <a:xfrm>
            <a:off x="3568894" y="5459487"/>
            <a:ext cx="5424985" cy="1384995"/>
          </a:xfrm>
          <a:prstGeom prst="rect">
            <a:avLst/>
          </a:prstGeom>
          <a:ln>
            <a:solidFill>
              <a:schemeClr val="tx1"/>
            </a:solidFill>
          </a:ln>
        </p:spPr>
        <p:txBody>
          <a:bodyPr wrap="square">
            <a:spAutoFit/>
          </a:bodyPr>
          <a:lstStyle/>
          <a:p>
            <a:pPr marL="0" indent="0">
              <a:spcBef>
                <a:spcPts val="0"/>
              </a:spcBef>
              <a:buNone/>
            </a:pPr>
            <a:r>
              <a:rPr lang="en-US" sz="1200" dirty="0">
                <a:solidFill>
                  <a:srgbClr val="3F7F5F"/>
                </a:solidFill>
                <a:latin typeface="Consolas"/>
              </a:rPr>
              <a:t>// Flag for continuous counting is TAIFG</a:t>
            </a:r>
          </a:p>
          <a:p>
            <a:pPr marL="0" indent="0">
              <a:spcBef>
                <a:spcPts val="0"/>
              </a:spcBef>
              <a:buNone/>
            </a:pPr>
            <a:r>
              <a:rPr lang="en-US" sz="1200" b="1" dirty="0">
                <a:solidFill>
                  <a:srgbClr val="7F0055"/>
                </a:solidFill>
                <a:latin typeface="Consolas"/>
              </a:rPr>
              <a:t>#pragma</a:t>
            </a:r>
            <a:r>
              <a:rPr lang="en-US" sz="1200" b="1" dirty="0">
                <a:solidFill>
                  <a:srgbClr val="000000"/>
                </a:solidFill>
                <a:latin typeface="Consolas"/>
              </a:rPr>
              <a:t> vector=TIMER0_A1_VECTOR</a:t>
            </a:r>
          </a:p>
          <a:p>
            <a:pPr marL="0" indent="0">
              <a:spcBef>
                <a:spcPts val="0"/>
              </a:spcBef>
              <a:buNone/>
            </a:pPr>
            <a:r>
              <a:rPr lang="en-US" sz="1200" b="1" dirty="0">
                <a:solidFill>
                  <a:srgbClr val="7F0055"/>
                </a:solidFill>
                <a:latin typeface="Consolas"/>
              </a:rPr>
              <a:t>__interrupt</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TIMER0_A1_ISR()</a:t>
            </a:r>
          </a:p>
          <a:p>
            <a:pPr marL="0" indent="0">
              <a:spcBef>
                <a:spcPts val="0"/>
              </a:spcBef>
              <a:buNone/>
            </a:pPr>
            <a:r>
              <a:rPr lang="en-US" sz="1200" dirty="0">
                <a:solidFill>
                  <a:srgbClr val="000000"/>
                </a:solidFill>
                <a:latin typeface="Consolas"/>
              </a:rPr>
              <a:t>{</a:t>
            </a:r>
          </a:p>
          <a:p>
            <a:pPr marL="0" indent="0">
              <a:spcBef>
                <a:spcPts val="0"/>
              </a:spcBef>
              <a:buNone/>
            </a:pPr>
            <a:r>
              <a:rPr lang="en-US" sz="1200" dirty="0">
                <a:solidFill>
                  <a:srgbClr val="000000"/>
                </a:solidFill>
                <a:latin typeface="Consolas"/>
              </a:rPr>
              <a:t>    </a:t>
            </a:r>
            <a:r>
              <a:rPr lang="en-US" sz="1200" dirty="0" smtClean="0">
                <a:solidFill>
                  <a:srgbClr val="000000"/>
                </a:solidFill>
                <a:latin typeface="Consolas"/>
              </a:rPr>
              <a:t>TA0CTL </a:t>
            </a:r>
            <a:r>
              <a:rPr lang="en-US" sz="1200" dirty="0">
                <a:solidFill>
                  <a:srgbClr val="000000"/>
                </a:solidFill>
                <a:latin typeface="Consolas"/>
              </a:rPr>
              <a:t>&amp;= ~TAIFG;            </a:t>
            </a:r>
            <a:r>
              <a:rPr lang="en-US" sz="1200" dirty="0">
                <a:solidFill>
                  <a:srgbClr val="3F7F5F"/>
                </a:solidFill>
                <a:latin typeface="Consolas"/>
              </a:rPr>
              <a:t>// clear interrupt flag</a:t>
            </a:r>
          </a:p>
          <a:p>
            <a:pPr marL="0" indent="0">
              <a:spcBef>
                <a:spcPts val="0"/>
              </a:spcBef>
              <a:buNone/>
            </a:pPr>
            <a:r>
              <a:rPr lang="en-US" sz="1200" dirty="0">
                <a:solidFill>
                  <a:srgbClr val="000000"/>
                </a:solidFill>
                <a:latin typeface="Consolas"/>
              </a:rPr>
              <a:t>    flag = 1;</a:t>
            </a:r>
          </a:p>
          <a:p>
            <a:pPr marL="0" indent="0">
              <a:spcBef>
                <a:spcPts val="0"/>
              </a:spcBef>
              <a:buNone/>
            </a:pPr>
            <a:r>
              <a:rPr lang="en-US" sz="1200" dirty="0">
                <a:solidFill>
                  <a:srgbClr val="000000"/>
                </a:solidFill>
                <a:latin typeface="Consolas"/>
              </a:rPr>
              <a:t>}</a:t>
            </a:r>
          </a:p>
        </p:txBody>
      </p:sp>
      <p:cxnSp>
        <p:nvCxnSpPr>
          <p:cNvPr id="6" name="Straight Arrow Connector 5"/>
          <p:cNvCxnSpPr>
            <a:stCxn id="3" idx="1"/>
          </p:cNvCxnSpPr>
          <p:nvPr/>
        </p:nvCxnSpPr>
        <p:spPr bwMode="auto">
          <a:xfrm flipH="1">
            <a:off x="914390" y="6151985"/>
            <a:ext cx="2654504" cy="65155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929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458698" y="1486183"/>
            <a:ext cx="8083562" cy="4835790"/>
          </a:xfrm>
        </p:spPr>
        <p:txBody>
          <a:bodyPr/>
          <a:lstStyle/>
          <a:p>
            <a:pPr marL="0" indent="0">
              <a:buNone/>
            </a:pPr>
            <a:r>
              <a:rPr lang="en-US" sz="2000" dirty="0" smtClean="0"/>
              <a:t>What is an interrupt?</a:t>
            </a:r>
          </a:p>
          <a:p>
            <a:pPr marL="0" indent="0">
              <a:buNone/>
            </a:pPr>
            <a:r>
              <a:rPr lang="en-US" sz="2000" dirty="0" smtClean="0"/>
              <a:t>Why is it better than polling?</a:t>
            </a:r>
          </a:p>
          <a:p>
            <a:pPr lvl="1"/>
            <a:endParaRPr lang="en-US" sz="1600" dirty="0" smtClean="0">
              <a:solidFill>
                <a:schemeClr val="accent2"/>
              </a:solidFill>
            </a:endParaRPr>
          </a:p>
        </p:txBody>
      </p:sp>
    </p:spTree>
    <p:extLst>
      <p:ext uri="{BB962C8B-B14F-4D97-AF65-F5344CB8AC3E}">
        <p14:creationId xmlns:p14="http://schemas.microsoft.com/office/powerpoint/2010/main" val="1086764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13877" y="1494065"/>
            <a:ext cx="8083562" cy="4922500"/>
          </a:xfrm>
        </p:spPr>
        <p:txBody>
          <a:bodyPr/>
          <a:lstStyle/>
          <a:p>
            <a:pPr marL="0" indent="0">
              <a:buNone/>
            </a:pPr>
            <a:r>
              <a:rPr lang="en-US" sz="2000" dirty="0" smtClean="0"/>
              <a:t>What is an interrupt?</a:t>
            </a:r>
          </a:p>
          <a:p>
            <a:pPr marL="0" indent="0">
              <a:buNone/>
            </a:pPr>
            <a:r>
              <a:rPr lang="en-US" sz="2000" dirty="0" smtClean="0"/>
              <a:t>Why is an interrupt worse than polling?</a:t>
            </a:r>
          </a:p>
          <a:p>
            <a:pPr lvl="1"/>
            <a:r>
              <a:rPr lang="en-US" dirty="0" smtClean="0"/>
              <a:t>Polling guarantees a set delay response to a change</a:t>
            </a:r>
          </a:p>
          <a:p>
            <a:pPr marL="0" indent="0">
              <a:buNone/>
            </a:pPr>
            <a:r>
              <a:rPr lang="en-US" sz="2000" dirty="0" smtClean="0"/>
              <a:t>Why is it better than polling?</a:t>
            </a:r>
          </a:p>
          <a:p>
            <a:pPr lvl="1"/>
            <a:r>
              <a:rPr lang="en-US" sz="2000" dirty="0" smtClean="0">
                <a:solidFill>
                  <a:schemeClr val="accent2"/>
                </a:solidFill>
              </a:rPr>
              <a:t>Polling is inefficient…  wastes CPU resources</a:t>
            </a:r>
          </a:p>
          <a:p>
            <a:pPr lvl="1"/>
            <a:r>
              <a:rPr lang="en-US" sz="2000" dirty="0" smtClean="0">
                <a:solidFill>
                  <a:schemeClr val="accent2"/>
                </a:solidFill>
              </a:rPr>
              <a:t>Interrupts can free the processor to do more useful work</a:t>
            </a:r>
          </a:p>
          <a:p>
            <a:pPr lvl="1"/>
            <a:r>
              <a:rPr lang="en-US" sz="2000" dirty="0" smtClean="0">
                <a:solidFill>
                  <a:schemeClr val="accent2"/>
                </a:solidFill>
              </a:rPr>
              <a:t>Interrupts can save power</a:t>
            </a:r>
          </a:p>
          <a:p>
            <a:pPr lvl="1"/>
            <a:r>
              <a:rPr lang="en-US" sz="2000" dirty="0" smtClean="0">
                <a:solidFill>
                  <a:schemeClr val="accent2"/>
                </a:solidFill>
              </a:rPr>
              <a:t>For example:  In low-power mode, processor can go to sleep, until the time wakes it up to do something, and then go back to sleep</a:t>
            </a:r>
          </a:p>
          <a:p>
            <a:pPr marL="0" indent="0">
              <a:buNone/>
            </a:pPr>
            <a:r>
              <a:rPr lang="en-US" sz="2000" dirty="0"/>
              <a:t>How do interrupts work?</a:t>
            </a:r>
          </a:p>
          <a:p>
            <a:pPr marL="0" indent="0">
              <a:buNone/>
            </a:pPr>
            <a:endParaRPr lang="en-US" sz="2000" dirty="0" smtClean="0"/>
          </a:p>
        </p:txBody>
      </p:sp>
    </p:spTree>
    <p:extLst>
      <p:ext uri="{BB962C8B-B14F-4D97-AF65-F5344CB8AC3E}">
        <p14:creationId xmlns:p14="http://schemas.microsoft.com/office/powerpoint/2010/main" val="42406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561174" y="1525596"/>
            <a:ext cx="8083562" cy="4906735"/>
          </a:xfrm>
        </p:spPr>
        <p:txBody>
          <a:bodyPr>
            <a:normAutofit fontScale="92500" lnSpcReduction="10000"/>
          </a:bodyPr>
          <a:lstStyle/>
          <a:p>
            <a:pPr marL="0" indent="0">
              <a:buNone/>
            </a:pPr>
            <a:r>
              <a:rPr lang="en-US" sz="2000" dirty="0" smtClean="0"/>
              <a:t>How do interrupts work?</a:t>
            </a:r>
          </a:p>
          <a:p>
            <a:pPr lvl="1"/>
            <a:r>
              <a:rPr lang="en-US" sz="2000" dirty="0" smtClean="0">
                <a:solidFill>
                  <a:schemeClr val="accent2"/>
                </a:solidFill>
              </a:rPr>
              <a:t>Initialize interrupt</a:t>
            </a:r>
          </a:p>
          <a:p>
            <a:pPr lvl="2"/>
            <a:r>
              <a:rPr lang="en-US" sz="2000" b="1" dirty="0" smtClean="0">
                <a:solidFill>
                  <a:schemeClr val="accent2"/>
                </a:solidFill>
              </a:rPr>
              <a:t>Interrupt Vector</a:t>
            </a:r>
          </a:p>
          <a:p>
            <a:pPr lvl="2"/>
            <a:r>
              <a:rPr lang="en-US" sz="2000" b="1" dirty="0" smtClean="0">
                <a:solidFill>
                  <a:schemeClr val="accent2"/>
                </a:solidFill>
              </a:rPr>
              <a:t>Interrupt Service Routine </a:t>
            </a:r>
            <a:r>
              <a:rPr lang="en-US" sz="2000" dirty="0" smtClean="0">
                <a:solidFill>
                  <a:schemeClr val="accent2"/>
                </a:solidFill>
              </a:rPr>
              <a:t>(ISR) – function that runs</a:t>
            </a:r>
          </a:p>
          <a:p>
            <a:pPr lvl="2"/>
            <a:r>
              <a:rPr lang="en-US" sz="2000" b="1" dirty="0" smtClean="0">
                <a:solidFill>
                  <a:schemeClr val="accent2"/>
                </a:solidFill>
              </a:rPr>
              <a:t>Interrupt Flag </a:t>
            </a:r>
            <a:r>
              <a:rPr lang="en-US" sz="2000" dirty="0" smtClean="0">
                <a:solidFill>
                  <a:schemeClr val="accent2"/>
                </a:solidFill>
              </a:rPr>
              <a:t>(clear before use)</a:t>
            </a:r>
          </a:p>
          <a:p>
            <a:pPr lvl="1"/>
            <a:r>
              <a:rPr lang="en-US" sz="2000" b="1" dirty="0" smtClean="0">
                <a:solidFill>
                  <a:schemeClr val="accent2"/>
                </a:solidFill>
              </a:rPr>
              <a:t>Interrupt Enable </a:t>
            </a:r>
            <a:r>
              <a:rPr lang="en-US" sz="2000" dirty="0" smtClean="0">
                <a:solidFill>
                  <a:schemeClr val="accent2"/>
                </a:solidFill>
              </a:rPr>
              <a:t>(turn it on)</a:t>
            </a:r>
          </a:p>
          <a:p>
            <a:pPr lvl="1"/>
            <a:r>
              <a:rPr lang="en-US" sz="2000" dirty="0" smtClean="0">
                <a:solidFill>
                  <a:schemeClr val="accent2"/>
                </a:solidFill>
              </a:rPr>
              <a:t>Run normal program</a:t>
            </a:r>
          </a:p>
          <a:p>
            <a:pPr lvl="1"/>
            <a:r>
              <a:rPr lang="en-US" sz="2000" dirty="0" smtClean="0">
                <a:solidFill>
                  <a:schemeClr val="accent2"/>
                </a:solidFill>
              </a:rPr>
              <a:t>Interrupt Occurs !!!!</a:t>
            </a:r>
          </a:p>
          <a:p>
            <a:pPr lvl="2"/>
            <a:r>
              <a:rPr lang="en-US" sz="2000" dirty="0" smtClean="0">
                <a:solidFill>
                  <a:schemeClr val="accent2"/>
                </a:solidFill>
              </a:rPr>
              <a:t>Processor saves its state </a:t>
            </a:r>
          </a:p>
          <a:p>
            <a:pPr lvl="2"/>
            <a:r>
              <a:rPr lang="en-US" sz="2000" dirty="0" smtClean="0">
                <a:solidFill>
                  <a:schemeClr val="accent2"/>
                </a:solidFill>
              </a:rPr>
              <a:t>Jumps to ISR</a:t>
            </a:r>
          </a:p>
          <a:p>
            <a:pPr lvl="3"/>
            <a:r>
              <a:rPr lang="en-US" dirty="0" smtClean="0">
                <a:solidFill>
                  <a:schemeClr val="accent2"/>
                </a:solidFill>
              </a:rPr>
              <a:t>Do ISR work</a:t>
            </a:r>
          </a:p>
          <a:p>
            <a:pPr lvl="3"/>
            <a:r>
              <a:rPr lang="en-US" dirty="0" smtClean="0">
                <a:solidFill>
                  <a:schemeClr val="accent2"/>
                </a:solidFill>
              </a:rPr>
              <a:t>Clear Flag</a:t>
            </a:r>
          </a:p>
          <a:p>
            <a:pPr lvl="3"/>
            <a:r>
              <a:rPr lang="en-US" dirty="0" smtClean="0">
                <a:solidFill>
                  <a:schemeClr val="accent2"/>
                </a:solidFill>
              </a:rPr>
              <a:t>Restores the state</a:t>
            </a:r>
          </a:p>
          <a:p>
            <a:pPr lvl="3"/>
            <a:r>
              <a:rPr lang="en-US" dirty="0" smtClean="0">
                <a:solidFill>
                  <a:schemeClr val="accent2"/>
                </a:solidFill>
              </a:rPr>
              <a:t>Return to normal program</a:t>
            </a:r>
          </a:p>
          <a:p>
            <a:pPr marL="0" indent="0">
              <a:buNone/>
            </a:pPr>
            <a:endParaRPr lang="en-US" sz="2000" dirty="0" smtClean="0"/>
          </a:p>
          <a:p>
            <a:pPr marL="0" indent="0">
              <a:buNone/>
            </a:pPr>
            <a:r>
              <a:rPr lang="en-US" sz="2000" dirty="0" smtClean="0"/>
              <a:t>Have you used an interrupt yet?</a:t>
            </a: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3916255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Interrupts</a:t>
            </a:r>
            <a:endParaRPr lang="en-US" b="1" dirty="0"/>
          </a:p>
        </p:txBody>
      </p:sp>
      <p:sp>
        <p:nvSpPr>
          <p:cNvPr id="3" name="Content Placeholder 2"/>
          <p:cNvSpPr>
            <a:spLocks noGrp="1"/>
          </p:cNvSpPr>
          <p:nvPr>
            <p:ph idx="1"/>
          </p:nvPr>
        </p:nvSpPr>
        <p:spPr>
          <a:xfrm>
            <a:off x="369294" y="1478300"/>
            <a:ext cx="8500386" cy="4843673"/>
          </a:xfrm>
        </p:spPr>
        <p:txBody>
          <a:bodyPr>
            <a:normAutofit fontScale="92500" lnSpcReduction="10000"/>
          </a:bodyPr>
          <a:lstStyle/>
          <a:p>
            <a:pPr marL="0" indent="0">
              <a:buNone/>
            </a:pPr>
            <a:r>
              <a:rPr lang="en-US" sz="2000" dirty="0"/>
              <a:t>Have you used an interrupt yet?</a:t>
            </a:r>
          </a:p>
          <a:p>
            <a:pPr lvl="1"/>
            <a:r>
              <a:rPr lang="en-US" sz="2000" dirty="0" smtClean="0">
                <a:solidFill>
                  <a:schemeClr val="accent2"/>
                </a:solidFill>
              </a:rPr>
              <a:t>Yes….  RESET</a:t>
            </a:r>
          </a:p>
          <a:p>
            <a:pPr marL="457200" lvl="1" indent="0">
              <a:buNone/>
            </a:pPr>
            <a:endParaRPr lang="en-US" sz="2000" dirty="0" smtClean="0">
              <a:solidFill>
                <a:schemeClr val="accent2"/>
              </a:solidFill>
            </a:endParaRPr>
          </a:p>
          <a:p>
            <a:pPr marL="57150" indent="0">
              <a:buNone/>
            </a:pPr>
            <a:r>
              <a:rPr lang="en-US" sz="1600" b="1" dirty="0" smtClean="0">
                <a:solidFill>
                  <a:schemeClr val="accent2"/>
                </a:solidFill>
                <a:latin typeface="Courier New" pitchFamily="49" charset="0"/>
                <a:cs typeface="Courier New" pitchFamily="49" charset="0"/>
              </a:rPr>
              <a:t>RESET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#__STACK_END,SP     </a:t>
            </a:r>
            <a:r>
              <a:rPr lang="en-US" sz="1600" b="1" dirty="0" smtClean="0">
                <a:solidFill>
                  <a:srgbClr val="00B050"/>
                </a:solidFill>
                <a:latin typeface="Courier New" pitchFamily="49" charset="0"/>
                <a:cs typeface="Courier New" pitchFamily="49" charset="0"/>
              </a:rPr>
              <a:t>; </a:t>
            </a:r>
            <a:r>
              <a:rPr lang="en-US" sz="1600" b="1" dirty="0">
                <a:solidFill>
                  <a:srgbClr val="00B050"/>
                </a:solidFill>
                <a:latin typeface="Courier New" pitchFamily="49" charset="0"/>
                <a:cs typeface="Courier New" pitchFamily="49" charset="0"/>
              </a:rPr>
              <a:t>Initialize </a:t>
            </a:r>
            <a:r>
              <a:rPr lang="en-US" sz="1600" b="1" dirty="0" err="1">
                <a:solidFill>
                  <a:srgbClr val="00B050"/>
                </a:solidFill>
                <a:latin typeface="Courier New" pitchFamily="49" charset="0"/>
                <a:cs typeface="Courier New" pitchFamily="49" charset="0"/>
              </a:rPr>
              <a:t>stackpointer</a:t>
            </a:r>
            <a:endParaRPr lang="en-US" sz="1600" b="1" dirty="0">
              <a:solidFill>
                <a:srgbClr val="00B050"/>
              </a:solidFill>
              <a:latin typeface="Courier New" pitchFamily="49" charset="0"/>
              <a:cs typeface="Courier New" pitchFamily="49" charset="0"/>
            </a:endParaRPr>
          </a:p>
          <a:p>
            <a:pPr marL="57150" indent="0">
              <a:buNone/>
            </a:pPr>
            <a:r>
              <a:rPr lang="en-US" sz="1600" b="1" dirty="0" err="1">
                <a:solidFill>
                  <a:schemeClr val="accent2"/>
                </a:solidFill>
                <a:latin typeface="Courier New" pitchFamily="49" charset="0"/>
                <a:cs typeface="Courier New" pitchFamily="49" charset="0"/>
              </a:rPr>
              <a:t>StopWDT</a:t>
            </a:r>
            <a:r>
              <a:rPr lang="en-US" sz="1600" b="1" dirty="0">
                <a:solidFill>
                  <a:schemeClr val="accent2"/>
                </a:solidFill>
                <a:latin typeface="Courier New" pitchFamily="49" charset="0"/>
                <a:cs typeface="Courier New" pitchFamily="49" charset="0"/>
              </a:rPr>
              <a:t>     </a:t>
            </a:r>
            <a:r>
              <a:rPr lang="en-US" sz="1600" b="1" dirty="0" err="1">
                <a:solidFill>
                  <a:schemeClr val="accent2"/>
                </a:solidFill>
                <a:latin typeface="Courier New" pitchFamily="49" charset="0"/>
                <a:cs typeface="Courier New" pitchFamily="49" charset="0"/>
              </a:rPr>
              <a:t>mov.w</a:t>
            </a:r>
            <a:r>
              <a:rPr lang="en-US" sz="1600" b="1" dirty="0">
                <a:solidFill>
                  <a:schemeClr val="accent2"/>
                </a:solidFill>
                <a:latin typeface="Courier New" pitchFamily="49" charset="0"/>
                <a:cs typeface="Courier New" pitchFamily="49" charset="0"/>
              </a:rPr>
              <a:t>   #WDTPW|WDTHOLD,&amp;WDTCTL  </a:t>
            </a:r>
            <a:r>
              <a:rPr lang="en-US" sz="1600" b="1" dirty="0">
                <a:solidFill>
                  <a:srgbClr val="00B050"/>
                </a:solidFill>
                <a:latin typeface="Courier New" pitchFamily="49" charset="0"/>
                <a:cs typeface="Courier New" pitchFamily="49" charset="0"/>
              </a:rPr>
              <a:t>; Stop watchdog timer</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a:t>
            </a:r>
          </a:p>
          <a:p>
            <a:pPr marL="57150" indent="0">
              <a:buNone/>
            </a:pPr>
            <a:r>
              <a:rPr lang="en-US" sz="1600" b="1" dirty="0">
                <a:solidFill>
                  <a:srgbClr val="00B050"/>
                </a:solidFill>
                <a:latin typeface="Courier New" pitchFamily="49" charset="0"/>
                <a:cs typeface="Courier New" pitchFamily="49" charset="0"/>
              </a:rPr>
              <a:t>;           YOUR CODE</a:t>
            </a:r>
          </a:p>
          <a:p>
            <a:pPr marL="57150" indent="0">
              <a:buNone/>
            </a:pPr>
            <a:r>
              <a:rPr lang="en-US" sz="1600" b="1" dirty="0">
                <a:solidFill>
                  <a:srgbClr val="00B050"/>
                </a:solidFill>
                <a:latin typeface="Courier New" pitchFamily="49" charset="0"/>
                <a:cs typeface="Courier New" pitchFamily="49" charset="0"/>
              </a:rPr>
              <a: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rgbClr val="00B050"/>
                </a:solidFill>
                <a:latin typeface="Courier New" pitchFamily="49" charset="0"/>
                <a:cs typeface="Courier New" pitchFamily="49" charset="0"/>
              </a:rPr>
              <a:t>;           Interrupt Vectors</a:t>
            </a:r>
          </a:p>
          <a:p>
            <a:pPr marL="57150" indent="0">
              <a:buNone/>
            </a:pPr>
            <a:r>
              <a:rPr lang="en-US" sz="1600" b="1" dirty="0" smtClean="0">
                <a:solidFill>
                  <a:srgbClr val="00B050"/>
                </a:solidFill>
                <a:latin typeface="Courier New" pitchFamily="49" charset="0"/>
                <a:cs typeface="Courier New" pitchFamily="49" charset="0"/>
              </a:rPr>
              <a:t>;------------------------------------------------------------------</a:t>
            </a:r>
            <a:endParaRPr lang="en-US" sz="1600" b="1" dirty="0">
              <a:solidFill>
                <a:srgbClr val="00B050"/>
              </a:solidFill>
              <a:latin typeface="Courier New" pitchFamily="49" charset="0"/>
              <a:cs typeface="Courier New" pitchFamily="49" charset="0"/>
            </a:endParaRPr>
          </a:p>
          <a:p>
            <a:pPr marL="57150" indent="0">
              <a:buNone/>
            </a:pPr>
            <a:r>
              <a:rPr lang="en-US" sz="1600" b="1" dirty="0">
                <a:solidFill>
                  <a:schemeClr val="accent2"/>
                </a:solidFill>
                <a:latin typeface="Courier New" pitchFamily="49" charset="0"/>
                <a:cs typeface="Courier New" pitchFamily="49" charset="0"/>
              </a:rPr>
              <a:t>            .sect   ".reset"                </a:t>
            </a:r>
            <a:r>
              <a:rPr lang="en-US" sz="1600" b="1" dirty="0">
                <a:solidFill>
                  <a:srgbClr val="00B050"/>
                </a:solidFill>
                <a:latin typeface="Courier New" pitchFamily="49" charset="0"/>
                <a:cs typeface="Courier New" pitchFamily="49" charset="0"/>
              </a:rPr>
              <a:t>; MSP430 RESET Vector</a:t>
            </a:r>
          </a:p>
          <a:p>
            <a:pPr marL="57150" indent="0">
              <a:buNone/>
            </a:pPr>
            <a:r>
              <a:rPr lang="en-US" sz="1600" b="1" dirty="0">
                <a:solidFill>
                  <a:schemeClr val="accent2"/>
                </a:solidFill>
                <a:latin typeface="Courier New" pitchFamily="49" charset="0"/>
                <a:cs typeface="Courier New" pitchFamily="49" charset="0"/>
              </a:rPr>
              <a:t>            .short  </a:t>
            </a:r>
            <a:r>
              <a:rPr lang="en-US" sz="1600" b="1" dirty="0" smtClean="0">
                <a:solidFill>
                  <a:schemeClr val="accent2"/>
                </a:solidFill>
                <a:latin typeface="Courier New" pitchFamily="49" charset="0"/>
                <a:cs typeface="Courier New" pitchFamily="49" charset="0"/>
              </a:rPr>
              <a:t>RESET</a:t>
            </a:r>
          </a:p>
          <a:p>
            <a:pPr marL="57150" indent="0">
              <a:buNone/>
            </a:pPr>
            <a:endParaRPr lang="en-US" sz="1600" b="1" dirty="0">
              <a:solidFill>
                <a:schemeClr val="accent2"/>
              </a:solidFill>
              <a:latin typeface="Courier New" pitchFamily="49" charset="0"/>
              <a:cs typeface="Courier New" pitchFamily="49" charset="0"/>
            </a:endParaRPr>
          </a:p>
          <a:p>
            <a:pPr marL="57150" indent="0">
              <a:buNone/>
            </a:pPr>
            <a:r>
              <a:rPr lang="en-US" sz="1600" b="1" dirty="0" smtClean="0">
                <a:solidFill>
                  <a:schemeClr val="accent2"/>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What if we didn’t define this interrupt vector?</a:t>
            </a:r>
          </a:p>
          <a:p>
            <a:pPr marL="57150" indent="0">
              <a:buNone/>
            </a:pPr>
            <a:r>
              <a:rPr lang="en-US" sz="1600" b="1" dirty="0">
                <a:solidFill>
                  <a:srgbClr val="FF0000"/>
                </a:solidFill>
                <a:latin typeface="Courier New" pitchFamily="49" charset="0"/>
                <a:cs typeface="Courier New" pitchFamily="49" charset="0"/>
              </a:rPr>
              <a:t> </a:t>
            </a:r>
            <a:r>
              <a:rPr lang="en-US" sz="1600" b="1" dirty="0" smtClean="0">
                <a:solidFill>
                  <a:srgbClr val="FF0000"/>
                </a:solidFill>
                <a:latin typeface="Courier New" pitchFamily="49" charset="0"/>
                <a:cs typeface="Courier New" pitchFamily="49" charset="0"/>
              </a:rPr>
              <a:t>             Where are these interrupt vectors located?</a:t>
            </a:r>
            <a:endParaRPr lang="en-US" sz="1600" dirty="0" smtClean="0">
              <a:solidFill>
                <a:srgbClr val="FF0000"/>
              </a:solidFill>
            </a:endParaRPr>
          </a:p>
          <a:p>
            <a:pPr lvl="2"/>
            <a:endParaRPr lang="en-US" sz="1600" dirty="0">
              <a:solidFill>
                <a:schemeClr val="accent2"/>
              </a:solidFill>
            </a:endParaRPr>
          </a:p>
          <a:p>
            <a:pPr marL="0" indent="0">
              <a:buNone/>
            </a:pPr>
            <a:endParaRPr lang="en-US" sz="2000" dirty="0"/>
          </a:p>
          <a:p>
            <a:pPr lvl="1"/>
            <a:endParaRPr lang="en-US" sz="1600" dirty="0" smtClean="0">
              <a:solidFill>
                <a:schemeClr val="accent2"/>
              </a:solidFill>
            </a:endParaRPr>
          </a:p>
        </p:txBody>
      </p:sp>
    </p:spTree>
    <p:extLst>
      <p:ext uri="{BB962C8B-B14F-4D97-AF65-F5344CB8AC3E}">
        <p14:creationId xmlns:p14="http://schemas.microsoft.com/office/powerpoint/2010/main" val="167552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Vector Table</a:t>
            </a:r>
            <a:endParaRPr lang="en-US" dirty="0"/>
          </a:p>
        </p:txBody>
      </p:sp>
      <p:pic>
        <p:nvPicPr>
          <p:cNvPr id="1026" name="Picture 2" descr="MSP430 Memory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978" y="1461347"/>
            <a:ext cx="3556701" cy="4966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5349239" y="2227403"/>
            <a:ext cx="2683291"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4" name="TextBox 3"/>
          <p:cNvSpPr txBox="1"/>
          <p:nvPr/>
        </p:nvSpPr>
        <p:spPr>
          <a:xfrm>
            <a:off x="307428" y="2254469"/>
            <a:ext cx="4721772" cy="101566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Interrupts live here in memory</a:t>
            </a:r>
          </a:p>
          <a:p>
            <a:pPr marL="342900" indent="-342900">
              <a:buFont typeface="Arial" panose="020B0604020202020204" pitchFamily="34" charset="0"/>
              <a:buChar char="•"/>
            </a:pPr>
            <a:r>
              <a:rPr lang="en-US" dirty="0" smtClean="0"/>
              <a:t>They are prioritized</a:t>
            </a:r>
            <a:endParaRPr lang="en-US" dirty="0"/>
          </a:p>
        </p:txBody>
      </p:sp>
    </p:spTree>
    <p:extLst>
      <p:ext uri="{BB962C8B-B14F-4D97-AF65-F5344CB8AC3E}">
        <p14:creationId xmlns:p14="http://schemas.microsoft.com/office/powerpoint/2010/main" val="2909522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9187870" cy="6715125"/>
          </a:xfrm>
        </p:spPr>
      </p:pic>
      <p:sp>
        <p:nvSpPr>
          <p:cNvPr id="5" name="TextBox 4"/>
          <p:cNvSpPr txBox="1"/>
          <p:nvPr/>
        </p:nvSpPr>
        <p:spPr>
          <a:xfrm>
            <a:off x="6566848" y="0"/>
            <a:ext cx="2972937" cy="400110"/>
          </a:xfrm>
          <a:prstGeom prst="rect">
            <a:avLst/>
          </a:prstGeom>
          <a:noFill/>
        </p:spPr>
        <p:txBody>
          <a:bodyPr wrap="square" rtlCol="0">
            <a:spAutoFit/>
          </a:bodyPr>
          <a:lstStyle/>
          <a:p>
            <a:r>
              <a:rPr lang="en-US" sz="2000" dirty="0" smtClean="0"/>
              <a:t>pp 11 of Device Specific</a:t>
            </a:r>
            <a:endParaRPr lang="en-US" sz="2000" dirty="0"/>
          </a:p>
        </p:txBody>
      </p:sp>
      <p:sp>
        <p:nvSpPr>
          <p:cNvPr id="6" name="Rectangle 5"/>
          <p:cNvSpPr/>
          <p:nvPr/>
        </p:nvSpPr>
        <p:spPr bwMode="auto">
          <a:xfrm>
            <a:off x="7906407" y="871569"/>
            <a:ext cx="963273" cy="488731"/>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5449614" y="2103907"/>
            <a:ext cx="963273" cy="3524383"/>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5449613" y="1588013"/>
            <a:ext cx="963273" cy="471127"/>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 name="Rectangular Callout 8"/>
          <p:cNvSpPr/>
          <p:nvPr/>
        </p:nvSpPr>
        <p:spPr bwMode="auto">
          <a:xfrm>
            <a:off x="1459098" y="2069682"/>
            <a:ext cx="2995448" cy="646386"/>
          </a:xfrm>
          <a:prstGeom prst="wedgeRectCallout">
            <a:avLst>
              <a:gd name="adj1" fmla="val 82662"/>
              <a:gd name="adj2" fmla="val 57215"/>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charset="0"/>
              </a:rPr>
              <a:t>Maskable</a:t>
            </a:r>
            <a:r>
              <a:rPr kumimoji="0" lang="en-US" sz="1600" b="0" i="0" u="none" strike="noStrike" cap="none" normalizeH="0" baseline="0" dirty="0" smtClean="0">
                <a:ln>
                  <a:noFill/>
                </a:ln>
                <a:solidFill>
                  <a:schemeClr val="tx1"/>
                </a:solidFill>
                <a:effectLst/>
                <a:latin typeface="Arial" charset="0"/>
              </a:rPr>
              <a:t>: turn on/off</a:t>
            </a:r>
          </a:p>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charset="0"/>
              </a:rPr>
              <a:t>Non-</a:t>
            </a:r>
            <a:r>
              <a:rPr lang="en-US" sz="1600" dirty="0" err="1" smtClean="0">
                <a:latin typeface="Arial" charset="0"/>
              </a:rPr>
              <a:t>Maskable</a:t>
            </a:r>
            <a:r>
              <a:rPr lang="en-US" sz="1600" dirty="0" smtClean="0">
                <a:latin typeface="Arial" charset="0"/>
              </a:rPr>
              <a:t>: always on</a:t>
            </a:r>
            <a:endParaRPr kumimoji="0" lang="en-US" sz="16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986217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548" y="4398579"/>
            <a:ext cx="3470452" cy="2025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654" y="1531571"/>
            <a:ext cx="3271345" cy="1830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b="1" dirty="0" smtClean="0"/>
              <a:t>What happens on an Interrupt</a:t>
            </a:r>
            <a:endParaRPr lang="en-US" b="1" dirty="0"/>
          </a:p>
        </p:txBody>
      </p:sp>
      <p:sp>
        <p:nvSpPr>
          <p:cNvPr id="3" name="Content Placeholder 2"/>
          <p:cNvSpPr>
            <a:spLocks noGrp="1"/>
          </p:cNvSpPr>
          <p:nvPr>
            <p:ph idx="1"/>
          </p:nvPr>
        </p:nvSpPr>
        <p:spPr>
          <a:xfrm>
            <a:off x="348339" y="1450427"/>
            <a:ext cx="8500386" cy="4974021"/>
          </a:xfrm>
        </p:spPr>
        <p:txBody>
          <a:bodyPr>
            <a:normAutofit fontScale="92500" lnSpcReduction="20000"/>
          </a:bodyPr>
          <a:lstStyle/>
          <a:p>
            <a:pPr marL="0" indent="0">
              <a:buNone/>
            </a:pPr>
            <a:r>
              <a:rPr lang="en-US" sz="2000" b="1" dirty="0" smtClean="0"/>
              <a:t>On Interrupt:</a:t>
            </a:r>
          </a:p>
          <a:p>
            <a:pPr marL="457200" indent="-457200">
              <a:buFont typeface="+mj-lt"/>
              <a:buAutoNum type="arabicPeriod"/>
            </a:pPr>
            <a:r>
              <a:rPr lang="en-US" sz="2000" dirty="0" smtClean="0">
                <a:solidFill>
                  <a:schemeClr val="accent2"/>
                </a:solidFill>
              </a:rPr>
              <a:t>Currently </a:t>
            </a:r>
            <a:r>
              <a:rPr lang="en-US" sz="2000" dirty="0">
                <a:solidFill>
                  <a:schemeClr val="accent2"/>
                </a:solidFill>
              </a:rPr>
              <a:t>executing instruction is completed.</a:t>
            </a:r>
          </a:p>
          <a:p>
            <a:pPr marL="457200" indent="-457200">
              <a:buFont typeface="+mj-lt"/>
              <a:buAutoNum type="arabicPeriod"/>
            </a:pPr>
            <a:r>
              <a:rPr lang="en-US" sz="2000" dirty="0">
                <a:solidFill>
                  <a:schemeClr val="accent2"/>
                </a:solidFill>
              </a:rPr>
              <a:t>PC is pushed onto the stack.</a:t>
            </a:r>
          </a:p>
          <a:p>
            <a:pPr marL="457200" indent="-457200">
              <a:buFont typeface="+mj-lt"/>
              <a:buAutoNum type="arabicPeriod"/>
            </a:pPr>
            <a:r>
              <a:rPr lang="en-US" sz="2000" dirty="0">
                <a:solidFill>
                  <a:schemeClr val="accent2"/>
                </a:solidFill>
              </a:rPr>
              <a:t>SR is pushed onto the stack.</a:t>
            </a:r>
          </a:p>
          <a:p>
            <a:pPr marL="457200" indent="-457200">
              <a:buFont typeface="+mj-lt"/>
              <a:buAutoNum type="arabicPeriod"/>
            </a:pPr>
            <a:r>
              <a:rPr lang="en-US" sz="2000" dirty="0">
                <a:solidFill>
                  <a:schemeClr val="accent2"/>
                </a:solidFill>
              </a:rPr>
              <a:t>Selects highest priority interrupt.</a:t>
            </a:r>
          </a:p>
          <a:p>
            <a:pPr marL="457200" indent="-457200">
              <a:buFont typeface="+mj-lt"/>
              <a:buAutoNum type="arabicPeriod"/>
            </a:pPr>
            <a:r>
              <a:rPr lang="en-US" sz="2000" dirty="0">
                <a:solidFill>
                  <a:schemeClr val="accent2"/>
                </a:solidFill>
              </a:rPr>
              <a:t>If single interrupt, interrupt request flag reset. </a:t>
            </a:r>
            <a:endParaRPr lang="en-US" sz="2000" dirty="0" smtClean="0">
              <a:solidFill>
                <a:schemeClr val="accent2"/>
              </a:solidFill>
            </a:endParaRPr>
          </a:p>
          <a:p>
            <a:pPr marL="0" indent="0">
              <a:buNone/>
            </a:pPr>
            <a:r>
              <a:rPr lang="en-US" sz="2000" dirty="0">
                <a:solidFill>
                  <a:schemeClr val="accent2"/>
                </a:solidFill>
              </a:rPr>
              <a:t> </a:t>
            </a:r>
            <a:r>
              <a:rPr lang="en-US" sz="2000" dirty="0" smtClean="0">
                <a:solidFill>
                  <a:schemeClr val="accent2"/>
                </a:solidFill>
              </a:rPr>
              <a:t>      Multiple </a:t>
            </a:r>
            <a:r>
              <a:rPr lang="en-US" sz="2000" dirty="0">
                <a:solidFill>
                  <a:schemeClr val="accent2"/>
                </a:solidFill>
              </a:rPr>
              <a:t>interrupts, flag remains set.</a:t>
            </a:r>
          </a:p>
          <a:p>
            <a:pPr marL="457200" indent="-457200">
              <a:buFont typeface="+mj-lt"/>
              <a:buAutoNum type="arabicPeriod" startAt="6"/>
            </a:pPr>
            <a:r>
              <a:rPr lang="en-US" sz="2000" dirty="0">
                <a:solidFill>
                  <a:schemeClr val="accent2"/>
                </a:solidFill>
              </a:rPr>
              <a:t>SR is cleared - terminates low-power mode and disables </a:t>
            </a:r>
            <a:r>
              <a:rPr lang="en-US" sz="2000" dirty="0" err="1">
                <a:solidFill>
                  <a:schemeClr val="accent2"/>
                </a:solidFill>
              </a:rPr>
              <a:t>maskable</a:t>
            </a:r>
            <a:r>
              <a:rPr lang="en-US" sz="2000" dirty="0">
                <a:solidFill>
                  <a:schemeClr val="accent2"/>
                </a:solidFill>
              </a:rPr>
              <a:t> interrupts.</a:t>
            </a:r>
          </a:p>
          <a:p>
            <a:pPr marL="457200" indent="-457200">
              <a:buFont typeface="+mj-lt"/>
              <a:buAutoNum type="arabicPeriod" startAt="6"/>
            </a:pPr>
            <a:r>
              <a:rPr lang="en-US" sz="2000" dirty="0">
                <a:solidFill>
                  <a:schemeClr val="accent2"/>
                </a:solidFill>
              </a:rPr>
              <a:t>Interrupt vector content loaded into PC</a:t>
            </a:r>
            <a:r>
              <a:rPr lang="en-US" sz="2000" dirty="0" smtClean="0">
                <a:solidFill>
                  <a:schemeClr val="accent2"/>
                </a:solidFill>
              </a:rPr>
              <a:t>.</a:t>
            </a:r>
          </a:p>
          <a:p>
            <a:pPr marL="0" indent="0">
              <a:buNone/>
            </a:pPr>
            <a:r>
              <a:rPr lang="en-US" sz="2000" dirty="0">
                <a:solidFill>
                  <a:schemeClr val="accent2"/>
                </a:solidFill>
              </a:rPr>
              <a:t> </a:t>
            </a:r>
            <a:r>
              <a:rPr lang="en-US" sz="2000" dirty="0" smtClean="0">
                <a:solidFill>
                  <a:schemeClr val="accent2"/>
                </a:solidFill>
              </a:rPr>
              <a:t>    </a:t>
            </a:r>
            <a:r>
              <a:rPr lang="en-US" sz="2000" dirty="0" smtClean="0">
                <a:solidFill>
                  <a:srgbClr val="FF0000"/>
                </a:solidFill>
              </a:rPr>
              <a:t>What about preserving other registers?</a:t>
            </a:r>
          </a:p>
          <a:p>
            <a:pPr marL="0" indent="0">
              <a:buNone/>
            </a:pPr>
            <a:endParaRPr lang="en-US" sz="2000" dirty="0" smtClean="0"/>
          </a:p>
          <a:p>
            <a:pPr marL="0" indent="0">
              <a:buNone/>
            </a:pPr>
            <a:r>
              <a:rPr lang="en-US" sz="2000" b="1" dirty="0"/>
              <a:t>On ISR Completion:</a:t>
            </a:r>
          </a:p>
          <a:p>
            <a:pPr marL="457200" indent="-457200">
              <a:buFont typeface="+mj-lt"/>
              <a:buAutoNum type="arabicPeriod"/>
            </a:pPr>
            <a:r>
              <a:rPr lang="en-US" sz="2000" dirty="0" smtClean="0">
                <a:solidFill>
                  <a:schemeClr val="accent2"/>
                </a:solidFill>
              </a:rPr>
              <a:t>Pop </a:t>
            </a:r>
            <a:r>
              <a:rPr lang="en-US" sz="2000" dirty="0">
                <a:solidFill>
                  <a:schemeClr val="accent2"/>
                </a:solidFill>
              </a:rPr>
              <a:t>SR off stack - restoring </a:t>
            </a:r>
            <a:r>
              <a:rPr lang="en-US" sz="2000" dirty="0" smtClean="0">
                <a:solidFill>
                  <a:schemeClr val="accent2"/>
                </a:solidFill>
              </a:rPr>
              <a:t>previous </a:t>
            </a:r>
            <a:r>
              <a:rPr lang="en-US" sz="2000" dirty="0">
                <a:solidFill>
                  <a:schemeClr val="accent2"/>
                </a:solidFill>
              </a:rPr>
              <a:t>settings.</a:t>
            </a:r>
          </a:p>
          <a:p>
            <a:pPr marL="457200" indent="-457200">
              <a:buFont typeface="+mj-lt"/>
              <a:buAutoNum type="arabicPeriod"/>
            </a:pPr>
            <a:r>
              <a:rPr lang="en-US" sz="2000" dirty="0">
                <a:solidFill>
                  <a:schemeClr val="accent2"/>
                </a:solidFill>
              </a:rPr>
              <a:t>Pop PC off stack - resume </a:t>
            </a:r>
            <a:r>
              <a:rPr lang="en-US" sz="2000" dirty="0" smtClean="0">
                <a:solidFill>
                  <a:schemeClr val="accent2"/>
                </a:solidFill>
              </a:rPr>
              <a:t>execution </a:t>
            </a:r>
          </a:p>
          <a:p>
            <a:pPr marL="0" indent="0">
              <a:buNone/>
            </a:pPr>
            <a:r>
              <a:rPr lang="en-US" sz="2000" dirty="0">
                <a:solidFill>
                  <a:schemeClr val="accent2"/>
                </a:solidFill>
              </a:rPr>
              <a:t> </a:t>
            </a:r>
            <a:r>
              <a:rPr lang="en-US" sz="2000" dirty="0" smtClean="0">
                <a:solidFill>
                  <a:schemeClr val="accent2"/>
                </a:solidFill>
              </a:rPr>
              <a:t>                                 at </a:t>
            </a:r>
            <a:r>
              <a:rPr lang="en-US" sz="2000" dirty="0">
                <a:solidFill>
                  <a:schemeClr val="accent2"/>
                </a:solidFill>
              </a:rPr>
              <a:t>previous point</a:t>
            </a:r>
            <a:r>
              <a:rPr lang="en-US" sz="2000" dirty="0" smtClean="0">
                <a:solidFill>
                  <a:schemeClr val="accent2"/>
                </a:solidFill>
              </a:rPr>
              <a:t>.</a:t>
            </a:r>
            <a:endParaRPr lang="en-US" sz="1600" dirty="0">
              <a:solidFill>
                <a:schemeClr val="accent2"/>
              </a:solidFill>
            </a:endParaRPr>
          </a:p>
          <a:p>
            <a:pPr marL="0" indent="0">
              <a:buNone/>
            </a:pPr>
            <a:endParaRPr lang="en-US" sz="2000" dirty="0" smtClean="0">
              <a:solidFill>
                <a:schemeClr val="accent2"/>
              </a:solidFill>
            </a:endParaRPr>
          </a:p>
        </p:txBody>
      </p:sp>
    </p:spTree>
    <p:extLst>
      <p:ext uri="{BB962C8B-B14F-4D97-AF65-F5344CB8AC3E}">
        <p14:creationId xmlns:p14="http://schemas.microsoft.com/office/powerpoint/2010/main" val="117515978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5426</TotalTime>
  <Words>2521</Words>
  <Application>Microsoft Office PowerPoint</Application>
  <PresentationFormat>On-screen Show (4:3)</PresentationFormat>
  <Paragraphs>355</Paragraphs>
  <Slides>23</Slides>
  <Notes>2</Notes>
  <HiddenSlides>4</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Calibri</vt:lpstr>
      <vt:lpstr>Calibri Light</vt:lpstr>
      <vt:lpstr>Consolas</vt:lpstr>
      <vt:lpstr>Courier New</vt:lpstr>
      <vt:lpstr>Times New Roman</vt:lpstr>
      <vt:lpstr>Trebuchet MS</vt:lpstr>
      <vt:lpstr>Wingdings</vt:lpstr>
      <vt:lpstr>4_USAFA Standard</vt:lpstr>
      <vt:lpstr>5_USAFA Standard</vt:lpstr>
      <vt:lpstr>Custom Design</vt:lpstr>
      <vt:lpstr>PowerPoint Presentation</vt:lpstr>
      <vt:lpstr>Overview</vt:lpstr>
      <vt:lpstr>Interrupts</vt:lpstr>
      <vt:lpstr>Interrupts</vt:lpstr>
      <vt:lpstr>Interrupts</vt:lpstr>
      <vt:lpstr>Interrupts</vt:lpstr>
      <vt:lpstr>Interrupt Vector Table</vt:lpstr>
      <vt:lpstr>PowerPoint Presentation</vt:lpstr>
      <vt:lpstr>What happens on an Interrupt</vt:lpstr>
      <vt:lpstr>Maskable vs Non-maskable Interrupts</vt:lpstr>
      <vt:lpstr>Interrupt Service Routines (ISRs)</vt:lpstr>
      <vt:lpstr>Interrupts: Programmer's Job</vt:lpstr>
      <vt:lpstr>Example:  P1 Interrupt</vt:lpstr>
      <vt:lpstr>Example Push Button Interrupt</vt:lpstr>
      <vt:lpstr>Multiple Push Button Interrupts</vt:lpstr>
      <vt:lpstr>In-Class Programming Exercise </vt:lpstr>
      <vt:lpstr>In-Class Programming Exercise </vt:lpstr>
      <vt:lpstr>In-Class Programming Exercise </vt:lpstr>
      <vt:lpstr>In-Class Programming Exercise </vt:lpstr>
      <vt:lpstr>In-Class Programming Exercise </vt:lpstr>
      <vt:lpstr>BACKUPS</vt:lpstr>
      <vt:lpstr>Lesson 25 Polling - Example Code</vt:lpstr>
      <vt:lpstr>Lesson 25 Interrupt - Example Code</vt:lpstr>
    </vt:vector>
  </TitlesOfParts>
  <Company>usafa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Lt Col Mullins</dc:creator>
  <cp:lastModifiedBy>Walchko, Kevin J Maj USAF USAFA USAFA/DFEC</cp:lastModifiedBy>
  <cp:revision>332</cp:revision>
  <cp:lastPrinted>2018-05-21T20:23:10Z</cp:lastPrinted>
  <dcterms:created xsi:type="dcterms:W3CDTF">2001-06-27T14:08:57Z</dcterms:created>
  <dcterms:modified xsi:type="dcterms:W3CDTF">2018-07-31T16:04:23Z</dcterms:modified>
</cp:coreProperties>
</file>