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7"/>
  </p:notesMasterIdLst>
  <p:handoutMasterIdLst>
    <p:handoutMasterId r:id="rId38"/>
  </p:handoutMasterIdLst>
  <p:sldIdLst>
    <p:sldId id="352" r:id="rId4"/>
    <p:sldId id="354" r:id="rId5"/>
    <p:sldId id="356" r:id="rId6"/>
    <p:sldId id="357" r:id="rId7"/>
    <p:sldId id="358" r:id="rId8"/>
    <p:sldId id="359" r:id="rId9"/>
    <p:sldId id="360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89" r:id="rId27"/>
    <p:sldId id="380" r:id="rId28"/>
    <p:sldId id="379" r:id="rId29"/>
    <p:sldId id="381" r:id="rId30"/>
    <p:sldId id="382" r:id="rId31"/>
    <p:sldId id="383" r:id="rId32"/>
    <p:sldId id="385" r:id="rId33"/>
    <p:sldId id="387" r:id="rId34"/>
    <p:sldId id="386" r:id="rId35"/>
    <p:sldId id="353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9+10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092456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PUSH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– 2  SP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 @SP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03479" y="5784953"/>
            <a:ext cx="4423041" cy="805033"/>
          </a:xfrm>
          <a:prstGeom prst="wedgeRectCallout">
            <a:avLst>
              <a:gd name="adj1" fmla="val -73256"/>
              <a:gd name="adj2" fmla="val -4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Notice what happened? Decrement SP, then write the data!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096487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POP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@SP 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dest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+ 2  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Subroutines (like functions)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Application (ABI)</a:t>
            </a:r>
          </a:p>
          <a:p>
            <a:r>
              <a:rPr lang="en-US" sz="2800" dirty="0"/>
              <a:t>Why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Modular code: we want to break things up into small, testable pieces of code that we can reuse … subroutines help us do this</a:t>
            </a:r>
          </a:p>
          <a:p>
            <a:pPr lvl="1"/>
            <a:r>
              <a:rPr lang="en-US" dirty="0" smtClean="0"/>
              <a:t>ABI helps ensure binary compatibility of modular code</a:t>
            </a:r>
          </a:p>
          <a:p>
            <a:pPr lvl="1"/>
            <a:r>
              <a:rPr lang="en-US" dirty="0" smtClean="0"/>
              <a:t>Subroutines use the stack to do their job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understanding how the stack works also allows you to do “stack manipulation” and maybe write a virus or patch broken code</a:t>
            </a:r>
          </a:p>
          <a:p>
            <a:pPr lvl="1"/>
            <a:endParaRPr lang="en-US" dirty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907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was never changed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42856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are a way to break up large code into smaller, reusable chunks of code</a:t>
            </a:r>
          </a:p>
          <a:p>
            <a:r>
              <a:rPr lang="en-US" dirty="0" smtClean="0"/>
              <a:t>They also make it easier to debug</a:t>
            </a:r>
          </a:p>
          <a:p>
            <a:r>
              <a:rPr lang="en-US" dirty="0" smtClean="0"/>
              <a:t>Once debugged, if you don’t modify them, you should never introduce new bugs from them</a:t>
            </a:r>
          </a:p>
          <a:p>
            <a:r>
              <a:rPr lang="en-US" dirty="0" smtClean="0"/>
              <a:t>In higher level languages (C, C++, python, </a:t>
            </a:r>
            <a:r>
              <a:rPr lang="en-US" dirty="0" err="1" smtClean="0"/>
              <a:t>etc</a:t>
            </a:r>
            <a:r>
              <a:rPr lang="en-US" dirty="0" smtClean="0"/>
              <a:t>) we would call these functions</a:t>
            </a:r>
          </a:p>
          <a:p>
            <a:pPr lvl="1"/>
            <a:r>
              <a:rPr lang="en-US" dirty="0" smtClean="0"/>
              <a:t>We’ll talk about this later when we cover C after </a:t>
            </a:r>
            <a:r>
              <a:rPr lang="en-US" dirty="0" err="1" smtClean="0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15827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ubtraction: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ultiplication: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3026980" y="3902402"/>
            <a:ext cx="512379" cy="2372711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6923" y="4488592"/>
            <a:ext cx="489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could write an entire library of functions and use them in different projects (once they are tested)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158943" y="1994338"/>
            <a:ext cx="2888243" cy="890752"/>
          </a:xfrm>
          <a:prstGeom prst="wedgeRectCallout">
            <a:avLst>
              <a:gd name="adj1" fmla="val -101964"/>
              <a:gd name="adj2" fmla="val -135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Here we are only using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the addition subroutine right now.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44575"/>
            <a:ext cx="8493642" cy="492841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do subroutines work?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addition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#addition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addition: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20338"/>
              </p:ext>
            </p:extLst>
          </p:nvPr>
        </p:nvGraphicFramePr>
        <p:xfrm>
          <a:off x="862640" y="2398597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41270"/>
              </p:ext>
            </p:extLst>
          </p:nvPr>
        </p:nvGraphicFramePr>
        <p:xfrm>
          <a:off x="845325" y="3314784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96"/>
          <a:stretch/>
        </p:blipFill>
        <p:spPr bwMode="auto">
          <a:xfrm>
            <a:off x="5582107" y="3866091"/>
            <a:ext cx="3287573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757" y="394416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9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28" y="1592133"/>
            <a:ext cx="8003334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Adds two numbers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Op1 (r10), Op2 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70249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r5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let’s save these registers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all done, let’s restore them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9213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Which did we do in the Addition subroutine?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68487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Pop</a:t>
            </a:r>
            <a:r>
              <a:rPr lang="en-US" sz="2000" dirty="0"/>
              <a:t>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3" y="1592134"/>
            <a:ext cx="8141850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Subroutines </a:t>
            </a:r>
            <a:r>
              <a:rPr lang="en-US" sz="2000" dirty="0">
                <a:solidFill>
                  <a:schemeClr val="accent2"/>
                </a:solidFill>
              </a:rPr>
              <a:t>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Subroutines </a:t>
            </a:r>
            <a:r>
              <a:rPr lang="en-US" sz="2400" dirty="0">
                <a:solidFill>
                  <a:schemeClr val="accent2"/>
                </a:solidFill>
              </a:rPr>
              <a:t>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9938" y="5431221"/>
            <a:ext cx="7055069" cy="885313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If you follow the ABI (???)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, it should be easy write reusable, modular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Explanation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9629" y="4980244"/>
            <a:ext cx="3279228" cy="75674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9629" y="4052706"/>
            <a:ext cx="3279228" cy="756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 (not present in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9629" y="3125168"/>
            <a:ext cx="3279228" cy="75674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Libraries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9629" y="2150333"/>
            <a:ext cx="3279228" cy="7567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SW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0312" y="4885650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0311" y="3965991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0311" y="3020064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89215" y="50825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215" y="416293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2878" y="32648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878" y="2271072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code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5628290" y="1773621"/>
            <a:ext cx="3321601" cy="1843874"/>
          </a:xfrm>
          <a:prstGeom prst="wedgeRectCallout">
            <a:avLst>
              <a:gd name="adj1" fmla="val -74154"/>
              <a:gd name="adj2" fmla="val 4258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Programming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have the same interface to make writing programs easier and introduce less bugs</a:t>
            </a:r>
          </a:p>
          <a:p>
            <a:r>
              <a:rPr lang="en-US" sz="1600" b="1" dirty="0" smtClean="0"/>
              <a:t>Deals with source code</a:t>
            </a:r>
            <a:endParaRPr lang="en-US" sz="1600" b="1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5628290" y="3944172"/>
            <a:ext cx="3321601" cy="1600082"/>
          </a:xfrm>
          <a:prstGeom prst="wedgeRectCallout">
            <a:avLst>
              <a:gd name="adj1" fmla="val -74426"/>
              <a:gd name="adj2" fmla="val -1843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Binary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after compiling, operate the same on similar HW (say all x86) the same</a:t>
            </a:r>
          </a:p>
          <a:p>
            <a:r>
              <a:rPr lang="en-US" sz="1600" b="1" dirty="0" smtClean="0"/>
              <a:t>Deals with a binary program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3489" y="6034825"/>
            <a:ext cx="732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This is </a:t>
            </a:r>
            <a:r>
              <a:rPr lang="en-US" sz="1800" dirty="0" smtClean="0">
                <a:solidFill>
                  <a:srgbClr val="FF0000"/>
                </a:solidFill>
              </a:rPr>
              <a:t>super simple </a:t>
            </a:r>
            <a:r>
              <a:rPr lang="en-US" sz="1800" dirty="0" smtClean="0"/>
              <a:t>and gets </a:t>
            </a:r>
            <a:r>
              <a:rPr lang="en-US" sz="1800" dirty="0" smtClean="0">
                <a:solidFill>
                  <a:srgbClr val="FF0000"/>
                </a:solidFill>
              </a:rPr>
              <a:t>more complex </a:t>
            </a:r>
            <a:r>
              <a:rPr lang="en-US" sz="1800" dirty="0" smtClean="0"/>
              <a:t>when working with an OS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95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r>
              <a:rPr lang="en-US" dirty="0" smtClean="0"/>
              <a:t>Use the stack if you have more than four arguments</a:t>
            </a:r>
          </a:p>
          <a:p>
            <a:endParaRPr lang="en-US" dirty="0"/>
          </a:p>
          <a:p>
            <a:r>
              <a:rPr lang="en-US" dirty="0" smtClean="0"/>
              <a:t>If you follow the ABI and then link to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(</a:t>
            </a:r>
            <a:r>
              <a:rPr lang="en-US" dirty="0" smtClean="0">
                <a:solidFill>
                  <a:srgbClr val="FF0000"/>
                </a:solidFill>
              </a:rPr>
              <a:t>meaning someone else developed it and you have probably never seen the source code</a:t>
            </a:r>
            <a:r>
              <a:rPr lang="en-US" dirty="0" smtClean="0"/>
              <a:t>), it should work correctly!!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29255"/>
            <a:ext cx="8493642" cy="496858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5520"/>
              </p:ext>
            </p:extLst>
          </p:nvPr>
        </p:nvGraphicFramePr>
        <p:xfrm>
          <a:off x="871267" y="2025357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3715"/>
              </p:ext>
            </p:extLst>
          </p:nvPr>
        </p:nvGraphicFramePr>
        <p:xfrm>
          <a:off x="871267" y="2958933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1" y="3643055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189" y="1649241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Pointer to point to?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" y="1482616"/>
            <a:ext cx="3471692" cy="47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881" y="1577209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0x200 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" y="1577209"/>
            <a:ext cx="3491094" cy="47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27620"/>
            <a:ext cx="8621400" cy="4773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stack pointer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push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decrements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pop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we just pushed off of the stack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94195"/>
              </p:ext>
            </p:extLst>
          </p:nvPr>
        </p:nvGraphicFramePr>
        <p:xfrm>
          <a:off x="3921125" y="3806025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Left Arrow 3"/>
          <p:cNvSpPr/>
          <p:nvPr/>
        </p:nvSpPr>
        <p:spPr bwMode="auto">
          <a:xfrm>
            <a:off x="5700580" y="4950373"/>
            <a:ext cx="1119352" cy="528145"/>
          </a:xfrm>
          <a:prstGeom prst="leftArrow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10653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9177" y="731520"/>
            <a:ext cx="2470505" cy="556335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Next</a:t>
            </a:r>
            <a:r>
              <a:rPr lang="en-US" sz="1800" dirty="0" smtClean="0">
                <a:solidFill>
                  <a:prstClr val="white"/>
                </a:solidFill>
              </a:rPr>
              <a:t> instruction to run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86320" y="5437735"/>
            <a:ext cx="2323360" cy="688428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SP location highlighted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Stack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1153</Words>
  <Application>Microsoft Office PowerPoint</Application>
  <PresentationFormat>On-screen Show (4:3)</PresentationFormat>
  <Paragraphs>378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Helvetica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Stack</vt:lpstr>
      <vt:lpstr>Stack</vt:lpstr>
      <vt:lpstr>Stack</vt:lpstr>
      <vt:lpstr>Stack</vt:lpstr>
      <vt:lpstr>Stack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  <vt:lpstr>Subroutines</vt:lpstr>
      <vt:lpstr>Example Subroutine</vt:lpstr>
      <vt:lpstr>Subroutines</vt:lpstr>
      <vt:lpstr>Arguments</vt:lpstr>
      <vt:lpstr>Arguments</vt:lpstr>
      <vt:lpstr>Arguments</vt:lpstr>
      <vt:lpstr>Key Subroutine Rules</vt:lpstr>
      <vt:lpstr>Very Simple Explanation</vt:lpstr>
      <vt:lpstr>Application Binary Interface (ABI)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300</cp:revision>
  <cp:lastPrinted>2018-05-21T20:23:10Z</cp:lastPrinted>
  <dcterms:created xsi:type="dcterms:W3CDTF">2001-06-27T14:08:57Z</dcterms:created>
  <dcterms:modified xsi:type="dcterms:W3CDTF">2018-07-31T15:40:57Z</dcterms:modified>
</cp:coreProperties>
</file>