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6" r:id="rId2"/>
    <p:sldMasterId id="2147483664" r:id="rId3"/>
  </p:sldMasterIdLst>
  <p:notesMasterIdLst>
    <p:notesMasterId r:id="rId53"/>
  </p:notesMasterIdLst>
  <p:handoutMasterIdLst>
    <p:handoutMasterId r:id="rId54"/>
  </p:handoutMasterIdLst>
  <p:sldIdLst>
    <p:sldId id="346" r:id="rId4"/>
    <p:sldId id="344" r:id="rId5"/>
    <p:sldId id="305" r:id="rId6"/>
    <p:sldId id="306" r:id="rId7"/>
    <p:sldId id="308" r:id="rId8"/>
    <p:sldId id="309" r:id="rId9"/>
    <p:sldId id="311" r:id="rId10"/>
    <p:sldId id="310" r:id="rId11"/>
    <p:sldId id="312" r:id="rId12"/>
    <p:sldId id="313" r:id="rId13"/>
    <p:sldId id="378" r:id="rId14"/>
    <p:sldId id="301" r:id="rId15"/>
    <p:sldId id="315" r:id="rId16"/>
    <p:sldId id="340" r:id="rId17"/>
    <p:sldId id="352" r:id="rId18"/>
    <p:sldId id="353" r:id="rId19"/>
    <p:sldId id="355" r:id="rId20"/>
    <p:sldId id="356" r:id="rId21"/>
    <p:sldId id="358" r:id="rId22"/>
    <p:sldId id="359" r:id="rId23"/>
    <p:sldId id="362" r:id="rId24"/>
    <p:sldId id="363" r:id="rId25"/>
    <p:sldId id="368" r:id="rId26"/>
    <p:sldId id="380" r:id="rId27"/>
    <p:sldId id="370" r:id="rId28"/>
    <p:sldId id="364" r:id="rId29"/>
    <p:sldId id="377" r:id="rId30"/>
    <p:sldId id="333" r:id="rId31"/>
    <p:sldId id="322" r:id="rId32"/>
    <p:sldId id="330" r:id="rId33"/>
    <p:sldId id="341" r:id="rId34"/>
    <p:sldId id="324" r:id="rId35"/>
    <p:sldId id="326" r:id="rId36"/>
    <p:sldId id="328" r:id="rId37"/>
    <p:sldId id="351" r:id="rId38"/>
    <p:sldId id="350" r:id="rId39"/>
    <p:sldId id="369" r:id="rId40"/>
    <p:sldId id="371" r:id="rId41"/>
    <p:sldId id="373" r:id="rId42"/>
    <p:sldId id="375" r:id="rId43"/>
    <p:sldId id="374" r:id="rId44"/>
    <p:sldId id="376" r:id="rId45"/>
    <p:sldId id="372" r:id="rId46"/>
    <p:sldId id="379" r:id="rId47"/>
    <p:sldId id="347" r:id="rId48"/>
    <p:sldId id="348" r:id="rId49"/>
    <p:sldId id="303" r:id="rId50"/>
    <p:sldId id="314" r:id="rId51"/>
    <p:sldId id="331" r:id="rId5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374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0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5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 source and destination of an instruction are defined by the following fields:</a:t>
            </a:r>
          </a:p>
          <a:p>
            <a:r>
              <a:rPr lang="en-US" dirty="0"/>
              <a:t>	</a:t>
            </a:r>
            <a:r>
              <a:rPr lang="en-US" dirty="0" err="1"/>
              <a:t>src</a:t>
            </a:r>
            <a:r>
              <a:rPr lang="en-US" dirty="0"/>
              <a:t> 	The source operand defined by As and S-</a:t>
            </a:r>
            <a:r>
              <a:rPr lang="en-US" dirty="0" err="1"/>
              <a:t>reg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dst</a:t>
            </a:r>
            <a:r>
              <a:rPr lang="en-US" dirty="0"/>
              <a:t> 	The destination operand defined by Ad and D-</a:t>
            </a:r>
            <a:r>
              <a:rPr lang="en-US" dirty="0" err="1"/>
              <a:t>reg</a:t>
            </a:r>
            <a:r>
              <a:rPr lang="en-US" dirty="0"/>
              <a:t>	</a:t>
            </a:r>
          </a:p>
          <a:p>
            <a:r>
              <a:rPr lang="en-US" dirty="0"/>
              <a:t>	As 	The addressing bits responsible for the addressing mode used for the source (</a:t>
            </a:r>
            <a:r>
              <a:rPr lang="en-US" dirty="0" err="1"/>
              <a:t>src</a:t>
            </a:r>
            <a:r>
              <a:rPr lang="en-US" dirty="0"/>
              <a:t>)</a:t>
            </a:r>
          </a:p>
          <a:p>
            <a:r>
              <a:rPr lang="en-US" dirty="0"/>
              <a:t>	S-</a:t>
            </a:r>
            <a:r>
              <a:rPr lang="en-US" dirty="0" err="1"/>
              <a:t>reg</a:t>
            </a:r>
            <a:r>
              <a:rPr lang="en-US" dirty="0"/>
              <a:t> 	The working register used for the source (</a:t>
            </a:r>
            <a:r>
              <a:rPr lang="en-US" dirty="0" err="1"/>
              <a:t>src</a:t>
            </a:r>
            <a:r>
              <a:rPr lang="en-US" dirty="0"/>
              <a:t>)</a:t>
            </a:r>
          </a:p>
          <a:p>
            <a:r>
              <a:rPr lang="en-US" dirty="0"/>
              <a:t>	Ad 	The addressing bits responsible for the addressing mode used for the destination (</a:t>
            </a:r>
            <a:r>
              <a:rPr lang="en-US" dirty="0" err="1"/>
              <a:t>dst</a:t>
            </a:r>
            <a:r>
              <a:rPr lang="en-US" dirty="0"/>
              <a:t>)</a:t>
            </a:r>
          </a:p>
          <a:p>
            <a:r>
              <a:rPr lang="en-US" dirty="0"/>
              <a:t>	D-</a:t>
            </a:r>
            <a:r>
              <a:rPr lang="en-US" dirty="0" err="1"/>
              <a:t>reg</a:t>
            </a:r>
            <a:r>
              <a:rPr lang="en-US" dirty="0"/>
              <a:t> 	The working register used for the destination (</a:t>
            </a:r>
            <a:r>
              <a:rPr lang="en-US" dirty="0" err="1"/>
              <a:t>dst</a:t>
            </a:r>
            <a:r>
              <a:rPr lang="en-US" dirty="0"/>
              <a:t>)</a:t>
            </a:r>
          </a:p>
          <a:p>
            <a:r>
              <a:rPr lang="en-US" dirty="0"/>
              <a:t>	B/W 	Byte or word operation:</a:t>
            </a:r>
          </a:p>
          <a:p>
            <a:r>
              <a:rPr lang="en-US" dirty="0"/>
              <a:t>		0: word operation</a:t>
            </a:r>
          </a:p>
          <a:p>
            <a:r>
              <a:rPr lang="en-US" dirty="0"/>
              <a:t>		1: byte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20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6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5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33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5884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85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4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2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3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5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6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5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462599" y="6521455"/>
            <a:ext cx="73875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79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8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995FA-D079-47E1-90AC-2C74088F2AA1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0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6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gic_number_(programming)#Magic_debug_value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3,4,5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1458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Emulated </a:t>
            </a:r>
            <a:r>
              <a:rPr lang="en-US" b="1" dirty="0"/>
              <a:t>Instructions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3164934"/>
              </p:ext>
            </p:extLst>
          </p:nvPr>
        </p:nvGraphicFramePr>
        <p:xfrm>
          <a:off x="670035" y="1489842"/>
          <a:ext cx="7772400" cy="5074872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RLA(.B)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ADD(.B) dst,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RLC(.B)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ADDC(.B)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endParaRPr lang="en-US" sz="14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INV(.B)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XOR(.B) #-1,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CLR(.B)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MOV(.B)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TST(.B)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CMP(.B) #0,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DEC(.B)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DECD(.B)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SUB(.B) #2,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INC(.B)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INCD(.B)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ADD(.B) #2,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ADC(.B)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ADDC(.B)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DADC(.B)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DADD(.B)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SBC(.B)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SUBC(.B) #0,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ular Callout 2"/>
          <p:cNvSpPr/>
          <p:nvPr/>
        </p:nvSpPr>
        <p:spPr bwMode="auto">
          <a:xfrm>
            <a:off x="6546888" y="3208516"/>
            <a:ext cx="2494309" cy="887347"/>
          </a:xfrm>
          <a:prstGeom prst="wedgeRectCallout">
            <a:avLst>
              <a:gd name="adj1" fmla="val -63976"/>
              <a:gd name="adj2" fmla="val -12962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ECE281: remember, this is just a subtraction and sets flags</a:t>
            </a:r>
          </a:p>
        </p:txBody>
      </p:sp>
    </p:spTree>
    <p:extLst>
      <p:ext uri="{BB962C8B-B14F-4D97-AF65-F5344CB8AC3E}">
        <p14:creationId xmlns:p14="http://schemas.microsoft.com/office/powerpoint/2010/main" val="16624811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r8 change?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63040"/>
            <a:ext cx="4092616" cy="493776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ov</a:t>
            </a:r>
            <a:r>
              <a:rPr lang="en-US" dirty="0" smtClean="0"/>
              <a:t>  #0xbeef, r8   </a:t>
            </a:r>
            <a:r>
              <a:rPr lang="en-US" dirty="0" smtClean="0">
                <a:solidFill>
                  <a:srgbClr val="00B050"/>
                </a:solidFill>
              </a:rPr>
              <a:t>; r8=??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wpb</a:t>
            </a:r>
            <a:r>
              <a:rPr lang="en-US" dirty="0" smtClean="0"/>
              <a:t> r8                 </a:t>
            </a:r>
            <a:r>
              <a:rPr lang="en-US" dirty="0" smtClean="0">
                <a:solidFill>
                  <a:srgbClr val="00B050"/>
                </a:solidFill>
              </a:rPr>
              <a:t>; r8=??</a:t>
            </a:r>
          </a:p>
          <a:p>
            <a:pPr marL="0" indent="0">
              <a:buNone/>
            </a:pPr>
            <a:r>
              <a:rPr lang="en-US" dirty="0" smtClean="0"/>
              <a:t>and   </a:t>
            </a:r>
            <a:r>
              <a:rPr lang="en-US" smtClean="0"/>
              <a:t>#0x00ff, r8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ov</a:t>
            </a:r>
            <a:r>
              <a:rPr lang="en-US" dirty="0" smtClean="0"/>
              <a:t>  r8, r9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nv</a:t>
            </a:r>
            <a:r>
              <a:rPr lang="en-US" dirty="0" smtClean="0"/>
              <a:t>    r8</a:t>
            </a:r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ec</a:t>
            </a:r>
            <a:r>
              <a:rPr lang="en-US" dirty="0" smtClean="0"/>
              <a:t>   r8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96056" y="1463040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R8 = 0xbeef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0520" y="3337628"/>
            <a:ext cx="168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R8 = 0xff41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6056" y="2370135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R8 = 0x00be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6056" y="2809841"/>
            <a:ext cx="4083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R8 = 0x00be (no change for r8)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6056" y="1880665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R8 = 0xbeef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30520" y="3711212"/>
            <a:ext cx="168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R8 = 0xff40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406284" y="1463040"/>
            <a:ext cx="7359343" cy="493776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turning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off watchdog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timer NOT shown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80524" y="2716761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Curved Left Arrow 5"/>
          <p:cNvSpPr/>
          <p:nvPr/>
        </p:nvSpPr>
        <p:spPr bwMode="auto">
          <a:xfrm rot="10800000">
            <a:off x="583324" y="3823136"/>
            <a:ext cx="822960" cy="1284891"/>
          </a:xfrm>
          <a:prstGeom prst="curvedLef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8570" y="5708236"/>
            <a:ext cx="5176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Where do programs go? RAM or ROM?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Flowchart: Connector 6"/>
          <p:cNvSpPr/>
          <p:nvPr/>
        </p:nvSpPr>
        <p:spPr bwMode="auto">
          <a:xfrm>
            <a:off x="8478490" y="5838092"/>
            <a:ext cx="486959" cy="465316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c018:    0a 63           adc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c01a:    7a e3           xor.b    #-1,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;r3 As==11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c01c:    3a 40 aa 00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#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170,    r10    ;#0x00aa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c020:    8a 11           sxt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c022:    3a e3           inv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c024:    8a 10           swpb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c026:    09 4a      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,    r9    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c028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:    f3 3f           jmp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$-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24         ;abs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0xc010</a:t>
            </a:r>
          </a:p>
          <a:p>
            <a:pPr marL="0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1: Emulated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2: Jump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3: Double Operand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4: Single Operand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5: Double Operand Instruction with extension word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320799" y="3813154"/>
            <a:ext cx="3242733" cy="296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12331" y="3507100"/>
            <a:ext cx="3903134" cy="296333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29267" y="3210767"/>
            <a:ext cx="3242733" cy="296333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12331" y="2700609"/>
            <a:ext cx="3251201" cy="29633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9064" y="3177300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1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9066" y="3770933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9065" y="2679498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9065" y="3432379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3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312330" y="1715597"/>
            <a:ext cx="4271461" cy="296333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B050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0597" y="1673376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077690" y="5730658"/>
            <a:ext cx="5156350" cy="616814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We will eventually turn these into machine code, but first we need to understand addressing modes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933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 animBg="1"/>
      <p:bldP spid="13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11451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As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227" y="4546289"/>
            <a:ext cx="3742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Double-Operand (</a:t>
            </a:r>
            <a:r>
              <a:rPr lang="en-US" dirty="0">
                <a:solidFill>
                  <a:srgbClr val="0070C0"/>
                </a:solidFill>
              </a:rPr>
              <a:t>Format </a:t>
            </a:r>
            <a:r>
              <a:rPr lang="en-US" dirty="0" smtClean="0">
                <a:solidFill>
                  <a:srgbClr val="0070C0"/>
                </a:solidFill>
              </a:rPr>
              <a:t>I)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Single-Operand</a:t>
            </a:r>
            <a:r>
              <a:rPr lang="en-US" dirty="0">
                <a:solidFill>
                  <a:srgbClr val="7030A0"/>
                </a:solidFill>
              </a:rPr>
              <a:t> (Format </a:t>
            </a:r>
            <a:r>
              <a:rPr lang="en-US" dirty="0" smtClean="0">
                <a:solidFill>
                  <a:srgbClr val="7030A0"/>
                </a:solidFill>
              </a:rPr>
              <a:t>II)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Jumps (Format III)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4067" y="3486077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067" y="2182211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4067" y="3109783"/>
            <a:ext cx="8492066" cy="2853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361" y="4326467"/>
            <a:ext cx="422423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Opcode: instruction</a:t>
            </a:r>
          </a:p>
          <a:p>
            <a:r>
              <a:rPr lang="en-US" dirty="0" smtClean="0"/>
              <a:t>Ad: destination addressing mode</a:t>
            </a:r>
          </a:p>
          <a:p>
            <a:r>
              <a:rPr lang="en-US" dirty="0" smtClean="0"/>
              <a:t>As: source addressing mode</a:t>
            </a:r>
          </a:p>
          <a:p>
            <a:r>
              <a:rPr lang="en-US" dirty="0" smtClean="0"/>
              <a:t>PC: </a:t>
            </a:r>
            <a:r>
              <a:rPr lang="en-US" dirty="0"/>
              <a:t>p</a:t>
            </a:r>
            <a:r>
              <a:rPr lang="en-US" dirty="0" smtClean="0"/>
              <a:t>rogram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56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65592"/>
              </p:ext>
            </p:extLst>
          </p:nvPr>
        </p:nvGraphicFramePr>
        <p:xfrm>
          <a:off x="606482" y="180072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86520"/>
              </p:ext>
            </p:extLst>
          </p:nvPr>
        </p:nvGraphicFramePr>
        <p:xfrm>
          <a:off x="5414838" y="452156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847"/>
              </p:ext>
            </p:extLst>
          </p:nvPr>
        </p:nvGraphicFramePr>
        <p:xfrm>
          <a:off x="1477725" y="453774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7621" y="405948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3217" y="405948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90726"/>
              </p:ext>
            </p:extLst>
          </p:nvPr>
        </p:nvGraphicFramePr>
        <p:xfrm>
          <a:off x="551302" y="171401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374432"/>
              </p:ext>
            </p:extLst>
          </p:nvPr>
        </p:nvGraphicFramePr>
        <p:xfrm>
          <a:off x="5359658" y="443485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575119"/>
              </p:ext>
            </p:extLst>
          </p:nvPr>
        </p:nvGraphicFramePr>
        <p:xfrm>
          <a:off x="1422545" y="445103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02441" y="397277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88037" y="397277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7648020" y="4547306"/>
            <a:ext cx="12138" cy="48552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7210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2375"/>
              </p:ext>
            </p:extLst>
          </p:nvPr>
        </p:nvGraphicFramePr>
        <p:xfrm>
          <a:off x="614364" y="1690365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48735"/>
              </p:ext>
            </p:extLst>
          </p:nvPr>
        </p:nvGraphicFramePr>
        <p:xfrm>
          <a:off x="5422720" y="4411205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176823"/>
              </p:ext>
            </p:extLst>
          </p:nvPr>
        </p:nvGraphicFramePr>
        <p:xfrm>
          <a:off x="1485607" y="4427389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65503" y="394912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1099" y="3949121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4275"/>
            <a:ext cx="7772400" cy="457200"/>
          </a:xfrm>
        </p:spPr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892705"/>
              </p:ext>
            </p:extLst>
          </p:nvPr>
        </p:nvGraphicFramePr>
        <p:xfrm>
          <a:off x="625108" y="157212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511817"/>
              </p:ext>
            </p:extLst>
          </p:nvPr>
        </p:nvGraphicFramePr>
        <p:xfrm>
          <a:off x="5433464" y="429296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5678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668222"/>
              </p:ext>
            </p:extLst>
          </p:nvPr>
        </p:nvGraphicFramePr>
        <p:xfrm>
          <a:off x="1496351" y="430914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76247" y="383088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61843" y="383088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5393" y="3986443"/>
            <a:ext cx="80021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0200</a:t>
            </a:r>
          </a:p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+ 2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0202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206897" y="4552408"/>
            <a:ext cx="1143962" cy="33853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147793" y="5901648"/>
            <a:ext cx="4787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about:     </a:t>
            </a:r>
            <a:r>
              <a:rPr lang="en-US" dirty="0" err="1" smtClean="0">
                <a:solidFill>
                  <a:srgbClr val="FF0000"/>
                </a:solidFill>
              </a:rPr>
              <a:t>mov.w</a:t>
            </a:r>
            <a:r>
              <a:rPr lang="en-US" dirty="0" smtClean="0">
                <a:solidFill>
                  <a:srgbClr val="FF0000"/>
                </a:solidFill>
              </a:rPr>
              <a:t> 2(r6), 6(r5) </a:t>
            </a:r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49784"/>
              </p:ext>
            </p:extLst>
          </p:nvPr>
        </p:nvGraphicFramePr>
        <p:xfrm>
          <a:off x="630130" y="16982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indexed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51146"/>
              </p:ext>
            </p:extLst>
          </p:nvPr>
        </p:nvGraphicFramePr>
        <p:xfrm>
          <a:off x="5438486" y="44190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267769"/>
              </p:ext>
            </p:extLst>
          </p:nvPr>
        </p:nvGraphicFramePr>
        <p:xfrm>
          <a:off x="1501373" y="44352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81269" y="39570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66865" y="39570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5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MSP430 Instructions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ypes of assembly instructions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ow they work</a:t>
            </a:r>
          </a:p>
          <a:p>
            <a:pPr lvl="2"/>
            <a:r>
              <a:rPr lang="en-US" dirty="0" smtClean="0"/>
              <a:t>Go from ASM -&gt; machine code (remember ECE281??)</a:t>
            </a:r>
          </a:p>
          <a:p>
            <a:pPr lvl="2"/>
            <a:r>
              <a:rPr lang="en-US" dirty="0" smtClean="0"/>
              <a:t>Assembly clock cycles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3560817"/>
            <a:ext cx="3638550" cy="2697107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 bwMode="auto">
          <a:xfrm>
            <a:off x="7443787" y="4604570"/>
            <a:ext cx="1228725" cy="685800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ISA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78940" y="5600024"/>
            <a:ext cx="3035375" cy="362514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HW not due until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lsn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2046347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569401"/>
              </p:ext>
            </p:extLst>
          </p:nvPr>
        </p:nvGraphicFramePr>
        <p:xfrm>
          <a:off x="535536" y="157212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948537"/>
              </p:ext>
            </p:extLst>
          </p:nvPr>
        </p:nvGraphicFramePr>
        <p:xfrm>
          <a:off x="5343892" y="429296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385815"/>
              </p:ext>
            </p:extLst>
          </p:nvPr>
        </p:nvGraphicFramePr>
        <p:xfrm>
          <a:off x="1406779" y="430914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86675" y="383088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72271" y="383088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031298" y="4874754"/>
            <a:ext cx="1181437" cy="31684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980407" y="5312649"/>
            <a:ext cx="51635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Like a pointer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 this the same as:    </a:t>
            </a:r>
            <a:r>
              <a:rPr lang="en-US" dirty="0" err="1" smtClean="0">
                <a:solidFill>
                  <a:srgbClr val="FF0000"/>
                </a:solidFill>
              </a:rPr>
              <a:t>mov</a:t>
            </a:r>
            <a:r>
              <a:rPr lang="en-US" dirty="0" smtClean="0">
                <a:solidFill>
                  <a:srgbClr val="FF0000"/>
                </a:solidFill>
              </a:rPr>
              <a:t> 0(r8), r9  ???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4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350700"/>
              </p:ext>
            </p:extLst>
          </p:nvPr>
        </p:nvGraphicFramePr>
        <p:xfrm>
          <a:off x="606482" y="1729779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412289"/>
              </p:ext>
            </p:extLst>
          </p:nvPr>
        </p:nvGraphicFramePr>
        <p:xfrm>
          <a:off x="5414838" y="4450619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92354"/>
              </p:ext>
            </p:extLst>
          </p:nvPr>
        </p:nvGraphicFramePr>
        <p:xfrm>
          <a:off x="1477725" y="4466803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7621" y="3988536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3217" y="3988535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26487"/>
              </p:ext>
            </p:extLst>
          </p:nvPr>
        </p:nvGraphicFramePr>
        <p:xfrm>
          <a:off x="606481" y="1690365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78806"/>
              </p:ext>
            </p:extLst>
          </p:nvPr>
        </p:nvGraphicFramePr>
        <p:xfrm>
          <a:off x="5414837" y="4411205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61912"/>
              </p:ext>
            </p:extLst>
          </p:nvPr>
        </p:nvGraphicFramePr>
        <p:xfrm>
          <a:off x="1477724" y="4427389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7620" y="394912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3216" y="3949121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152759" y="4976811"/>
            <a:ext cx="1171381" cy="31527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873848" y="5947200"/>
            <a:ext cx="7565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Now, what if we called </a:t>
            </a:r>
            <a:r>
              <a:rPr lang="en-US" dirty="0" err="1" smtClean="0">
                <a:solidFill>
                  <a:srgbClr val="FF0000"/>
                </a:solidFill>
              </a:rPr>
              <a:t>mov</a:t>
            </a:r>
            <a:r>
              <a:rPr lang="en-US" dirty="0" smtClean="0">
                <a:solidFill>
                  <a:srgbClr val="FF0000"/>
                </a:solidFill>
              </a:rPr>
              <a:t> @r8+, r9 again, what happens?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43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TI has optimized some commonly used immediate numbers</a:t>
            </a:r>
          </a:p>
          <a:p>
            <a:pPr lvl="1"/>
            <a:r>
              <a:rPr lang="en-US" dirty="0" smtClean="0"/>
              <a:t>Now uses a register (see below) instead of adding an extension word to the command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of Constant Generators CG1(SR), CG2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40186" y="5922914"/>
            <a:ext cx="3944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000" dirty="0" smtClean="0"/>
              <a:t>Family User Guide 3.2.4 pp46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4234"/>
            <a:ext cx="9144000" cy="264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eft Brace 3"/>
          <p:cNvSpPr/>
          <p:nvPr/>
        </p:nvSpPr>
        <p:spPr bwMode="auto">
          <a:xfrm>
            <a:off x="516572" y="3995766"/>
            <a:ext cx="315982" cy="881936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78" y="42520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SR</a:t>
            </a:r>
            <a:endParaRPr lang="en-US" sz="1800" dirty="0"/>
          </a:p>
        </p:txBody>
      </p:sp>
      <p:sp>
        <p:nvSpPr>
          <p:cNvPr id="8" name="Left Brace 7"/>
          <p:cNvSpPr/>
          <p:nvPr/>
        </p:nvSpPr>
        <p:spPr bwMode="auto">
          <a:xfrm>
            <a:off x="516572" y="4893600"/>
            <a:ext cx="315982" cy="881936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7167" y="513400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CG2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26290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and Symbolic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Absolute:</a:t>
            </a:r>
          </a:p>
          <a:p>
            <a:pPr lvl="1"/>
            <a:r>
              <a:rPr lang="en-US" dirty="0" smtClean="0"/>
              <a:t>&amp;</a:t>
            </a:r>
            <a:r>
              <a:rPr lang="en-US" dirty="0" err="1" smtClean="0"/>
              <a:t>addr</a:t>
            </a:r>
            <a:endParaRPr lang="en-US" dirty="0" smtClean="0"/>
          </a:p>
          <a:p>
            <a:pPr lvl="1"/>
            <a:r>
              <a:rPr lang="en-US" dirty="0" smtClean="0"/>
              <a:t>Uses the SR register </a:t>
            </a:r>
          </a:p>
          <a:p>
            <a:pPr lvl="1"/>
            <a:r>
              <a:rPr lang="en-US" dirty="0" smtClean="0"/>
              <a:t>Typically use with Ports or other HW you are directly accessing</a:t>
            </a:r>
            <a:endParaRPr lang="en-US" dirty="0"/>
          </a:p>
          <a:p>
            <a:pPr lvl="1"/>
            <a:r>
              <a:rPr lang="en-US" dirty="0"/>
              <a:t>Ex: &amp;P1OUT</a:t>
            </a:r>
          </a:p>
          <a:p>
            <a:pPr marL="406400" lvl="1" indent="0">
              <a:buNone/>
            </a:pPr>
            <a:endParaRPr lang="en-US" dirty="0" smtClean="0"/>
          </a:p>
          <a:p>
            <a:r>
              <a:rPr lang="en-US" dirty="0" smtClean="0"/>
              <a:t>Symbolic</a:t>
            </a:r>
          </a:p>
          <a:p>
            <a:pPr lvl="1"/>
            <a:r>
              <a:rPr lang="en-US" dirty="0" smtClean="0"/>
              <a:t>PC relative for labels and jump commands</a:t>
            </a:r>
          </a:p>
          <a:p>
            <a:pPr lvl="1"/>
            <a:r>
              <a:rPr lang="en-US" dirty="0" smtClean="0"/>
              <a:t>TI actually does indexed addressing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LoopCtr</a:t>
            </a:r>
            <a:r>
              <a:rPr lang="en-US" dirty="0" smtClean="0"/>
              <a:t>, r6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639614"/>
            <a:ext cx="2381249" cy="2548102"/>
          </a:xfrm>
          <a:prstGeom prst="rect">
            <a:avLst/>
          </a:prstGeom>
        </p:spPr>
      </p:pic>
      <p:pic>
        <p:nvPicPr>
          <p:cNvPr id="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6575" y="1639614"/>
            <a:ext cx="2555170" cy="254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9325" y="1639614"/>
            <a:ext cx="2458278" cy="2370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19928" y="5086350"/>
            <a:ext cx="8067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Now, go ahead and take a couple minutes and fill out the tables on your sheet of paper. I will call some people to answer them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71475" y="2057400"/>
            <a:ext cx="1095375" cy="333375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752475" y="4381336"/>
            <a:ext cx="3086100" cy="705014"/>
          </a:xfrm>
          <a:prstGeom prst="wedgeRectCallout">
            <a:avLst>
              <a:gd name="adj1" fmla="val -40586"/>
              <a:gd name="adj2" fmla="val -336056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Given this instruction, how does the memory and CPU change?</a:t>
            </a:r>
          </a:p>
        </p:txBody>
      </p:sp>
    </p:spTree>
    <p:extLst>
      <p:ext uri="{BB962C8B-B14F-4D97-AF65-F5344CB8AC3E}">
        <p14:creationId xmlns:p14="http://schemas.microsoft.com/office/powerpoint/2010/main" val="35721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581676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As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227" y="4546289"/>
            <a:ext cx="3742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Double-Operand (</a:t>
            </a:r>
            <a:r>
              <a:rPr lang="en-US" dirty="0">
                <a:solidFill>
                  <a:srgbClr val="0070C0"/>
                </a:solidFill>
              </a:rPr>
              <a:t>Format </a:t>
            </a:r>
            <a:r>
              <a:rPr lang="en-US" dirty="0" smtClean="0">
                <a:solidFill>
                  <a:srgbClr val="0070C0"/>
                </a:solidFill>
              </a:rPr>
              <a:t>I)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Single-Operand</a:t>
            </a:r>
            <a:r>
              <a:rPr lang="en-US" dirty="0">
                <a:solidFill>
                  <a:srgbClr val="7030A0"/>
                </a:solidFill>
              </a:rPr>
              <a:t> (Format </a:t>
            </a:r>
            <a:r>
              <a:rPr lang="en-US" dirty="0" smtClean="0">
                <a:solidFill>
                  <a:srgbClr val="7030A0"/>
                </a:solidFill>
              </a:rPr>
              <a:t>II)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Jumps (Format III)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4067" y="3486077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067" y="2182211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4067" y="3109783"/>
            <a:ext cx="8492066" cy="2853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7725" y="4948135"/>
            <a:ext cx="42511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Let’s talk about how to assemble this instructions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ASM -&gt; machine code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6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c018:    0a 63           adc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c01a:    7a e3           xor.b    #-1,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;r3 As==11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c01c:    3a 40 aa 00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#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170,    r10    ;#0x00aa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c020:    8a 11           sxt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c022:    3a e3           inv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c024:    8a 10           swpb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c026:    09 4a      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,    r9    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c028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:    f3 3f           jmp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$-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24         ;abs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0xc010</a:t>
            </a:r>
          </a:p>
          <a:p>
            <a:pPr marL="0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1: Emulated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2: Jump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3: Double Operand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4: Single Operand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5: Double Operand Instruction with extension word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320799" y="3813154"/>
            <a:ext cx="3242733" cy="296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12331" y="3507100"/>
            <a:ext cx="3903134" cy="296333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29267" y="3215246"/>
            <a:ext cx="3242733" cy="296333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12331" y="2700609"/>
            <a:ext cx="3251201" cy="29633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9065" y="3171662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1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9066" y="3770933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9065" y="2679498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9065" y="3432379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3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312330" y="1715597"/>
            <a:ext cx="4271461" cy="296333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B050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0597" y="1673376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077690" y="5730658"/>
            <a:ext cx="5156350" cy="616814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Let’s finally do this!</a:t>
            </a:r>
          </a:p>
        </p:txBody>
      </p:sp>
    </p:spTree>
    <p:extLst>
      <p:ext uri="{BB962C8B-B14F-4D97-AF65-F5344CB8AC3E}">
        <p14:creationId xmlns:p14="http://schemas.microsoft.com/office/powerpoint/2010/main" val="285556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 animBg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Instruction Map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92" y="1633098"/>
            <a:ext cx="5621721" cy="446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945" y="5740973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sp>
        <p:nvSpPr>
          <p:cNvPr id="3" name="Left Brace 2"/>
          <p:cNvSpPr/>
          <p:nvPr/>
        </p:nvSpPr>
        <p:spPr bwMode="auto">
          <a:xfrm>
            <a:off x="2005263" y="1898849"/>
            <a:ext cx="770020" cy="3930316"/>
          </a:xfrm>
          <a:prstGeom prst="leftBrace">
            <a:avLst>
              <a:gd name="adj1" fmla="val 8333"/>
              <a:gd name="adj2" fmla="val 51225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04" y="3136232"/>
            <a:ext cx="2303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beginning of every 16b instruction tells us what it is</a:t>
            </a:r>
            <a:endParaRPr lang="en-US" dirty="0"/>
          </a:p>
        </p:txBody>
      </p:sp>
      <p:sp>
        <p:nvSpPr>
          <p:cNvPr id="5" name="7-Point Star 4"/>
          <p:cNvSpPr/>
          <p:nvPr/>
        </p:nvSpPr>
        <p:spPr bwMode="auto">
          <a:xfrm rot="19818457">
            <a:off x="6671332" y="4035981"/>
            <a:ext cx="2472668" cy="2083101"/>
          </a:xfrm>
          <a:prstGeom prst="star7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Honestly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 find this table can be a little confusing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0049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SXT  r10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Let’s assemble this instruction (SXT r10) into binary machine code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Remember doing this in ECE281 … it’s back!!!!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Single-Operand Instruction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00479"/>
              </p:ext>
            </p:extLst>
          </p:nvPr>
        </p:nvGraphicFramePr>
        <p:xfrm>
          <a:off x="372227" y="1846201"/>
          <a:ext cx="8478007" cy="122387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3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Types of Instructions (16b)</a:t>
            </a:r>
            <a:endParaRPr lang="en-US" dirty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Single-operand: </a:t>
            </a:r>
            <a:r>
              <a:rPr lang="en-US" dirty="0" err="1" smtClean="0">
                <a:solidFill>
                  <a:srgbClr val="0070C0"/>
                </a:solidFill>
              </a:rPr>
              <a:t>Instr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reg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endParaRPr lang="en-US" dirty="0">
              <a:solidFill>
                <a:srgbClr val="0070C0"/>
              </a:solidFill>
            </a:endParaRPr>
          </a:p>
          <a:p>
            <a:pPr lvl="3"/>
            <a:r>
              <a:rPr lang="en-US" dirty="0" smtClean="0"/>
              <a:t>SWPB r12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Two-operand: </a:t>
            </a:r>
            <a:r>
              <a:rPr lang="en-US" dirty="0" err="1" smtClean="0">
                <a:solidFill>
                  <a:srgbClr val="0070C0"/>
                </a:solidFill>
              </a:rPr>
              <a:t>Instr</a:t>
            </a:r>
            <a:r>
              <a:rPr lang="en-US" dirty="0" smtClean="0">
                <a:solidFill>
                  <a:srgbClr val="0070C0"/>
                </a:solidFill>
              </a:rPr>
              <a:t> &lt;</a:t>
            </a:r>
            <a:r>
              <a:rPr lang="en-US" dirty="0" err="1" smtClean="0">
                <a:solidFill>
                  <a:srgbClr val="0070C0"/>
                </a:solidFill>
              </a:rPr>
              <a:t>reg</a:t>
            </a:r>
            <a:r>
              <a:rPr lang="en-US" dirty="0" smtClean="0">
                <a:solidFill>
                  <a:srgbClr val="0070C0"/>
                </a:solidFill>
              </a:rPr>
              <a:t>&gt;, &lt;</a:t>
            </a:r>
            <a:r>
              <a:rPr lang="en-US" dirty="0" err="1" smtClean="0">
                <a:solidFill>
                  <a:srgbClr val="0070C0"/>
                </a:solidFill>
              </a:rPr>
              <a:t>reg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pPr lvl="3"/>
            <a:r>
              <a:rPr lang="en-US" dirty="0" smtClean="0"/>
              <a:t>add </a:t>
            </a:r>
            <a:r>
              <a:rPr lang="en-US" dirty="0"/>
              <a:t>r5, r6</a:t>
            </a:r>
          </a:p>
          <a:p>
            <a:pPr lvl="3"/>
            <a:r>
              <a:rPr lang="en-US" dirty="0"/>
              <a:t>add 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 smtClean="0"/>
              <a:t>dst</a:t>
            </a:r>
            <a:endParaRPr lang="en-US" dirty="0" smtClean="0"/>
          </a:p>
          <a:p>
            <a:pPr lvl="2"/>
            <a:r>
              <a:rPr lang="en-US" dirty="0">
                <a:solidFill>
                  <a:srgbClr val="0070C0"/>
                </a:solidFill>
              </a:rPr>
              <a:t>Jump: JMP &lt;</a:t>
            </a:r>
            <a:r>
              <a:rPr lang="en-US" dirty="0" err="1">
                <a:solidFill>
                  <a:srgbClr val="0070C0"/>
                </a:solidFill>
              </a:rPr>
              <a:t>Addr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lvl="3"/>
            <a:r>
              <a:rPr lang="en-US" dirty="0"/>
              <a:t>JMP loop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Emulated Instructions</a:t>
            </a:r>
          </a:p>
          <a:p>
            <a:pPr lvl="3"/>
            <a:r>
              <a:rPr lang="en-US" dirty="0" smtClean="0"/>
              <a:t>These are instructions that live within the IDE and are designed to make your life (the programmer) easier.</a:t>
            </a:r>
          </a:p>
          <a:p>
            <a:pPr lvl="3"/>
            <a:r>
              <a:rPr lang="en-US" dirty="0" smtClean="0"/>
              <a:t>However, if you change IDE’s these might not be available!</a:t>
            </a:r>
          </a:p>
          <a:p>
            <a:pPr lvl="3"/>
            <a:r>
              <a:rPr lang="en-US" dirty="0" smtClean="0"/>
              <a:t>These instructions are (invisible to you) made up of actual instructions listed above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</p:spTree>
    <p:extLst>
      <p:ext uri="{BB962C8B-B14F-4D97-AF65-F5344CB8AC3E}">
        <p14:creationId xmlns:p14="http://schemas.microsoft.com/office/powerpoint/2010/main" val="4207033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03438" y="182563"/>
            <a:ext cx="7040562" cy="10969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/>
              <a:t>Single-Operand Instruction: Register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0" y="1463675"/>
            <a:ext cx="8413750" cy="4937125"/>
          </a:xfrm>
        </p:spPr>
        <p:txBody>
          <a:bodyPr/>
          <a:lstStyle/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1788" y="2031172"/>
            <a:ext cx="8480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SXT  r10</a:t>
            </a:r>
          </a:p>
          <a:p>
            <a:endParaRPr lang="en-US" kern="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2366" b="78006"/>
          <a:stretch/>
        </p:blipFill>
        <p:spPr bwMode="auto">
          <a:xfrm>
            <a:off x="244202" y="4515219"/>
            <a:ext cx="3458970" cy="128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757656" y="4373216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 _ _ </a:t>
            </a:r>
            <a:r>
              <a:rPr lang="en-US" dirty="0" smtClean="0">
                <a:solidFill>
                  <a:srgbClr val="FFC000"/>
                </a:solidFill>
              </a:rPr>
              <a:t>_ _    _ </a:t>
            </a:r>
            <a:r>
              <a:rPr lang="en-US" dirty="0" smtClean="0">
                <a:solidFill>
                  <a:srgbClr val="7030A0"/>
                </a:solidFill>
              </a:rPr>
              <a:t>_ </a:t>
            </a:r>
            <a:r>
              <a:rPr lang="en-US" dirty="0" smtClean="0">
                <a:solidFill>
                  <a:srgbClr val="00B0F0"/>
                </a:solidFill>
              </a:rPr>
              <a:t>_ _    </a:t>
            </a:r>
            <a:r>
              <a:rPr lang="en-US" dirty="0" smtClean="0">
                <a:solidFill>
                  <a:srgbClr val="00B050"/>
                </a:solidFill>
              </a:rPr>
              <a:t>_ _ _ _ 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32452" y="2411896"/>
            <a:ext cx="2835965" cy="45057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89113" y="1683026"/>
            <a:ext cx="4505739" cy="219986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520070" y="583096"/>
            <a:ext cx="1802296" cy="18288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219199" y="2253950"/>
            <a:ext cx="3193775" cy="2119267"/>
            <a:chOff x="1219199" y="2253950"/>
            <a:chExt cx="3193775" cy="2119267"/>
          </a:xfrm>
        </p:grpSpPr>
        <p:sp>
          <p:nvSpPr>
            <p:cNvPr id="16" name="Oval 15"/>
            <p:cNvSpPr/>
            <p:nvPr/>
          </p:nvSpPr>
          <p:spPr bwMode="auto">
            <a:xfrm>
              <a:off x="1219199" y="2253950"/>
              <a:ext cx="2676939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6" idx="4"/>
            </p:cNvCxnSpPr>
            <p:nvPr/>
          </p:nvCxnSpPr>
          <p:spPr bwMode="auto">
            <a:xfrm>
              <a:off x="2557669" y="3020415"/>
              <a:ext cx="1855305" cy="135280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>
            <a:off x="2328333" y="1683026"/>
            <a:ext cx="5848258" cy="2597426"/>
            <a:chOff x="2328333" y="1683026"/>
            <a:chExt cx="5848258" cy="2597426"/>
          </a:xfrm>
        </p:grpSpPr>
        <p:sp>
          <p:nvSpPr>
            <p:cNvPr id="18" name="Oval 17"/>
            <p:cNvSpPr/>
            <p:nvPr/>
          </p:nvSpPr>
          <p:spPr bwMode="auto">
            <a:xfrm>
              <a:off x="7142922" y="2253949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9" name="Straight Arrow Connector 18"/>
            <p:cNvCxnSpPr>
              <a:stCxn id="18" idx="4"/>
            </p:cNvCxnSpPr>
            <p:nvPr/>
          </p:nvCxnSpPr>
          <p:spPr bwMode="auto">
            <a:xfrm>
              <a:off x="7659757" y="3020414"/>
              <a:ext cx="92765" cy="1260038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>
              <a:stCxn id="18" idx="0"/>
            </p:cNvCxnSpPr>
            <p:nvPr/>
          </p:nvCxnSpPr>
          <p:spPr bwMode="auto">
            <a:xfrm flipH="1" flipV="1">
              <a:off x="2328333" y="1683026"/>
              <a:ext cx="5331424" cy="570923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2328333" y="944966"/>
            <a:ext cx="5576589" cy="3335486"/>
            <a:chOff x="2328333" y="944966"/>
            <a:chExt cx="5576589" cy="3335486"/>
          </a:xfrm>
        </p:grpSpPr>
        <p:sp>
          <p:nvSpPr>
            <p:cNvPr id="21" name="TextBox 20"/>
            <p:cNvSpPr txBox="1"/>
            <p:nvPr/>
          </p:nvSpPr>
          <p:spPr>
            <a:xfrm>
              <a:off x="5665304" y="944966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347791" y="2262301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6636026" y="2862470"/>
              <a:ext cx="149087" cy="1417982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22" idx="0"/>
            </p:cNvCxnSpPr>
            <p:nvPr/>
          </p:nvCxnSpPr>
          <p:spPr bwMode="auto">
            <a:xfrm flipV="1">
              <a:off x="6636026" y="1376065"/>
              <a:ext cx="74543" cy="886236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H="1">
              <a:off x="2328333" y="1145232"/>
              <a:ext cx="3370103" cy="352264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675860" y="583096"/>
            <a:ext cx="5671931" cy="3790120"/>
            <a:chOff x="675860" y="583096"/>
            <a:chExt cx="5671931" cy="3790120"/>
          </a:xfrm>
        </p:grpSpPr>
        <p:sp>
          <p:nvSpPr>
            <p:cNvPr id="26" name="TextBox 25"/>
            <p:cNvSpPr txBox="1"/>
            <p:nvPr/>
          </p:nvSpPr>
          <p:spPr>
            <a:xfrm>
              <a:off x="675860" y="583096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5456915" y="2262301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8" name="Straight Arrow Connector 27"/>
            <p:cNvCxnSpPr>
              <a:stCxn id="27" idx="4"/>
            </p:cNvCxnSpPr>
            <p:nvPr/>
          </p:nvCxnSpPr>
          <p:spPr bwMode="auto">
            <a:xfrm>
              <a:off x="5902353" y="2862470"/>
              <a:ext cx="445438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 flipV="1">
              <a:off x="1643268" y="813928"/>
              <a:ext cx="4055168" cy="14483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1073426" y="1044761"/>
              <a:ext cx="159026" cy="49335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3491947" y="2411896"/>
            <a:ext cx="2206488" cy="2191279"/>
            <a:chOff x="3491947" y="2411896"/>
            <a:chExt cx="2206488" cy="2191279"/>
          </a:xfrm>
        </p:grpSpPr>
        <p:sp>
          <p:nvSpPr>
            <p:cNvPr id="31" name="Oval 30"/>
            <p:cNvSpPr/>
            <p:nvPr/>
          </p:nvSpPr>
          <p:spPr bwMode="auto">
            <a:xfrm>
              <a:off x="4068417" y="2411896"/>
              <a:ext cx="834887" cy="450574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2" name="Straight Arrow Connector 31"/>
            <p:cNvCxnSpPr>
              <a:stCxn id="31" idx="3"/>
            </p:cNvCxnSpPr>
            <p:nvPr/>
          </p:nvCxnSpPr>
          <p:spPr bwMode="auto">
            <a:xfrm flipH="1">
              <a:off x="3491947" y="2796485"/>
              <a:ext cx="698736" cy="1806690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stCxn id="31" idx="4"/>
            </p:cNvCxnSpPr>
            <p:nvPr/>
          </p:nvCxnSpPr>
          <p:spPr bwMode="auto">
            <a:xfrm>
              <a:off x="4485861" y="2862470"/>
              <a:ext cx="1212574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0" y="6090203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3782893" y="435772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0 0 0 1    0 0 </a:t>
            </a:r>
            <a:r>
              <a:rPr lang="en-US" dirty="0"/>
              <a:t>0</a:t>
            </a:r>
            <a:r>
              <a:rPr lang="en-US" dirty="0" smtClean="0"/>
              <a:t> 1    1 0 0 0    1 0 1 0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255009" y="4839273"/>
            <a:ext cx="3699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</a:t>
            </a:r>
            <a:r>
              <a:rPr lang="en-US" dirty="0"/>
              <a:t> </a:t>
            </a:r>
            <a:r>
              <a:rPr lang="en-US" dirty="0" smtClean="0"/>
              <a:t> 1               8            A</a:t>
            </a:r>
          </a:p>
        </p:txBody>
      </p:sp>
      <p:sp>
        <p:nvSpPr>
          <p:cNvPr id="43" name="Flowchart: Connector 42"/>
          <p:cNvSpPr/>
          <p:nvPr/>
        </p:nvSpPr>
        <p:spPr bwMode="auto">
          <a:xfrm>
            <a:off x="8523874" y="6168142"/>
            <a:ext cx="486959" cy="465316"/>
          </a:xfrm>
          <a:prstGeom prst="flowChartConnector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326019" y="3967843"/>
            <a:ext cx="9469" cy="1333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80776" y="2435251"/>
            <a:ext cx="38504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889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Jumps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3888909"/>
              </p:ext>
            </p:extLst>
          </p:nvPr>
        </p:nvGraphicFramePr>
        <p:xfrm>
          <a:off x="756745" y="1750989"/>
          <a:ext cx="7772400" cy="3630342"/>
        </p:xfrm>
        <a:graphic>
          <a:graphicData uri="http://schemas.openxmlformats.org/drawingml/2006/table">
            <a:tbl>
              <a:tblPr/>
              <a:tblGrid>
                <a:gridCol w="1702676"/>
                <a:gridCol w="2230820"/>
                <a:gridCol w="3838904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Condition 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JNE/JNZ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Z==0 (if !=)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JEQ/Z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Z==1 (if ==)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JNC/JLO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C==0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JC/JHS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C==1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&gt;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N==1 - Note there is no jump if N==0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JGE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N==V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&gt;=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JL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N!=V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JMP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unconditionally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0685" y="5381331"/>
            <a:ext cx="73597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many bits do we have for offset in a jump?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What </a:t>
            </a:r>
            <a:r>
              <a:rPr lang="en-US" dirty="0">
                <a:solidFill>
                  <a:srgbClr val="0070C0"/>
                </a:solidFill>
              </a:rPr>
              <a:t>is the range of signed numbers?</a:t>
            </a:r>
          </a:p>
        </p:txBody>
      </p:sp>
    </p:spTree>
    <p:extLst>
      <p:ext uri="{BB962C8B-B14F-4D97-AF65-F5344CB8AC3E}">
        <p14:creationId xmlns:p14="http://schemas.microsoft.com/office/powerpoint/2010/main" val="4282661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JMP  $-024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07887"/>
              </p:ext>
            </p:extLst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81" y="5839026"/>
            <a:ext cx="6299199" cy="104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27656" y="6383625"/>
            <a:ext cx="3944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Family User Guide 3.4.5 pp59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8" b="41287"/>
          <a:stretch/>
        </p:blipFill>
        <p:spPr bwMode="auto">
          <a:xfrm>
            <a:off x="-1" y="3186202"/>
            <a:ext cx="4842934" cy="143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0890" y="4617068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79400" y="2082800"/>
            <a:ext cx="4326467" cy="2828200"/>
            <a:chOff x="1450007" y="2374887"/>
            <a:chExt cx="4326467" cy="2828200"/>
          </a:xfrm>
        </p:grpSpPr>
        <p:sp>
          <p:nvSpPr>
            <p:cNvPr id="12" name="Oval 11"/>
            <p:cNvSpPr/>
            <p:nvPr/>
          </p:nvSpPr>
          <p:spPr bwMode="auto">
            <a:xfrm>
              <a:off x="1450007" y="2374887"/>
              <a:ext cx="1681811" cy="6455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3" name="Straight Arrow Connector 12"/>
            <p:cNvCxnSpPr>
              <a:stCxn id="12" idx="4"/>
            </p:cNvCxnSpPr>
            <p:nvPr/>
          </p:nvCxnSpPr>
          <p:spPr bwMode="auto">
            <a:xfrm>
              <a:off x="2290913" y="3020415"/>
              <a:ext cx="3485561" cy="218267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3491003" y="2116526"/>
            <a:ext cx="5295454" cy="2794474"/>
            <a:chOff x="5456915" y="2262301"/>
            <a:chExt cx="5295454" cy="2794474"/>
          </a:xfrm>
        </p:grpSpPr>
        <p:sp>
          <p:nvSpPr>
            <p:cNvPr id="16" name="Oval 15"/>
            <p:cNvSpPr/>
            <p:nvPr/>
          </p:nvSpPr>
          <p:spPr bwMode="auto">
            <a:xfrm>
              <a:off x="5456915" y="2262301"/>
              <a:ext cx="529545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6" idx="4"/>
            </p:cNvCxnSpPr>
            <p:nvPr/>
          </p:nvCxnSpPr>
          <p:spPr bwMode="auto">
            <a:xfrm>
              <a:off x="8104642" y="2862470"/>
              <a:ext cx="897268" cy="219430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440267" y="2196041"/>
            <a:ext cx="4919133" cy="2714959"/>
            <a:chOff x="2501540" y="2438287"/>
            <a:chExt cx="4919133" cy="2714959"/>
          </a:xfrm>
        </p:grpSpPr>
        <p:sp>
          <p:nvSpPr>
            <p:cNvPr id="21" name="Oval 20"/>
            <p:cNvSpPr/>
            <p:nvPr/>
          </p:nvSpPr>
          <p:spPr bwMode="auto">
            <a:xfrm>
              <a:off x="4022484" y="2438287"/>
              <a:ext cx="1577855" cy="450574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 bwMode="auto">
            <a:xfrm flipH="1">
              <a:off x="2501540" y="2822876"/>
              <a:ext cx="1752016" cy="173737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21" idx="4"/>
            </p:cNvCxnSpPr>
            <p:nvPr/>
          </p:nvCxnSpPr>
          <p:spPr bwMode="auto">
            <a:xfrm>
              <a:off x="4811412" y="2888861"/>
              <a:ext cx="2609261" cy="2264385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4" name="TextBox 23"/>
          <p:cNvSpPr txBox="1"/>
          <p:nvPr/>
        </p:nvSpPr>
        <p:spPr>
          <a:xfrm>
            <a:off x="4221747" y="4911000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</a:t>
            </a:r>
            <a:r>
              <a:rPr lang="en-US" dirty="0" smtClean="0">
                <a:solidFill>
                  <a:srgbClr val="00B050"/>
                </a:solidFill>
              </a:rPr>
              <a:t>_    _ _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_ _    _ _ _ _    _ _ _ _ 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92386" y="4918842"/>
            <a:ext cx="437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0011      11/11     1 1 1 1     0 0 1 </a:t>
            </a:r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5867" y="5259423"/>
            <a:ext cx="3837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lain" startAt="3"/>
            </a:pPr>
            <a:r>
              <a:rPr lang="en-US" dirty="0" smtClean="0"/>
              <a:t>    C/3 =F         </a:t>
            </a:r>
            <a:r>
              <a:rPr lang="en-US" dirty="0" err="1" smtClean="0"/>
              <a:t>F</a:t>
            </a:r>
            <a:r>
              <a:rPr lang="en-US" dirty="0" smtClean="0"/>
              <a:t>             </a:t>
            </a:r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5348" y="5702651"/>
            <a:ext cx="2736647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-24 = 2+PC*2</a:t>
            </a:r>
          </a:p>
          <a:p>
            <a:r>
              <a:rPr lang="en-US" dirty="0" smtClean="0"/>
              <a:t>PC = (-24-2)/2 = -13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6005" y="3031603"/>
            <a:ext cx="21467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10b: 13=0000001101</a:t>
            </a:r>
          </a:p>
          <a:p>
            <a:r>
              <a:rPr lang="en-US" sz="1600" dirty="0" smtClean="0"/>
              <a:t>2’s comp:  1111110010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</a:t>
            </a:r>
            <a:r>
              <a:rPr lang="en-US" sz="1600" u="sng" dirty="0" smtClean="0"/>
              <a:t>+                1</a:t>
            </a:r>
          </a:p>
          <a:p>
            <a:r>
              <a:rPr lang="en-US" sz="1600" dirty="0" smtClean="0"/>
              <a:t>                  1111110011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0892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03438" y="182563"/>
            <a:ext cx="7040562" cy="1096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Two Operand Instruction: Register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0" y="1463675"/>
            <a:ext cx="8413750" cy="4937125"/>
          </a:xfrm>
        </p:spPr>
        <p:txBody>
          <a:bodyPr/>
          <a:lstStyle/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MOV  r10, r9</a:t>
            </a:r>
            <a:endParaRPr lang="en-US" kern="0" dirty="0" smtClean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5956"/>
              </p:ext>
            </p:extLst>
          </p:nvPr>
        </p:nvGraphicFramePr>
        <p:xfrm>
          <a:off x="145768" y="1978721"/>
          <a:ext cx="8825953" cy="936725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49" name="TextBox 48"/>
            <p:cNvSpPr txBox="1"/>
            <p:nvPr/>
          </p:nvSpPr>
          <p:spPr>
            <a:xfrm>
              <a:off x="5976730" y="104476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Straight Arrow Connector 51"/>
            <p:cNvCxnSpPr>
              <a:stCxn id="50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55" name="Oval 54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6" name="Straight Arrow Connector 55"/>
            <p:cNvCxnSpPr>
              <a:stCxn id="55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59" name="Oval 58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63" name="TextBox 62"/>
            <p:cNvSpPr txBox="1"/>
            <p:nvPr/>
          </p:nvSpPr>
          <p:spPr>
            <a:xfrm>
              <a:off x="3316357" y="3616935"/>
              <a:ext cx="242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5" name="Straight Arrow Connector 64"/>
            <p:cNvCxnSpPr>
              <a:stCxn id="6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stCxn id="64" idx="3"/>
              <a:endCxn id="6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8" name="Group 67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69" name="TextBox 68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Straight Arrow Connector 72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4" name="Group 73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75" name="Oval 74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6" name="Straight Arrow Connector 75"/>
            <p:cNvCxnSpPr>
              <a:stCxn id="75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>
              <a:stCxn id="75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4185946" y="5933777"/>
            <a:ext cx="4416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0 1 0 0    </a:t>
            </a:r>
            <a:r>
              <a:rPr lang="en-US" dirty="0"/>
              <a:t>1</a:t>
            </a:r>
            <a:r>
              <a:rPr lang="en-US" dirty="0" smtClean="0"/>
              <a:t> 0 </a:t>
            </a:r>
            <a:r>
              <a:rPr lang="en-US" dirty="0"/>
              <a:t>1</a:t>
            </a:r>
            <a:r>
              <a:rPr lang="en-US" dirty="0" smtClean="0"/>
              <a:t> 0   0 0 0 0   1 0 0 </a:t>
            </a:r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27357" y="6400800"/>
            <a:ext cx="3682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           </a:t>
            </a:r>
            <a:r>
              <a:rPr lang="en-US" dirty="0"/>
              <a:t>A</a:t>
            </a:r>
            <a:r>
              <a:rPr lang="en-US" dirty="0" smtClean="0"/>
              <a:t>            0             9</a:t>
            </a:r>
          </a:p>
        </p:txBody>
      </p:sp>
    </p:spTree>
    <p:extLst>
      <p:ext uri="{BB962C8B-B14F-4D97-AF65-F5344CB8AC3E}">
        <p14:creationId xmlns:p14="http://schemas.microsoft.com/office/powerpoint/2010/main" val="225221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Two-Operand Instruction: </a:t>
            </a:r>
            <a:r>
              <a:rPr lang="en-US" b="1" dirty="0" smtClean="0">
                <a:solidFill>
                  <a:srgbClr val="0070C0"/>
                </a:solidFill>
              </a:rPr>
              <a:t>Immediate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1439"/>
              </p:ext>
            </p:extLst>
          </p:nvPr>
        </p:nvGraphicFramePr>
        <p:xfrm>
          <a:off x="372227" y="1846201"/>
          <a:ext cx="8478006" cy="2000989"/>
        </p:xfrm>
        <a:graphic>
          <a:graphicData uri="http://schemas.openxmlformats.org/drawingml/2006/table">
            <a:tbl>
              <a:tblPr/>
              <a:tblGrid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584627"/>
                <a:gridCol w="466905"/>
                <a:gridCol w="448958"/>
                <a:gridCol w="498394"/>
                <a:gridCol w="498394"/>
                <a:gridCol w="498394"/>
                <a:gridCol w="498394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188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4390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Source or 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4133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err="1"/>
              <a:t>add.b</a:t>
            </a:r>
            <a:r>
              <a:rPr lang="en-US" kern="0" dirty="0"/>
              <a:t>  #0xC7, r10</a:t>
            </a:r>
            <a:endParaRPr lang="en-US" kern="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 b="132"/>
          <a:stretch/>
        </p:blipFill>
        <p:spPr bwMode="auto">
          <a:xfrm>
            <a:off x="0" y="4136052"/>
            <a:ext cx="4995334" cy="178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" y="5831677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742267" y="1109221"/>
            <a:ext cx="4787229" cy="4854257"/>
            <a:chOff x="3742267" y="1109221"/>
            <a:chExt cx="4787229" cy="4854257"/>
          </a:xfrm>
        </p:grpSpPr>
        <p:sp>
          <p:nvSpPr>
            <p:cNvPr id="12" name="TextBox 11"/>
            <p:cNvSpPr txBox="1"/>
            <p:nvPr/>
          </p:nvSpPr>
          <p:spPr>
            <a:xfrm>
              <a:off x="5981351" y="1109221"/>
              <a:ext cx="2548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Register </a:t>
              </a:r>
              <a:r>
                <a:rPr lang="en-US" sz="1600" dirty="0">
                  <a:solidFill>
                    <a:srgbClr val="0070C0"/>
                  </a:solidFill>
                </a:rPr>
                <a:t>mode </a:t>
              </a:r>
              <a:r>
                <a:rPr lang="en-US" sz="1600" dirty="0" smtClean="0">
                  <a:solidFill>
                    <a:srgbClr val="0070C0"/>
                  </a:solidFill>
                </a:rPr>
                <a:t> 0</a:t>
              </a:r>
            </a:p>
            <a:p>
              <a:r>
                <a:rPr lang="en-US" sz="1600" dirty="0" smtClean="0">
                  <a:solidFill>
                    <a:srgbClr val="FFC000"/>
                  </a:solidFill>
                </a:rPr>
                <a:t>     Immediate:    As 11</a:t>
              </a:r>
              <a:endParaRPr lang="en-US" sz="1600" dirty="0">
                <a:solidFill>
                  <a:srgbClr val="FFC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814293" y="2209832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4" name="Straight Arrow Connector 13"/>
            <p:cNvCxnSpPr>
              <a:stCxn id="13" idx="4"/>
            </p:cNvCxnSpPr>
            <p:nvPr/>
          </p:nvCxnSpPr>
          <p:spPr bwMode="auto">
            <a:xfrm>
              <a:off x="5102528" y="2810001"/>
              <a:ext cx="1353848" cy="3153477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13" idx="0"/>
            </p:cNvCxnSpPr>
            <p:nvPr/>
          </p:nvCxnSpPr>
          <p:spPr bwMode="auto">
            <a:xfrm flipV="1">
              <a:off x="5102528" y="1462307"/>
              <a:ext cx="1013028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>
              <a:off x="3742267" y="1307329"/>
              <a:ext cx="2192357" cy="319967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414868" y="2253950"/>
            <a:ext cx="3876434" cy="3504120"/>
            <a:chOff x="414868" y="2253950"/>
            <a:chExt cx="3876434" cy="3504120"/>
          </a:xfrm>
        </p:grpSpPr>
        <p:sp>
          <p:nvSpPr>
            <p:cNvPr id="18" name="Oval 17"/>
            <p:cNvSpPr/>
            <p:nvPr/>
          </p:nvSpPr>
          <p:spPr bwMode="auto">
            <a:xfrm>
              <a:off x="414868" y="2253950"/>
              <a:ext cx="1934079" cy="622853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9" name="Straight Arrow Connector 18"/>
            <p:cNvCxnSpPr>
              <a:stCxn id="18" idx="4"/>
            </p:cNvCxnSpPr>
            <p:nvPr/>
          </p:nvCxnSpPr>
          <p:spPr bwMode="auto">
            <a:xfrm flipH="1">
              <a:off x="414869" y="2876803"/>
              <a:ext cx="967039" cy="1430153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1972100" y="2854119"/>
              <a:ext cx="2319202" cy="2903951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3742267" y="1762539"/>
            <a:ext cx="4566846" cy="4200939"/>
            <a:chOff x="3742267" y="1762539"/>
            <a:chExt cx="4566846" cy="4200939"/>
          </a:xfrm>
        </p:grpSpPr>
        <p:sp>
          <p:nvSpPr>
            <p:cNvPr id="22" name="Oval 21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H="1" flipV="1">
              <a:off x="3742267" y="1762539"/>
              <a:ext cx="3957247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2131832" y="2717022"/>
            <a:ext cx="651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***Immediate mode so Source is the PC (i.e. 0000)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421467" y="1709057"/>
            <a:ext cx="4676019" cy="4295757"/>
            <a:chOff x="2421467" y="1709057"/>
            <a:chExt cx="4676019" cy="4295757"/>
          </a:xfrm>
        </p:grpSpPr>
        <p:sp>
          <p:nvSpPr>
            <p:cNvPr id="27" name="Oval 26"/>
            <p:cNvSpPr/>
            <p:nvPr/>
          </p:nvSpPr>
          <p:spPr bwMode="auto">
            <a:xfrm>
              <a:off x="6036734" y="2276633"/>
              <a:ext cx="839874" cy="507903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8" name="Straight Arrow Connector 27"/>
            <p:cNvCxnSpPr>
              <a:stCxn id="27" idx="4"/>
            </p:cNvCxnSpPr>
            <p:nvPr/>
          </p:nvCxnSpPr>
          <p:spPr bwMode="auto">
            <a:xfrm>
              <a:off x="6456671" y="2784536"/>
              <a:ext cx="419936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>
              <a:stCxn id="27" idx="0"/>
            </p:cNvCxnSpPr>
            <p:nvPr/>
          </p:nvCxnSpPr>
          <p:spPr bwMode="auto">
            <a:xfrm flipH="1" flipV="1">
              <a:off x="2421467" y="1836069"/>
              <a:ext cx="4035204" cy="440564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stCxn id="27" idx="7"/>
            </p:cNvCxnSpPr>
            <p:nvPr/>
          </p:nvCxnSpPr>
          <p:spPr bwMode="auto">
            <a:xfrm flipV="1">
              <a:off x="6753611" y="1709057"/>
              <a:ext cx="343875" cy="64195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1484243" y="720678"/>
            <a:ext cx="5194852" cy="5242800"/>
            <a:chOff x="1484243" y="720678"/>
            <a:chExt cx="5194852" cy="5242800"/>
          </a:xfrm>
        </p:grpSpPr>
        <p:sp>
          <p:nvSpPr>
            <p:cNvPr id="32" name="TextBox 31"/>
            <p:cNvSpPr txBox="1"/>
            <p:nvPr/>
          </p:nvSpPr>
          <p:spPr>
            <a:xfrm>
              <a:off x="1530258" y="72067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yes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292919" y="2209832"/>
              <a:ext cx="74381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4" name="Straight Arrow Connector 33"/>
            <p:cNvCxnSpPr>
              <a:stCxn id="33" idx="0"/>
            </p:cNvCxnSpPr>
            <p:nvPr/>
          </p:nvCxnSpPr>
          <p:spPr bwMode="auto">
            <a:xfrm flipH="1" flipV="1">
              <a:off x="2348948" y="1044760"/>
              <a:ext cx="3315878" cy="1165072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5664826" y="2810001"/>
              <a:ext cx="1014269" cy="3153477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497667" y="1836069"/>
            <a:ext cx="3002317" cy="4034644"/>
            <a:chOff x="2497667" y="1836069"/>
            <a:chExt cx="3002317" cy="4034644"/>
          </a:xfrm>
        </p:grpSpPr>
        <p:grpSp>
          <p:nvGrpSpPr>
            <p:cNvPr id="37" name="Group 36"/>
            <p:cNvGrpSpPr/>
            <p:nvPr/>
          </p:nvGrpSpPr>
          <p:grpSpPr>
            <a:xfrm>
              <a:off x="2497667" y="1836069"/>
              <a:ext cx="3002317" cy="4034644"/>
              <a:chOff x="2497667" y="1836069"/>
              <a:chExt cx="3002317" cy="4034644"/>
            </a:xfrm>
          </p:grpSpPr>
          <p:sp>
            <p:nvSpPr>
              <p:cNvPr id="38" name="Oval 37"/>
              <p:cNvSpPr/>
              <p:nvPr/>
            </p:nvSpPr>
            <p:spPr bwMode="auto">
              <a:xfrm>
                <a:off x="3274021" y="2276633"/>
                <a:ext cx="1255644" cy="57748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sym typeface="Wingdings" pitchFamily="2" charset="2"/>
                </a:endParaRPr>
              </a:p>
            </p:txBody>
          </p:sp>
          <p:cxnSp>
            <p:nvCxnSpPr>
              <p:cNvPr id="39" name="Straight Arrow Connector 38"/>
              <p:cNvCxnSpPr>
                <a:stCxn id="38" idx="1"/>
              </p:cNvCxnSpPr>
              <p:nvPr/>
            </p:nvCxnSpPr>
            <p:spPr bwMode="auto">
              <a:xfrm flipH="1" flipV="1">
                <a:off x="2497667" y="1836069"/>
                <a:ext cx="960239" cy="52513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0" name="Straight Arrow Connector 39"/>
              <p:cNvCxnSpPr>
                <a:stCxn id="38" idx="4"/>
              </p:cNvCxnSpPr>
              <p:nvPr/>
            </p:nvCxnSpPr>
            <p:spPr bwMode="auto">
              <a:xfrm>
                <a:off x="3901843" y="2854118"/>
                <a:ext cx="1598141" cy="301659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5" name="TextBox 4"/>
            <p:cNvSpPr txBox="1"/>
            <p:nvPr/>
          </p:nvSpPr>
          <p:spPr>
            <a:xfrm>
              <a:off x="4166096" y="2082804"/>
              <a:ext cx="838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????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185946" y="5933777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0 1 0 1    </a:t>
            </a:r>
            <a:r>
              <a:rPr lang="en-US" dirty="0"/>
              <a:t>0</a:t>
            </a:r>
            <a:r>
              <a:rPr lang="en-US" dirty="0" smtClean="0"/>
              <a:t> 0 </a:t>
            </a:r>
            <a:r>
              <a:rPr lang="en-US" dirty="0"/>
              <a:t>0</a:t>
            </a:r>
            <a:r>
              <a:rPr lang="en-US" dirty="0" smtClean="0"/>
              <a:t> 0   0 1 1 1   1 0 1 </a:t>
            </a:r>
            <a:r>
              <a:rPr lang="en-US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27357" y="6400800"/>
            <a:ext cx="3699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           </a:t>
            </a:r>
            <a:r>
              <a:rPr lang="en-US" dirty="0"/>
              <a:t>0</a:t>
            </a:r>
            <a:r>
              <a:rPr lang="en-US" dirty="0" smtClean="0"/>
              <a:t>            </a:t>
            </a:r>
            <a:r>
              <a:rPr lang="en-US" dirty="0"/>
              <a:t>7</a:t>
            </a:r>
            <a:r>
              <a:rPr lang="en-US" dirty="0" smtClean="0"/>
              <a:t>             </a:t>
            </a:r>
            <a:r>
              <a:rPr lang="en-US" dirty="0"/>
              <a:t>A</a:t>
            </a:r>
            <a:endParaRPr lang="en-US" dirty="0" smtClean="0"/>
          </a:p>
        </p:txBody>
      </p:sp>
      <p:sp>
        <p:nvSpPr>
          <p:cNvPr id="4" name="Rectangular Callout 3"/>
          <p:cNvSpPr/>
          <p:nvPr/>
        </p:nvSpPr>
        <p:spPr bwMode="auto">
          <a:xfrm>
            <a:off x="6376902" y="4141495"/>
            <a:ext cx="2366710" cy="1154351"/>
          </a:xfrm>
          <a:prstGeom prst="wedgeRectCallout">
            <a:avLst>
              <a:gd name="adj1" fmla="val 48895"/>
              <a:gd name="adj2" fmla="val 120152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An extension word follows this word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and it contains the immediate value of 0xC7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3910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Operand Instruction: Indexed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mov.w</a:t>
            </a:r>
            <a:r>
              <a:rPr lang="en-US" smtClean="0"/>
              <a:t> 2(r6), </a:t>
            </a:r>
            <a:r>
              <a:rPr lang="en-US" dirty="0"/>
              <a:t>6(r5)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5768" y="1978721"/>
          <a:ext cx="8825953" cy="2117290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0447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Source or 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0447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85" y="3605070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-1" y="5831677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38" name="TextBox 37"/>
            <p:cNvSpPr txBox="1"/>
            <p:nvPr/>
          </p:nvSpPr>
          <p:spPr>
            <a:xfrm>
              <a:off x="5976730" y="1044760"/>
              <a:ext cx="22396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indexed register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>
              <a:stCxn id="39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44" name="Oval 43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5" name="Straight Arrow Connector 44"/>
            <p:cNvCxnSpPr>
              <a:stCxn id="44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48" name="Oval 47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53" name="TextBox 52"/>
            <p:cNvSpPr txBox="1"/>
            <p:nvPr/>
          </p:nvSpPr>
          <p:spPr>
            <a:xfrm>
              <a:off x="3316357" y="3616935"/>
              <a:ext cx="242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indexed 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5" name="Straight Arrow Connector 54"/>
            <p:cNvCxnSpPr>
              <a:stCxn id="5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>
              <a:stCxn id="54" idx="3"/>
              <a:endCxn id="5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59" name="TextBox 58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65" name="Oval 64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6" name="Straight Arrow Connector 65"/>
            <p:cNvCxnSpPr>
              <a:stCxn id="65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stCxn id="65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9" name="TextBox 48"/>
          <p:cNvSpPr txBox="1"/>
          <p:nvPr/>
        </p:nvSpPr>
        <p:spPr>
          <a:xfrm>
            <a:off x="4185946" y="5933777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0 1 0 </a:t>
            </a:r>
            <a:r>
              <a:rPr lang="en-US" dirty="0"/>
              <a:t>0</a:t>
            </a:r>
            <a:r>
              <a:rPr lang="en-US" dirty="0" smtClean="0"/>
              <a:t>    </a:t>
            </a:r>
            <a:r>
              <a:rPr lang="en-US" dirty="0"/>
              <a:t>0</a:t>
            </a:r>
            <a:r>
              <a:rPr lang="en-US" dirty="0" smtClean="0"/>
              <a:t> </a:t>
            </a:r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/>
              <a:t>1</a:t>
            </a:r>
            <a:r>
              <a:rPr lang="en-US" dirty="0" smtClean="0"/>
              <a:t> 0   1 </a:t>
            </a:r>
            <a:r>
              <a:rPr lang="en-US" dirty="0"/>
              <a:t>0</a:t>
            </a:r>
            <a:r>
              <a:rPr lang="en-US" dirty="0" smtClean="0"/>
              <a:t> </a:t>
            </a:r>
            <a:r>
              <a:rPr lang="en-US" dirty="0"/>
              <a:t>0</a:t>
            </a:r>
            <a:r>
              <a:rPr lang="en-US" dirty="0" smtClean="0"/>
              <a:t> 1   </a:t>
            </a:r>
            <a:r>
              <a:rPr lang="en-US" dirty="0"/>
              <a:t>0</a:t>
            </a:r>
            <a:r>
              <a:rPr lang="en-US" dirty="0" smtClean="0"/>
              <a:t> </a:t>
            </a:r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/>
              <a:t>0</a:t>
            </a:r>
            <a:r>
              <a:rPr lang="en-US" dirty="0" smtClean="0"/>
              <a:t> </a:t>
            </a:r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27357" y="6400800"/>
            <a:ext cx="3647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           </a:t>
            </a:r>
            <a:r>
              <a:rPr lang="en-US" dirty="0"/>
              <a:t>6</a:t>
            </a:r>
            <a:r>
              <a:rPr lang="en-US" dirty="0" smtClean="0"/>
              <a:t>            9             5</a:t>
            </a:r>
          </a:p>
        </p:txBody>
      </p:sp>
      <p:sp>
        <p:nvSpPr>
          <p:cNvPr id="69" name="Rectangular Callout 68"/>
          <p:cNvSpPr/>
          <p:nvPr/>
        </p:nvSpPr>
        <p:spPr bwMode="auto">
          <a:xfrm>
            <a:off x="6376902" y="4383400"/>
            <a:ext cx="2366710" cy="907003"/>
          </a:xfrm>
          <a:prstGeom prst="wedgeRectCallout">
            <a:avLst>
              <a:gd name="adj1" fmla="val 48895"/>
              <a:gd name="adj2" fmla="val 120152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An extension words follows this word for both the 2 and the 6</a:t>
            </a:r>
          </a:p>
        </p:txBody>
      </p:sp>
    </p:spTree>
    <p:extLst>
      <p:ext uri="{BB962C8B-B14F-4D97-AF65-F5344CB8AC3E}">
        <p14:creationId xmlns:p14="http://schemas.microsoft.com/office/powerpoint/2010/main" val="402153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going on here???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/>
              <a:t>mov.w</a:t>
            </a:r>
            <a:r>
              <a:rPr lang="en-US" sz="2000" dirty="0"/>
              <a:t>   #0x200, r6</a:t>
            </a:r>
          </a:p>
          <a:p>
            <a:pPr marL="0" indent="0">
              <a:buNone/>
            </a:pPr>
            <a:r>
              <a:rPr lang="en-US" sz="2000" dirty="0" err="1"/>
              <a:t>mov.w</a:t>
            </a:r>
            <a:r>
              <a:rPr lang="en-US" sz="2000" dirty="0"/>
              <a:t>   #0xbeef, 2(r6)    </a:t>
            </a:r>
            <a:r>
              <a:rPr lang="en-US" sz="2000" dirty="0" smtClean="0">
                <a:solidFill>
                  <a:srgbClr val="00B050"/>
                </a:solidFill>
              </a:rPr>
              <a:t>;</a:t>
            </a:r>
            <a:r>
              <a:rPr lang="en-US" sz="2000" dirty="0">
                <a:solidFill>
                  <a:srgbClr val="00B050"/>
                </a:solidFill>
              </a:rPr>
              <a:t>places 0xbeef at address 0x0202</a:t>
            </a:r>
          </a:p>
          <a:p>
            <a:pPr marL="0" indent="0">
              <a:buNone/>
            </a:pPr>
            <a:r>
              <a:rPr lang="en-US" sz="2000" dirty="0" err="1"/>
              <a:t>mov.w</a:t>
            </a:r>
            <a:r>
              <a:rPr lang="en-US" sz="2000" dirty="0"/>
              <a:t>   r6, r5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mov.w</a:t>
            </a:r>
            <a:r>
              <a:rPr lang="en-US" sz="2000" dirty="0">
                <a:solidFill>
                  <a:srgbClr val="FF0000"/>
                </a:solidFill>
              </a:rPr>
              <a:t>   2(r6), 6(r5) </a:t>
            </a:r>
            <a:r>
              <a:rPr lang="en-US" sz="2000" dirty="0"/>
              <a:t> </a:t>
            </a:r>
            <a:r>
              <a:rPr lang="en-US" sz="2400" dirty="0" smtClean="0"/>
              <a:t>	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194287"/>
            <a:ext cx="9144000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Disassembled:</a:t>
            </a:r>
          </a:p>
          <a:p>
            <a:r>
              <a:rPr lang="pt-BR" sz="2000" dirty="0" smtClean="0"/>
              <a:t>c01c</a:t>
            </a:r>
            <a:r>
              <a:rPr lang="pt-BR" sz="2000" dirty="0"/>
              <a:t>:    36 40 00 02     mov    </a:t>
            </a:r>
            <a:r>
              <a:rPr lang="pt-BR" sz="2000" dirty="0" smtClean="0"/>
              <a:t>#512,    </a:t>
            </a:r>
            <a:r>
              <a:rPr lang="pt-BR" sz="2000" dirty="0"/>
              <a:t>r6    </a:t>
            </a:r>
            <a:r>
              <a:rPr lang="pt-BR" sz="2000" dirty="0">
                <a:solidFill>
                  <a:srgbClr val="00B050"/>
                </a:solidFill>
              </a:rPr>
              <a:t>;#</a:t>
            </a:r>
            <a:r>
              <a:rPr lang="pt-BR" sz="2000" dirty="0" smtClean="0">
                <a:solidFill>
                  <a:srgbClr val="00B050"/>
                </a:solidFill>
              </a:rPr>
              <a:t>0x0200, immediate number after instr</a:t>
            </a:r>
            <a:endParaRPr lang="pt-BR" sz="2000" dirty="0">
              <a:solidFill>
                <a:srgbClr val="00B050"/>
              </a:solidFill>
            </a:endParaRPr>
          </a:p>
          <a:p>
            <a:r>
              <a:rPr lang="pt-BR" sz="2000" dirty="0"/>
              <a:t>c020:    b6 40 ef be     mov    #-16657,2(r6)    </a:t>
            </a:r>
            <a:r>
              <a:rPr lang="pt-BR" sz="2000" dirty="0">
                <a:solidFill>
                  <a:srgbClr val="00B050"/>
                </a:solidFill>
              </a:rPr>
              <a:t>;#0xbeef, 0x0002(r6)</a:t>
            </a:r>
          </a:p>
          <a:p>
            <a:r>
              <a:rPr lang="pt-BR" sz="2000" dirty="0"/>
              <a:t>c024:    02 00 </a:t>
            </a:r>
          </a:p>
          <a:p>
            <a:r>
              <a:rPr lang="pt-BR" sz="2000" dirty="0"/>
              <a:t>c026:    05 46           mov    r6,    r5    </a:t>
            </a:r>
          </a:p>
          <a:p>
            <a:r>
              <a:rPr lang="pt-BR" sz="2000" dirty="0"/>
              <a:t>c028:    95 46 02 00     mov    2(r6),    6(r5)    </a:t>
            </a:r>
            <a:r>
              <a:rPr lang="pt-BR" sz="2000" dirty="0">
                <a:solidFill>
                  <a:srgbClr val="00B050"/>
                </a:solidFill>
              </a:rPr>
              <a:t>;0x0002(r6), 0x0006(r5)</a:t>
            </a:r>
          </a:p>
          <a:p>
            <a:r>
              <a:rPr lang="pt-BR" sz="2000" dirty="0"/>
              <a:t>c02c:    06 00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409914" y="5933116"/>
            <a:ext cx="621271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Extension Words: tell the relative offset of Indexed </a:t>
            </a:r>
            <a:r>
              <a:rPr lang="en-US" dirty="0" err="1" smtClean="0">
                <a:solidFill>
                  <a:srgbClr val="7030A0"/>
                </a:solidFill>
              </a:rPr>
              <a:t>Addr</a:t>
            </a:r>
            <a:r>
              <a:rPr lang="en-US" dirty="0" smtClean="0">
                <a:solidFill>
                  <a:srgbClr val="7030A0"/>
                </a:solidFill>
              </a:rPr>
              <a:t> Mode, always 16b numbers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 bwMode="auto">
          <a:xfrm flipH="1" flipV="1">
            <a:off x="1888622" y="5836779"/>
            <a:ext cx="521292" cy="511836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4" idx="1"/>
          </p:cNvCxnSpPr>
          <p:nvPr/>
        </p:nvCxnSpPr>
        <p:spPr bwMode="auto">
          <a:xfrm flipH="1" flipV="1">
            <a:off x="1598066" y="6144427"/>
            <a:ext cx="811848" cy="204188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4" idx="1"/>
          </p:cNvCxnSpPr>
          <p:nvPr/>
        </p:nvCxnSpPr>
        <p:spPr bwMode="auto">
          <a:xfrm flipH="1" flipV="1">
            <a:off x="1828800" y="4018989"/>
            <a:ext cx="581114" cy="2329626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4" idx="1"/>
          </p:cNvCxnSpPr>
          <p:nvPr/>
        </p:nvCxnSpPr>
        <p:spPr bwMode="auto">
          <a:xfrm flipH="1" flipV="1">
            <a:off x="1828800" y="4461641"/>
            <a:ext cx="581114" cy="1886974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851338" y="3704898"/>
            <a:ext cx="654269" cy="75674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3621" y="3168090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Instructions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 bwMode="auto">
          <a:xfrm flipH="1">
            <a:off x="1178473" y="3405597"/>
            <a:ext cx="571500" cy="299301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868593" y="5080035"/>
            <a:ext cx="654269" cy="75674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Arrow Connector 23"/>
          <p:cNvCxnSpPr>
            <a:stCxn id="4" idx="1"/>
          </p:cNvCxnSpPr>
          <p:nvPr/>
        </p:nvCxnSpPr>
        <p:spPr bwMode="auto">
          <a:xfrm flipH="1" flipV="1">
            <a:off x="1505608" y="4779337"/>
            <a:ext cx="904306" cy="1569278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ular Callout 18"/>
          <p:cNvSpPr/>
          <p:nvPr/>
        </p:nvSpPr>
        <p:spPr bwMode="auto">
          <a:xfrm>
            <a:off x="3776367" y="2751635"/>
            <a:ext cx="3304789" cy="709968"/>
          </a:xfrm>
          <a:prstGeom prst="wedgeRectCallout">
            <a:avLst>
              <a:gd name="adj1" fmla="val -98462"/>
              <a:gd name="adj2" fmla="val 96411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Remember, this is little endian. So 00 02 is actually 0x0200 …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right?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26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as we have just seen, addressing modes and numbers effect memory size</a:t>
            </a:r>
          </a:p>
          <a:p>
            <a:pPr lvl="1"/>
            <a:r>
              <a:rPr lang="en-US" dirty="0" smtClean="0"/>
              <a:t>Register direct: none</a:t>
            </a:r>
          </a:p>
          <a:p>
            <a:pPr lvl="1"/>
            <a:r>
              <a:rPr lang="en-US" dirty="0" smtClean="0"/>
              <a:t>Register indexed: add 1 16b number per use</a:t>
            </a:r>
          </a:p>
          <a:p>
            <a:pPr lvl="1"/>
            <a:r>
              <a:rPr lang="en-US" dirty="0" smtClean="0"/>
              <a:t>Register indirect: none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Register </a:t>
            </a:r>
            <a:r>
              <a:rPr lang="en-US" dirty="0" smtClean="0">
                <a:solidFill>
                  <a:srgbClr val="FF0000"/>
                </a:solidFill>
              </a:rPr>
              <a:t>indirect w/post </a:t>
            </a:r>
            <a:r>
              <a:rPr lang="en-US" dirty="0" err="1" smtClean="0">
                <a:solidFill>
                  <a:srgbClr val="FF0000"/>
                </a:solidFill>
              </a:rPr>
              <a:t>incr</a:t>
            </a:r>
            <a:r>
              <a:rPr lang="en-US" dirty="0" smtClean="0">
                <a:solidFill>
                  <a:srgbClr val="FF0000"/>
                </a:solidFill>
              </a:rPr>
              <a:t>: what do you think, why?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Immediate Numbers: </a:t>
            </a:r>
            <a:r>
              <a:rPr lang="en-US" dirty="0"/>
              <a:t>add 1 16b number per use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913739"/>
              </p:ext>
            </p:extLst>
          </p:nvPr>
        </p:nvGraphicFramePr>
        <p:xfrm>
          <a:off x="655454" y="4204965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80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63040"/>
            <a:ext cx="8412480" cy="3825652"/>
          </a:xfrm>
        </p:spPr>
        <p:txBody>
          <a:bodyPr/>
          <a:lstStyle/>
          <a:p>
            <a:r>
              <a:rPr lang="en-US" dirty="0" smtClean="0"/>
              <a:t>Turn the following into machines code</a:t>
            </a:r>
          </a:p>
          <a:p>
            <a:r>
              <a:rPr lang="en-US" dirty="0" smtClean="0"/>
              <a:t>For each of these, break the instruction up into the 4B/16b like we did with the previous instructions</a:t>
            </a:r>
          </a:p>
          <a:p>
            <a:pPr lvl="1"/>
            <a:r>
              <a:rPr lang="en-US" dirty="0" smtClean="0"/>
              <a:t>RRC r6</a:t>
            </a:r>
          </a:p>
          <a:p>
            <a:pPr lvl="1"/>
            <a:r>
              <a:rPr lang="en-US" dirty="0" smtClean="0"/>
              <a:t>MOV r11, r10</a:t>
            </a:r>
          </a:p>
          <a:p>
            <a:pPr lvl="1"/>
            <a:r>
              <a:rPr lang="en-US" dirty="0" smtClean="0"/>
              <a:t>SWPB r10</a:t>
            </a:r>
          </a:p>
          <a:p>
            <a:pPr lvl="1"/>
            <a:r>
              <a:rPr lang="en-US" dirty="0" smtClean="0"/>
              <a:t>Sub #100, 2(r7)     </a:t>
            </a:r>
            <a:r>
              <a:rPr lang="en-US" dirty="0" smtClean="0">
                <a:solidFill>
                  <a:srgbClr val="00B050"/>
                </a:solidFill>
              </a:rPr>
              <a:t>; 100 </a:t>
            </a:r>
            <a:r>
              <a:rPr lang="en-US" dirty="0" err="1" smtClean="0">
                <a:solidFill>
                  <a:srgbClr val="00B050"/>
                </a:solidFill>
              </a:rPr>
              <a:t>dec</a:t>
            </a:r>
            <a:r>
              <a:rPr lang="en-US" dirty="0" smtClean="0">
                <a:solidFill>
                  <a:srgbClr val="00B050"/>
                </a:solidFill>
              </a:rPr>
              <a:t> = 0x64</a:t>
            </a:r>
          </a:p>
          <a:p>
            <a:pPr lvl="1"/>
            <a:r>
              <a:rPr lang="en-US" dirty="0" smtClean="0"/>
              <a:t>MOV @r7, r8</a:t>
            </a:r>
          </a:p>
          <a:p>
            <a:pPr lvl="1"/>
            <a:r>
              <a:rPr lang="en-US" dirty="0" err="1" smtClean="0"/>
              <a:t>Xor</a:t>
            </a:r>
            <a:r>
              <a:rPr lang="en-US" dirty="0" smtClean="0"/>
              <a:t> &amp;100, 8(r9)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392194" y="5402316"/>
            <a:ext cx="6672649" cy="9803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You must understand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the process to get the right answer on a quiz or test. Practice is the best answer and you can always double check your answer with Code Composer Studio (CCS)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19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Clock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do instructions take to execute?</a:t>
            </a:r>
          </a:p>
          <a:p>
            <a:pPr lvl="1"/>
            <a:r>
              <a:rPr lang="en-US" dirty="0" smtClean="0"/>
              <a:t>Tables 3-14, 3-15, 3-16 and para 3.4.4.3</a:t>
            </a:r>
          </a:p>
          <a:p>
            <a:pPr lvl="1"/>
            <a:r>
              <a:rPr lang="en-US" dirty="0" smtClean="0"/>
              <a:t>Table 4-7 for emulated instructions</a:t>
            </a:r>
          </a:p>
          <a:p>
            <a:pPr lvl="2"/>
            <a:r>
              <a:rPr lang="en-US" dirty="0" smtClean="0"/>
              <a:t>What is an emulated instruction?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33" y="3615760"/>
            <a:ext cx="7996134" cy="84914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4850850" y="3931920"/>
            <a:ext cx="1236911" cy="28008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6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Immediate </a:t>
            </a:r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#10</a:t>
            </a:r>
          </a:p>
          <a:p>
            <a:pPr lvl="2"/>
            <a:r>
              <a:rPr lang="en-US" dirty="0"/>
              <a:t>What's the # mean?</a:t>
            </a:r>
          </a:p>
          <a:p>
            <a:pPr lvl="2"/>
            <a:r>
              <a:rPr lang="en-US" dirty="0"/>
              <a:t>What base is this number in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#0x10</a:t>
            </a:r>
          </a:p>
          <a:p>
            <a:pPr lvl="2"/>
            <a:r>
              <a:rPr lang="en-US" dirty="0"/>
              <a:t>What base is this number in?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#0b10</a:t>
            </a:r>
          </a:p>
          <a:p>
            <a:pPr lvl="2"/>
            <a:r>
              <a:rPr lang="en-US" dirty="0"/>
              <a:t>What base is this number in?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Assembler does the work of base conversion for you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 default is always assumed to </a:t>
            </a:r>
            <a:r>
              <a:rPr lang="en-US" smtClean="0">
                <a:solidFill>
                  <a:srgbClr val="0070C0"/>
                </a:solidFill>
              </a:rPr>
              <a:t>be decimal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</p:spTree>
    <p:extLst>
      <p:ext uri="{BB962C8B-B14F-4D97-AF65-F5344CB8AC3E}">
        <p14:creationId xmlns:p14="http://schemas.microsoft.com/office/powerpoint/2010/main" val="1301294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Clock Cycles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22" y="1570209"/>
            <a:ext cx="7439025" cy="1724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96" y="3294234"/>
            <a:ext cx="8591550" cy="3076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9905" y="3294234"/>
            <a:ext cx="210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Operand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0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Clock Cycles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29" y="1495732"/>
            <a:ext cx="4227236" cy="489683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5349240" y="1771134"/>
            <a:ext cx="2965622" cy="980303"/>
          </a:xfrm>
          <a:prstGeom prst="wedgeRectCallout">
            <a:avLst>
              <a:gd name="adj1" fmla="val -73384"/>
              <a:gd name="adj2" fmla="val 60525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Based on addressing modes, different instructions take different times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2866" y="1362054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Double Operand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620518" y="3100550"/>
            <a:ext cx="29546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BR is branch to destination</a:t>
            </a:r>
          </a:p>
          <a:p>
            <a:r>
              <a:rPr lang="en-US" sz="1600" dirty="0" smtClean="0"/>
              <a:t>Emulated command: </a:t>
            </a:r>
            <a:r>
              <a:rPr lang="en-US" sz="1600" dirty="0" err="1" smtClean="0"/>
              <a:t>mov</a:t>
            </a:r>
            <a:r>
              <a:rPr lang="en-US" sz="1600" dirty="0" smtClean="0"/>
              <a:t> </a:t>
            </a:r>
            <a:r>
              <a:rPr lang="en-US" sz="1600" dirty="0" err="1" smtClean="0"/>
              <a:t>dst</a:t>
            </a:r>
            <a:r>
              <a:rPr lang="en-US" sz="1600" dirty="0" smtClean="0"/>
              <a:t>, PC</a:t>
            </a:r>
          </a:p>
          <a:p>
            <a:r>
              <a:rPr lang="en-US" sz="1600" dirty="0" smtClean="0"/>
              <a:t>See Fam User Guide 3.4.6.8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498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Clock Cycles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53" y="1574036"/>
            <a:ext cx="7661189" cy="43755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415481" y="2290119"/>
            <a:ext cx="1466336" cy="354227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6318422" y="2930488"/>
            <a:ext cx="2417954" cy="1279048"/>
          </a:xfrm>
          <a:prstGeom prst="wedgeRectCallout">
            <a:avLst>
              <a:gd name="adj1" fmla="val -68188"/>
              <a:gd name="adj2" fmla="val -1800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 is the real command, so use the previous tables to figure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out how long they take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94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Clock Cycles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5 cycles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cycles?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1 cycle !!!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                       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2 cycles?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 cycles !!!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5 + 3 + 2 + (0xaaaa * (1 + 2)) + 2 + 3 = </a:t>
            </a:r>
            <a:r>
              <a:rPr lang="en-US" sz="1400" b="1" dirty="0"/>
              <a:t>131085 total clock </a:t>
            </a:r>
            <a:r>
              <a:rPr lang="en-US" sz="1400" b="1" dirty="0" smtClean="0"/>
              <a:t>cycles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Only variable is r5…  if I change r5 by “one”, how many cycles is this?    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                                           (</a:t>
            </a:r>
            <a:r>
              <a:rPr lang="en-US" sz="1400" b="1" dirty="0" err="1" smtClean="0"/>
              <a:t>ie</a:t>
            </a:r>
            <a:r>
              <a:rPr lang="en-US" sz="1400" b="1" dirty="0" smtClean="0"/>
              <a:t>., precision of delay?)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So, How long in time is this?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29221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following instructions, determine the number of clock cycles</a:t>
            </a:r>
          </a:p>
          <a:p>
            <a:endParaRPr lang="en-US" dirty="0"/>
          </a:p>
          <a:p>
            <a:pPr lvl="1"/>
            <a:r>
              <a:rPr lang="en-US" dirty="0" smtClean="0"/>
              <a:t>Add r5, 4(r6)</a:t>
            </a:r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4(r7), BOB   </a:t>
            </a:r>
            <a:r>
              <a:rPr lang="en-US" dirty="0" smtClean="0">
                <a:solidFill>
                  <a:srgbClr val="00B050"/>
                </a:solidFill>
              </a:rPr>
              <a:t>; BOB is a label</a:t>
            </a:r>
          </a:p>
          <a:p>
            <a:pPr lvl="1"/>
            <a:r>
              <a:rPr lang="en-US" dirty="0" err="1" smtClean="0"/>
              <a:t>Cmp</a:t>
            </a:r>
            <a:r>
              <a:rPr lang="en-US" dirty="0" smtClean="0"/>
              <a:t> TOM, BOB   </a:t>
            </a:r>
            <a:r>
              <a:rPr lang="en-US" dirty="0" smtClean="0">
                <a:solidFill>
                  <a:srgbClr val="00B050"/>
                </a:solidFill>
              </a:rPr>
              <a:t>; TOM is also a label</a:t>
            </a:r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&amp;BOB, r8    </a:t>
            </a:r>
          </a:p>
          <a:p>
            <a:pPr lvl="1"/>
            <a:r>
              <a:rPr lang="en-US" dirty="0" smtClean="0"/>
              <a:t>Push BOB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96624" y="268368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62870" y="30347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62870" y="341886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2870" y="387687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62870" y="42905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3002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6992"/>
            <a:ext cx="7772400" cy="457200"/>
          </a:xfrm>
        </p:spPr>
        <p:txBody>
          <a:bodyPr/>
          <a:lstStyle/>
          <a:p>
            <a:r>
              <a:rPr lang="en-US" b="1" dirty="0" smtClean="0"/>
              <a:t>What does this program do?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Where’s the BEEF?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; first thing's first - how do we create a comment?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mov.w</a:t>
            </a:r>
            <a:r>
              <a:rPr lang="en-US" sz="1600" dirty="0"/>
              <a:t>   #0x0200, r5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mov.w</a:t>
            </a:r>
            <a:r>
              <a:rPr lang="en-US" sz="1600" dirty="0"/>
              <a:t>   #0xbeef, r6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fill        </a:t>
            </a:r>
            <a:r>
              <a:rPr lang="en-US" sz="1600" dirty="0" err="1"/>
              <a:t>mov.w</a:t>
            </a:r>
            <a:r>
              <a:rPr lang="en-US" sz="1600" dirty="0"/>
              <a:t>   r6, 0(r5)           </a:t>
            </a:r>
            <a:r>
              <a:rPr lang="en-US" sz="1600" dirty="0">
                <a:solidFill>
                  <a:srgbClr val="00B050"/>
                </a:solidFill>
              </a:rPr>
              <a:t>; anyone know what this syntax means?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incd</a:t>
            </a:r>
            <a:r>
              <a:rPr lang="en-US" sz="1600" dirty="0"/>
              <a:t>    r5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cmp.w</a:t>
            </a:r>
            <a:r>
              <a:rPr lang="en-US" sz="1600" dirty="0"/>
              <a:t>   #0x0400, r5      </a:t>
            </a:r>
            <a:r>
              <a:rPr lang="en-US" sz="1600" dirty="0" smtClean="0">
                <a:solidFill>
                  <a:srgbClr val="00B050"/>
                </a:solidFill>
              </a:rPr>
              <a:t>; </a:t>
            </a:r>
            <a:r>
              <a:rPr lang="en-US" sz="1600" dirty="0">
                <a:solidFill>
                  <a:srgbClr val="00B050"/>
                </a:solidFill>
              </a:rPr>
              <a:t>what does this instruction do?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jne</a:t>
            </a:r>
            <a:r>
              <a:rPr lang="en-US" sz="1600" dirty="0"/>
              <a:t>     fill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forever     </a:t>
            </a:r>
            <a:r>
              <a:rPr lang="en-US" sz="1600" dirty="0" err="1"/>
              <a:t>jmp</a:t>
            </a:r>
            <a:r>
              <a:rPr lang="en-US" sz="1600" dirty="0"/>
              <a:t>     forever</a:t>
            </a:r>
          </a:p>
        </p:txBody>
      </p:sp>
      <p:sp>
        <p:nvSpPr>
          <p:cNvPr id="4" name="Rectangular Callout 3"/>
          <p:cNvSpPr/>
          <p:nvPr/>
        </p:nvSpPr>
        <p:spPr bwMode="auto">
          <a:xfrm>
            <a:off x="3888260" y="1792554"/>
            <a:ext cx="4399006" cy="1321349"/>
          </a:xfrm>
          <a:prstGeom prst="wedgeRectCallout">
            <a:avLst>
              <a:gd name="adj1" fmla="val -66100"/>
              <a:gd name="adj2" fmla="val 28675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600" dirty="0" smtClean="0">
                <a:latin typeface="Arial" charset="0"/>
              </a:rPr>
              <a:t>BEEF is a </a:t>
            </a:r>
            <a:r>
              <a:rPr lang="en-US" sz="1600" dirty="0" smtClean="0">
                <a:latin typeface="Arial" charset="0"/>
                <a:hlinkClick r:id="rId2"/>
              </a:rPr>
              <a:t>magic number </a:t>
            </a:r>
            <a:r>
              <a:rPr lang="en-US" sz="1600" dirty="0" smtClean="0">
                <a:latin typeface="Arial" charset="0"/>
              </a:rPr>
              <a:t>used in programming. </a:t>
            </a:r>
            <a:r>
              <a:rPr lang="en-US" sz="1600" dirty="0"/>
              <a:t>S</a:t>
            </a:r>
            <a:r>
              <a:rPr lang="en-US" sz="1600" dirty="0" smtClean="0"/>
              <a:t>pecific values are </a:t>
            </a:r>
            <a:r>
              <a:rPr lang="en-US" sz="1600" dirty="0"/>
              <a:t>written to </a:t>
            </a:r>
            <a:r>
              <a:rPr lang="en-US" sz="1600" dirty="0" smtClean="0"/>
              <a:t>memory, </a:t>
            </a:r>
            <a:r>
              <a:rPr lang="en-US" sz="1600" dirty="0"/>
              <a:t>so </a:t>
            </a:r>
            <a:r>
              <a:rPr lang="en-US" sz="1600" dirty="0" smtClean="0"/>
              <a:t>it is </a:t>
            </a:r>
            <a:r>
              <a:rPr lang="en-US" sz="1600" dirty="0"/>
              <a:t>possible to tell whether </a:t>
            </a:r>
            <a:r>
              <a:rPr lang="en-US" sz="1600" dirty="0" smtClean="0"/>
              <a:t>they </a:t>
            </a:r>
            <a:r>
              <a:rPr lang="en-US" sz="1600" dirty="0"/>
              <a:t>have become corrupted, and </a:t>
            </a:r>
            <a:r>
              <a:rPr lang="en-US" sz="1600" dirty="0" smtClean="0"/>
              <a:t>to make </a:t>
            </a:r>
            <a:r>
              <a:rPr lang="en-US" sz="1600" dirty="0"/>
              <a:t>it obvious when values </a:t>
            </a:r>
            <a:r>
              <a:rPr lang="en-US" sz="1600" dirty="0" smtClean="0"/>
              <a:t>are taken </a:t>
            </a:r>
            <a:r>
              <a:rPr lang="en-US" sz="1600" dirty="0"/>
              <a:t>from uninitialized </a:t>
            </a:r>
            <a:r>
              <a:rPr lang="en-US" sz="1600" dirty="0" smtClean="0"/>
              <a:t>memory.</a:t>
            </a:r>
            <a:r>
              <a:rPr lang="en-US" sz="1600" dirty="0"/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56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 and put result into 0x0200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Debugging Example</a:t>
            </a:r>
            <a:br>
              <a:rPr lang="en-US" b="1" dirty="0" smtClean="0"/>
            </a:br>
            <a:r>
              <a:rPr lang="en-US" b="1" dirty="0" smtClean="0"/>
              <a:t>Using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;result should be 0x13c, so we should see 3c in r10 and carry bit set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r10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;since carry bit was set, this should increment r10 to 3d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r10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;invert, so r10 should be c2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r10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;sign extend should clear upper 8 bits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6588939" cy="2811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1418602" y="5691499"/>
            <a:ext cx="931491" cy="510778"/>
          </a:xfrm>
          <a:prstGeom prst="wedgeRoundRectCallout">
            <a:avLst>
              <a:gd name="adj1" fmla="val 79167"/>
              <a:gd name="adj2" fmla="val 111020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Hex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766702" y="5681090"/>
            <a:ext cx="1377298" cy="510778"/>
          </a:xfrm>
          <a:prstGeom prst="wedgeRoundRectCallout">
            <a:avLst>
              <a:gd name="adj1" fmla="val -111319"/>
              <a:gd name="adj2" fmla="val 112693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Decimal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55061" y="6400800"/>
            <a:ext cx="658158" cy="239282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17233" y="6400800"/>
            <a:ext cx="658158" cy="239282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3764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6588939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59798" y="6380860"/>
            <a:ext cx="3242733" cy="296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1358781" y="6060714"/>
            <a:ext cx="991312" cy="442674"/>
          </a:xfrm>
          <a:prstGeom prst="wedgeRoundRectCallout">
            <a:avLst>
              <a:gd name="adj1" fmla="val 80891"/>
              <a:gd name="adj2" fmla="val 50917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PC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OLD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887054" y="3469914"/>
            <a:ext cx="991312" cy="442674"/>
          </a:xfrm>
          <a:prstGeom prst="wedgeRoundRectCallout">
            <a:avLst>
              <a:gd name="adj1" fmla="val -45833"/>
              <a:gd name="adj2" fmla="val 93388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PC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NEW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802531" y="5527529"/>
            <a:ext cx="1782670" cy="442674"/>
          </a:xfrm>
          <a:prstGeom prst="wedgeRoundRectCallout">
            <a:avLst>
              <a:gd name="adj1" fmla="val -55918"/>
              <a:gd name="adj2" fmla="val 150574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PC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NEW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-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smtClean="0"/>
              <a:t>PC</a:t>
            </a:r>
            <a:r>
              <a:rPr lang="en-US" sz="2000" baseline="-25000" dirty="0" smtClean="0"/>
              <a:t>OLD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08845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896907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7544" y="4847397"/>
            <a:ext cx="5528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Double-Operand (</a:t>
            </a:r>
            <a:r>
              <a:rPr lang="en-US" dirty="0">
                <a:solidFill>
                  <a:srgbClr val="0070C0"/>
                </a:solidFill>
              </a:rPr>
              <a:t>Format </a:t>
            </a:r>
            <a:r>
              <a:rPr lang="en-US" dirty="0" smtClean="0">
                <a:solidFill>
                  <a:srgbClr val="0070C0"/>
                </a:solidFill>
              </a:rPr>
              <a:t>I)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Single-Operand</a:t>
            </a:r>
            <a:r>
              <a:rPr lang="en-US" dirty="0">
                <a:solidFill>
                  <a:srgbClr val="7030A0"/>
                </a:solidFill>
              </a:rPr>
              <a:t> (Format </a:t>
            </a:r>
            <a:r>
              <a:rPr lang="en-US" dirty="0" smtClean="0">
                <a:solidFill>
                  <a:srgbClr val="7030A0"/>
                </a:solidFill>
              </a:rPr>
              <a:t>II)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Jumps (Format III)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4995" y="4414508"/>
            <a:ext cx="5503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row corresponds to each format?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64067" y="3486077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067" y="2182211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4067" y="3109783"/>
            <a:ext cx="8492066" cy="2853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98937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Operand Instructions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74242191"/>
              </p:ext>
            </p:extLst>
          </p:nvPr>
        </p:nvGraphicFramePr>
        <p:xfrm>
          <a:off x="687338" y="1592312"/>
          <a:ext cx="7771782" cy="4717962"/>
        </p:xfrm>
        <a:graphic>
          <a:graphicData uri="http://schemas.openxmlformats.org/drawingml/2006/table">
            <a:tbl>
              <a:tblPr/>
              <a:tblGrid>
                <a:gridCol w="593893"/>
                <a:gridCol w="1068725"/>
                <a:gridCol w="6109164"/>
              </a:tblGrid>
              <a:tr h="14698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dirty="0">
                          <a:effectLst/>
                        </a:rPr>
                        <a:t>Opcode</a:t>
                      </a:r>
                    </a:p>
                  </a:txBody>
                  <a:tcPr marL="24585" marR="24585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>
                          <a:effectLst/>
                        </a:rPr>
                        <a:t>Assembly Instruction</a:t>
                      </a:r>
                    </a:p>
                  </a:txBody>
                  <a:tcPr marL="24585" marR="24585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>
                          <a:effectLst/>
                        </a:rPr>
                        <a:t>Description</a:t>
                      </a:r>
                    </a:p>
                  </a:txBody>
                  <a:tcPr marL="24585" marR="24585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000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RRC(.B)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9-bit rotate right through carry. C-&gt;msbit-&gt;...-&gt;lsbit-&gt;C. Clear the carry bit beforehand to do a logical right shift.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001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SWPB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Swap 8-bit register halves. No byte </a:t>
                      </a:r>
                      <a:r>
                        <a:rPr lang="en-US" sz="1400" dirty="0" smtClean="0">
                          <a:effectLst/>
                        </a:rPr>
                        <a:t>form, only word.</a:t>
                      </a:r>
                      <a:endParaRPr lang="en-US" sz="1400" dirty="0">
                        <a:effectLst/>
                      </a:endParaRP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010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RRA(.B)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Badly named, this is an arithmetic right shift - meaning the most significant bit is preserved.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SXT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Sign extend 8 bits to 16. No byte </a:t>
                      </a:r>
                      <a:r>
                        <a:rPr lang="en-US" sz="1400" dirty="0" smtClean="0">
                          <a:effectLst/>
                        </a:rPr>
                        <a:t>form, only</a:t>
                      </a:r>
                      <a:r>
                        <a:rPr lang="en-US" sz="1400" baseline="0" dirty="0" smtClean="0">
                          <a:effectLst/>
                        </a:rPr>
                        <a:t> word</a:t>
                      </a:r>
                      <a:r>
                        <a:rPr lang="en-US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2575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PUSH(.B)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Push operand on stack. Push byte decrements SP by 2. Most significant byte not overwritten. 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9973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CALL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Fetch operand, push PC, then assign operand value to PC. Note the immediate form is the most commonly used. There is no easy way to perform a PC-relative call; the PC-relative addressing mode fetches a word and uses it as an absolute address. This has no byte form.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91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RETI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Pop </a:t>
                      </a:r>
                      <a:r>
                        <a:rPr lang="en-US" sz="1400" dirty="0" smtClean="0">
                          <a:effectLst/>
                        </a:rPr>
                        <a:t>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r>
                        <a:rPr lang="en-US" sz="1400" dirty="0" smtClean="0">
                          <a:effectLst/>
                        </a:rPr>
                        <a:t>, </a:t>
                      </a:r>
                      <a:r>
                        <a:rPr lang="en-US" sz="1400" dirty="0">
                          <a:effectLst/>
                        </a:rPr>
                        <a:t>then pop PC. Note that because flags like CPUOFF are in the stored status register, the CPU will normally return to the low-power mode it was previously in. This can be changed by adjusting the SR value stored on the stack before invoking RETI (see below). The operand field is unused.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4698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Unused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29502" marR="29502" marT="15748" marB="157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80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Operand Instructions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89120547"/>
              </p:ext>
            </p:extLst>
          </p:nvPr>
        </p:nvGraphicFramePr>
        <p:xfrm>
          <a:off x="796159" y="1463040"/>
          <a:ext cx="7772185" cy="5034625"/>
        </p:xfrm>
        <a:graphic>
          <a:graphicData uri="http://schemas.openxmlformats.org/drawingml/2006/table">
            <a:tbl>
              <a:tblPr/>
              <a:tblGrid>
                <a:gridCol w="575990"/>
                <a:gridCol w="1383883"/>
                <a:gridCol w="2249520"/>
                <a:gridCol w="3562792"/>
              </a:tblGrid>
              <a:tr h="38669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dirty="0">
                          <a:effectLst/>
                        </a:rPr>
                        <a:t>Opcode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>
                          <a:effectLst/>
                        </a:rPr>
                        <a:t>Assembly Instruction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>
                          <a:effectLst/>
                        </a:rPr>
                        <a:t>Description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dirty="0">
                          <a:effectLst/>
                        </a:rPr>
                        <a:t>Notes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0100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MOV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The status flags are NOT set.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0101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0110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ADDC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src + 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0111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SUBC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~src + 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1000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SUB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-=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Implemented as dest += ~src + 1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1001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CMP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-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1010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DADD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src + C, BCD (Binary Coded Decimal)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1011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BIT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&amp;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1100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&amp;= ~src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The status flags are NOT set.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1101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|=src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The status flags are NOT set.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1110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XOR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^=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1111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AND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&amp;=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9290" marR="49290" marT="25219" marB="25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2397" y="6519446"/>
            <a:ext cx="7359707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These unary commands (</a:t>
            </a:r>
            <a:r>
              <a:rPr lang="en-US" sz="1600" dirty="0" err="1" smtClean="0">
                <a:solidFill>
                  <a:srgbClr val="0070C0"/>
                </a:solidFill>
              </a:rPr>
              <a:t>dest</a:t>
            </a:r>
            <a:r>
              <a:rPr lang="en-US" sz="1600" dirty="0" smtClean="0">
                <a:solidFill>
                  <a:srgbClr val="0070C0"/>
                </a:solidFill>
              </a:rPr>
              <a:t> += </a:t>
            </a:r>
            <a:r>
              <a:rPr lang="en-US" sz="1600" dirty="0" err="1" smtClean="0">
                <a:solidFill>
                  <a:srgbClr val="0070C0"/>
                </a:solidFill>
              </a:rPr>
              <a:t>src</a:t>
            </a:r>
            <a:r>
              <a:rPr lang="en-US" sz="1600" dirty="0" smtClean="0">
                <a:solidFill>
                  <a:srgbClr val="0070C0"/>
                </a:solidFill>
              </a:rPr>
              <a:t>) </a:t>
            </a:r>
            <a:r>
              <a:rPr lang="en-US" sz="1600" dirty="0">
                <a:solidFill>
                  <a:srgbClr val="0070C0"/>
                </a:solidFill>
              </a:rPr>
              <a:t>actually means 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 = </a:t>
            </a:r>
            <a:r>
              <a:rPr lang="en-US" sz="1600" dirty="0" err="1">
                <a:solidFill>
                  <a:srgbClr val="FF0000"/>
                </a:solidFill>
              </a:rPr>
              <a:t>src</a:t>
            </a:r>
            <a:r>
              <a:rPr lang="en-US" sz="1600" dirty="0">
                <a:solidFill>
                  <a:srgbClr val="FF0000"/>
                </a:solidFill>
              </a:rPr>
              <a:t> OP 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949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Jumps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44861478"/>
              </p:ext>
            </p:extLst>
          </p:nvPr>
        </p:nvGraphicFramePr>
        <p:xfrm>
          <a:off x="851338" y="1994338"/>
          <a:ext cx="7772400" cy="3630342"/>
        </p:xfrm>
        <a:graphic>
          <a:graphicData uri="http://schemas.openxmlformats.org/drawingml/2006/table">
            <a:tbl>
              <a:tblPr/>
              <a:tblGrid>
                <a:gridCol w="1734207"/>
                <a:gridCol w="2230821"/>
                <a:gridCol w="3807372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Condition 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JNE/JNZ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Z==0 (if !=)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JEQ/Z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Z==1 (if ==)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JNC/JLO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C==0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JC/JHS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C==1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&gt;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N==1 - Note there is no jump if N==0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JGE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N==V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&gt;=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JL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N!=V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JMP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unconditionally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158" y="5740062"/>
            <a:ext cx="4927600" cy="101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5208311" y="5988153"/>
            <a:ext cx="1511473" cy="7625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548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Emulated Instructions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25469349"/>
              </p:ext>
            </p:extLst>
          </p:nvPr>
        </p:nvGraphicFramePr>
        <p:xfrm>
          <a:off x="532712" y="1537304"/>
          <a:ext cx="5462751" cy="4789232"/>
        </p:xfrm>
        <a:graphic>
          <a:graphicData uri="http://schemas.openxmlformats.org/drawingml/2006/table">
            <a:tbl>
              <a:tblPr/>
              <a:tblGrid>
                <a:gridCol w="1820917"/>
                <a:gridCol w="1820917"/>
                <a:gridCol w="1820917"/>
              </a:tblGrid>
              <a:tr h="259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>
                          <a:effectLst/>
                        </a:rPr>
                        <a:t>Notes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9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NOP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MOV r3, r3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POP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MOV @SP+,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9462" marR="79462" marT="39731" marB="397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BR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MOV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r>
                        <a:rPr lang="en-US" sz="1400" dirty="0">
                          <a:effectLst/>
                        </a:rPr>
                        <a:t>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BR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MOV @SP+,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CLRC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CLRZ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CLRN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BIS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688" y="4078993"/>
            <a:ext cx="4927600" cy="101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7204841" y="4327084"/>
            <a:ext cx="1511473" cy="7625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4156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6968</TotalTime>
  <Words>4152</Words>
  <Application>Microsoft Office PowerPoint</Application>
  <PresentationFormat>On-screen Show (4:3)</PresentationFormat>
  <Paragraphs>1172</Paragraphs>
  <Slides>49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Helvetica Neue</vt:lpstr>
      <vt:lpstr>Times New Roman</vt:lpstr>
      <vt:lpstr>Trebuchet MS</vt:lpstr>
      <vt:lpstr>Wingdings</vt:lpstr>
      <vt:lpstr>4_USAFA Standard</vt:lpstr>
      <vt:lpstr>Custom Design</vt:lpstr>
      <vt:lpstr>5_USAFA Standard</vt:lpstr>
      <vt:lpstr>PowerPoint Presentation</vt:lpstr>
      <vt:lpstr>Outline</vt:lpstr>
      <vt:lpstr>MSP430’s ISA</vt:lpstr>
      <vt:lpstr>MSP430’s ISA</vt:lpstr>
      <vt:lpstr>MSP430 Instruction Set</vt:lpstr>
      <vt:lpstr>One Operand Instructions</vt:lpstr>
      <vt:lpstr>Two Operand Instructions</vt:lpstr>
      <vt:lpstr>Relative Jumps</vt:lpstr>
      <vt:lpstr>Emulated Instructions</vt:lpstr>
      <vt:lpstr>More Emulated Instructions</vt:lpstr>
      <vt:lpstr>How does r8 change?</vt:lpstr>
      <vt:lpstr>Let's write a MSP430 program</vt:lpstr>
      <vt:lpstr>Sample Program</vt:lpstr>
      <vt:lpstr>MSP430 Instruction Set</vt:lpstr>
      <vt:lpstr>Basic addressing modes</vt:lpstr>
      <vt:lpstr>Basic addressing modes</vt:lpstr>
      <vt:lpstr>Basic addressing modes</vt:lpstr>
      <vt:lpstr>Basic addressing modes</vt:lpstr>
      <vt:lpstr>Basic addressing modes</vt:lpstr>
      <vt:lpstr>Basic addressing modes</vt:lpstr>
      <vt:lpstr>Basic addressing modes</vt:lpstr>
      <vt:lpstr>Basic addressing modes</vt:lpstr>
      <vt:lpstr>Values of Constant Generators CG1(SR), CG2</vt:lpstr>
      <vt:lpstr>Absolute and Symbolic Addressing</vt:lpstr>
      <vt:lpstr>Addressing Modes</vt:lpstr>
      <vt:lpstr>MSP430 Instruction Set</vt:lpstr>
      <vt:lpstr>Sample Program</vt:lpstr>
      <vt:lpstr>Core Instruction Map</vt:lpstr>
      <vt:lpstr>Single-Operand Instruction</vt:lpstr>
      <vt:lpstr>Single-Operand Instruction: Register</vt:lpstr>
      <vt:lpstr>Relative Jumps</vt:lpstr>
      <vt:lpstr>Relative Jump Instruction</vt:lpstr>
      <vt:lpstr>Two Operand Instruction: Register</vt:lpstr>
      <vt:lpstr>Two-Operand Instruction: Immediate</vt:lpstr>
      <vt:lpstr>Two Operand Instruction: Indexed</vt:lpstr>
      <vt:lpstr>What is going on here???</vt:lpstr>
      <vt:lpstr>Operands</vt:lpstr>
      <vt:lpstr>Try These</vt:lpstr>
      <vt:lpstr>Assembly Clock Cycles</vt:lpstr>
      <vt:lpstr>Assembly Clock Cycles</vt:lpstr>
      <vt:lpstr>Assembly Clock Cycles</vt:lpstr>
      <vt:lpstr>Assembly Clock Cycles</vt:lpstr>
      <vt:lpstr>Assembly Clock Cycles</vt:lpstr>
      <vt:lpstr>Deskwork</vt:lpstr>
      <vt:lpstr>Backups</vt:lpstr>
      <vt:lpstr>What does this program do? Where’s the BEEF?</vt:lpstr>
      <vt:lpstr>Debugging Example Using breakpoints</vt:lpstr>
      <vt:lpstr>Sample Program</vt:lpstr>
      <vt:lpstr>Sample Program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366</cp:revision>
  <cp:lastPrinted>2018-07-23T19:12:10Z</cp:lastPrinted>
  <dcterms:created xsi:type="dcterms:W3CDTF">2001-06-27T14:08:57Z</dcterms:created>
  <dcterms:modified xsi:type="dcterms:W3CDTF">2018-08-17T15:15:33Z</dcterms:modified>
</cp:coreProperties>
</file>