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55"/>
  </p:notesMasterIdLst>
  <p:handoutMasterIdLst>
    <p:handoutMasterId r:id="rId56"/>
  </p:handoutMasterIdLst>
  <p:sldIdLst>
    <p:sldId id="352" r:id="rId4"/>
    <p:sldId id="407" r:id="rId5"/>
    <p:sldId id="354"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3" r:id="rId20"/>
    <p:sldId id="405" r:id="rId21"/>
    <p:sldId id="404" r:id="rId22"/>
    <p:sldId id="406" r:id="rId23"/>
    <p:sldId id="372"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53" r:id="rId47"/>
    <p:sldId id="396" r:id="rId48"/>
    <p:sldId id="397" r:id="rId49"/>
    <p:sldId id="398" r:id="rId50"/>
    <p:sldId id="399" r:id="rId51"/>
    <p:sldId id="400" r:id="rId52"/>
    <p:sldId id="355" r:id="rId53"/>
    <p:sldId id="356" r:id="rId54"/>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433" autoAdjust="0"/>
    <p:restoredTop sz="94660"/>
  </p:normalViewPr>
  <p:slideViewPr>
    <p:cSldViewPr snapToGrid="0">
      <p:cViewPr varScale="1">
        <p:scale>
          <a:sx n="121" d="100"/>
          <a:sy n="121" d="100"/>
        </p:scale>
        <p:origin x="7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17</a:t>
            </a:fld>
            <a:endParaRPr lang="en-US"/>
          </a:p>
        </p:txBody>
      </p:sp>
    </p:spTree>
    <p:extLst>
      <p:ext uri="{BB962C8B-B14F-4D97-AF65-F5344CB8AC3E}">
        <p14:creationId xmlns:p14="http://schemas.microsoft.com/office/powerpoint/2010/main" val="32135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19</a:t>
            </a:fld>
            <a:endParaRPr lang="en-US"/>
          </a:p>
        </p:txBody>
      </p:sp>
    </p:spTree>
    <p:extLst>
      <p:ext uri="{BB962C8B-B14F-4D97-AF65-F5344CB8AC3E}">
        <p14:creationId xmlns:p14="http://schemas.microsoft.com/office/powerpoint/2010/main" val="309450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2192338" y="6494463"/>
            <a:ext cx="4764087" cy="228600"/>
          </a:xfrm>
          <a:prstGeom prst="rect">
            <a:avLst/>
          </a:prstGeom>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extLst>
      <p:ext uri="{BB962C8B-B14F-4D97-AF65-F5344CB8AC3E}">
        <p14:creationId xmlns:p14="http://schemas.microsoft.com/office/powerpoint/2010/main" val="20609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9" r:id="rId3"/>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10/16/2018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26+27</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a:t>
            </a:r>
            <a:r>
              <a:rPr lang="en-US" b="1" dirty="0" smtClean="0"/>
              <a:t>Guide)</a:t>
            </a:r>
            <a:endParaRPr lang="en-US" b="1" dirty="0"/>
          </a:p>
        </p:txBody>
      </p:sp>
      <p:sp>
        <p:nvSpPr>
          <p:cNvPr id="3" name="Content Placeholder 2"/>
          <p:cNvSpPr>
            <a:spLocks noGrp="1"/>
          </p:cNvSpPr>
          <p:nvPr>
            <p:ph idx="1"/>
          </p:nvPr>
        </p:nvSpPr>
        <p:spPr>
          <a:xfrm>
            <a:off x="386438" y="1515793"/>
            <a:ext cx="8414662" cy="1371646"/>
          </a:xfrm>
        </p:spPr>
        <p:txBody>
          <a:bodyPr/>
          <a:lstStyle/>
          <a:p>
            <a:pPr marL="0" indent="0">
              <a:buNone/>
            </a:pPr>
            <a:r>
              <a:rPr lang="en-US" sz="2400" dirty="0" smtClean="0"/>
              <a:t>2. </a:t>
            </a:r>
            <a:r>
              <a:rPr lang="en-US" sz="2400" dirty="0" err="1" smtClean="0"/>
              <a:t>IDx</a:t>
            </a:r>
            <a:r>
              <a:rPr lang="en-US" sz="2400" dirty="0" smtClean="0"/>
              <a:t>:  Timer </a:t>
            </a:r>
            <a:r>
              <a:rPr lang="en-US" sz="2400" dirty="0" err="1" smtClean="0"/>
              <a:t>Prescalar</a:t>
            </a:r>
            <a:endParaRPr lang="en-US" sz="1600" dirty="0" smtClean="0">
              <a:solidFill>
                <a:schemeClr val="accent2"/>
              </a:solidFill>
            </a:endParaRPr>
          </a:p>
          <a:p>
            <a:pPr lvl="1"/>
            <a:r>
              <a:rPr lang="en-US" sz="1600" dirty="0" smtClean="0">
                <a:solidFill>
                  <a:schemeClr val="accent2"/>
                </a:solidFill>
              </a:rPr>
              <a:t>Selects one of 4 possible clocks to drive the timer</a:t>
            </a: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9142"/>
          <a:stretch/>
        </p:blipFill>
        <p:spPr bwMode="auto">
          <a:xfrm>
            <a:off x="743632" y="2747640"/>
            <a:ext cx="7314290" cy="363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17451" y="2747640"/>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817451" y="3692996"/>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708141" y="5407496"/>
            <a:ext cx="4854460" cy="83105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1222549904"/>
              </p:ext>
            </p:extLst>
          </p:nvPr>
        </p:nvGraphicFramePr>
        <p:xfrm>
          <a:off x="6111335" y="1605446"/>
          <a:ext cx="2898657" cy="1250105"/>
        </p:xfrm>
        <a:graphic>
          <a:graphicData uri="http://schemas.openxmlformats.org/drawingml/2006/table">
            <a:tbl>
              <a:tblPr/>
              <a:tblGrid>
                <a:gridCol w="455002"/>
                <a:gridCol w="2443655"/>
              </a:tblGrid>
              <a:tr h="250021">
                <a:tc>
                  <a:txBody>
                    <a:bodyPr/>
                    <a:lstStyle/>
                    <a:p>
                      <a:pPr algn="l" fontAlgn="t"/>
                      <a:r>
                        <a:rPr lang="en-US" sz="1200" dirty="0" err="1">
                          <a:effectLst/>
                        </a:rPr>
                        <a:t>IDx</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err="1">
                          <a:effectLst/>
                        </a:rPr>
                        <a:t>Prescalar</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smtClean="0">
                          <a:effectLst/>
                        </a:rPr>
                        <a:t>1:1     or Divide</a:t>
                      </a:r>
                      <a:r>
                        <a:rPr lang="en-US" sz="1200" baseline="0" dirty="0" smtClean="0">
                          <a:effectLst/>
                        </a:rPr>
                        <a:t> by 1         </a:t>
                      </a:r>
                      <a:r>
                        <a:rPr lang="en-US" sz="1200" b="1" dirty="0" smtClean="0">
                          <a:solidFill>
                            <a:schemeClr val="accent2"/>
                          </a:solidFill>
                          <a:latin typeface="Courier New" pitchFamily="49" charset="0"/>
                          <a:cs typeface="Courier New" pitchFamily="49" charset="0"/>
                        </a:rPr>
                        <a:t>ID_0</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smtClean="0">
                          <a:effectLst/>
                        </a:rPr>
                        <a:t>1:2     or Divide</a:t>
                      </a:r>
                      <a:r>
                        <a:rPr lang="en-US" sz="1200" baseline="0" dirty="0" smtClean="0">
                          <a:effectLst/>
                        </a:rPr>
                        <a:t> by 2         </a:t>
                      </a:r>
                      <a:r>
                        <a:rPr lang="en-US" sz="1200" b="1" dirty="0" smtClean="0">
                          <a:solidFill>
                            <a:schemeClr val="accent2"/>
                          </a:solidFill>
                          <a:latin typeface="Courier New" pitchFamily="49" charset="0"/>
                          <a:cs typeface="Courier New" pitchFamily="49" charset="0"/>
                        </a:rPr>
                        <a:t>ID_1</a:t>
                      </a:r>
                      <a:endParaRPr lang="en-US" sz="1200" b="1"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1:4     or Divide</a:t>
                      </a:r>
                      <a:r>
                        <a:rPr lang="en-US" sz="1200" baseline="0" dirty="0" smtClean="0">
                          <a:effectLst/>
                        </a:rPr>
                        <a:t> by 4         </a:t>
                      </a:r>
                      <a:r>
                        <a:rPr lang="en-US" sz="1200" b="1" dirty="0" smtClean="0">
                          <a:solidFill>
                            <a:schemeClr val="accent2"/>
                          </a:solidFill>
                          <a:latin typeface="Courier New" pitchFamily="49" charset="0"/>
                          <a:cs typeface="Courier New" pitchFamily="49" charset="0"/>
                        </a:rPr>
                        <a:t>ID_2</a:t>
                      </a:r>
                      <a:endParaRPr lang="en-US" sz="1200" b="1"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dirty="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1:8     or Divide</a:t>
                      </a:r>
                      <a:r>
                        <a:rPr lang="en-US" sz="1200" baseline="0" dirty="0" smtClean="0">
                          <a:effectLst/>
                        </a:rPr>
                        <a:t> by 8         </a:t>
                      </a:r>
                      <a:r>
                        <a:rPr lang="en-US" sz="1200" b="1" dirty="0" smtClean="0">
                          <a:solidFill>
                            <a:schemeClr val="accent2"/>
                          </a:solidFill>
                          <a:latin typeface="Courier New" pitchFamily="49" charset="0"/>
                          <a:cs typeface="Courier New" pitchFamily="49" charset="0"/>
                        </a:rPr>
                        <a:t>ID_3</a:t>
                      </a:r>
                      <a:endParaRPr lang="en-US" sz="1200" dirty="0">
                        <a:solidFill>
                          <a:srgbClr val="FF0000"/>
                        </a:solidFill>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666362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1536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81464" y="1521152"/>
            <a:ext cx="8414662" cy="1371646"/>
          </a:xfrm>
        </p:spPr>
        <p:txBody>
          <a:bodyPr/>
          <a:lstStyle/>
          <a:p>
            <a:pPr marL="0" indent="0">
              <a:buNone/>
            </a:pPr>
            <a:r>
              <a:rPr lang="en-US" sz="1600" dirty="0" smtClean="0"/>
              <a:t>3. </a:t>
            </a:r>
            <a:r>
              <a:rPr lang="en-US" sz="1600" dirty="0" err="1" smtClean="0"/>
              <a:t>MCx</a:t>
            </a:r>
            <a:r>
              <a:rPr lang="en-US" sz="1600" dirty="0" smtClean="0"/>
              <a:t> - Count Mode</a:t>
            </a: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381"/>
          <a:stretch/>
        </p:blipFill>
        <p:spPr bwMode="auto">
          <a:xfrm>
            <a:off x="1190624" y="1849901"/>
            <a:ext cx="6475605" cy="442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042760" y="1840376"/>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2933699" y="2735725"/>
            <a:ext cx="1483899" cy="4929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bwMode="auto">
          <a:xfrm>
            <a:off x="1252311" y="4926475"/>
            <a:ext cx="6253390" cy="7596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6" name="TextBox 5"/>
          <p:cNvSpPr txBox="1"/>
          <p:nvPr/>
        </p:nvSpPr>
        <p:spPr>
          <a:xfrm>
            <a:off x="7673572" y="4516572"/>
            <a:ext cx="708848" cy="1446550"/>
          </a:xfrm>
          <a:prstGeom prst="rect">
            <a:avLst/>
          </a:prstGeom>
          <a:noFill/>
        </p:spPr>
        <p:txBody>
          <a:bodyPr wrap="none" rtlCol="0">
            <a:spAutoFit/>
          </a:bodyPr>
          <a:lstStyle/>
          <a:p>
            <a:r>
              <a:rPr lang="en-US" sz="1600" dirty="0" smtClean="0">
                <a:solidFill>
                  <a:schemeClr val="accent2"/>
                </a:solidFill>
              </a:rPr>
              <a:t>MC_0</a:t>
            </a:r>
          </a:p>
          <a:p>
            <a:r>
              <a:rPr lang="en-US" sz="1600" dirty="0" smtClean="0">
                <a:solidFill>
                  <a:schemeClr val="accent2"/>
                </a:solidFill>
              </a:rPr>
              <a:t>MC_1</a:t>
            </a:r>
            <a:endParaRPr lang="en-US" sz="1600" dirty="0">
              <a:solidFill>
                <a:schemeClr val="accent2"/>
              </a:solidFill>
            </a:endParaRPr>
          </a:p>
          <a:p>
            <a:r>
              <a:rPr lang="en-US" sz="1600" dirty="0" smtClean="0">
                <a:solidFill>
                  <a:schemeClr val="accent2"/>
                </a:solidFill>
              </a:rPr>
              <a:t>MC_2</a:t>
            </a:r>
            <a:endParaRPr lang="en-US" sz="1600" dirty="0">
              <a:solidFill>
                <a:schemeClr val="accent2"/>
              </a:solidFill>
            </a:endParaRPr>
          </a:p>
          <a:p>
            <a:r>
              <a:rPr lang="en-US" sz="1600" dirty="0" smtClean="0">
                <a:solidFill>
                  <a:schemeClr val="accent2"/>
                </a:solidFill>
              </a:rPr>
              <a:t>MC_3</a:t>
            </a:r>
            <a:endParaRPr lang="en-US" sz="1600" dirty="0">
              <a:solidFill>
                <a:schemeClr val="accent2"/>
              </a:solidFill>
            </a:endParaRPr>
          </a:p>
        </p:txBody>
      </p:sp>
    </p:spTree>
    <p:extLst>
      <p:ext uri="{BB962C8B-B14F-4D97-AF65-F5344CB8AC3E}">
        <p14:creationId xmlns:p14="http://schemas.microsoft.com/office/powerpoint/2010/main" val="1956760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77957" y="1529429"/>
            <a:ext cx="8414662" cy="1371646"/>
          </a:xfrm>
        </p:spPr>
        <p:txBody>
          <a:bodyPr/>
          <a:lstStyle/>
          <a:p>
            <a:pPr marL="0" indent="0">
              <a:buNone/>
            </a:pPr>
            <a:r>
              <a:rPr lang="en-US" sz="1600" dirty="0" smtClean="0"/>
              <a:t>Up Mode  </a:t>
            </a:r>
            <a:r>
              <a:rPr lang="en-US" sz="1600" b="1" dirty="0">
                <a:solidFill>
                  <a:schemeClr val="accent2"/>
                </a:solidFill>
                <a:latin typeface="Courier New" pitchFamily="49" charset="0"/>
                <a:cs typeface="Courier New" pitchFamily="49" charset="0"/>
              </a:rPr>
              <a:t>MC_1</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When it hits TACCR0, the CCIFG interrupt flag is set. When it hits 0 (the next tick), the TAIFG interrupt flag is </a:t>
            </a:r>
            <a:r>
              <a:rPr lang="en-US" sz="1600" dirty="0" smtClean="0">
                <a:solidFill>
                  <a:schemeClr val="accent2"/>
                </a:solidFill>
              </a:rPr>
              <a:t>set</a:t>
            </a: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marL="457200" lvl="1" indent="0">
              <a:buNone/>
            </a:pPr>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995" y="2981599"/>
            <a:ext cx="534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651" y="4662323"/>
            <a:ext cx="63912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07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10519" y="1500318"/>
            <a:ext cx="8414662" cy="1371646"/>
          </a:xfrm>
        </p:spPr>
        <p:txBody>
          <a:bodyPr/>
          <a:lstStyle/>
          <a:p>
            <a:pPr marL="0" indent="0">
              <a:buNone/>
            </a:pPr>
            <a:r>
              <a:rPr lang="en-US" sz="1600" dirty="0"/>
              <a:t>Continuous Mode  </a:t>
            </a:r>
            <a:r>
              <a:rPr lang="en-US" sz="1600" b="1" dirty="0">
                <a:solidFill>
                  <a:schemeClr val="accent2"/>
                </a:solidFill>
                <a:latin typeface="Courier New" pitchFamily="49" charset="0"/>
                <a:cs typeface="Courier New" pitchFamily="49" charset="0"/>
              </a:rPr>
              <a:t>MC_2</a:t>
            </a:r>
            <a:endParaRPr lang="en-US" sz="1600" dirty="0"/>
          </a:p>
          <a:p>
            <a:pPr lvl="1"/>
            <a:r>
              <a:rPr lang="en-US" sz="1600" dirty="0">
                <a:solidFill>
                  <a:schemeClr val="accent2"/>
                </a:solidFill>
              </a:rPr>
              <a:t>Continuous mode counts from 0 to 0xffff.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dirty="0">
              <a:solidFill>
                <a:schemeClr val="accent2"/>
              </a:solidFill>
            </a:endParaRPr>
          </a:p>
          <a:p>
            <a:pPr lvl="1"/>
            <a:endParaRPr lang="en-US" sz="1600" dirty="0">
              <a:solidFill>
                <a:schemeClr val="accent2"/>
              </a:solidFill>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92122"/>
            <a:ext cx="496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731" y="4866783"/>
            <a:ext cx="61817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240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171104" y="1446848"/>
            <a:ext cx="8414662" cy="1371646"/>
          </a:xfrm>
        </p:spPr>
        <p:txBody>
          <a:bodyPr/>
          <a:lstStyle/>
          <a:p>
            <a:pPr marL="0" indent="0">
              <a:buNone/>
            </a:pPr>
            <a:r>
              <a:rPr lang="en-US" sz="1600" dirty="0" smtClean="0"/>
              <a:t>Up / Down Mode  </a:t>
            </a:r>
            <a:r>
              <a:rPr lang="en-US" sz="1600" b="1" dirty="0" smtClean="0">
                <a:solidFill>
                  <a:schemeClr val="accent2"/>
                </a:solidFill>
                <a:latin typeface="Courier New" pitchFamily="49" charset="0"/>
                <a:cs typeface="Courier New" pitchFamily="49" charset="0"/>
              </a:rPr>
              <a:t>MC_3</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then back down to 0. When it hits TACCR0, the CCIFG interrupt flag is set.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462" y="2549525"/>
            <a:ext cx="4943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793" y="4044677"/>
            <a:ext cx="63531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9039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Interrupt Vector Table</a:t>
            </a:r>
            <a:endParaRPr lang="en-US" b="1" dirty="0"/>
          </a:p>
        </p:txBody>
      </p:sp>
      <p:pic>
        <p:nvPicPr>
          <p:cNvPr id="1026" name="Picture 2" descr="C:\Users\Jeffrey.Falkinburg\Documents\Courses\ECE382\Fall16\ECE382_Website_Fall_2016\notes\L25\MSP430G2553_interru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345" y="635895"/>
            <a:ext cx="6467311" cy="62221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1338345" y="3058510"/>
            <a:ext cx="6467311" cy="40202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7675809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dirty="0" smtClean="0"/>
              <a:t>Polling</a:t>
            </a:r>
            <a:endParaRPr lang="en-US" b="1" dirty="0"/>
          </a:p>
        </p:txBody>
      </p:sp>
      <p:sp>
        <p:nvSpPr>
          <p:cNvPr id="5" name="Content Placeholder 2"/>
          <p:cNvSpPr>
            <a:spLocks noGrp="1"/>
          </p:cNvSpPr>
          <p:nvPr>
            <p:ph idx="1"/>
          </p:nvPr>
        </p:nvSpPr>
        <p:spPr>
          <a:xfrm>
            <a:off x="417786" y="1458883"/>
            <a:ext cx="8182304" cy="4792145"/>
          </a:xfrm>
          <a:solidFill>
            <a:schemeClr val="bg1"/>
          </a:solidFill>
          <a:ln>
            <a:noFill/>
          </a:ln>
        </p:spPr>
        <p:txBody>
          <a:bodyPr/>
          <a:lstStyle/>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00B050"/>
                </a:solidFill>
                <a:latin typeface="Consolas"/>
              </a:rPr>
              <a:t>// ID_0 Divide by 1</a:t>
            </a:r>
          </a:p>
          <a:p>
            <a:pPr marL="0" indent="0">
              <a:buNone/>
            </a:pPr>
            <a:r>
              <a:rPr lang="en-US" sz="1200" dirty="0" smtClean="0">
                <a:solidFill>
                  <a:srgbClr val="00B050"/>
                </a:solidFill>
                <a:latin typeface="Consolas"/>
              </a:rPr>
              <a:t>    //    </a:t>
            </a:r>
            <a:r>
              <a:rPr lang="en-US" sz="1200" dirty="0">
                <a:solidFill>
                  <a:srgbClr val="00B050"/>
                </a:solidFill>
                <a:latin typeface="Consolas"/>
              </a:rPr>
              <a:t>1 sec        1 </a:t>
            </a:r>
            <a:r>
              <a:rPr lang="en-US" sz="1200" dirty="0" err="1">
                <a:solidFill>
                  <a:srgbClr val="00B050"/>
                </a:solidFill>
                <a:latin typeface="Consolas"/>
              </a:rPr>
              <a:t>clks</a:t>
            </a:r>
            <a:r>
              <a:rPr lang="en-US" sz="1200" dirty="0">
                <a:solidFill>
                  <a:srgbClr val="00B050"/>
                </a:solidFill>
                <a:latin typeface="Consolas"/>
              </a:rPr>
              <a:t>      65535 </a:t>
            </a:r>
            <a:r>
              <a:rPr lang="en-US" sz="1200" dirty="0" err="1" smtClean="0">
                <a:solidFill>
                  <a:srgbClr val="00B050"/>
                </a:solidFill>
                <a:latin typeface="Consolas"/>
              </a:rPr>
              <a:t>cnts</a:t>
            </a:r>
            <a:r>
              <a:rPr lang="en-US" sz="1200" dirty="0" smtClean="0">
                <a:solidFill>
                  <a:srgbClr val="00B050"/>
                </a:solidFill>
                <a:latin typeface="Consolas"/>
              </a:rPr>
              <a:t>   </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 * ------ * --------------- = 8.19 </a:t>
            </a:r>
            <a:r>
              <a:rPr lang="en-US" sz="1200" dirty="0" err="1">
                <a:solidFill>
                  <a:srgbClr val="00B050"/>
                </a:solidFill>
                <a:latin typeface="Consolas"/>
              </a:rPr>
              <a:t>ms</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8 *10^6 </a:t>
            </a:r>
            <a:r>
              <a:rPr lang="en-US" sz="1200" dirty="0" err="1">
                <a:solidFill>
                  <a:srgbClr val="00B050"/>
                </a:solidFill>
                <a:latin typeface="Consolas"/>
              </a:rPr>
              <a:t>clks</a:t>
            </a:r>
            <a:r>
              <a:rPr lang="en-US" sz="1200" dirty="0">
                <a:solidFill>
                  <a:srgbClr val="00B050"/>
                </a:solidFill>
                <a:latin typeface="Consolas"/>
              </a:rPr>
              <a:t>   1 </a:t>
            </a:r>
            <a:r>
              <a:rPr lang="en-US" sz="1200" dirty="0" err="1">
                <a:solidFill>
                  <a:srgbClr val="00B050"/>
                </a:solidFill>
                <a:latin typeface="Consolas"/>
              </a:rPr>
              <a:t>cnt</a:t>
            </a:r>
            <a:r>
              <a:rPr lang="en-US" sz="1200" dirty="0">
                <a:solidFill>
                  <a:srgbClr val="00B050"/>
                </a:solidFill>
                <a:latin typeface="Consolas"/>
              </a:rPr>
              <a:t>    1 TAR roll </a:t>
            </a:r>
            <a:r>
              <a:rPr lang="en-US" sz="1200" dirty="0" smtClean="0">
                <a:solidFill>
                  <a:srgbClr val="00B050"/>
                </a:solidFill>
                <a:latin typeface="Consolas"/>
              </a:rPr>
              <a:t>over</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ID_3 Divide by 8</a:t>
            </a:r>
          </a:p>
          <a:p>
            <a:pPr marL="0" indent="0">
              <a:buNone/>
            </a:pPr>
            <a:r>
              <a:rPr lang="en-US" sz="1200" dirty="0" smtClean="0">
                <a:solidFill>
                  <a:srgbClr val="00B050"/>
                </a:solidFill>
                <a:latin typeface="Consolas"/>
              </a:rPr>
              <a:t>    //    </a:t>
            </a:r>
            <a:r>
              <a:rPr lang="en-US" sz="1200" dirty="0">
                <a:solidFill>
                  <a:srgbClr val="00B050"/>
                </a:solidFill>
                <a:latin typeface="Consolas"/>
              </a:rPr>
              <a:t>1 sec        8 </a:t>
            </a:r>
            <a:r>
              <a:rPr lang="en-US" sz="1200" dirty="0" err="1">
                <a:solidFill>
                  <a:srgbClr val="00B050"/>
                </a:solidFill>
                <a:latin typeface="Consolas"/>
              </a:rPr>
              <a:t>clks</a:t>
            </a:r>
            <a:r>
              <a:rPr lang="en-US" sz="1200" dirty="0">
                <a:solidFill>
                  <a:srgbClr val="00B050"/>
                </a:solidFill>
                <a:latin typeface="Consolas"/>
              </a:rPr>
              <a:t>      65535 </a:t>
            </a:r>
            <a:r>
              <a:rPr lang="en-US" sz="1200" dirty="0" err="1">
                <a:solidFill>
                  <a:srgbClr val="00B050"/>
                </a:solidFill>
                <a:latin typeface="Consolas"/>
              </a:rPr>
              <a:t>cnts</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 * ------ * --------------- = 65.535 </a:t>
            </a:r>
            <a:r>
              <a:rPr lang="en-US" sz="1200" dirty="0" err="1">
                <a:solidFill>
                  <a:srgbClr val="00B050"/>
                </a:solidFill>
                <a:latin typeface="Consolas"/>
              </a:rPr>
              <a:t>ms</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8 *10^6 </a:t>
            </a:r>
            <a:r>
              <a:rPr lang="en-US" sz="1200" dirty="0" err="1">
                <a:solidFill>
                  <a:srgbClr val="00B050"/>
                </a:solidFill>
                <a:latin typeface="Consolas"/>
              </a:rPr>
              <a:t>clks</a:t>
            </a:r>
            <a:r>
              <a:rPr lang="en-US" sz="1200" dirty="0">
                <a:solidFill>
                  <a:srgbClr val="00B050"/>
                </a:solidFill>
                <a:latin typeface="Consolas"/>
              </a:rPr>
              <a:t>   1 </a:t>
            </a:r>
            <a:r>
              <a:rPr lang="en-US" sz="1200" dirty="0" err="1">
                <a:solidFill>
                  <a:srgbClr val="00B050"/>
                </a:solidFill>
                <a:latin typeface="Consolas"/>
              </a:rPr>
              <a:t>cnt</a:t>
            </a:r>
            <a:r>
              <a:rPr lang="en-US" sz="1200" dirty="0">
                <a:solidFill>
                  <a:srgbClr val="00B050"/>
                </a:solidFill>
                <a:latin typeface="Consolas"/>
              </a:rPr>
              <a:t>    1 TAR roll over</a:t>
            </a:r>
            <a:endParaRPr lang="en-US" sz="1200" dirty="0" smtClean="0">
              <a:solidFill>
                <a:srgbClr val="00B05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   TA0CCR0 </a:t>
            </a:r>
            <a:r>
              <a:rPr lang="en-US" sz="1200" dirty="0">
                <a:solidFill>
                  <a:srgbClr val="000000"/>
                </a:solidFill>
                <a:latin typeface="Consolas"/>
              </a:rPr>
              <a:t>= </a:t>
            </a:r>
            <a:r>
              <a:rPr lang="en-US" sz="1200" dirty="0" smtClean="0">
                <a:solidFill>
                  <a:srgbClr val="000000"/>
                </a:solidFill>
                <a:latin typeface="Consolas"/>
              </a:rPr>
              <a:t>0xFFFF;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a:t>
            </a:r>
            <a:r>
              <a:rPr lang="en-US" sz="1200" dirty="0" smtClean="0">
                <a:solidFill>
                  <a:srgbClr val="000000"/>
                </a:solidFill>
                <a:latin typeface="Consolas"/>
              </a:rPr>
              <a:t>ID_3 </a:t>
            </a:r>
            <a:r>
              <a:rPr lang="en-US" sz="1200" dirty="0">
                <a:solidFill>
                  <a:srgbClr val="000000"/>
                </a:solidFill>
                <a:latin typeface="Consolas"/>
              </a:rPr>
              <a:t>|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 {</a:t>
            </a:r>
          </a:p>
          <a:p>
            <a:pPr marL="0" indent="0">
              <a:buNone/>
            </a:pPr>
            <a:r>
              <a:rPr lang="en-US" sz="1200" dirty="0" smtClean="0">
                <a:solidFill>
                  <a:srgbClr val="000000"/>
                </a:solidFill>
                <a:latin typeface="Consolas"/>
              </a:rPr>
              <a:t>    </a:t>
            </a:r>
            <a:r>
              <a:rPr lang="en-US" sz="1200" b="1" dirty="0" smtClean="0">
                <a:solidFill>
                  <a:srgbClr val="7F0055"/>
                </a:solidFill>
                <a:latin typeface="Consolas"/>
              </a:rPr>
              <a:t>while</a:t>
            </a:r>
            <a:r>
              <a:rPr lang="en-US" sz="1200" b="1" dirty="0" smtClean="0">
                <a:solidFill>
                  <a:srgbClr val="000000"/>
                </a:solidFill>
                <a:latin typeface="Consolas"/>
              </a:rPr>
              <a:t> ((TA0CTL &amp; TAIFG) == 0); </a:t>
            </a:r>
            <a:r>
              <a:rPr lang="en-US" sz="1200" dirty="0" smtClean="0">
                <a:solidFill>
                  <a:srgbClr val="3F7F5F"/>
                </a:solidFill>
                <a:latin typeface="Consolas"/>
              </a:rPr>
              <a:t>// Polling timer flag? </a:t>
            </a:r>
            <a:endParaRPr lang="en-US" sz="1200" b="1" dirty="0" smtClean="0">
              <a:solidFill>
                <a:srgbClr val="FF0000"/>
              </a:solidFill>
              <a:latin typeface="Consolas"/>
            </a:endParaRPr>
          </a:p>
          <a:p>
            <a:pPr marL="0" indent="0">
              <a:buNone/>
            </a:pPr>
            <a:r>
              <a:rPr lang="en-US" sz="1200" dirty="0" smtClean="0">
                <a:solidFill>
                  <a:srgbClr val="000000"/>
                </a:solidFill>
                <a:latin typeface="Consolas"/>
              </a:rPr>
              <a:t>    TA0CTL &amp;= ~TAIFG;              </a:t>
            </a:r>
            <a:r>
              <a:rPr lang="en-US" sz="1200" dirty="0" smtClean="0">
                <a:solidFill>
                  <a:srgbClr val="3F7F5F"/>
                </a:solidFill>
                <a:latin typeface="Consolas"/>
              </a:rPr>
              <a:t>// Clear rollover flag</a:t>
            </a:r>
            <a:endParaRPr lang="en-US" sz="1200" dirty="0" smtClean="0">
              <a:solidFill>
                <a:srgbClr val="000000"/>
              </a:solidFill>
              <a:latin typeface="Consolas"/>
            </a:endParaRPr>
          </a:p>
          <a:p>
            <a:pPr marL="0" indent="0">
              <a:buNone/>
            </a:pPr>
            <a:r>
              <a:rPr lang="en-US" sz="1200" dirty="0" smtClean="0">
                <a:solidFill>
                  <a:srgbClr val="000000"/>
                </a:solidFill>
                <a:latin typeface="Consolas"/>
              </a:rPr>
              <a:t>    P1OUT ^= BIT6;                </a:t>
            </a:r>
            <a:r>
              <a:rPr lang="en-US" sz="1200" dirty="0" smtClean="0">
                <a:solidFill>
                  <a:srgbClr val="3F7F5F"/>
                </a:solidFill>
                <a:latin typeface="Consolas"/>
              </a:rPr>
              <a:t>// toggle LED</a:t>
            </a:r>
            <a:endParaRPr lang="en-US" sz="1200" dirty="0" smtClean="0">
              <a:solidFill>
                <a:srgbClr val="000000"/>
              </a:solidFill>
              <a:latin typeface="Consolas"/>
            </a:endParaRPr>
          </a:p>
          <a:p>
            <a:pPr marL="0" indent="0">
              <a:buNone/>
            </a:pPr>
            <a:r>
              <a:rPr lang="en-US" sz="1200" dirty="0" smtClean="0">
                <a:solidFill>
                  <a:srgbClr val="000000"/>
                </a:solidFill>
                <a:latin typeface="Consolas"/>
              </a:rPr>
              <a:t>    } </a:t>
            </a:r>
            <a:r>
              <a:rPr lang="en-US" sz="1200" dirty="0" smtClean="0">
                <a:solidFill>
                  <a:srgbClr val="3F7F5F"/>
                </a:solidFill>
                <a:latin typeface="Consolas"/>
              </a:rPr>
              <a:t>// end infinite 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
        <p:nvSpPr>
          <p:cNvPr id="4" name="Rectangular Callout 3"/>
          <p:cNvSpPr/>
          <p:nvPr/>
        </p:nvSpPr>
        <p:spPr bwMode="auto">
          <a:xfrm>
            <a:off x="6794939" y="1529255"/>
            <a:ext cx="1639614" cy="2033752"/>
          </a:xfrm>
          <a:prstGeom prst="wedgeRectCallout">
            <a:avLst>
              <a:gd name="adj1" fmla="val -175641"/>
              <a:gd name="adj2" fmla="val -25141"/>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Arial" charset="0"/>
              </a:rPr>
              <a:t>W</a:t>
            </a:r>
            <a:r>
              <a:rPr lang="en-US" sz="1600" dirty="0" smtClean="0">
                <a:latin typeface="Arial" charset="0"/>
              </a:rPr>
              <a:t>e don’t have a good crystal oscillator so we can change the speed of our board, but it is only ballpark 8MHz</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526928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Polling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756" y="1463566"/>
            <a:ext cx="6526924" cy="4895193"/>
          </a:xfrm>
          <a:prstGeom prst="rect">
            <a:avLst/>
          </a:prstGeom>
        </p:spPr>
      </p:pic>
      <p:sp>
        <p:nvSpPr>
          <p:cNvPr id="5" name="Oval 4"/>
          <p:cNvSpPr/>
          <p:nvPr/>
        </p:nvSpPr>
        <p:spPr bwMode="auto">
          <a:xfrm>
            <a:off x="2191408" y="2065283"/>
            <a:ext cx="1182413" cy="733097"/>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6" name="Rectangular Callout 5"/>
          <p:cNvSpPr/>
          <p:nvPr/>
        </p:nvSpPr>
        <p:spPr bwMode="auto">
          <a:xfrm>
            <a:off x="189186" y="1876097"/>
            <a:ext cx="1639614" cy="2624958"/>
          </a:xfrm>
          <a:prstGeom prst="wedgeRectCallout">
            <a:avLst>
              <a:gd name="adj1" fmla="val 71475"/>
              <a:gd name="adj2" fmla="val -29317"/>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charset="0"/>
              </a:rPr>
              <a:t>Here is our waveform with a dwell time of ~65.5 </a:t>
            </a:r>
            <a:r>
              <a:rPr lang="en-US" sz="1600" dirty="0" err="1" smtClean="0">
                <a:latin typeface="Arial" charset="0"/>
              </a:rPr>
              <a:t>ms</a:t>
            </a:r>
            <a:r>
              <a:rPr lang="en-US" sz="1600" dirty="0" smtClean="0">
                <a:latin typeface="Arial" charset="0"/>
              </a:rPr>
              <a:t> … remember, we don’t have a good crystal oscillator so we are ballpark 8MHz</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92178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dirty="0" smtClean="0"/>
              <a:t>Interrupts</a:t>
            </a:r>
            <a:endParaRPr lang="en-US" b="1" dirty="0"/>
          </a:p>
        </p:txBody>
      </p:sp>
      <p:sp>
        <p:nvSpPr>
          <p:cNvPr id="5" name="Content Placeholder 2"/>
          <p:cNvSpPr>
            <a:spLocks noGrp="1"/>
          </p:cNvSpPr>
          <p:nvPr>
            <p:ph idx="1"/>
          </p:nvPr>
        </p:nvSpPr>
        <p:spPr>
          <a:xfrm>
            <a:off x="417786" y="1458883"/>
            <a:ext cx="8182304" cy="4792145"/>
          </a:xfrm>
          <a:solidFill>
            <a:schemeClr val="bg1"/>
          </a:solidFill>
          <a:ln>
            <a:noFill/>
          </a:ln>
        </p:spPr>
        <p:txBody>
          <a:bodyPr/>
          <a:lstStyle/>
          <a:p>
            <a:pPr marL="0" marR="0" indent="0">
              <a:spcBef>
                <a:spcPts val="0"/>
              </a:spcBef>
              <a:spcAft>
                <a:spcPts val="0"/>
              </a:spcAft>
              <a:buNone/>
            </a:pPr>
            <a:r>
              <a:rPr lang="en-US" sz="1600" dirty="0">
                <a:latin typeface="Calibri"/>
                <a:ea typeface="Calibri"/>
              </a:rPr>
              <a:t>void main(void) {</a:t>
            </a:r>
          </a:p>
          <a:p>
            <a:pPr marL="0" marR="0" indent="0">
              <a:spcBef>
                <a:spcPts val="0"/>
              </a:spcBef>
              <a:spcAft>
                <a:spcPts val="0"/>
              </a:spcAft>
              <a:buNone/>
            </a:pPr>
            <a:r>
              <a:rPr lang="en-US" sz="1600" dirty="0">
                <a:latin typeface="Calibri"/>
                <a:ea typeface="Calibri"/>
              </a:rPr>
              <a:t>    WDTCTL = WDTPW | WDTHOLD;	</a:t>
            </a:r>
            <a:r>
              <a:rPr lang="en-US" sz="1600" dirty="0" smtClean="0">
                <a:solidFill>
                  <a:srgbClr val="00B050"/>
                </a:solidFill>
                <a:latin typeface="Calibri"/>
                <a:ea typeface="Calibri"/>
              </a:rPr>
              <a:t>// </a:t>
            </a:r>
            <a:r>
              <a:rPr lang="en-US" sz="1600" dirty="0">
                <a:solidFill>
                  <a:srgbClr val="00B050"/>
                </a:solidFill>
                <a:latin typeface="Calibri"/>
                <a:ea typeface="Calibri"/>
              </a:rPr>
              <a:t>Stop watchdog timer</a:t>
            </a:r>
          </a:p>
          <a:p>
            <a:pPr marL="0" indent="0">
              <a:buNone/>
            </a:pPr>
            <a:r>
              <a:rPr lang="en-US" sz="1600" dirty="0" smtClean="0">
                <a:solidFill>
                  <a:srgbClr val="000000"/>
                </a:solidFill>
                <a:latin typeface="Consolas"/>
              </a:rPr>
              <a:t>  BCSCTL1 </a:t>
            </a:r>
            <a:r>
              <a:rPr lang="en-US" sz="1600" dirty="0">
                <a:solidFill>
                  <a:srgbClr val="000000"/>
                </a:solidFill>
                <a:latin typeface="Consolas"/>
              </a:rPr>
              <a:t>= CALBC1_8MHZ;      </a:t>
            </a:r>
            <a:r>
              <a:rPr lang="en-US" sz="1600" dirty="0" smtClean="0">
                <a:solidFill>
                  <a:srgbClr val="000000"/>
                </a:solidFill>
                <a:latin typeface="Consolas"/>
              </a:rPr>
              <a:t>   </a:t>
            </a:r>
            <a:r>
              <a:rPr lang="en-US" sz="1600" dirty="0" smtClean="0">
                <a:solidFill>
                  <a:srgbClr val="3F7F5F"/>
                </a:solidFill>
                <a:latin typeface="Consolas"/>
              </a:rPr>
              <a:t>// </a:t>
            </a:r>
            <a:r>
              <a:rPr lang="en-US" sz="1600" dirty="0">
                <a:solidFill>
                  <a:srgbClr val="3F7F5F"/>
                </a:solidFill>
                <a:latin typeface="Consolas"/>
              </a:rPr>
              <a:t>Set SMCLK 8 MHz</a:t>
            </a:r>
          </a:p>
          <a:p>
            <a:pPr marL="0" indent="0">
              <a:buNone/>
            </a:pPr>
            <a:r>
              <a:rPr lang="en-US" sz="1600" dirty="0">
                <a:solidFill>
                  <a:srgbClr val="000000"/>
                </a:solidFill>
                <a:latin typeface="Consolas"/>
              </a:rPr>
              <a:t>  </a:t>
            </a:r>
            <a:r>
              <a:rPr lang="en-US" sz="1600" dirty="0" smtClean="0">
                <a:solidFill>
                  <a:srgbClr val="000000"/>
                </a:solidFill>
                <a:latin typeface="Consolas"/>
              </a:rPr>
              <a:t>DCOCTL </a:t>
            </a:r>
            <a:r>
              <a:rPr lang="en-US" sz="1600" dirty="0">
                <a:solidFill>
                  <a:srgbClr val="000000"/>
                </a:solidFill>
                <a:latin typeface="Consolas"/>
              </a:rPr>
              <a:t>= CALDCO_8MHZ;</a:t>
            </a:r>
            <a:endParaRPr lang="en-US" sz="1600" dirty="0">
              <a:latin typeface="Consolas"/>
            </a:endParaRPr>
          </a:p>
          <a:p>
            <a:pPr marL="0" marR="0" indent="0">
              <a:spcBef>
                <a:spcPts val="0"/>
              </a:spcBef>
              <a:spcAft>
                <a:spcPts val="0"/>
              </a:spcAft>
              <a:buNone/>
            </a:pPr>
            <a:endParaRPr lang="en-US" sz="1600" dirty="0">
              <a:latin typeface="Calibri"/>
              <a:ea typeface="Calibri"/>
            </a:endParaRPr>
          </a:p>
          <a:p>
            <a:pPr marL="0" marR="0" indent="0">
              <a:spcBef>
                <a:spcPts val="0"/>
              </a:spcBef>
              <a:spcAft>
                <a:spcPts val="0"/>
              </a:spcAft>
              <a:buNone/>
            </a:pPr>
            <a:r>
              <a:rPr lang="en-US" sz="1600" dirty="0" smtClean="0">
                <a:latin typeface="Calibri"/>
                <a:ea typeface="Calibri"/>
              </a:rPr>
              <a:t>    </a:t>
            </a:r>
            <a:r>
              <a:rPr lang="en-US" sz="1600" dirty="0">
                <a:latin typeface="Calibri"/>
                <a:ea typeface="Calibri"/>
              </a:rPr>
              <a:t>P1DIR |= BIT6;			</a:t>
            </a:r>
            <a:r>
              <a:rPr lang="en-US" sz="1600" dirty="0" smtClean="0">
                <a:solidFill>
                  <a:srgbClr val="00B050"/>
                </a:solidFill>
                <a:latin typeface="Calibri"/>
                <a:ea typeface="Calibri"/>
              </a:rPr>
              <a:t>// </a:t>
            </a:r>
            <a:r>
              <a:rPr lang="en-US" sz="1600" dirty="0">
                <a:solidFill>
                  <a:srgbClr val="00B050"/>
                </a:solidFill>
                <a:latin typeface="Calibri"/>
                <a:ea typeface="Calibri"/>
              </a:rPr>
              <a:t>Set P1.6 (Green LED) as an </a:t>
            </a:r>
            <a:r>
              <a:rPr lang="en-US" sz="1600" dirty="0" smtClean="0">
                <a:solidFill>
                  <a:srgbClr val="00B050"/>
                </a:solidFill>
                <a:latin typeface="Calibri"/>
                <a:ea typeface="Calibri"/>
              </a:rPr>
              <a:t>output</a:t>
            </a:r>
            <a:endParaRPr lang="en-US" sz="1600" dirty="0">
              <a:solidFill>
                <a:srgbClr val="00B050"/>
              </a:solidFill>
              <a:latin typeface="Calibri"/>
              <a:ea typeface="Calibri"/>
            </a:endParaRPr>
          </a:p>
          <a:p>
            <a:pPr marL="0" marR="0" indent="0">
              <a:spcBef>
                <a:spcPts val="0"/>
              </a:spcBef>
              <a:spcAft>
                <a:spcPts val="0"/>
              </a:spcAft>
              <a:buNone/>
            </a:pPr>
            <a:r>
              <a:rPr lang="en-US" sz="1600" dirty="0">
                <a:latin typeface="Calibri"/>
                <a:ea typeface="Calibri"/>
              </a:rPr>
              <a:t>    TA0CTL &amp;= ~TAIFG;			</a:t>
            </a:r>
            <a:r>
              <a:rPr lang="en-US" sz="1600" dirty="0" smtClean="0">
                <a:solidFill>
                  <a:srgbClr val="00B050"/>
                </a:solidFill>
                <a:latin typeface="Calibri"/>
                <a:ea typeface="Calibri"/>
              </a:rPr>
              <a:t>// </a:t>
            </a:r>
            <a:r>
              <a:rPr lang="en-US" sz="1600" dirty="0">
                <a:solidFill>
                  <a:srgbClr val="00B050"/>
                </a:solidFill>
                <a:latin typeface="Calibri"/>
                <a:ea typeface="Calibri"/>
              </a:rPr>
              <a:t>Turn off Timer A interrupt flag</a:t>
            </a:r>
          </a:p>
          <a:p>
            <a:pPr marL="0" marR="0" indent="0">
              <a:spcBef>
                <a:spcPts val="0"/>
              </a:spcBef>
              <a:spcAft>
                <a:spcPts val="0"/>
              </a:spcAft>
              <a:buNone/>
            </a:pPr>
            <a:r>
              <a:rPr lang="en-US" sz="1600" dirty="0">
                <a:latin typeface="Calibri"/>
                <a:ea typeface="Calibri"/>
              </a:rPr>
              <a:t>    TA0CTL |= ID_3 | TASSEL_2 | MC_1 | TAIE;</a:t>
            </a:r>
          </a:p>
          <a:p>
            <a:pPr marL="0" marR="0" indent="0">
              <a:spcBef>
                <a:spcPts val="0"/>
              </a:spcBef>
              <a:spcAft>
                <a:spcPts val="0"/>
              </a:spcAft>
              <a:buNone/>
            </a:pPr>
            <a:r>
              <a:rPr lang="en-US" sz="1600" dirty="0">
                <a:latin typeface="Calibri"/>
                <a:ea typeface="Calibri"/>
              </a:rPr>
              <a:t>    				</a:t>
            </a:r>
            <a:r>
              <a:rPr lang="en-US" sz="1600" dirty="0" smtClean="0">
                <a:solidFill>
                  <a:srgbClr val="00B050"/>
                </a:solidFill>
                <a:latin typeface="Calibri"/>
                <a:ea typeface="Calibri"/>
              </a:rPr>
              <a:t>// </a:t>
            </a:r>
            <a:r>
              <a:rPr lang="en-US" sz="1600" dirty="0">
                <a:solidFill>
                  <a:srgbClr val="00B050"/>
                </a:solidFill>
                <a:latin typeface="Calibri"/>
                <a:ea typeface="Calibri"/>
              </a:rPr>
              <a:t>Setting all our bits count up to TA0CCR0</a:t>
            </a:r>
          </a:p>
          <a:p>
            <a:pPr marL="0" marR="0" indent="0">
              <a:spcBef>
                <a:spcPts val="0"/>
              </a:spcBef>
              <a:spcAft>
                <a:spcPts val="0"/>
              </a:spcAft>
              <a:buNone/>
            </a:pPr>
            <a:r>
              <a:rPr lang="en-US" sz="1600" dirty="0">
                <a:latin typeface="Calibri"/>
                <a:ea typeface="Calibri"/>
              </a:rPr>
              <a:t>    TA0CCR0 = 0xFFFF;			</a:t>
            </a:r>
            <a:r>
              <a:rPr lang="en-US" sz="1600" dirty="0" smtClean="0">
                <a:solidFill>
                  <a:srgbClr val="00B050"/>
                </a:solidFill>
                <a:latin typeface="Calibri"/>
                <a:ea typeface="Calibri"/>
              </a:rPr>
              <a:t>// </a:t>
            </a:r>
            <a:r>
              <a:rPr lang="en-US" sz="1600" dirty="0">
                <a:solidFill>
                  <a:srgbClr val="00B050"/>
                </a:solidFill>
                <a:latin typeface="Calibri"/>
                <a:ea typeface="Calibri"/>
              </a:rPr>
              <a:t>Set Timer A 0 TA0CCR0 value</a:t>
            </a:r>
          </a:p>
          <a:p>
            <a:pPr marL="0" marR="0" indent="0">
              <a:spcBef>
                <a:spcPts val="0"/>
              </a:spcBef>
              <a:spcAft>
                <a:spcPts val="0"/>
              </a:spcAft>
              <a:buNone/>
            </a:pPr>
            <a:r>
              <a:rPr lang="en-US" sz="1600" dirty="0">
                <a:latin typeface="Calibri"/>
                <a:ea typeface="Calibri"/>
              </a:rPr>
              <a:t>    __</a:t>
            </a:r>
            <a:r>
              <a:rPr lang="en-US" sz="1600" dirty="0" err="1">
                <a:latin typeface="Calibri"/>
                <a:ea typeface="Calibri"/>
              </a:rPr>
              <a:t>enable_interrupt</a:t>
            </a:r>
            <a:r>
              <a:rPr lang="en-US" sz="1600" dirty="0">
                <a:latin typeface="Calibri"/>
                <a:ea typeface="Calibri"/>
              </a:rPr>
              <a:t>();		</a:t>
            </a:r>
            <a:r>
              <a:rPr lang="en-US" sz="1600" dirty="0" smtClean="0">
                <a:solidFill>
                  <a:srgbClr val="00B050"/>
                </a:solidFill>
                <a:latin typeface="Calibri"/>
                <a:ea typeface="Calibri"/>
              </a:rPr>
              <a:t>// </a:t>
            </a:r>
            <a:r>
              <a:rPr lang="en-US" sz="1600" dirty="0">
                <a:solidFill>
                  <a:srgbClr val="00B050"/>
                </a:solidFill>
                <a:latin typeface="Calibri"/>
                <a:ea typeface="Calibri"/>
              </a:rPr>
              <a:t>Enable Interrupts and then write function</a:t>
            </a:r>
          </a:p>
          <a:p>
            <a:pPr marL="0" marR="0" indent="0">
              <a:spcBef>
                <a:spcPts val="0"/>
              </a:spcBef>
              <a:spcAft>
                <a:spcPts val="0"/>
              </a:spcAft>
              <a:buNone/>
            </a:pPr>
            <a:endParaRPr lang="en-US" sz="1600" dirty="0">
              <a:latin typeface="Calibri"/>
              <a:ea typeface="Calibri"/>
            </a:endParaRPr>
          </a:p>
          <a:p>
            <a:pPr marL="0" marR="0" indent="0">
              <a:spcBef>
                <a:spcPts val="0"/>
              </a:spcBef>
              <a:spcAft>
                <a:spcPts val="0"/>
              </a:spcAft>
              <a:buNone/>
            </a:pPr>
            <a:r>
              <a:rPr lang="en-US" sz="1600" dirty="0">
                <a:latin typeface="Calibri"/>
                <a:ea typeface="Calibri"/>
              </a:rPr>
              <a:t>    while (1);			</a:t>
            </a:r>
            <a:r>
              <a:rPr lang="en-US" sz="1600" dirty="0" smtClean="0">
                <a:solidFill>
                  <a:srgbClr val="00B050"/>
                </a:solidFill>
                <a:latin typeface="Calibri"/>
                <a:ea typeface="Calibri"/>
              </a:rPr>
              <a:t>// </a:t>
            </a:r>
            <a:r>
              <a:rPr lang="en-US" sz="1600" dirty="0" err="1">
                <a:solidFill>
                  <a:srgbClr val="00B050"/>
                </a:solidFill>
                <a:latin typeface="Calibri"/>
                <a:ea typeface="Calibri"/>
              </a:rPr>
              <a:t>cpu</a:t>
            </a:r>
            <a:r>
              <a:rPr lang="en-US" sz="1600" dirty="0">
                <a:solidFill>
                  <a:srgbClr val="00B050"/>
                </a:solidFill>
                <a:latin typeface="Calibri"/>
                <a:ea typeface="Calibri"/>
              </a:rPr>
              <a:t> </a:t>
            </a:r>
            <a:r>
              <a:rPr lang="en-US" sz="1600" dirty="0" smtClean="0">
                <a:solidFill>
                  <a:srgbClr val="00B050"/>
                </a:solidFill>
                <a:latin typeface="Calibri"/>
                <a:ea typeface="Calibri"/>
              </a:rPr>
              <a:t>trap</a:t>
            </a:r>
            <a:endParaRPr lang="en-US" sz="1600" dirty="0">
              <a:latin typeface="Calibri"/>
              <a:ea typeface="Calibri"/>
            </a:endParaRPr>
          </a:p>
          <a:p>
            <a:pPr marL="0" marR="0" indent="0">
              <a:spcBef>
                <a:spcPts val="0"/>
              </a:spcBef>
              <a:spcAft>
                <a:spcPts val="0"/>
              </a:spcAft>
              <a:buNone/>
            </a:pPr>
            <a:r>
              <a:rPr lang="en-US" sz="1600" dirty="0">
                <a:latin typeface="Calibri"/>
                <a:ea typeface="Calibri"/>
              </a:rPr>
              <a:t>}</a:t>
            </a:r>
          </a:p>
          <a:p>
            <a:pPr marL="0" marR="0" indent="0">
              <a:spcBef>
                <a:spcPts val="0"/>
              </a:spcBef>
              <a:spcAft>
                <a:spcPts val="0"/>
              </a:spcAft>
              <a:buNone/>
            </a:pPr>
            <a:endParaRPr lang="en-US" sz="1600" dirty="0">
              <a:latin typeface="Calibri"/>
              <a:ea typeface="Calibri"/>
            </a:endParaRPr>
          </a:p>
          <a:p>
            <a:pPr marL="0" marR="0" indent="0">
              <a:spcBef>
                <a:spcPts val="0"/>
              </a:spcBef>
              <a:spcAft>
                <a:spcPts val="0"/>
              </a:spcAft>
              <a:buNone/>
            </a:pPr>
            <a:r>
              <a:rPr lang="en-US" sz="1600" dirty="0">
                <a:latin typeface="Calibri"/>
                <a:ea typeface="Calibri"/>
              </a:rPr>
              <a:t>#pragma vector = TIMER0_A1_VECTOR</a:t>
            </a:r>
          </a:p>
          <a:p>
            <a:pPr marL="0" marR="0" indent="0">
              <a:spcBef>
                <a:spcPts val="0"/>
              </a:spcBef>
              <a:spcAft>
                <a:spcPts val="0"/>
              </a:spcAft>
              <a:buNone/>
            </a:pPr>
            <a:r>
              <a:rPr lang="en-US" sz="1600" dirty="0">
                <a:latin typeface="Calibri"/>
                <a:ea typeface="Calibri"/>
              </a:rPr>
              <a:t>__interrupt void </a:t>
            </a:r>
            <a:r>
              <a:rPr lang="en-US" sz="1600" dirty="0" err="1">
                <a:latin typeface="Calibri"/>
                <a:ea typeface="Calibri"/>
              </a:rPr>
              <a:t>timerOverFlow</a:t>
            </a:r>
            <a:r>
              <a:rPr lang="en-US" sz="1600" dirty="0">
                <a:latin typeface="Calibri"/>
                <a:ea typeface="Calibri"/>
              </a:rPr>
              <a:t> (void){</a:t>
            </a:r>
          </a:p>
          <a:p>
            <a:pPr marL="0" marR="0" indent="0">
              <a:spcBef>
                <a:spcPts val="0"/>
              </a:spcBef>
              <a:spcAft>
                <a:spcPts val="0"/>
              </a:spcAft>
              <a:buNone/>
            </a:pPr>
            <a:r>
              <a:rPr lang="en-US" sz="1600" dirty="0">
                <a:latin typeface="Calibri"/>
                <a:ea typeface="Calibri"/>
              </a:rPr>
              <a:t>	P1OUT ^= BIT6;		</a:t>
            </a:r>
            <a:r>
              <a:rPr lang="en-US" sz="1600" dirty="0" smtClean="0">
                <a:solidFill>
                  <a:srgbClr val="00B050"/>
                </a:solidFill>
                <a:latin typeface="Calibri"/>
                <a:ea typeface="Calibri"/>
              </a:rPr>
              <a:t>// </a:t>
            </a:r>
            <a:r>
              <a:rPr lang="en-US" sz="1600" dirty="0">
                <a:solidFill>
                  <a:srgbClr val="00B050"/>
                </a:solidFill>
                <a:latin typeface="Calibri"/>
                <a:ea typeface="Calibri"/>
              </a:rPr>
              <a:t>XOR Toggles our green LED on/off after timer</a:t>
            </a:r>
          </a:p>
          <a:p>
            <a:pPr marL="0" marR="0" indent="0">
              <a:spcBef>
                <a:spcPts val="0"/>
              </a:spcBef>
              <a:spcAft>
                <a:spcPts val="0"/>
              </a:spcAft>
              <a:buNone/>
            </a:pPr>
            <a:r>
              <a:rPr lang="en-US" sz="1600" dirty="0">
                <a:latin typeface="Calibri"/>
                <a:ea typeface="Calibri"/>
              </a:rPr>
              <a:t>	TA0CTL &amp;= ~TAIFG;		</a:t>
            </a:r>
            <a:r>
              <a:rPr lang="en-US" sz="1600" dirty="0" smtClean="0">
                <a:solidFill>
                  <a:srgbClr val="00B050"/>
                </a:solidFill>
                <a:latin typeface="Calibri"/>
                <a:ea typeface="Calibri"/>
              </a:rPr>
              <a:t>// </a:t>
            </a:r>
            <a:r>
              <a:rPr lang="en-US" sz="1600" dirty="0">
                <a:solidFill>
                  <a:srgbClr val="00B050"/>
                </a:solidFill>
                <a:latin typeface="Calibri"/>
                <a:ea typeface="Calibri"/>
              </a:rPr>
              <a:t>Clears the interrupt flag to return</a:t>
            </a:r>
          </a:p>
          <a:p>
            <a:pPr marL="0" marR="0" indent="0">
              <a:spcBef>
                <a:spcPts val="0"/>
              </a:spcBef>
              <a:spcAft>
                <a:spcPts val="0"/>
              </a:spcAft>
              <a:buNone/>
            </a:pPr>
            <a:r>
              <a:rPr lang="en-US" sz="1600" dirty="0" smtClean="0">
                <a:latin typeface="Calibri"/>
                <a:ea typeface="Calibri"/>
              </a:rPr>
              <a:t>}</a:t>
            </a:r>
            <a:endParaRPr lang="en-US" sz="1600" dirty="0">
              <a:latin typeface="Calibri"/>
              <a:ea typeface="Calibri"/>
            </a:endParaRPr>
          </a:p>
        </p:txBody>
      </p:sp>
      <p:pic>
        <p:nvPicPr>
          <p:cNvPr id="3" name="Picture 2"/>
          <p:cNvPicPr>
            <a:picLocks noChangeAspect="1"/>
          </p:cNvPicPr>
          <p:nvPr/>
        </p:nvPicPr>
        <p:blipFill>
          <a:blip r:embed="rId3"/>
          <a:stretch>
            <a:fillRect/>
          </a:stretch>
        </p:blipFill>
        <p:spPr>
          <a:xfrm>
            <a:off x="1044137" y="3688146"/>
            <a:ext cx="6724650" cy="1200150"/>
          </a:xfrm>
          <a:prstGeom prst="rect">
            <a:avLst/>
          </a:prstGeom>
        </p:spPr>
      </p:pic>
      <p:sp>
        <p:nvSpPr>
          <p:cNvPr id="4" name="Rectangular Callout 3"/>
          <p:cNvSpPr/>
          <p:nvPr/>
        </p:nvSpPr>
        <p:spPr bwMode="auto">
          <a:xfrm>
            <a:off x="2238703" y="2025869"/>
            <a:ext cx="2601311" cy="1095703"/>
          </a:xfrm>
          <a:prstGeom prst="wedgeRectCallout">
            <a:avLst>
              <a:gd name="adj1" fmla="val -27803"/>
              <a:gd name="adj2" fmla="val 138759"/>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Interrupt vector names can be found in the msp430g2553.h header towards th</a:t>
            </a:r>
            <a:r>
              <a:rPr lang="en-US" sz="1600" dirty="0" smtClean="0">
                <a:latin typeface="Arial" charset="0"/>
              </a:rPr>
              <a:t>e bottom</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00043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Block Diagram</a:t>
            </a:r>
            <a:endParaRPr lang="en-US"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889" y="1597819"/>
            <a:ext cx="6405040" cy="4786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4829175" y="4613713"/>
            <a:ext cx="1466850" cy="14859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5706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Does the Timer Expire?</a:t>
            </a:r>
            <a:endParaRPr lang="en-US" dirty="0"/>
          </a:p>
        </p:txBody>
      </p:sp>
      <p:sp>
        <p:nvSpPr>
          <p:cNvPr id="3" name="Content Placeholder 2"/>
          <p:cNvSpPr>
            <a:spLocks noGrp="1"/>
          </p:cNvSpPr>
          <p:nvPr>
            <p:ph idx="1"/>
          </p:nvPr>
        </p:nvSpPr>
        <p:spPr/>
        <p:txBody>
          <a:bodyPr/>
          <a:lstStyle/>
          <a:p>
            <a:r>
              <a:rPr lang="en-US" dirty="0" smtClean="0"/>
              <a:t>Ok, let’s figure out how to determine when the timer goes off (interrupt is set)</a:t>
            </a:r>
          </a:p>
          <a:p>
            <a:pPr lvl="1"/>
            <a:r>
              <a:rPr lang="en-US" dirty="0" smtClean="0"/>
              <a:t>It really isn’t hard, but it is best if you follow the method described here</a:t>
            </a:r>
            <a:endParaRPr lang="en-US" dirty="0"/>
          </a:p>
        </p:txBody>
      </p:sp>
    </p:spTree>
    <p:extLst>
      <p:ext uri="{BB962C8B-B14F-4D97-AF65-F5344CB8AC3E}">
        <p14:creationId xmlns:p14="http://schemas.microsoft.com/office/powerpoint/2010/main" val="1642724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2522654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8338" y="1474075"/>
                <a:ext cx="8509911" cy="3063241"/>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18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1800" dirty="0">
                    <a:solidFill>
                      <a:schemeClr val="accent2"/>
                    </a:solidFill>
                    <a:latin typeface="Helvetica"/>
                    <a:ea typeface="Times New Roman"/>
                    <a:cs typeface="Times New Roman"/>
                  </a:rPr>
                  <a:t>Find: How long will it take to roll over TAR? (Fill in the blanks</a:t>
                </a:r>
                <a:r>
                  <a:rPr lang="en-US" sz="18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1800" dirty="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 xmlns:m="http://schemas.openxmlformats.org/officeDocument/2006/math">
                    <m:f>
                      <m:fPr>
                        <m:ctrlPr>
                          <a:rPr lang="en-US" sz="3000" i="1">
                            <a:latin typeface="Cambria Math" panose="02040503050406030204" pitchFamily="18" charset="0"/>
                          </a:rPr>
                        </m:ctrlPr>
                      </m:fPr>
                      <m:num>
                        <m:r>
                          <a:rPr lang="en-US" sz="3000" i="1">
                            <a:latin typeface="Cambria Math"/>
                          </a:rPr>
                          <m:t>1</m:t>
                        </m:r>
                      </m:num>
                      <m:den>
                        <m:r>
                          <a:rPr lang="en-US" sz="3000" b="0" i="1">
                            <a:latin typeface="Cambria Math" panose="02040503050406030204" pitchFamily="18" charset="0"/>
                          </a:rPr>
                          <m:t>𝑐𝑙𝑜𝑐𝑘</m:t>
                        </m:r>
                        <m:r>
                          <a:rPr lang="en-US" sz="3000" b="0" i="1">
                            <a:latin typeface="Cambria Math" panose="02040503050406030204" pitchFamily="18" charset="0"/>
                          </a:rPr>
                          <m:t> </m:t>
                        </m:r>
                        <m:r>
                          <a:rPr lang="en-US" sz="3000" b="0" i="1">
                            <a:latin typeface="Cambria Math" panose="02040503050406030204" pitchFamily="18" charset="0"/>
                          </a:rPr>
                          <m:t>𝑠𝑝𝑒𝑒𝑑</m:t>
                        </m:r>
                      </m:den>
                    </m:f>
                    <m:r>
                      <a:rPr lang="en-US" sz="3000" i="1">
                        <a:latin typeface="Cambria Math"/>
                      </a:rPr>
                      <m:t>×</m:t>
                    </m:r>
                    <m:f>
                      <m:fPr>
                        <m:ctrlPr>
                          <a:rPr lang="en-US" sz="3000" i="1">
                            <a:latin typeface="Cambria Math" panose="02040503050406030204" pitchFamily="18" charset="0"/>
                          </a:rPr>
                        </m:ctrlPr>
                      </m:fPr>
                      <m:num>
                        <m:r>
                          <a:rPr lang="en-US" sz="3000" b="0" i="1">
                            <a:latin typeface="Cambria Math" panose="02040503050406030204" pitchFamily="18" charset="0"/>
                          </a:rPr>
                          <m:t>𝐼𝐷𝑥</m:t>
                        </m:r>
                      </m:num>
                      <m:den>
                        <m:r>
                          <a:rPr lang="en-US" sz="3000" i="1">
                            <a:latin typeface="Cambria Math"/>
                          </a:rPr>
                          <m:t>1 </m:t>
                        </m:r>
                        <m:r>
                          <a:rPr lang="en-US" sz="3000" i="1">
                            <a:latin typeface="Cambria Math"/>
                          </a:rPr>
                          <m:t>𝑐𝑛𝑡</m:t>
                        </m:r>
                      </m:den>
                    </m:f>
                    <m:r>
                      <a:rPr lang="en-US" sz="3000" i="1">
                        <a:latin typeface="Cambria Math"/>
                      </a:rPr>
                      <m:t>×</m:t>
                    </m:r>
                    <m:f>
                      <m:fPr>
                        <m:ctrlPr>
                          <a:rPr lang="en-US" sz="3000" i="1">
                            <a:latin typeface="Cambria Math" panose="02040503050406030204" pitchFamily="18" charset="0"/>
                          </a:rPr>
                        </m:ctrlPr>
                      </m:fPr>
                      <m:num>
                        <m:r>
                          <a:rPr lang="en-US" sz="3000" b="0" i="1">
                            <a:latin typeface="Cambria Math" panose="02040503050406030204" pitchFamily="18" charset="0"/>
                          </a:rPr>
                          <m:t>𝑇𝐴𝐶𝐶𝑅</m:t>
                        </m:r>
                        <m:r>
                          <a:rPr lang="en-US" sz="3000" b="0" i="1">
                            <a:latin typeface="Cambria Math" panose="02040503050406030204" pitchFamily="18" charset="0"/>
                          </a:rPr>
                          <m:t>0</m:t>
                        </m:r>
                      </m:num>
                      <m:den>
                        <m:r>
                          <a:rPr lang="en-US" sz="3000" i="1">
                            <a:latin typeface="Cambria Math"/>
                          </a:rPr>
                          <m:t>1 </m:t>
                        </m:r>
                        <m:r>
                          <a:rPr lang="en-US" sz="3000" i="1">
                            <a:latin typeface="Cambria Math"/>
                          </a:rPr>
                          <m:t>𝑇𝐴𝑅</m:t>
                        </m:r>
                        <m:r>
                          <a:rPr lang="en-US" sz="3000" i="1">
                            <a:latin typeface="Cambria Math"/>
                          </a:rPr>
                          <m:t> </m:t>
                        </m:r>
                        <m:r>
                          <a:rPr lang="en-US" sz="3000" i="1">
                            <a:latin typeface="Cambria Math"/>
                          </a:rPr>
                          <m:t>𝑟𝑜𝑙𝑙</m:t>
                        </m:r>
                        <m:r>
                          <a:rPr lang="en-US" sz="3000" i="1">
                            <a:latin typeface="Cambria Math"/>
                          </a:rPr>
                          <m:t> </m:t>
                        </m:r>
                        <m:r>
                          <a:rPr lang="en-US" sz="3000" i="1">
                            <a:latin typeface="Cambria Math"/>
                          </a:rPr>
                          <m:t>𝑜𝑣𝑒𝑟</m:t>
                        </m:r>
                      </m:den>
                    </m:f>
                    <m:r>
                      <a:rPr lang="en-US" sz="3000" i="1">
                        <a:latin typeface="Cambria Math"/>
                      </a:rPr>
                      <m:t>=</m:t>
                    </m:r>
                  </m:oMath>
                </a14:m>
                <a:r>
                  <a:rPr lang="en-US" sz="3000" dirty="0"/>
                  <a:t> </a:t>
                </a:r>
                <a:r>
                  <a:rPr lang="en-US" sz="3000" b="0" dirty="0" smtClean="0"/>
                  <a:t>Time</a:t>
                </a:r>
                <a:endParaRPr lang="en-US" sz="3000" b="0" dirty="0">
                  <a:solidFill>
                    <a:schemeClr val="accent2"/>
                  </a:solidFill>
                  <a:latin typeface="Helvetica"/>
                  <a:ea typeface="Times New Roman"/>
                  <a:cs typeface="Times New Roman"/>
                </a:endParaRPr>
              </a:p>
              <a:p>
                <a:pPr lvl="1"/>
                <a:endParaRPr lang="en-US" sz="1600" dirty="0" smtClean="0">
                  <a:solidFill>
                    <a:schemeClr val="accent2"/>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8338" y="1474075"/>
                <a:ext cx="8509911" cy="3063241"/>
              </a:xfrm>
              <a:blipFill rotWithShape="0">
                <a:blip r:embed="rId2"/>
                <a:stretch>
                  <a:fillRect l="-645" t="-2988" r="-100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519074" y="453731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50166" y="5395059"/>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431216" y="5395059"/>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1836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9769" y="1549244"/>
                <a:ext cx="8509911" cy="2825687"/>
              </a:xfrm>
            </p:spPr>
            <p:txBody>
              <a:bodyPr>
                <a:normAutofit fontScale="70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a:t>
                </a:r>
                <a:r>
                  <a:rPr lang="en-US" sz="2400" dirty="0">
                    <a:solidFill>
                      <a:srgbClr val="FF0000"/>
                    </a:solidFill>
                    <a:latin typeface="Helvetica"/>
                    <a:ea typeface="Times New Roman"/>
                    <a:cs typeface="Times New Roman"/>
                  </a:rPr>
                  <a:t>SMCLK = 8 MHz</a:t>
                </a:r>
                <a:r>
                  <a:rPr lang="en-US" sz="2400" dirty="0">
                    <a:solidFill>
                      <a:schemeClr val="accent2"/>
                    </a:solidFill>
                    <a:latin typeface="Helvetica"/>
                    <a:ea typeface="Times New Roman"/>
                    <a:cs typeface="Times New Roman"/>
                  </a:rPr>
                  <a:t>, TASSEL=2, </a:t>
                </a:r>
                <a:r>
                  <a:rPr lang="en-US" sz="2400" dirty="0">
                    <a:solidFill>
                      <a:srgbClr val="FF0000"/>
                    </a:solidFill>
                    <a:latin typeface="Helvetica"/>
                    <a:ea typeface="Times New Roman"/>
                    <a:cs typeface="Times New Roman"/>
                  </a:rPr>
                  <a:t>ID=2</a:t>
                </a:r>
                <a:r>
                  <a:rPr lang="en-US" sz="2400" dirty="0">
                    <a:solidFill>
                      <a:schemeClr val="accent2"/>
                    </a:solidFill>
                    <a:latin typeface="Helvetica"/>
                    <a:ea typeface="Times New Roman"/>
                    <a:cs typeface="Times New Roman"/>
                  </a:rPr>
                  <a:t>, MC=1, </a:t>
                </a:r>
                <a:r>
                  <a:rPr lang="en-US" sz="2400" dirty="0">
                    <a:solidFill>
                      <a:srgbClr val="FF0000"/>
                    </a:solidFill>
                    <a:latin typeface="Helvetica"/>
                    <a:ea typeface="Times New Roman"/>
                    <a:cs typeface="Times New Roman"/>
                  </a:rPr>
                  <a:t>TACCR0=0xECE</a:t>
                </a:r>
                <a:r>
                  <a:rPr lang="en-US" sz="2400" dirty="0">
                    <a:solidFill>
                      <a:schemeClr val="accent2"/>
                    </a:solidFill>
                    <a:latin typeface="Helvetica"/>
                    <a:ea typeface="Times New Roman"/>
                    <a:cs typeface="Times New Roman"/>
                  </a:rPr>
                  <a:t>,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3600" i="1">
                              <a:latin typeface="Cambria Math" panose="02040503050406030204" pitchFamily="18" charset="0"/>
                            </a:rPr>
                          </m:ctrlPr>
                        </m:fPr>
                        <m:num>
                          <m:r>
                            <a:rPr lang="en-US" sz="3600" i="1">
                              <a:latin typeface="Cambria Math"/>
                            </a:rPr>
                            <m:t>1 </m:t>
                          </m:r>
                          <m:r>
                            <a:rPr lang="en-US" sz="3600" i="1">
                              <a:latin typeface="Cambria Math"/>
                            </a:rPr>
                            <m:t>𝑠𝑒𝑐</m:t>
                          </m:r>
                        </m:num>
                        <m:den>
                          <m:r>
                            <a:rPr lang="en-US" sz="3600" i="1">
                              <a:latin typeface="Cambria Math"/>
                            </a:rPr>
                            <m:t>_____ </m:t>
                          </m:r>
                          <m:r>
                            <a:rPr lang="en-US" sz="3600" i="1">
                              <a:latin typeface="Cambria Math"/>
                            </a:rPr>
                            <m:t>𝑐𝑙𝑘𝑠</m:t>
                          </m:r>
                        </m:den>
                      </m:f>
                      <m:r>
                        <a:rPr lang="en-US" sz="3600" i="1">
                          <a:latin typeface="Cambria Math"/>
                        </a:rPr>
                        <m:t>×</m:t>
                      </m:r>
                      <m:f>
                        <m:fPr>
                          <m:ctrlPr>
                            <a:rPr lang="en-US" sz="3600" i="1">
                              <a:latin typeface="Cambria Math" panose="02040503050406030204" pitchFamily="18" charset="0"/>
                            </a:rPr>
                          </m:ctrlPr>
                        </m:fPr>
                        <m:num>
                          <m:r>
                            <a:rPr lang="en-US" sz="3600" i="1">
                              <a:latin typeface="Cambria Math"/>
                            </a:rPr>
                            <m:t>_____ </m:t>
                          </m:r>
                          <m:r>
                            <a:rPr lang="en-US" sz="3600" i="1">
                              <a:latin typeface="Cambria Math"/>
                            </a:rPr>
                            <m:t>𝑐𝑙𝑘𝑠</m:t>
                          </m:r>
                        </m:num>
                        <m:den>
                          <m:r>
                            <a:rPr lang="en-US" sz="3600" i="1">
                              <a:latin typeface="Cambria Math"/>
                            </a:rPr>
                            <m:t>1 </m:t>
                          </m:r>
                          <m:r>
                            <a:rPr lang="en-US" sz="3600" i="1">
                              <a:latin typeface="Cambria Math"/>
                            </a:rPr>
                            <m:t>𝑐𝑛𝑡</m:t>
                          </m:r>
                        </m:den>
                      </m:f>
                      <m:r>
                        <a:rPr lang="en-US" sz="3600" i="1">
                          <a:latin typeface="Cambria Math"/>
                        </a:rPr>
                        <m:t>×</m:t>
                      </m:r>
                      <m:f>
                        <m:fPr>
                          <m:ctrlPr>
                            <a:rPr lang="en-US" sz="3600" i="1">
                              <a:latin typeface="Cambria Math" panose="02040503050406030204" pitchFamily="18" charset="0"/>
                            </a:rPr>
                          </m:ctrlPr>
                        </m:fPr>
                        <m:num>
                          <m:r>
                            <a:rPr lang="en-US" sz="3600" i="1">
                              <a:latin typeface="Cambria Math"/>
                            </a:rPr>
                            <m:t>_____</m:t>
                          </m:r>
                          <m:r>
                            <a:rPr lang="en-US" sz="3600" b="0" i="1">
                              <a:latin typeface="Cambria Math" panose="02040503050406030204" pitchFamily="18" charset="0"/>
                            </a:rPr>
                            <m:t>_______</m:t>
                          </m:r>
                          <m:r>
                            <a:rPr lang="en-US" sz="3600" b="1" i="1" smtClean="0">
                              <a:latin typeface="Cambria Math" panose="02040503050406030204" pitchFamily="18" charset="0"/>
                            </a:rPr>
                            <m:t>______</m:t>
                          </m:r>
                          <m:r>
                            <a:rPr lang="en-US" sz="3600" i="1">
                              <a:latin typeface="Cambria Math"/>
                            </a:rPr>
                            <m:t> </m:t>
                          </m:r>
                          <m:r>
                            <a:rPr lang="en-US" sz="3600" i="1">
                              <a:latin typeface="Cambria Math"/>
                            </a:rPr>
                            <m:t>𝑐𝑛𝑡𝑠</m:t>
                          </m:r>
                        </m:num>
                        <m:den>
                          <m:r>
                            <a:rPr lang="en-US" sz="3600" i="1">
                              <a:latin typeface="Cambria Math"/>
                            </a:rPr>
                            <m:t>1 </m:t>
                          </m:r>
                          <m:r>
                            <a:rPr lang="en-US" sz="3600" i="1">
                              <a:latin typeface="Cambria Math"/>
                            </a:rPr>
                            <m:t>𝑇𝐴𝑅</m:t>
                          </m:r>
                          <m:r>
                            <a:rPr lang="en-US" sz="3600" i="1">
                              <a:latin typeface="Cambria Math"/>
                            </a:rPr>
                            <m:t> </m:t>
                          </m:r>
                          <m:r>
                            <a:rPr lang="en-US" sz="3600" i="1">
                              <a:latin typeface="Cambria Math"/>
                            </a:rPr>
                            <m:t>𝑟𝑜𝑙𝑙</m:t>
                          </m:r>
                          <m:r>
                            <a:rPr lang="en-US" sz="3600" i="1">
                              <a:latin typeface="Cambria Math"/>
                            </a:rPr>
                            <m:t> </m:t>
                          </m:r>
                          <m:r>
                            <a:rPr lang="en-US" sz="3600" i="1">
                              <a:latin typeface="Cambria Math"/>
                            </a:rPr>
                            <m:t>𝑜𝑣𝑒𝑟</m:t>
                          </m:r>
                        </m:den>
                      </m:f>
                      <m:r>
                        <a:rPr lang="en-US" sz="3600" i="1">
                          <a:latin typeface="Cambria Math"/>
                        </a:rPr>
                        <m:t>=</m:t>
                      </m:r>
                    </m:oMath>
                  </m:oMathPara>
                </a14:m>
                <a:endParaRPr lang="en-US" sz="23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9769" y="1549244"/>
                <a:ext cx="8509911" cy="2825687"/>
              </a:xfrm>
              <a:blipFill rotWithShape="0">
                <a:blip r:embed="rId2"/>
                <a:stretch>
                  <a:fillRect l="-430" t="-215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2583247" y="455365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3714339" y="5419280"/>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4495389" y="5419280"/>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11" name="TextBox 10"/>
          <p:cNvSpPr txBox="1"/>
          <p:nvPr/>
        </p:nvSpPr>
        <p:spPr>
          <a:xfrm>
            <a:off x="1392950" y="3678656"/>
            <a:ext cx="679994" cy="461665"/>
          </a:xfrm>
          <a:prstGeom prst="rect">
            <a:avLst/>
          </a:prstGeom>
          <a:noFill/>
        </p:spPr>
        <p:txBody>
          <a:bodyPr wrap="none" rtlCol="0">
            <a:spAutoFit/>
          </a:bodyPr>
          <a:lstStyle/>
          <a:p>
            <a:r>
              <a:rPr lang="en-US" dirty="0" smtClean="0">
                <a:solidFill>
                  <a:srgbClr val="FF0000"/>
                </a:solidFill>
              </a:rPr>
              <a:t>8E6</a:t>
            </a:r>
            <a:endParaRPr lang="en-US" dirty="0">
              <a:solidFill>
                <a:srgbClr val="FF0000"/>
              </a:solidFill>
            </a:endParaRPr>
          </a:p>
        </p:txBody>
      </p:sp>
      <p:sp>
        <p:nvSpPr>
          <p:cNvPr id="12" name="Rectangular Callout 11"/>
          <p:cNvSpPr/>
          <p:nvPr/>
        </p:nvSpPr>
        <p:spPr bwMode="auto">
          <a:xfrm>
            <a:off x="550566" y="5030846"/>
            <a:ext cx="1684768" cy="1015663"/>
          </a:xfrm>
          <a:prstGeom prst="wedgeRectCallout">
            <a:avLst>
              <a:gd name="adj1" fmla="val 24030"/>
              <a:gd name="adj2" fmla="val -14271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sym typeface="Wingdings" pitchFamily="2" charset="2"/>
              </a:rPr>
              <a:t>Also do:</a:t>
            </a:r>
          </a:p>
          <a:p>
            <a:pPr marL="0" marR="0" indent="0" algn="l" defTabSz="914400" rtl="0" eaLnBrk="1" fontAlgn="base" latinLnBrk="0" hangingPunct="1">
              <a:lnSpc>
                <a:spcPct val="100000"/>
              </a:lnSpc>
              <a:spcBef>
                <a:spcPct val="50000"/>
              </a:spcBef>
              <a:spcAft>
                <a:spcPct val="0"/>
              </a:spcAft>
              <a:buClrTx/>
              <a:buSzTx/>
              <a:buFontTx/>
              <a:buNone/>
              <a:tabLst/>
            </a:pPr>
            <a:r>
              <a:rPr lang="en-US" dirty="0" smtClean="0"/>
              <a:t>1usec/8clks</a:t>
            </a:r>
            <a:endParaRPr kumimoji="0" lang="en-US" sz="2400" b="0" i="0" u="none" strike="noStrike" cap="none" normalizeH="0" baseline="0" dirty="0" smtClean="0">
              <a:ln>
                <a:noFill/>
              </a:ln>
              <a:solidFill>
                <a:schemeClr val="tx1"/>
              </a:solidFill>
              <a:effectLst/>
              <a:latin typeface="Times New Roman" pitchFamily="18" charset="0"/>
              <a:sym typeface="Wingdings" pitchFamily="2" charset="2"/>
            </a:endParaRPr>
          </a:p>
        </p:txBody>
      </p:sp>
      <p:sp>
        <p:nvSpPr>
          <p:cNvPr id="13" name="TextBox 12"/>
          <p:cNvSpPr txBox="1"/>
          <p:nvPr/>
        </p:nvSpPr>
        <p:spPr>
          <a:xfrm>
            <a:off x="3162257" y="3175199"/>
            <a:ext cx="338554" cy="461665"/>
          </a:xfrm>
          <a:prstGeom prst="rect">
            <a:avLst/>
          </a:prstGeom>
          <a:noFill/>
        </p:spPr>
        <p:txBody>
          <a:bodyPr wrap="none" rtlCol="0">
            <a:spAutoFit/>
          </a:bodyPr>
          <a:lstStyle/>
          <a:p>
            <a:r>
              <a:rPr lang="en-US" dirty="0" smtClean="0">
                <a:solidFill>
                  <a:srgbClr val="FF0000"/>
                </a:solidFill>
              </a:rPr>
              <a:t>4</a:t>
            </a:r>
            <a:endParaRPr lang="en-US" dirty="0">
              <a:solidFill>
                <a:srgbClr val="FF0000"/>
              </a:solidFill>
            </a:endParaRPr>
          </a:p>
        </p:txBody>
      </p:sp>
      <p:sp>
        <p:nvSpPr>
          <p:cNvPr id="14" name="TextBox 13"/>
          <p:cNvSpPr txBox="1"/>
          <p:nvPr/>
        </p:nvSpPr>
        <p:spPr>
          <a:xfrm>
            <a:off x="4756727" y="3242863"/>
            <a:ext cx="2047355" cy="461665"/>
          </a:xfrm>
          <a:prstGeom prst="rect">
            <a:avLst/>
          </a:prstGeom>
          <a:noFill/>
        </p:spPr>
        <p:txBody>
          <a:bodyPr wrap="none" rtlCol="0">
            <a:spAutoFit/>
          </a:bodyPr>
          <a:lstStyle/>
          <a:p>
            <a:r>
              <a:rPr lang="en-US" dirty="0" smtClean="0">
                <a:solidFill>
                  <a:srgbClr val="FF0000"/>
                </a:solidFill>
              </a:rPr>
              <a:t>0xECE (3,790)</a:t>
            </a:r>
            <a:endParaRPr lang="en-US" dirty="0">
              <a:solidFill>
                <a:srgbClr val="FF0000"/>
              </a:solidFill>
            </a:endParaRPr>
          </a:p>
        </p:txBody>
      </p:sp>
      <p:sp>
        <p:nvSpPr>
          <p:cNvPr id="15" name="TextBox 14"/>
          <p:cNvSpPr txBox="1"/>
          <p:nvPr/>
        </p:nvSpPr>
        <p:spPr>
          <a:xfrm>
            <a:off x="7670086" y="3473695"/>
            <a:ext cx="1585690" cy="461665"/>
          </a:xfrm>
          <a:prstGeom prst="rect">
            <a:avLst/>
          </a:prstGeom>
          <a:noFill/>
        </p:spPr>
        <p:txBody>
          <a:bodyPr wrap="none" rtlCol="0">
            <a:spAutoFit/>
          </a:bodyPr>
          <a:lstStyle/>
          <a:p>
            <a:r>
              <a:rPr lang="en-US" dirty="0" smtClean="0">
                <a:solidFill>
                  <a:srgbClr val="FF0000"/>
                </a:solidFill>
              </a:rPr>
              <a:t>1.895 </a:t>
            </a:r>
            <a:r>
              <a:rPr lang="en-US" dirty="0" err="1" smtClean="0">
                <a:solidFill>
                  <a:srgbClr val="FF0000"/>
                </a:solidFill>
              </a:rPr>
              <a:t>msec</a:t>
            </a:r>
            <a:endParaRPr lang="en-US" dirty="0">
              <a:solidFill>
                <a:srgbClr val="FF0000"/>
              </a:solidFill>
            </a:endParaRPr>
          </a:p>
        </p:txBody>
      </p:sp>
    </p:spTree>
    <p:extLst>
      <p:ext uri="{BB962C8B-B14F-4D97-AF65-F5344CB8AC3E}">
        <p14:creationId xmlns:p14="http://schemas.microsoft.com/office/powerpoint/2010/main" val="5947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769" y="1478300"/>
            <a:ext cx="8509911" cy="29833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B</a:t>
            </a:r>
            <a:r>
              <a:rPr lang="en-US" sz="2400" dirty="0">
                <a:solidFill>
                  <a:schemeClr val="accent2"/>
                </a:solidFill>
                <a:latin typeface="Helvetica"/>
                <a:ea typeface="Times New Roman"/>
                <a:cs typeface="Times New Roman"/>
              </a:rPr>
              <a:t>.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461642"/>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327267"/>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327267"/>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4241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14236"/>
                <a:ext cx="8509911" cy="3097178"/>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B.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_____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_____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84 µ</m:t>
                          </m:r>
                          <m:r>
                            <a:rPr lang="en-US" sz="2800" i="1">
                              <a:latin typeface="Cambria Math"/>
                            </a:rPr>
                            <m:t>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m:t>
                      </m:r>
                    </m:oMath>
                  </m:oMathPara>
                </a14:m>
                <a:endParaRPr lang="en-US" sz="28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14236"/>
                <a:ext cx="8509911" cy="3097178"/>
              </a:xfrm>
              <a:blipFill rotWithShape="0">
                <a:blip r:embed="rId2"/>
                <a:stretch>
                  <a:fillRect l="-716" t="-1378" r="-100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526957" y="470252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815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815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977583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213"/>
            <a:ext cx="8509911" cy="22975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3241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1897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1897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08187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346419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254 </a:t>
            </a:r>
            <a:r>
              <a:rPr lang="en-US" sz="1600" dirty="0" err="1" smtClean="0">
                <a:solidFill>
                  <a:srgbClr val="333333"/>
                </a:solidFill>
                <a:latin typeface="Consolas"/>
                <a:ea typeface="Times New Roman"/>
                <a:cs typeface="Times New Roman"/>
              </a:rPr>
              <a:t>cnts</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127.5 </a:t>
            </a:r>
            <a:r>
              <a:rPr lang="en-US" sz="1600" dirty="0" err="1" smtClean="0">
                <a:solidFill>
                  <a:srgbClr val="333333"/>
                </a:solidFill>
                <a:latin typeface="Consolas"/>
                <a:ea typeface="Times New Roman"/>
                <a:cs typeface="Times New Roman"/>
              </a:rPr>
              <a:t>usec</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400" dirty="0">
              <a:latin typeface="Calibri"/>
              <a:ea typeface="Calibri"/>
              <a:cs typeface="Times New Roman"/>
            </a:endParaRPr>
          </a:p>
          <a:p>
            <a:pPr marL="0" indent="0">
              <a:buNone/>
            </a:pPr>
            <a:endParaRPr lang="en-US" sz="2000" b="1" dirty="0" smtClean="0"/>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56012" y="465523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587104" y="5520858"/>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68154" y="5520858"/>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866801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831"/>
            <a:ext cx="8509911" cy="2612852"/>
          </a:xfrm>
        </p:spPr>
        <p:txBody>
          <a:bodyPr/>
          <a:lstStyle/>
          <a:p>
            <a:pPr marL="0" indent="0">
              <a:buNone/>
            </a:pPr>
            <a:r>
              <a:rPr lang="en-US" sz="1800" dirty="0" smtClean="0"/>
              <a:t>To reduce confusion, let’s call </a:t>
            </a:r>
            <a:r>
              <a:rPr lang="en-US" sz="1800" dirty="0"/>
              <a:t>the output of the mux associated with the </a:t>
            </a:r>
            <a:r>
              <a:rPr lang="en-US" sz="1800" dirty="0" err="1"/>
              <a:t>TASSELx</a:t>
            </a:r>
            <a:r>
              <a:rPr lang="en-US" sz="1800" dirty="0"/>
              <a:t> signal </a:t>
            </a:r>
            <a:r>
              <a:rPr lang="en-US" sz="1800" b="1" dirty="0"/>
              <a:t>clks</a:t>
            </a:r>
            <a:r>
              <a:rPr lang="en-US" sz="1800" dirty="0"/>
              <a:t>. Call the signal coming out of the </a:t>
            </a:r>
            <a:r>
              <a:rPr lang="en-US" sz="1800" dirty="0" err="1"/>
              <a:t>IDx</a:t>
            </a:r>
            <a:r>
              <a:rPr lang="en-US" sz="1800" dirty="0"/>
              <a:t> clock divider </a:t>
            </a:r>
            <a:r>
              <a:rPr lang="en-US" sz="1800" b="1" dirty="0" err="1"/>
              <a:t>cnts</a:t>
            </a:r>
            <a:r>
              <a:rPr lang="en-US" sz="1800" b="1" dirty="0" smtClean="0"/>
              <a:t>.</a:t>
            </a:r>
          </a:p>
          <a:p>
            <a:pPr marL="0" indent="0">
              <a:buNone/>
            </a:pPr>
            <a:endParaRPr lang="en-US" sz="18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000" dirty="0" smtClean="0">
                <a:solidFill>
                  <a:schemeClr val="accent2"/>
                </a:solidFill>
                <a:latin typeface="Helvetica"/>
                <a:ea typeface="Times New Roman"/>
                <a:cs typeface="Times New Roman"/>
              </a:rPr>
              <a:t>Given </a:t>
            </a:r>
            <a:r>
              <a:rPr lang="en-US" sz="2000" dirty="0">
                <a:solidFill>
                  <a:schemeClr val="accent2"/>
                </a:solidFill>
                <a:latin typeface="Helvetica"/>
                <a:ea typeface="Times New Roman"/>
                <a:cs typeface="Times New Roman"/>
              </a:rPr>
              <a:t>an TAR=0, a 8Mhz clock, TASSEL_2, ID_0, </a:t>
            </a:r>
            <a:r>
              <a:rPr lang="en-US" sz="20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000" dirty="0" smtClean="0">
                <a:solidFill>
                  <a:schemeClr val="accent2"/>
                </a:solidFill>
                <a:latin typeface="Helvetica"/>
                <a:ea typeface="Times New Roman"/>
                <a:cs typeface="Times New Roman"/>
              </a:rPr>
              <a:t> </a:t>
            </a:r>
            <a:r>
              <a:rPr lang="en-US" sz="2000" dirty="0">
                <a:solidFill>
                  <a:schemeClr val="accent2"/>
                </a:solidFill>
                <a:latin typeface="Helvetica"/>
                <a:ea typeface="Times New Roman"/>
                <a:cs typeface="Times New Roman"/>
              </a:rPr>
              <a:t>and TACCR0=2^16-1, how long will it take to roll over TAR?</a:t>
            </a:r>
            <a:endParaRPr lang="en-US" dirty="0">
              <a:latin typeface="Calibri"/>
              <a:ea typeface="Calibri"/>
              <a:cs typeface="Times New Roman"/>
            </a:endParaRPr>
          </a:p>
          <a:p>
            <a:pPr lvl="1"/>
            <a:endParaRPr lang="en-US" sz="14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389060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10753" y="4756230"/>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91803" y="4756230"/>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01995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2933811"/>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1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8.19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1191" y="4611414"/>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42283" y="5477039"/>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23333" y="5477039"/>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50714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lvl="1"/>
            <a:r>
              <a:rPr lang="en-US" dirty="0" smtClean="0"/>
              <a:t>Timers</a:t>
            </a:r>
          </a:p>
          <a:p>
            <a:pPr lvl="2"/>
            <a:r>
              <a:rPr lang="en-US" sz="1800" dirty="0" err="1" smtClean="0"/>
              <a:t>Timer_A</a:t>
            </a:r>
            <a:r>
              <a:rPr lang="en-US" sz="1800" dirty="0" smtClean="0"/>
              <a:t> and </a:t>
            </a:r>
            <a:r>
              <a:rPr lang="en-US" sz="1800" dirty="0" err="1" smtClean="0"/>
              <a:t>Timer_B</a:t>
            </a:r>
            <a:r>
              <a:rPr lang="en-US" sz="1800" dirty="0" smtClean="0"/>
              <a:t> are input/output ports that can be used to capture external signal events and generate signals for external devices</a:t>
            </a:r>
          </a:p>
        </p:txBody>
      </p:sp>
      <p:pic>
        <p:nvPicPr>
          <p:cNvPr id="4" name="Picture 2" descr="Image result for pwm signal motor controller"/>
          <p:cNvPicPr>
            <a:picLocks noChangeAspect="1" noChangeArrowheads="1"/>
          </p:cNvPicPr>
          <p:nvPr/>
        </p:nvPicPr>
        <p:blipFill rotWithShape="1">
          <a:blip r:embed="rId2">
            <a:extLst>
              <a:ext uri="{28A0092B-C50C-407E-A947-70E740481C1C}">
                <a14:useLocalDpi xmlns:a14="http://schemas.microsoft.com/office/drawing/2010/main" val="0"/>
              </a:ext>
            </a:extLst>
          </a:blip>
          <a:srcRect t="9371" b="20956"/>
          <a:stretch/>
        </p:blipFill>
        <p:spPr bwMode="auto">
          <a:xfrm>
            <a:off x="2458172" y="3294993"/>
            <a:ext cx="6076950" cy="31058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77393" y="3112113"/>
            <a:ext cx="1510350" cy="461665"/>
          </a:xfrm>
          <a:prstGeom prst="rect">
            <a:avLst/>
          </a:prstGeom>
          <a:noFill/>
        </p:spPr>
        <p:txBody>
          <a:bodyPr wrap="none" rtlCol="0">
            <a:spAutoFit/>
          </a:bodyPr>
          <a:lstStyle/>
          <a:p>
            <a:r>
              <a:rPr lang="en-US" dirty="0" smtClean="0"/>
              <a:t>RC Servos</a:t>
            </a:r>
            <a:endParaRPr lang="en-US" dirty="0"/>
          </a:p>
        </p:txBody>
      </p:sp>
      <p:sp>
        <p:nvSpPr>
          <p:cNvPr id="6" name="Left Brace 5"/>
          <p:cNvSpPr/>
          <p:nvPr/>
        </p:nvSpPr>
        <p:spPr bwMode="auto">
          <a:xfrm>
            <a:off x="1767134" y="3765698"/>
            <a:ext cx="599090" cy="2349062"/>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TextBox 6"/>
          <p:cNvSpPr txBox="1"/>
          <p:nvPr/>
        </p:nvSpPr>
        <p:spPr>
          <a:xfrm>
            <a:off x="103035" y="4478564"/>
            <a:ext cx="1725765" cy="923330"/>
          </a:xfrm>
          <a:prstGeom prst="rect">
            <a:avLst/>
          </a:prstGeom>
          <a:noFill/>
        </p:spPr>
        <p:txBody>
          <a:bodyPr wrap="square" rtlCol="0">
            <a:spAutoFit/>
          </a:bodyPr>
          <a:lstStyle/>
          <a:p>
            <a:r>
              <a:rPr lang="en-US" sz="1800" dirty="0" smtClean="0"/>
              <a:t>Using the timer, we can generate this signal easily</a:t>
            </a:r>
            <a:endParaRPr lang="en-US" sz="1800" dirty="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07504" y="1514974"/>
            <a:ext cx="8509911" cy="3117349"/>
          </a:xfrm>
        </p:spPr>
        <p:txBody>
          <a:bodyPr>
            <a:normAutofit fontScale="85000" lnSpcReduction="1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369301" y="409030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00393" y="495593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281443" y="495593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2743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45021"/>
            <a:ext cx="8509911" cy="2688020"/>
          </a:xfrm>
        </p:spPr>
        <p:txBody>
          <a:bodyPr>
            <a:normAutofit fontScale="70000" lnSpcReduction="2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r>
              <a:rPr lang="en-US" sz="2400" dirty="0" smtClean="0">
                <a:solidFill>
                  <a:schemeClr val="accent2"/>
                </a:solidFill>
                <a:latin typeface="Helvetica"/>
                <a:ea typeface="Times New Roman"/>
                <a:cs typeface="Times New Roman"/>
              </a:rPr>
              <a:t>.</a:t>
            </a:r>
            <a:endParaRPr lang="en-US" sz="1600" dirty="0" smtClean="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2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16.384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919985" y="43005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051077" y="51661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2832127" y="51661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115025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51081"/>
            <a:ext cx="8509911" cy="2384252"/>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a:lnSpc>
                <a:spcPct val="120000"/>
              </a:lnSpc>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26957" y="469464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027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027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89189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52904"/>
            <a:ext cx="8509911" cy="2987566"/>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smtClean="0">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32.77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466311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52874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52874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06702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21372"/>
            <a:ext cx="8509911" cy="3074276"/>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472617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3" y="559180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3" y="559180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288160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92316"/>
            <a:ext cx="8509911" cy="3168869"/>
          </a:xfrm>
        </p:spPr>
        <p:txBody>
          <a:bodyPr>
            <a:normAutofit fontScale="85000" lnSpcReduction="10000"/>
          </a:bodyPr>
          <a:lstStyle/>
          <a:p>
            <a:pPr marL="0" indent="0">
              <a:lnSpc>
                <a:spcPct val="11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10000"/>
              </a:lnSpc>
              <a:buNone/>
            </a:pPr>
            <a:endParaRPr lang="en-US" sz="2000" b="1" dirty="0" smtClean="0">
              <a:solidFill>
                <a:schemeClr val="accent2"/>
              </a:solidFill>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endParaRPr lang="en-US" sz="1600" dirty="0" smtClean="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8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65.535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9074" y="4678881"/>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0166" y="5544506"/>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1216" y="5544506"/>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49249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651"/>
            <a:ext cx="8509911" cy="24236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50605" y="452470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81697" y="5390328"/>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62747" y="5390328"/>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92165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41362"/>
            <a:ext cx="8509911" cy="2786273"/>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 clks   1 </a:t>
            </a:r>
            <a:r>
              <a:rPr lang="en-US" sz="1800" dirty="0" err="1">
                <a:solidFill>
                  <a:srgbClr val="333333"/>
                </a:solidFill>
                <a:latin typeface="Consolas"/>
                <a:ea typeface="Times New Roman"/>
                <a:cs typeface="Times New Roman"/>
              </a:rPr>
              <a:t>cnt</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84uS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 *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336 counts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nsolas"/>
                <a:ea typeface="Times New Roman"/>
                <a:cs typeface="Times New Roman"/>
              </a:rPr>
              <a:t>     1 </a:t>
            </a:r>
            <a:r>
              <a:rPr lang="en-US" sz="1800" dirty="0" err="1" smtClean="0">
                <a:solidFill>
                  <a:srgbClr val="333333"/>
                </a:solidFill>
                <a:latin typeface="Consolas"/>
                <a:ea typeface="Times New Roman"/>
                <a:cs typeface="Times New Roman"/>
              </a:rPr>
              <a:t>usec</a:t>
            </a:r>
            <a:r>
              <a:rPr lang="en-US" sz="1800" dirty="0" smtClean="0">
                <a:solidFill>
                  <a:srgbClr val="333333"/>
                </a:solidFill>
                <a:latin typeface="Consolas"/>
                <a:ea typeface="Times New Roman"/>
                <a:cs typeface="Times New Roman"/>
              </a:rPr>
              <a:t>     2 </a:t>
            </a:r>
            <a:r>
              <a:rPr lang="en-US" sz="1800" dirty="0" err="1" smtClean="0">
                <a:solidFill>
                  <a:srgbClr val="333333"/>
                </a:solidFill>
                <a:latin typeface="Consolas"/>
                <a:ea typeface="Times New Roman"/>
                <a:cs typeface="Times New Roman"/>
              </a:rPr>
              <a:t>clk</a:t>
            </a:r>
            <a:endParaRPr lang="en-US" sz="18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58883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45446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45446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83796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07355"/>
            <a:ext cx="8509911" cy="2061059"/>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1354276722"/>
              </p:ext>
            </p:extLst>
          </p:nvPr>
        </p:nvGraphicFramePr>
        <p:xfrm>
          <a:off x="498018" y="3599413"/>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2400">
                        <a:effectLst/>
                      </a:endParaRPr>
                    </a:p>
                    <a:p>
                      <a:pPr marL="0" marR="0">
                        <a:lnSpc>
                          <a:spcPct val="115000"/>
                        </a:lnSpc>
                        <a:spcBef>
                          <a:spcPts val="0"/>
                        </a:spcBef>
                        <a:spcAft>
                          <a:spcPts val="0"/>
                        </a:spcAft>
                      </a:pPr>
                      <a:r>
                        <a:rPr lang="en-US" sz="1600">
                          <a:effectLst/>
                        </a:rPr>
                        <a:t> </a:t>
                      </a:r>
                      <a:endParaRPr lang="en-US" sz="240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2181672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14706"/>
            <a:ext cx="8509911" cy="1953708"/>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r>
                            <a:rPr lang="en-US" sz="1600" dirty="0" smtClean="0">
                              <a:effectLst/>
                            </a:rPr>
                            <a:t>) </a:t>
                          </a:r>
                          <a14:m>
                            <m:oMath xmlns:m="http://schemas.openxmlformats.org/officeDocument/2006/math">
                              <m:r>
                                <a:rPr lang="en-US" sz="1600" b="0" i="1" smtClean="0">
                                  <a:latin typeface="Cambria Math"/>
                                </a:rPr>
                                <m:t>0</m:t>
                              </m:r>
                              <m:r>
                                <a:rPr lang="en-US" sz="1600" b="0" i="1" smtClean="0">
                                  <a:latin typeface="Cambria Math"/>
                                </a:rPr>
                                <m:t>𝑥</m:t>
                              </m:r>
                              <m:r>
                                <a:rPr lang="en-US" sz="1600" b="0" i="1" smtClean="0">
                                  <a:latin typeface="Cambria Math"/>
                                </a:rPr>
                                <m:t>2006=8198</m:t>
                              </m:r>
                            </m:oMath>
                          </a14:m>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1</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1.025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2</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2.05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4</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4.1</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8.2</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4000" r="-394" b="-822000"/>
                          </a:stretch>
                        </a:blipFill>
                      </a:tcPr>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55882" r="-394" b="-302941"/>
                          </a:stretch>
                        </a:blipFill>
                      </a:tcPr>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55882" r="-394" b="-202941"/>
                          </a:stretch>
                        </a:blipFill>
                      </a:tcPr>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253398" r="-394" b="-100971"/>
                          </a:stretch>
                        </a:blipFill>
                      </a:tcPr>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356863" r="-394" b="-1961"/>
                          </a:stretch>
                        </a:blipFill>
                      </a:tcPr>
                    </a:tc>
                  </a:tr>
                </a:tbl>
              </a:graphicData>
            </a:graphic>
          </p:graphicFrame>
        </mc:Fallback>
      </mc:AlternateContent>
    </p:spTree>
    <p:extLst>
      <p:ext uri="{BB962C8B-B14F-4D97-AF65-F5344CB8AC3E}">
        <p14:creationId xmlns:p14="http://schemas.microsoft.com/office/powerpoint/2010/main" val="1559640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674"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5033148"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3118623"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4185422"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7195323"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6319023"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7671573"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3887766"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4668816"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23000" y="6392583"/>
            <a:ext cx="2733674" cy="369332"/>
          </a:xfrm>
          <a:prstGeom prst="rect">
            <a:avLst/>
          </a:prstGeom>
          <a:solidFill>
            <a:schemeClr val="bg1"/>
          </a:solidFill>
        </p:spPr>
        <p:txBody>
          <a:bodyPr wrap="square" rtlCol="0">
            <a:spAutoFit/>
          </a:bodyPr>
          <a:lstStyle/>
          <a:p>
            <a:r>
              <a:rPr lang="en-US" sz="1800" dirty="0" smtClean="0"/>
              <a:t>Family User Guide pp 357</a:t>
            </a:r>
          </a:p>
        </p:txBody>
      </p:sp>
      <p:sp>
        <p:nvSpPr>
          <p:cNvPr id="4" name="TextBox 3"/>
          <p:cNvSpPr txBox="1"/>
          <p:nvPr/>
        </p:nvSpPr>
        <p:spPr>
          <a:xfrm>
            <a:off x="125269" y="1654372"/>
            <a:ext cx="2658100" cy="1077218"/>
          </a:xfrm>
          <a:prstGeom prst="rect">
            <a:avLst/>
          </a:prstGeom>
          <a:solidFill>
            <a:schemeClr val="bg1"/>
          </a:solidFill>
        </p:spPr>
        <p:txBody>
          <a:bodyPr wrap="none" rtlCol="0">
            <a:spAutoFit/>
          </a:bodyPr>
          <a:lstStyle/>
          <a:p>
            <a:r>
              <a:rPr lang="en-US" sz="1600" dirty="0" smtClean="0"/>
              <a:t>ACLK: internal “slow” clock</a:t>
            </a:r>
          </a:p>
          <a:p>
            <a:r>
              <a:rPr lang="en-US" sz="1600" dirty="0" smtClean="0">
                <a:solidFill>
                  <a:srgbClr val="0070C0"/>
                </a:solidFill>
              </a:rPr>
              <a:t>SMCLK: internal “fast” clock</a:t>
            </a:r>
          </a:p>
          <a:p>
            <a:r>
              <a:rPr lang="en-US" sz="1600" dirty="0" smtClean="0"/>
              <a:t>INCLK: external clock signal</a:t>
            </a:r>
            <a:endParaRPr lang="en-US" sz="1600" dirty="0"/>
          </a:p>
        </p:txBody>
      </p:sp>
    </p:spTree>
    <p:extLst>
      <p:ext uri="{BB962C8B-B14F-4D97-AF65-F5344CB8AC3E}">
        <p14:creationId xmlns:p14="http://schemas.microsoft.com/office/powerpoint/2010/main" val="19538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1948"/>
            <a:ext cx="8509911" cy="2660149"/>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1778" y="43838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249510"/>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249510"/>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092635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1362"/>
                <a:ext cx="8509911" cy="3148880"/>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8 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4 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40 </m:t>
                          </m:r>
                          <m:r>
                            <a:rPr lang="en-US" sz="2800" i="1">
                              <a:latin typeface="Cambria Math"/>
                            </a:rPr>
                            <m:t>𝑚𝑠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=80,000 </m:t>
                      </m:r>
                      <m:r>
                        <a:rPr lang="en-US" sz="2800" i="1">
                          <a:latin typeface="Cambria Math"/>
                        </a:rPr>
                        <m:t>𝑐𝑛𝑡𝑠</m:t>
                      </m:r>
                      <m:r>
                        <a:rPr lang="en-US" sz="2800" i="1">
                          <a:latin typeface="Cambria Math"/>
                        </a:rPr>
                        <m:t>=80×</m:t>
                      </m:r>
                      <m:sSup>
                        <m:sSupPr>
                          <m:ctrlPr>
                            <a:rPr lang="en-US" sz="2800" i="1">
                              <a:latin typeface="Cambria Math" panose="02040503050406030204" pitchFamily="18" charset="0"/>
                            </a:rPr>
                          </m:ctrlPr>
                        </m:sSupPr>
                        <m:e>
                          <m:r>
                            <a:rPr lang="en-US" sz="2800" i="1">
                              <a:latin typeface="Cambria Math"/>
                            </a:rPr>
                            <m:t>10</m:t>
                          </m:r>
                        </m:e>
                        <m:sup>
                          <m:r>
                            <a:rPr lang="en-US" sz="2800" i="1">
                              <a:latin typeface="Cambria Math"/>
                            </a:rPr>
                            <m:t>3</m:t>
                          </m:r>
                        </m:sup>
                      </m:sSup>
                      <m:r>
                        <a:rPr lang="en-US" sz="2800" i="1">
                          <a:latin typeface="Cambria Math"/>
                        </a:rPr>
                        <m:t> </m:t>
                      </m:r>
                      <m:r>
                        <a:rPr lang="en-US" sz="2800" i="1">
                          <a:latin typeface="Cambria Math"/>
                        </a:rPr>
                        <m:t>𝑐𝑛𝑡𝑠</m:t>
                      </m:r>
                    </m:oMath>
                  </m:oMathPara>
                </a14:m>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1362"/>
                <a:ext cx="8509911" cy="3148880"/>
              </a:xfrm>
              <a:blipFill rotWithShape="0">
                <a:blip r:embed="rId2"/>
                <a:stretch>
                  <a:fillRect l="-716" t="-1550" r="-287"/>
                </a:stretch>
              </a:blipFill>
            </p:spPr>
            <p:txBody>
              <a:bodyPr/>
              <a:lstStyle/>
              <a:p>
                <a:r>
                  <a:rPr lang="en-US">
                    <a:noFill/>
                  </a:rPr>
                  <a:t> </a:t>
                </a:r>
              </a:p>
            </p:txBody>
          </p:sp>
        </mc:Fallback>
      </mc:AlternateContent>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32364" y="44029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563456" y="5268610"/>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44506" y="5268610"/>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971314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392"/>
            <a:ext cx="8509911" cy="2187183"/>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24482" y="40955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55574" y="49611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36624" y="49611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054130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1584433"/>
                <a:ext cx="8509911" cy="4666595"/>
              </a:xfrm>
            </p:spPr>
            <p:txBody>
              <a:bodyPr>
                <a:normAutofit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550 µ</m:t>
                        </m:r>
                        <m:r>
                          <a:rPr lang="en-US" sz="2400" i="1">
                            <a:latin typeface="Cambria Math"/>
                          </a:rPr>
                          <m:t>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=1,100 </m:t>
                    </m:r>
                    <m:r>
                      <a:rPr lang="en-US" sz="2400" i="1">
                        <a:latin typeface="Cambria Math"/>
                      </a:rPr>
                      <m:t>𝑐𝑛𝑡𝑠</m:t>
                    </m:r>
                  </m:oMath>
                </a14:m>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1.65 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=3,300 </m:t>
                    </m:r>
                    <m:r>
                      <a:rPr lang="en-US" sz="2400" i="1">
                        <a:latin typeface="Cambria Math"/>
                      </a:rPr>
                      <m:t>𝑐𝑛𝑡𝑠</m:t>
                    </m:r>
                  </m:oMath>
                </a14:m>
                <a:r>
                  <a:rPr lang="en-US" sz="2400" dirty="0" smtClean="0"/>
                  <a:t> </a:t>
                </a: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4.5 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=9,000 </m:t>
                    </m:r>
                    <m:r>
                      <a:rPr lang="en-US" sz="2400" i="1">
                        <a:latin typeface="Cambria Math"/>
                      </a:rPr>
                      <m:t>𝑐𝑛𝑡𝑠</m:t>
                    </m:r>
                    <m:r>
                      <a:rPr lang="en-US" sz="2400" i="1">
                        <a:latin typeface="Cambria Math"/>
                      </a:rPr>
                      <m:t>=9×</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90 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=180,000 </m:t>
                    </m:r>
                    <m:r>
                      <a:rPr lang="en-US" sz="2400" i="1">
                        <a:latin typeface="Cambria Math"/>
                      </a:rPr>
                      <m:t>𝑐𝑛𝑡𝑠</m:t>
                    </m:r>
                    <m:r>
                      <a:rPr lang="en-US" sz="2400" i="1">
                        <a:latin typeface="Cambria Math"/>
                      </a:rPr>
                      <m:t>=180×</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1584433"/>
                <a:ext cx="8509911" cy="4666595"/>
              </a:xfrm>
              <a:blipFill rotWithShape="0">
                <a:blip r:embed="rId2"/>
                <a:stretch>
                  <a:fillRect l="-1074" t="-1569" r="-645"/>
                </a:stretch>
              </a:blipFill>
            </p:spPr>
            <p:txBody>
              <a:bodyPr/>
              <a:lstStyle/>
              <a:p>
                <a:r>
                  <a:rPr lang="en-US">
                    <a:noFill/>
                  </a:rPr>
                  <a:t> </a:t>
                </a:r>
              </a:p>
            </p:txBody>
          </p:sp>
        </mc:Fallback>
      </mc:AlternateContent>
    </p:spTree>
    <p:extLst>
      <p:ext uri="{BB962C8B-B14F-4D97-AF65-F5344CB8AC3E}">
        <p14:creationId xmlns:p14="http://schemas.microsoft.com/office/powerpoint/2010/main" val="9185947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r>
              <a:rPr lang="en-US" sz="2400" dirty="0"/>
              <a:t>Create a project around </a:t>
            </a:r>
            <a:r>
              <a:rPr lang="en-US" sz="2400" dirty="0" err="1"/>
              <a:t>interruptTones.c</a:t>
            </a:r>
            <a:r>
              <a:rPr lang="en-US" sz="2400" dirty="0"/>
              <a:t>.  This C program utilizes interrupts to Blink the Green LED (P1.0 using Timer A at 440Hz  Modify the program to do the following</a:t>
            </a:r>
            <a:r>
              <a:rPr lang="en-US" sz="2400" dirty="0" smtClean="0"/>
              <a:t>:</a:t>
            </a:r>
          </a:p>
          <a:p>
            <a:pPr lvl="1"/>
            <a:r>
              <a:rPr lang="en-US" sz="1800" dirty="0" smtClean="0"/>
              <a:t>Put </a:t>
            </a:r>
            <a:r>
              <a:rPr lang="en-US" sz="1800" dirty="0"/>
              <a:t>a speaker or headphones on P1.6 to listen to the 440Hz 'A' Tone using the following schematic.</a:t>
            </a:r>
          </a:p>
          <a:p>
            <a:pPr lvl="1"/>
            <a:r>
              <a:rPr lang="en-US" sz="1800" dirty="0" smtClean="0"/>
              <a:t>Implement </a:t>
            </a:r>
            <a:r>
              <a:rPr lang="en-US" sz="1800" dirty="0"/>
              <a:t>another interrupt from a button press (P1.3) to toggle the Red LED (P1.0) and then increment through each tone in the counts array.</a:t>
            </a:r>
          </a:p>
          <a:p>
            <a:pPr lvl="1"/>
            <a:r>
              <a:rPr lang="en-US" sz="1800" dirty="0" smtClean="0"/>
              <a:t>Use </a:t>
            </a:r>
            <a:r>
              <a:rPr lang="en-US" sz="1800" dirty="0"/>
              <a:t>the button interrupt to increment through the counts array to be output the different tones on a speaker.</a:t>
            </a:r>
          </a:p>
        </p:txBody>
      </p:sp>
      <p:sp>
        <p:nvSpPr>
          <p:cNvPr id="4" name="Rectangle 3"/>
          <p:cNvSpPr/>
          <p:nvPr/>
        </p:nvSpPr>
        <p:spPr>
          <a:xfrm>
            <a:off x="3141480" y="909935"/>
            <a:ext cx="2861040" cy="461665"/>
          </a:xfrm>
          <a:prstGeom prst="rect">
            <a:avLst/>
          </a:prstGeom>
        </p:spPr>
        <p:txBody>
          <a:bodyPr wrap="none">
            <a:spAutoFit/>
          </a:bodyPr>
          <a:lstStyle/>
          <a:p>
            <a:r>
              <a:rPr lang="en-US" dirty="0"/>
              <a:t>(see </a:t>
            </a:r>
            <a:r>
              <a:rPr lang="en-US" dirty="0" err="1"/>
              <a:t>interruptTones.c</a:t>
            </a:r>
            <a:r>
              <a:rPr lang="en-US" dirty="0"/>
              <a:t>)</a:t>
            </a:r>
          </a:p>
        </p:txBody>
      </p:sp>
    </p:spTree>
    <p:extLst>
      <p:ext uri="{BB962C8B-B14F-4D97-AF65-F5344CB8AC3E}">
        <p14:creationId xmlns:p14="http://schemas.microsoft.com/office/powerpoint/2010/main" val="1034815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85334"/>
            <a:ext cx="8435498" cy="476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867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50223"/>
            <a:ext cx="79248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88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77857"/>
            <a:ext cx="8435498" cy="4757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6650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69" y="1660156"/>
            <a:ext cx="8367642" cy="4274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043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a:t>
            </a:r>
            <a:r>
              <a:rPr lang="en-US" b="1" dirty="0" smtClean="0"/>
              <a:t>)</a:t>
            </a:r>
            <a:endParaRPr lang="en-US" b="1" dirty="0"/>
          </a:p>
        </p:txBody>
      </p:sp>
      <p:sp>
        <p:nvSpPr>
          <p:cNvPr id="3" name="Content Placeholder 2"/>
          <p:cNvSpPr>
            <a:spLocks noGrp="1"/>
          </p:cNvSpPr>
          <p:nvPr>
            <p:ph idx="1"/>
          </p:nvPr>
        </p:nvSpPr>
        <p:spPr>
          <a:xfrm>
            <a:off x="348339" y="1560785"/>
            <a:ext cx="8083562" cy="4800601"/>
          </a:xfrm>
        </p:spPr>
        <p:txBody>
          <a:bodyPr/>
          <a:lstStyle/>
          <a:p>
            <a:pPr marL="0" indent="0">
              <a:buNone/>
            </a:pPr>
            <a:r>
              <a:rPr lang="en-US" sz="2400" dirty="0" smtClean="0"/>
              <a:t>0. Heart of the Timer:   TAR</a:t>
            </a:r>
          </a:p>
          <a:p>
            <a:pPr lvl="1"/>
            <a:r>
              <a:rPr lang="en-US" sz="2000" dirty="0" smtClean="0">
                <a:solidFill>
                  <a:schemeClr val="accent2"/>
                </a:solidFill>
              </a:rPr>
              <a:t>16-bit Timer.   How many clock ticks (</a:t>
            </a:r>
            <a:r>
              <a:rPr lang="en-US" sz="2000" dirty="0" err="1" smtClean="0">
                <a:solidFill>
                  <a:schemeClr val="accent2"/>
                </a:solidFill>
              </a:rPr>
              <a:t>cnts</a:t>
            </a:r>
            <a:r>
              <a:rPr lang="en-US" sz="2000" dirty="0" smtClean="0">
                <a:solidFill>
                  <a:schemeClr val="accent2"/>
                </a:solidFill>
              </a:rPr>
              <a:t>) till it rolls over?</a:t>
            </a:r>
          </a:p>
          <a:p>
            <a:pPr lvl="1"/>
            <a:endParaRPr lang="en-US" sz="2000" dirty="0">
              <a:solidFill>
                <a:schemeClr val="accent2"/>
              </a:solidFill>
            </a:endParaRPr>
          </a:p>
          <a:p>
            <a:pPr lvl="1"/>
            <a:r>
              <a:rPr lang="en-US" sz="2000" dirty="0">
                <a:solidFill>
                  <a:schemeClr val="accent2"/>
                </a:solidFill>
              </a:rPr>
              <a:t>How do you read the Time in the TAR timer</a:t>
            </a:r>
            <a:r>
              <a:rPr lang="en-US" sz="2000" dirty="0" smtClean="0">
                <a:solidFill>
                  <a:schemeClr val="accent2"/>
                </a:solidFill>
              </a:rPr>
              <a:t>?</a:t>
            </a:r>
          </a:p>
          <a:p>
            <a:pPr lvl="1"/>
            <a:endParaRPr lang="en-US" sz="2000" dirty="0" smtClean="0">
              <a:solidFill>
                <a:schemeClr val="accent2"/>
              </a:solidFill>
            </a:endParaRPr>
          </a:p>
          <a:p>
            <a:pPr lvl="1"/>
            <a:r>
              <a:rPr lang="en-US" sz="2000" dirty="0" smtClean="0">
                <a:solidFill>
                  <a:schemeClr val="accent2"/>
                </a:solidFill>
              </a:rPr>
              <a:t>Rising or Falling Edge?</a:t>
            </a:r>
          </a:p>
          <a:p>
            <a:pPr lvl="1"/>
            <a:endParaRPr lang="en-US" sz="2000" dirty="0" smtClean="0">
              <a:solidFill>
                <a:schemeClr val="accent2"/>
              </a:solidFill>
            </a:endParaRPr>
          </a:p>
          <a:p>
            <a:pPr lvl="1"/>
            <a:r>
              <a:rPr lang="en-US" sz="2000" dirty="0" smtClean="0">
                <a:solidFill>
                  <a:schemeClr val="accent2"/>
                </a:solidFill>
              </a:rPr>
              <a:t>Clear?   TACLR?</a:t>
            </a:r>
          </a:p>
          <a:p>
            <a:pPr lvl="1"/>
            <a:endParaRPr lang="en-US" sz="2000" dirty="0" smtClean="0">
              <a:solidFill>
                <a:schemeClr val="accent2"/>
              </a:solidFill>
            </a:endParaRPr>
          </a:p>
          <a:p>
            <a:pPr lvl="1"/>
            <a:r>
              <a:rPr lang="en-US" sz="2000" dirty="0" smtClean="0">
                <a:solidFill>
                  <a:schemeClr val="accent2"/>
                </a:solidFill>
              </a:rPr>
              <a:t>RC?       TAIFG?</a:t>
            </a:r>
          </a:p>
          <a:p>
            <a:pPr lvl="1"/>
            <a:endParaRPr lang="en-US" sz="2000" dirty="0">
              <a:solidFill>
                <a:schemeClr val="accent2"/>
              </a:solidFill>
            </a:endParaRPr>
          </a:p>
          <a:p>
            <a:pPr lvl="1"/>
            <a:r>
              <a:rPr lang="en-US" sz="2000" dirty="0" smtClean="0">
                <a:solidFill>
                  <a:schemeClr val="accent2"/>
                </a:solidFill>
              </a:rPr>
              <a:t>Where can you find these bits?</a:t>
            </a:r>
          </a:p>
          <a:p>
            <a:pPr lvl="1"/>
            <a:endParaRPr lang="en-US" sz="1600" dirty="0" smtClean="0">
              <a:solidFill>
                <a:schemeClr val="accent2"/>
              </a:solidFill>
            </a:endParaRPr>
          </a:p>
        </p:txBody>
      </p:sp>
    </p:spTree>
    <p:extLst>
      <p:ext uri="{BB962C8B-B14F-4D97-AF65-F5344CB8AC3E}">
        <p14:creationId xmlns:p14="http://schemas.microsoft.com/office/powerpoint/2010/main" val="104547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 DC Values</a:t>
            </a:r>
            <a:endParaRPr lang="en-US" dirty="0"/>
          </a:p>
        </p:txBody>
      </p:sp>
      <p:pic>
        <p:nvPicPr>
          <p:cNvPr id="1028" name="Picture 4"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4" y="1011237"/>
            <a:ext cx="7743825" cy="50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264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Servos</a:t>
            </a:r>
            <a:endParaRPr lang="en-US" dirty="0"/>
          </a:p>
        </p:txBody>
      </p:sp>
      <p:pic>
        <p:nvPicPr>
          <p:cNvPr id="2050" name="Picture 2"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5" y="1600200"/>
            <a:ext cx="60769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319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370 User’s Guide, BB p 52</a:t>
            </a:r>
            <a:r>
              <a:rPr lang="en-US" b="1" dirty="0" smtClean="0"/>
              <a: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661988"/>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185863" y="661988"/>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7405688" y="1662113"/>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8" name="Rectangle 7"/>
          <p:cNvSpPr/>
          <p:nvPr/>
        </p:nvSpPr>
        <p:spPr bwMode="auto">
          <a:xfrm>
            <a:off x="5643563" y="1647826"/>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1247775" y="5972176"/>
            <a:ext cx="3195637" cy="661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9"/>
          <p:cNvSpPr/>
          <p:nvPr/>
        </p:nvSpPr>
        <p:spPr bwMode="auto">
          <a:xfrm>
            <a:off x="1309688" y="5133976"/>
            <a:ext cx="6757987" cy="33099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80899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398951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5156"/>
          <a:stretch/>
        </p:blipFill>
        <p:spPr bwMode="auto">
          <a:xfrm>
            <a:off x="767969" y="1691185"/>
            <a:ext cx="7314290" cy="268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767969" y="1691184"/>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6092444" y="204303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891794" y="3391397"/>
            <a:ext cx="6857545" cy="95488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3" name="Content Placeholder 2"/>
          <p:cNvSpPr>
            <a:spLocks noGrp="1"/>
          </p:cNvSpPr>
          <p:nvPr>
            <p:ph idx="1"/>
          </p:nvPr>
        </p:nvSpPr>
        <p:spPr>
          <a:xfrm>
            <a:off x="299727" y="4955384"/>
            <a:ext cx="8414662" cy="1371646"/>
          </a:xfrm>
          <a:solidFill>
            <a:schemeClr val="bg1"/>
          </a:solidFill>
        </p:spPr>
        <p:txBody>
          <a:bodyPr/>
          <a:lstStyle/>
          <a:p>
            <a:pPr marL="0" indent="0">
              <a:buNone/>
            </a:pPr>
            <a:r>
              <a:rPr lang="en-US" sz="2400" dirty="0" smtClean="0"/>
              <a:t>1. </a:t>
            </a:r>
            <a:r>
              <a:rPr lang="en-US" sz="2400" dirty="0" err="1" smtClean="0"/>
              <a:t>TASSELx</a:t>
            </a:r>
            <a:endParaRPr lang="en-US" sz="2400" dirty="0" smtClean="0"/>
          </a:p>
          <a:p>
            <a:pPr lvl="1"/>
            <a:r>
              <a:rPr lang="en-US" sz="1600" dirty="0" smtClean="0">
                <a:solidFill>
                  <a:schemeClr val="accent2"/>
                </a:solidFill>
              </a:rPr>
              <a:t>Selects one of 4 possible clocks to drive the timer</a:t>
            </a:r>
          </a:p>
          <a:p>
            <a:pPr lvl="1"/>
            <a:r>
              <a:rPr lang="en-US" sz="1600" b="1" dirty="0" smtClean="0">
                <a:solidFill>
                  <a:schemeClr val="accent2"/>
                </a:solidFill>
                <a:latin typeface="Courier New" pitchFamily="49" charset="0"/>
                <a:cs typeface="Courier New" pitchFamily="49" charset="0"/>
              </a:rPr>
              <a:t>TASSEL_2   </a:t>
            </a:r>
            <a:r>
              <a:rPr lang="en-US" sz="1600" b="1" dirty="0" smtClean="0">
                <a:solidFill>
                  <a:srgbClr val="00B050"/>
                </a:solidFill>
                <a:latin typeface="Courier New" pitchFamily="49" charset="0"/>
                <a:cs typeface="Courier New" pitchFamily="49" charset="0"/>
              </a:rPr>
              <a:t>// 2 means “10” mux select, or select SMCLK,</a:t>
            </a:r>
          </a:p>
          <a:p>
            <a:pPr lvl="1"/>
            <a:r>
              <a:rPr lang="en-US" sz="1600" b="1" dirty="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 actually the binary number 0000 00</a:t>
            </a:r>
            <a:r>
              <a:rPr lang="en-US" sz="1600" b="1" u="sng" dirty="0" smtClean="0">
                <a:solidFill>
                  <a:srgbClr val="00B050"/>
                </a:solidFill>
                <a:latin typeface="Courier New" pitchFamily="49" charset="0"/>
                <a:cs typeface="Courier New" pitchFamily="49" charset="0"/>
              </a:rPr>
              <a:t>10</a:t>
            </a:r>
            <a:r>
              <a:rPr lang="en-US" sz="1600" b="1" dirty="0" smtClean="0">
                <a:solidFill>
                  <a:srgbClr val="00B050"/>
                </a:solidFill>
                <a:latin typeface="Courier New" pitchFamily="49" charset="0"/>
                <a:cs typeface="Courier New" pitchFamily="49" charset="0"/>
              </a:rPr>
              <a:t> 0000 0000</a:t>
            </a:r>
            <a:endParaRPr lang="en-US" sz="1600" dirty="0" smtClean="0">
              <a:solidFill>
                <a:srgbClr val="00B050"/>
              </a:solidFill>
            </a:endParaRPr>
          </a:p>
          <a:p>
            <a:pPr lvl="1"/>
            <a:endParaRPr lang="en-US" sz="1600" dirty="0" smtClean="0">
              <a:solidFill>
                <a:schemeClr val="accent2"/>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3741722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9475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5806</TotalTime>
  <Words>3778</Words>
  <Application>Microsoft Office PowerPoint</Application>
  <PresentationFormat>On-screen Show (4:3)</PresentationFormat>
  <Paragraphs>454</Paragraphs>
  <Slides>51</Slides>
  <Notes>2</Notes>
  <HiddenSlides>4</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51</vt:i4>
      </vt:variant>
    </vt:vector>
  </HeadingPairs>
  <TitlesOfParts>
    <vt:vector size="64" baseType="lpstr">
      <vt:lpstr>Arial</vt:lpstr>
      <vt:lpstr>Calibri</vt:lpstr>
      <vt:lpstr>Calibri Light</vt:lpstr>
      <vt:lpstr>Cambria Math</vt:lpstr>
      <vt:lpstr>Consolas</vt:lpstr>
      <vt:lpstr>Courier New</vt:lpstr>
      <vt:lpstr>Helvetica</vt:lpstr>
      <vt:lpstr>Times New Roman</vt:lpstr>
      <vt:lpstr>Trebuchet MS</vt:lpstr>
      <vt:lpstr>Wingdings</vt:lpstr>
      <vt:lpstr>4_USAFA Standard</vt:lpstr>
      <vt:lpstr>5_USAFA Standard</vt:lpstr>
      <vt:lpstr>Custom Design</vt:lpstr>
      <vt:lpstr>PowerPoint Presentation</vt:lpstr>
      <vt:lpstr>MSP430G2553 Block Diagram</vt:lpstr>
      <vt:lpstr>Overview</vt:lpstr>
      <vt:lpstr>Timer Block Diagram</vt:lpstr>
      <vt:lpstr>Timer  (p 355 User’s Guide)</vt:lpstr>
      <vt:lpstr>Timer  (p 370 User’s Guide, BB p 52)</vt:lpstr>
      <vt:lpstr>Timer Block Diagram</vt:lpstr>
      <vt:lpstr>Timer</vt:lpstr>
      <vt:lpstr>Timer Block Diagram</vt:lpstr>
      <vt:lpstr>Timer  (p 370 User’s Guide)</vt:lpstr>
      <vt:lpstr>Timer Block Diagram</vt:lpstr>
      <vt:lpstr>Timer</vt:lpstr>
      <vt:lpstr>Timer</vt:lpstr>
      <vt:lpstr>Timer</vt:lpstr>
      <vt:lpstr>Timer</vt:lpstr>
      <vt:lpstr>MSP430G2553 Interrupt Vector Table</vt:lpstr>
      <vt:lpstr>Example Polling</vt:lpstr>
      <vt:lpstr>Example Polling</vt:lpstr>
      <vt:lpstr>Example Interrupts</vt:lpstr>
      <vt:lpstr>When Does the Timer Expire?</vt:lpstr>
      <vt:lpstr>Timer Block Diagram</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BACKUPS</vt:lpstr>
      <vt:lpstr>In-Class Programming Exercise </vt:lpstr>
      <vt:lpstr>In-Class Programming Exercise </vt:lpstr>
      <vt:lpstr>In-Class Programming Exercise </vt:lpstr>
      <vt:lpstr>In-Class Programming Exercise </vt:lpstr>
      <vt:lpstr>In-Class Programming Exercise </vt:lpstr>
      <vt:lpstr>Mimic DC Values</vt:lpstr>
      <vt:lpstr>Servos</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365</cp:revision>
  <cp:lastPrinted>2018-05-21T20:23:10Z</cp:lastPrinted>
  <dcterms:created xsi:type="dcterms:W3CDTF">2001-06-27T14:08:57Z</dcterms:created>
  <dcterms:modified xsi:type="dcterms:W3CDTF">2018-10-16T19:03:20Z</dcterms:modified>
</cp:coreProperties>
</file>