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8"/>
  </p:notesMasterIdLst>
  <p:handoutMasterIdLst>
    <p:handoutMasterId r:id="rId29"/>
  </p:handoutMasterIdLst>
  <p:sldIdLst>
    <p:sldId id="352" r:id="rId4"/>
    <p:sldId id="354" r:id="rId5"/>
    <p:sldId id="377" r:id="rId6"/>
    <p:sldId id="379" r:id="rId7"/>
    <p:sldId id="359" r:id="rId8"/>
    <p:sldId id="378" r:id="rId9"/>
    <p:sldId id="381" r:id="rId10"/>
    <p:sldId id="380" r:id="rId11"/>
    <p:sldId id="363" r:id="rId12"/>
    <p:sldId id="360" r:id="rId13"/>
    <p:sldId id="361" r:id="rId14"/>
    <p:sldId id="362" r:id="rId15"/>
    <p:sldId id="367" r:id="rId16"/>
    <p:sldId id="370" r:id="rId17"/>
    <p:sldId id="371" r:id="rId18"/>
    <p:sldId id="382" r:id="rId19"/>
    <p:sldId id="372" r:id="rId20"/>
    <p:sldId id="374" r:id="rId21"/>
    <p:sldId id="375" r:id="rId22"/>
    <p:sldId id="376" r:id="rId23"/>
    <p:sldId id="383" r:id="rId24"/>
    <p:sldId id="353" r:id="rId25"/>
    <p:sldId id="358" r:id="rId26"/>
    <p:sldId id="373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3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14+15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pic>
        <p:nvPicPr>
          <p:cNvPr id="1026" name="Picture 2" descr="Bounce Exampl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207" y="1449373"/>
            <a:ext cx="6618774" cy="496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" y="1536955"/>
            <a:ext cx="8493642" cy="4724400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accent2"/>
                </a:solidFill>
              </a:rPr>
              <a:t>Debouncing</a:t>
            </a:r>
            <a:r>
              <a:rPr lang="en-US" sz="2000" dirty="0" smtClean="0">
                <a:solidFill>
                  <a:schemeClr val="accent2"/>
                </a:solidFill>
              </a:rPr>
              <a:t>:   random bounces each time…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778" y="1931304"/>
            <a:ext cx="5930974" cy="444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4944140" y="2961167"/>
            <a:ext cx="606055" cy="818707"/>
          </a:xfrm>
          <a:prstGeom prst="rect">
            <a:avLst/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6741042" y="2838893"/>
            <a:ext cx="1913860" cy="606056"/>
          </a:xfrm>
          <a:prstGeom prst="wedgeRectCallout">
            <a:avLst>
              <a:gd name="adj1" fmla="val -112777"/>
              <a:gd name="adj2" fmla="val 3989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Let’s zoom in and see this better!</a:t>
            </a:r>
          </a:p>
        </p:txBody>
      </p:sp>
    </p:spTree>
    <p:extLst>
      <p:ext uri="{BB962C8B-B14F-4D97-AF65-F5344CB8AC3E}">
        <p14:creationId xmlns:p14="http://schemas.microsoft.com/office/powerpoint/2010/main" val="365810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Analyzer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507" y="1463041"/>
            <a:ext cx="6567376" cy="492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Brace 3"/>
          <p:cNvSpPr/>
          <p:nvPr/>
        </p:nvSpPr>
        <p:spPr bwMode="auto">
          <a:xfrm rot="5400000">
            <a:off x="5022553" y="2553143"/>
            <a:ext cx="659219" cy="1661338"/>
          </a:xfrm>
          <a:prstGeom prst="rightBrace">
            <a:avLst/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9771" y="3665470"/>
            <a:ext cx="4579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We need to figure out how long, </a:t>
            </a:r>
            <a:r>
              <a:rPr lang="en-US" u="sng" dirty="0" smtClean="0">
                <a:solidFill>
                  <a:srgbClr val="FFFF00"/>
                </a:solidFill>
              </a:rPr>
              <a:t>on average</a:t>
            </a:r>
            <a:r>
              <a:rPr lang="en-US" dirty="0" smtClean="0">
                <a:solidFill>
                  <a:srgbClr val="FFFF00"/>
                </a:solidFill>
              </a:rPr>
              <a:t>, the button bouncers for … the logic analyzer helps us do that!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66" y="1548858"/>
            <a:ext cx="7772400" cy="4734984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If we know how long we need to delay for, we can write a subroutine to “sleep” for that amount of time before we try to read the button again.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/>
              <a:t>MSP430 Family Users </a:t>
            </a:r>
            <a:r>
              <a:rPr lang="en-US" sz="1400" b="1" dirty="0" smtClean="0"/>
              <a:t>Guide Section 3.4.4, p 60 </a:t>
            </a:r>
            <a:r>
              <a:rPr lang="en-US" sz="1400" b="1" dirty="0"/>
              <a:t>for cycles per </a:t>
            </a:r>
            <a:r>
              <a:rPr lang="en-US" sz="1400" b="1" dirty="0" smtClean="0"/>
              <a:t>instruction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6071923" y="3241280"/>
            <a:ext cx="2652091" cy="1623848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Remember when we talked about clock cycles?</a:t>
            </a:r>
          </a:p>
        </p:txBody>
      </p:sp>
    </p:spTree>
    <p:extLst>
      <p:ext uri="{BB962C8B-B14F-4D97-AF65-F5344CB8AC3E}">
        <p14:creationId xmlns:p14="http://schemas.microsoft.com/office/powerpoint/2010/main" val="20512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405" y="1470030"/>
            <a:ext cx="8357189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5 cycles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cycles?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1, emulated sub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rm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                      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2 cycles?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3, emulated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@SP+, PC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5 + 3 + 2 + (0xaaaa * (1 + 2)) + 2 + 3 = </a:t>
            </a:r>
            <a:r>
              <a:rPr lang="en-US" sz="1400" b="1" dirty="0">
                <a:solidFill>
                  <a:srgbClr val="FF0000"/>
                </a:solidFill>
              </a:rPr>
              <a:t>131085</a:t>
            </a:r>
            <a:r>
              <a:rPr lang="en-US" sz="1400" b="1" dirty="0"/>
              <a:t> total clock </a:t>
            </a:r>
            <a:r>
              <a:rPr lang="en-US" sz="1400" b="1" dirty="0" smtClean="0"/>
              <a:t>cycles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Only variable is r5…  if I change r5 by “one”, how many cycles is this?   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So, How long in time is this? </a:t>
            </a:r>
          </a:p>
          <a:p>
            <a:pPr marL="0" indent="0">
              <a:buNone/>
            </a:pPr>
            <a:r>
              <a:rPr lang="en-US" sz="1400" b="1" dirty="0" smtClean="0"/>
              <a:t>… well, hold on before you answer this, we need more info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68897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MSP430’s Digitally </a:t>
            </a:r>
            <a:r>
              <a:rPr lang="en-US" dirty="0"/>
              <a:t>Controlled </a:t>
            </a:r>
            <a:r>
              <a:rPr lang="en-US" dirty="0" smtClean="0"/>
              <a:t>Oscillator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1473893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MSP430’s Clock = Digitally Controlled Oscillator  (DCO)</a:t>
            </a:r>
          </a:p>
          <a:p>
            <a:pPr lvl="1"/>
            <a:r>
              <a:rPr lang="en-US" sz="1600" b="1" dirty="0" smtClean="0"/>
              <a:t>Advantage</a:t>
            </a:r>
            <a:r>
              <a:rPr lang="en-US" sz="1600" dirty="0" smtClean="0"/>
              <a:t>: It is tunable. Can run at many different frequencies</a:t>
            </a:r>
          </a:p>
          <a:p>
            <a:pPr lvl="1"/>
            <a:r>
              <a:rPr lang="en-US" sz="1600" b="1" dirty="0" smtClean="0"/>
              <a:t>Disadvantage</a:t>
            </a:r>
            <a:r>
              <a:rPr lang="en-US" sz="1600" dirty="0" smtClean="0"/>
              <a:t>: It is an RC oscillator, so can be inaccurate</a:t>
            </a:r>
          </a:p>
          <a:p>
            <a:pPr lvl="1"/>
            <a:r>
              <a:rPr lang="en-US" sz="1600" b="1" dirty="0"/>
              <a:t>Default</a:t>
            </a:r>
            <a:r>
              <a:rPr lang="en-US" sz="1600" dirty="0"/>
              <a:t>:  1 </a:t>
            </a:r>
            <a:r>
              <a:rPr lang="en-US" sz="1600" dirty="0" smtClean="0"/>
              <a:t>MHz, with significant </a:t>
            </a:r>
            <a:r>
              <a:rPr lang="en-US" sz="1600" dirty="0"/>
              <a:t>variance (0.8MHz - 1.5MHz) </a:t>
            </a:r>
            <a:endParaRPr lang="en-US" sz="1600" dirty="0" smtClean="0"/>
          </a:p>
          <a:p>
            <a:pPr lvl="1"/>
            <a:r>
              <a:rPr lang="en-US" sz="1600" b="1" dirty="0" smtClean="0"/>
              <a:t>Fix</a:t>
            </a:r>
            <a:r>
              <a:rPr lang="en-US" sz="1600" dirty="0" smtClean="0"/>
              <a:t>:  At the factory, each chip is </a:t>
            </a:r>
            <a:r>
              <a:rPr lang="en-US" sz="1600" dirty="0"/>
              <a:t>calibrating </a:t>
            </a:r>
            <a:r>
              <a:rPr lang="en-US" sz="1600" dirty="0" smtClean="0"/>
              <a:t>with </a:t>
            </a:r>
            <a:r>
              <a:rPr lang="en-US" sz="1600" dirty="0"/>
              <a:t>a more accurate </a:t>
            </a:r>
            <a:r>
              <a:rPr lang="en-US" sz="1600" dirty="0" smtClean="0"/>
              <a:t>quartz </a:t>
            </a:r>
            <a:r>
              <a:rPr lang="en-US" sz="1600" dirty="0"/>
              <a:t>crystal </a:t>
            </a:r>
            <a:r>
              <a:rPr lang="en-US" sz="1600" dirty="0" smtClean="0"/>
              <a:t>resonator. </a:t>
            </a:r>
            <a:r>
              <a:rPr lang="en-US" sz="1600" dirty="0"/>
              <a:t>TI stores the proper calibrated values for </a:t>
            </a:r>
            <a:r>
              <a:rPr lang="en-US" sz="1600" dirty="0">
                <a:solidFill>
                  <a:srgbClr val="FF0000"/>
                </a:solidFill>
              </a:rPr>
              <a:t>DCOCTL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FF0000"/>
                </a:solidFill>
              </a:rPr>
              <a:t>BCSCTL1</a:t>
            </a:r>
            <a:r>
              <a:rPr lang="en-US" sz="1600" dirty="0"/>
              <a:t> for 1MHz, 8MHz, 12MHz, and 16MHz in protected </a:t>
            </a:r>
            <a:r>
              <a:rPr lang="en-US" sz="1600" dirty="0" smtClean="0"/>
              <a:t>memory.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We can measure clock speed (SMCLK) on P1.4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98" y="4335960"/>
            <a:ext cx="5463800" cy="198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1064172" y="5163207"/>
            <a:ext cx="953814" cy="402021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0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Calibrate DCO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70C0"/>
                </a:solidFill>
              </a:rPr>
              <a:t>clock.asm</a:t>
            </a:r>
            <a:r>
              <a:rPr lang="en-US" dirty="0" smtClean="0"/>
              <a:t> to send the SMCLK to pin P1.4 and measure it with the logic analyzer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;-------------------------------------------------------------------------------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; Main loop here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;-------------------------------------------------------------------------------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bis.b</a:t>
            </a:r>
            <a:r>
              <a:rPr lang="en-US" sz="1800" dirty="0"/>
              <a:t> #BIT4, &amp;P1DIR ; show SMCLK on P1.4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bis.b</a:t>
            </a:r>
            <a:r>
              <a:rPr lang="en-US" sz="1800" dirty="0"/>
              <a:t> #BIT4, &amp;P1SEL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forever     </a:t>
            </a:r>
            <a:r>
              <a:rPr lang="en-US" sz="1800" dirty="0" err="1"/>
              <a:t>jmp</a:t>
            </a:r>
            <a:r>
              <a:rPr lang="en-US" sz="1800" dirty="0"/>
              <a:t> forever</a:t>
            </a:r>
          </a:p>
        </p:txBody>
      </p:sp>
    </p:spTree>
    <p:extLst>
      <p:ext uri="{BB962C8B-B14F-4D97-AF65-F5344CB8AC3E}">
        <p14:creationId xmlns:p14="http://schemas.microsoft.com/office/powerpoint/2010/main" val="33221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SMCLK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74" y="776833"/>
            <a:ext cx="8232297" cy="617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1774" y="1376219"/>
            <a:ext cx="1357746" cy="4618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 rot="16200000" flipH="1">
            <a:off x="1514400" y="1699123"/>
            <a:ext cx="3657599" cy="3473607"/>
          </a:xfrm>
          <a:prstGeom prst="bentConnector3">
            <a:avLst>
              <a:gd name="adj1" fmla="val 11085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190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Measure SW delay routine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3" y="1475012"/>
            <a:ext cx="6565644" cy="492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 bwMode="auto">
          <a:xfrm>
            <a:off x="5462516" y="3472139"/>
            <a:ext cx="3056861" cy="1610833"/>
          </a:xfrm>
          <a:prstGeom prst="wedgeRectCallout">
            <a:avLst>
              <a:gd name="adj1" fmla="val -72833"/>
              <a:gd name="adj2" fmla="val -812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Once you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have your SW delay done, you can use it to toggle a pin high and low. Here we are measuring how long the delay is to verify we calculated everything correctly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83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58" y="1551299"/>
            <a:ext cx="77724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Setup P1.3 for button input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Variable to hold the number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button pushes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Increment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Counter on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press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A delay is used immediately after the press and release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R4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released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5716576" y="3487307"/>
            <a:ext cx="3153103" cy="320066"/>
          </a:xfrm>
          <a:prstGeom prst="wedgeRectCallout">
            <a:avLst>
              <a:gd name="adj1" fmla="val -117833"/>
              <a:gd name="adj2" fmla="val 12798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is push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detected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716575" y="4977148"/>
            <a:ext cx="3153103" cy="840328"/>
          </a:xfrm>
          <a:prstGeom prst="wedgeRectCallout">
            <a:avLst>
              <a:gd name="adj1" fmla="val -69583"/>
              <a:gd name="adj2" fmla="val -10468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Call a delay (sleep) to wait for bouncing to settle down before reading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again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Polling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70C0"/>
                </a:solidFill>
              </a:rPr>
              <a:t>Debouncing</a:t>
            </a:r>
            <a:endParaRPr lang="en-US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Intro to Logic Analyzer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 algn="l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640" y="1718746"/>
            <a:ext cx="4543097" cy="3026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8391" y="4811526"/>
            <a:ext cx="4543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Being able to “see” what is coming into and out of our microcontroller is very useful (debugging)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52512" y="5787440"/>
            <a:ext cx="59605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Go To Lab for </a:t>
            </a:r>
            <a:r>
              <a:rPr lang="en-US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ICE3</a:t>
            </a: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(graded)</a:t>
            </a:r>
            <a:endParaRPr lang="en-US" sz="36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193" y="1574948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-------------------------------------------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Software delay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Purpose:  Delays code based on value of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R5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 currently hard coded as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0xAAAA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Destroyed: None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Returned: None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-------------------------------------------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#0xaaaa, r5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End Software delay ---------------------------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5716577" y="2648608"/>
            <a:ext cx="3153103" cy="1198179"/>
          </a:xfrm>
          <a:prstGeom prst="wedgeRectCallout">
            <a:avLst>
              <a:gd name="adj1" fmla="val -111333"/>
              <a:gd name="adj2" fmla="val 5986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 your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you need to determine how fast your oscillator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is and set #0xaaaa to a value you want for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debouncing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716577" y="4141575"/>
            <a:ext cx="3153103" cy="1198179"/>
          </a:xfrm>
          <a:prstGeom prst="wedgeRectCallout">
            <a:avLst>
              <a:gd name="adj1" fmla="val -110583"/>
              <a:gd name="adj2" fmla="val -4934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It might also be useful to pass in an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argument for how long you want to delay instead of having it hardcoded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let’s do this in class</a:t>
            </a:r>
          </a:p>
          <a:p>
            <a:pPr lvl="1"/>
            <a:r>
              <a:rPr lang="en-US" dirty="0" smtClean="0"/>
              <a:t>Do the ICE from the website </a:t>
            </a:r>
            <a:r>
              <a:rPr lang="en-US" smtClean="0"/>
              <a:t>for this lesson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58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do these commands do?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0b00001111, &amp;P1DIR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#0b00001111, 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&amp;P1IN, r5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90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38" y="1533092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&amp;P1DIR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with 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Polling?</a:t>
            </a:r>
          </a:p>
          <a:p>
            <a:r>
              <a:rPr lang="en-US" dirty="0"/>
              <a:t>What are Interrupts?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 vs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Polled I/O requires CPU to ask a device if the device state has changed, say from HIGH to LOW</a:t>
            </a:r>
          </a:p>
          <a:p>
            <a:pPr lvl="1"/>
            <a:r>
              <a:rPr lang="en-US" dirty="0" smtClean="0"/>
              <a:t>Consumes lots of CPU cycles</a:t>
            </a:r>
          </a:p>
          <a:p>
            <a:pPr lvl="1"/>
            <a:r>
              <a:rPr lang="en-US" dirty="0" smtClean="0"/>
              <a:t>Can provide a quick response (</a:t>
            </a:r>
            <a:r>
              <a:rPr lang="en-US" dirty="0" smtClean="0">
                <a:solidFill>
                  <a:srgbClr val="FF0000"/>
                </a:solidFill>
              </a:rPr>
              <a:t>guaranteed</a:t>
            </a:r>
            <a:r>
              <a:rPr lang="en-US" dirty="0" smtClean="0"/>
              <a:t> response delay)</a:t>
            </a:r>
          </a:p>
          <a:p>
            <a:r>
              <a:rPr lang="en-US" dirty="0" smtClean="0"/>
              <a:t>Interrupts allow a CPU to do other things until the device has changed in some way</a:t>
            </a:r>
          </a:p>
          <a:p>
            <a:pPr lvl="1"/>
            <a:r>
              <a:rPr lang="en-US" dirty="0" smtClean="0"/>
              <a:t>Device gets the CPUs attention</a:t>
            </a:r>
          </a:p>
          <a:p>
            <a:pPr lvl="1"/>
            <a:r>
              <a:rPr lang="en-US" dirty="0" smtClean="0"/>
              <a:t>CPU doesn’t have to waist time checking if the device is ready</a:t>
            </a:r>
          </a:p>
          <a:p>
            <a:pPr lvl="1"/>
            <a:r>
              <a:rPr lang="en-US" dirty="0" smtClean="0"/>
              <a:t>Interrupts can happen at any time, so the programmer has to write code to account for that</a:t>
            </a:r>
          </a:p>
          <a:p>
            <a:pPr lvl="2"/>
            <a:r>
              <a:rPr lang="en-US" dirty="0" smtClean="0"/>
              <a:t>Response delay is not guaranteed</a:t>
            </a:r>
          </a:p>
          <a:p>
            <a:pPr lvl="2"/>
            <a:r>
              <a:rPr lang="en-US" dirty="0" smtClean="0"/>
              <a:t>In reality, if your CPU has a OS, you already live in an interrupt driven world, you just may not know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2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1470922"/>
            <a:ext cx="6571068" cy="4937760"/>
          </a:xfrm>
        </p:spPr>
        <p:txBody>
          <a:bodyPr/>
          <a:lstStyle/>
          <a:p>
            <a:r>
              <a:rPr lang="en-US" dirty="0" smtClean="0"/>
              <a:t>Polling Example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       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       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oll_button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&amp;P1IN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poll_button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     ; Do useful stuff after button press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Curved Left Arrow 3"/>
          <p:cNvSpPr/>
          <p:nvPr/>
        </p:nvSpPr>
        <p:spPr bwMode="auto">
          <a:xfrm rot="10800000">
            <a:off x="849762" y="3127877"/>
            <a:ext cx="658998" cy="717331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6203731" y="1734208"/>
            <a:ext cx="2535095" cy="1393670"/>
          </a:xfrm>
          <a:prstGeom prst="wedgeRectCallout">
            <a:avLst>
              <a:gd name="adj1" fmla="val -87343"/>
              <a:gd name="adj2" fmla="val 6642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 basically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we sit around and wait for something to happen … boring and a waist of CPU time!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30166" y="5305097"/>
            <a:ext cx="7149662" cy="851337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When we get to interrupts, we wil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l fix this waste of time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 of inputs have a mechanical component to them</a:t>
            </a:r>
          </a:p>
          <a:p>
            <a:r>
              <a:rPr lang="en-US" dirty="0" smtClean="0"/>
              <a:t>Most buttons, switches, relays, </a:t>
            </a:r>
            <a:r>
              <a:rPr lang="en-US" dirty="0" err="1" smtClean="0"/>
              <a:t>etc</a:t>
            </a:r>
            <a:r>
              <a:rPr lang="en-US" dirty="0" smtClean="0"/>
              <a:t> are mechanical devices and experience </a:t>
            </a:r>
            <a:r>
              <a:rPr lang="en-US" dirty="0" smtClean="0">
                <a:solidFill>
                  <a:srgbClr val="FF0000"/>
                </a:solidFill>
              </a:rPr>
              <a:t>bouncing</a:t>
            </a:r>
          </a:p>
          <a:p>
            <a:pPr lvl="1"/>
            <a:r>
              <a:rPr lang="en-US" dirty="0" smtClean="0"/>
              <a:t>As the metal switch starts to close, arcing will occur on and off between the contacts until the switch is closed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" y="3475968"/>
            <a:ext cx="4467225" cy="2838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0923" y="3741031"/>
            <a:ext cx="3015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software, we can wait (sleep) between input reads  to negate the effects of this. Is this good or bad way to handle?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78" y="1587554"/>
            <a:ext cx="6803346" cy="384017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670035" y="4871545"/>
            <a:ext cx="3886200" cy="1300655"/>
          </a:xfrm>
          <a:prstGeom prst="wedgeRectCallout">
            <a:avLst>
              <a:gd name="adj1" fmla="val 45090"/>
              <a:gd name="adj2" fmla="val -17992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Notice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how this looks like high frequency noise. How do we remove high frequency noise …. think ECE231 or ECE315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in HW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772" y="1794631"/>
            <a:ext cx="4859556" cy="44064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147430" y="2681445"/>
            <a:ext cx="1804053" cy="260000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7430" y="1665782"/>
            <a:ext cx="1459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RC Filter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(low pass)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35772" y="1794631"/>
            <a:ext cx="1197081" cy="1713197"/>
          </a:xfrm>
          <a:prstGeom prst="rect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2491" y="2017986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Pull-up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022428" y="1794631"/>
            <a:ext cx="15765" cy="4156852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105849" y="188398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4760" y="4021627"/>
            <a:ext cx="2610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pins generally go through buffers</a:t>
            </a:r>
          </a:p>
          <a:p>
            <a:endParaRPr lang="en-US" dirty="0"/>
          </a:p>
          <a:p>
            <a:r>
              <a:rPr lang="en-US" dirty="0" smtClean="0"/>
              <a:t>ECE231 Material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7812" y="3663051"/>
            <a:ext cx="25224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When the button is pressed, what value does the </a:t>
            </a:r>
            <a:r>
              <a:rPr lang="en-US" sz="2000" dirty="0" err="1" smtClean="0">
                <a:solidFill>
                  <a:srgbClr val="00B050"/>
                </a:solidFill>
              </a:rPr>
              <a:t>uC</a:t>
            </a:r>
            <a:r>
              <a:rPr lang="en-US" sz="2000" dirty="0" smtClean="0">
                <a:solidFill>
                  <a:srgbClr val="00B050"/>
                </a:solidFill>
              </a:rPr>
              <a:t> see?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When the button is open, what value does the </a:t>
            </a:r>
            <a:r>
              <a:rPr lang="en-US" sz="2000" dirty="0" err="1" smtClean="0">
                <a:solidFill>
                  <a:srgbClr val="00B050"/>
                </a:solidFill>
              </a:rPr>
              <a:t>uC</a:t>
            </a:r>
            <a:r>
              <a:rPr lang="en-US" sz="2000" dirty="0" smtClean="0">
                <a:solidFill>
                  <a:srgbClr val="00B050"/>
                </a:solidFill>
              </a:rPr>
              <a:t> see?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and 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&amp;P1OUT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&amp;P1REN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wait: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wait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4233041" y="3026979"/>
            <a:ext cx="520262" cy="78827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3303" y="3190284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Polling for button press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4233041" y="4025263"/>
            <a:ext cx="520262" cy="135393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3303" y="4286729"/>
            <a:ext cx="347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Subroutine to handle button press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985345" y="5549462"/>
            <a:ext cx="6629400" cy="740979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So how does bouncing effect this software?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4970721" y="1786270"/>
            <a:ext cx="3046228" cy="919716"/>
          </a:xfrm>
          <a:prstGeom prst="wedgeRectCallout">
            <a:avLst>
              <a:gd name="adj1" fmla="val -140903"/>
              <a:gd name="adj2" fmla="val 12319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When pressed, our buttons give a 0 (False). Said another way, they are active low.</a:t>
            </a:r>
          </a:p>
        </p:txBody>
      </p:sp>
    </p:spTree>
    <p:extLst>
      <p:ext uri="{BB962C8B-B14F-4D97-AF65-F5344CB8AC3E}">
        <p14:creationId xmlns:p14="http://schemas.microsoft.com/office/powerpoint/2010/main" val="87925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1184</Words>
  <Application>Microsoft Office PowerPoint</Application>
  <PresentationFormat>On-screen Show (4:3)</PresentationFormat>
  <Paragraphs>228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Talking with HW</vt:lpstr>
      <vt:lpstr>Polling vs Interrupts</vt:lpstr>
      <vt:lpstr>Polling</vt:lpstr>
      <vt:lpstr>Debouncing</vt:lpstr>
      <vt:lpstr>Debouncing</vt:lpstr>
      <vt:lpstr>Debouncing in HW</vt:lpstr>
      <vt:lpstr>Debouncing and Polling</vt:lpstr>
      <vt:lpstr>Logic Analyzer</vt:lpstr>
      <vt:lpstr>Logic Analyzer</vt:lpstr>
      <vt:lpstr>Logic Analyzer</vt:lpstr>
      <vt:lpstr>Example Software Delay Routine</vt:lpstr>
      <vt:lpstr>Example Software Delay Routine</vt:lpstr>
      <vt:lpstr>MSP430’s Digitally Controlled Oscillator </vt:lpstr>
      <vt:lpstr>Calibrate DCO</vt:lpstr>
      <vt:lpstr>SMCLK</vt:lpstr>
      <vt:lpstr>Measure SW delay routine</vt:lpstr>
      <vt:lpstr>Debounced code with SW delay</vt:lpstr>
      <vt:lpstr>Debounced code with SW delay</vt:lpstr>
      <vt:lpstr>ICE</vt:lpstr>
      <vt:lpstr>BACKUPS</vt:lpstr>
      <vt:lpstr>Review</vt:lpstr>
      <vt:lpstr>Measure Software Delay Routine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330</cp:revision>
  <cp:lastPrinted>2018-05-21T20:23:10Z</cp:lastPrinted>
  <dcterms:created xsi:type="dcterms:W3CDTF">2001-06-27T14:08:57Z</dcterms:created>
  <dcterms:modified xsi:type="dcterms:W3CDTF">2018-09-11T14:34:22Z</dcterms:modified>
</cp:coreProperties>
</file>