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49"/>
  </p:notesMasterIdLst>
  <p:handoutMasterIdLst>
    <p:handoutMasterId r:id="rId50"/>
  </p:handoutMasterIdLst>
  <p:sldIdLst>
    <p:sldId id="286" r:id="rId6"/>
    <p:sldId id="362" r:id="rId7"/>
    <p:sldId id="310" r:id="rId8"/>
    <p:sldId id="312" r:id="rId9"/>
    <p:sldId id="317" r:id="rId10"/>
    <p:sldId id="316" r:id="rId11"/>
    <p:sldId id="363" r:id="rId12"/>
    <p:sldId id="361" r:id="rId13"/>
    <p:sldId id="323" r:id="rId14"/>
    <p:sldId id="314" r:id="rId15"/>
    <p:sldId id="328" r:id="rId16"/>
    <p:sldId id="365" r:id="rId17"/>
    <p:sldId id="366" r:id="rId18"/>
    <p:sldId id="353" r:id="rId19"/>
    <p:sldId id="329" r:id="rId20"/>
    <p:sldId id="367" r:id="rId21"/>
    <p:sldId id="331" r:id="rId22"/>
    <p:sldId id="356" r:id="rId23"/>
    <p:sldId id="357" r:id="rId24"/>
    <p:sldId id="358" r:id="rId25"/>
    <p:sldId id="359" r:id="rId26"/>
    <p:sldId id="360" r:id="rId27"/>
    <p:sldId id="332" r:id="rId28"/>
    <p:sldId id="334" r:id="rId29"/>
    <p:sldId id="336" r:id="rId30"/>
    <p:sldId id="280" r:id="rId31"/>
    <p:sldId id="346" r:id="rId32"/>
    <p:sldId id="338" r:id="rId33"/>
    <p:sldId id="339" r:id="rId34"/>
    <p:sldId id="340" r:id="rId35"/>
    <p:sldId id="341" r:id="rId36"/>
    <p:sldId id="343" r:id="rId37"/>
    <p:sldId id="345" r:id="rId38"/>
    <p:sldId id="347" r:id="rId39"/>
    <p:sldId id="348" r:id="rId40"/>
    <p:sldId id="349" r:id="rId41"/>
    <p:sldId id="350" r:id="rId42"/>
    <p:sldId id="351" r:id="rId43"/>
    <p:sldId id="352" r:id="rId44"/>
    <p:sldId id="330" r:id="rId45"/>
    <p:sldId id="333" r:id="rId46"/>
    <p:sldId id="337" r:id="rId47"/>
    <p:sldId id="335" r:id="rId4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>
        <p:scale>
          <a:sx n="100" d="100"/>
          <a:sy n="100" d="100"/>
        </p:scale>
        <p:origin x="-10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74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9FB-84CC-4C5A-B5B1-8154B121495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4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5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8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DDDF030-EE8C-48C8-B35A-7A5AA2E1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A108-3252-41E5-B998-DFD4EB0E8CFA}" type="datetime3">
              <a:rPr lang="en-US"/>
              <a:pPr>
                <a:defRPr/>
              </a:pPr>
              <a:t>5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9" r:id="rId2"/>
    <p:sldLayoutId id="2147483780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Visio_2003-2010_Drawing11.vsd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29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MIPS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MIPS Architecture consists of:</a:t>
            </a:r>
          </a:p>
          <a:p>
            <a:pPr lvl="1">
              <a:defRPr/>
            </a:pPr>
            <a:r>
              <a:rPr lang="en-US" sz="2400" dirty="0"/>
              <a:t>A set of operations (instructions)</a:t>
            </a:r>
          </a:p>
          <a:p>
            <a:pPr lvl="2">
              <a:defRPr/>
            </a:pPr>
            <a:r>
              <a:rPr lang="en-US" sz="2000" dirty="0"/>
              <a:t>I-Type, R-Type, J-Type</a:t>
            </a:r>
          </a:p>
          <a:p>
            <a:pPr lvl="1">
              <a:defRPr/>
            </a:pPr>
            <a:r>
              <a:rPr lang="en-US" sz="2400" dirty="0"/>
              <a:t>Data units (sizes, addressing modes, etc.)</a:t>
            </a:r>
          </a:p>
          <a:p>
            <a:pPr lvl="2">
              <a:defRPr/>
            </a:pPr>
            <a:r>
              <a:rPr lang="en-US" sz="2000" dirty="0"/>
              <a:t>32-Bit Data Word</a:t>
            </a:r>
          </a:p>
          <a:p>
            <a:pPr lvl="1">
              <a:defRPr/>
            </a:pPr>
            <a:r>
              <a:rPr lang="en-US" sz="2400" dirty="0"/>
              <a:t>Registers</a:t>
            </a:r>
          </a:p>
          <a:p>
            <a:pPr lvl="2">
              <a:defRPr/>
            </a:pPr>
            <a:r>
              <a:rPr lang="en-US" sz="2000" dirty="0"/>
              <a:t>32, 32-bit registers</a:t>
            </a:r>
          </a:p>
          <a:p>
            <a:pPr lvl="1">
              <a:defRPr/>
            </a:pPr>
            <a:r>
              <a:rPr lang="en-US" sz="2400" dirty="0"/>
              <a:t>Interaction with memory</a:t>
            </a:r>
          </a:p>
          <a:p>
            <a:pPr lvl="2">
              <a:defRPr/>
            </a:pPr>
            <a:r>
              <a:rPr lang="en-US" sz="2000" dirty="0"/>
              <a:t>Harvard Architecture</a:t>
            </a:r>
          </a:p>
          <a:p>
            <a:pPr lvl="2">
              <a:defRPr/>
            </a:pPr>
            <a:r>
              <a:rPr lang="en-US" sz="2000" dirty="0"/>
              <a:t>Load and Store</a:t>
            </a:r>
          </a:p>
          <a:p>
            <a:pPr lvl="1">
              <a:defRPr/>
            </a:pPr>
            <a:r>
              <a:rPr lang="en-US" sz="2400" dirty="0"/>
              <a:t>Program counter</a:t>
            </a:r>
          </a:p>
          <a:p>
            <a:pPr lvl="2">
              <a:defRPr/>
            </a:pPr>
            <a:r>
              <a:rPr lang="en-US" sz="2000" dirty="0"/>
              <a:t>32-bit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5 April 2017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48248" y="3390900"/>
            <a:ext cx="3552825" cy="20313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Is MIPS byte-addressable or word-addressable memory?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Is </a:t>
            </a:r>
            <a:r>
              <a:rPr lang="en-US" sz="1800" dirty="0"/>
              <a:t>MIPS Little-Endian or Big-Endian</a:t>
            </a:r>
            <a:r>
              <a:rPr lang="en-US" sz="18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Is MIPS RISC or CISC?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21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Compiler/Assembler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smtClean="0"/>
              <a:t>Translating a Program to Machine Code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5 April 2017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26250" y="2900362"/>
            <a:ext cx="1974223" cy="619125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Compiler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26250" y="4822030"/>
            <a:ext cx="1974223" cy="619125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Assembler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813361" y="2495550"/>
            <a:ext cx="0" cy="404812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540372" y="2000250"/>
            <a:ext cx="4545978" cy="4953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Higher Level Language (HLL)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813361" y="4436268"/>
            <a:ext cx="0" cy="404812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540372" y="3933825"/>
            <a:ext cx="4545978" cy="50244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Assembly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Language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813361" y="3519487"/>
            <a:ext cx="0" cy="404812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540372" y="5872163"/>
            <a:ext cx="4545978" cy="50958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Machine Code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2813361" y="5450681"/>
            <a:ext cx="0" cy="404812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170" name="Picture 2" descr="C:\Users\Kevin.Walchko\Desktop\compi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2247900"/>
            <a:ext cx="38195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25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8689"/>
            <a:ext cx="11064070" cy="497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7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4" y="1406784"/>
            <a:ext cx="6553201" cy="502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7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Mnemonic</a:t>
            </a:r>
            <a:r>
              <a:rPr lang="en-US" dirty="0" smtClean="0"/>
              <a:t> – name of an operation/instruction</a:t>
            </a:r>
          </a:p>
          <a:p>
            <a:r>
              <a:rPr lang="en-US" u="sng" dirty="0" smtClean="0"/>
              <a:t>Opcode</a:t>
            </a:r>
            <a:r>
              <a:rPr lang="en-US" dirty="0" smtClean="0"/>
              <a:t> – binary representation of mnemonic</a:t>
            </a:r>
          </a:p>
          <a:p>
            <a:r>
              <a:rPr lang="en-US" u="sng" dirty="0" smtClean="0"/>
              <a:t>Operand</a:t>
            </a:r>
            <a:r>
              <a:rPr lang="en-US" dirty="0" smtClean="0"/>
              <a:t> – target of operation/instruction</a:t>
            </a:r>
          </a:p>
          <a:p>
            <a:pPr lvl="1">
              <a:tabLst>
                <a:tab pos="1377950" algn="l"/>
              </a:tabLst>
            </a:pPr>
            <a:endParaRPr lang="en-US" dirty="0" smtClean="0"/>
          </a:p>
          <a:p>
            <a:pPr marL="406400" lvl="1" indent="0">
              <a:buNone/>
              <a:tabLst>
                <a:tab pos="1377950" algn="l"/>
              </a:tabLst>
            </a:pPr>
            <a:r>
              <a:rPr lang="en-US" dirty="0" smtClean="0"/>
              <a:t>   	</a:t>
            </a:r>
            <a:r>
              <a:rPr lang="en-US" dirty="0" err="1" smtClean="0"/>
              <a:t>lw</a:t>
            </a:r>
            <a:r>
              <a:rPr lang="en-US" dirty="0"/>
              <a:t>	</a:t>
            </a:r>
            <a:r>
              <a:rPr lang="en-US" dirty="0" smtClean="0"/>
              <a:t>$s3, 4($0)</a:t>
            </a:r>
          </a:p>
          <a:p>
            <a:pPr marL="406400" lvl="1" indent="0">
              <a:buNone/>
            </a:pPr>
            <a:r>
              <a:rPr lang="en-US" dirty="0" smtClean="0"/>
              <a:t>   	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100011 (found in Appendix B of book)</a:t>
            </a:r>
          </a:p>
          <a:p>
            <a:r>
              <a:rPr lang="en-US" dirty="0" smtClean="0"/>
              <a:t>MIPS Architecture:</a:t>
            </a:r>
          </a:p>
          <a:p>
            <a:pPr lvl="1"/>
            <a:r>
              <a:rPr lang="en-US" dirty="0" smtClean="0"/>
              <a:t>$ indicates a register</a:t>
            </a:r>
          </a:p>
          <a:p>
            <a:pPr lvl="1"/>
            <a:r>
              <a:rPr lang="en-US" dirty="0" smtClean="0"/>
              <a:t>32 Registers</a:t>
            </a:r>
          </a:p>
          <a:p>
            <a:pPr lvl="1"/>
            <a:r>
              <a:rPr lang="en-US" dirty="0" smtClean="0"/>
              <a:t>32 bits in a word</a:t>
            </a:r>
          </a:p>
          <a:p>
            <a:pPr lvl="1"/>
            <a:r>
              <a:rPr lang="en-US" dirty="0" smtClean="0"/>
              <a:t>$0  $t  $s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5 April 2017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438431" y="3151453"/>
            <a:ext cx="723332" cy="4230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598827" y="3512578"/>
            <a:ext cx="1116842" cy="4230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61763" y="3128707"/>
            <a:ext cx="1828800" cy="44582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894" y="316695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Mnemonic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6043" y="316695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Operands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313" y="357098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Opcode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1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581150"/>
            <a:ext cx="42957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Register Set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238375" y="2181225"/>
            <a:ext cx="4181475" cy="40957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62189" y="3390900"/>
            <a:ext cx="4157662" cy="9715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6551" y="2181225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will focus in 281 on these, but 382 will do more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52600"/>
            <a:ext cx="8732473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1447800" y="1881187"/>
            <a:ext cx="981075" cy="385763"/>
          </a:xfrm>
          <a:prstGeom prst="wedgeRectCallout">
            <a:avLst>
              <a:gd name="adj1" fmla="val 59896"/>
              <a:gd name="adj2" fmla="val -97994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2224" y="1511855"/>
            <a:ext cx="2276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These will be registers in our MIPS processor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0461" y="3581162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Mnemonic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199673" y="1881186"/>
            <a:ext cx="1153502" cy="3929064"/>
          </a:xfrm>
          <a:prstGeom prst="wedgeRectCallout">
            <a:avLst>
              <a:gd name="adj1" fmla="val -75526"/>
              <a:gd name="adj2" fmla="val 2854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79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87979"/>
              </p:ext>
            </p:extLst>
          </p:nvPr>
        </p:nvGraphicFramePr>
        <p:xfrm>
          <a:off x="1376907" y="4845948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5080000"/>
              </a:tblGrid>
              <a:tr h="19939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 bits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66017"/>
              </p:ext>
            </p:extLst>
          </p:nvPr>
        </p:nvGraphicFramePr>
        <p:xfrm>
          <a:off x="1376911" y="1909405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9939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R-Type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98378"/>
              </p:ext>
            </p:extLst>
          </p:nvPr>
        </p:nvGraphicFramePr>
        <p:xfrm>
          <a:off x="1374635" y="1907130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9939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R-Type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shamt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funct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r>
                        <a:rPr lang="en-US" b="1" baseline="0" dirty="0" smtClean="0"/>
                        <a:t>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12069"/>
              </p:ext>
            </p:extLst>
          </p:nvPr>
        </p:nvGraphicFramePr>
        <p:xfrm>
          <a:off x="1376907" y="3397009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3048000"/>
              </a:tblGrid>
              <a:tr h="19939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Types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04944"/>
              </p:ext>
            </p:extLst>
          </p:nvPr>
        </p:nvGraphicFramePr>
        <p:xfrm>
          <a:off x="1374635" y="3394737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3048000"/>
              </a:tblGrid>
              <a:tr h="19939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imm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52953"/>
              </p:ext>
            </p:extLst>
          </p:nvPr>
        </p:nvGraphicFramePr>
        <p:xfrm>
          <a:off x="1374635" y="4843676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5080000"/>
              </a:tblGrid>
              <a:tr h="19939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 bits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26 bits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R-Type Instructions – Register Type</a:t>
            </a:r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r>
              <a:rPr lang="en-US" sz="2000" dirty="0" smtClean="0"/>
              <a:t>I-Type </a:t>
            </a:r>
            <a:r>
              <a:rPr lang="en-US" sz="2000" dirty="0"/>
              <a:t>Instructions – Immediate Type</a:t>
            </a:r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r>
              <a:rPr lang="en-US" sz="2000" dirty="0" smtClean="0"/>
              <a:t>J-Type </a:t>
            </a:r>
            <a:r>
              <a:rPr lang="en-US" sz="2000" dirty="0"/>
              <a:t>Instructions – Jump Type</a:t>
            </a:r>
          </a:p>
          <a:p>
            <a:pPr>
              <a:defRPr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899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42"/>
          <a:stretch>
            <a:fillRect/>
          </a:stretch>
        </p:blipFill>
        <p:spPr bwMode="auto">
          <a:xfrm>
            <a:off x="1006475" y="1409700"/>
            <a:ext cx="7124700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Footer Placeholder 1"/>
          <p:cNvSpPr>
            <a:spLocks noGrp="1"/>
          </p:cNvSpPr>
          <p:nvPr/>
        </p:nvSpPr>
        <p:spPr bwMode="auto">
          <a:xfrm>
            <a:off x="5172075" y="6488113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B.1 Instructions, sorted by opcode</a:t>
            </a:r>
          </a:p>
        </p:txBody>
      </p:sp>
    </p:spTree>
    <p:extLst>
      <p:ext uri="{BB962C8B-B14F-4D97-AF65-F5344CB8AC3E}">
        <p14:creationId xmlns:p14="http://schemas.microsoft.com/office/powerpoint/2010/main" val="24586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65" b="2"/>
          <a:stretch>
            <a:fillRect/>
          </a:stretch>
        </p:blipFill>
        <p:spPr bwMode="auto">
          <a:xfrm>
            <a:off x="1019175" y="1436688"/>
            <a:ext cx="7124700" cy="32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600575"/>
            <a:ext cx="7143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B.1 Instructions, sorted by opcode</a:t>
            </a:r>
          </a:p>
        </p:txBody>
      </p:sp>
    </p:spTree>
    <p:extLst>
      <p:ext uri="{BB962C8B-B14F-4D97-AF65-F5344CB8AC3E}">
        <p14:creationId xmlns:p14="http://schemas.microsoft.com/office/powerpoint/2010/main" val="17672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Lab3 – Due Friday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571625"/>
            <a:ext cx="7188200" cy="466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 rot="19225245">
            <a:off x="-351767" y="2967335"/>
            <a:ext cx="5634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How is it going?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3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3251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B.2 R-type instructions, sorted by funct field</a:t>
            </a: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15"/>
          <a:stretch>
            <a:fillRect/>
          </a:stretch>
        </p:blipFill>
        <p:spPr bwMode="auto">
          <a:xfrm>
            <a:off x="1000125" y="1438275"/>
            <a:ext cx="714375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1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4275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4276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B.2 R-type instructions, sorted by funct field</a:t>
            </a: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98"/>
          <a:stretch>
            <a:fillRect/>
          </a:stretch>
        </p:blipFill>
        <p:spPr bwMode="auto">
          <a:xfrm>
            <a:off x="1000125" y="1447800"/>
            <a:ext cx="714375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162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5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5299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5300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B.3 F-type instructions (fop = 16/17)</a:t>
            </a: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457325"/>
            <a:ext cx="71818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0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R-Type Instructions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22366"/>
              </p:ext>
            </p:extLst>
          </p:nvPr>
        </p:nvGraphicFramePr>
        <p:xfrm>
          <a:off x="1524000" y="2152791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9939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R-Type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shamt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funct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r>
                        <a:rPr lang="en-US" b="1" baseline="0" dirty="0" smtClean="0"/>
                        <a:t>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R-Type Instructions – Register </a:t>
            </a:r>
            <a:r>
              <a:rPr lang="en-US" sz="2000" dirty="0" smtClean="0"/>
              <a:t>Type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lvl="0"/>
            <a:r>
              <a:rPr lang="en-US" sz="2000" dirty="0"/>
              <a:t>Uses 3 registers operands (2 source, 1 destination</a:t>
            </a:r>
            <a:r>
              <a:rPr lang="en-US" sz="2000" dirty="0" smtClean="0"/>
              <a:t>)</a:t>
            </a:r>
          </a:p>
          <a:p>
            <a:pPr lvl="0"/>
            <a:r>
              <a:rPr lang="en-US" sz="2000" dirty="0" smtClean="0"/>
              <a:t>Example Assembly Instruction:  </a:t>
            </a:r>
            <a:r>
              <a:rPr lang="en-US" sz="2000" dirty="0" err="1" smtClean="0"/>
              <a:t>instr</a:t>
            </a:r>
            <a:r>
              <a:rPr lang="en-US" sz="2000" dirty="0" smtClean="0"/>
              <a:t>    </a:t>
            </a:r>
            <a:r>
              <a:rPr lang="en-US" sz="2000" dirty="0" err="1" smtClean="0"/>
              <a:t>rd</a:t>
            </a:r>
            <a:r>
              <a:rPr lang="en-US" sz="2000" dirty="0" smtClean="0"/>
              <a:t>,  </a:t>
            </a:r>
            <a:r>
              <a:rPr lang="en-US" sz="2000" dirty="0" err="1" smtClean="0"/>
              <a:t>rs</a:t>
            </a:r>
            <a:r>
              <a:rPr lang="en-US" sz="2000" dirty="0" smtClean="0"/>
              <a:t>,  </a:t>
            </a:r>
            <a:r>
              <a:rPr lang="en-US" sz="2000" dirty="0" err="1" smtClean="0"/>
              <a:t>rt</a:t>
            </a:r>
            <a:endParaRPr lang="en-US" sz="2000" dirty="0"/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r>
              <a:rPr lang="en-US" sz="2000" dirty="0" smtClean="0"/>
              <a:t>Ex: add $t0, $s4, $s5</a:t>
            </a:r>
            <a:endParaRPr lang="en-US" sz="2000" dirty="0" smtClean="0"/>
          </a:p>
          <a:p>
            <a:pPr>
              <a:defRPr/>
            </a:pPr>
            <a:endParaRPr lang="en-US" sz="2000" kern="0" dirty="0"/>
          </a:p>
        </p:txBody>
      </p:sp>
      <p:sp>
        <p:nvSpPr>
          <p:cNvPr id="8" name="Oval 7"/>
          <p:cNvSpPr/>
          <p:nvPr/>
        </p:nvSpPr>
        <p:spPr bwMode="auto">
          <a:xfrm>
            <a:off x="5766384" y="3721621"/>
            <a:ext cx="518208" cy="4230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263916" y="3710248"/>
            <a:ext cx="914804" cy="44582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Line Callout 1 1"/>
          <p:cNvSpPr/>
          <p:nvPr/>
        </p:nvSpPr>
        <p:spPr bwMode="auto">
          <a:xfrm>
            <a:off x="7178720" y="4383537"/>
            <a:ext cx="1009934" cy="420475"/>
          </a:xfrm>
          <a:prstGeom prst="borderCallout1">
            <a:avLst>
              <a:gd name="adj1" fmla="val 51208"/>
              <a:gd name="adj2" fmla="val -225"/>
              <a:gd name="adj3" fmla="val -43298"/>
              <a:gd name="adj4" fmla="val -3698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Source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4326340" y="4383537"/>
            <a:ext cx="1453689" cy="420475"/>
          </a:xfrm>
          <a:prstGeom prst="borderCallout1">
            <a:avLst>
              <a:gd name="adj1" fmla="val 44717"/>
              <a:gd name="adj2" fmla="val 101126"/>
              <a:gd name="adj3" fmla="val -53035"/>
              <a:gd name="adj4" fmla="val 117371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Destination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5415756"/>
            <a:ext cx="8504237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0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5114925"/>
            <a:ext cx="81883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R-Type Instructions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4" y="1643856"/>
            <a:ext cx="8504237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55849" y="293420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You Try:</a:t>
            </a:r>
          </a:p>
          <a:p>
            <a:pPr lvl="0"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Ex</a:t>
            </a:r>
            <a:r>
              <a:rPr lang="en-US" sz="2000" dirty="0">
                <a:solidFill>
                  <a:srgbClr val="000000"/>
                </a:solidFill>
              </a:rPr>
              <a:t>:  add  $s0, $s1, $s2</a:t>
            </a:r>
          </a:p>
          <a:p>
            <a:pPr lvl="0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sz="2000" dirty="0">
                <a:solidFill>
                  <a:srgbClr val="000000"/>
                </a:solidFill>
              </a:rPr>
              <a:t>Ex:  sub  $t0, $t3, $t5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5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I</a:t>
            </a:r>
            <a:r>
              <a:rPr lang="en-US" kern="0" dirty="0" smtClean="0"/>
              <a:t>-Type Instructions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5609"/>
              </p:ext>
            </p:extLst>
          </p:nvPr>
        </p:nvGraphicFramePr>
        <p:xfrm>
          <a:off x="1524000" y="2152792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3048000"/>
              </a:tblGrid>
              <a:tr h="19939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imm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 bits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000" dirty="0" smtClean="0"/>
              <a:t>I-Type </a:t>
            </a:r>
            <a:r>
              <a:rPr lang="en-US" sz="2000" dirty="0"/>
              <a:t>Instructions – Immediate </a:t>
            </a:r>
            <a:r>
              <a:rPr lang="en-US" sz="2000" dirty="0" smtClean="0"/>
              <a:t>Type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 smtClean="0"/>
          </a:p>
          <a:p>
            <a:pPr lvl="0">
              <a:defRPr/>
            </a:pPr>
            <a:r>
              <a:rPr lang="en-US" sz="2000" dirty="0"/>
              <a:t>Uses 2 registers operands and 1 immediate operand</a:t>
            </a:r>
          </a:p>
          <a:p>
            <a:pPr lvl="0">
              <a:defRPr/>
            </a:pPr>
            <a:r>
              <a:rPr lang="en-US" sz="2000" dirty="0"/>
              <a:t>Example Assembly Instruction:  </a:t>
            </a:r>
            <a:endParaRPr lang="en-US" sz="2000" dirty="0" smtClean="0"/>
          </a:p>
          <a:p>
            <a:pPr marL="0" lvl="0" indent="0"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instr</a:t>
            </a:r>
            <a:r>
              <a:rPr lang="en-US" sz="2000" dirty="0"/>
              <a:t>    </a:t>
            </a:r>
            <a:r>
              <a:rPr lang="en-US" sz="2000" dirty="0" err="1" smtClean="0"/>
              <a:t>rt</a:t>
            </a:r>
            <a:r>
              <a:rPr lang="en-US" sz="2000" dirty="0" smtClean="0"/>
              <a:t>,  </a:t>
            </a:r>
            <a:r>
              <a:rPr lang="en-US" sz="2000" dirty="0" err="1"/>
              <a:t>rs</a:t>
            </a:r>
            <a:r>
              <a:rPr lang="en-US" sz="2000" dirty="0"/>
              <a:t>,  </a:t>
            </a:r>
            <a:r>
              <a:rPr lang="en-US" sz="2000" dirty="0" err="1" smtClean="0"/>
              <a:t>imm</a:t>
            </a:r>
            <a:endParaRPr lang="en-US" sz="2000" dirty="0"/>
          </a:p>
          <a:p>
            <a:pPr marL="0" lvl="0" indent="0"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instr</a:t>
            </a:r>
            <a:r>
              <a:rPr lang="en-US" sz="2000" dirty="0"/>
              <a:t>    </a:t>
            </a:r>
            <a:r>
              <a:rPr lang="en-US" sz="2000" dirty="0" err="1"/>
              <a:t>rd</a:t>
            </a:r>
            <a:r>
              <a:rPr lang="en-US" sz="2000" dirty="0"/>
              <a:t>,  </a:t>
            </a:r>
            <a:r>
              <a:rPr lang="en-US" sz="2000" dirty="0" err="1" smtClean="0"/>
              <a:t>imm</a:t>
            </a:r>
            <a:r>
              <a:rPr lang="en-US" sz="2000" dirty="0" smtClean="0"/>
              <a:t> (</a:t>
            </a:r>
            <a:r>
              <a:rPr lang="en-US" sz="2000" dirty="0" err="1" smtClean="0"/>
              <a:t>rs</a:t>
            </a:r>
            <a:r>
              <a:rPr lang="en-US" sz="2000" dirty="0" smtClean="0"/>
              <a:t>)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Ex</a:t>
            </a:r>
            <a:r>
              <a:rPr lang="en-US" sz="2000" dirty="0"/>
              <a:t>:  </a:t>
            </a:r>
            <a:r>
              <a:rPr lang="en-US" sz="2000" dirty="0" err="1"/>
              <a:t>addi</a:t>
            </a:r>
            <a:r>
              <a:rPr lang="en-US" sz="2000" dirty="0"/>
              <a:t>  $s3, $s3, 4</a:t>
            </a:r>
          </a:p>
          <a:p>
            <a:endParaRPr lang="en-US" sz="2000" dirty="0" smtClean="0"/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11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26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Bit Masking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1377950" algn="l"/>
              </a:tabLst>
            </a:pPr>
            <a:r>
              <a:rPr lang="en-US" dirty="0" smtClean="0"/>
              <a:t>Given: 	A = 0x12345678</a:t>
            </a:r>
          </a:p>
          <a:p>
            <a:pPr>
              <a:tabLst>
                <a:tab pos="1377950" algn="l"/>
              </a:tabLst>
            </a:pPr>
            <a:r>
              <a:rPr lang="en-US" dirty="0"/>
              <a:t> </a:t>
            </a:r>
            <a:r>
              <a:rPr lang="en-US" dirty="0" smtClean="0"/>
              <a:t>	B = 0xFFFF0000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What is A AND B (AB)?</a:t>
            </a:r>
          </a:p>
          <a:p>
            <a:r>
              <a:rPr lang="en-US" dirty="0" smtClean="0"/>
              <a:t>What is A OR B (A+B)?</a:t>
            </a:r>
          </a:p>
          <a:p>
            <a:r>
              <a:rPr lang="en-US" dirty="0" smtClean="0"/>
              <a:t>AND – clear bits</a:t>
            </a:r>
          </a:p>
          <a:p>
            <a:r>
              <a:rPr lang="en-US" kern="0" dirty="0" smtClean="0"/>
              <a:t>OR – set bits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4461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pic>
        <p:nvPicPr>
          <p:cNvPr id="593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200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1"/>
          <p:cNvSpPr>
            <a:spLocks noChangeArrowheads="1"/>
          </p:cNvSpPr>
          <p:nvPr/>
        </p:nvSpPr>
        <p:spPr bwMode="auto">
          <a:xfrm>
            <a:off x="811213" y="5257800"/>
            <a:ext cx="3600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Figure 6.9 Machine code for I-type instructions</a:t>
            </a:r>
            <a:endParaRPr lang="en-US" altLang="en-US" sz="1200" b="0"/>
          </a:p>
        </p:txBody>
      </p:sp>
      <p:sp>
        <p:nvSpPr>
          <p:cNvPr id="5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I-Type Instructions</a:t>
            </a:r>
          </a:p>
        </p:txBody>
      </p:sp>
    </p:spTree>
    <p:extLst>
      <p:ext uri="{BB962C8B-B14F-4D97-AF65-F5344CB8AC3E}">
        <p14:creationId xmlns:p14="http://schemas.microsoft.com/office/powerpoint/2010/main" val="42884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pic>
        <p:nvPicPr>
          <p:cNvPr id="604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4582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1"/>
          <p:cNvSpPr>
            <a:spLocks noChangeArrowheads="1"/>
          </p:cNvSpPr>
          <p:nvPr/>
        </p:nvSpPr>
        <p:spPr bwMode="auto">
          <a:xfrm>
            <a:off x="685800" y="5181600"/>
            <a:ext cx="3822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Figure 6.10 Machine code for an l-type instruction</a:t>
            </a:r>
            <a:endParaRPr lang="en-US" altLang="en-US" sz="1200" b="0"/>
          </a:p>
        </p:txBody>
      </p:sp>
      <p:sp>
        <p:nvSpPr>
          <p:cNvPr id="5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I-Type Instructions</a:t>
            </a:r>
          </a:p>
        </p:txBody>
      </p:sp>
    </p:spTree>
    <p:extLst>
      <p:ext uri="{BB962C8B-B14F-4D97-AF65-F5344CB8AC3E}">
        <p14:creationId xmlns:p14="http://schemas.microsoft.com/office/powerpoint/2010/main" val="13186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29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endParaRPr lang="en-US" dirty="0" smtClean="0"/>
          </a:p>
          <a:p>
            <a:r>
              <a:rPr lang="en-US" dirty="0" smtClean="0"/>
              <a:t>Review</a:t>
            </a:r>
          </a:p>
          <a:p>
            <a:endParaRPr lang="en-US" dirty="0" smtClean="0"/>
          </a:p>
          <a:p>
            <a:r>
              <a:rPr lang="en-US" dirty="0" smtClean="0"/>
              <a:t>Assembly</a:t>
            </a:r>
          </a:p>
          <a:p>
            <a:endParaRPr lang="en-US" dirty="0" smtClean="0"/>
          </a:p>
          <a:p>
            <a:r>
              <a:rPr lang="en-US" dirty="0" smtClean="0"/>
              <a:t>Assembly to Machine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5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J-Type Instructions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62900"/>
              </p:ext>
            </p:extLst>
          </p:nvPr>
        </p:nvGraphicFramePr>
        <p:xfrm>
          <a:off x="1524000" y="2139145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5080000"/>
              </a:tblGrid>
              <a:tr h="19939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 bits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26 bits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000" dirty="0" smtClean="0"/>
              <a:t>J-Type </a:t>
            </a:r>
            <a:r>
              <a:rPr lang="en-US" sz="2000" dirty="0"/>
              <a:t>Instructions – Jump </a:t>
            </a:r>
            <a:r>
              <a:rPr lang="en-US" sz="2000" dirty="0" smtClean="0"/>
              <a:t>Type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 smtClean="0"/>
          </a:p>
          <a:p>
            <a:pPr lvl="0">
              <a:defRPr/>
            </a:pPr>
            <a:r>
              <a:rPr lang="en-US" sz="2000" dirty="0"/>
              <a:t>j or </a:t>
            </a:r>
            <a:r>
              <a:rPr lang="en-US" sz="2000" dirty="0" err="1"/>
              <a:t>jal</a:t>
            </a:r>
            <a:r>
              <a:rPr lang="en-US" sz="2000" dirty="0"/>
              <a:t> (</a:t>
            </a:r>
            <a:r>
              <a:rPr lang="en-US" sz="2000" dirty="0" err="1"/>
              <a:t>jr</a:t>
            </a:r>
            <a:r>
              <a:rPr lang="en-US" sz="2000" dirty="0"/>
              <a:t> is an R-Type Instruction that uses only the </a:t>
            </a:r>
            <a:r>
              <a:rPr lang="en-US" sz="2000" dirty="0" err="1"/>
              <a:t>rs</a:t>
            </a:r>
            <a:r>
              <a:rPr lang="en-US" sz="2000" dirty="0"/>
              <a:t> operand)</a:t>
            </a:r>
          </a:p>
          <a:p>
            <a:pPr lvl="0"/>
            <a:r>
              <a:rPr lang="en-US" sz="2000" dirty="0"/>
              <a:t>26 Bits for the Target or offset value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Pseudo-Direct Addressing</a:t>
            </a:r>
          </a:p>
          <a:p>
            <a:pPr lvl="0"/>
            <a:r>
              <a:rPr lang="en-US" sz="2000" dirty="0"/>
              <a:t>New address is computed by taking the upper 4 bits of the PC, concatenated to the 26 bit immediate value, and the lower two bits are 00, so the address created remains word-aligned.   PC &lt;- PC31-28 &amp; IR25-0 &amp; 00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1555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J-Type Instructions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797"/>
              </p:ext>
            </p:extLst>
          </p:nvPr>
        </p:nvGraphicFramePr>
        <p:xfrm>
          <a:off x="1524794" y="4753610"/>
          <a:ext cx="609600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5080000"/>
              </a:tblGrid>
              <a:tr h="19939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J-Type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 bits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26 bits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000" dirty="0" smtClean="0"/>
              <a:t>Given this code convert </a:t>
            </a:r>
            <a:r>
              <a:rPr lang="en-US" sz="2000" dirty="0"/>
              <a:t>Jump</a:t>
            </a:r>
            <a:r>
              <a:rPr lang="en-US" sz="2000" dirty="0" smtClean="0"/>
              <a:t>:</a:t>
            </a:r>
          </a:p>
          <a:p>
            <a:pPr marL="0" indent="0">
              <a:buNone/>
              <a:defRPr/>
            </a:pPr>
            <a:r>
              <a:rPr lang="en-US" sz="2000" dirty="0" smtClean="0"/>
              <a:t>0x00400000	</a:t>
            </a:r>
            <a:r>
              <a:rPr lang="en-US" sz="2000" dirty="0" err="1" smtClean="0"/>
              <a:t>addi</a:t>
            </a:r>
            <a:r>
              <a:rPr lang="en-US" sz="2000" dirty="0" smtClean="0"/>
              <a:t> </a:t>
            </a:r>
            <a:r>
              <a:rPr lang="en-US" sz="2000" dirty="0"/>
              <a:t>$s0, $0, 4   # $s0 = 4</a:t>
            </a:r>
          </a:p>
          <a:p>
            <a:pPr marL="0" indent="0">
              <a:buNone/>
              <a:defRPr/>
            </a:pPr>
            <a:r>
              <a:rPr lang="en-US" sz="2000" dirty="0" smtClean="0"/>
              <a:t>0x00400004	</a:t>
            </a:r>
            <a:r>
              <a:rPr lang="en-US" sz="2000" dirty="0" err="1" smtClean="0"/>
              <a:t>addi</a:t>
            </a:r>
            <a:r>
              <a:rPr lang="en-US" sz="2000" dirty="0" smtClean="0"/>
              <a:t> </a:t>
            </a:r>
            <a:r>
              <a:rPr lang="en-US" sz="2000" dirty="0"/>
              <a:t>$s1, $0, 1   # $s1 = 1</a:t>
            </a:r>
          </a:p>
          <a:p>
            <a:pPr marL="0" indent="0">
              <a:buNone/>
              <a:defRPr/>
            </a:pPr>
            <a:r>
              <a:rPr lang="en-US" sz="2000" dirty="0" smtClean="0"/>
              <a:t>0x00400008	j   </a:t>
            </a:r>
            <a:r>
              <a:rPr lang="en-US" sz="2000" dirty="0"/>
              <a:t>target     # jump to target</a:t>
            </a:r>
          </a:p>
          <a:p>
            <a:pPr marL="0" indent="0">
              <a:buNone/>
              <a:defRPr/>
            </a:pPr>
            <a:r>
              <a:rPr lang="en-US" sz="2000" dirty="0" smtClean="0"/>
              <a:t>0x0040000c	</a:t>
            </a:r>
            <a:r>
              <a:rPr lang="en-US" sz="2000" dirty="0" err="1" smtClean="0"/>
              <a:t>addi</a:t>
            </a:r>
            <a:r>
              <a:rPr lang="en-US" sz="2000" dirty="0" smtClean="0"/>
              <a:t> </a:t>
            </a:r>
            <a:r>
              <a:rPr lang="en-US" sz="2000" dirty="0"/>
              <a:t>$s1, $s1, 1   # not executed</a:t>
            </a:r>
          </a:p>
          <a:p>
            <a:pPr marL="0" indent="0">
              <a:buNone/>
              <a:defRPr/>
            </a:pPr>
            <a:r>
              <a:rPr lang="en-US" sz="2000" dirty="0" smtClean="0"/>
              <a:t>0x00400010	sub  </a:t>
            </a:r>
            <a:r>
              <a:rPr lang="en-US" sz="2000" dirty="0"/>
              <a:t>$s1, $s1, $s0  # not executed</a:t>
            </a:r>
          </a:p>
          <a:p>
            <a:pPr marL="0" indent="0">
              <a:buNone/>
              <a:defRPr/>
            </a:pPr>
            <a:r>
              <a:rPr lang="en-US" sz="2000" dirty="0" smtClean="0"/>
              <a:t>		target</a:t>
            </a:r>
            <a:r>
              <a:rPr lang="en-US" sz="2000" dirty="0"/>
              <a:t>:</a:t>
            </a:r>
          </a:p>
          <a:p>
            <a:pPr marL="0" indent="0">
              <a:buNone/>
              <a:defRPr/>
            </a:pPr>
            <a:r>
              <a:rPr lang="en-US" sz="2000" dirty="0" smtClean="0"/>
              <a:t>0x00400014	add  </a:t>
            </a:r>
            <a:r>
              <a:rPr lang="en-US" sz="2000" dirty="0"/>
              <a:t>$s1, $s1, $s0  # $s1 = 1 + 4 = 5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2732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pic>
        <p:nvPicPr>
          <p:cNvPr id="6349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0772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1"/>
          <p:cNvSpPr>
            <a:spLocks noChangeArrowheads="1"/>
          </p:cNvSpPr>
          <p:nvPr/>
        </p:nvSpPr>
        <p:spPr bwMode="auto">
          <a:xfrm>
            <a:off x="762000" y="5181600"/>
            <a:ext cx="422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Figure 6.12 Machine code to assembly code translation</a:t>
            </a:r>
            <a:endParaRPr lang="en-US" altLang="en-US" sz="1200" b="0"/>
          </a:p>
        </p:txBody>
      </p:sp>
      <p:sp>
        <p:nvSpPr>
          <p:cNvPr id="5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42370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Machine Code to Assembly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1377950" algn="l"/>
              </a:tabLst>
            </a:pPr>
            <a:r>
              <a:rPr lang="en-US" dirty="0" smtClean="0"/>
              <a:t>Find the Assembly Function:</a:t>
            </a:r>
          </a:p>
          <a:p>
            <a:pPr>
              <a:tabLst>
                <a:tab pos="1377950" algn="l"/>
              </a:tabLst>
            </a:pPr>
            <a:r>
              <a:rPr lang="en-US" dirty="0" smtClean="0"/>
              <a:t>Given Machine Code:  </a:t>
            </a:r>
            <a:r>
              <a:rPr lang="en-US" dirty="0"/>
              <a:t>0xAD310004</a:t>
            </a:r>
            <a:endParaRPr lang="en-US" dirty="0" smtClean="0"/>
          </a:p>
          <a:p>
            <a:pPr>
              <a:tabLst>
                <a:tab pos="1377950" algn="l"/>
              </a:tabLs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509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581150"/>
            <a:ext cx="42957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Register Set</a:t>
            </a:r>
          </a:p>
        </p:txBody>
      </p:sp>
    </p:spTree>
    <p:extLst>
      <p:ext uri="{BB962C8B-B14F-4D97-AF65-F5344CB8AC3E}">
        <p14:creationId xmlns:p14="http://schemas.microsoft.com/office/powerpoint/2010/main" val="6372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42"/>
          <a:stretch>
            <a:fillRect/>
          </a:stretch>
        </p:blipFill>
        <p:spPr bwMode="auto">
          <a:xfrm>
            <a:off x="1006475" y="1409700"/>
            <a:ext cx="7124700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Footer Placeholder 1"/>
          <p:cNvSpPr>
            <a:spLocks noGrp="1"/>
          </p:cNvSpPr>
          <p:nvPr/>
        </p:nvSpPr>
        <p:spPr bwMode="auto">
          <a:xfrm>
            <a:off x="5172075" y="6488113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B.1 Instructions, sorted by opcode</a:t>
            </a:r>
          </a:p>
        </p:txBody>
      </p:sp>
    </p:spTree>
    <p:extLst>
      <p:ext uri="{BB962C8B-B14F-4D97-AF65-F5344CB8AC3E}">
        <p14:creationId xmlns:p14="http://schemas.microsoft.com/office/powerpoint/2010/main" val="25504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65" b="2"/>
          <a:stretch>
            <a:fillRect/>
          </a:stretch>
        </p:blipFill>
        <p:spPr bwMode="auto">
          <a:xfrm>
            <a:off x="1019175" y="1436688"/>
            <a:ext cx="7124700" cy="32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600575"/>
            <a:ext cx="7143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B.1 Instructions, sorted by opcode</a:t>
            </a:r>
          </a:p>
        </p:txBody>
      </p:sp>
    </p:spTree>
    <p:extLst>
      <p:ext uri="{BB962C8B-B14F-4D97-AF65-F5344CB8AC3E}">
        <p14:creationId xmlns:p14="http://schemas.microsoft.com/office/powerpoint/2010/main" val="5526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3251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B.2 R-type instructions, sorted by funct field</a:t>
            </a: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15"/>
          <a:stretch>
            <a:fillRect/>
          </a:stretch>
        </p:blipFill>
        <p:spPr bwMode="auto">
          <a:xfrm>
            <a:off x="1000125" y="1438275"/>
            <a:ext cx="714375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4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4275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4276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B.2 R-type instructions, sorted by funct field</a:t>
            </a: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98"/>
          <a:stretch>
            <a:fillRect/>
          </a:stretch>
        </p:blipFill>
        <p:spPr bwMode="auto">
          <a:xfrm>
            <a:off x="1000125" y="1447800"/>
            <a:ext cx="714375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162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4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5299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5300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B.3 F-type instructions (fop = 16/17)</a:t>
            </a: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457325"/>
            <a:ext cx="71818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1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vs               Micro-Architecture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5825783" cy="4324350"/>
          </a:xfrm>
        </p:spPr>
        <p:txBody>
          <a:bodyPr/>
          <a:lstStyle/>
          <a:p>
            <a:r>
              <a:rPr lang="en-US" u="sng" dirty="0"/>
              <a:t>Architecture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the programmer’s view of the computer</a:t>
            </a:r>
          </a:p>
          <a:p>
            <a:pPr lvl="1"/>
            <a:r>
              <a:rPr lang="en-US" b="0" dirty="0"/>
              <a:t>Defined by </a:t>
            </a:r>
            <a:r>
              <a:rPr lang="en-US" b="0" dirty="0" smtClean="0"/>
              <a:t>instruction set </a:t>
            </a:r>
            <a:r>
              <a:rPr lang="en-US" b="0" dirty="0"/>
              <a:t>and operand </a:t>
            </a:r>
            <a:r>
              <a:rPr lang="en-US" b="0" dirty="0" smtClean="0"/>
              <a:t>locations (i.e. registers, instructions, and memory)</a:t>
            </a:r>
          </a:p>
          <a:p>
            <a:pPr lvl="1"/>
            <a:r>
              <a:rPr lang="en-US" b="0" dirty="0" smtClean="0"/>
              <a:t>Types – x86, PowerPC, </a:t>
            </a:r>
            <a:r>
              <a:rPr lang="en-US" b="0" dirty="0" smtClean="0"/>
              <a:t>ARM, and </a:t>
            </a:r>
            <a:r>
              <a:rPr lang="en-US" b="0" dirty="0" smtClean="0"/>
              <a:t>MIPS</a:t>
            </a:r>
            <a:endParaRPr lang="en-US" b="0" dirty="0"/>
          </a:p>
          <a:p>
            <a:r>
              <a:rPr lang="en-US" u="sng" dirty="0"/>
              <a:t>Micro-architecture</a:t>
            </a:r>
            <a:r>
              <a:rPr lang="en-US" b="0" dirty="0"/>
              <a:t>: how to implement an architecture in </a:t>
            </a:r>
            <a:r>
              <a:rPr lang="en-US" b="0" dirty="0" smtClean="0"/>
              <a:t>hardware – Pentium, A10</a:t>
            </a:r>
            <a:endParaRPr lang="en-US" b="0" dirty="0"/>
          </a:p>
          <a:p>
            <a:pPr lvl="1"/>
            <a:r>
              <a:rPr lang="en-US" b="0" dirty="0"/>
              <a:t>Specific arrangement of registers, memories</a:t>
            </a:r>
            <a:r>
              <a:rPr lang="en-US" b="0" dirty="0" smtClean="0"/>
              <a:t>, ALUs etc.</a:t>
            </a:r>
            <a:endParaRPr lang="en-US" b="0" dirty="0"/>
          </a:p>
          <a:p>
            <a:pPr lvl="1"/>
            <a:r>
              <a:rPr lang="en-US" b="0" dirty="0"/>
              <a:t>Many different microarchitectures exist for a single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5 April 2017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2015325"/>
              </p:ext>
            </p:extLst>
          </p:nvPr>
        </p:nvGraphicFramePr>
        <p:xfrm>
          <a:off x="6553200" y="1450145"/>
          <a:ext cx="222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4" imgW="1866733" imgH="4161520" progId="Visio.Drawing.11">
                  <p:embed/>
                </p:oleObj>
              </mc:Choice>
              <mc:Fallback>
                <p:oleObj name="Visio" r:id="rId4" imgW="1866733" imgH="41615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450145"/>
                        <a:ext cx="22225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85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1"/>
          <p:cNvSpPr>
            <a:spLocks noGrp="1"/>
          </p:cNvSpPr>
          <p:nvPr/>
        </p:nvSpPr>
        <p:spPr bwMode="auto">
          <a:xfrm>
            <a:off x="2587625" y="6157912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pic>
        <p:nvPicPr>
          <p:cNvPr id="542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4950"/>
            <a:ext cx="5857875" cy="123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1"/>
          <p:cNvSpPr>
            <a:spLocks noChangeArrowheads="1"/>
          </p:cNvSpPr>
          <p:nvPr/>
        </p:nvSpPr>
        <p:spPr bwMode="auto">
          <a:xfrm>
            <a:off x="790573" y="2740509"/>
            <a:ext cx="3460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6.5 R-type machine instruction format</a:t>
            </a:r>
            <a:endParaRPr lang="en-US" altLang="en-US" sz="1200" b="0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3" y="3018322"/>
            <a:ext cx="5905502" cy="125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90575" y="4247883"/>
            <a:ext cx="2727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6.8 I-type instruction format</a:t>
            </a:r>
            <a:endParaRPr lang="en-US" altLang="en-US" sz="1200" b="0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519479"/>
            <a:ext cx="5905500" cy="134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90573" y="6019800"/>
            <a:ext cx="2846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6.11 J-type instruction format</a:t>
            </a:r>
            <a:endParaRPr lang="en-US" altLang="en-US" sz="1200" b="0" dirty="0"/>
          </a:p>
        </p:txBody>
      </p:sp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Types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794" y="141922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Register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25194" y="2879415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Immediate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5194" y="439998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Jump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122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581150"/>
            <a:ext cx="42957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Register Set</a:t>
            </a:r>
          </a:p>
        </p:txBody>
      </p:sp>
    </p:spTree>
    <p:extLst>
      <p:ext uri="{BB962C8B-B14F-4D97-AF65-F5344CB8AC3E}">
        <p14:creationId xmlns:p14="http://schemas.microsoft.com/office/powerpoint/2010/main" val="36725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581150"/>
            <a:ext cx="42957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Register Set</a:t>
            </a:r>
          </a:p>
        </p:txBody>
      </p:sp>
    </p:spTree>
    <p:extLst>
      <p:ext uri="{BB962C8B-B14F-4D97-AF65-F5344CB8AC3E}">
        <p14:creationId xmlns:p14="http://schemas.microsoft.com/office/powerpoint/2010/main" val="39426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pic>
        <p:nvPicPr>
          <p:cNvPr id="5632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95538"/>
            <a:ext cx="85042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1"/>
          <p:cNvSpPr>
            <a:spLocks noChangeArrowheads="1"/>
          </p:cNvSpPr>
          <p:nvPr/>
        </p:nvSpPr>
        <p:spPr bwMode="auto">
          <a:xfrm>
            <a:off x="762000" y="5257800"/>
            <a:ext cx="4978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Figure 6.7 Machine code for the R-type instruction of Example 6.3</a:t>
            </a:r>
            <a:endParaRPr lang="en-US" altLang="en-US" sz="1200" b="0"/>
          </a:p>
        </p:txBody>
      </p:sp>
      <p:sp>
        <p:nvSpPr>
          <p:cNvPr id="5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R-Type Instructions</a:t>
            </a:r>
          </a:p>
        </p:txBody>
      </p:sp>
    </p:spTree>
    <p:extLst>
      <p:ext uri="{BB962C8B-B14F-4D97-AF65-F5344CB8AC3E}">
        <p14:creationId xmlns:p14="http://schemas.microsoft.com/office/powerpoint/2010/main" val="391128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Computer Block Diagram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84597" y="1871004"/>
            <a:ext cx="3179298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CPU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9886" y="2706697"/>
            <a:ext cx="1437248" cy="16576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Control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29010" y="2706695"/>
            <a:ext cx="1437248" cy="16576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Datapath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62408" y="3478075"/>
            <a:ext cx="848752" cy="82882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ALU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80700" y="1871004"/>
            <a:ext cx="1464754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Memory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758387" y="1871004"/>
            <a:ext cx="1421296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Input/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84597" y="4529798"/>
            <a:ext cx="8208553" cy="553944"/>
            <a:chOff x="484597" y="4529798"/>
            <a:chExt cx="8208553" cy="553944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484597" y="5058490"/>
              <a:ext cx="8208553" cy="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1214649" y="4529798"/>
              <a:ext cx="0" cy="528692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6673755" y="4592082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Control Bus</a:t>
              </a:r>
              <a:endParaRPr lang="en-US" sz="2400" dirty="0"/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4355909" y="4529798"/>
              <a:ext cx="0" cy="54986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6066090" y="4533873"/>
              <a:ext cx="0" cy="54986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484597" y="4529798"/>
            <a:ext cx="8208553" cy="967699"/>
            <a:chOff x="484597" y="4529798"/>
            <a:chExt cx="8208553" cy="967699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484597" y="5488117"/>
              <a:ext cx="8208553" cy="9378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673755" y="5026452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Data Bus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2008200" y="4529798"/>
              <a:ext cx="0" cy="96769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4726721" y="4529798"/>
              <a:ext cx="2" cy="96769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H="1">
              <a:off x="6436903" y="4533873"/>
              <a:ext cx="1" cy="963624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484597" y="4529798"/>
            <a:ext cx="8208553" cy="1418306"/>
            <a:chOff x="484597" y="4529798"/>
            <a:chExt cx="8208553" cy="1418306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484597" y="5922852"/>
              <a:ext cx="8208553" cy="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673755" y="5461187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Address Bus</a:t>
              </a:r>
              <a:endParaRPr lang="en-US" sz="2400" dirty="0"/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788410" y="4533873"/>
              <a:ext cx="0" cy="138897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5110795" y="4529798"/>
              <a:ext cx="0" cy="1414231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6820976" y="4533873"/>
              <a:ext cx="0" cy="1414231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7179683" y="2358103"/>
            <a:ext cx="1745953" cy="828821"/>
            <a:chOff x="7179683" y="2358103"/>
            <a:chExt cx="1745953" cy="828821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7179683" y="2715501"/>
              <a:ext cx="511310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7179683" y="2867901"/>
              <a:ext cx="503769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Rectangle 56"/>
            <p:cNvSpPr/>
            <p:nvPr/>
          </p:nvSpPr>
          <p:spPr bwMode="auto">
            <a:xfrm>
              <a:off x="7683452" y="2358103"/>
              <a:ext cx="1242184" cy="828821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Outside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World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88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smtClean="0"/>
              <a:t>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dirty="0" smtClean="0">
                <a:solidFill>
                  <a:srgbClr val="FF0000"/>
                </a:solidFill>
              </a:rPr>
              <a:t>CPU</a:t>
            </a:r>
            <a:r>
              <a:rPr lang="en-US" dirty="0" smtClean="0"/>
              <a:t> – Central Processing Unit</a:t>
            </a:r>
          </a:p>
          <a:p>
            <a:pPr lvl="1"/>
            <a:r>
              <a:rPr lang="en-US" dirty="0" smtClean="0"/>
              <a:t>Controller – makes other components work together</a:t>
            </a:r>
          </a:p>
          <a:p>
            <a:pPr lvl="1"/>
            <a:r>
              <a:rPr lang="en-US" dirty="0" err="1" smtClean="0"/>
              <a:t>Datapath</a:t>
            </a:r>
            <a:r>
              <a:rPr lang="en-US" dirty="0" smtClean="0"/>
              <a:t> – does computations; keep track of where we are.  What are we tracking?</a:t>
            </a:r>
          </a:p>
          <a:p>
            <a:pPr lvl="2"/>
            <a:r>
              <a:rPr lang="en-US" dirty="0" smtClean="0"/>
              <a:t>Program Counter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 smtClean="0">
                <a:solidFill>
                  <a:srgbClr val="FF0000"/>
                </a:solidFill>
              </a:rPr>
              <a:t>Memory</a:t>
            </a:r>
            <a:r>
              <a:rPr lang="en-US" dirty="0" smtClean="0"/>
              <a:t> – Stores information (code and data)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– where </a:t>
            </a:r>
            <a:r>
              <a:rPr lang="en-US" dirty="0" smtClean="0"/>
              <a:t>info is located</a:t>
            </a:r>
          </a:p>
          <a:p>
            <a:pPr lvl="1"/>
            <a:r>
              <a:rPr lang="en-US" dirty="0" smtClean="0"/>
              <a:t>Data – what info is</a:t>
            </a:r>
          </a:p>
          <a:p>
            <a:pPr marL="0" indent="0">
              <a:buNone/>
            </a:pPr>
            <a:r>
              <a:rPr lang="en-US" dirty="0" smtClean="0"/>
              <a:t>3) </a:t>
            </a:r>
            <a:r>
              <a:rPr lang="en-US" dirty="0" smtClean="0">
                <a:solidFill>
                  <a:srgbClr val="FF0000"/>
                </a:solidFill>
              </a:rPr>
              <a:t>I/O </a:t>
            </a:r>
            <a:r>
              <a:rPr lang="en-US" dirty="0" smtClean="0"/>
              <a:t>– data goes in/out to/from the outside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5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8" y="1571625"/>
            <a:ext cx="4145884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1"/>
          <p:cNvSpPr>
            <a:spLocks noChangeArrowheads="1"/>
          </p:cNvSpPr>
          <p:nvPr/>
        </p:nvSpPr>
        <p:spPr bwMode="auto">
          <a:xfrm>
            <a:off x="914400" y="5638800"/>
            <a:ext cx="2933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</a:rPr>
              <a:t>Figure 6.1 Word-addressable memory</a:t>
            </a:r>
            <a:endParaRPr lang="en-US" altLang="en-US" sz="1200" b="0" smtClean="0">
              <a:solidFill>
                <a:srgbClr val="000000"/>
              </a:solidFill>
            </a:endParaRPr>
          </a:p>
        </p:txBody>
      </p:sp>
      <p:sp>
        <p:nvSpPr>
          <p:cNvPr id="48132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/>
              <a:t>A</a:t>
            </a:r>
            <a:r>
              <a:rPr lang="en-US" kern="0" dirty="0" smtClean="0"/>
              <a:t>ddressable </a:t>
            </a:r>
            <a:r>
              <a:rPr lang="en-US" kern="0" dirty="0" smtClean="0"/>
              <a:t>Memory</a:t>
            </a:r>
            <a:endParaRPr lang="en-US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642226" y="4411362"/>
            <a:ext cx="253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width =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4654" y="4422376"/>
            <a:ext cx="32534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width = 1 word (32-Bits)</a:t>
            </a:r>
            <a:endParaRPr lang="en-US" sz="2000" b="1" dirty="0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262" y="1661812"/>
            <a:ext cx="3745888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65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RISC</a:t>
            </a:r>
          </a:p>
          <a:p>
            <a:pPr lvl="1"/>
            <a:r>
              <a:rPr lang="en-US" dirty="0" smtClean="0"/>
              <a:t>Reduced Instruction Set Computer</a:t>
            </a:r>
          </a:p>
          <a:p>
            <a:r>
              <a:rPr lang="en-US" dirty="0" smtClean="0"/>
              <a:t>CISC</a:t>
            </a:r>
          </a:p>
          <a:p>
            <a:pPr lvl="1"/>
            <a:r>
              <a:rPr lang="en-US" dirty="0" smtClean="0"/>
              <a:t>Complex Instruction Set Computer</a:t>
            </a:r>
          </a:p>
          <a:p>
            <a:endParaRPr lang="en-US" dirty="0"/>
          </a:p>
          <a:p>
            <a:r>
              <a:rPr lang="en-US" dirty="0" smtClean="0"/>
              <a:t>Tradeoffs RISC vs CISC</a:t>
            </a:r>
            <a:endParaRPr lang="en-US" dirty="0"/>
          </a:p>
          <a:p>
            <a:pPr lvl="1"/>
            <a:r>
              <a:rPr lang="en-US" dirty="0" smtClean="0"/>
              <a:t>more instructions == more complex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5 April 2017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 bwMode="auto">
          <a:xfrm>
            <a:off x="7267575" y="2609850"/>
            <a:ext cx="1114425" cy="1095375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 rot="10800000">
            <a:off x="7267574" y="1514475"/>
            <a:ext cx="1114425" cy="1095375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7575" y="1476375"/>
            <a:ext cx="11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67575" y="3220105"/>
            <a:ext cx="11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HW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0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3581400"/>
            <a:ext cx="82010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81534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1"/>
          <p:cNvSpPr>
            <a:spLocks noChangeArrowheads="1"/>
          </p:cNvSpPr>
          <p:nvPr/>
        </p:nvSpPr>
        <p:spPr bwMode="auto">
          <a:xfrm>
            <a:off x="752475" y="5476875"/>
            <a:ext cx="3935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solidFill>
                  <a:srgbClr val="000000"/>
                </a:solidFill>
              </a:rPr>
              <a:t>Figure 6.4 Big-endian and little-endian data storage</a:t>
            </a:r>
            <a:endParaRPr lang="en-US" altLang="en-US" sz="1200" b="0" dirty="0" smtClean="0">
              <a:solidFill>
                <a:srgbClr val="000000"/>
              </a:solidFill>
            </a:endParaRPr>
          </a:p>
        </p:txBody>
      </p:sp>
      <p:sp>
        <p:nvSpPr>
          <p:cNvPr id="50180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Big-Endian vs Little-Endian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kern="0" dirty="0"/>
              <a:t>Big-Endian</a:t>
            </a:r>
            <a:r>
              <a:rPr lang="en-US" kern="0" dirty="0"/>
              <a:t> – </a:t>
            </a:r>
            <a:r>
              <a:rPr lang="en-US" dirty="0"/>
              <a:t>Byte numbering starts @ </a:t>
            </a:r>
            <a:r>
              <a:rPr lang="en-US" dirty="0" smtClean="0"/>
              <a:t>MSB </a:t>
            </a:r>
            <a:endParaRPr lang="en-US" u="sng" kern="0" dirty="0"/>
          </a:p>
          <a:p>
            <a:r>
              <a:rPr lang="en-US" u="sng" kern="0" dirty="0" smtClean="0">
                <a:solidFill>
                  <a:srgbClr val="FF0000"/>
                </a:solidFill>
              </a:rPr>
              <a:t>Little-Endian</a:t>
            </a:r>
            <a:r>
              <a:rPr lang="en-US" kern="0" dirty="0" smtClean="0"/>
              <a:t> – </a:t>
            </a:r>
            <a:r>
              <a:rPr lang="en-US" dirty="0"/>
              <a:t>Byte numbering starts @ </a:t>
            </a:r>
            <a:r>
              <a:rPr lang="en-US" dirty="0" smtClean="0"/>
              <a:t>LSB </a:t>
            </a:r>
            <a:r>
              <a:rPr lang="en-US" u="sng" kern="0" dirty="0" smtClean="0"/>
              <a:t> </a:t>
            </a:r>
            <a:endParaRPr lang="en-US" u="sng" kern="0" dirty="0"/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771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68561</TotalTime>
  <Words>1131</Words>
  <Application>Microsoft Office PowerPoint</Application>
  <PresentationFormat>On-screen Show (4:3)</PresentationFormat>
  <Paragraphs>338</Paragraphs>
  <Slides>43</Slides>
  <Notes>2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4_USAFA Standard</vt:lpstr>
      <vt:lpstr>5_USAFA Standard</vt:lpstr>
      <vt:lpstr>Visio</vt:lpstr>
      <vt:lpstr>PowerPoint Presentation</vt:lpstr>
      <vt:lpstr>Lab3 – Due Friday</vt:lpstr>
      <vt:lpstr>Lesson 29 Outline</vt:lpstr>
      <vt:lpstr>Architecture vs               Micro-Architecture</vt:lpstr>
      <vt:lpstr>PowerPoint Presentation</vt:lpstr>
      <vt:lpstr>Components of Computer Architecture</vt:lpstr>
      <vt:lpstr>PowerPoint Presentation</vt:lpstr>
      <vt:lpstr>CISC vs RISC</vt:lpstr>
      <vt:lpstr>PowerPoint Presentation</vt:lpstr>
      <vt:lpstr>MIPS Architecture</vt:lpstr>
      <vt:lpstr>Compiler/Assembler Translation</vt:lpstr>
      <vt:lpstr>Assembly Code</vt:lpstr>
      <vt:lpstr>Assembly Code</vt:lpstr>
      <vt:lpstr>Assembly Code</vt:lpstr>
      <vt:lpstr>PowerPoint Presentation</vt:lpstr>
      <vt:lpstr>Lab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4289</cp:revision>
  <cp:lastPrinted>2015-06-02T19:35:14Z</cp:lastPrinted>
  <dcterms:created xsi:type="dcterms:W3CDTF">2005-08-12T19:45:51Z</dcterms:created>
  <dcterms:modified xsi:type="dcterms:W3CDTF">2017-04-05T18:23:36Z</dcterms:modified>
</cp:coreProperties>
</file>