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20" r:id="rId2"/>
    <p:sldMasterId id="2147484040" r:id="rId3"/>
    <p:sldMasterId id="2147484385" r:id="rId4"/>
  </p:sldMasterIdLst>
  <p:notesMasterIdLst>
    <p:notesMasterId r:id="rId34"/>
  </p:notesMasterIdLst>
  <p:handoutMasterIdLst>
    <p:handoutMasterId r:id="rId35"/>
  </p:handoutMasterIdLst>
  <p:sldIdLst>
    <p:sldId id="424" r:id="rId5"/>
    <p:sldId id="425" r:id="rId6"/>
    <p:sldId id="426" r:id="rId7"/>
    <p:sldId id="427" r:id="rId8"/>
    <p:sldId id="428" r:id="rId9"/>
    <p:sldId id="429" r:id="rId10"/>
    <p:sldId id="409" r:id="rId11"/>
    <p:sldId id="431" r:id="rId12"/>
    <p:sldId id="381" r:id="rId13"/>
    <p:sldId id="372" r:id="rId14"/>
    <p:sldId id="373" r:id="rId15"/>
    <p:sldId id="377" r:id="rId16"/>
    <p:sldId id="376" r:id="rId17"/>
    <p:sldId id="400" r:id="rId18"/>
    <p:sldId id="401" r:id="rId19"/>
    <p:sldId id="402" r:id="rId20"/>
    <p:sldId id="403" r:id="rId21"/>
    <p:sldId id="404" r:id="rId22"/>
    <p:sldId id="405" r:id="rId23"/>
    <p:sldId id="399" r:id="rId24"/>
    <p:sldId id="406" r:id="rId25"/>
    <p:sldId id="423" r:id="rId26"/>
    <p:sldId id="430" r:id="rId27"/>
    <p:sldId id="345" r:id="rId28"/>
    <p:sldId id="371" r:id="rId29"/>
    <p:sldId id="375" r:id="rId30"/>
    <p:sldId id="384" r:id="rId31"/>
    <p:sldId id="408" r:id="rId32"/>
    <p:sldId id="374" r:id="rId33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  <a:srgbClr val="FFFF00"/>
    <a:srgbClr val="0C2D83"/>
    <a:srgbClr val="66CCFF"/>
    <a:srgbClr val="96969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88695" autoAdjust="0"/>
  </p:normalViewPr>
  <p:slideViewPr>
    <p:cSldViewPr snapToGrid="0">
      <p:cViewPr varScale="1">
        <p:scale>
          <a:sx n="128" d="100"/>
          <a:sy n="128" d="100"/>
        </p:scale>
        <p:origin x="-240" y="-96"/>
      </p:cViewPr>
      <p:guideLst>
        <p:guide orient="horz" pos="2160"/>
        <p:guide pos="1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476" y="-11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BA592BF-96B1-4BDD-AB63-48571AD1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58B39FB-84CC-4C5A-B5B1-8154B1214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8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5ACF02B-5972-4F53-9E29-5D543256118E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926462A-B0AC-49C1-A8C4-61641AB79B59}" type="slidenum">
              <a:rPr lang="en-US" sz="1200" smtClean="0"/>
              <a:pPr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3BBD8DF-5A19-4603-9831-1078DBE4EAF8}" type="slidenum">
              <a:rPr lang="en-US" sz="1200" smtClean="0"/>
              <a:pPr/>
              <a:t>24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3014AFA-AC7D-449D-83DE-D9A0E0B1CDA3}" type="slidenum">
              <a:rPr lang="en-US" sz="1200" smtClean="0"/>
              <a:pPr/>
              <a:t>29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6269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E9278C8-E5EE-462E-BFC0-169FC82E5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CE2C88F-2F80-4F57-B629-AD63D6A3CD1E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6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8107B25-DB33-4D52-9248-649980D80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B8CC284-99AC-4293-AE5B-530D41210E42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706F834-159A-4AE9-914A-1B0F0E8AD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0E6973E-609D-4352-9813-DC0294ABD1EE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62671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9E5EF6A-A5CF-4641-BF33-5DA77AB03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C90E5AB-FBBA-487C-9D60-EB617A4F1CCC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9EB7A4C-DFF0-469D-886A-8AEB1E31D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FD6B11B-7F6A-49BC-A015-9D320636ADD1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7EDA2B2-5B43-4DE7-953A-6E8049F29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654A043-CB62-4A3E-A279-985922A81307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76B7B90-B0E0-4F6B-BF27-2A044F2EC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65A9769-3DBB-4FE3-8C2B-DFACA8C51FDF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4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2831AD5-0751-4F68-BE4A-37F2E0E6B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C92ABB8-EA35-46FC-B865-05E639A8B628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7D70276-4F00-4FF2-820D-4451C7E9B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F3C8416-BA67-40E2-9A72-E75D8660C103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CBF10FD-84B0-4E68-8EF2-E166D3D84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AA4F24-8BF8-4643-9FC2-8C34D8202727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0F638A2-AB3D-46D8-A2F1-9D89A277E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590D6FC-A7FD-443B-915C-55C89516AFB5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2F669D8-00DC-4BC4-9009-B5870F33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A58C836-EB18-4974-A2A6-E28900F98334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6543204-A1D6-476E-919D-1D5EC27EB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B6C7407-157D-47CB-8282-BA634672B76D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8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4ADBB3E-DAB3-4A25-9A37-F41454E76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4D3E500-AF4D-497E-A137-B2F19319C6AB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sz="3600" b="1" i="1" smtClean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31" descr="usafasea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20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AA15B55C-444B-4C0F-A44B-ED5D12A8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4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D440F55D-582B-4A02-BB49-03EDA62BA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6DFD5A46-E186-4A87-B12E-A5041EEF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7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634FA3A1-C822-4CE2-A4D7-07C4A79C3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31508C-0412-436C-8BFB-038593FE6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90D3FB-3257-4FD9-8154-9111B082BA15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64030069-4BD1-4058-AB1E-FD4A19794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2F3BEC88-472A-422E-AF05-1E5E919BA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05608853-E70F-4FE3-B1F0-C8FF653CE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0D2C1EAC-95E6-401B-88C9-0CCFD65B0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6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fld id="{9F51EFE1-8082-46FC-8EE7-E69A9801F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51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228209-6668-4BE3-856A-DB1CC21C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1A653E-0A72-4693-B1A1-4ABD21CA4B97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64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30AC1E7-5379-4CBF-8CE9-B57638D8E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AACDF95-E785-4789-9501-7F3F2A0A2C1C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D8A509F-8526-420E-866A-D77FF145C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30731EF-8206-4D19-8D39-B25064A6708F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3889DE-89C0-4168-9C6C-257E843B1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B85745C-8606-4303-879B-5A18E2F8952B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DB18A8A-4F34-4DBD-AC6E-5B59F960E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E123FBF-B932-47DA-A850-F8DD01574AF6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F91313A-6512-497A-8C26-DF1D11D9F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31CE8DA-7AA2-4A75-8CED-F07C8E806852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 i="1" smtClean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499B3F-0BE5-46DB-A63A-0AC90058E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A3EF21E-B3F7-42B7-9F68-64BA459DC7A7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9671963-7899-4897-93D5-DEEA1B50E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98E5409-4D87-4955-8D75-F264D1A0D782}" type="datetime3">
              <a:rPr lang="en-US"/>
              <a:pPr>
                <a:defRPr/>
              </a:pPr>
              <a:t>4 January 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  <p:sldLayoutId id="214748433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30A4394-9946-4064-A5C9-FB7762755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2611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sym typeface="Wingdings" pitchFamily="2" charset="2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eaLnBrk="1" hangingPunct="1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pPr eaLnBrk="1" hangingPunct="1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94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24.wmf"/><Relationship Id="rId5" Type="http://schemas.openxmlformats.org/officeDocument/2006/relationships/tags" Target="../tags/tag12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1.xml"/><Relationship Id="rId9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26.wmf"/><Relationship Id="rId5" Type="http://schemas.openxmlformats.org/officeDocument/2006/relationships/tags" Target="../tags/tag1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16.xml"/><Relationship Id="rId9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file:///\\localhost\upload.wikimedia.org\wikipedia\commons\d\d2\153rd_Cav._Reg_coa.png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file:///\\localhost\upload.wikimedia.org\wikipedia\en\1\12\Florida_Gators_logo.svg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9.wmf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28.xml"/><Relationship Id="rId10" Type="http://schemas.openxmlformats.org/officeDocument/2006/relationships/image" Target="../media/image28.wmf"/><Relationship Id="rId4" Type="http://schemas.openxmlformats.org/officeDocument/2006/relationships/tags" Target="../tags/tag27.xml"/><Relationship Id="rId9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3/lab/labnotebook.html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falkinburg/ECE_382_Lab_Ex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2820692" y="1774209"/>
            <a:ext cx="5831944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  <a:t>ECE </a:t>
            </a:r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281</a:t>
            </a:r>
          </a:p>
          <a:p>
            <a:pPr algn="ctr"/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Digital </a:t>
            </a:r>
            <a: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  <a:t>Design and</a:t>
            </a:r>
            <a:b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</a:br>
            <a: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  <a:t>Computer </a:t>
            </a:r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Architecture Lecture 1</a:t>
            </a:r>
            <a:endParaRPr lang="en-US" sz="4000" kern="0" dirty="0">
              <a:effectLst/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  <a:sym typeface="Wingdings" pitchFamily="2" charset="2"/>
              </a:rPr>
              <a:pPr algn="ctr" eaLnBrk="1" hangingPunct="1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</a:t>
            </a:r>
            <a:r>
              <a:rPr lang="en-US" dirty="0" smtClean="0"/>
              <a:t>Kevin Walchko, PhD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78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10C261AF-0633-4B59-B1E7-8EF36C968C27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499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5F1BF93D-7965-4DD0-B887-2385E00C26DC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Grade Distribution</a:t>
            </a:r>
          </a:p>
        </p:txBody>
      </p:sp>
      <p:graphicFrame>
        <p:nvGraphicFramePr>
          <p:cNvPr id="320776" name="Group 26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97776"/>
              </p:ext>
            </p:extLst>
          </p:nvPr>
        </p:nvGraphicFramePr>
        <p:xfrm>
          <a:off x="800100" y="1536700"/>
          <a:ext cx="7797799" cy="4267199"/>
        </p:xfrm>
        <a:graphic>
          <a:graphicData uri="http://schemas.openxmlformats.org/drawingml/2006/table">
            <a:tbl>
              <a:tblPr/>
              <a:tblGrid>
                <a:gridCol w="2338426"/>
                <a:gridCol w="1173781"/>
                <a:gridCol w="899745"/>
                <a:gridCol w="380604"/>
                <a:gridCol w="1548294"/>
                <a:gridCol w="1456949"/>
              </a:tblGrid>
              <a:tr h="4944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78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78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ms Rmn" charset="0"/>
                          <a:cs typeface="Times New Roman" pitchFamily="18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GRs (2)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Labs (4)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  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C+ &lt; 77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Computer Exercises (4)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A- &lt; 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   &lt; 74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Quizzes &amp; Homework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B+ &lt; 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C-  &lt; 70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Exam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   &lt; 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   &lt; 67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B-  &lt;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&lt; 60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61" name="TextBox 5"/>
          <p:cNvSpPr txBox="1">
            <a:spLocks noChangeArrowheads="1"/>
          </p:cNvSpPr>
          <p:nvPr/>
        </p:nvSpPr>
        <p:spPr bwMode="auto">
          <a:xfrm>
            <a:off x="368300" y="5765800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 dirty="0"/>
              <a:t>Note: you have to get a 60% weighted average on the GRs and Final to pass the course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EEAE98C-C699-421E-A7A2-DBC12284BDAE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85EA4A4-7E26-4B9B-A771-C21977FCA319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Policy</a:t>
            </a:r>
          </a:p>
        </p:txBody>
      </p:sp>
      <p:graphicFrame>
        <p:nvGraphicFramePr>
          <p:cNvPr id="328775" name="Group 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409620"/>
              </p:ext>
            </p:extLst>
          </p:nvPr>
        </p:nvGraphicFramePr>
        <p:xfrm>
          <a:off x="522288" y="1357313"/>
          <a:ext cx="8131175" cy="5160961"/>
        </p:xfrm>
        <a:graphic>
          <a:graphicData uri="http://schemas.openxmlformats.org/drawingml/2006/table">
            <a:tbl>
              <a:tblPr/>
              <a:tblGrid>
                <a:gridCol w="2424112"/>
                <a:gridCol w="2043113"/>
                <a:gridCol w="1665287"/>
                <a:gridCol w="1998663"/>
              </a:tblGrid>
              <a:tr h="57792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 Late?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Penalty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 Grade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508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calendar day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24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73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days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to 48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75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days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 to 72 hrs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70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days or more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 +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314">
                <a:tc gridSpan="4"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Note: Late time includes weekends and holidays.  Make prior arrangements for weekend or holiday turn-in.  </a:t>
                      </a: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 assigned work must be turned in to pass the course—even if it’s too late to receive any credit.</a:t>
                      </a: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Labs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r>
              <a:rPr lang="en-US" dirty="0" smtClean="0"/>
              <a:t> to turn in lab materials bitbucket.org</a:t>
            </a:r>
          </a:p>
          <a:p>
            <a:r>
              <a:rPr lang="en-US" dirty="0" smtClean="0"/>
              <a:t>Class time is provided, but come prepared!</a:t>
            </a:r>
          </a:p>
          <a:p>
            <a:pPr lvl="1"/>
            <a:r>
              <a:rPr lang="en-US" dirty="0" smtClean="0"/>
              <a:t>The labs will require debugging—53 minutes goes by quickly</a:t>
            </a:r>
          </a:p>
          <a:p>
            <a:pPr lvl="1"/>
            <a:r>
              <a:rPr lang="en-US" dirty="0" smtClean="0"/>
              <a:t>Do the </a:t>
            </a:r>
            <a:r>
              <a:rPr lang="en-US" dirty="0" err="1" smtClean="0"/>
              <a:t>prelab</a:t>
            </a:r>
            <a:r>
              <a:rPr lang="en-US" dirty="0" smtClean="0"/>
              <a:t>, if there is one</a:t>
            </a:r>
          </a:p>
          <a:p>
            <a:pPr lvl="2"/>
            <a:r>
              <a:rPr lang="en-US" dirty="0" smtClean="0"/>
              <a:t>There’s a late penalty for each </a:t>
            </a:r>
            <a:r>
              <a:rPr lang="en-US" dirty="0" err="1" smtClean="0"/>
              <a:t>prelab</a:t>
            </a:r>
            <a:r>
              <a:rPr lang="en-US" dirty="0" smtClean="0"/>
              <a:t> section not completed before you come to class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BD9A8295-ABF9-4F85-A210-0EEB5FA70FF0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21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AF6D125-7F1F-415C-9C1F-4109F9BD73DA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Collaboration</a:t>
            </a:r>
          </a:p>
          <a:p>
            <a:pPr lvl="1"/>
            <a:r>
              <a:rPr lang="en-US" sz="2000" dirty="0" smtClean="0"/>
              <a:t>Check the collaboration policy on each assignment</a:t>
            </a:r>
          </a:p>
          <a:p>
            <a:pPr lvl="1"/>
            <a:r>
              <a:rPr lang="en-US" sz="2000" dirty="0" smtClean="0"/>
              <a:t>Generally OK to collaborate on homework, computer exercises, labs, and </a:t>
            </a:r>
            <a:r>
              <a:rPr lang="en-US" sz="2000" dirty="0" err="1" smtClean="0"/>
              <a:t>preflights</a:t>
            </a:r>
            <a:r>
              <a:rPr lang="en-US" sz="2000" dirty="0" smtClean="0"/>
              <a:t>—but all written work, including code, must be in your own words</a:t>
            </a:r>
          </a:p>
          <a:p>
            <a:pPr lvl="1"/>
            <a:r>
              <a:rPr lang="en-US" sz="2000" dirty="0" smtClean="0"/>
              <a:t>Document any help/collaboration</a:t>
            </a:r>
          </a:p>
          <a:p>
            <a:r>
              <a:rPr lang="en-US" sz="2000" dirty="0" smtClean="0"/>
              <a:t>Quizzes, GRs, and Final</a:t>
            </a:r>
          </a:p>
          <a:p>
            <a:pPr lvl="1"/>
            <a:r>
              <a:rPr lang="en-US" sz="2000" dirty="0" smtClean="0"/>
              <a:t>Let me know </a:t>
            </a:r>
            <a:r>
              <a:rPr lang="en-US" sz="2000" dirty="0" smtClean="0"/>
              <a:t>ahead </a:t>
            </a:r>
            <a:r>
              <a:rPr lang="en-US" sz="2000" dirty="0" smtClean="0"/>
              <a:t>of time if you’re going to miss a graded </a:t>
            </a:r>
            <a:r>
              <a:rPr lang="en-US" sz="2000" dirty="0" smtClean="0"/>
              <a:t>evaluation so we can schedule you to do it ahead of time</a:t>
            </a:r>
            <a:endParaRPr lang="en-US" sz="2000" dirty="0" smtClean="0"/>
          </a:p>
          <a:p>
            <a:r>
              <a:rPr lang="en-US" sz="2000" dirty="0" smtClean="0"/>
              <a:t>Computer Exercises</a:t>
            </a:r>
          </a:p>
          <a:p>
            <a:pPr lvl="1"/>
            <a:r>
              <a:rPr lang="en-US" sz="2000" dirty="0" smtClean="0"/>
              <a:t>Familiarize you with the software used in the course.  You will have to use what you learn when you do the labs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453179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C2D8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676400"/>
            <a:ext cx="388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343400" y="1438275"/>
          <a:ext cx="282257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9" name="VISIO" r:id="rId7" imgW="2371680" imgH="4161600" progId="Visio.Drawing.11">
                  <p:embed/>
                </p:oleObj>
              </mc:Choice>
              <mc:Fallback>
                <p:oleObj name="VISIO" r:id="rId7" imgW="2371680" imgH="4161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38275"/>
                        <a:ext cx="2822575" cy="495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kern="0" dirty="0" smtClean="0">
                <a:solidFill>
                  <a:srgbClr val="0C2D83"/>
                </a:solidFill>
              </a:rPr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3427655" cy="43243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Hiding details when they aren’t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Digital Abstraction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Most physical variables are continuous, for example</a:t>
            </a:r>
          </a:p>
          <a:p>
            <a:pPr lvl="1">
              <a:defRPr/>
            </a:pPr>
            <a:r>
              <a:rPr lang="en-US" dirty="0"/>
              <a:t>Voltage on a wire</a:t>
            </a:r>
          </a:p>
          <a:p>
            <a:pPr lvl="1">
              <a:defRPr/>
            </a:pPr>
            <a:r>
              <a:rPr lang="en-US" dirty="0"/>
              <a:t>Frequency of an oscillation</a:t>
            </a:r>
          </a:p>
          <a:p>
            <a:pPr lvl="1">
              <a:defRPr/>
            </a:pPr>
            <a:r>
              <a:rPr lang="en-US" dirty="0"/>
              <a:t>Position of a mass</a:t>
            </a:r>
          </a:p>
          <a:p>
            <a:pPr lvl="0">
              <a:defRPr/>
            </a:pPr>
            <a:r>
              <a:rPr lang="en-US" dirty="0"/>
              <a:t>Instead of considering all values, the digital abstraction considers only a discrete subset of values</a:t>
            </a:r>
          </a:p>
          <a:p>
            <a:endParaRPr lang="en-US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C2D8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kern="0" dirty="0">
                <a:solidFill>
                  <a:srgbClr val="0C2D83"/>
                </a:solidFill>
              </a:rPr>
              <a:t>The Three -Y’s</a:t>
            </a:r>
            <a:br>
              <a:rPr lang="en-US" b="1" kern="0" dirty="0">
                <a:solidFill>
                  <a:srgbClr val="0C2D83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Hierarchy</a:t>
            </a:r>
          </a:p>
          <a:p>
            <a:pPr lvl="1">
              <a:buFontTx/>
              <a:buChar char="–"/>
            </a:pPr>
            <a:r>
              <a:rPr lang="en-US" dirty="0">
                <a:latin typeface="Times New Roman" pitchFamily="18" charset="0"/>
                <a:cs typeface="Arial" charset="0"/>
              </a:rPr>
              <a:t>A system divided into modules and </a:t>
            </a:r>
            <a:r>
              <a:rPr lang="en-US" dirty="0" err="1">
                <a:latin typeface="Times New Roman" pitchFamily="18" charset="0"/>
                <a:cs typeface="Arial" charset="0"/>
              </a:rPr>
              <a:t>submodules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Modularity</a:t>
            </a:r>
          </a:p>
          <a:p>
            <a:pPr lvl="1">
              <a:buFontTx/>
              <a:buChar char="–"/>
            </a:pPr>
            <a:r>
              <a:rPr lang="en-US" dirty="0">
                <a:latin typeface="Times New Roman" pitchFamily="18" charset="0"/>
                <a:cs typeface="Arial" charset="0"/>
              </a:rPr>
              <a:t>Having well-defined functions and interfaces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Regularity</a:t>
            </a:r>
          </a:p>
          <a:p>
            <a:pPr lvl="1">
              <a:buFontTx/>
              <a:buChar char="–"/>
            </a:pPr>
            <a:r>
              <a:rPr lang="en-US" dirty="0">
                <a:latin typeface="Times New Roman" pitchFamily="18" charset="0"/>
                <a:cs typeface="Arial" charset="0"/>
              </a:rPr>
              <a:t>Encouraging uniformity, so modules can be easily reused</a:t>
            </a:r>
          </a:p>
          <a:p>
            <a:pPr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Expanded Normal Form</a:t>
            </a:r>
            <a:endParaRPr lang="en-US" dirty="0"/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85685827"/>
              </p:ext>
            </p:extLst>
          </p:nvPr>
        </p:nvGraphicFramePr>
        <p:xfrm>
          <a:off x="824175" y="1979837"/>
          <a:ext cx="6907802" cy="217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49" name="VISIO" r:id="rId8" imgW="3543480" imgH="1114560" progId="Visio.Drawing.6">
                  <p:embed/>
                </p:oleObj>
              </mc:Choice>
              <mc:Fallback>
                <p:oleObj name="VISIO" r:id="rId8" imgW="354348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75" y="1979837"/>
                        <a:ext cx="6907802" cy="217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96188785"/>
              </p:ext>
            </p:extLst>
          </p:nvPr>
        </p:nvGraphicFramePr>
        <p:xfrm>
          <a:off x="685800" y="4560551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0" name="VISIO" r:id="rId10" imgW="3543480" imgH="957240" progId="Visio.Drawing.11">
                  <p:embed/>
                </p:oleObj>
              </mc:Choice>
              <mc:Fallback>
                <p:oleObj name="VISIO" r:id="rId10" imgW="3543480" imgH="957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60551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0284983"/>
              </p:ext>
            </p:extLst>
          </p:nvPr>
        </p:nvGraphicFramePr>
        <p:xfrm>
          <a:off x="838200" y="4198321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75" name="Visio" r:id="rId8" imgW="3543480" imgH="957240" progId="Visio.Drawing.11">
                  <p:embed/>
                </p:oleObj>
              </mc:Choice>
              <mc:Fallback>
                <p:oleObj name="Visio" r:id="rId8" imgW="3543480" imgH="957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8321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49547151"/>
              </p:ext>
            </p:extLst>
          </p:nvPr>
        </p:nvGraphicFramePr>
        <p:xfrm>
          <a:off x="1319026" y="1635592"/>
          <a:ext cx="6805190" cy="214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76" name="VISIO" r:id="rId10" imgW="3543480" imgH="1114560" progId="Visio.Drawing.6">
                  <p:embed/>
                </p:oleObj>
              </mc:Choice>
              <mc:Fallback>
                <p:oleObj name="VISIO" r:id="rId10" imgW="354348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26" y="1635592"/>
                        <a:ext cx="6805190" cy="2140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4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Hexadecimal Numbers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39777043"/>
              </p:ext>
            </p:extLst>
          </p:nvPr>
        </p:nvGraphicFramePr>
        <p:xfrm>
          <a:off x="675736" y="1235486"/>
          <a:ext cx="8131176" cy="5181600"/>
        </p:xfrm>
        <a:graphic>
          <a:graphicData uri="http://schemas.openxmlformats.org/drawingml/2006/table">
            <a:tbl>
              <a:tblPr/>
              <a:tblGrid>
                <a:gridCol w="1434914"/>
                <a:gridCol w="2295862"/>
                <a:gridCol w="2200200"/>
                <a:gridCol w="22002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 rot="16200000">
            <a:off x="7591584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2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866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42860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81008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0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371600" y="0"/>
            <a:ext cx="7772400" cy="889000"/>
          </a:xfrm>
        </p:spPr>
        <p:txBody>
          <a:bodyPr/>
          <a:lstStyle/>
          <a:p>
            <a:r>
              <a:rPr lang="en-US" smtClean="0"/>
              <a:t>Number System Conversions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1066800" y="1981200"/>
          <a:ext cx="7239000" cy="1828800"/>
        </p:xfrm>
        <a:graphic>
          <a:graphicData uri="http://schemas.openxmlformats.org/drawingml/2006/table">
            <a:tbl>
              <a:tblPr/>
              <a:tblGrid>
                <a:gridCol w="1295400"/>
                <a:gridCol w="1318683"/>
                <a:gridCol w="1541639"/>
                <a:gridCol w="1541639"/>
                <a:gridCol w="1541639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Convert To: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Convert From: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57" name="TextBox 6"/>
          <p:cNvSpPr txBox="1">
            <a:spLocks noChangeArrowheads="1"/>
          </p:cNvSpPr>
          <p:nvPr/>
        </p:nvSpPr>
        <p:spPr bwMode="auto">
          <a:xfrm>
            <a:off x="990600" y="4038600"/>
            <a:ext cx="7391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Division: Divide a number of larger base by the lower base and assign the remainder as the LSB up to the MSB.</a:t>
            </a:r>
          </a:p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Summation: Use the positional numbering system to multiply the digit by the power of the position (</a:t>
            </a:r>
            <a:r>
              <a:rPr lang="en-US" sz="1800" dirty="0" err="1">
                <a:solidFill>
                  <a:srgbClr val="000000"/>
                </a:solidFill>
              </a:rPr>
              <a:t>A</a:t>
            </a:r>
            <a:r>
              <a:rPr lang="en-US" sz="1800" baseline="-25000" dirty="0" err="1">
                <a:solidFill>
                  <a:srgbClr val="000000"/>
                </a:solidFill>
              </a:rPr>
              <a:t>n</a:t>
            </a:r>
            <a:r>
              <a:rPr lang="en-US" sz="1800" dirty="0" err="1">
                <a:solidFill>
                  <a:srgbClr val="000000"/>
                </a:solidFill>
              </a:rPr>
              <a:t>b</a:t>
            </a:r>
            <a:r>
              <a:rPr lang="en-US" sz="1800" baseline="30000" dirty="0" err="1">
                <a:solidFill>
                  <a:srgbClr val="000000"/>
                </a:solidFill>
              </a:rPr>
              <a:t>n</a:t>
            </a:r>
            <a:r>
              <a:rPr lang="en-US" sz="1800" baseline="300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+  A</a:t>
            </a:r>
            <a:r>
              <a:rPr lang="en-US" sz="1800" baseline="-25000" dirty="0">
                <a:solidFill>
                  <a:srgbClr val="000000"/>
                </a:solidFill>
              </a:rPr>
              <a:t>n-1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n-1 </a:t>
            </a:r>
            <a:r>
              <a:rPr lang="en-US" sz="1800" dirty="0">
                <a:solidFill>
                  <a:srgbClr val="000000"/>
                </a:solidFill>
              </a:rPr>
              <a:t>+ … + A</a:t>
            </a:r>
            <a:r>
              <a:rPr lang="en-US" sz="1800" baseline="-25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+ A</a:t>
            </a:r>
            <a:r>
              <a:rPr lang="en-US" sz="1800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0 </a:t>
            </a:r>
            <a:r>
              <a:rPr lang="en-US" sz="1800" dirty="0">
                <a:solidFill>
                  <a:srgbClr val="000000"/>
                </a:solidFill>
              </a:rPr>
              <a:t>= ).</a:t>
            </a:r>
          </a:p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Substitution: The Rule of Threes (for binary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</a:t>
            </a:r>
            <a:r>
              <a:rPr lang="en-US" sz="1800" dirty="0">
                <a:solidFill>
                  <a:srgbClr val="000000"/>
                </a:solidFill>
              </a:rPr>
              <a:t> octal) and the Rule of Fours (for binary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</a:t>
            </a:r>
            <a:r>
              <a:rPr lang="en-US" sz="1800" dirty="0">
                <a:solidFill>
                  <a:srgbClr val="000000"/>
                </a:solidFill>
              </a:rPr>
              <a:t> hexadecimal)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3716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562600" y="2971800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68" name="VISIO" r:id="rId7" imgW="936000" imgH="639720" progId="Visio.Drawing.11">
                  <p:embed/>
                </p:oleObj>
              </mc:Choice>
              <mc:Fallback>
                <p:oleObj name="VISIO" r:id="rId7" imgW="936000" imgH="639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953000" y="4876800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69" name="VISIO" r:id="rId9" imgW="1300320" imgH="561960" progId="Visio.Drawing.11">
                  <p:embed/>
                </p:oleObj>
              </mc:Choice>
              <mc:Fallback>
                <p:oleObj name="VISIO" r:id="rId9" imgW="1300320" imgH="561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3657600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876800" y="1524000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70" name="VISIO" r:id="rId11" imgW="1285560" imgH="562680" progId="Visio.Drawing.11">
                  <p:embed/>
                </p:oleObj>
              </mc:Choice>
              <mc:Fallback>
                <p:oleObj name="VISIO" r:id="rId11" imgW="1285560" imgH="562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4000"/>
                        <a:ext cx="3581400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Bits, Bytes, Nibbles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5625" y="1633519"/>
            <a:ext cx="4565015" cy="4324350"/>
          </a:xfrm>
        </p:spPr>
        <p:txBody>
          <a:bodyPr/>
          <a:lstStyle/>
          <a:p>
            <a:pPr lvl="0">
              <a:defRPr/>
            </a:pPr>
            <a:r>
              <a:rPr lang="en-US" sz="2800" dirty="0"/>
              <a:t>Bits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Bytes &amp; Nibbles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Bytes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3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4 January 2017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Private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https://bitbucket.org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Name repo something like “ECE281_YourName”</a:t>
            </a:r>
          </a:p>
          <a:p>
            <a:pPr lvl="1"/>
            <a:r>
              <a:rPr lang="en-US" dirty="0" smtClean="0"/>
              <a:t>Give me access to repo.  My Username:  </a:t>
            </a:r>
            <a:r>
              <a:rPr lang="en-US" dirty="0" err="1" smtClean="0"/>
              <a:t>walchko</a:t>
            </a:r>
            <a:endParaRPr lang="en-US" dirty="0" smtClean="0"/>
          </a:p>
          <a:p>
            <a:r>
              <a:rPr lang="en-US" dirty="0" smtClean="0"/>
              <a:t>Example/Template Lab Notebook: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ece.ninja/383/lab/labnotebook.html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https://github.com/jfalkinburg/ECE_382_Lab_Ex/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4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2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B531BE4-DB60-4836-A221-CAFE24BA278F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9F7FD29-E665-463E-BFAA-3F5452225AF8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Goals</a:t>
            </a:r>
          </a:p>
        </p:txBody>
      </p:sp>
      <p:sp>
        <p:nvSpPr>
          <p:cNvPr id="1034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The goals of this course are for all cadets enrolled in the course to </a:t>
            </a:r>
            <a:r>
              <a:rPr lang="en-US" smtClean="0">
                <a:solidFill>
                  <a:schemeClr val="accent2"/>
                </a:solidFill>
              </a:rPr>
              <a:t>develop the ability to understand and design combinational and sequential circuits </a:t>
            </a:r>
            <a:r>
              <a:rPr lang="en-US" smtClean="0"/>
              <a:t>and </a:t>
            </a:r>
            <a:r>
              <a:rPr lang="en-US" smtClean="0">
                <a:solidFill>
                  <a:schemeClr val="accent2"/>
                </a:solidFill>
              </a:rPr>
              <a:t>construct, test, and debug these circuits </a:t>
            </a:r>
            <a:r>
              <a:rPr lang="en-US" smtClean="0"/>
              <a:t>using small and medium scale integrated circuits.  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Cadets shall </a:t>
            </a:r>
            <a:r>
              <a:rPr lang="en-US" smtClean="0">
                <a:solidFill>
                  <a:schemeClr val="accent2"/>
                </a:solidFill>
              </a:rPr>
              <a:t>demonstrate an understanding of basic computer architecture </a:t>
            </a:r>
            <a:r>
              <a:rPr lang="en-US" smtClean="0"/>
              <a:t>and how a computer executes simple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Demonstrate ability to apply knowledge of math, science, and engineering to analyze combinational and sequential digital circuits.</a:t>
            </a:r>
          </a:p>
          <a:p>
            <a:pPr>
              <a:defRPr/>
            </a:pPr>
            <a:r>
              <a:rPr lang="en-US" sz="2000" dirty="0" smtClean="0"/>
              <a:t>Demonstrate ability to use small and medium scale integrated circuits to design, construct, test, and debug combinational and sequential circuits.</a:t>
            </a:r>
          </a:p>
          <a:p>
            <a:pPr>
              <a:defRPr/>
            </a:pPr>
            <a:r>
              <a:rPr lang="en-US" sz="2000" dirty="0" smtClean="0"/>
              <a:t>Demonstrate ability to design combinational and sequential circuits using a hardware description language.</a:t>
            </a:r>
          </a:p>
          <a:p>
            <a:pPr>
              <a:defRPr/>
            </a:pPr>
            <a:r>
              <a:rPr lang="en-US" sz="2000" dirty="0" smtClean="0"/>
              <a:t>Demonstrate the ability to compile, synthesize, and implement circuit designs on a Field Programmable Gate Array.</a:t>
            </a:r>
          </a:p>
          <a:p>
            <a:pPr>
              <a:defRPr/>
            </a:pPr>
            <a:r>
              <a:rPr lang="en-US" sz="2000" dirty="0" smtClean="0"/>
              <a:t>Demonstrate ability to write basic assembly language programs, and analyze program execution on a simple computer.</a:t>
            </a:r>
          </a:p>
          <a:p>
            <a:pPr>
              <a:defRPr/>
            </a:pPr>
            <a:r>
              <a:rPr lang="en-US" sz="2000" dirty="0" smtClean="0"/>
              <a:t>Demonstrate the ability to properly record and report laboratory work.</a:t>
            </a:r>
          </a:p>
          <a:p>
            <a:pPr marL="457200" indent="-457200">
              <a:buFont typeface="Wingdings" pitchFamily="2" charset="2"/>
              <a:buNone/>
              <a:defRPr/>
            </a:pPr>
            <a:endParaRPr lang="en-US" sz="1600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15AD355-B678-4234-977D-56DCE36CE4F3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D8D6D40-E254-4C2C-855F-701558C132AE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Instruction</a:t>
            </a:r>
          </a:p>
          <a:p>
            <a:pPr lvl="1"/>
            <a:r>
              <a:rPr lang="en-US" dirty="0" smtClean="0"/>
              <a:t>Seek EI from me or another instructor</a:t>
            </a:r>
          </a:p>
          <a:p>
            <a:pPr lvl="1"/>
            <a:r>
              <a:rPr lang="en-US" dirty="0" smtClean="0"/>
              <a:t>Send a meeting request to set up a time; be sure to let me know if you cancel</a:t>
            </a:r>
          </a:p>
          <a:p>
            <a:pPr lvl="1"/>
            <a:r>
              <a:rPr lang="en-US" dirty="0" smtClean="0"/>
              <a:t>Attempt the work before you come</a:t>
            </a:r>
          </a:p>
          <a:p>
            <a:r>
              <a:rPr lang="en-US" dirty="0" smtClean="0"/>
              <a:t>CAS</a:t>
            </a:r>
          </a:p>
          <a:p>
            <a:pPr lvl="1"/>
            <a:r>
              <a:rPr lang="en-US" dirty="0" err="1" smtClean="0"/>
              <a:t>Precoordinate</a:t>
            </a:r>
            <a:r>
              <a:rPr lang="en-US" dirty="0" smtClean="0"/>
              <a:t> absences if at all possible</a:t>
            </a:r>
          </a:p>
          <a:p>
            <a:pPr lvl="1"/>
            <a:r>
              <a:rPr lang="en-US" dirty="0" smtClean="0"/>
              <a:t>A CAS code doesn’t necessarily mean you’re excused from class (instructor “notification” </a:t>
            </a:r>
            <a:r>
              <a:rPr lang="en-US" dirty="0" err="1" smtClean="0"/>
              <a:t>vs</a:t>
            </a:r>
            <a:r>
              <a:rPr lang="en-US" dirty="0" smtClean="0"/>
              <a:t> “permission”)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175914B1-689E-4A43-8E72-80190B2E2ABC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FFD2D3E-FA03-4E5B-B04A-300F1BA73A04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Academics with Honor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z="2400" smtClean="0"/>
              <a:t>Which homework below is considered cheating under the Honor Code?</a:t>
            </a:r>
          </a:p>
          <a:p>
            <a:pPr lvl="1"/>
            <a:r>
              <a:rPr lang="en-US" sz="2000" smtClean="0"/>
              <a:t>A 6-page paper which does not have a documentation statement.</a:t>
            </a:r>
            <a:endParaRPr lang="en-US" sz="1800" smtClean="0"/>
          </a:p>
          <a:p>
            <a:pPr lvl="1"/>
            <a:r>
              <a:rPr lang="en-US" sz="2000" smtClean="0"/>
              <a:t>A 4-page paper which documents that Cadet X helped the cadet with a specific issue on Problem 5 when the paper was supposed to be individual effort. </a:t>
            </a:r>
            <a:endParaRPr lang="en-US" sz="1800" smtClean="0"/>
          </a:p>
          <a:p>
            <a:pPr lvl="1"/>
            <a:r>
              <a:rPr lang="en-US" sz="2000" smtClean="0"/>
              <a:t>A 10-page paper turned in which contains 35 footnotes, but one of them is attributed to the wrong source.</a:t>
            </a:r>
            <a:endParaRPr lang="en-US" sz="1800" smtClean="0"/>
          </a:p>
          <a:p>
            <a:pPr lvl="1"/>
            <a:r>
              <a:rPr lang="en-US" sz="2000" smtClean="0"/>
              <a:t>An 8-page paper which Turn-it-in.com shows to contain 4 pages of material that is taken from an internet source but it is not quoted nor the internet source documented</a:t>
            </a:r>
            <a:endParaRPr lang="en-US" sz="1800" smtClean="0"/>
          </a:p>
          <a:p>
            <a:endParaRPr lang="en-US" sz="200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3431536D-E9A0-413E-8417-D7D88F32473B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3669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D80782F9-EB4A-4B93-8022-7FF80690A33C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4 January 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7" y="1565728"/>
            <a:ext cx="8573690" cy="473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0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Text Policy</a:t>
            </a:r>
          </a:p>
        </p:txBody>
      </p:sp>
      <p:sp>
        <p:nvSpPr>
          <p:cNvPr id="1085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required textbook for this course is </a:t>
            </a:r>
            <a:r>
              <a:rPr lang="en-US" i="1" u="sng" dirty="0" smtClean="0"/>
              <a:t>Digital Design Principles and Computer Architecture Second Edition</a:t>
            </a:r>
            <a:r>
              <a:rPr lang="en-US" dirty="0" smtClean="0"/>
              <a:t>, by David Money Harris &amp; Sarah L. Harris.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Software: Xilinx ISE 14.7  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CCA00831-2D7C-4144-B34B-CC59880E6D11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8549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CA617A5-30D2-4374-A2D0-A3D0E575AB5C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Carrier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1435910"/>
            <a:ext cx="6671732" cy="49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-Point Star 3"/>
          <p:cNvSpPr/>
          <p:nvPr/>
        </p:nvSpPr>
        <p:spPr bwMode="auto">
          <a:xfrm>
            <a:off x="6841067" y="3158065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769533" y="3710423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3369733" y="3905156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589863" y="3357032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93430" y="4197255"/>
            <a:ext cx="2226738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AFRL Space Vehicles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Kirtland 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1994" y="2702886"/>
            <a:ext cx="81280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CW/DF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USAFA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27095" y="3137816"/>
            <a:ext cx="1663705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Space Superiority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85466" y="2563187"/>
            <a:ext cx="1185333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Chantilly,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528466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IJC CJ2: NRO LNO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281" y="1528466"/>
            <a:ext cx="26677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5358" y="1618531"/>
            <a:ext cx="17184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54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r>
              <a:rPr lang="en-US" dirty="0" smtClean="0"/>
              <a:t>Why did you join the military?</a:t>
            </a:r>
          </a:p>
          <a:p>
            <a:r>
              <a:rPr lang="en-US" dirty="0" smtClean="0"/>
              <a:t>What fills your time (outside of academics)?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fld id="{62D6D4B2-7611-498F-8780-1EDC26277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30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85742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Office: 2F48</a:t>
            </a:r>
            <a:endParaRPr lang="en-US" sz="2400" dirty="0"/>
          </a:p>
          <a:p>
            <a:pPr algn="ctr"/>
            <a:r>
              <a:rPr lang="en-US" sz="2400" dirty="0" smtClean="0"/>
              <a:t>kevin.walchko@usafa.edu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My schedule is dynamic, so feel free to send me a meeting invite or email for EI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1282519" y="2688192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2519" y="3429000"/>
            <a:ext cx="1202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are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962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 and be familiar with course materials (e.g., syllabus, readings,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be successful, </a:t>
            </a:r>
            <a:r>
              <a:rPr lang="en-US" dirty="0" smtClean="0">
                <a:solidFill>
                  <a:srgbClr val="FF3300"/>
                </a:solidFill>
              </a:rPr>
              <a:t>you </a:t>
            </a:r>
            <a:r>
              <a:rPr lang="en-US" dirty="0" smtClean="0">
                <a:solidFill>
                  <a:srgbClr val="FF3300"/>
                </a:solidFill>
              </a:rPr>
              <a:t>MUST do HW problems/CE/labs/</a:t>
            </a:r>
            <a:r>
              <a:rPr lang="en-US" dirty="0" err="1" smtClean="0">
                <a:solidFill>
                  <a:srgbClr val="FF3300"/>
                </a:solidFill>
              </a:rPr>
              <a:t>etc</a:t>
            </a:r>
            <a:endParaRPr lang="en-US" dirty="0" smtClean="0">
              <a:solidFill>
                <a:srgbClr val="FF3300"/>
              </a:solidFill>
            </a:endParaRP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Don’t rely on others too much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day’s materials before the class</a:t>
            </a:r>
          </a:p>
          <a:p>
            <a:pPr lvl="1"/>
            <a:r>
              <a:rPr lang="en-US" dirty="0" smtClean="0"/>
              <a:t>I will not cover every detail </a:t>
            </a:r>
          </a:p>
          <a:p>
            <a:r>
              <a:rPr lang="en-US" dirty="0" smtClean="0"/>
              <a:t>No surfing the internet/texting/</a:t>
            </a:r>
            <a:r>
              <a:rPr lang="en-US" dirty="0" err="1" smtClean="0"/>
              <a:t>etc</a:t>
            </a:r>
            <a:r>
              <a:rPr lang="en-US" dirty="0" smtClean="0"/>
              <a:t> during class</a:t>
            </a:r>
          </a:p>
          <a:p>
            <a:r>
              <a:rPr lang="en-US" dirty="0" smtClean="0"/>
              <a:t>Be on time</a:t>
            </a:r>
          </a:p>
          <a:p>
            <a:r>
              <a:rPr lang="en-US" dirty="0" smtClean="0"/>
              <a:t>Be professional</a:t>
            </a:r>
          </a:p>
          <a:p>
            <a:r>
              <a:rPr lang="en-US" dirty="0" smtClean="0"/>
              <a:t>Ask questions during class and </a:t>
            </a:r>
            <a:r>
              <a:rPr lang="en-US" dirty="0" smtClean="0">
                <a:solidFill>
                  <a:srgbClr val="FF0000"/>
                </a:solidFill>
              </a:rPr>
              <a:t>stay engaged</a:t>
            </a:r>
          </a:p>
          <a:p>
            <a:r>
              <a:rPr lang="en-US" dirty="0" smtClean="0"/>
              <a:t>If you need to miss class due to an SCA, please let me know as soon as you do (ASAP</a:t>
            </a:r>
            <a:r>
              <a:rPr lang="en-US" dirty="0" smtClean="0"/>
              <a:t>)!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933" y="5490361"/>
            <a:ext cx="7924800" cy="838200"/>
          </a:xfrm>
          <a:prstGeom prst="rect">
            <a:avLst/>
          </a:prstGeom>
          <a:solidFill>
            <a:srgbClr val="003399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Remember: This class is for you to learn, not for me to teach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28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Overview</a:t>
            </a:r>
            <a:endParaRPr lang="en-US" dirty="0" smtClean="0"/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507492" y="1527556"/>
            <a:ext cx="8131175" cy="48092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required textbook </a:t>
            </a:r>
            <a:r>
              <a:rPr lang="en-US" dirty="0" smtClean="0"/>
              <a:t>is </a:t>
            </a:r>
            <a:r>
              <a:rPr lang="en-US" i="1" u="sng" dirty="0"/>
              <a:t>Digital Design Principles and Computer Architecture Second Edition</a:t>
            </a:r>
            <a:r>
              <a:rPr lang="en-US" dirty="0"/>
              <a:t>, by David Money Harris &amp; Sarah L. </a:t>
            </a:r>
            <a:r>
              <a:rPr lang="en-US" dirty="0" smtClean="0"/>
              <a:t>Harris</a:t>
            </a:r>
            <a:endParaRPr lang="en-US" dirty="0"/>
          </a:p>
          <a:p>
            <a:r>
              <a:rPr lang="en-US" dirty="0"/>
              <a:t>Software: Xilinx ISE 14.7  </a:t>
            </a:r>
            <a:endParaRPr lang="en-US" dirty="0" smtClean="0"/>
          </a:p>
          <a:p>
            <a:r>
              <a:rPr lang="en-US" dirty="0" smtClean="0"/>
              <a:t>Course website is on SharePoint</a:t>
            </a:r>
          </a:p>
          <a:p>
            <a:pPr lvl="1"/>
            <a:r>
              <a:rPr lang="en-US" dirty="0" smtClean="0"/>
              <a:t>The K drive also is a </a:t>
            </a:r>
            <a:r>
              <a:rPr lang="en-US" dirty="0"/>
              <a:t>good resource: K:\DF\DFEC\ECE281</a:t>
            </a:r>
            <a:endParaRPr lang="en-US" dirty="0" smtClean="0"/>
          </a:p>
          <a:p>
            <a:r>
              <a:rPr lang="en-US" dirty="0" smtClean="0"/>
              <a:t>Block </a:t>
            </a:r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Basic combinational logic</a:t>
            </a:r>
          </a:p>
          <a:p>
            <a:pPr lvl="1"/>
            <a:r>
              <a:rPr lang="en-US" dirty="0" smtClean="0"/>
              <a:t>Sequential Logic</a:t>
            </a:r>
          </a:p>
          <a:p>
            <a:r>
              <a:rPr lang="en-US" dirty="0" smtClean="0"/>
              <a:t>Block II</a:t>
            </a:r>
          </a:p>
          <a:p>
            <a:pPr lvl="1"/>
            <a:r>
              <a:rPr lang="en-US" dirty="0" smtClean="0"/>
              <a:t>VHDL</a:t>
            </a:r>
          </a:p>
          <a:p>
            <a:pPr lvl="1"/>
            <a:r>
              <a:rPr lang="en-US" dirty="0" smtClean="0"/>
              <a:t>Digital Building Blocks</a:t>
            </a:r>
          </a:p>
          <a:p>
            <a:r>
              <a:rPr lang="en-US" dirty="0" smtClean="0"/>
              <a:t>Block III</a:t>
            </a:r>
          </a:p>
          <a:p>
            <a:pPr lvl="1"/>
            <a:r>
              <a:rPr lang="en-US" dirty="0" smtClean="0"/>
              <a:t>Computer architecture 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91D76733-642C-4EF9-8293-ACD68B4AC162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A48F3256-34BF-47D8-BD02-3776A024088A}" type="datetime3">
              <a:rPr lang="en-US" smtClean="0">
                <a:latin typeface="Times New Roman" pitchFamily="18" charset="0"/>
              </a:rPr>
              <a:pPr/>
              <a:t>4 January 2017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21187" name="Picture 3" descr="C:\Users\Kevin.Walchko\Desktop\nexys2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60" y="3401160"/>
            <a:ext cx="2787920" cy="307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13208</TotalTime>
  <Words>1373</Words>
  <Application>Microsoft Office PowerPoint</Application>
  <PresentationFormat>On-screen Show (4:3)</PresentationFormat>
  <Paragraphs>412</Paragraphs>
  <Slides>29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Blank Presentation</vt:lpstr>
      <vt:lpstr>3_Blank Presentation</vt:lpstr>
      <vt:lpstr>1_Blank Presentation</vt:lpstr>
      <vt:lpstr>4_USAFA Standard</vt:lpstr>
      <vt:lpstr>VISIO</vt:lpstr>
      <vt:lpstr>Visio</vt:lpstr>
      <vt:lpstr>PowerPoint Presentation</vt:lpstr>
      <vt:lpstr>Background – Pre-AF</vt:lpstr>
      <vt:lpstr>AF Carrier So Far</vt:lpstr>
      <vt:lpstr>Deployments</vt:lpstr>
      <vt:lpstr>Roll call &amp; Who are you?</vt:lpstr>
      <vt:lpstr>Extra Instruction (EI)</vt:lpstr>
      <vt:lpstr>PowerPoint Presentation</vt:lpstr>
      <vt:lpstr>Expectations</vt:lpstr>
      <vt:lpstr>Course Overview</vt:lpstr>
      <vt:lpstr>Grade Distribution</vt:lpstr>
      <vt:lpstr>Late Policy</vt:lpstr>
      <vt:lpstr>Other Course Policies - Labs</vt:lpstr>
      <vt:lpstr>Other Course Policies</vt:lpstr>
      <vt:lpstr>Abstraction</vt:lpstr>
      <vt:lpstr>The Digital Abstraction</vt:lpstr>
      <vt:lpstr>The Three -Y’s </vt:lpstr>
      <vt:lpstr>Number Systems Expanded Normal Form</vt:lpstr>
      <vt:lpstr>Number Systems</vt:lpstr>
      <vt:lpstr>Hexadecimal Numbers</vt:lpstr>
      <vt:lpstr>Number System Conversions</vt:lpstr>
      <vt:lpstr>Bits, Bytes, Nibbles…</vt:lpstr>
      <vt:lpstr>Bitbucket</vt:lpstr>
      <vt:lpstr>Backups</vt:lpstr>
      <vt:lpstr>Course Goals</vt:lpstr>
      <vt:lpstr>Course Objectives</vt:lpstr>
      <vt:lpstr>Other Course Policies</vt:lpstr>
      <vt:lpstr>Academics with Honor</vt:lpstr>
      <vt:lpstr>Voltage Levels</vt:lpstr>
      <vt:lpstr>Course Text Policy</vt:lpstr>
    </vt:vector>
  </TitlesOfParts>
  <Company>HQ USAF/______, Pentagon, DC 20330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Falkinburg, Jeffery L Capt USAF USAFA HQ USAFA</dc:creator>
  <cp:lastModifiedBy>Test</cp:lastModifiedBy>
  <cp:revision>410</cp:revision>
  <dcterms:created xsi:type="dcterms:W3CDTF">2000-04-26T18:38:01Z</dcterms:created>
  <dcterms:modified xsi:type="dcterms:W3CDTF">2017-01-05T20:39:21Z</dcterms:modified>
</cp:coreProperties>
</file>