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</p:sldMasterIdLst>
  <p:notesMasterIdLst>
    <p:notesMasterId r:id="rId24"/>
  </p:notesMasterIdLst>
  <p:handoutMasterIdLst>
    <p:handoutMasterId r:id="rId25"/>
  </p:handoutMasterIdLst>
  <p:sldIdLst>
    <p:sldId id="286" r:id="rId6"/>
    <p:sldId id="310" r:id="rId7"/>
    <p:sldId id="325" r:id="rId8"/>
    <p:sldId id="311" r:id="rId9"/>
    <p:sldId id="313" r:id="rId10"/>
    <p:sldId id="314" r:id="rId11"/>
    <p:sldId id="315" r:id="rId12"/>
    <p:sldId id="316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280" r:id="rId21"/>
    <p:sldId id="312" r:id="rId22"/>
    <p:sldId id="317" r:id="rId2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3799"/>
    <a:srgbClr val="11F337"/>
    <a:srgbClr val="003399"/>
    <a:srgbClr val="0C2D83"/>
    <a:srgbClr val="A42C79"/>
    <a:srgbClr val="874789"/>
    <a:srgbClr val="1D4A73"/>
    <a:srgbClr val="C808A3"/>
    <a:srgbClr val="7B448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2989" autoAdjust="0"/>
  </p:normalViewPr>
  <p:slideViewPr>
    <p:cSldViewPr snapToGrid="0">
      <p:cViewPr varScale="1">
        <p:scale>
          <a:sx n="101" d="100"/>
          <a:sy n="101" d="100"/>
        </p:scale>
        <p:origin x="-1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91" y="4416454"/>
            <a:ext cx="5046663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CAA748-9110-4E54-BBA1-207AC3DDE56F}" type="slidenum">
              <a:rPr lang="en-IN"/>
              <a:pPr>
                <a:defRPr/>
              </a:pPr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3183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/>
              <a:pPr>
                <a:defRPr/>
              </a:pPr>
              <a:t>1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5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DDDF030-EE8C-48C8-B35A-7A5AA2E1D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B70A108-3252-41E5-B998-DFD4EB0E8CFA}" type="datetime3">
              <a:rPr lang="en-US"/>
              <a:pPr>
                <a:defRPr/>
              </a:pPr>
              <a:t>1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Guidance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Purpose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Process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Current </a:t>
            </a:r>
            <a:r>
              <a:rPr lang="en-US" sz="16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Sr</a:t>
            </a:r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9" r:id="rId2"/>
    <p:sldLayoutId id="2147483780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281</a:t>
            </a:r>
            <a:br>
              <a:rPr lang="en-US" dirty="0"/>
            </a:br>
            <a:r>
              <a:rPr lang="en-US" dirty="0"/>
              <a:t>Lesson </a:t>
            </a:r>
            <a:r>
              <a:rPr lang="en-US" dirty="0" smtClean="0"/>
              <a:t>10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401671" y="4743731"/>
            <a:ext cx="4266453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>
              <a:spcBef>
                <a:spcPts val="0"/>
              </a:spcBef>
            </a:pPr>
            <a:r>
              <a:rPr lang="en-US" dirty="0" smtClean="0"/>
              <a:t>Maj </a:t>
            </a:r>
            <a:r>
              <a:rPr lang="en-US" dirty="0" err="1" smtClean="0"/>
              <a:t>Walchko</a:t>
            </a:r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923" y="1502601"/>
            <a:ext cx="36576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16-Bit Prefix Adder</a:t>
            </a:r>
            <a:endParaRPr 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88037" y="5425121"/>
                <a:ext cx="5617372" cy="771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Looksahead 2</a:t>
                </a:r>
                <a:r>
                  <a:rPr lang="en-US" baseline="30000" dirty="0" smtClean="0"/>
                  <a:t>x</a:t>
                </a:r>
                <a:r>
                  <a:rPr lang="en-US" dirty="0" smtClean="0"/>
                  <a:t> columns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Faster than carry </a:t>
                </a:r>
                <a:r>
                  <a:rPr lang="en-US" dirty="0" err="1" smtClean="0"/>
                  <a:t>lookahead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Delay grows logarithmically: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𝑃𝐴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𝑝𝑔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𝐿𝑜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𝑝𝑔𝑃𝑟𝑒𝑓𝑖𝑥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𝑋𝑂𝑅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037" y="5425121"/>
                <a:ext cx="5617372" cy="771558"/>
              </a:xfrm>
              <a:prstGeom prst="rect">
                <a:avLst/>
              </a:prstGeom>
              <a:blipFill rotWithShape="1">
                <a:blip r:embed="rId3"/>
                <a:stretch>
                  <a:fillRect l="-108" t="-787" b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87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2075116"/>
            <a:ext cx="39433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2075116"/>
            <a:ext cx="38481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err="1" smtClean="0"/>
              <a:t>Subtractor</a:t>
            </a:r>
            <a:endParaRPr lang="en-US" kern="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How do we subtract?</a:t>
            </a:r>
          </a:p>
          <a:p>
            <a:endParaRPr lang="en-US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429059" y="1573311"/>
            <a:ext cx="1434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2’s complement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3508" y="2778369"/>
            <a:ext cx="13773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Invert numbers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2639" y="3226731"/>
            <a:ext cx="742511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Adds 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3" idx="1"/>
          </p:cNvCxnSpPr>
          <p:nvPr/>
        </p:nvCxnSpPr>
        <p:spPr bwMode="auto">
          <a:xfrm flipH="1" flipV="1">
            <a:off x="5996354" y="2932257"/>
            <a:ext cx="967154" cy="1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4" idx="1"/>
            <a:endCxn id="3075" idx="3"/>
          </p:cNvCxnSpPr>
          <p:nvPr/>
        </p:nvCxnSpPr>
        <p:spPr bwMode="auto">
          <a:xfrm flipH="1">
            <a:off x="6591300" y="3380620"/>
            <a:ext cx="451339" cy="40899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1637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Equality Comparator</a:t>
            </a:r>
            <a:endParaRPr lang="en-US" kern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20" y="1599247"/>
            <a:ext cx="6262688" cy="402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497941"/>
              </p:ext>
            </p:extLst>
          </p:nvPr>
        </p:nvGraphicFramePr>
        <p:xfrm>
          <a:off x="6913093" y="1599247"/>
          <a:ext cx="1061530" cy="1682496"/>
        </p:xfrm>
        <a:graphic>
          <a:graphicData uri="http://schemas.openxmlformats.org/drawingml/2006/table">
            <a:tbl>
              <a:tblPr firstRow="1" firstCol="1" bandRow="1"/>
              <a:tblGrid>
                <a:gridCol w="315524"/>
                <a:gridCol w="315524"/>
                <a:gridCol w="430482"/>
              </a:tblGrid>
              <a:tr h="266298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XNOR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2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2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62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2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2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94521" y="4281854"/>
            <a:ext cx="3762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are we using this?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 something to compare all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XOR is 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 when all bits are different and 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  <a:r>
              <a:rPr lang="en-US" dirty="0" smtClean="0"/>
              <a:t> when the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XNOR thus gives </a:t>
            </a:r>
            <a:r>
              <a:rPr lang="en-US" dirty="0" smtClean="0">
                <a:solidFill>
                  <a:srgbClr val="923799"/>
                </a:solidFill>
              </a:rPr>
              <a:t>True</a:t>
            </a:r>
            <a:r>
              <a:rPr lang="en-US" dirty="0" smtClean="0"/>
              <a:t> when they are all the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1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Magnitude Comparator</a:t>
            </a:r>
            <a:endParaRPr lang="en-US" kern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65829"/>
            <a:ext cx="2286000" cy="409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35239" y="1857380"/>
                <a:ext cx="1516762" cy="1205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box>
                      <m:boxPr>
                        <m:ctrlPr>
                          <a:rPr lang="en-US" sz="4800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4800" i="1">
                                <a:latin typeface="Cambria Math"/>
                              </a:rPr>
                            </m:ctrlPr>
                          </m:fPr>
                          <m:num>
                            <m:eqArr>
                              <m:eqArrPr>
                                <m:ctrlPr>
                                  <a:rPr lang="en-US" sz="4800" b="1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sz="4800" b="1" i="1">
                                    <a:latin typeface="Cambria Math"/>
                                  </a:rPr>
                                  <m:t>   </m:t>
                                </m:r>
                                <m:r>
                                  <a:rPr lang="en-US" sz="4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4800" b="1" i="1">
                                    <a:latin typeface="Cambria Math"/>
                                  </a:rPr>
                                  <m:t>𝟎𝟏</m:t>
                                </m:r>
                                <m:r>
                                  <a:rPr lang="en-US" sz="4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4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4800" b="1" i="1">
                                    <a:latin typeface="Cambria Math"/>
                                  </a:rPr>
                                  <m:t>𝟎𝟏𝟎</m:t>
                                </m:r>
                                <m:r>
                                  <a:rPr lang="en-US" sz="4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eqArr>
                          </m:num>
                          <m:den>
                            <m:r>
                              <a:rPr lang="en-US" sz="4800" b="1" i="1">
                                <a:latin typeface="Cambria Math"/>
                              </a:rPr>
                              <m:t>    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4800" dirty="0"/>
                  <a:t>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239" y="1857380"/>
                <a:ext cx="1516762" cy="12058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383867" y="1971245"/>
            <a:ext cx="597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83867" y="2424444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= 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735239" y="3738298"/>
                <a:ext cx="1789272" cy="1205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box>
                      <m:boxPr>
                        <m:ctrlPr>
                          <a:rPr lang="en-US" sz="4800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4800" i="1">
                                <a:latin typeface="Cambria Math"/>
                              </a:rPr>
                            </m:ctrlPr>
                          </m:fPr>
                          <m:num>
                            <m:eqArr>
                              <m:eqArrPr>
                                <m:ctrlPr>
                                  <a:rPr lang="en-US" sz="4800" b="1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sz="4800" b="1" i="1">
                                    <a:latin typeface="Cambria Math"/>
                                  </a:rPr>
                                  <m:t>   </m:t>
                                </m:r>
                                <m:r>
                                  <a:rPr lang="en-US" sz="4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4800" b="1" i="1">
                                    <a:latin typeface="Cambria Math"/>
                                  </a:rPr>
                                  <m:t>𝟎𝟏</m:t>
                                </m:r>
                                <m:r>
                                  <a:rPr lang="en-US" sz="4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4800" b="1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4800" b="1" i="1" smtClean="0">
                                    <a:latin typeface="Cambria Math"/>
                                  </a:rPr>
                                  <m:t>𝟏𝟏𝟎𝟎</m:t>
                                </m:r>
                              </m:e>
                            </m:eqArr>
                          </m:num>
                          <m:den>
                            <m:r>
                              <a:rPr lang="en-US" sz="4800" b="1" i="1">
                                <a:latin typeface="Cambria Math"/>
                              </a:rPr>
                              <m:t>    </m:t>
                            </m:r>
                            <m:r>
                              <a:rPr lang="en-US" sz="4800" b="1" i="1" smtClean="0">
                                <a:latin typeface="Cambria Math"/>
                              </a:rPr>
                              <m:t>𝟏𝟏𝟏𝟏𝟏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4800" dirty="0"/>
                  <a:t>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239" y="3738298"/>
                <a:ext cx="1789272" cy="12058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 bwMode="auto">
          <a:xfrm>
            <a:off x="5302250" y="2980267"/>
            <a:ext cx="556683" cy="575733"/>
          </a:xfrm>
          <a:prstGeom prst="down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76133" y="5207857"/>
            <a:ext cx="4591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Look at MSB to see if A &lt; B, meaning the result is negative if 1, hence smaller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5134448" y="4572000"/>
            <a:ext cx="292685" cy="47413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76133" y="6024033"/>
                <a:ext cx="2916824" cy="3125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𝐺𝑟𝑒𝑎𝑡𝑒𝑟𝑇h𝑎𝑛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𝐸𝑞𝑢𝑎𝑙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𝐿𝑒𝑠𝑠𝑇h𝑎𝑛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133" y="6024033"/>
                <a:ext cx="2916824" cy="312521"/>
              </a:xfrm>
              <a:prstGeom prst="rect">
                <a:avLst/>
              </a:prstGeom>
              <a:blipFill rotWithShape="1">
                <a:blip r:embed="rId5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82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0" grpId="0" animBg="1"/>
      <p:bldP spid="11" grpId="0"/>
      <p:bldP spid="12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N-Bit Comparator</a:t>
            </a:r>
            <a:endParaRPr lang="en-US" kern="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N-Bit Comparator Entity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31123" y="3286958"/>
            <a:ext cx="2151184" cy="1667650"/>
            <a:chOff x="3833446" y="2886765"/>
            <a:chExt cx="2151184" cy="1667650"/>
          </a:xfrm>
        </p:grpSpPr>
        <p:sp>
          <p:nvSpPr>
            <p:cNvPr id="2" name="Rectangle 1"/>
            <p:cNvSpPr/>
            <p:nvPr/>
          </p:nvSpPr>
          <p:spPr bwMode="auto">
            <a:xfrm>
              <a:off x="3833446" y="3698875"/>
              <a:ext cx="1547446" cy="8555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G</a:t>
              </a:r>
            </a:p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/>
                <a:t>E</a:t>
              </a:r>
            </a:p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>
              <a:off x="4299439" y="3194543"/>
              <a:ext cx="0" cy="51606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4733143" y="3194543"/>
              <a:ext cx="0" cy="51606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TextBox 4"/>
            <p:cNvSpPr txBox="1"/>
            <p:nvPr/>
          </p:nvSpPr>
          <p:spPr>
            <a:xfrm>
              <a:off x="4146993" y="288676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80697" y="2886765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5380890" y="3851030"/>
              <a:ext cx="597877" cy="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5380891" y="4120783"/>
              <a:ext cx="597877" cy="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5386753" y="4369899"/>
              <a:ext cx="597877" cy="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5892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this function using things we learned today? 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Gates..Just</a:t>
            </a:r>
            <a:r>
              <a:rPr lang="en-US" dirty="0" smtClean="0"/>
              <a:t> Logic Functions (add, subtract, compare,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smtClean="0"/>
              <a:t>If a &lt; 4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smtClean="0"/>
              <a:t>	z = y + 3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 smtClean="0"/>
              <a:t>	else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smtClean="0"/>
              <a:t>	z = y + 7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 February 2017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265080" y="5950356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979976" y="2339004"/>
            <a:ext cx="3512970" cy="3780445"/>
            <a:chOff x="3979976" y="2339004"/>
            <a:chExt cx="3512970" cy="3780445"/>
          </a:xfrm>
        </p:grpSpPr>
        <p:grpSp>
          <p:nvGrpSpPr>
            <p:cNvPr id="22" name="Group 21"/>
            <p:cNvGrpSpPr/>
            <p:nvPr/>
          </p:nvGrpSpPr>
          <p:grpSpPr>
            <a:xfrm>
              <a:off x="4879673" y="5049036"/>
              <a:ext cx="2388585" cy="905608"/>
              <a:chOff x="4829899" y="4413738"/>
              <a:chExt cx="2388585" cy="905608"/>
            </a:xfrm>
          </p:grpSpPr>
          <p:sp>
            <p:nvSpPr>
              <p:cNvPr id="6" name="Parallelogram 5"/>
              <p:cNvSpPr/>
              <p:nvPr/>
            </p:nvSpPr>
            <p:spPr bwMode="auto">
              <a:xfrm>
                <a:off x="5706207" y="4413738"/>
                <a:ext cx="1512277" cy="905608"/>
              </a:xfrm>
              <a:prstGeom prst="parallelogram">
                <a:avLst>
                  <a:gd name="adj" fmla="val 54126"/>
                </a:avLst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" name="Parallelogram 6"/>
              <p:cNvSpPr/>
              <p:nvPr/>
            </p:nvSpPr>
            <p:spPr bwMode="auto">
              <a:xfrm flipH="1">
                <a:off x="4829899" y="4413738"/>
                <a:ext cx="1512277" cy="905608"/>
              </a:xfrm>
              <a:prstGeom prst="parallelogram">
                <a:avLst>
                  <a:gd name="adj" fmla="val 54126"/>
                </a:avLst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776546" y="4607173"/>
                <a:ext cx="4844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/>
                  <a:t>+</a:t>
                </a:r>
                <a:endParaRPr lang="en-US" sz="4000" b="1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5254820" y="452149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cxnSp>
          <p:nvCxnSpPr>
            <p:cNvPr id="11" name="Straight Connector 10"/>
            <p:cNvCxnSpPr>
              <a:stCxn id="9" idx="2"/>
              <a:endCxn id="7" idx="1"/>
            </p:cNvCxnSpPr>
            <p:nvPr/>
          </p:nvCxnSpPr>
          <p:spPr bwMode="auto">
            <a:xfrm flipH="1">
              <a:off x="5390727" y="4829275"/>
              <a:ext cx="16539" cy="219761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rapezoid 11"/>
            <p:cNvSpPr/>
            <p:nvPr/>
          </p:nvSpPr>
          <p:spPr bwMode="auto">
            <a:xfrm rot="10800000">
              <a:off x="6018760" y="3358659"/>
              <a:ext cx="1474186" cy="457200"/>
            </a:xfrm>
            <a:prstGeom prst="trapezoid">
              <a:avLst>
                <a:gd name="adj" fmla="val 4125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79976" y="2339004"/>
              <a:ext cx="2145323" cy="1667650"/>
              <a:chOff x="3833446" y="2886765"/>
              <a:chExt cx="2145323" cy="1667650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3833446" y="3698875"/>
                <a:ext cx="1547446" cy="85554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dirty="0" smtClean="0"/>
              </a:p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L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5" name="Straight Connector 14"/>
              <p:cNvCxnSpPr/>
              <p:nvPr/>
            </p:nvCxnSpPr>
            <p:spPr bwMode="auto">
              <a:xfrm>
                <a:off x="4299439" y="3194543"/>
                <a:ext cx="0" cy="516060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4733143" y="3194543"/>
                <a:ext cx="0" cy="516060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7" name="TextBox 16"/>
              <p:cNvSpPr txBox="1"/>
              <p:nvPr/>
            </p:nvSpPr>
            <p:spPr>
              <a:xfrm>
                <a:off x="4146993" y="288676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580697" y="2886765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cxnSp>
            <p:nvCxnSpPr>
              <p:cNvPr id="21" name="Straight Connector 20"/>
              <p:cNvCxnSpPr/>
              <p:nvPr/>
            </p:nvCxnSpPr>
            <p:spPr bwMode="auto">
              <a:xfrm>
                <a:off x="5380892" y="4128377"/>
                <a:ext cx="597877" cy="0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4" name="Elbow Connector 23"/>
            <p:cNvCxnSpPr>
              <a:stCxn id="8" idx="2"/>
            </p:cNvCxnSpPr>
            <p:nvPr/>
          </p:nvCxnSpPr>
          <p:spPr bwMode="auto">
            <a:xfrm rot="16200000" flipH="1">
              <a:off x="6583850" y="5435041"/>
              <a:ext cx="169092" cy="1199724"/>
            </a:xfrm>
            <a:prstGeom prst="bentConnector2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173531" y="342672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47964" y="3358659"/>
              <a:ext cx="817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0      1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70093" y="2646781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7        3</a:t>
              </a:r>
              <a:endParaRPr lang="en-US" dirty="0"/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6512119" y="2954558"/>
              <a:ext cx="0" cy="404101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7016262" y="2904812"/>
              <a:ext cx="0" cy="453847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endCxn id="6" idx="1"/>
            </p:cNvCxnSpPr>
            <p:nvPr/>
          </p:nvCxnSpPr>
          <p:spPr bwMode="auto">
            <a:xfrm>
              <a:off x="6755852" y="3815859"/>
              <a:ext cx="1352" cy="1233177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7510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16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1026" name="Picture 2" descr="C:\Users\Ashley.Murphy\Desktop\USAFA%20Logo%202%20Line%20CMY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13" y="3004688"/>
            <a:ext cx="6815137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2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8DDDF030-EE8C-48C8-B35A-7A5AA2E1DDD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5B70A108-3252-41E5-B998-DFD4EB0E8CFA}" type="datetime3">
              <a:rPr lang="en-US" smtClean="0"/>
              <a:pPr>
                <a:defRPr/>
              </a:pPr>
              <a:t>1 February 2017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400"/>
            <a:ext cx="5791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Half Adder - Schematic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38105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vs Propagate Carry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Generate (G) – if carry out (</a:t>
                </a:r>
                <a:r>
                  <a:rPr lang="en-US" dirty="0" err="1" smtClean="0"/>
                  <a:t>C</a:t>
                </a:r>
                <a:r>
                  <a:rPr lang="en-US" baseline="-25000" dirty="0" err="1" smtClean="0"/>
                  <a:t>out</a:t>
                </a:r>
                <a:r>
                  <a:rPr lang="en-US" dirty="0" smtClean="0"/>
                  <a:t>) produced independently of carry in (</a:t>
                </a:r>
                <a:r>
                  <a:rPr lang="en-US" dirty="0" err="1" smtClean="0"/>
                  <a:t>C</a:t>
                </a:r>
                <a:r>
                  <a:rPr lang="en-US" baseline="-25000" dirty="0" err="1" smtClean="0"/>
                  <a:t>in</a:t>
                </a:r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𝑮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𝑨𝑩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i.e</a:t>
                </a:r>
                <a:r>
                  <a:rPr lang="en-US" dirty="0" smtClean="0"/>
                  <a:t> means we will generate a carry</a:t>
                </a:r>
              </a:p>
              <a:p>
                <a:r>
                  <a:rPr lang="en-US" dirty="0" smtClean="0"/>
                  <a:t>Propagate (P) – </a:t>
                </a:r>
                <a:r>
                  <a:rPr lang="en-US" dirty="0"/>
                  <a:t>if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out</a:t>
                </a:r>
                <a:r>
                  <a:rPr lang="en-US" baseline="-25000" dirty="0"/>
                  <a:t> </a:t>
                </a:r>
                <a:r>
                  <a:rPr lang="en-US" dirty="0" smtClean="0"/>
                  <a:t>produced whenever there is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in</a:t>
                </a:r>
                <a:endParaRPr lang="en-US" baseline="-25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𝑷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𝑨</m:t>
                    </m:r>
                    <m:r>
                      <a:rPr lang="en-US" b="1" i="1" smtClean="0">
                        <a:latin typeface="Cambria Math"/>
                      </a:rPr>
                      <m:t>+</m:t>
                    </m:r>
                    <m:r>
                      <a:rPr lang="en-US" b="1" i="1" smtClean="0">
                        <a:latin typeface="Cambria Math"/>
                      </a:rPr>
                      <m:t>𝑩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means we will propagate (i.e. pass) a carry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5" t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1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10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Time Logs!  </a:t>
            </a:r>
          </a:p>
          <a:p>
            <a:r>
              <a:rPr lang="en-US" dirty="0" smtClean="0"/>
              <a:t>Adders</a:t>
            </a:r>
          </a:p>
          <a:p>
            <a:pPr lvl="1"/>
            <a:r>
              <a:rPr lang="en-US" dirty="0" smtClean="0"/>
              <a:t>Half Adder</a:t>
            </a:r>
          </a:p>
          <a:p>
            <a:pPr lvl="1"/>
            <a:r>
              <a:rPr lang="en-US" dirty="0" smtClean="0"/>
              <a:t>Full Adder</a:t>
            </a:r>
          </a:p>
          <a:p>
            <a:pPr lvl="1"/>
            <a:r>
              <a:rPr lang="en-US" dirty="0" smtClean="0"/>
              <a:t>Carry Propagate</a:t>
            </a:r>
          </a:p>
          <a:p>
            <a:r>
              <a:rPr lang="en-US" dirty="0" err="1" smtClean="0"/>
              <a:t>Subtractors</a:t>
            </a:r>
            <a:endParaRPr lang="en-US" dirty="0"/>
          </a:p>
          <a:p>
            <a:r>
              <a:rPr lang="en-US" dirty="0" smtClean="0"/>
              <a:t>Comparators</a:t>
            </a:r>
          </a:p>
          <a:p>
            <a:pPr lvl="1"/>
            <a:r>
              <a:rPr lang="en-US" dirty="0" smtClean="0"/>
              <a:t>Equality</a:t>
            </a:r>
          </a:p>
          <a:p>
            <a:pPr lvl="1"/>
            <a:r>
              <a:rPr lang="en-US" dirty="0" smtClean="0"/>
              <a:t>Magnitude</a:t>
            </a:r>
          </a:p>
          <a:p>
            <a:r>
              <a:rPr lang="en-US" u="sng" dirty="0" smtClean="0"/>
              <a:t>Due Now!</a:t>
            </a:r>
            <a:r>
              <a:rPr lang="en-US" dirty="0" smtClean="0"/>
              <a:t> - Lab 1 Lab Notebook Due BOC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4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we going to do in this class?</a:t>
            </a:r>
          </a:p>
          <a:p>
            <a:r>
              <a:rPr lang="en-US" dirty="0" smtClean="0"/>
              <a:t>Ultimately we are going to build a MIPS processor</a:t>
            </a:r>
          </a:p>
          <a:p>
            <a:r>
              <a:rPr lang="en-US" dirty="0" smtClean="0"/>
              <a:t>What do we need?</a:t>
            </a:r>
          </a:p>
          <a:p>
            <a:pPr lvl="1"/>
            <a:r>
              <a:rPr lang="en-US" dirty="0" smtClean="0"/>
              <a:t>Arithmetic logic unit (ALU)</a:t>
            </a:r>
          </a:p>
          <a:p>
            <a:pPr lvl="2"/>
            <a:r>
              <a:rPr lang="en-US" dirty="0" smtClean="0"/>
              <a:t>Add</a:t>
            </a:r>
          </a:p>
          <a:p>
            <a:pPr lvl="2"/>
            <a:r>
              <a:rPr lang="en-US" dirty="0" smtClean="0"/>
              <a:t>Subtract</a:t>
            </a:r>
          </a:p>
          <a:p>
            <a:pPr lvl="2"/>
            <a:r>
              <a:rPr lang="en-US" dirty="0" smtClean="0"/>
              <a:t>Compare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4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03387"/>
            <a:ext cx="2057400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Half Adder</a:t>
            </a:r>
            <a:endParaRPr lang="en-US" kern="0" dirty="0"/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79"/>
          <a:stretch/>
        </p:blipFill>
        <p:spPr bwMode="auto">
          <a:xfrm>
            <a:off x="533400" y="1703386"/>
            <a:ext cx="2057400" cy="196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85" y="4000326"/>
            <a:ext cx="4434254" cy="2100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935120"/>
              </p:ext>
            </p:extLst>
          </p:nvPr>
        </p:nvGraphicFramePr>
        <p:xfrm>
          <a:off x="4945213" y="1526263"/>
          <a:ext cx="2158012" cy="1616075"/>
        </p:xfrm>
        <a:graphic>
          <a:graphicData uri="http://schemas.openxmlformats.org/drawingml/2006/table">
            <a:tbl>
              <a:tblPr/>
              <a:tblGrid>
                <a:gridCol w="291110"/>
                <a:gridCol w="291110"/>
                <a:gridCol w="180362"/>
                <a:gridCol w="607534"/>
                <a:gridCol w="180362"/>
                <a:gridCol w="607534"/>
              </a:tblGrid>
              <a:tr h="250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Oval 11"/>
          <p:cNvSpPr/>
          <p:nvPr/>
        </p:nvSpPr>
        <p:spPr bwMode="auto">
          <a:xfrm>
            <a:off x="5647723" y="2602282"/>
            <a:ext cx="539166" cy="543528"/>
          </a:xfrm>
          <a:prstGeom prst="ellipse">
            <a:avLst/>
          </a:prstGeom>
          <a:solidFill>
            <a:srgbClr val="FFC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  <p:sp>
        <p:nvSpPr>
          <p:cNvPr id="23" name="Oval 22"/>
          <p:cNvSpPr/>
          <p:nvPr/>
        </p:nvSpPr>
        <p:spPr bwMode="auto">
          <a:xfrm>
            <a:off x="6418873" y="2020376"/>
            <a:ext cx="539166" cy="543528"/>
          </a:xfrm>
          <a:prstGeom prst="ellipse">
            <a:avLst/>
          </a:prstGeom>
          <a:solidFill>
            <a:srgbClr val="FFC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11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66850"/>
            <a:ext cx="2362200" cy="475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Full Adder</a:t>
            </a:r>
            <a:endParaRPr lang="en-US" kern="0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76"/>
          <a:stretch/>
        </p:blipFill>
        <p:spPr bwMode="auto">
          <a:xfrm>
            <a:off x="3276600" y="1466850"/>
            <a:ext cx="23622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0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57325"/>
            <a:ext cx="3962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Carry Propagate Adder</a:t>
            </a:r>
            <a:endParaRPr lang="en-US" kern="0" dirty="0"/>
          </a:p>
        </p:txBody>
      </p:sp>
      <p:sp>
        <p:nvSpPr>
          <p:cNvPr id="2" name="TextBox 1"/>
          <p:cNvSpPr txBox="1"/>
          <p:nvPr/>
        </p:nvSpPr>
        <p:spPr>
          <a:xfrm>
            <a:off x="3341076" y="4791807"/>
            <a:ext cx="2300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Types: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Ripple Carry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Carry </a:t>
            </a:r>
            <a:r>
              <a:rPr lang="en-US" sz="1800" dirty="0" err="1" smtClean="0"/>
              <a:t>Lookahead</a:t>
            </a:r>
            <a:endParaRPr lang="en-US" sz="1800" dirty="0" smtClean="0"/>
          </a:p>
          <a:p>
            <a:pPr marL="342900" indent="-342900">
              <a:buAutoNum type="arabicPeriod"/>
            </a:pPr>
            <a:r>
              <a:rPr lang="en-US" sz="1800" dirty="0" smtClean="0"/>
              <a:t>Prefix Adder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53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905000"/>
            <a:ext cx="82677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305800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Ripple-Carry Adder</a:t>
            </a:r>
            <a:endParaRPr 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34385" y="4501662"/>
                <a:ext cx="4751429" cy="7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Easy to build, slow for large 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Delay is linear: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𝑟𝑖𝑝𝑝𝑙𝑒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𝑁</m:t>
                    </m:r>
                    <m:r>
                      <a:rPr lang="en-US" sz="2000" b="0" i="1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𝐹𝑢𝑙𝑙𝐴𝑑𝑑𝑒𝑟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385" y="4501662"/>
                <a:ext cx="4751429" cy="731547"/>
              </a:xfrm>
              <a:prstGeom prst="rect">
                <a:avLst/>
              </a:prstGeom>
              <a:blipFill rotWithShape="1">
                <a:blip r:embed="rId4"/>
                <a:stretch>
                  <a:fillRect l="-1155" t="-3333" b="-1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54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63" y="1609626"/>
            <a:ext cx="4191000" cy="416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1"/>
          <p:cNvSpPr>
            <a:spLocks noChangeArrowheads="1"/>
          </p:cNvSpPr>
          <p:nvPr/>
        </p:nvSpPr>
        <p:spPr bwMode="auto">
          <a:xfrm>
            <a:off x="234462" y="5947311"/>
            <a:ext cx="5562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 smtClean="0"/>
              <a:t>32-bit carry - </a:t>
            </a:r>
            <a:r>
              <a:rPr lang="en-US" b="1" dirty="0" err="1" smtClean="0"/>
              <a:t>lookahead</a:t>
            </a:r>
            <a:r>
              <a:rPr lang="en-US" b="1" dirty="0" smtClean="0"/>
              <a:t> </a:t>
            </a:r>
            <a:r>
              <a:rPr lang="en-US" b="1" dirty="0"/>
              <a:t>adder (CLA), (b) 4-bit CLA block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Carry - </a:t>
            </a:r>
            <a:r>
              <a:rPr lang="en-US" kern="0" dirty="0" err="1" smtClean="0"/>
              <a:t>Lookahead</a:t>
            </a:r>
            <a:r>
              <a:rPr lang="en-US" kern="0" dirty="0" smtClean="0"/>
              <a:t> Adder</a:t>
            </a:r>
            <a:endParaRPr 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440116" y="1883713"/>
                <a:ext cx="4703884" cy="194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Divides adder into blocks to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 smtClean="0"/>
                  <a:t> ASAP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Propagate</a:t>
                </a:r>
                <a:r>
                  <a:rPr lang="en-US" dirty="0" smtClean="0"/>
                  <a:t>: pass a carry, P = A + 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Generate</a:t>
                </a:r>
                <a:r>
                  <a:rPr lang="en-US" dirty="0" smtClean="0"/>
                  <a:t>: generate a carry, G = AB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N &gt; 16, see better performance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Delay is linear: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𝐶𝐿𝐴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𝑝𝑔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𝑝𝑔𝐵𝑙𝑜𝑐𝑘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𝑎𝑛𝑑𝑂𝑟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𝐹𝑢𝑙𝑙𝐴𝑑𝑑𝑒𝑟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𝑝𝑔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𝑝𝑔𝐵𝑙𝑜𝑐𝑘</m:t>
                        </m:r>
                      </m:sub>
                    </m:sSub>
                  </m:oMath>
                </a14:m>
                <a:r>
                  <a:rPr lang="en-US" dirty="0" smtClean="0"/>
                  <a:t> are individual P/G gates (AND, OR) time to find P and G for a block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116" y="1883713"/>
                <a:ext cx="4703884" cy="1940339"/>
              </a:xfrm>
              <a:prstGeom prst="rect">
                <a:avLst/>
              </a:prstGeom>
              <a:blipFill rotWithShape="1">
                <a:blip r:embed="rId3"/>
                <a:stretch>
                  <a:fillRect l="-130" t="-314" b="-2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387363" y="4180718"/>
                <a:ext cx="4187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363" y="4180718"/>
                <a:ext cx="418723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74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box>
                      <m:boxPr>
                        <m:ctrlPr>
                          <a:rPr lang="en-US" sz="4400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4400" i="1" smtClean="0">
                                <a:latin typeface="Cambria Math"/>
                              </a:rPr>
                            </m:ctrlPr>
                          </m:fPr>
                          <m:num>
                            <m:eqArr>
                              <m:eqArrPr>
                                <m:ctrlPr>
                                  <a:rPr lang="en-US" sz="4400" b="1" i="1" smtClean="0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sz="4400" b="1" i="1" smtClean="0">
                                    <a:latin typeface="Cambria Math"/>
                                  </a:rPr>
                                  <m:t>   </m:t>
                                </m:r>
                                <m:r>
                                  <a:rPr lang="en-US" sz="4400" b="1" i="1" smtClean="0">
                                    <a:latin typeface="Cambria Math"/>
                                  </a:rPr>
                                  <m:t>𝟏𝟎𝟏𝟎</m:t>
                                </m:r>
                              </m:e>
                              <m:e>
                                <m:r>
                                  <a:rPr lang="en-US" sz="4400" b="1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4400" b="1" i="1" smtClean="0">
                                    <a:latin typeface="Cambria Math"/>
                                  </a:rPr>
                                  <m:t>𝟎𝟏𝟎𝟏</m:t>
                                </m:r>
                              </m:e>
                            </m:eqArr>
                          </m:num>
                          <m:den>
                            <m:r>
                              <a:rPr lang="en-US" sz="4400" b="1" i="1" smtClean="0">
                                <a:latin typeface="Cambria Math"/>
                              </a:rPr>
                              <m:t>    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4400" dirty="0" smtClean="0"/>
                  <a:t>  </a:t>
                </a:r>
                <a:endParaRPr lang="en-US" i="1" dirty="0" smtClean="0">
                  <a:latin typeface="Cambria Math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sym typeface="Wingdings" panose="05000000000000000000" pitchFamily="2" charset="2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  <a:sym typeface="Wingdings" panose="05000000000000000000" pitchFamily="2" charset="2"/>
                          </a:rPr>
                          <m:t>𝒐𝒖𝒕</m:t>
                        </m:r>
                      </m:sub>
                    </m:sSub>
                    <m:r>
                      <a:rPr lang="en-US" i="1" dirty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en-US" dirty="0" smtClean="0"/>
                  <a:t>?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box>
                      <m:boxPr>
                        <m:ctrlPr>
                          <a:rPr lang="en-US" sz="44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4400" i="1">
                                <a:latin typeface="Cambria Math"/>
                              </a:rPr>
                            </m:ctrlPr>
                          </m:fPr>
                          <m:num>
                            <m:eqArr>
                              <m:eqArrPr>
                                <m:ctrlPr>
                                  <a:rPr lang="en-US" sz="44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sz="4400" i="1">
                                    <a:latin typeface="Cambria Math"/>
                                  </a:rPr>
                                  <m:t>   </m:t>
                                </m:r>
                                <m:r>
                                  <a:rPr lang="en-US" sz="4400" i="1">
                                    <a:latin typeface="Cambria Math"/>
                                  </a:rPr>
                                  <m:t>𝟏𝟎</m:t>
                                </m:r>
                                <m:r>
                                  <a:rPr lang="en-US" sz="44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4400" i="1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44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4400" b="1" i="1" smtClean="0">
                                    <a:latin typeface="Cambria Math"/>
                                  </a:rPr>
                                  <m:t>𝟏𝟎</m:t>
                                </m:r>
                                <m:r>
                                  <a:rPr lang="en-US" sz="4400" i="1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44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eqArr>
                          </m:num>
                          <m:den>
                            <m:r>
                              <a:rPr lang="en-US" sz="4400" i="1">
                                <a:latin typeface="Cambria Math"/>
                              </a:rPr>
                              <m:t>    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4400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sym typeface="Wingdings" panose="05000000000000000000" pitchFamily="2" charset="2"/>
                          </a:rPr>
                          <m:t>𝑪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sym typeface="Wingdings" panose="05000000000000000000" pitchFamily="2" charset="2"/>
                          </a:rPr>
                          <m:t>𝒐𝒖𝒕</m:t>
                        </m:r>
                      </m:sub>
                    </m:sSub>
                    <m:r>
                      <a:rPr lang="en-US" i="1" dirty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en-US" dirty="0"/>
                  <a:t>?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box>
                      <m:boxPr>
                        <m:ctrlPr>
                          <a:rPr lang="en-US" sz="44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4400" i="1">
                                <a:latin typeface="Cambria Math"/>
                              </a:rPr>
                            </m:ctrlPr>
                          </m:fPr>
                          <m:num>
                            <m:eqArr>
                              <m:eqArrPr>
                                <m:ctrlPr>
                                  <a:rPr lang="en-US" sz="44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sz="4400" i="1">
                                    <a:latin typeface="Cambria Math"/>
                                  </a:rPr>
                                  <m:t>   </m:t>
                                </m:r>
                                <m:r>
                                  <a:rPr lang="en-US" sz="4400" i="1">
                                    <a:latin typeface="Cambria Math"/>
                                  </a:rPr>
                                  <m:t>𝟏𝟎</m:t>
                                </m:r>
                                <m:r>
                                  <a:rPr lang="en-US" sz="4400" b="1" i="1" smtClean="0">
                                    <a:latin typeface="Cambria Math"/>
                                  </a:rPr>
                                  <m:t>𝟏𝟏</m:t>
                                </m:r>
                              </m:e>
                              <m:e>
                                <m:r>
                                  <a:rPr lang="en-US" sz="44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4400" b="1" i="1" smtClean="0">
                                    <a:latin typeface="Cambria Math"/>
                                  </a:rPr>
                                  <m:t>𝟎𝟏</m:t>
                                </m:r>
                                <m:r>
                                  <a:rPr lang="en-US" sz="4400" i="1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4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eqArr>
                          </m:num>
                          <m:den>
                            <m:r>
                              <a:rPr lang="en-US" sz="4400" i="1">
                                <a:latin typeface="Cambria Math"/>
                              </a:rPr>
                              <m:t>    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4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sym typeface="Wingdings" panose="05000000000000000000" pitchFamily="2" charset="2"/>
                          </a:rPr>
                          <m:t>𝑪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sym typeface="Wingdings" panose="05000000000000000000" pitchFamily="2" charset="2"/>
                          </a:rPr>
                          <m:t>𝒐𝒖𝒕</m:t>
                        </m:r>
                      </m:sub>
                    </m:sSub>
                    <m:r>
                      <a:rPr lang="en-US" i="1" dirty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en-US" dirty="0"/>
                  <a:t>? 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0" b="-15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Generate/Propagate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 February 2017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146569" y="1784640"/>
                <a:ext cx="9555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  <a:sym typeface="Wingdings" panose="05000000000000000000" pitchFamily="2" charset="2"/>
                          </a:rPr>
                          <m:t>𝑪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  <a:sym typeface="Wingdings" panose="05000000000000000000" pitchFamily="2" charset="2"/>
                          </a:rPr>
                          <m:t>𝒊𝒏</m:t>
                        </m:r>
                      </m:sub>
                    </m:sSub>
                    <m:r>
                      <a:rPr lang="en-US" b="1" i="1" dirty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1" i="1" dirty="0">
                        <a:latin typeface="Cambria Math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569" y="1784640"/>
                <a:ext cx="955518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637" t="-2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4399789" y="1506220"/>
                <a:ext cx="4405884" cy="4324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C2D83"/>
                  </a:buClr>
                  <a:buSzPct val="80000"/>
                  <a:buFont typeface="Wingdings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8975" indent="-2825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C2D83"/>
                  </a:buClr>
                  <a:buSzPct val="80000"/>
                  <a:buFont typeface="Wingdings" pitchFamily="2" charset="2"/>
                  <a:buChar char="n"/>
                  <a:defRPr sz="2200" b="1">
                    <a:solidFill>
                      <a:schemeClr val="tx1"/>
                    </a:solidFill>
                    <a:latin typeface="+mn-lt"/>
                  </a:defRPr>
                </a:lvl2pPr>
                <a:lvl3pPr marL="1027113" indent="-223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C2D83"/>
                  </a:buClr>
                  <a:buSzPct val="80000"/>
                  <a:buFont typeface="Wingdings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box>
                      <m:boxPr>
                        <m:ctrlPr>
                          <a:rPr lang="en-US" sz="4400" i="1" kern="0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4400" i="1" kern="0" smtClean="0">
                                <a:latin typeface="Cambria Math"/>
                              </a:rPr>
                            </m:ctrlPr>
                          </m:fPr>
                          <m:num>
                            <m:eqArr>
                              <m:eqArrPr>
                                <m:ctrlPr>
                                  <a:rPr lang="en-US" sz="4400" i="1" kern="0" smtClean="0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sz="4400" i="1" kern="0" smtClean="0">
                                    <a:latin typeface="Cambria Math"/>
                                  </a:rPr>
                                  <m:t>   </m:t>
                                </m:r>
                                <m:r>
                                  <a:rPr lang="en-US" sz="4400" i="1" kern="0" smtClean="0">
                                    <a:latin typeface="Cambria Math"/>
                                  </a:rPr>
                                  <m:t>𝟏𝟎𝟏𝟎</m:t>
                                </m:r>
                              </m:e>
                              <m:e>
                                <m:r>
                                  <a:rPr lang="en-US" sz="4400" i="1" kern="0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4400" i="1" kern="0" smtClean="0">
                                    <a:latin typeface="Cambria Math"/>
                                  </a:rPr>
                                  <m:t>𝟎𝟏</m:t>
                                </m:r>
                                <m:r>
                                  <a:rPr lang="en-US" sz="4400" b="1" i="1" kern="0" smtClean="0">
                                    <a:latin typeface="Cambria Math"/>
                                  </a:rPr>
                                  <m:t>𝟏𝟎</m:t>
                                </m:r>
                              </m:e>
                            </m:eqArr>
                          </m:num>
                          <m:den>
                            <m:r>
                              <a:rPr lang="en-US" sz="4400" i="1" kern="0" smtClean="0">
                                <a:latin typeface="Cambria Math"/>
                              </a:rPr>
                              <m:t>    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4400" kern="0" dirty="0" smtClean="0"/>
                  <a:t>  </a:t>
                </a:r>
                <a:endParaRPr lang="en-US" i="1" kern="0" dirty="0" smtClean="0">
                  <a:latin typeface="Cambria Math"/>
                  <a:sym typeface="Wingdings" panose="05000000000000000000" pitchFamily="2" charset="2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dirty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kern="0" dirty="0">
                            <a:latin typeface="Cambria Math"/>
                            <a:sym typeface="Wingdings" panose="05000000000000000000" pitchFamily="2" charset="2"/>
                          </a:rPr>
                          <m:t>𝑪</m:t>
                        </m:r>
                      </m:e>
                      <m:sub>
                        <m:r>
                          <a:rPr lang="en-US" i="1" kern="0" dirty="0" smtClean="0">
                            <a:latin typeface="Cambria Math"/>
                            <a:sym typeface="Wingdings" panose="05000000000000000000" pitchFamily="2" charset="2"/>
                          </a:rPr>
                          <m:t>𝒐𝒖𝒕</m:t>
                        </m:r>
                      </m:sub>
                    </m:sSub>
                    <m:r>
                      <a:rPr lang="en-US" i="1" kern="0" dirty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en-US" kern="0" dirty="0" smtClean="0"/>
                  <a:t>? </a:t>
                </a:r>
              </a:p>
              <a:p>
                <a:pPr marL="0" indent="0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box>
                      <m:boxPr>
                        <m:ctrlPr>
                          <a:rPr lang="en-US" sz="4400" i="1" ker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4400" i="1" kern="0">
                                <a:latin typeface="Cambria Math"/>
                              </a:rPr>
                            </m:ctrlPr>
                          </m:fPr>
                          <m:num>
                            <m:eqArr>
                              <m:eqArrPr>
                                <m:ctrlPr>
                                  <a:rPr lang="en-US" sz="4400" i="1" kern="0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sz="4400" i="1" kern="0">
                                    <a:latin typeface="Cambria Math"/>
                                  </a:rPr>
                                  <m:t>   </m:t>
                                </m:r>
                                <m:r>
                                  <a:rPr lang="en-US" sz="4400" i="1" kern="0">
                                    <a:latin typeface="Cambria Math"/>
                                  </a:rPr>
                                  <m:t>𝟏𝟎𝟎</m:t>
                                </m:r>
                                <m:r>
                                  <a:rPr lang="en-US" sz="4400" b="1" i="1" kern="0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4400" i="1" ker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4400" b="1" i="1" kern="0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4400" i="1" kern="0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4400" b="1" i="1" kern="0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4400" i="1" kern="0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eqArr>
                          </m:num>
                          <m:den>
                            <m:r>
                              <a:rPr lang="en-US" sz="4400" i="1" kern="0">
                                <a:latin typeface="Cambria Math"/>
                              </a:rPr>
                              <m:t>    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4400" kern="0" dirty="0"/>
                  <a:t> </a:t>
                </a:r>
                <a:endParaRPr lang="en-US" kern="0" dirty="0"/>
              </a:p>
              <a:p>
                <a:pPr marL="0" indent="0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dirty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kern="0" dirty="0">
                            <a:latin typeface="Cambria Math"/>
                            <a:sym typeface="Wingdings" panose="05000000000000000000" pitchFamily="2" charset="2"/>
                          </a:rPr>
                          <m:t>𝑪</m:t>
                        </m:r>
                      </m:e>
                      <m:sub>
                        <m:r>
                          <a:rPr lang="en-US" i="1" kern="0" dirty="0">
                            <a:latin typeface="Cambria Math"/>
                            <a:sym typeface="Wingdings" panose="05000000000000000000" pitchFamily="2" charset="2"/>
                          </a:rPr>
                          <m:t>𝒐𝒖𝒕</m:t>
                        </m:r>
                      </m:sub>
                    </m:sSub>
                    <m:r>
                      <a:rPr lang="en-US" i="1" kern="0" dirty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en-US" kern="0" dirty="0"/>
                  <a:t>? </a:t>
                </a:r>
              </a:p>
              <a:p>
                <a:pPr marL="0" indent="0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box>
                      <m:boxPr>
                        <m:ctrlPr>
                          <a:rPr lang="en-US" sz="4400" i="1" ker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4400" i="1" kern="0">
                                <a:latin typeface="Cambria Math"/>
                              </a:rPr>
                            </m:ctrlPr>
                          </m:fPr>
                          <m:num>
                            <m:eqArr>
                              <m:eqArrPr>
                                <m:ctrlPr>
                                  <a:rPr lang="en-US" sz="4400" i="1" kern="0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sz="4400" i="1" kern="0">
                                    <a:latin typeface="Cambria Math"/>
                                  </a:rPr>
                                  <m:t>   </m:t>
                                </m:r>
                                <m:r>
                                  <a:rPr lang="en-US" sz="4400" i="1" kern="0">
                                    <a:latin typeface="Cambria Math"/>
                                  </a:rPr>
                                  <m:t>𝟏𝟎𝟏𝟏</m:t>
                                </m:r>
                              </m:e>
                              <m:e>
                                <m:r>
                                  <a:rPr lang="en-US" sz="4400" i="1" ker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4400" i="1" kern="0" smtClean="0">
                                    <a:latin typeface="Cambria Math"/>
                                  </a:rPr>
                                  <m:t>𝟎𝟏</m:t>
                                </m:r>
                                <m:r>
                                  <a:rPr lang="en-US" sz="4400" b="1" i="1" kern="0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4400" i="1" kern="0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eqArr>
                          </m:num>
                          <m:den>
                            <m:r>
                              <a:rPr lang="en-US" sz="4400" i="1" kern="0">
                                <a:latin typeface="Cambria Math"/>
                              </a:rPr>
                              <m:t>    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4400" kern="0" dirty="0"/>
                  <a:t> </a:t>
                </a:r>
              </a:p>
              <a:p>
                <a:pPr marL="0" indent="0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dirty="0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kern="0" dirty="0">
                            <a:latin typeface="Cambria Math"/>
                            <a:sym typeface="Wingdings" panose="05000000000000000000" pitchFamily="2" charset="2"/>
                          </a:rPr>
                          <m:t>𝑪</m:t>
                        </m:r>
                      </m:e>
                      <m:sub>
                        <m:r>
                          <a:rPr lang="en-US" i="1" kern="0" dirty="0">
                            <a:latin typeface="Cambria Math"/>
                            <a:sym typeface="Wingdings" panose="05000000000000000000" pitchFamily="2" charset="2"/>
                          </a:rPr>
                          <m:t>𝒐𝒖𝒕</m:t>
                        </m:r>
                      </m:sub>
                    </m:sSub>
                    <m:r>
                      <a:rPr lang="en-US" i="1" kern="0" dirty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en-US" kern="0" dirty="0"/>
                  <a:t>? </a:t>
                </a:r>
              </a:p>
              <a:p>
                <a:pPr marL="0" indent="0">
                  <a:buFont typeface="Wingdings" pitchFamily="2" charset="2"/>
                  <a:buNone/>
                </a:pPr>
                <a:endParaRPr lang="en-US" kern="0" dirty="0" smtClean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9789" y="1506220"/>
                <a:ext cx="4405884" cy="4324350"/>
              </a:xfrm>
              <a:prstGeom prst="rect">
                <a:avLst/>
              </a:prstGeom>
              <a:blipFill rotWithShape="1">
                <a:blip r:embed="rId4"/>
                <a:stretch>
                  <a:fillRect l="-415" b="-153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828553" y="3514506"/>
                <a:ext cx="9555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  <a:sym typeface="Wingdings" panose="05000000000000000000" pitchFamily="2" charset="2"/>
                          </a:rPr>
                          <m:t>𝑪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  <a:sym typeface="Wingdings" panose="05000000000000000000" pitchFamily="2" charset="2"/>
                          </a:rPr>
                          <m:t>𝒊𝒏</m:t>
                        </m:r>
                      </m:sub>
                    </m:sSub>
                    <m:r>
                      <a:rPr lang="en-US" b="1" i="1" dirty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1" i="1" dirty="0">
                        <a:latin typeface="Cambria Math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553" y="3514506"/>
                <a:ext cx="955518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637" t="-2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10715" y="2198077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0000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325620" y="2598187"/>
            <a:ext cx="32733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5014" y="3924300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0000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329919" y="4298034"/>
            <a:ext cx="32733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5014" y="5515708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0000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329919" y="5915818"/>
            <a:ext cx="32733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10861" y="2271347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0000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5381806" y="2662665"/>
            <a:ext cx="32733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27562" y="3924300"/>
            <a:ext cx="736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1100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342467" y="4324410"/>
            <a:ext cx="32733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4807930" y="5515708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0010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5387667" y="5915818"/>
            <a:ext cx="32733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5709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C1FC98-47FD-484D-96C4-FA35BF022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6BADE1-4A4A-48A5-911B-5F6548B33A51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68573</TotalTime>
  <Words>655</Words>
  <Application>Microsoft Office PowerPoint</Application>
  <PresentationFormat>On-screen Show (4:3)</PresentationFormat>
  <Paragraphs>180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4_USAFA Standard</vt:lpstr>
      <vt:lpstr>5_USAFA Standard</vt:lpstr>
      <vt:lpstr>PowerPoint Presentation</vt:lpstr>
      <vt:lpstr>Lesson 10 Outline</vt:lpstr>
      <vt:lpstr>Big 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Generate/Propagate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PowerPoint Presentation</vt:lpstr>
      <vt:lpstr>PowerPoint Presentation</vt:lpstr>
      <vt:lpstr>Generate vs Propagate Carry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Falkinburg, Jeffrey L MAJ USAF USAFA USAFA/DFEC</dc:creator>
  <cp:lastModifiedBy>Test</cp:lastModifiedBy>
  <cp:revision>4282</cp:revision>
  <cp:lastPrinted>2015-06-02T19:35:14Z</cp:lastPrinted>
  <dcterms:created xsi:type="dcterms:W3CDTF">2005-08-12T19:45:51Z</dcterms:created>
  <dcterms:modified xsi:type="dcterms:W3CDTF">2017-02-01T19:22:29Z</dcterms:modified>
</cp:coreProperties>
</file>