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19"/>
  </p:notesMasterIdLst>
  <p:handoutMasterIdLst>
    <p:handoutMasterId r:id="rId20"/>
  </p:handoutMasterIdLst>
  <p:sldIdLst>
    <p:sldId id="286" r:id="rId6"/>
    <p:sldId id="311" r:id="rId7"/>
    <p:sldId id="312" r:id="rId8"/>
    <p:sldId id="313" r:id="rId9"/>
    <p:sldId id="314" r:id="rId10"/>
    <p:sldId id="321" r:id="rId11"/>
    <p:sldId id="316" r:id="rId12"/>
    <p:sldId id="317" r:id="rId13"/>
    <p:sldId id="318" r:id="rId14"/>
    <p:sldId id="319" r:id="rId15"/>
    <p:sldId id="320" r:id="rId16"/>
    <p:sldId id="280" r:id="rId17"/>
    <p:sldId id="315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443" autoAdjust="0"/>
    <p:restoredTop sz="92989" autoAdjust="0"/>
  </p:normalViewPr>
  <p:slideViewPr>
    <p:cSldViewPr snapToGrid="0">
      <p:cViewPr varScale="1">
        <p:scale>
          <a:sx n="113" d="100"/>
          <a:sy n="113" d="100"/>
        </p:scale>
        <p:origin x="-31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3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80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nline-stopwatch.com/full-screen-stopwatc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11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Maj Walchko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Practice</a:t>
            </a: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00100" y="1536700"/>
                <a:ext cx="8131175" cy="4324350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8975" indent="-2825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</a:defRPr>
                </a:lvl2pPr>
                <a:lvl3pPr marL="10271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u="sng" dirty="0"/>
                  <a:t>Practice:</a:t>
                </a:r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u="sng" dirty="0"/>
                  <a:t>Only</a:t>
                </a:r>
                <a:r>
                  <a:rPr lang="en-US" dirty="0"/>
                  <a:t> two 2:1 mux to create a 3:1 mux: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𝑨𝑩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𝟎𝟎</m:t>
                    </m:r>
                    <m:r>
                      <a:rPr lang="en-US" i="1">
                        <a:latin typeface="Cambria Math"/>
                      </a:rPr>
                      <m:t>=&gt;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𝑨𝑩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𝟎𝟏</m:t>
                    </m:r>
                    <m:r>
                      <a:rPr lang="en-US" i="1">
                        <a:latin typeface="Cambria Math"/>
                      </a:rPr>
                      <m:t>=&gt;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𝑨𝑩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𝟏</m:t>
                    </m:r>
                    <m:r>
                      <a:rPr lang="en-US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=&gt;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536700"/>
                <a:ext cx="8131175" cy="4324350"/>
              </a:xfrm>
              <a:prstGeom prst="rect">
                <a:avLst/>
              </a:prstGeom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Quiz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Quiz:</a:t>
            </a:r>
            <a:r>
              <a:rPr lang="en-US" dirty="0" smtClean="0"/>
              <a:t> 5 Min</a:t>
            </a:r>
          </a:p>
          <a:p>
            <a:r>
              <a:rPr lang="en-US" dirty="0">
                <a:hlinkClick r:id="rId2"/>
              </a:rPr>
              <a:t>http://www.online-stopwatch.com/full-screen-stopwatch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12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Shifter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Shifter: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Logical Shift Right/Left </a:t>
            </a:r>
            <a:r>
              <a:rPr lang="en-US" dirty="0"/>
              <a:t>– fill empty spots with 0’s</a:t>
            </a:r>
          </a:p>
          <a:p>
            <a:pPr lvl="1"/>
            <a:r>
              <a:rPr lang="en-US" dirty="0" smtClean="0"/>
              <a:t>Arithmetic Shift Right (ASR) – when shifting </a:t>
            </a:r>
            <a:r>
              <a:rPr lang="en-US" dirty="0"/>
              <a:t>right, fills empty spots with MSB (to preserve sign)</a:t>
            </a:r>
          </a:p>
          <a:p>
            <a:pPr lvl="1"/>
            <a:r>
              <a:rPr lang="en-US" dirty="0"/>
              <a:t>ASL is same as LSL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42191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42" y="3472535"/>
            <a:ext cx="2488223" cy="26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ALU:</a:t>
            </a:r>
            <a:r>
              <a:rPr lang="en-US" dirty="0"/>
              <a:t>  </a:t>
            </a:r>
            <a:r>
              <a:rPr lang="en-US" dirty="0" smtClean="0"/>
              <a:t>Arithmetic </a:t>
            </a:r>
            <a:r>
              <a:rPr lang="en-US" dirty="0"/>
              <a:t>Logic Unit</a:t>
            </a:r>
          </a:p>
          <a:p>
            <a:pPr lvl="1"/>
            <a:r>
              <a:rPr lang="en-US" dirty="0"/>
              <a:t>Combine Math and Logic</a:t>
            </a:r>
          </a:p>
          <a:p>
            <a:pPr lvl="1"/>
            <a:r>
              <a:rPr lang="en-US" dirty="0"/>
              <a:t>Heart of most computers</a:t>
            </a:r>
          </a:p>
          <a:p>
            <a:pPr lvl="1"/>
            <a:r>
              <a:rPr lang="en-US" dirty="0"/>
              <a:t>Has 7 functions</a:t>
            </a:r>
          </a:p>
          <a:p>
            <a:endParaRPr lang="en-US" kern="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52754"/>
              </p:ext>
            </p:extLst>
          </p:nvPr>
        </p:nvGraphicFramePr>
        <p:xfrm>
          <a:off x="6030290" y="1637118"/>
          <a:ext cx="2426200" cy="4239050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1401469"/>
              </a:tblGrid>
              <a:tr h="7174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Signals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and B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+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 Used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set &lt;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03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5315" y="1543538"/>
            <a:ext cx="8131175" cy="4795716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Build </a:t>
            </a:r>
            <a:r>
              <a:rPr lang="en-US" u="sng" dirty="0"/>
              <a:t>an ALU with logic Functions:</a:t>
            </a:r>
            <a:endParaRPr lang="en-US" dirty="0"/>
          </a:p>
          <a:p>
            <a:r>
              <a:rPr lang="en-US" dirty="0"/>
              <a:t>What do we need?</a:t>
            </a:r>
          </a:p>
          <a:p>
            <a:pPr lvl="1"/>
            <a:r>
              <a:rPr lang="en-US" dirty="0"/>
              <a:t>Adder</a:t>
            </a:r>
          </a:p>
          <a:p>
            <a:pPr lvl="1"/>
            <a:r>
              <a:rPr lang="en-US" dirty="0"/>
              <a:t>Inverter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Mux </a:t>
            </a:r>
          </a:p>
          <a:p>
            <a:pPr lvl="1"/>
            <a:r>
              <a:rPr lang="en-US" dirty="0"/>
              <a:t>Comparator</a:t>
            </a:r>
          </a:p>
          <a:p>
            <a:endParaRPr lang="en-US" kern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438" y="2553515"/>
            <a:ext cx="2163467" cy="230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73723" y="5574323"/>
            <a:ext cx="7051431" cy="59787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How would we design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this? Let’s draw it out …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62281"/>
              </p:ext>
            </p:extLst>
          </p:nvPr>
        </p:nvGraphicFramePr>
        <p:xfrm>
          <a:off x="6521376" y="1637118"/>
          <a:ext cx="2426200" cy="4239050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1401469"/>
              </a:tblGrid>
              <a:tr h="7174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Signals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and B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+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 Used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set &lt;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282" y="1820689"/>
            <a:ext cx="3048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951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Multiplication in Binary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0485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</a:t>
            </a:r>
            <a:r>
              <a:rPr lang="en-US" kern="0" dirty="0" smtClean="0"/>
              <a:t>n ALU can add and subtract in binary</a:t>
            </a:r>
          </a:p>
          <a:p>
            <a:r>
              <a:rPr lang="en-US" kern="0" dirty="0" smtClean="0"/>
              <a:t>How do we multiply in Binary?</a:t>
            </a:r>
          </a:p>
          <a:p>
            <a:endParaRPr lang="en-US" kern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384868"/>
              </p:ext>
            </p:extLst>
          </p:nvPr>
        </p:nvGraphicFramePr>
        <p:xfrm>
          <a:off x="3423920" y="3198568"/>
          <a:ext cx="2296160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87020"/>
                <a:gridCol w="287020"/>
                <a:gridCol w="287020"/>
                <a:gridCol w="287020"/>
                <a:gridCol w="287020"/>
                <a:gridCol w="287020"/>
                <a:gridCol w="287020"/>
                <a:gridCol w="287020"/>
              </a:tblGrid>
              <a:tr h="142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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F497D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73363" y="3508131"/>
            <a:ext cx="2019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By adding and shifting, we can multiply numbers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503949"/>
                  </p:ext>
                </p:extLst>
              </p:nvPr>
            </p:nvGraphicFramePr>
            <p:xfrm>
              <a:off x="1515533" y="1481666"/>
              <a:ext cx="6096000" cy="2473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Right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Left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Logical Shift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Always 0</a:t>
                          </a:r>
                        </a:p>
                        <a:p>
                          <a:endParaRPr lang="en-US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→1001=0100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Always 0</a:t>
                          </a:r>
                        </a:p>
                        <a:p>
                          <a:endParaRPr 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0010=1001←0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Arithmetic Shift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Always MSB</a:t>
                          </a:r>
                        </a:p>
                        <a:p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→1001=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b="0" dirty="0" smtClean="0">
                            <a:ea typeface="Cambria Math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011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Always 0</a:t>
                          </a:r>
                        </a:p>
                        <a:p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01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1←0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503949"/>
                  </p:ext>
                </p:extLst>
              </p:nvPr>
            </p:nvGraphicFramePr>
            <p:xfrm>
              <a:off x="1515533" y="1481666"/>
              <a:ext cx="6096000" cy="2473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Right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Left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Logical Shift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4000" r="-99701" b="-1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601" t="-44000" b="-130000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Arithmetic Shift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10769" r="-99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601" t="-1107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800099" y="4097866"/>
            <a:ext cx="8131175" cy="214206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Shifter: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Logical Shift Right/Left </a:t>
            </a:r>
            <a:r>
              <a:rPr lang="en-US" dirty="0"/>
              <a:t>– fill empty spots with 0’s</a:t>
            </a:r>
          </a:p>
          <a:p>
            <a:pPr lvl="1"/>
            <a:r>
              <a:rPr lang="en-US" dirty="0" smtClean="0"/>
              <a:t>Arithmetic Shift Right (ASR) – when shifting </a:t>
            </a:r>
            <a:r>
              <a:rPr lang="en-US" dirty="0"/>
              <a:t>right, fills empty spots with MSB (to preserve sign)</a:t>
            </a:r>
          </a:p>
          <a:p>
            <a:pPr lvl="1"/>
            <a:r>
              <a:rPr lang="en-US" dirty="0"/>
              <a:t>ASL is same as LSL</a:t>
            </a:r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740695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Rotator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4866" y="1527908"/>
            <a:ext cx="8131175" cy="1602154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Rotator: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SHIFT from one end to the other</a:t>
            </a:r>
            <a:endParaRPr lang="en-US" dirty="0"/>
          </a:p>
          <a:p>
            <a:pPr lvl="1"/>
            <a:r>
              <a:rPr lang="en-US" dirty="0"/>
              <a:t># that falls off one end attaches to other end</a:t>
            </a:r>
            <a:endParaRPr lang="en-US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53562" y="4117548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0 0 0 1 0</a:t>
            </a:r>
            <a:endParaRPr lang="en-US" sz="2000" b="1" dirty="0"/>
          </a:p>
        </p:txBody>
      </p:sp>
      <p:sp>
        <p:nvSpPr>
          <p:cNvPr id="3" name="Curved Up Arrow 2"/>
          <p:cNvSpPr/>
          <p:nvPr/>
        </p:nvSpPr>
        <p:spPr bwMode="auto">
          <a:xfrm>
            <a:off x="3490546" y="5512135"/>
            <a:ext cx="1019908" cy="465993"/>
          </a:xfrm>
          <a:prstGeom prst="curvedUp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urved Up Arrow 7"/>
          <p:cNvSpPr/>
          <p:nvPr/>
        </p:nvSpPr>
        <p:spPr bwMode="auto">
          <a:xfrm rot="10800000">
            <a:off x="3618038" y="3677931"/>
            <a:ext cx="981808" cy="465993"/>
          </a:xfrm>
          <a:prstGeom prst="curvedUp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715" y="5112025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1 0 1 0 0</a:t>
            </a:r>
            <a:endParaRPr lang="en-US" sz="2000" b="1" dirty="0"/>
          </a:p>
        </p:txBody>
      </p:sp>
      <p:sp>
        <p:nvSpPr>
          <p:cNvPr id="4" name="Multiply 3"/>
          <p:cNvSpPr/>
          <p:nvPr/>
        </p:nvSpPr>
        <p:spPr bwMode="auto">
          <a:xfrm>
            <a:off x="4373209" y="4098314"/>
            <a:ext cx="360484" cy="419344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Multiply 9"/>
          <p:cNvSpPr/>
          <p:nvPr/>
        </p:nvSpPr>
        <p:spPr bwMode="auto">
          <a:xfrm>
            <a:off x="3392976" y="5102408"/>
            <a:ext cx="360484" cy="419344"/>
          </a:xfrm>
          <a:prstGeom prst="mathMultiply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5438" y="4139253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  <a:r>
              <a:rPr lang="en-US" sz="2000" b="1" dirty="0" smtClean="0"/>
              <a:t> 0 1 0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25416" y="5121642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</a:t>
            </a:r>
            <a:r>
              <a:rPr lang="en-US" sz="2000" b="1" dirty="0" smtClean="0"/>
              <a:t> 0 1 0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2497015" y="4076608"/>
            <a:ext cx="615462" cy="481989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2497015" y="5071085"/>
            <a:ext cx="615462" cy="481989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9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err="1" smtClean="0"/>
              <a:t>Shamt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err="1" smtClean="0"/>
              <a:t>Shamt</a:t>
            </a:r>
            <a:r>
              <a:rPr lang="en-US" u="sng" dirty="0" smtClean="0"/>
              <a:t>: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Shift Amount</a:t>
            </a:r>
          </a:p>
          <a:p>
            <a:endParaRPr lang="en-US" dirty="0" smtClean="0"/>
          </a:p>
          <a:p>
            <a:r>
              <a:rPr lang="en-US" dirty="0" smtClean="0"/>
              <a:t>Why is this useful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Helps multiply and divide!</a:t>
            </a:r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33700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Examples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100110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Logical Shift Right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if it was an Arithmetic Shift Right on a signed </a:t>
            </a:r>
            <a:r>
              <a:rPr lang="en-US" dirty="0" smtClean="0"/>
              <a:t>number?</a:t>
            </a:r>
          </a:p>
          <a:p>
            <a:r>
              <a:rPr lang="en-US" dirty="0" smtClean="0"/>
              <a:t>100110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</a:t>
            </a:r>
            <a:r>
              <a:rPr lang="en-US" dirty="0" smtClean="0"/>
              <a:t>Arithmetic Shift </a:t>
            </a:r>
            <a:r>
              <a:rPr lang="en-US" dirty="0"/>
              <a:t>Right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100110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Logical/Arithmetic Shift Left (6-Bit System)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00100110 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Logical/Arithmetic Shift Left (8-Bit System)</a:t>
            </a:r>
            <a:r>
              <a:rPr lang="en-US" dirty="0">
                <a:sym typeface="Wingdings"/>
              </a:rPr>
              <a:t>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kern="0" dirty="0" smtClean="0"/>
          </a:p>
        </p:txBody>
      </p:sp>
    </p:spTree>
    <p:extLst>
      <p:ext uri="{BB962C8B-B14F-4D97-AF65-F5344CB8AC3E}">
        <p14:creationId xmlns:p14="http://schemas.microsoft.com/office/powerpoint/2010/main" val="258834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68509</TotalTime>
  <Words>415</Words>
  <Application>Microsoft Office PowerPoint</Application>
  <PresentationFormat>On-screen Show (4:3)</PresentationFormat>
  <Paragraphs>211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4_USAFA Standard</vt:lpstr>
      <vt:lpstr>5_USAFA 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Shift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4277</cp:revision>
  <cp:lastPrinted>2015-06-02T19:35:14Z</cp:lastPrinted>
  <dcterms:created xsi:type="dcterms:W3CDTF">2005-08-12T19:45:51Z</dcterms:created>
  <dcterms:modified xsi:type="dcterms:W3CDTF">2017-02-03T19:20:42Z</dcterms:modified>
</cp:coreProperties>
</file>