
<file path=[Content_Types].xml><?xml version="1.0" encoding="utf-8"?>
<Types xmlns="http://schemas.openxmlformats.org/package/2006/content-types">
  <Default Extension="png" ContentType="image/png"/>
  <Default Extension="vsd" ContentType="application/vnd.visio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773" r:id="rId4"/>
    <p:sldMasterId id="2147483775" r:id="rId5"/>
  </p:sldMasterIdLst>
  <p:notesMasterIdLst>
    <p:notesMasterId r:id="rId39"/>
  </p:notesMasterIdLst>
  <p:handoutMasterIdLst>
    <p:handoutMasterId r:id="rId40"/>
  </p:handoutMasterIdLst>
  <p:sldIdLst>
    <p:sldId id="286" r:id="rId6"/>
    <p:sldId id="289" r:id="rId7"/>
    <p:sldId id="290" r:id="rId8"/>
    <p:sldId id="291" r:id="rId9"/>
    <p:sldId id="312" r:id="rId10"/>
    <p:sldId id="313" r:id="rId11"/>
    <p:sldId id="314" r:id="rId12"/>
    <p:sldId id="315" r:id="rId13"/>
    <p:sldId id="296" r:id="rId14"/>
    <p:sldId id="297" r:id="rId15"/>
    <p:sldId id="298" r:id="rId16"/>
    <p:sldId id="299" r:id="rId17"/>
    <p:sldId id="300" r:id="rId18"/>
    <p:sldId id="301" r:id="rId19"/>
    <p:sldId id="302" r:id="rId20"/>
    <p:sldId id="303" r:id="rId21"/>
    <p:sldId id="316" r:id="rId22"/>
    <p:sldId id="317" r:id="rId23"/>
    <p:sldId id="318" r:id="rId24"/>
    <p:sldId id="319" r:id="rId25"/>
    <p:sldId id="320" r:id="rId26"/>
    <p:sldId id="305" r:id="rId27"/>
    <p:sldId id="306" r:id="rId28"/>
    <p:sldId id="311" r:id="rId29"/>
    <p:sldId id="307" r:id="rId30"/>
    <p:sldId id="308" r:id="rId31"/>
    <p:sldId id="309" r:id="rId32"/>
    <p:sldId id="310" r:id="rId33"/>
    <p:sldId id="304" r:id="rId34"/>
    <p:sldId id="294" r:id="rId35"/>
    <p:sldId id="295" r:id="rId36"/>
    <p:sldId id="293" r:id="rId37"/>
    <p:sldId id="292" r:id="rId38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F337"/>
    <a:srgbClr val="003399"/>
    <a:srgbClr val="0C2D83"/>
    <a:srgbClr val="A42C79"/>
    <a:srgbClr val="923799"/>
    <a:srgbClr val="874789"/>
    <a:srgbClr val="1D4A73"/>
    <a:srgbClr val="C808A3"/>
    <a:srgbClr val="7B448C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43" autoAdjust="0"/>
    <p:restoredTop sz="92989" autoAdjust="0"/>
  </p:normalViewPr>
  <p:slideViewPr>
    <p:cSldViewPr snapToGrid="0">
      <p:cViewPr varScale="1">
        <p:scale>
          <a:sx n="101" d="100"/>
          <a:sy n="101" d="100"/>
        </p:scale>
        <p:origin x="-15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0" d="100"/>
          <a:sy n="70" d="100"/>
        </p:scale>
        <p:origin x="-2646" y="-96"/>
      </p:cViewPr>
      <p:guideLst>
        <p:guide orient="horz" pos="2929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handoutMaster" Target="handoutMasters/handout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050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8" y="0"/>
            <a:ext cx="2982119" cy="4651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2771" name="Rectangle 2051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99694" y="0"/>
            <a:ext cx="2982119" cy="4651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2772" name="Rectangle 2052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8" y="8831306"/>
            <a:ext cx="2982119" cy="4651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2773" name="Rectangle 2053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99694" y="8831306"/>
            <a:ext cx="2982119" cy="4651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019C01E9-AAD8-4293-86A2-7C69C0B0F1F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8063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8" y="0"/>
            <a:ext cx="2982119" cy="4651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99694" y="0"/>
            <a:ext cx="2982119" cy="4651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37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176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7591" y="4416454"/>
            <a:ext cx="5046663" cy="41830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8" y="8831306"/>
            <a:ext cx="2982119" cy="4651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9694" y="8831306"/>
            <a:ext cx="2982119" cy="4651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85A61A8E-4F1A-47A9-8FC0-A2ABC7FF734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1225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A61A8E-4F1A-47A9-8FC0-A2ABC7FF734C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917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5760" y="1463040"/>
            <a:ext cx="8412480" cy="4937760"/>
          </a:xfrm>
        </p:spPr>
        <p:txBody>
          <a:bodyPr/>
          <a:lstStyle>
            <a:lvl1pPr marL="2857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688975" marR="0" indent="-2825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027113" marR="0" indent="-2238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Click to edit Master text styles</a:t>
            </a:r>
          </a:p>
          <a:p>
            <a:pPr marL="688975" marR="0" lvl="1" indent="-2825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Second level</a:t>
            </a:r>
          </a:p>
          <a:p>
            <a:pPr marL="1027113" marR="0" lvl="2" indent="-2238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Third level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Fourth level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4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D7580031-58D8-4E1D-BF97-18519902E6F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02567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C4D65584-0C7D-48B8-BEDE-21A2E88022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CE428E89-579F-43C8-B441-BB390AD4A5E9}" type="datetime3">
              <a:rPr lang="en-US"/>
              <a:pPr>
                <a:defRPr/>
              </a:pPr>
              <a:t>8 February 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775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8DDDF030-EE8C-48C8-B35A-7A5AA2E1DD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3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5B70A108-3252-41E5-B998-DFD4EB0E8CFA}" type="datetime3">
              <a:rPr lang="en-US"/>
              <a:pPr>
                <a:defRPr/>
              </a:pPr>
              <a:t>8 February 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097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4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D7580031-58D8-4E1D-BF97-18519902E6F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 bwMode="auto">
          <a:xfrm>
            <a:off x="4552950" y="1428335"/>
            <a:ext cx="38100" cy="5029200"/>
          </a:xfrm>
          <a:prstGeom prst="line">
            <a:avLst/>
          </a:prstGeom>
          <a:solidFill>
            <a:srgbClr val="0C2D83"/>
          </a:solidFill>
          <a:ln w="50800" cap="flat" cmpd="sng" algn="ctr">
            <a:solidFill>
              <a:srgbClr val="0C2D8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Straight Connector 5"/>
          <p:cNvCxnSpPr/>
          <p:nvPr userDrawn="1"/>
        </p:nvCxnSpPr>
        <p:spPr bwMode="auto">
          <a:xfrm>
            <a:off x="457200" y="3886194"/>
            <a:ext cx="8239539" cy="0"/>
          </a:xfrm>
          <a:prstGeom prst="line">
            <a:avLst/>
          </a:prstGeom>
          <a:solidFill>
            <a:srgbClr val="0C2D83"/>
          </a:solidFill>
          <a:ln w="50800" cap="flat" cmpd="sng" algn="ctr">
            <a:solidFill>
              <a:srgbClr val="0C2D8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AutoShape 2"/>
          <p:cNvSpPr>
            <a:spLocks noChangeArrowheads="1"/>
          </p:cNvSpPr>
          <p:nvPr userDrawn="1"/>
        </p:nvSpPr>
        <p:spPr bwMode="auto">
          <a:xfrm>
            <a:off x="240632" y="1388548"/>
            <a:ext cx="4331368" cy="342900"/>
          </a:xfrm>
          <a:prstGeom prst="bevel">
            <a:avLst>
              <a:gd name="adj" fmla="val 12500"/>
            </a:avLst>
          </a:prstGeom>
          <a:solidFill>
            <a:srgbClr val="0C2D83"/>
          </a:solidFill>
          <a:ln w="12700">
            <a:solidFill>
              <a:srgbClr val="0C2D83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sz="1600" b="1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Guidance</a:t>
            </a:r>
            <a:endParaRPr lang="en-US" sz="1600" b="1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8" name="AutoShape 2"/>
          <p:cNvSpPr>
            <a:spLocks noChangeArrowheads="1"/>
          </p:cNvSpPr>
          <p:nvPr userDrawn="1"/>
        </p:nvSpPr>
        <p:spPr bwMode="auto">
          <a:xfrm>
            <a:off x="4552951" y="1388548"/>
            <a:ext cx="4369668" cy="342900"/>
          </a:xfrm>
          <a:prstGeom prst="bevel">
            <a:avLst>
              <a:gd name="adj" fmla="val 12500"/>
            </a:avLst>
          </a:prstGeom>
          <a:solidFill>
            <a:srgbClr val="0C2D83"/>
          </a:solidFill>
          <a:ln w="12700">
            <a:solidFill>
              <a:srgbClr val="0C2D83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sz="1600" b="1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Purpose</a:t>
            </a:r>
            <a:endParaRPr lang="en-US" sz="1600" b="1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9" name="AutoShape 2"/>
          <p:cNvSpPr>
            <a:spLocks noChangeArrowheads="1"/>
          </p:cNvSpPr>
          <p:nvPr userDrawn="1"/>
        </p:nvSpPr>
        <p:spPr bwMode="auto">
          <a:xfrm>
            <a:off x="240632" y="3920172"/>
            <a:ext cx="4331367" cy="342900"/>
          </a:xfrm>
          <a:prstGeom prst="bevel">
            <a:avLst>
              <a:gd name="adj" fmla="val 12500"/>
            </a:avLst>
          </a:prstGeom>
          <a:solidFill>
            <a:srgbClr val="0C2D83"/>
          </a:solidFill>
          <a:ln w="12700">
            <a:solidFill>
              <a:srgbClr val="0C2D83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sz="1600" b="1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Process</a:t>
            </a:r>
            <a:endParaRPr lang="en-US" sz="1600" b="1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250257" y="1725613"/>
            <a:ext cx="4319556" cy="2194559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dirty="0" smtClean="0"/>
              <a:t>Bullets Arial 18</a:t>
            </a:r>
          </a:p>
          <a:p>
            <a:pPr marL="339725" lvl="1" indent="-171450">
              <a:buFont typeface="Arial" panose="020B0604020202020204" pitchFamily="34" charset="0"/>
              <a:buChar char="•"/>
            </a:pPr>
            <a:r>
              <a:rPr lang="en-US" sz="1600" dirty="0" smtClean="0"/>
              <a:t>Sub Bullets Arial16</a:t>
            </a:r>
            <a:endParaRPr lang="en-US" sz="1600" dirty="0"/>
          </a:p>
        </p:txBody>
      </p:sp>
      <p:sp>
        <p:nvSpPr>
          <p:cNvPr id="12" name="Rectangle 11"/>
          <p:cNvSpPr/>
          <p:nvPr userDrawn="1"/>
        </p:nvSpPr>
        <p:spPr bwMode="auto">
          <a:xfrm>
            <a:off x="250257" y="4263072"/>
            <a:ext cx="4309931" cy="2247489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dirty="0" smtClean="0"/>
              <a:t>Bullets</a:t>
            </a:r>
          </a:p>
          <a:p>
            <a:pPr marL="339725" indent="-17145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13" name="Rectangle 12"/>
          <p:cNvSpPr/>
          <p:nvPr userDrawn="1"/>
        </p:nvSpPr>
        <p:spPr bwMode="auto">
          <a:xfrm>
            <a:off x="4572106" y="1725612"/>
            <a:ext cx="4341094" cy="219456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dirty="0" smtClean="0"/>
              <a:t>Bullets</a:t>
            </a:r>
          </a:p>
          <a:p>
            <a:pPr marL="347663" indent="-17145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14" name="Rectangle 13"/>
          <p:cNvSpPr/>
          <p:nvPr userDrawn="1"/>
        </p:nvSpPr>
        <p:spPr bwMode="auto">
          <a:xfrm>
            <a:off x="4560188" y="4263072"/>
            <a:ext cx="4353011" cy="2247491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dirty="0" smtClean="0"/>
              <a:t>Bullets</a:t>
            </a:r>
          </a:p>
          <a:p>
            <a:pPr marL="339725" indent="-17145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15" name="AutoShape 2"/>
          <p:cNvSpPr>
            <a:spLocks noChangeArrowheads="1"/>
          </p:cNvSpPr>
          <p:nvPr userDrawn="1"/>
        </p:nvSpPr>
        <p:spPr bwMode="auto">
          <a:xfrm>
            <a:off x="4551859" y="3920172"/>
            <a:ext cx="4369668" cy="342900"/>
          </a:xfrm>
          <a:prstGeom prst="bevel">
            <a:avLst>
              <a:gd name="adj" fmla="val 12500"/>
            </a:avLst>
          </a:prstGeom>
          <a:solidFill>
            <a:srgbClr val="0C2D83"/>
          </a:solidFill>
          <a:ln w="12700">
            <a:solidFill>
              <a:srgbClr val="0C2D83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sz="1600" b="1" dirty="0">
                <a:solidFill>
                  <a:schemeClr val="bg1"/>
                </a:solidFill>
                <a:latin typeface="Trebuchet MS" panose="020B0603020202020204" pitchFamily="34" charset="0"/>
              </a:rPr>
              <a:t>Current </a:t>
            </a:r>
            <a:r>
              <a:rPr lang="en-US" sz="1600" b="1" dirty="0" err="1">
                <a:solidFill>
                  <a:schemeClr val="bg1"/>
                </a:solidFill>
                <a:latin typeface="Trebuchet MS" panose="020B0603020202020204" pitchFamily="34" charset="0"/>
              </a:rPr>
              <a:t>Sr</a:t>
            </a:r>
            <a:r>
              <a:rPr lang="en-US" sz="1600" b="1" dirty="0">
                <a:solidFill>
                  <a:schemeClr val="bg1"/>
                </a:solidFill>
                <a:latin typeface="Trebuchet MS" panose="020B0603020202020204" pitchFamily="34" charset="0"/>
              </a:rPr>
              <a:t> Leader Intent</a:t>
            </a:r>
          </a:p>
        </p:txBody>
      </p:sp>
    </p:spTree>
    <p:extLst>
      <p:ext uri="{BB962C8B-B14F-4D97-AF65-F5344CB8AC3E}">
        <p14:creationId xmlns:p14="http://schemas.microsoft.com/office/powerpoint/2010/main" val="120973859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760" y="1463040"/>
            <a:ext cx="8412480" cy="493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8121348" name="Line 4"/>
          <p:cNvSpPr>
            <a:spLocks noChangeShapeType="1"/>
          </p:cNvSpPr>
          <p:nvPr/>
        </p:nvSpPr>
        <p:spPr bwMode="auto">
          <a:xfrm>
            <a:off x="382588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/>
          </a:p>
        </p:txBody>
      </p:sp>
      <p:sp>
        <p:nvSpPr>
          <p:cNvPr id="8121349" name="Line 5"/>
          <p:cNvSpPr>
            <a:spLocks noChangeShapeType="1"/>
          </p:cNvSpPr>
          <p:nvPr/>
        </p:nvSpPr>
        <p:spPr bwMode="auto">
          <a:xfrm>
            <a:off x="384175" y="141605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/>
          </a:p>
        </p:txBody>
      </p:sp>
      <p:sp>
        <p:nvSpPr>
          <p:cNvPr id="8121351" name="Text Box 7"/>
          <p:cNvSpPr txBox="1">
            <a:spLocks noChangeArrowheads="1"/>
          </p:cNvSpPr>
          <p:nvPr/>
        </p:nvSpPr>
        <p:spPr bwMode="auto">
          <a:xfrm>
            <a:off x="1296988" y="6521455"/>
            <a:ext cx="65532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b="1" i="1" dirty="0">
                <a:solidFill>
                  <a:schemeClr val="bg1">
                    <a:lumMod val="65000"/>
                  </a:schemeClr>
                </a:solidFill>
                <a:latin typeface="Trebuchet MS" panose="020B0603020202020204" pitchFamily="34" charset="0"/>
              </a:rPr>
              <a:t>I n t e g r i t y  -  S e r v i c e  -  E x c e l l e n c e</a:t>
            </a:r>
          </a:p>
        </p:txBody>
      </p:sp>
      <p:sp>
        <p:nvSpPr>
          <p:cNvPr id="8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D7580031-58D8-4E1D-BF97-18519902E6F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2050" name="Picture 2" descr="C:\Users\Ashley.Murphy\Desktop\USAFA%20Logo%20v%203%20line%20CMYK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99" y="76200"/>
            <a:ext cx="1065031" cy="1213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7" r:id="rId2"/>
    <p:sldLayoutId id="2147483778" r:id="rId3"/>
  </p:sldLayoutIdLst>
  <p:transition spd="med"/>
  <p:timing>
    <p:tnLst>
      <p:par>
        <p:cTn id="1" dur="indefinite" restart="never" nodeType="tmRoot"/>
      </p:par>
    </p:tnLst>
  </p:timing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Trebuchet MS" panose="020B0603020202020204" pitchFamily="34" charset="0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9pPr>
    </p:titleStyle>
    <p:bodyStyle>
      <a:lvl1pPr marL="285750" indent="-285750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1pPr>
      <a:lvl2pPr marL="688975" indent="-282575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000" b="1">
          <a:solidFill>
            <a:schemeClr val="tx1"/>
          </a:solidFill>
          <a:latin typeface="Trebuchet MS" panose="020B0603020202020204" pitchFamily="34" charset="0"/>
        </a:defRPr>
      </a:lvl2pPr>
      <a:lvl3pPr marL="1027113" indent="-223838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1800" b="1">
          <a:solidFill>
            <a:schemeClr val="tx1"/>
          </a:solidFill>
          <a:latin typeface="Trebuchet MS" panose="020B060302020202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1600" b="1">
          <a:solidFill>
            <a:schemeClr val="tx1"/>
          </a:solidFill>
          <a:latin typeface="Trebuchet MS" panose="020B060302020202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760" y="1463040"/>
            <a:ext cx="8412480" cy="493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8121348" name="Line 4"/>
          <p:cNvSpPr>
            <a:spLocks noChangeShapeType="1"/>
          </p:cNvSpPr>
          <p:nvPr/>
        </p:nvSpPr>
        <p:spPr bwMode="auto">
          <a:xfrm>
            <a:off x="382588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/>
          </a:p>
        </p:txBody>
      </p:sp>
      <p:sp>
        <p:nvSpPr>
          <p:cNvPr id="8121349" name="Line 5"/>
          <p:cNvSpPr>
            <a:spLocks noChangeShapeType="1"/>
          </p:cNvSpPr>
          <p:nvPr/>
        </p:nvSpPr>
        <p:spPr bwMode="auto">
          <a:xfrm>
            <a:off x="384175" y="141605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/>
          </a:p>
        </p:txBody>
      </p:sp>
      <p:sp>
        <p:nvSpPr>
          <p:cNvPr id="8121351" name="Text Box 7"/>
          <p:cNvSpPr txBox="1">
            <a:spLocks noChangeArrowheads="1"/>
          </p:cNvSpPr>
          <p:nvPr/>
        </p:nvSpPr>
        <p:spPr bwMode="auto">
          <a:xfrm>
            <a:off x="1296988" y="6521455"/>
            <a:ext cx="65532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b="1" i="1" dirty="0">
                <a:solidFill>
                  <a:schemeClr val="bg1">
                    <a:lumMod val="65000"/>
                  </a:schemeClr>
                </a:solidFill>
                <a:latin typeface="Trebuchet MS" panose="020B0603020202020204" pitchFamily="34" charset="0"/>
              </a:rPr>
              <a:t>I n t e g r i t y  -  S e r v i c e  -  E x c e l l e n c e</a:t>
            </a:r>
          </a:p>
        </p:txBody>
      </p:sp>
      <p:sp>
        <p:nvSpPr>
          <p:cNvPr id="8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D7580031-58D8-4E1D-BF97-18519902E6F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" name="Picture 2" descr="C:\Users\Ashley.Murphy\Desktop\USAFA%20Logo%20v%203%20line%20CMYK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175" y="79946"/>
            <a:ext cx="1065031" cy="1213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6483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</p:sldLayoutIdLst>
  <p:transition spd="med"/>
  <p:timing>
    <p:tnLst>
      <p:par>
        <p:cTn id="1" dur="indefinite" restart="never" nodeType="tmRoot"/>
      </p:par>
    </p:tnLst>
  </p:timing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Trebuchet MS" panose="020B0603020202020204" pitchFamily="34" charset="0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9pPr>
    </p:titleStyle>
    <p:bodyStyle>
      <a:lvl1pPr marL="285750" indent="-285750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1pPr>
      <a:lvl2pPr marL="688975" indent="-282575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000" b="1">
          <a:solidFill>
            <a:schemeClr val="tx1"/>
          </a:solidFill>
          <a:latin typeface="Trebuchet MS" panose="020B0603020202020204" pitchFamily="34" charset="0"/>
        </a:defRPr>
      </a:lvl2pPr>
      <a:lvl3pPr marL="1027113" indent="-223838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1800" b="1">
          <a:solidFill>
            <a:schemeClr val="tx1"/>
          </a:solidFill>
          <a:latin typeface="Trebuchet MS" panose="020B060302020202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1600" b="1">
          <a:solidFill>
            <a:schemeClr val="tx1"/>
          </a:solidFill>
          <a:latin typeface="Trebuchet MS" panose="020B060302020202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sharepoint.usafa.edu/academics/eleccompengineering/ece281/Handouts/DDPP%204th%20Wakerly-5-3%20VHDL%20section.pdf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Visio_2003-2010_Drawing111.vsd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4.jpeg"/><Relationship Id="rId4" Type="http://schemas.openxmlformats.org/officeDocument/2006/relationships/image" Target="../media/image23.e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sharepoint.usafa.edu/academics/eleccompengineering/ece281/Handouts/DDPP%204th%20Wakerly-5-3%20VHDL%20section.pdf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4"/>
          <p:cNvSpPr>
            <a:spLocks noChangeShapeType="1"/>
          </p:cNvSpPr>
          <p:nvPr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8" name="Rectangle 13"/>
          <p:cNvSpPr txBox="1">
            <a:spLocks noChangeArrowheads="1"/>
          </p:cNvSpPr>
          <p:nvPr/>
        </p:nvSpPr>
        <p:spPr bwMode="auto">
          <a:xfrm>
            <a:off x="4267200" y="2347023"/>
            <a:ext cx="4317195" cy="2281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C2D8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9pPr>
          </a:lstStyle>
          <a:p>
            <a:pPr algn="ctr"/>
            <a:r>
              <a:rPr lang="en-US" dirty="0"/>
              <a:t>ECE 281</a:t>
            </a:r>
            <a:br>
              <a:rPr lang="en-US" dirty="0"/>
            </a:br>
            <a:r>
              <a:rPr lang="en-US" dirty="0"/>
              <a:t>Lesson </a:t>
            </a:r>
            <a:r>
              <a:rPr lang="en-US" dirty="0" smtClean="0"/>
              <a:t>13</a:t>
            </a:r>
            <a:endParaRPr lang="en-US" kern="0" dirty="0">
              <a:effectLst/>
              <a:latin typeface="Trebuchet MS" panose="020B0603020202020204" pitchFamily="34" charset="0"/>
            </a:endParaRPr>
          </a:p>
        </p:txBody>
      </p:sp>
      <p:sp>
        <p:nvSpPr>
          <p:cNvPr id="6" name="Slide Number Placeholder 21"/>
          <p:cNvSpPr txBox="1">
            <a:spLocks/>
          </p:cNvSpPr>
          <p:nvPr/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D7580031-58D8-4E1D-BF97-18519902E6F9}" type="slidenum">
              <a:rPr lang="en-US" smtClean="0">
                <a:latin typeface="Trebuchet MS" panose="020B0603020202020204" pitchFamily="34" charset="0"/>
              </a:rPr>
              <a:pPr algn="ctr">
                <a:defRPr/>
              </a:pPr>
              <a:t>1</a:t>
            </a:fld>
            <a:endParaRPr lang="en-US" dirty="0">
              <a:latin typeface="Trebuchet MS" panose="020B0603020202020204" pitchFamily="34" charset="0"/>
            </a:endParaRPr>
          </a:p>
        </p:txBody>
      </p:sp>
      <p:sp>
        <p:nvSpPr>
          <p:cNvPr id="5" name="Line 14"/>
          <p:cNvSpPr>
            <a:spLocks noChangeShapeType="1"/>
          </p:cNvSpPr>
          <p:nvPr/>
        </p:nvSpPr>
        <p:spPr bwMode="auto">
          <a:xfrm>
            <a:off x="382200" y="6316000"/>
            <a:ext cx="8382000" cy="0"/>
          </a:xfrm>
          <a:prstGeom prst="line">
            <a:avLst/>
          </a:prstGeom>
          <a:noFill/>
          <a:ln w="57150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7" name="Line 14"/>
          <p:cNvSpPr>
            <a:spLocks noChangeShapeType="1"/>
          </p:cNvSpPr>
          <p:nvPr/>
        </p:nvSpPr>
        <p:spPr bwMode="auto">
          <a:xfrm>
            <a:off x="382200" y="1567588"/>
            <a:ext cx="8382000" cy="0"/>
          </a:xfrm>
          <a:prstGeom prst="line">
            <a:avLst/>
          </a:prstGeom>
          <a:noFill/>
          <a:ln w="57150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4401671" y="4743731"/>
            <a:ext cx="4266453" cy="1489075"/>
          </a:xfrm>
        </p:spPr>
        <p:txBody>
          <a:bodyPr anchor="ctr"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pPr>
              <a:spcBef>
                <a:spcPts val="0"/>
              </a:spcBef>
            </a:pPr>
            <a:r>
              <a:rPr lang="en-US" dirty="0" smtClean="0"/>
              <a:t>Maj Walchko</a:t>
            </a:r>
          </a:p>
        </p:txBody>
      </p:sp>
      <p:pic>
        <p:nvPicPr>
          <p:cNvPr id="1026" name="Picture 2" descr="https://sharepoint.usafa.edu/hq/CM/Shared%20Documents/Logo/USAFA%20Logo%20v%203%20line%20CMY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812" y="2281515"/>
            <a:ext cx="2973096" cy="3389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913345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VHDL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Std_logic_vector</a:t>
            </a:r>
            <a:r>
              <a:rPr lang="en-US" b="0" dirty="0" smtClean="0"/>
              <a:t> – collection of </a:t>
            </a:r>
            <a:r>
              <a:rPr lang="en-US" b="0" dirty="0" smtClean="0">
                <a:solidFill>
                  <a:srgbClr val="FF0000"/>
                </a:solidFill>
              </a:rPr>
              <a:t>signals</a:t>
            </a:r>
            <a:r>
              <a:rPr lang="en-US" b="0" dirty="0" smtClean="0"/>
              <a:t> in a bus</a:t>
            </a:r>
            <a:endParaRPr lang="en-US" dirty="0" smtClean="0"/>
          </a:p>
          <a:p>
            <a:r>
              <a:rPr lang="en-US" dirty="0" smtClean="0"/>
              <a:t>Entity</a:t>
            </a:r>
            <a:r>
              <a:rPr lang="en-US" b="0" dirty="0" smtClean="0"/>
              <a:t> – Defines </a:t>
            </a:r>
            <a:r>
              <a:rPr lang="en-US" b="0" dirty="0" smtClean="0">
                <a:solidFill>
                  <a:srgbClr val="FF0000"/>
                </a:solidFill>
              </a:rPr>
              <a:t>inputs</a:t>
            </a:r>
            <a:r>
              <a:rPr lang="en-US" b="0" dirty="0" smtClean="0"/>
              <a:t> and </a:t>
            </a:r>
            <a:r>
              <a:rPr lang="en-US" b="0" dirty="0" smtClean="0">
                <a:solidFill>
                  <a:srgbClr val="FF0000"/>
                </a:solidFill>
              </a:rPr>
              <a:t>outputs</a:t>
            </a:r>
            <a:r>
              <a:rPr lang="en-US" b="0" dirty="0" smtClean="0"/>
              <a:t> of </a:t>
            </a:r>
            <a:r>
              <a:rPr lang="en-US" b="0" dirty="0" smtClean="0">
                <a:solidFill>
                  <a:srgbClr val="FF0000"/>
                </a:solidFill>
              </a:rPr>
              <a:t>box</a:t>
            </a:r>
          </a:p>
          <a:p>
            <a:r>
              <a:rPr lang="en-US" dirty="0" smtClean="0"/>
              <a:t>Architecture</a:t>
            </a:r>
            <a:r>
              <a:rPr lang="en-US" b="0" dirty="0" smtClean="0"/>
              <a:t> – Describes what is </a:t>
            </a:r>
            <a:r>
              <a:rPr lang="en-US" b="0" dirty="0" smtClean="0">
                <a:solidFill>
                  <a:srgbClr val="FF0000"/>
                </a:solidFill>
              </a:rPr>
              <a:t>inside</a:t>
            </a:r>
            <a:r>
              <a:rPr lang="en-US" b="0" dirty="0" smtClean="0"/>
              <a:t> the </a:t>
            </a:r>
            <a:r>
              <a:rPr lang="en-US" b="0" dirty="0" smtClean="0">
                <a:solidFill>
                  <a:srgbClr val="FF0000"/>
                </a:solidFill>
              </a:rPr>
              <a:t>box</a:t>
            </a:r>
          </a:p>
          <a:p>
            <a:pPr lvl="1"/>
            <a:r>
              <a:rPr lang="en-US" b="0" dirty="0"/>
              <a:t>Signal declaration</a:t>
            </a:r>
          </a:p>
          <a:p>
            <a:pPr lvl="1"/>
            <a:r>
              <a:rPr lang="en-US" b="0" dirty="0"/>
              <a:t>Each concurrent </a:t>
            </a:r>
            <a:r>
              <a:rPr lang="en-US" b="0" dirty="0" smtClean="0"/>
              <a:t>statement can </a:t>
            </a:r>
            <a:r>
              <a:rPr lang="en-US" b="0" dirty="0"/>
              <a:t>be thought of as a circuit part</a:t>
            </a:r>
          </a:p>
          <a:p>
            <a:pPr lvl="1"/>
            <a:r>
              <a:rPr lang="en-US" b="0" dirty="0"/>
              <a:t>Contains timing information</a:t>
            </a:r>
          </a:p>
          <a:p>
            <a:pPr lvl="1"/>
            <a:r>
              <a:rPr lang="en-US" b="0" dirty="0"/>
              <a:t>Arch body can be thought as a “collection of parts”</a:t>
            </a:r>
          </a:p>
          <a:p>
            <a:pPr marL="0" indent="0">
              <a:buNone/>
            </a:pPr>
            <a:r>
              <a:rPr lang="en-US" dirty="0" smtClean="0"/>
              <a:t>Modelling:</a:t>
            </a:r>
          </a:p>
          <a:p>
            <a:r>
              <a:rPr lang="en-US" dirty="0" smtClean="0"/>
              <a:t>Behavioral</a:t>
            </a:r>
            <a:r>
              <a:rPr lang="en-US" b="0" dirty="0" smtClean="0"/>
              <a:t> </a:t>
            </a:r>
            <a:r>
              <a:rPr lang="en-US" b="0" dirty="0"/>
              <a:t>– Describes what module </a:t>
            </a:r>
            <a:r>
              <a:rPr lang="en-US" b="0" dirty="0" smtClean="0"/>
              <a:t>does</a:t>
            </a:r>
            <a:r>
              <a:rPr lang="en-US" b="0" dirty="0"/>
              <a:t> in terms of the </a:t>
            </a:r>
            <a:r>
              <a:rPr lang="en-US" b="0" dirty="0">
                <a:solidFill>
                  <a:srgbClr val="FF0000"/>
                </a:solidFill>
              </a:rPr>
              <a:t>relationships between inputs and outputs</a:t>
            </a:r>
          </a:p>
          <a:p>
            <a:r>
              <a:rPr lang="en-US" dirty="0"/>
              <a:t>Structural</a:t>
            </a:r>
            <a:r>
              <a:rPr lang="en-US" b="0" dirty="0"/>
              <a:t> – </a:t>
            </a:r>
            <a:r>
              <a:rPr lang="en-US" b="0" dirty="0" smtClean="0"/>
              <a:t>Describes</a:t>
            </a:r>
            <a:r>
              <a:rPr lang="en-US" b="0" dirty="0"/>
              <a:t> what a module does in terms of </a:t>
            </a:r>
            <a:r>
              <a:rPr lang="en-US" b="0" dirty="0">
                <a:solidFill>
                  <a:srgbClr val="FF0000"/>
                </a:solidFill>
              </a:rPr>
              <a:t>how it is composed of simpler modules</a:t>
            </a:r>
            <a:endParaRPr lang="en-US" b="0" dirty="0" smtClean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E428E89-579F-43C8-B441-BB390AD4A5E9}" type="datetime3">
              <a:rPr lang="en-US" smtClean="0"/>
              <a:pPr>
                <a:defRPr/>
              </a:pPr>
              <a:t>8 February 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696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1911350" y="76200"/>
            <a:ext cx="6781800" cy="1143000"/>
          </a:xfrm>
          <a:prstGeom prst="rect">
            <a:avLst/>
          </a:prstGeom>
        </p:spPr>
        <p:txBody>
          <a:bodyPr anchor="ctr" anchorCtr="0"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5pPr>
            <a:lvl6pPr marL="4572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6pPr>
            <a:lvl7pPr marL="9144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7pPr>
            <a:lvl8pPr marL="13716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8pPr>
            <a:lvl9pPr marL="18288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9pPr>
          </a:lstStyle>
          <a:p>
            <a:r>
              <a:rPr lang="en-US" kern="0" dirty="0" smtClean="0"/>
              <a:t>VHDL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2967" y="1557867"/>
            <a:ext cx="8131175" cy="4324350"/>
          </a:xfrm>
          <a:prstGeom prst="rect">
            <a:avLst/>
          </a:prstGeom>
        </p:spPr>
        <p:txBody>
          <a:bodyPr/>
          <a:lstStyle>
            <a:lvl1pPr marL="2857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8975" indent="-2825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defRPr sz="2200" b="1">
                <a:solidFill>
                  <a:schemeClr val="tx1"/>
                </a:solidFill>
                <a:latin typeface="+mn-lt"/>
              </a:defRPr>
            </a:lvl2pPr>
            <a:lvl3pPr marL="1027113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</a:tabLst>
            </a:pPr>
            <a:r>
              <a:rPr lang="en-US" sz="1400" dirty="0" smtClean="0">
                <a:solidFill>
                  <a:srgbClr val="0000FF"/>
                </a:solidFill>
                <a:latin typeface="Courier" pitchFamily="49" charset="0"/>
                <a:ea typeface="Calibri"/>
                <a:cs typeface="Courier"/>
              </a:rPr>
              <a:t>library </a:t>
            </a:r>
            <a:r>
              <a:rPr lang="en-US" sz="1400" dirty="0">
                <a:solidFill>
                  <a:srgbClr val="EF00EF"/>
                </a:solidFill>
                <a:latin typeface="Courier" pitchFamily="49" charset="0"/>
                <a:ea typeface="Calibri"/>
                <a:cs typeface="Courier"/>
              </a:rPr>
              <a:t>IEEE</a:t>
            </a:r>
            <a:r>
              <a:rPr lang="en-US" sz="1400" dirty="0">
                <a:solidFill>
                  <a:srgbClr val="000000"/>
                </a:solidFill>
                <a:latin typeface="Courier" pitchFamily="49" charset="0"/>
                <a:ea typeface="Calibri"/>
                <a:cs typeface="Courier"/>
              </a:rPr>
              <a:t>; </a:t>
            </a:r>
            <a:r>
              <a:rPr lang="en-US" sz="1400" dirty="0">
                <a:solidFill>
                  <a:srgbClr val="008100"/>
                </a:solidFill>
                <a:latin typeface="Courier" pitchFamily="49" charset="0"/>
                <a:ea typeface="Calibri"/>
                <a:cs typeface="Courier"/>
              </a:rPr>
              <a:t>-- These lines are similar to a </a:t>
            </a:r>
            <a:r>
              <a:rPr lang="en-US" sz="1400" dirty="0" smtClean="0">
                <a:solidFill>
                  <a:srgbClr val="008100"/>
                </a:solidFill>
                <a:latin typeface="Courier" pitchFamily="49" charset="0"/>
                <a:ea typeface="Calibri"/>
                <a:cs typeface="Courier"/>
              </a:rPr>
              <a:t>import </a:t>
            </a:r>
            <a:r>
              <a:rPr lang="en-US" sz="1400" smtClean="0">
                <a:solidFill>
                  <a:srgbClr val="008100"/>
                </a:solidFill>
                <a:latin typeface="Courier" pitchFamily="49" charset="0"/>
                <a:ea typeface="Calibri"/>
                <a:cs typeface="Courier"/>
              </a:rPr>
              <a:t>in python</a:t>
            </a:r>
            <a:endParaRPr lang="en-US" sz="1400" dirty="0">
              <a:latin typeface="Courier" pitchFamily="49" charset="0"/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</a:tabLst>
            </a:pPr>
            <a:r>
              <a:rPr lang="en-US" sz="1400" dirty="0">
                <a:solidFill>
                  <a:srgbClr val="0000FF"/>
                </a:solidFill>
                <a:latin typeface="Courier" pitchFamily="49" charset="0"/>
                <a:ea typeface="Calibri"/>
                <a:cs typeface="Courier"/>
              </a:rPr>
              <a:t>use </a:t>
            </a:r>
            <a:r>
              <a:rPr lang="en-US" sz="1400" dirty="0">
                <a:solidFill>
                  <a:srgbClr val="EF00EF"/>
                </a:solidFill>
                <a:latin typeface="Courier" pitchFamily="49" charset="0"/>
                <a:ea typeface="Calibri"/>
                <a:cs typeface="Courier"/>
              </a:rPr>
              <a:t>IEEE</a:t>
            </a:r>
            <a:r>
              <a:rPr lang="en-US" sz="1400" dirty="0">
                <a:solidFill>
                  <a:srgbClr val="000000"/>
                </a:solidFill>
                <a:latin typeface="Courier" pitchFamily="49" charset="0"/>
                <a:ea typeface="Calibri"/>
                <a:cs typeface="Courier"/>
              </a:rPr>
              <a:t>.</a:t>
            </a:r>
            <a:r>
              <a:rPr lang="en-US" sz="1400" dirty="0">
                <a:solidFill>
                  <a:srgbClr val="EF00EF"/>
                </a:solidFill>
                <a:latin typeface="Courier" pitchFamily="49" charset="0"/>
                <a:ea typeface="Calibri"/>
                <a:cs typeface="Courier"/>
              </a:rPr>
              <a:t>std_logic_1164</a:t>
            </a:r>
            <a:r>
              <a:rPr lang="en-US" sz="1400" dirty="0">
                <a:solidFill>
                  <a:srgbClr val="000000"/>
                </a:solidFill>
                <a:latin typeface="Courier" pitchFamily="49" charset="0"/>
                <a:ea typeface="Calibri"/>
                <a:cs typeface="Courier"/>
              </a:rPr>
              <a:t>.</a:t>
            </a:r>
            <a:r>
              <a:rPr lang="en-US" sz="1400" dirty="0">
                <a:solidFill>
                  <a:srgbClr val="0000FF"/>
                </a:solidFill>
                <a:latin typeface="Courier" pitchFamily="49" charset="0"/>
                <a:ea typeface="Calibri"/>
                <a:cs typeface="Courier"/>
              </a:rPr>
              <a:t>all</a:t>
            </a:r>
            <a:r>
              <a:rPr lang="en-US" sz="1400" dirty="0">
                <a:solidFill>
                  <a:srgbClr val="000000"/>
                </a:solidFill>
                <a:latin typeface="Courier" pitchFamily="49" charset="0"/>
                <a:ea typeface="Calibri"/>
                <a:cs typeface="Courier"/>
              </a:rPr>
              <a:t>;</a:t>
            </a:r>
            <a:endParaRPr lang="en-US" sz="1400" dirty="0">
              <a:latin typeface="Courier" pitchFamily="49" charset="0"/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FF"/>
                </a:solidFill>
                <a:latin typeface="Courier" pitchFamily="49" charset="0"/>
                <a:ea typeface="Calibri"/>
                <a:cs typeface="Courier"/>
              </a:rPr>
              <a:t> </a:t>
            </a:r>
            <a:endParaRPr lang="en-US" sz="1400" dirty="0">
              <a:latin typeface="Courier" pitchFamily="49" charset="0"/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FF"/>
                </a:solidFill>
                <a:latin typeface="Courier" pitchFamily="49" charset="0"/>
                <a:ea typeface="Calibri"/>
                <a:cs typeface="Courier"/>
              </a:rPr>
              <a:t>entity </a:t>
            </a:r>
            <a:r>
              <a:rPr lang="en-US" sz="1400" dirty="0" err="1">
                <a:latin typeface="Courier" pitchFamily="49" charset="0"/>
                <a:ea typeface="Calibri"/>
                <a:cs typeface="Times New Roman"/>
              </a:rPr>
              <a:t>ent_name</a:t>
            </a:r>
            <a:r>
              <a:rPr lang="en-US" sz="1400" dirty="0">
                <a:latin typeface="Courier" pitchFamily="49" charset="0"/>
                <a:ea typeface="Calibri"/>
                <a:cs typeface="Times New Roman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urier" pitchFamily="49" charset="0"/>
                <a:ea typeface="Calibri"/>
                <a:cs typeface="Courier"/>
              </a:rPr>
              <a:t>is</a:t>
            </a:r>
            <a:r>
              <a:rPr lang="en-US" sz="1400" dirty="0">
                <a:solidFill>
                  <a:srgbClr val="008100"/>
                </a:solidFill>
                <a:latin typeface="Courier" pitchFamily="49" charset="0"/>
                <a:ea typeface="Calibri"/>
                <a:cs typeface="Courier"/>
              </a:rPr>
              <a:t> </a:t>
            </a:r>
            <a:endParaRPr lang="en-US" sz="1400" dirty="0">
              <a:latin typeface="Courier" pitchFamily="49" charset="0"/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" pitchFamily="49" charset="0"/>
                <a:ea typeface="Calibri"/>
                <a:cs typeface="Times New Roman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urier" pitchFamily="49" charset="0"/>
                <a:ea typeface="Calibri"/>
                <a:cs typeface="Courier"/>
              </a:rPr>
              <a:t>Port </a:t>
            </a:r>
            <a:r>
              <a:rPr lang="en-US" sz="1400" dirty="0">
                <a:latin typeface="Courier" pitchFamily="49" charset="0"/>
                <a:ea typeface="Calibri"/>
                <a:cs typeface="Times New Roman"/>
              </a:rPr>
              <a:t>( </a:t>
            </a:r>
            <a:r>
              <a:rPr lang="en-US" sz="1400" dirty="0" err="1">
                <a:latin typeface="Courier" pitchFamily="49" charset="0"/>
                <a:ea typeface="Calibri"/>
                <a:cs typeface="Times New Roman"/>
              </a:rPr>
              <a:t>port_name</a:t>
            </a:r>
            <a:r>
              <a:rPr lang="en-US" sz="1400" dirty="0">
                <a:latin typeface="Courier" pitchFamily="49" charset="0"/>
                <a:ea typeface="Calibri"/>
                <a:cs typeface="Times New Roman"/>
              </a:rPr>
              <a:t> : </a:t>
            </a:r>
            <a:r>
              <a:rPr lang="en-US" sz="1400" i="1" dirty="0">
                <a:solidFill>
                  <a:srgbClr val="0000FF"/>
                </a:solidFill>
                <a:latin typeface="Courier" pitchFamily="49" charset="0"/>
                <a:ea typeface="Calibri"/>
                <a:cs typeface="Courier"/>
              </a:rPr>
              <a:t>mode</a:t>
            </a:r>
            <a:r>
              <a:rPr lang="en-US" sz="1400" dirty="0">
                <a:solidFill>
                  <a:srgbClr val="0000FF"/>
                </a:solidFill>
                <a:latin typeface="Courier" pitchFamily="49" charset="0"/>
                <a:ea typeface="Calibri"/>
                <a:cs typeface="Courier"/>
              </a:rPr>
              <a:t> </a:t>
            </a:r>
            <a:r>
              <a:rPr lang="en-US" sz="1400" i="1" dirty="0" err="1">
                <a:solidFill>
                  <a:srgbClr val="EF00EF"/>
                </a:solidFill>
                <a:latin typeface="Courier" pitchFamily="49" charset="0"/>
                <a:ea typeface="Calibri"/>
                <a:cs typeface="Courier"/>
              </a:rPr>
              <a:t>signal_type</a:t>
            </a:r>
            <a:r>
              <a:rPr lang="en-US" sz="1400" dirty="0">
                <a:latin typeface="Courier" pitchFamily="49" charset="0"/>
                <a:ea typeface="Calibri"/>
                <a:cs typeface="Times New Roman"/>
              </a:rPr>
              <a:t>;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" pitchFamily="49" charset="0"/>
                <a:ea typeface="Calibri"/>
                <a:cs typeface="Times New Roman"/>
              </a:rPr>
              <a:t>           … : … …);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FF"/>
                </a:solidFill>
                <a:latin typeface="Courier" pitchFamily="49" charset="0"/>
                <a:ea typeface="Calibri"/>
                <a:cs typeface="Courier"/>
              </a:rPr>
              <a:t>end </a:t>
            </a:r>
            <a:r>
              <a:rPr lang="en-US" sz="1400" dirty="0" err="1">
                <a:latin typeface="Courier" pitchFamily="49" charset="0"/>
                <a:ea typeface="Calibri"/>
                <a:cs typeface="Times New Roman"/>
              </a:rPr>
              <a:t>ent_name</a:t>
            </a:r>
            <a:r>
              <a:rPr lang="en-US" sz="1400" dirty="0">
                <a:latin typeface="Courier" pitchFamily="49" charset="0"/>
                <a:ea typeface="Calibri"/>
                <a:cs typeface="Times New Roman"/>
              </a:rPr>
              <a:t>;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FF"/>
                </a:solidFill>
                <a:latin typeface="Courier" pitchFamily="49" charset="0"/>
                <a:ea typeface="Calibri"/>
                <a:cs typeface="Courier"/>
              </a:rPr>
              <a:t> </a:t>
            </a:r>
            <a:endParaRPr lang="en-US" sz="1400" dirty="0">
              <a:latin typeface="Courier" pitchFamily="49" charset="0"/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FF"/>
                </a:solidFill>
                <a:latin typeface="Courier" pitchFamily="49" charset="0"/>
                <a:ea typeface="Calibri"/>
                <a:cs typeface="Courier"/>
              </a:rPr>
              <a:t>architecture </a:t>
            </a:r>
            <a:r>
              <a:rPr lang="en-US" sz="1400" dirty="0" err="1">
                <a:latin typeface="Courier" pitchFamily="49" charset="0"/>
                <a:ea typeface="Calibri"/>
                <a:cs typeface="Times New Roman"/>
              </a:rPr>
              <a:t>arch_name</a:t>
            </a:r>
            <a:r>
              <a:rPr lang="en-US" sz="1400" dirty="0">
                <a:latin typeface="Courier" pitchFamily="49" charset="0"/>
                <a:ea typeface="Calibri"/>
                <a:cs typeface="Times New Roman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urier" pitchFamily="49" charset="0"/>
                <a:ea typeface="Calibri"/>
                <a:cs typeface="Courier"/>
              </a:rPr>
              <a:t>of</a:t>
            </a:r>
            <a:r>
              <a:rPr lang="en-US" sz="1400" dirty="0">
                <a:latin typeface="Courier" pitchFamily="49" charset="0"/>
                <a:ea typeface="Calibri"/>
                <a:cs typeface="Times New Roman"/>
              </a:rPr>
              <a:t> </a:t>
            </a:r>
            <a:r>
              <a:rPr lang="en-US" sz="1400" dirty="0" err="1">
                <a:latin typeface="Courier" pitchFamily="49" charset="0"/>
                <a:ea typeface="Calibri"/>
                <a:cs typeface="Times New Roman"/>
              </a:rPr>
              <a:t>ent_name</a:t>
            </a:r>
            <a:r>
              <a:rPr lang="en-US" sz="1400" dirty="0">
                <a:latin typeface="Courier" pitchFamily="49" charset="0"/>
                <a:ea typeface="Calibri"/>
                <a:cs typeface="Times New Roman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urier" pitchFamily="49" charset="0"/>
                <a:ea typeface="Calibri"/>
                <a:cs typeface="Courier"/>
              </a:rPr>
              <a:t>is</a:t>
            </a:r>
            <a:endParaRPr lang="en-US" sz="1400" dirty="0">
              <a:latin typeface="Courier" pitchFamily="49" charset="0"/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8100"/>
                </a:solidFill>
                <a:latin typeface="Courier" pitchFamily="49" charset="0"/>
                <a:ea typeface="Calibri"/>
                <a:cs typeface="Courier"/>
              </a:rPr>
              <a:t> </a:t>
            </a:r>
            <a:endParaRPr lang="en-US" sz="1400" dirty="0">
              <a:latin typeface="Courier" pitchFamily="49" charset="0"/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8100"/>
                </a:solidFill>
                <a:latin typeface="Courier" pitchFamily="49" charset="0"/>
                <a:ea typeface="Calibri"/>
                <a:cs typeface="Courier"/>
              </a:rPr>
              <a:t>-- signal declarations (behavioral, structural)</a:t>
            </a:r>
            <a:endParaRPr lang="en-US" sz="1400" dirty="0">
              <a:latin typeface="Courier" pitchFamily="49" charset="0"/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8100"/>
                </a:solidFill>
                <a:latin typeface="Courier" pitchFamily="49" charset="0"/>
                <a:ea typeface="Calibri"/>
                <a:cs typeface="Courier"/>
              </a:rPr>
              <a:t> </a:t>
            </a:r>
            <a:endParaRPr lang="en-US" sz="1400" dirty="0">
              <a:latin typeface="Courier" pitchFamily="49" charset="0"/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8100"/>
                </a:solidFill>
                <a:latin typeface="Courier" pitchFamily="49" charset="0"/>
                <a:ea typeface="Calibri"/>
                <a:cs typeface="Courier"/>
              </a:rPr>
              <a:t>-- component declarations (structural)</a:t>
            </a:r>
            <a:endParaRPr lang="en-US" sz="1400" dirty="0">
              <a:latin typeface="Courier" pitchFamily="49" charset="0"/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FF"/>
                </a:solidFill>
                <a:latin typeface="Courier" pitchFamily="49" charset="0"/>
                <a:ea typeface="Calibri"/>
                <a:cs typeface="Courier"/>
              </a:rPr>
              <a:t> </a:t>
            </a:r>
            <a:endParaRPr lang="en-US" sz="1400" dirty="0">
              <a:latin typeface="Courier" pitchFamily="49" charset="0"/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FF"/>
                </a:solidFill>
                <a:latin typeface="Courier" pitchFamily="49" charset="0"/>
                <a:ea typeface="Calibri"/>
                <a:cs typeface="Courier"/>
              </a:rPr>
              <a:t>begin</a:t>
            </a:r>
            <a:endParaRPr lang="en-US" sz="1400" dirty="0">
              <a:latin typeface="Courier" pitchFamily="49" charset="0"/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8100"/>
                </a:solidFill>
                <a:latin typeface="Courier" pitchFamily="49" charset="0"/>
                <a:ea typeface="Calibri"/>
                <a:cs typeface="Courier"/>
              </a:rPr>
              <a:t> </a:t>
            </a:r>
            <a:endParaRPr lang="en-US" sz="1400" dirty="0">
              <a:latin typeface="Courier" pitchFamily="49" charset="0"/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8100"/>
                </a:solidFill>
                <a:latin typeface="Courier" pitchFamily="49" charset="0"/>
                <a:ea typeface="Calibri"/>
                <a:cs typeface="Courier"/>
              </a:rPr>
              <a:t>-- connect your stuff here</a:t>
            </a:r>
            <a:endParaRPr lang="en-US" sz="1400" dirty="0">
              <a:latin typeface="Courier" pitchFamily="49" charset="0"/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FF"/>
                </a:solidFill>
                <a:latin typeface="Courier" pitchFamily="49" charset="0"/>
                <a:ea typeface="Calibri"/>
                <a:cs typeface="Courier"/>
              </a:rPr>
              <a:t> </a:t>
            </a:r>
            <a:endParaRPr lang="en-US" sz="1400" dirty="0">
              <a:latin typeface="Courier" pitchFamily="49" charset="0"/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FF"/>
                </a:solidFill>
                <a:latin typeface="Courier" pitchFamily="49" charset="0"/>
                <a:ea typeface="Calibri"/>
                <a:cs typeface="Courier"/>
              </a:rPr>
              <a:t>end </a:t>
            </a:r>
            <a:r>
              <a:rPr lang="en-US" sz="1400" dirty="0" err="1">
                <a:latin typeface="Courier" pitchFamily="49" charset="0"/>
                <a:ea typeface="Calibri"/>
                <a:cs typeface="Times New Roman"/>
              </a:rPr>
              <a:t>arch_name</a:t>
            </a:r>
            <a:r>
              <a:rPr lang="en-US" sz="1400" dirty="0">
                <a:latin typeface="Courier" pitchFamily="49" charset="0"/>
                <a:ea typeface="Calibri"/>
                <a:cs typeface="Times New Roman"/>
              </a:rPr>
              <a:t>;</a:t>
            </a:r>
          </a:p>
          <a:p>
            <a:pPr marL="0" indent="0">
              <a:buNone/>
            </a:pPr>
            <a:endParaRPr lang="en-US" sz="1400" kern="0" dirty="0" smtClean="0">
              <a:latin typeface="Courier" pitchFamily="49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7025" y="2908300"/>
            <a:ext cx="3524250" cy="295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69415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 Declaration and Instantiation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0100" y="1536700"/>
            <a:ext cx="8258175" cy="4324350"/>
          </a:xfrm>
        </p:spPr>
        <p:txBody>
          <a:bodyPr/>
          <a:lstStyle/>
          <a:p>
            <a:r>
              <a:rPr lang="en-US" sz="2200" dirty="0" smtClean="0"/>
              <a:t>How Many of you have investigated your </a:t>
            </a:r>
            <a:r>
              <a:rPr lang="en-US" sz="2200" dirty="0" err="1" smtClean="0"/>
              <a:t>testbenches</a:t>
            </a:r>
            <a:r>
              <a:rPr lang="en-US" sz="2200" dirty="0" smtClean="0"/>
              <a:t>?</a:t>
            </a:r>
          </a:p>
          <a:p>
            <a:r>
              <a:rPr lang="en-US" sz="2200" dirty="0" smtClean="0"/>
              <a:t>Declaration:  In Architecture…Before Begin (</a:t>
            </a:r>
            <a:r>
              <a:rPr lang="en-US" sz="2200" i="1" dirty="0" smtClean="0"/>
              <a:t>Make Known</a:t>
            </a:r>
            <a:r>
              <a:rPr lang="en-US" sz="2200" dirty="0" smtClean="0"/>
              <a:t>)</a:t>
            </a:r>
          </a:p>
          <a:p>
            <a:pPr marL="403225" lvl="1" indent="0">
              <a:buNone/>
            </a:pPr>
            <a:r>
              <a:rPr lang="en-US" sz="2000" dirty="0" smtClean="0">
                <a:solidFill>
                  <a:srgbClr val="0000FF"/>
                </a:solidFill>
                <a:latin typeface="Courier"/>
              </a:rPr>
              <a:t>component </a:t>
            </a:r>
            <a:r>
              <a:rPr lang="en-US" sz="2000" dirty="0" err="1">
                <a:solidFill>
                  <a:srgbClr val="AB0000"/>
                </a:solidFill>
                <a:latin typeface="Courier"/>
              </a:rPr>
              <a:t>Component_Name</a:t>
            </a:r>
            <a:endParaRPr lang="en-US" sz="2000" dirty="0">
              <a:solidFill>
                <a:srgbClr val="AB0000"/>
              </a:solidFill>
              <a:latin typeface="Courier"/>
            </a:endParaRPr>
          </a:p>
          <a:p>
            <a:pPr marL="741363" lvl="2" indent="0">
              <a:buNone/>
            </a:pPr>
            <a:r>
              <a:rPr lang="it-IT" sz="2000" dirty="0" smtClean="0">
                <a:solidFill>
                  <a:srgbClr val="0000FF"/>
                </a:solidFill>
                <a:latin typeface="Courier"/>
              </a:rPr>
              <a:t>port </a:t>
            </a:r>
            <a:r>
              <a:rPr lang="it-IT" sz="2000" dirty="0" smtClean="0">
                <a:solidFill>
                  <a:srgbClr val="000000"/>
                </a:solidFill>
                <a:latin typeface="Courier"/>
              </a:rPr>
              <a:t>( </a:t>
            </a:r>
            <a:r>
              <a:rPr lang="en-US" sz="2000" dirty="0" smtClean="0">
                <a:solidFill>
                  <a:srgbClr val="008100"/>
                </a:solidFill>
                <a:latin typeface="Courier"/>
              </a:rPr>
              <a:t>-- </a:t>
            </a:r>
            <a:r>
              <a:rPr lang="en-US" sz="2000" dirty="0" err="1" smtClean="0">
                <a:solidFill>
                  <a:srgbClr val="008100"/>
                </a:solidFill>
                <a:latin typeface="Courier"/>
              </a:rPr>
              <a:t>signal_name</a:t>
            </a:r>
            <a:r>
              <a:rPr lang="en-US" sz="2000" dirty="0" smtClean="0">
                <a:solidFill>
                  <a:srgbClr val="008100"/>
                </a:solidFill>
                <a:latin typeface="Courier"/>
              </a:rPr>
              <a:t> : mode </a:t>
            </a:r>
            <a:r>
              <a:rPr lang="en-US" sz="2000" dirty="0" err="1" smtClean="0">
                <a:solidFill>
                  <a:srgbClr val="008100"/>
                </a:solidFill>
                <a:latin typeface="Courier"/>
              </a:rPr>
              <a:t>signal_type</a:t>
            </a:r>
            <a:r>
              <a:rPr lang="en-US" sz="2000" dirty="0" smtClean="0">
                <a:solidFill>
                  <a:srgbClr val="008100"/>
                </a:solidFill>
                <a:latin typeface="Courier"/>
              </a:rPr>
              <a:t>;</a:t>
            </a:r>
            <a:endParaRPr lang="it-IT" sz="2000" dirty="0" smtClean="0">
              <a:solidFill>
                <a:srgbClr val="000000"/>
              </a:solidFill>
              <a:latin typeface="Courier"/>
            </a:endParaRPr>
          </a:p>
          <a:p>
            <a:pPr marL="741363" lvl="2" indent="0">
              <a:buNone/>
            </a:pPr>
            <a:r>
              <a:rPr lang="it-IT" sz="2000" dirty="0">
                <a:solidFill>
                  <a:srgbClr val="000000"/>
                </a:solidFill>
                <a:latin typeface="Courier"/>
              </a:rPr>
              <a:t>	</a:t>
            </a:r>
            <a:r>
              <a:rPr lang="it-IT" sz="2000" dirty="0" smtClean="0">
                <a:solidFill>
                  <a:srgbClr val="000000"/>
                </a:solidFill>
                <a:latin typeface="Courier"/>
              </a:rPr>
              <a:t>	Input0, Input1 : </a:t>
            </a:r>
            <a:r>
              <a:rPr lang="it-IT" sz="2000" dirty="0">
                <a:solidFill>
                  <a:srgbClr val="0000FF"/>
                </a:solidFill>
                <a:latin typeface="Courier"/>
              </a:rPr>
              <a:t>in </a:t>
            </a:r>
            <a:r>
              <a:rPr lang="it-IT" sz="2000" dirty="0">
                <a:solidFill>
                  <a:srgbClr val="EF00EF"/>
                </a:solidFill>
                <a:latin typeface="Courier"/>
              </a:rPr>
              <a:t>std_logic</a:t>
            </a:r>
            <a:r>
              <a:rPr lang="it-IT" sz="2000" dirty="0">
                <a:solidFill>
                  <a:srgbClr val="000000"/>
                </a:solidFill>
                <a:latin typeface="Courier"/>
              </a:rPr>
              <a:t>;</a:t>
            </a:r>
          </a:p>
          <a:p>
            <a:pPr marL="741363" lvl="2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Courier"/>
              </a:rPr>
              <a:t>	 	Output :</a:t>
            </a:r>
            <a:r>
              <a:rPr lang="en-US" sz="2000" dirty="0">
                <a:solidFill>
                  <a:srgbClr val="0000FF"/>
                </a:solidFill>
                <a:latin typeface="Courier"/>
              </a:rPr>
              <a:t>out </a:t>
            </a:r>
            <a:r>
              <a:rPr lang="en-US" sz="2000" dirty="0" err="1">
                <a:solidFill>
                  <a:srgbClr val="EF00EF"/>
                </a:solidFill>
                <a:latin typeface="Courier"/>
              </a:rPr>
              <a:t>std_logic</a:t>
            </a:r>
            <a:r>
              <a:rPr lang="en-US" sz="2000" dirty="0">
                <a:solidFill>
                  <a:srgbClr val="000000"/>
                </a:solidFill>
                <a:latin typeface="Courier"/>
              </a:rPr>
              <a:t>);</a:t>
            </a:r>
          </a:p>
          <a:p>
            <a:pPr marL="403225" lvl="1" indent="0">
              <a:buNone/>
            </a:pPr>
            <a:r>
              <a:rPr lang="en-US" sz="2000" dirty="0" smtClean="0">
                <a:solidFill>
                  <a:srgbClr val="0000FF"/>
                </a:solidFill>
                <a:latin typeface="Courier"/>
              </a:rPr>
              <a:t>end </a:t>
            </a:r>
            <a:r>
              <a:rPr lang="en-US" sz="2000" dirty="0">
                <a:solidFill>
                  <a:srgbClr val="0000FF"/>
                </a:solidFill>
                <a:latin typeface="Courier"/>
              </a:rPr>
              <a:t>component</a:t>
            </a:r>
            <a:r>
              <a:rPr lang="en-US" sz="2000" dirty="0" smtClean="0">
                <a:solidFill>
                  <a:srgbClr val="000000"/>
                </a:solidFill>
                <a:latin typeface="Courier"/>
              </a:rPr>
              <a:t>;</a:t>
            </a:r>
          </a:p>
          <a:p>
            <a:r>
              <a:rPr lang="en-US" sz="2000" dirty="0" smtClean="0"/>
              <a:t>Instantiation:  </a:t>
            </a:r>
            <a:r>
              <a:rPr lang="en-US" sz="2000" dirty="0"/>
              <a:t>In </a:t>
            </a:r>
            <a:r>
              <a:rPr lang="en-US" sz="2000" dirty="0" smtClean="0"/>
              <a:t>Architecture…After Begin (</a:t>
            </a:r>
            <a:r>
              <a:rPr lang="en-US" sz="2000" i="1" dirty="0" smtClean="0"/>
              <a:t>Component Used</a:t>
            </a:r>
            <a:r>
              <a:rPr lang="en-US" sz="2000" dirty="0" smtClean="0"/>
              <a:t>)</a:t>
            </a:r>
            <a:endParaRPr lang="en-US" sz="2000" dirty="0"/>
          </a:p>
          <a:p>
            <a:r>
              <a:rPr lang="en-US" sz="2000" dirty="0" err="1" smtClean="0">
                <a:solidFill>
                  <a:srgbClr val="000000"/>
                </a:solidFill>
                <a:latin typeface="Courier"/>
              </a:rPr>
              <a:t>Component_Label</a:t>
            </a:r>
            <a:r>
              <a:rPr lang="en-US" sz="2000" dirty="0" smtClean="0">
                <a:solidFill>
                  <a:srgbClr val="000000"/>
                </a:solidFill>
                <a:latin typeface="Courier"/>
              </a:rPr>
              <a:t>: </a:t>
            </a:r>
            <a:r>
              <a:rPr lang="en-US" sz="2000" dirty="0" err="1" smtClean="0">
                <a:solidFill>
                  <a:srgbClr val="AB0000"/>
                </a:solidFill>
                <a:latin typeface="Courier"/>
              </a:rPr>
              <a:t>Component_Name</a:t>
            </a:r>
            <a:endParaRPr lang="en-US" sz="2000" dirty="0">
              <a:solidFill>
                <a:srgbClr val="AB0000"/>
              </a:solidFill>
              <a:latin typeface="Courier"/>
            </a:endParaRPr>
          </a:p>
          <a:p>
            <a:pPr marL="403225" lvl="1" indent="0">
              <a:buNone/>
            </a:pPr>
            <a:r>
              <a:rPr lang="en-US" sz="2000" dirty="0" smtClean="0">
                <a:solidFill>
                  <a:srgbClr val="0000FF"/>
                </a:solidFill>
                <a:latin typeface="Courier"/>
              </a:rPr>
              <a:t>port </a:t>
            </a:r>
            <a:r>
              <a:rPr lang="en-US" sz="2000" dirty="0">
                <a:solidFill>
                  <a:srgbClr val="0000FF"/>
                </a:solidFill>
                <a:latin typeface="Courier"/>
              </a:rPr>
              <a:t>map </a:t>
            </a:r>
            <a:r>
              <a:rPr lang="en-US" sz="2000" dirty="0">
                <a:solidFill>
                  <a:srgbClr val="000000"/>
                </a:solidFill>
                <a:latin typeface="Courier"/>
              </a:rPr>
              <a:t>( </a:t>
            </a:r>
            <a:r>
              <a:rPr lang="en-US" sz="2000" dirty="0">
                <a:solidFill>
                  <a:srgbClr val="008100"/>
                </a:solidFill>
                <a:latin typeface="Courier"/>
              </a:rPr>
              <a:t>-- </a:t>
            </a:r>
            <a:r>
              <a:rPr lang="en-US" sz="2000" dirty="0" err="1" smtClean="0">
                <a:solidFill>
                  <a:srgbClr val="008100"/>
                </a:solidFill>
                <a:latin typeface="Courier"/>
              </a:rPr>
              <a:t>Port_name</a:t>
            </a:r>
            <a:r>
              <a:rPr lang="en-US" sz="2000" dirty="0" smtClean="0">
                <a:solidFill>
                  <a:srgbClr val="008100"/>
                </a:solidFill>
                <a:latin typeface="Courier"/>
              </a:rPr>
              <a:t> =&gt; Signal name,</a:t>
            </a:r>
            <a:endParaRPr lang="en-US" sz="2000" dirty="0">
              <a:solidFill>
                <a:srgbClr val="008100"/>
              </a:solidFill>
              <a:latin typeface="Courier"/>
            </a:endParaRPr>
          </a:p>
          <a:p>
            <a:pPr marL="403225" lvl="1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Courier"/>
              </a:rPr>
              <a:t>		Input0 </a:t>
            </a:r>
            <a:r>
              <a:rPr lang="en-US" sz="2000" dirty="0">
                <a:solidFill>
                  <a:srgbClr val="000000"/>
                </a:solidFill>
                <a:latin typeface="Courier"/>
              </a:rPr>
              <a:t>=&gt; a,</a:t>
            </a:r>
          </a:p>
          <a:p>
            <a:pPr marL="403225" lvl="1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Courier"/>
              </a:rPr>
              <a:t>		Input1 </a:t>
            </a:r>
            <a:r>
              <a:rPr lang="en-US" sz="2000" dirty="0">
                <a:solidFill>
                  <a:srgbClr val="000000"/>
                </a:solidFill>
                <a:latin typeface="Courier"/>
              </a:rPr>
              <a:t>=&gt; b,</a:t>
            </a:r>
          </a:p>
          <a:p>
            <a:pPr marL="403225" lvl="1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Courier"/>
              </a:rPr>
              <a:t>		Output </a:t>
            </a:r>
            <a:r>
              <a:rPr lang="en-US" sz="2000" dirty="0">
                <a:solidFill>
                  <a:srgbClr val="000000"/>
                </a:solidFill>
                <a:latin typeface="Courier"/>
              </a:rPr>
              <a:t>=&gt; </a:t>
            </a:r>
            <a:r>
              <a:rPr lang="en-US" sz="2000" dirty="0" smtClean="0">
                <a:solidFill>
                  <a:srgbClr val="000000"/>
                </a:solidFill>
                <a:latin typeface="Courier"/>
              </a:rPr>
              <a:t>Y);</a:t>
            </a:r>
          </a:p>
          <a:p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dirty="0" smtClean="0"/>
          </a:p>
          <a:p>
            <a:pPr>
              <a:defRPr/>
            </a:pPr>
            <a:fld id="{CE428E89-579F-43C8-B441-BB390AD4A5E9}" type="datetime3">
              <a:rPr lang="en-US" smtClean="0"/>
              <a:pPr>
                <a:defRPr/>
              </a:pPr>
              <a:t>8 February 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288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1911350" y="76200"/>
            <a:ext cx="6781800" cy="1143000"/>
          </a:xfrm>
          <a:prstGeom prst="rect">
            <a:avLst/>
          </a:prstGeom>
        </p:spPr>
        <p:txBody>
          <a:bodyPr anchor="ctr" anchorCtr="0"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5pPr>
            <a:lvl6pPr marL="4572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6pPr>
            <a:lvl7pPr marL="9144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7pPr>
            <a:lvl8pPr marL="13716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8pPr>
            <a:lvl9pPr marL="18288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9pPr>
          </a:lstStyle>
          <a:p>
            <a:r>
              <a:rPr lang="en-US" kern="0" dirty="0" smtClean="0"/>
              <a:t>VHDL – Structural Definition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00100" y="1536700"/>
            <a:ext cx="8131175" cy="4324350"/>
          </a:xfrm>
          <a:prstGeom prst="rect">
            <a:avLst/>
          </a:prstGeom>
        </p:spPr>
        <p:txBody>
          <a:bodyPr/>
          <a:lstStyle>
            <a:lvl1pPr marL="2857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8975" indent="-2825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defRPr sz="2200" b="1">
                <a:solidFill>
                  <a:schemeClr val="tx1"/>
                </a:solidFill>
                <a:latin typeface="+mn-lt"/>
              </a:defRPr>
            </a:lvl2pPr>
            <a:lvl3pPr marL="1027113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</a:tabLst>
            </a:pPr>
            <a:r>
              <a:rPr lang="en-US" sz="1600" dirty="0"/>
              <a:t>Structural</a:t>
            </a:r>
            <a:r>
              <a:rPr lang="en-US" sz="1600" b="0" dirty="0"/>
              <a:t> – Describes what a module does in terms of </a:t>
            </a:r>
            <a:r>
              <a:rPr lang="en-US" sz="1600" b="0" dirty="0">
                <a:solidFill>
                  <a:srgbClr val="FF0000"/>
                </a:solidFill>
              </a:rPr>
              <a:t>how it is composed of simpler </a:t>
            </a:r>
            <a:r>
              <a:rPr lang="en-US" sz="1600" b="0" dirty="0" smtClean="0">
                <a:solidFill>
                  <a:srgbClr val="FF0000"/>
                </a:solidFill>
              </a:rPr>
              <a:t>modules</a:t>
            </a:r>
            <a:endParaRPr lang="en-US" sz="1600" dirty="0">
              <a:solidFill>
                <a:srgbClr val="0000FF"/>
              </a:solidFill>
              <a:latin typeface="Courier"/>
              <a:ea typeface="Calibri"/>
              <a:cs typeface="Courier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</a:tabLst>
            </a:pPr>
            <a:endParaRPr lang="en-US" sz="1200" dirty="0" smtClean="0">
              <a:solidFill>
                <a:srgbClr val="0000FF"/>
              </a:solidFill>
              <a:latin typeface="Courier"/>
              <a:ea typeface="Calibri"/>
              <a:cs typeface="Courier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</a:tabLst>
            </a:pPr>
            <a:r>
              <a:rPr lang="en-US" sz="1200" dirty="0" smtClean="0">
                <a:solidFill>
                  <a:srgbClr val="0000FF"/>
                </a:solidFill>
                <a:latin typeface="Courier"/>
                <a:ea typeface="Calibri"/>
                <a:cs typeface="Courier"/>
              </a:rPr>
              <a:t>library </a:t>
            </a:r>
            <a:r>
              <a:rPr lang="en-US" sz="1200" dirty="0">
                <a:solidFill>
                  <a:srgbClr val="EF00EF"/>
                </a:solidFill>
                <a:latin typeface="Courier"/>
                <a:ea typeface="Calibri"/>
                <a:cs typeface="Courier"/>
              </a:rPr>
              <a:t>IEEE</a:t>
            </a:r>
            <a:r>
              <a:rPr lang="en-US" sz="1200" dirty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; </a:t>
            </a:r>
            <a:r>
              <a:rPr lang="en-US" sz="1200" dirty="0">
                <a:solidFill>
                  <a:srgbClr val="008100"/>
                </a:solidFill>
                <a:latin typeface="Courier"/>
                <a:ea typeface="Calibri"/>
                <a:cs typeface="Courier"/>
              </a:rPr>
              <a:t>-- These lines are similar to a #include in </a:t>
            </a:r>
            <a:r>
              <a:rPr lang="en-US" sz="1200" dirty="0" smtClean="0">
                <a:solidFill>
                  <a:srgbClr val="008100"/>
                </a:solidFill>
                <a:latin typeface="Courier"/>
                <a:ea typeface="Calibri"/>
                <a:cs typeface="Courier"/>
              </a:rPr>
              <a:t>C or import in python </a:t>
            </a:r>
            <a:endParaRPr lang="en-US" sz="1800" dirty="0">
              <a:latin typeface="Calibri"/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</a:tabLst>
            </a:pPr>
            <a:r>
              <a:rPr lang="en-US" sz="1200" dirty="0">
                <a:solidFill>
                  <a:srgbClr val="0000FF"/>
                </a:solidFill>
                <a:latin typeface="Courier"/>
                <a:ea typeface="Calibri"/>
                <a:cs typeface="Courier"/>
              </a:rPr>
              <a:t>use </a:t>
            </a:r>
            <a:r>
              <a:rPr lang="en-US" sz="1200" dirty="0">
                <a:solidFill>
                  <a:srgbClr val="EF00EF"/>
                </a:solidFill>
                <a:latin typeface="Courier"/>
                <a:ea typeface="Calibri"/>
                <a:cs typeface="Courier"/>
              </a:rPr>
              <a:t>IEEE</a:t>
            </a:r>
            <a:r>
              <a:rPr lang="en-US" sz="1200" dirty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.</a:t>
            </a:r>
            <a:r>
              <a:rPr lang="en-US" sz="1200" dirty="0">
                <a:solidFill>
                  <a:srgbClr val="EF00EF"/>
                </a:solidFill>
                <a:latin typeface="Courier"/>
                <a:ea typeface="Calibri"/>
                <a:cs typeface="Courier"/>
              </a:rPr>
              <a:t>std_logic_1164</a:t>
            </a:r>
            <a:r>
              <a:rPr lang="en-US" sz="1200" dirty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.</a:t>
            </a:r>
            <a:r>
              <a:rPr lang="en-US" sz="1200" dirty="0">
                <a:solidFill>
                  <a:srgbClr val="0000FF"/>
                </a:solidFill>
                <a:latin typeface="Courier"/>
                <a:ea typeface="Calibri"/>
                <a:cs typeface="Courier"/>
              </a:rPr>
              <a:t>all</a:t>
            </a:r>
            <a:r>
              <a:rPr lang="en-US" sz="1200" dirty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;</a:t>
            </a:r>
            <a:endParaRPr lang="en-US" sz="1800" dirty="0">
              <a:latin typeface="Calibri"/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</a:tabLst>
            </a:pPr>
            <a:r>
              <a:rPr lang="en-US" sz="1200" dirty="0">
                <a:solidFill>
                  <a:srgbClr val="0000FF"/>
                </a:solidFill>
                <a:latin typeface="Courier"/>
                <a:ea typeface="Calibri"/>
                <a:cs typeface="Courier"/>
              </a:rPr>
              <a:t>library </a:t>
            </a:r>
            <a:r>
              <a:rPr lang="en-US" sz="1200" dirty="0" err="1">
                <a:solidFill>
                  <a:srgbClr val="EF00EF"/>
                </a:solidFill>
                <a:latin typeface="Courier"/>
                <a:ea typeface="Calibri"/>
                <a:cs typeface="Courier"/>
              </a:rPr>
              <a:t>unisim</a:t>
            </a:r>
            <a:r>
              <a:rPr lang="en-US" sz="1200" dirty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; </a:t>
            </a:r>
            <a:r>
              <a:rPr lang="en-US" sz="1200" dirty="0">
                <a:solidFill>
                  <a:srgbClr val="008100"/>
                </a:solidFill>
                <a:latin typeface="Courier"/>
                <a:ea typeface="Calibri"/>
                <a:cs typeface="Courier"/>
              </a:rPr>
              <a:t>-- Use these libraries if you are using primitive components</a:t>
            </a:r>
            <a:endParaRPr lang="en-US" sz="1800" dirty="0">
              <a:latin typeface="Calibri"/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</a:tabLst>
            </a:pPr>
            <a:r>
              <a:rPr lang="en-US" sz="1200" dirty="0">
                <a:solidFill>
                  <a:srgbClr val="0000FF"/>
                </a:solidFill>
                <a:latin typeface="Courier"/>
                <a:ea typeface="Calibri"/>
                <a:cs typeface="Courier"/>
              </a:rPr>
              <a:t> use </a:t>
            </a:r>
            <a:r>
              <a:rPr lang="en-US" sz="1200" dirty="0" err="1">
                <a:solidFill>
                  <a:srgbClr val="EF00EF"/>
                </a:solidFill>
                <a:latin typeface="Courier"/>
                <a:ea typeface="Calibri"/>
                <a:cs typeface="Courier"/>
              </a:rPr>
              <a:t>unisim</a:t>
            </a:r>
            <a:r>
              <a:rPr lang="en-US" sz="1200" dirty="0" err="1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.</a:t>
            </a:r>
            <a:r>
              <a:rPr lang="en-US" sz="1200" dirty="0" err="1">
                <a:solidFill>
                  <a:srgbClr val="EF00EF"/>
                </a:solidFill>
                <a:latin typeface="Courier"/>
                <a:ea typeface="Calibri"/>
                <a:cs typeface="Courier"/>
              </a:rPr>
              <a:t>vcomponents</a:t>
            </a:r>
            <a:r>
              <a:rPr lang="en-US" sz="1200" dirty="0" err="1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.</a:t>
            </a:r>
            <a:r>
              <a:rPr lang="en-US" sz="1200" dirty="0" err="1">
                <a:solidFill>
                  <a:srgbClr val="0000FF"/>
                </a:solidFill>
                <a:latin typeface="Courier"/>
                <a:ea typeface="Calibri"/>
                <a:cs typeface="Courier"/>
              </a:rPr>
              <a:t>all</a:t>
            </a:r>
            <a:r>
              <a:rPr lang="en-US" sz="1200" dirty="0" smtClean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; </a:t>
            </a:r>
            <a:r>
              <a:rPr lang="en-US" sz="1200" dirty="0">
                <a:solidFill>
                  <a:srgbClr val="008100"/>
                </a:solidFill>
                <a:latin typeface="Courier"/>
                <a:ea typeface="Calibri"/>
                <a:cs typeface="Courier"/>
              </a:rPr>
              <a:t>-- defines low level logic gates</a:t>
            </a:r>
            <a:endParaRPr lang="en-US" sz="1200" dirty="0">
              <a:solidFill>
                <a:srgbClr val="008100"/>
              </a:solidFill>
              <a:latin typeface="Courier"/>
              <a:ea typeface="Calibri"/>
              <a:cs typeface="Courier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</a:tabLst>
            </a:pPr>
            <a:r>
              <a:rPr lang="en-US" sz="1200" dirty="0">
                <a:solidFill>
                  <a:srgbClr val="0000FF"/>
                </a:solidFill>
                <a:latin typeface="Courier"/>
                <a:ea typeface="Calibri"/>
                <a:cs typeface="Courier"/>
              </a:rPr>
              <a:t> </a:t>
            </a:r>
            <a:endParaRPr lang="en-US" sz="1800" dirty="0">
              <a:latin typeface="Calibri"/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</a:tabLst>
            </a:pPr>
            <a:r>
              <a:rPr lang="en-US" sz="1200" dirty="0">
                <a:solidFill>
                  <a:srgbClr val="0000FF"/>
                </a:solidFill>
                <a:latin typeface="Courier"/>
                <a:ea typeface="Calibri"/>
                <a:cs typeface="Courier"/>
              </a:rPr>
              <a:t>entity </a:t>
            </a:r>
            <a:r>
              <a:rPr lang="en-US" sz="1200" dirty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ce2_ha_structural </a:t>
            </a:r>
            <a:r>
              <a:rPr lang="en-US" sz="1200" dirty="0">
                <a:solidFill>
                  <a:srgbClr val="0000FF"/>
                </a:solidFill>
                <a:latin typeface="Courier"/>
                <a:ea typeface="Calibri"/>
                <a:cs typeface="Courier"/>
              </a:rPr>
              <a:t>is</a:t>
            </a:r>
            <a:endParaRPr lang="en-US" sz="1800" dirty="0">
              <a:latin typeface="Calibri"/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</a:tabLst>
            </a:pPr>
            <a:r>
              <a:rPr lang="en-US" sz="1200" dirty="0">
                <a:solidFill>
                  <a:srgbClr val="0000FF"/>
                </a:solidFill>
                <a:latin typeface="Courier"/>
                <a:ea typeface="Calibri"/>
                <a:cs typeface="Courier"/>
              </a:rPr>
              <a:t>Port </a:t>
            </a:r>
            <a:r>
              <a:rPr lang="en-US" sz="1200" dirty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( A : </a:t>
            </a:r>
            <a:r>
              <a:rPr lang="en-US" sz="1200" dirty="0">
                <a:solidFill>
                  <a:srgbClr val="0000FF"/>
                </a:solidFill>
                <a:latin typeface="Courier"/>
                <a:ea typeface="Calibri"/>
                <a:cs typeface="Courier"/>
              </a:rPr>
              <a:t>in </a:t>
            </a:r>
            <a:r>
              <a:rPr lang="en-US" sz="1200" dirty="0">
                <a:solidFill>
                  <a:srgbClr val="EF00EF"/>
                </a:solidFill>
                <a:latin typeface="Courier"/>
                <a:ea typeface="Calibri"/>
                <a:cs typeface="Courier"/>
              </a:rPr>
              <a:t>STD_LOGIC</a:t>
            </a:r>
            <a:r>
              <a:rPr lang="en-US" sz="1200" dirty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;</a:t>
            </a:r>
            <a:endParaRPr lang="en-US" sz="1800" dirty="0">
              <a:latin typeface="Calibri"/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</a:tabLst>
            </a:pPr>
            <a:r>
              <a:rPr lang="en-US" sz="1200" dirty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		</a:t>
            </a:r>
            <a:r>
              <a:rPr lang="en-US" sz="1200" dirty="0" smtClean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  B </a:t>
            </a:r>
            <a:r>
              <a:rPr lang="en-US" sz="1200" dirty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: </a:t>
            </a:r>
            <a:r>
              <a:rPr lang="en-US" sz="1200" dirty="0">
                <a:solidFill>
                  <a:srgbClr val="0000FF"/>
                </a:solidFill>
                <a:latin typeface="Courier"/>
                <a:ea typeface="Calibri"/>
                <a:cs typeface="Courier"/>
              </a:rPr>
              <a:t>in </a:t>
            </a:r>
            <a:r>
              <a:rPr lang="en-US" sz="1200" dirty="0">
                <a:solidFill>
                  <a:srgbClr val="EF00EF"/>
                </a:solidFill>
                <a:latin typeface="Courier"/>
                <a:ea typeface="Calibri"/>
                <a:cs typeface="Courier"/>
              </a:rPr>
              <a:t>STD_LOGIC</a:t>
            </a:r>
            <a:r>
              <a:rPr lang="en-US" sz="1200" dirty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;</a:t>
            </a:r>
            <a:endParaRPr lang="en-US" sz="1800" dirty="0">
              <a:latin typeface="Calibri"/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</a:tabLst>
            </a:pPr>
            <a:r>
              <a:rPr lang="en-US" sz="1200" dirty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		</a:t>
            </a:r>
            <a:r>
              <a:rPr lang="en-US" sz="1200" dirty="0" smtClean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  S </a:t>
            </a:r>
            <a:r>
              <a:rPr lang="en-US" sz="1200" dirty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: </a:t>
            </a:r>
            <a:r>
              <a:rPr lang="en-US" sz="1200" dirty="0">
                <a:solidFill>
                  <a:srgbClr val="0000FF"/>
                </a:solidFill>
                <a:latin typeface="Courier"/>
                <a:ea typeface="Calibri"/>
                <a:cs typeface="Courier"/>
              </a:rPr>
              <a:t>out </a:t>
            </a:r>
            <a:r>
              <a:rPr lang="en-US" sz="1200" dirty="0">
                <a:solidFill>
                  <a:srgbClr val="EF00EF"/>
                </a:solidFill>
                <a:latin typeface="Courier"/>
                <a:ea typeface="Calibri"/>
                <a:cs typeface="Courier"/>
              </a:rPr>
              <a:t>STD_LOGIC</a:t>
            </a:r>
            <a:r>
              <a:rPr lang="en-US" sz="1200" dirty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;</a:t>
            </a:r>
            <a:endParaRPr lang="en-US" sz="1800" dirty="0">
              <a:latin typeface="Calibri"/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</a:tabLst>
            </a:pPr>
            <a:r>
              <a:rPr lang="en-US" sz="1200" dirty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		</a:t>
            </a:r>
            <a:r>
              <a:rPr lang="en-US" sz="1200" dirty="0" smtClean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  </a:t>
            </a:r>
            <a:r>
              <a:rPr lang="en-US" sz="1200" dirty="0" err="1" smtClean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Cout</a:t>
            </a:r>
            <a:r>
              <a:rPr lang="en-US" sz="1200" dirty="0" smtClean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: </a:t>
            </a:r>
            <a:r>
              <a:rPr lang="en-US" sz="1200" dirty="0">
                <a:solidFill>
                  <a:srgbClr val="0000FF"/>
                </a:solidFill>
                <a:latin typeface="Courier"/>
                <a:ea typeface="Calibri"/>
                <a:cs typeface="Courier"/>
              </a:rPr>
              <a:t>out </a:t>
            </a:r>
            <a:r>
              <a:rPr lang="en-US" sz="1200" dirty="0">
                <a:solidFill>
                  <a:srgbClr val="EF00EF"/>
                </a:solidFill>
                <a:latin typeface="Courier"/>
                <a:ea typeface="Calibri"/>
                <a:cs typeface="Courier"/>
              </a:rPr>
              <a:t>STD_LOGIC</a:t>
            </a:r>
            <a:r>
              <a:rPr lang="en-US" sz="1200" dirty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);</a:t>
            </a:r>
            <a:endParaRPr lang="en-US" sz="1800" dirty="0">
              <a:latin typeface="Calibri"/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</a:tabLst>
            </a:pPr>
            <a:r>
              <a:rPr lang="en-US" sz="1200" dirty="0">
                <a:solidFill>
                  <a:srgbClr val="0000FF"/>
                </a:solidFill>
                <a:latin typeface="Courier"/>
                <a:ea typeface="Calibri"/>
                <a:cs typeface="Courier"/>
              </a:rPr>
              <a:t>end </a:t>
            </a:r>
            <a:r>
              <a:rPr lang="en-US" sz="1200" dirty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ce2_ha_structural;</a:t>
            </a:r>
            <a:endParaRPr lang="en-US" sz="1800" dirty="0">
              <a:latin typeface="Calibri"/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</a:tabLst>
            </a:pPr>
            <a:r>
              <a:rPr lang="en-US" sz="1200" dirty="0">
                <a:solidFill>
                  <a:srgbClr val="0000FF"/>
                </a:solidFill>
                <a:latin typeface="Courier"/>
                <a:ea typeface="Calibri"/>
                <a:cs typeface="Courier"/>
              </a:rPr>
              <a:t> </a:t>
            </a:r>
            <a:endParaRPr lang="en-US" sz="1800" dirty="0">
              <a:latin typeface="Calibri"/>
              <a:ea typeface="Calibri"/>
              <a:cs typeface="Times New Roman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3522" y="4736761"/>
            <a:ext cx="3788036" cy="1448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Line Callout 1 4"/>
          <p:cNvSpPr/>
          <p:nvPr/>
        </p:nvSpPr>
        <p:spPr bwMode="auto">
          <a:xfrm>
            <a:off x="7093798" y="3714950"/>
            <a:ext cx="1310185" cy="532263"/>
          </a:xfrm>
          <a:prstGeom prst="borderCallout1">
            <a:avLst>
              <a:gd name="adj1" fmla="val 46955"/>
              <a:gd name="adj2" fmla="val -1041"/>
              <a:gd name="adj3" fmla="val 188844"/>
              <a:gd name="adj4" fmla="val -54893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Entity</a:t>
            </a:r>
          </a:p>
        </p:txBody>
      </p:sp>
    </p:spTree>
    <p:extLst>
      <p:ext uri="{BB962C8B-B14F-4D97-AF65-F5344CB8AC3E}">
        <p14:creationId xmlns:p14="http://schemas.microsoft.com/office/powerpoint/2010/main" val="4118294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1911350" y="76200"/>
            <a:ext cx="6781800" cy="1143000"/>
          </a:xfrm>
          <a:prstGeom prst="rect">
            <a:avLst/>
          </a:prstGeom>
        </p:spPr>
        <p:txBody>
          <a:bodyPr anchor="ctr" anchorCtr="0"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5pPr>
            <a:lvl6pPr marL="4572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6pPr>
            <a:lvl7pPr marL="9144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7pPr>
            <a:lvl8pPr marL="13716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8pPr>
            <a:lvl9pPr marL="18288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9pPr>
          </a:lstStyle>
          <a:p>
            <a:r>
              <a:rPr lang="en-US" kern="0" dirty="0" smtClean="0"/>
              <a:t>VHDL – Structural Definition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0769" y="2167642"/>
            <a:ext cx="4661530" cy="2255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800100" y="1536700"/>
            <a:ext cx="8131175" cy="4324350"/>
          </a:xfrm>
          <a:prstGeom prst="rect">
            <a:avLst/>
          </a:prstGeom>
        </p:spPr>
        <p:txBody>
          <a:bodyPr/>
          <a:lstStyle>
            <a:lvl1pPr marL="2857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8975" indent="-2825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defRPr sz="2200" b="1">
                <a:solidFill>
                  <a:schemeClr val="tx1"/>
                </a:solidFill>
                <a:latin typeface="+mn-lt"/>
              </a:defRPr>
            </a:lvl2pPr>
            <a:lvl3pPr marL="1027113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</a:tabLst>
            </a:pPr>
            <a:r>
              <a:rPr lang="en-US" sz="1400" dirty="0" smtClean="0">
                <a:solidFill>
                  <a:srgbClr val="0000FF"/>
                </a:solidFill>
                <a:latin typeface="Courier"/>
                <a:ea typeface="Calibri"/>
                <a:cs typeface="Courier"/>
              </a:rPr>
              <a:t>architecture </a:t>
            </a:r>
            <a:r>
              <a:rPr lang="en-US" sz="1400" dirty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Structural </a:t>
            </a:r>
            <a:r>
              <a:rPr lang="en-US" sz="1400" dirty="0">
                <a:solidFill>
                  <a:srgbClr val="0000FF"/>
                </a:solidFill>
                <a:latin typeface="Courier"/>
                <a:ea typeface="Calibri"/>
                <a:cs typeface="Courier"/>
              </a:rPr>
              <a:t>of </a:t>
            </a:r>
            <a:r>
              <a:rPr lang="en-US" sz="1400" dirty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ce2_ha_structural </a:t>
            </a:r>
            <a:r>
              <a:rPr lang="en-US" sz="1400" dirty="0">
                <a:solidFill>
                  <a:srgbClr val="0000FF"/>
                </a:solidFill>
                <a:latin typeface="Courier"/>
                <a:ea typeface="Calibri"/>
                <a:cs typeface="Courier"/>
              </a:rPr>
              <a:t>is</a:t>
            </a:r>
            <a:endParaRPr lang="en-US" sz="2000" dirty="0">
              <a:latin typeface="Calibri"/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</a:tabLst>
            </a:pPr>
            <a:r>
              <a:rPr lang="en-US" sz="1400" dirty="0">
                <a:solidFill>
                  <a:srgbClr val="0000FF"/>
                </a:solidFill>
                <a:latin typeface="Courier"/>
                <a:ea typeface="Calibri"/>
                <a:cs typeface="Courier"/>
              </a:rPr>
              <a:t> </a:t>
            </a:r>
            <a:endParaRPr lang="en-US" sz="2000" dirty="0">
              <a:latin typeface="Calibri"/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</a:tabLst>
            </a:pPr>
            <a:r>
              <a:rPr lang="en-US" sz="1400" dirty="0">
                <a:solidFill>
                  <a:srgbClr val="0000FF"/>
                </a:solidFill>
                <a:latin typeface="Courier"/>
                <a:ea typeface="Calibri"/>
                <a:cs typeface="Courier"/>
              </a:rPr>
              <a:t>component </a:t>
            </a:r>
            <a:r>
              <a:rPr lang="en-US" sz="1400" dirty="0">
                <a:solidFill>
                  <a:srgbClr val="AB0000"/>
                </a:solidFill>
                <a:latin typeface="Courier"/>
                <a:ea typeface="Calibri"/>
                <a:cs typeface="Courier"/>
              </a:rPr>
              <a:t>AND2</a:t>
            </a:r>
            <a:endParaRPr lang="en-US" sz="2000" dirty="0">
              <a:latin typeface="Calibri"/>
              <a:ea typeface="Calibri"/>
              <a:cs typeface="Times New Roman"/>
            </a:endParaRPr>
          </a:p>
          <a:p>
            <a:pPr marL="17145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</a:tabLst>
            </a:pPr>
            <a:r>
              <a:rPr lang="en-US" sz="1400" dirty="0">
                <a:solidFill>
                  <a:srgbClr val="0000FF"/>
                </a:solidFill>
                <a:latin typeface="Courier"/>
                <a:ea typeface="Calibri"/>
                <a:cs typeface="Courier"/>
              </a:rPr>
              <a:t>port </a:t>
            </a:r>
            <a:r>
              <a:rPr lang="en-US" sz="1400" dirty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( i0, i1 : </a:t>
            </a:r>
            <a:r>
              <a:rPr lang="en-US" sz="1400" dirty="0">
                <a:solidFill>
                  <a:srgbClr val="0000FF"/>
                </a:solidFill>
                <a:latin typeface="Courier"/>
                <a:ea typeface="Calibri"/>
                <a:cs typeface="Courier"/>
              </a:rPr>
              <a:t>in </a:t>
            </a:r>
            <a:r>
              <a:rPr lang="en-US" sz="1400" dirty="0" err="1">
                <a:solidFill>
                  <a:srgbClr val="EF00EF"/>
                </a:solidFill>
                <a:latin typeface="Courier"/>
                <a:ea typeface="Calibri"/>
                <a:cs typeface="Courier"/>
              </a:rPr>
              <a:t>std_logic</a:t>
            </a:r>
            <a:r>
              <a:rPr lang="en-US" sz="1400" dirty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;</a:t>
            </a:r>
            <a:endParaRPr lang="en-US" sz="2000" dirty="0">
              <a:latin typeface="Calibri"/>
              <a:ea typeface="Calibri"/>
              <a:cs typeface="Times New Roman"/>
            </a:endParaRPr>
          </a:p>
          <a:p>
            <a:pPr marL="68580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</a:tabLst>
            </a:pPr>
            <a:r>
              <a:rPr lang="en-US" sz="1400" dirty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o :</a:t>
            </a:r>
            <a:r>
              <a:rPr lang="en-US" sz="1400" dirty="0">
                <a:solidFill>
                  <a:srgbClr val="0000FF"/>
                </a:solidFill>
                <a:latin typeface="Courier"/>
                <a:ea typeface="Calibri"/>
                <a:cs typeface="Courier"/>
              </a:rPr>
              <a:t>out </a:t>
            </a:r>
            <a:r>
              <a:rPr lang="en-US" sz="1400" dirty="0" err="1">
                <a:solidFill>
                  <a:srgbClr val="EF00EF"/>
                </a:solidFill>
                <a:latin typeface="Courier"/>
                <a:ea typeface="Calibri"/>
                <a:cs typeface="Courier"/>
              </a:rPr>
              <a:t>std_logic</a:t>
            </a:r>
            <a:r>
              <a:rPr lang="en-US" sz="1400" dirty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);</a:t>
            </a:r>
            <a:endParaRPr lang="en-US" sz="2000" dirty="0">
              <a:latin typeface="Calibri"/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</a:tabLst>
            </a:pPr>
            <a:r>
              <a:rPr lang="en-US" sz="1400" dirty="0">
                <a:solidFill>
                  <a:srgbClr val="0000FF"/>
                </a:solidFill>
                <a:latin typeface="Courier"/>
                <a:ea typeface="Calibri"/>
                <a:cs typeface="Courier"/>
              </a:rPr>
              <a:t>end component</a:t>
            </a:r>
            <a:r>
              <a:rPr lang="en-US" sz="1400" dirty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;</a:t>
            </a:r>
            <a:endParaRPr lang="en-US" sz="2000" dirty="0">
              <a:latin typeface="Calibri"/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</a:tabLst>
            </a:pPr>
            <a:r>
              <a:rPr lang="en-US" sz="1400" dirty="0">
                <a:solidFill>
                  <a:srgbClr val="0000FF"/>
                </a:solidFill>
                <a:latin typeface="Courier"/>
                <a:ea typeface="Calibri"/>
                <a:cs typeface="Courier"/>
              </a:rPr>
              <a:t> </a:t>
            </a:r>
            <a:endParaRPr lang="en-US" sz="2000" dirty="0">
              <a:latin typeface="Calibri"/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</a:tabLst>
            </a:pPr>
            <a:r>
              <a:rPr lang="en-US" sz="1400" dirty="0">
                <a:solidFill>
                  <a:srgbClr val="0000FF"/>
                </a:solidFill>
                <a:latin typeface="Courier"/>
                <a:ea typeface="Calibri"/>
                <a:cs typeface="Courier"/>
              </a:rPr>
              <a:t>component </a:t>
            </a:r>
            <a:r>
              <a:rPr lang="en-US" sz="1400" dirty="0">
                <a:solidFill>
                  <a:srgbClr val="AB0000"/>
                </a:solidFill>
                <a:latin typeface="Courier"/>
                <a:ea typeface="Calibri"/>
                <a:cs typeface="Courier"/>
              </a:rPr>
              <a:t>XOR2</a:t>
            </a:r>
            <a:endParaRPr lang="en-US" sz="2000" dirty="0">
              <a:latin typeface="Calibri"/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</a:tabLst>
            </a:pPr>
            <a:r>
              <a:rPr lang="en-US" sz="1400" dirty="0">
                <a:solidFill>
                  <a:srgbClr val="0000FF"/>
                </a:solidFill>
                <a:latin typeface="Courier"/>
                <a:ea typeface="Calibri"/>
                <a:cs typeface="Courier"/>
              </a:rPr>
              <a:t>	port </a:t>
            </a:r>
            <a:r>
              <a:rPr lang="en-US" sz="1400" dirty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( i0, i1 : </a:t>
            </a:r>
            <a:r>
              <a:rPr lang="en-US" sz="1400" dirty="0">
                <a:solidFill>
                  <a:srgbClr val="0000FF"/>
                </a:solidFill>
                <a:latin typeface="Courier"/>
                <a:ea typeface="Calibri"/>
                <a:cs typeface="Courier"/>
              </a:rPr>
              <a:t>in </a:t>
            </a:r>
            <a:r>
              <a:rPr lang="en-US" sz="1400" dirty="0" err="1">
                <a:solidFill>
                  <a:srgbClr val="EF00EF"/>
                </a:solidFill>
                <a:latin typeface="Courier"/>
                <a:ea typeface="Calibri"/>
                <a:cs typeface="Courier"/>
              </a:rPr>
              <a:t>std_logic</a:t>
            </a:r>
            <a:r>
              <a:rPr lang="en-US" sz="1400" dirty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;</a:t>
            </a:r>
            <a:endParaRPr lang="en-US" sz="2000" dirty="0">
              <a:latin typeface="Calibri"/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</a:tabLst>
            </a:pPr>
            <a:r>
              <a:rPr lang="en-US" sz="1400" dirty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			o :</a:t>
            </a:r>
            <a:r>
              <a:rPr lang="en-US" sz="1400" dirty="0">
                <a:solidFill>
                  <a:srgbClr val="0000FF"/>
                </a:solidFill>
                <a:latin typeface="Courier"/>
                <a:ea typeface="Calibri"/>
                <a:cs typeface="Courier"/>
              </a:rPr>
              <a:t>out </a:t>
            </a:r>
            <a:r>
              <a:rPr lang="en-US" sz="1400" dirty="0" err="1">
                <a:solidFill>
                  <a:srgbClr val="EF00EF"/>
                </a:solidFill>
                <a:latin typeface="Courier"/>
                <a:ea typeface="Calibri"/>
                <a:cs typeface="Courier"/>
              </a:rPr>
              <a:t>std_logic</a:t>
            </a:r>
            <a:r>
              <a:rPr lang="en-US" sz="1400" dirty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);</a:t>
            </a:r>
            <a:endParaRPr lang="en-US" sz="2000" dirty="0">
              <a:latin typeface="Calibri"/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</a:tabLst>
            </a:pPr>
            <a:r>
              <a:rPr lang="en-US" sz="1400" dirty="0">
                <a:solidFill>
                  <a:srgbClr val="0000FF"/>
                </a:solidFill>
                <a:latin typeface="Courier"/>
                <a:ea typeface="Calibri"/>
                <a:cs typeface="Courier"/>
              </a:rPr>
              <a:t>end component</a:t>
            </a:r>
            <a:r>
              <a:rPr lang="en-US" sz="1400" dirty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;</a:t>
            </a:r>
            <a:endParaRPr lang="en-US" sz="2000" dirty="0">
              <a:latin typeface="Calibri"/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</a:tabLst>
            </a:pPr>
            <a:r>
              <a:rPr lang="en-US" sz="1400" dirty="0">
                <a:solidFill>
                  <a:srgbClr val="0000FF"/>
                </a:solidFill>
                <a:latin typeface="Courier"/>
                <a:ea typeface="Calibri"/>
                <a:cs typeface="Courier"/>
              </a:rPr>
              <a:t> </a:t>
            </a:r>
            <a:endParaRPr lang="en-US" sz="2000" dirty="0">
              <a:latin typeface="Calibri"/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</a:tabLst>
            </a:pPr>
            <a:r>
              <a:rPr lang="en-US" sz="1400" dirty="0">
                <a:solidFill>
                  <a:srgbClr val="0000FF"/>
                </a:solidFill>
                <a:latin typeface="Courier"/>
                <a:ea typeface="Calibri"/>
                <a:cs typeface="Courier"/>
              </a:rPr>
              <a:t>signal </a:t>
            </a:r>
            <a:r>
              <a:rPr lang="en-US" sz="1400" dirty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s1, s2 : </a:t>
            </a:r>
            <a:r>
              <a:rPr lang="en-US" sz="1400" dirty="0" err="1">
                <a:solidFill>
                  <a:srgbClr val="EF00EF"/>
                </a:solidFill>
                <a:latin typeface="Courier"/>
                <a:ea typeface="Calibri"/>
                <a:cs typeface="Courier"/>
              </a:rPr>
              <a:t>std_logic</a:t>
            </a:r>
            <a:r>
              <a:rPr lang="en-US" sz="1400" dirty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; </a:t>
            </a:r>
            <a:r>
              <a:rPr lang="en-US" sz="1400" dirty="0">
                <a:solidFill>
                  <a:srgbClr val="008100"/>
                </a:solidFill>
                <a:latin typeface="Courier"/>
                <a:ea typeface="Calibri"/>
                <a:cs typeface="Courier"/>
              </a:rPr>
              <a:t>-- </a:t>
            </a:r>
            <a:r>
              <a:rPr lang="en-US" sz="1400" dirty="0" smtClean="0">
                <a:solidFill>
                  <a:srgbClr val="008100"/>
                </a:solidFill>
                <a:latin typeface="Courier"/>
                <a:ea typeface="Calibri"/>
                <a:cs typeface="Courier"/>
              </a:rPr>
              <a:t>wires which </a:t>
            </a:r>
            <a:r>
              <a:rPr lang="en-US" sz="1400" dirty="0">
                <a:solidFill>
                  <a:srgbClr val="008100"/>
                </a:solidFill>
                <a:latin typeface="Courier"/>
                <a:ea typeface="Calibri"/>
                <a:cs typeface="Courier"/>
              </a:rPr>
              <a:t>begin &amp; end in the component</a:t>
            </a:r>
            <a:endParaRPr lang="en-US" sz="2000" dirty="0">
              <a:latin typeface="Calibri"/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</a:tabLst>
            </a:pPr>
            <a:r>
              <a:rPr lang="en-US" sz="1400" dirty="0">
                <a:solidFill>
                  <a:srgbClr val="0000FF"/>
                </a:solidFill>
                <a:latin typeface="Courier"/>
                <a:ea typeface="Calibri"/>
                <a:cs typeface="Courier"/>
              </a:rPr>
              <a:t> </a:t>
            </a:r>
            <a:endParaRPr lang="en-US" sz="2000" dirty="0">
              <a:latin typeface="Calibri"/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</a:tabLst>
            </a:pPr>
            <a:r>
              <a:rPr lang="en-US" sz="1400" dirty="0">
                <a:solidFill>
                  <a:srgbClr val="0000FF"/>
                </a:solidFill>
                <a:latin typeface="Courier"/>
                <a:ea typeface="Calibri"/>
                <a:cs typeface="Courier"/>
              </a:rPr>
              <a:t>begin</a:t>
            </a:r>
            <a:endParaRPr lang="en-US" sz="2000" dirty="0">
              <a:latin typeface="Calibri"/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</a:tabLst>
            </a:pPr>
            <a:endParaRPr lang="en-US" sz="2000" dirty="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934858" y="2044466"/>
            <a:ext cx="2917371" cy="24077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8" name="Line Callout 1 7"/>
          <p:cNvSpPr/>
          <p:nvPr/>
        </p:nvSpPr>
        <p:spPr bwMode="auto">
          <a:xfrm>
            <a:off x="7433523" y="1477699"/>
            <a:ext cx="1310185" cy="532263"/>
          </a:xfrm>
          <a:prstGeom prst="borderCallout1">
            <a:avLst>
              <a:gd name="adj1" fmla="val 46955"/>
              <a:gd name="adj2" fmla="val -1041"/>
              <a:gd name="adj3" fmla="val 104567"/>
              <a:gd name="adj4" fmla="val -45675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Entity</a:t>
            </a:r>
          </a:p>
        </p:txBody>
      </p:sp>
      <p:sp>
        <p:nvSpPr>
          <p:cNvPr id="9" name="Line Callout 1 8"/>
          <p:cNvSpPr/>
          <p:nvPr/>
        </p:nvSpPr>
        <p:spPr bwMode="auto">
          <a:xfrm>
            <a:off x="6601010" y="5051480"/>
            <a:ext cx="2142698" cy="532263"/>
          </a:xfrm>
          <a:prstGeom prst="borderCallout1">
            <a:avLst>
              <a:gd name="adj1" fmla="val -5900"/>
              <a:gd name="adj2" fmla="val 50031"/>
              <a:gd name="adj3" fmla="val -373372"/>
              <a:gd name="adj4" fmla="val 6006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Architecture</a:t>
            </a:r>
          </a:p>
        </p:txBody>
      </p:sp>
    </p:spTree>
    <p:extLst>
      <p:ext uri="{BB962C8B-B14F-4D97-AF65-F5344CB8AC3E}">
        <p14:creationId xmlns:p14="http://schemas.microsoft.com/office/powerpoint/2010/main" val="1938398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1911350" y="76200"/>
            <a:ext cx="6781800" cy="1143000"/>
          </a:xfrm>
          <a:prstGeom prst="rect">
            <a:avLst/>
          </a:prstGeom>
        </p:spPr>
        <p:txBody>
          <a:bodyPr anchor="ctr" anchorCtr="0"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5pPr>
            <a:lvl6pPr marL="4572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6pPr>
            <a:lvl7pPr marL="9144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7pPr>
            <a:lvl8pPr marL="13716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8pPr>
            <a:lvl9pPr marL="18288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9pPr>
          </a:lstStyle>
          <a:p>
            <a:r>
              <a:rPr lang="en-US" kern="0" dirty="0" smtClean="0"/>
              <a:t>VHDL – Structural Definition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00100" y="1536700"/>
            <a:ext cx="8131175" cy="4324350"/>
          </a:xfrm>
          <a:prstGeom prst="rect">
            <a:avLst/>
          </a:prstGeom>
        </p:spPr>
        <p:txBody>
          <a:bodyPr/>
          <a:lstStyle>
            <a:lvl1pPr marL="2857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8975" indent="-2825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defRPr sz="2200" b="1">
                <a:solidFill>
                  <a:schemeClr val="tx1"/>
                </a:solidFill>
                <a:latin typeface="+mn-lt"/>
              </a:defRPr>
            </a:lvl2pPr>
            <a:lvl3pPr marL="1027113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</a:tabLst>
            </a:pPr>
            <a:r>
              <a:rPr lang="en-US" sz="1600" dirty="0" smtClean="0">
                <a:solidFill>
                  <a:srgbClr val="0000FF"/>
                </a:solidFill>
                <a:latin typeface="Courier"/>
                <a:ea typeface="Calibri"/>
                <a:cs typeface="Courier"/>
              </a:rPr>
              <a:t>begin</a:t>
            </a:r>
            <a:endParaRPr lang="en-US" dirty="0">
              <a:latin typeface="Calibri"/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unit1: </a:t>
            </a:r>
            <a:r>
              <a:rPr lang="en-US" sz="1600" dirty="0">
                <a:solidFill>
                  <a:srgbClr val="AB0000"/>
                </a:solidFill>
                <a:latin typeface="Courier"/>
                <a:ea typeface="Calibri"/>
                <a:cs typeface="Courier"/>
              </a:rPr>
              <a:t>AND2</a:t>
            </a:r>
            <a:endParaRPr lang="en-US" dirty="0">
              <a:latin typeface="Calibri"/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</a:tabLst>
            </a:pPr>
            <a:r>
              <a:rPr lang="en-US" sz="1600" dirty="0">
                <a:solidFill>
                  <a:srgbClr val="0000FF"/>
                </a:solidFill>
                <a:latin typeface="Courier"/>
                <a:ea typeface="Calibri"/>
                <a:cs typeface="Courier"/>
              </a:rPr>
              <a:t>port map </a:t>
            </a:r>
            <a:r>
              <a:rPr lang="en-US" sz="1600" dirty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( </a:t>
            </a:r>
            <a:r>
              <a:rPr lang="en-US" sz="1600" dirty="0">
                <a:solidFill>
                  <a:srgbClr val="008100"/>
                </a:solidFill>
                <a:latin typeface="Courier"/>
                <a:ea typeface="Calibri"/>
                <a:cs typeface="Courier"/>
              </a:rPr>
              <a:t>-- s1 &lt;= A AND B; (i.e. </a:t>
            </a:r>
            <a:r>
              <a:rPr lang="en-US" sz="1600" dirty="0" err="1">
                <a:solidFill>
                  <a:srgbClr val="008100"/>
                </a:solidFill>
                <a:latin typeface="Courier"/>
                <a:ea typeface="Calibri"/>
                <a:cs typeface="Courier"/>
              </a:rPr>
              <a:t>Cout</a:t>
            </a:r>
            <a:r>
              <a:rPr lang="en-US" sz="1600" dirty="0">
                <a:solidFill>
                  <a:srgbClr val="008100"/>
                </a:solidFill>
                <a:latin typeface="Courier"/>
                <a:ea typeface="Calibri"/>
                <a:cs typeface="Courier"/>
              </a:rPr>
              <a:t>)</a:t>
            </a:r>
            <a:endParaRPr lang="en-US" dirty="0">
              <a:latin typeface="Calibri"/>
              <a:ea typeface="Calibri"/>
              <a:cs typeface="Times New Roman"/>
            </a:endParaRPr>
          </a:p>
          <a:p>
            <a:pPr marL="17145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i0 =&gt; a,</a:t>
            </a:r>
            <a:endParaRPr lang="en-US" dirty="0">
              <a:latin typeface="Calibri"/>
              <a:ea typeface="Calibri"/>
              <a:cs typeface="Times New Roman"/>
            </a:endParaRPr>
          </a:p>
          <a:p>
            <a:pPr marL="17145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i1 =&gt; b,</a:t>
            </a:r>
            <a:endParaRPr lang="en-US" dirty="0">
              <a:latin typeface="Calibri"/>
              <a:ea typeface="Calibri"/>
              <a:cs typeface="Times New Roman"/>
            </a:endParaRPr>
          </a:p>
          <a:p>
            <a:pPr marL="17145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o </a:t>
            </a:r>
            <a:r>
              <a:rPr lang="en-US" sz="1600" dirty="0" smtClean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 =&gt; </a:t>
            </a:r>
            <a:r>
              <a:rPr lang="en-US" sz="1600" dirty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s1);</a:t>
            </a:r>
            <a:endParaRPr lang="en-US" dirty="0">
              <a:latin typeface="Calibri"/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unit2: </a:t>
            </a:r>
            <a:r>
              <a:rPr lang="en-US" sz="1600" dirty="0">
                <a:solidFill>
                  <a:srgbClr val="AB0000"/>
                </a:solidFill>
                <a:latin typeface="Courier"/>
                <a:ea typeface="Calibri"/>
                <a:cs typeface="Courier"/>
              </a:rPr>
              <a:t>XOR2</a:t>
            </a:r>
            <a:endParaRPr lang="en-US" dirty="0">
              <a:latin typeface="Calibri"/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</a:tabLst>
            </a:pPr>
            <a:r>
              <a:rPr lang="en-US" sz="1600" dirty="0">
                <a:solidFill>
                  <a:srgbClr val="0000FF"/>
                </a:solidFill>
                <a:latin typeface="Courier"/>
                <a:ea typeface="Calibri"/>
                <a:cs typeface="Courier"/>
              </a:rPr>
              <a:t>port map </a:t>
            </a:r>
            <a:r>
              <a:rPr lang="en-US" sz="1600" dirty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( </a:t>
            </a:r>
            <a:r>
              <a:rPr lang="en-US" sz="1600" dirty="0">
                <a:solidFill>
                  <a:srgbClr val="008100"/>
                </a:solidFill>
                <a:latin typeface="Courier"/>
                <a:ea typeface="Calibri"/>
                <a:cs typeface="Courier"/>
              </a:rPr>
              <a:t>-- s2 &lt;= A XOR B; (i.e. Sum)</a:t>
            </a:r>
            <a:endParaRPr lang="en-US" dirty="0">
              <a:latin typeface="Calibri"/>
              <a:ea typeface="Calibri"/>
              <a:cs typeface="Times New Roman"/>
            </a:endParaRPr>
          </a:p>
          <a:p>
            <a:pPr marL="17145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i0 =&gt; a,</a:t>
            </a:r>
            <a:endParaRPr lang="en-US" dirty="0">
              <a:latin typeface="Calibri"/>
              <a:ea typeface="Calibri"/>
              <a:cs typeface="Times New Roman"/>
            </a:endParaRPr>
          </a:p>
          <a:p>
            <a:pPr marL="17145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i1 =&gt; b,</a:t>
            </a:r>
            <a:endParaRPr lang="en-US" dirty="0">
              <a:latin typeface="Calibri"/>
              <a:ea typeface="Calibri"/>
              <a:cs typeface="Times New Roman"/>
            </a:endParaRPr>
          </a:p>
          <a:p>
            <a:pPr marL="17145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o =&gt; s2);</a:t>
            </a:r>
            <a:endParaRPr lang="en-US" dirty="0">
              <a:latin typeface="Calibri"/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 </a:t>
            </a:r>
            <a:endParaRPr lang="en-US" dirty="0">
              <a:latin typeface="Calibri"/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</a:tabLst>
            </a:pPr>
            <a:r>
              <a:rPr lang="en-US" sz="1600" dirty="0" err="1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 &lt;= s1;</a:t>
            </a:r>
            <a:endParaRPr lang="en-US" dirty="0">
              <a:latin typeface="Calibri"/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S &lt;= s2;</a:t>
            </a:r>
            <a:endParaRPr lang="en-US" dirty="0">
              <a:latin typeface="Calibri"/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 </a:t>
            </a:r>
            <a:endParaRPr lang="en-US" dirty="0">
              <a:latin typeface="Calibri"/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</a:tabLst>
            </a:pPr>
            <a:r>
              <a:rPr lang="en-US" sz="1600" dirty="0">
                <a:solidFill>
                  <a:srgbClr val="0000FF"/>
                </a:solidFill>
                <a:latin typeface="Courier"/>
                <a:ea typeface="Calibri"/>
                <a:cs typeface="Courier"/>
              </a:rPr>
              <a:t>end </a:t>
            </a:r>
            <a:r>
              <a:rPr lang="en-US" sz="1600" dirty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Structural;</a:t>
            </a:r>
            <a:endParaRPr lang="en-US" dirty="0">
              <a:effectLst/>
              <a:latin typeface="Calibri"/>
              <a:ea typeface="Calibri"/>
              <a:cs typeface="Times New Roman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2419" y="4099410"/>
            <a:ext cx="4661530" cy="2255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4572000" y="3990748"/>
            <a:ext cx="2917371" cy="24077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1" name="Line Callout 1 10"/>
          <p:cNvSpPr/>
          <p:nvPr/>
        </p:nvSpPr>
        <p:spPr bwMode="auto">
          <a:xfrm>
            <a:off x="6550452" y="2556001"/>
            <a:ext cx="1310185" cy="532263"/>
          </a:xfrm>
          <a:prstGeom prst="borderCallout1">
            <a:avLst>
              <a:gd name="adj1" fmla="val 46955"/>
              <a:gd name="adj2" fmla="val -1041"/>
              <a:gd name="adj3" fmla="val 265017"/>
              <a:gd name="adj4" fmla="val -42383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Entity</a:t>
            </a:r>
          </a:p>
        </p:txBody>
      </p:sp>
      <p:sp>
        <p:nvSpPr>
          <p:cNvPr id="12" name="Line Callout 1 11"/>
          <p:cNvSpPr/>
          <p:nvPr/>
        </p:nvSpPr>
        <p:spPr bwMode="auto">
          <a:xfrm>
            <a:off x="6550452" y="3265812"/>
            <a:ext cx="2142698" cy="532263"/>
          </a:xfrm>
          <a:prstGeom prst="borderCallout1">
            <a:avLst>
              <a:gd name="adj1" fmla="val 104308"/>
              <a:gd name="adj2" fmla="val 50032"/>
              <a:gd name="adj3" fmla="val 357566"/>
              <a:gd name="adj4" fmla="val -14124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Architecture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000153" y="5400135"/>
            <a:ext cx="489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S2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010422" y="4206815"/>
            <a:ext cx="489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S1</a:t>
            </a:r>
            <a:endParaRPr lang="en-US" dirty="0"/>
          </a:p>
        </p:txBody>
      </p:sp>
      <p:sp>
        <p:nvSpPr>
          <p:cNvPr id="3" name="Rectangular Callout 2"/>
          <p:cNvSpPr/>
          <p:nvPr/>
        </p:nvSpPr>
        <p:spPr bwMode="auto">
          <a:xfrm>
            <a:off x="897146" y="2449902"/>
            <a:ext cx="802257" cy="815910"/>
          </a:xfrm>
          <a:prstGeom prst="wedgeRectCallout">
            <a:avLst>
              <a:gd name="adj1" fmla="val 122477"/>
              <a:gd name="adj2" fmla="val -133737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25615" y="1536700"/>
            <a:ext cx="59180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Can be omitted for brevity, but it makes code harder to read…and debug!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268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  <p:bldP spid="12" grpId="0" animBg="1"/>
      <p:bldP spid="2" grpId="0"/>
      <p:bldP spid="9" grpId="0"/>
      <p:bldP spid="3" grpId="0" animBg="1"/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1911350" y="76200"/>
            <a:ext cx="6781800" cy="1143000"/>
          </a:xfrm>
          <a:prstGeom prst="rect">
            <a:avLst/>
          </a:prstGeom>
        </p:spPr>
        <p:txBody>
          <a:bodyPr anchor="ctr" anchorCtr="0"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5pPr>
            <a:lvl6pPr marL="4572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6pPr>
            <a:lvl7pPr marL="9144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7pPr>
            <a:lvl8pPr marL="13716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8pPr>
            <a:lvl9pPr marL="18288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9pPr>
          </a:lstStyle>
          <a:p>
            <a:r>
              <a:rPr lang="en-US" kern="0" dirty="0" smtClean="0"/>
              <a:t>VHDL – Behavioral Definition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00100" y="1536700"/>
            <a:ext cx="8131175" cy="4324350"/>
          </a:xfrm>
          <a:prstGeom prst="rect">
            <a:avLst/>
          </a:prstGeom>
        </p:spPr>
        <p:txBody>
          <a:bodyPr/>
          <a:lstStyle>
            <a:lvl1pPr marL="2857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8975" indent="-2825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defRPr sz="2200" b="1">
                <a:solidFill>
                  <a:schemeClr val="tx1"/>
                </a:solidFill>
                <a:latin typeface="+mn-lt"/>
              </a:defRPr>
            </a:lvl2pPr>
            <a:lvl3pPr marL="1027113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28600" algn="l"/>
                <a:tab pos="457200" algn="l"/>
                <a:tab pos="685800" algn="l"/>
                <a:tab pos="914400" algn="l"/>
                <a:tab pos="1143000" algn="l"/>
              </a:tabLst>
            </a:pPr>
            <a:r>
              <a:rPr lang="en-US" sz="1600" dirty="0"/>
              <a:t>Behavioral</a:t>
            </a:r>
            <a:r>
              <a:rPr lang="en-US" sz="1600" b="0" dirty="0"/>
              <a:t> – Describes what module does in terms of the </a:t>
            </a:r>
            <a:r>
              <a:rPr lang="en-US" sz="1600" b="0" dirty="0">
                <a:solidFill>
                  <a:srgbClr val="FF0000"/>
                </a:solidFill>
              </a:rPr>
              <a:t>relationships between inputs and </a:t>
            </a:r>
            <a:r>
              <a:rPr lang="en-US" sz="1600" b="0" dirty="0" smtClean="0">
                <a:solidFill>
                  <a:srgbClr val="FF0000"/>
                </a:solidFill>
              </a:rPr>
              <a:t>outputs</a:t>
            </a:r>
            <a:endParaRPr lang="en-US" sz="1600" dirty="0" smtClean="0">
              <a:solidFill>
                <a:srgbClr val="0000FF"/>
              </a:solidFill>
              <a:latin typeface="Courier"/>
              <a:ea typeface="Calibri"/>
              <a:cs typeface="Courier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28600" algn="l"/>
                <a:tab pos="457200" algn="l"/>
                <a:tab pos="685800" algn="l"/>
                <a:tab pos="914400" algn="l"/>
                <a:tab pos="1143000" algn="l"/>
              </a:tabLst>
            </a:pPr>
            <a:endParaRPr lang="en-US" sz="1400" dirty="0">
              <a:solidFill>
                <a:srgbClr val="0000FF"/>
              </a:solidFill>
              <a:latin typeface="Courier"/>
              <a:ea typeface="Calibri"/>
              <a:cs typeface="Courier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28600" algn="l"/>
                <a:tab pos="457200" algn="l"/>
                <a:tab pos="685800" algn="l"/>
                <a:tab pos="914400" algn="l"/>
                <a:tab pos="1143000" algn="l"/>
              </a:tabLst>
            </a:pPr>
            <a:r>
              <a:rPr lang="en-US" sz="1400" dirty="0" smtClean="0">
                <a:solidFill>
                  <a:srgbClr val="0000FF"/>
                </a:solidFill>
                <a:latin typeface="Courier"/>
                <a:ea typeface="Calibri"/>
                <a:cs typeface="Courier"/>
              </a:rPr>
              <a:t>library </a:t>
            </a:r>
            <a:r>
              <a:rPr lang="en-US" sz="1400" dirty="0">
                <a:solidFill>
                  <a:srgbClr val="EF00EF"/>
                </a:solidFill>
                <a:latin typeface="Courier"/>
                <a:ea typeface="Calibri"/>
                <a:cs typeface="Courier"/>
              </a:rPr>
              <a:t>IEEE</a:t>
            </a:r>
            <a:r>
              <a:rPr lang="en-US" sz="1400" dirty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;</a:t>
            </a:r>
            <a:endParaRPr lang="en-US" sz="2000" dirty="0">
              <a:latin typeface="Calibri"/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28600" algn="l"/>
                <a:tab pos="457200" algn="l"/>
                <a:tab pos="685800" algn="l"/>
                <a:tab pos="914400" algn="l"/>
                <a:tab pos="1143000" algn="l"/>
              </a:tabLst>
            </a:pPr>
            <a:r>
              <a:rPr lang="en-US" sz="1400" dirty="0">
                <a:solidFill>
                  <a:srgbClr val="0000FF"/>
                </a:solidFill>
                <a:latin typeface="Courier"/>
                <a:ea typeface="Calibri"/>
                <a:cs typeface="Courier"/>
              </a:rPr>
              <a:t>use </a:t>
            </a:r>
            <a:r>
              <a:rPr lang="en-US" sz="1400" dirty="0">
                <a:solidFill>
                  <a:srgbClr val="EF00EF"/>
                </a:solidFill>
                <a:latin typeface="Courier"/>
                <a:ea typeface="Calibri"/>
                <a:cs typeface="Courier"/>
              </a:rPr>
              <a:t>IEEE</a:t>
            </a:r>
            <a:r>
              <a:rPr lang="en-US" sz="1400" dirty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.</a:t>
            </a:r>
            <a:r>
              <a:rPr lang="en-US" sz="1400" dirty="0">
                <a:solidFill>
                  <a:srgbClr val="EF00EF"/>
                </a:solidFill>
                <a:latin typeface="Courier"/>
                <a:ea typeface="Calibri"/>
                <a:cs typeface="Courier"/>
              </a:rPr>
              <a:t>STD_LOGIC_1164</a:t>
            </a:r>
            <a:r>
              <a:rPr lang="en-US" sz="1400" dirty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.</a:t>
            </a:r>
            <a:r>
              <a:rPr lang="en-US" sz="1400" dirty="0">
                <a:solidFill>
                  <a:srgbClr val="0000FF"/>
                </a:solidFill>
                <a:latin typeface="Courier"/>
                <a:ea typeface="Calibri"/>
                <a:cs typeface="Courier"/>
              </a:rPr>
              <a:t>ALL</a:t>
            </a:r>
            <a:r>
              <a:rPr lang="en-US" sz="1400" dirty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;</a:t>
            </a:r>
            <a:endParaRPr lang="en-US" sz="2000" dirty="0">
              <a:latin typeface="Calibri"/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28600" algn="l"/>
                <a:tab pos="457200" algn="l"/>
                <a:tab pos="685800" algn="l"/>
                <a:tab pos="914400" algn="l"/>
                <a:tab pos="1143000" algn="l"/>
              </a:tabLst>
            </a:pPr>
            <a:r>
              <a:rPr lang="en-US" sz="1400" dirty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 </a:t>
            </a:r>
            <a:endParaRPr lang="en-US" sz="2000" dirty="0">
              <a:latin typeface="Calibri"/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28600" algn="l"/>
                <a:tab pos="457200" algn="l"/>
                <a:tab pos="685800" algn="l"/>
                <a:tab pos="914400" algn="l"/>
                <a:tab pos="1143000" algn="l"/>
              </a:tabLst>
            </a:pPr>
            <a:r>
              <a:rPr lang="en-US" sz="1400" dirty="0">
                <a:solidFill>
                  <a:srgbClr val="0000FF"/>
                </a:solidFill>
                <a:latin typeface="Courier"/>
                <a:ea typeface="Calibri"/>
                <a:cs typeface="Courier"/>
              </a:rPr>
              <a:t>entity </a:t>
            </a:r>
            <a:r>
              <a:rPr lang="en-US" sz="1400" dirty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ce2_half_adder </a:t>
            </a:r>
            <a:r>
              <a:rPr lang="en-US" sz="1400" dirty="0">
                <a:solidFill>
                  <a:srgbClr val="0000FF"/>
                </a:solidFill>
                <a:latin typeface="Courier"/>
                <a:ea typeface="Calibri"/>
                <a:cs typeface="Courier"/>
              </a:rPr>
              <a:t>is</a:t>
            </a:r>
            <a:endParaRPr lang="en-US" sz="2000" dirty="0">
              <a:latin typeface="Calibri"/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28600" algn="l"/>
                <a:tab pos="457200" algn="l"/>
                <a:tab pos="685800" algn="l"/>
                <a:tab pos="914400" algn="l"/>
                <a:tab pos="1143000" algn="l"/>
              </a:tabLst>
            </a:pPr>
            <a:r>
              <a:rPr lang="en-US" sz="1400" dirty="0">
                <a:solidFill>
                  <a:srgbClr val="0000FF"/>
                </a:solidFill>
                <a:latin typeface="Courier"/>
                <a:ea typeface="Calibri"/>
                <a:cs typeface="Courier"/>
              </a:rPr>
              <a:t>	Port </a:t>
            </a:r>
            <a:r>
              <a:rPr lang="en-US" sz="1400" dirty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( A : </a:t>
            </a:r>
            <a:r>
              <a:rPr lang="en-US" sz="1400" dirty="0">
                <a:solidFill>
                  <a:srgbClr val="0000FF"/>
                </a:solidFill>
                <a:latin typeface="Courier"/>
                <a:ea typeface="Calibri"/>
                <a:cs typeface="Courier"/>
              </a:rPr>
              <a:t>in </a:t>
            </a:r>
            <a:r>
              <a:rPr lang="en-US" sz="1400" dirty="0">
                <a:solidFill>
                  <a:srgbClr val="EF00EF"/>
                </a:solidFill>
                <a:latin typeface="Courier"/>
                <a:ea typeface="Calibri"/>
                <a:cs typeface="Courier"/>
              </a:rPr>
              <a:t>STD_LOGIC</a:t>
            </a:r>
            <a:r>
              <a:rPr lang="en-US" sz="1400" dirty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;</a:t>
            </a:r>
            <a:endParaRPr lang="en-US" sz="2000" dirty="0">
              <a:latin typeface="Calibri"/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28600" algn="l"/>
                <a:tab pos="457200" algn="l"/>
                <a:tab pos="685800" algn="l"/>
                <a:tab pos="914400" algn="l"/>
                <a:tab pos="1143000" algn="l"/>
              </a:tabLst>
            </a:pPr>
            <a:r>
              <a:rPr lang="en-US" sz="1400" dirty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			B : </a:t>
            </a:r>
            <a:r>
              <a:rPr lang="en-US" sz="1400" dirty="0">
                <a:solidFill>
                  <a:srgbClr val="0000FF"/>
                </a:solidFill>
                <a:latin typeface="Courier"/>
                <a:ea typeface="Calibri"/>
                <a:cs typeface="Courier"/>
              </a:rPr>
              <a:t>in </a:t>
            </a:r>
            <a:r>
              <a:rPr lang="en-US" sz="1400" dirty="0">
                <a:solidFill>
                  <a:srgbClr val="EF00EF"/>
                </a:solidFill>
                <a:latin typeface="Courier"/>
                <a:ea typeface="Calibri"/>
                <a:cs typeface="Courier"/>
              </a:rPr>
              <a:t>STD_LOGIC</a:t>
            </a:r>
            <a:r>
              <a:rPr lang="en-US" sz="1400" dirty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;</a:t>
            </a:r>
            <a:endParaRPr lang="en-US" sz="2000" dirty="0">
              <a:latin typeface="Calibri"/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28600" algn="l"/>
                <a:tab pos="457200" algn="l"/>
                <a:tab pos="685800" algn="l"/>
                <a:tab pos="914400" algn="l"/>
                <a:tab pos="1143000" algn="l"/>
              </a:tabLst>
            </a:pPr>
            <a:r>
              <a:rPr lang="en-US" sz="1400" dirty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			S : </a:t>
            </a:r>
            <a:r>
              <a:rPr lang="en-US" sz="1400" dirty="0">
                <a:solidFill>
                  <a:srgbClr val="0000FF"/>
                </a:solidFill>
                <a:latin typeface="Courier"/>
                <a:ea typeface="Calibri"/>
                <a:cs typeface="Courier"/>
              </a:rPr>
              <a:t>out </a:t>
            </a:r>
            <a:r>
              <a:rPr lang="en-US" sz="1400" dirty="0">
                <a:solidFill>
                  <a:srgbClr val="EF00EF"/>
                </a:solidFill>
                <a:latin typeface="Courier"/>
                <a:ea typeface="Calibri"/>
                <a:cs typeface="Courier"/>
              </a:rPr>
              <a:t>STD_LOGIC</a:t>
            </a:r>
            <a:r>
              <a:rPr lang="en-US" sz="1400" dirty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;</a:t>
            </a:r>
            <a:endParaRPr lang="en-US" sz="2000" dirty="0">
              <a:latin typeface="Calibri"/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28600" algn="l"/>
                <a:tab pos="457200" algn="l"/>
                <a:tab pos="685800" algn="l"/>
                <a:tab pos="914400" algn="l"/>
                <a:tab pos="1143000" algn="l"/>
              </a:tabLst>
            </a:pPr>
            <a:r>
              <a:rPr lang="en-US" sz="1400" dirty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			</a:t>
            </a:r>
            <a:r>
              <a:rPr lang="en-US" sz="1400" dirty="0" err="1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 : </a:t>
            </a:r>
            <a:r>
              <a:rPr lang="en-US" sz="1400" dirty="0">
                <a:solidFill>
                  <a:srgbClr val="0000FF"/>
                </a:solidFill>
                <a:latin typeface="Courier"/>
                <a:ea typeface="Calibri"/>
                <a:cs typeface="Courier"/>
              </a:rPr>
              <a:t>out </a:t>
            </a:r>
            <a:r>
              <a:rPr lang="en-US" sz="1400" dirty="0">
                <a:solidFill>
                  <a:srgbClr val="EF00EF"/>
                </a:solidFill>
                <a:latin typeface="Courier"/>
                <a:ea typeface="Calibri"/>
                <a:cs typeface="Courier"/>
              </a:rPr>
              <a:t>STD_LOGIC</a:t>
            </a:r>
            <a:r>
              <a:rPr lang="en-US" sz="1400" dirty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);</a:t>
            </a:r>
            <a:endParaRPr lang="en-US" sz="2000" dirty="0">
              <a:latin typeface="Calibri"/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28600" algn="l"/>
                <a:tab pos="457200" algn="l"/>
                <a:tab pos="685800" algn="l"/>
                <a:tab pos="914400" algn="l"/>
                <a:tab pos="1143000" algn="l"/>
              </a:tabLst>
            </a:pPr>
            <a:r>
              <a:rPr lang="en-US" sz="1400" dirty="0">
                <a:solidFill>
                  <a:srgbClr val="0000FF"/>
                </a:solidFill>
                <a:latin typeface="Courier"/>
                <a:ea typeface="Calibri"/>
                <a:cs typeface="Courier"/>
              </a:rPr>
              <a:t>end </a:t>
            </a:r>
            <a:r>
              <a:rPr lang="en-US" sz="1400" dirty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ce2_half_adder;</a:t>
            </a:r>
            <a:endParaRPr lang="en-US" sz="2000" dirty="0">
              <a:latin typeface="Calibri"/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28600" algn="l"/>
                <a:tab pos="457200" algn="l"/>
                <a:tab pos="685800" algn="l"/>
                <a:tab pos="914400" algn="l"/>
                <a:tab pos="1143000" algn="l"/>
              </a:tabLst>
            </a:pPr>
            <a:r>
              <a:rPr lang="en-US" sz="1400" dirty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 </a:t>
            </a:r>
            <a:endParaRPr lang="en-US" sz="2000" dirty="0">
              <a:latin typeface="Calibri"/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28600" algn="l"/>
                <a:tab pos="457200" algn="l"/>
                <a:tab pos="685800" algn="l"/>
                <a:tab pos="914400" algn="l"/>
                <a:tab pos="1143000" algn="l"/>
              </a:tabLst>
            </a:pPr>
            <a:r>
              <a:rPr lang="en-US" sz="1400" dirty="0">
                <a:solidFill>
                  <a:srgbClr val="0000FF"/>
                </a:solidFill>
                <a:latin typeface="Courier"/>
                <a:ea typeface="Calibri"/>
                <a:cs typeface="Courier"/>
              </a:rPr>
              <a:t>architecture </a:t>
            </a:r>
            <a:r>
              <a:rPr lang="en-US" sz="1400" dirty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Behavioral </a:t>
            </a:r>
            <a:r>
              <a:rPr lang="en-US" sz="1400" dirty="0">
                <a:solidFill>
                  <a:srgbClr val="0000FF"/>
                </a:solidFill>
                <a:latin typeface="Courier"/>
                <a:ea typeface="Calibri"/>
                <a:cs typeface="Courier"/>
              </a:rPr>
              <a:t>of </a:t>
            </a:r>
            <a:r>
              <a:rPr lang="en-US" sz="1400" dirty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ce2_half_adder </a:t>
            </a:r>
            <a:r>
              <a:rPr lang="en-US" sz="1400" dirty="0">
                <a:solidFill>
                  <a:srgbClr val="0000FF"/>
                </a:solidFill>
                <a:latin typeface="Courier"/>
                <a:ea typeface="Calibri"/>
                <a:cs typeface="Courier"/>
              </a:rPr>
              <a:t>is</a:t>
            </a:r>
            <a:endParaRPr lang="en-US" sz="2000" dirty="0">
              <a:latin typeface="Calibri"/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28600" algn="l"/>
                <a:tab pos="457200" algn="l"/>
                <a:tab pos="685800" algn="l"/>
                <a:tab pos="914400" algn="l"/>
                <a:tab pos="1143000" algn="l"/>
              </a:tabLst>
            </a:pPr>
            <a:r>
              <a:rPr lang="en-US" sz="1400" dirty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 </a:t>
            </a:r>
            <a:endParaRPr lang="en-US" sz="2000" dirty="0">
              <a:latin typeface="Calibri"/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28600" algn="l"/>
                <a:tab pos="457200" algn="l"/>
                <a:tab pos="685800" algn="l"/>
                <a:tab pos="914400" algn="l"/>
                <a:tab pos="1143000" algn="l"/>
              </a:tabLst>
            </a:pPr>
            <a:r>
              <a:rPr lang="en-US" sz="1400" dirty="0">
                <a:solidFill>
                  <a:srgbClr val="0000FF"/>
                </a:solidFill>
                <a:latin typeface="Courier"/>
                <a:ea typeface="Calibri"/>
                <a:cs typeface="Courier"/>
              </a:rPr>
              <a:t>begin</a:t>
            </a:r>
            <a:endParaRPr lang="en-US" sz="2000" dirty="0">
              <a:latin typeface="Calibri"/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28600" algn="l"/>
                <a:tab pos="457200" algn="l"/>
                <a:tab pos="685800" algn="l"/>
                <a:tab pos="914400" algn="l"/>
                <a:tab pos="1143000" algn="l"/>
              </a:tabLst>
            </a:pPr>
            <a:r>
              <a:rPr lang="en-US" sz="1400" dirty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 </a:t>
            </a:r>
            <a:endParaRPr lang="en-US" sz="2000" dirty="0">
              <a:latin typeface="Calibri"/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28600" algn="l"/>
                <a:tab pos="457200" algn="l"/>
                <a:tab pos="685800" algn="l"/>
                <a:tab pos="914400" algn="l"/>
                <a:tab pos="1143000" algn="l"/>
              </a:tabLst>
            </a:pPr>
            <a:r>
              <a:rPr lang="en-US" sz="1400" dirty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	S &lt;= A </a:t>
            </a:r>
            <a:r>
              <a:rPr lang="en-US" sz="1400" dirty="0" err="1">
                <a:solidFill>
                  <a:srgbClr val="0000FF"/>
                </a:solidFill>
                <a:latin typeface="Courier"/>
                <a:ea typeface="Calibri"/>
                <a:cs typeface="Courier"/>
              </a:rPr>
              <a:t>xor</a:t>
            </a:r>
            <a:r>
              <a:rPr lang="en-US" sz="1400" dirty="0">
                <a:solidFill>
                  <a:srgbClr val="0000FF"/>
                </a:solidFill>
                <a:latin typeface="Courier"/>
                <a:ea typeface="Calibri"/>
                <a:cs typeface="Courier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B;</a:t>
            </a:r>
            <a:endParaRPr lang="en-US" sz="2000" dirty="0">
              <a:latin typeface="Calibri"/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28600" algn="l"/>
                <a:tab pos="457200" algn="l"/>
                <a:tab pos="685800" algn="l"/>
                <a:tab pos="914400" algn="l"/>
                <a:tab pos="1143000" algn="l"/>
              </a:tabLst>
            </a:pPr>
            <a:r>
              <a:rPr lang="en-US" sz="1400" dirty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	</a:t>
            </a:r>
            <a:r>
              <a:rPr lang="en-US" sz="1400" dirty="0" err="1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 &lt;= A </a:t>
            </a:r>
            <a:r>
              <a:rPr lang="en-US" sz="1400" dirty="0">
                <a:solidFill>
                  <a:srgbClr val="0000FF"/>
                </a:solidFill>
                <a:latin typeface="Courier"/>
                <a:ea typeface="Calibri"/>
                <a:cs typeface="Courier"/>
              </a:rPr>
              <a:t>and </a:t>
            </a:r>
            <a:r>
              <a:rPr lang="en-US" sz="1400" dirty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B;</a:t>
            </a:r>
            <a:endParaRPr lang="en-US" sz="2000" dirty="0">
              <a:latin typeface="Calibri"/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28600" algn="l"/>
                <a:tab pos="457200" algn="l"/>
                <a:tab pos="685800" algn="l"/>
                <a:tab pos="914400" algn="l"/>
                <a:tab pos="1143000" algn="l"/>
              </a:tabLst>
            </a:pPr>
            <a:r>
              <a:rPr lang="en-US" sz="1400" dirty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 </a:t>
            </a:r>
            <a:endParaRPr lang="en-US" sz="2000" dirty="0">
              <a:latin typeface="Calibri"/>
              <a:ea typeface="Calibri"/>
              <a:cs typeface="Times New Roman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28600" algn="l"/>
                <a:tab pos="457200" algn="l"/>
                <a:tab pos="685800" algn="l"/>
                <a:tab pos="914400" algn="l"/>
                <a:tab pos="1143000" algn="l"/>
              </a:tabLst>
            </a:pPr>
            <a:r>
              <a:rPr lang="en-US" sz="1400" dirty="0">
                <a:solidFill>
                  <a:srgbClr val="0000FF"/>
                </a:solidFill>
                <a:latin typeface="Courier"/>
                <a:ea typeface="Calibri"/>
                <a:cs typeface="Courier"/>
              </a:rPr>
              <a:t>end </a:t>
            </a:r>
            <a:r>
              <a:rPr lang="en-US" sz="1400" dirty="0">
                <a:solidFill>
                  <a:srgbClr val="000000"/>
                </a:solidFill>
                <a:latin typeface="Courier"/>
                <a:ea typeface="Calibri"/>
                <a:cs typeface="Courier"/>
              </a:rPr>
              <a:t>Behavioral;</a:t>
            </a:r>
            <a:endParaRPr lang="en-US" sz="2000" dirty="0">
              <a:effectLst/>
              <a:latin typeface="Calibri"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1356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Wakerly</a:t>
            </a:r>
            <a:r>
              <a:rPr lang="en-US" dirty="0" smtClean="0"/>
              <a:t> Handout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Structural Implementation Example from </a:t>
            </a:r>
            <a:r>
              <a:rPr lang="en-US" dirty="0" err="1" smtClean="0"/>
              <a:t>Wakerly</a:t>
            </a:r>
            <a:r>
              <a:rPr lang="en-US" dirty="0" smtClean="0"/>
              <a:t> Handout:</a:t>
            </a:r>
          </a:p>
          <a:p>
            <a:pPr lvl="1"/>
            <a:r>
              <a:rPr lang="en-US" dirty="0" smtClean="0">
                <a:hlinkClick r:id="rId2"/>
              </a:rPr>
              <a:t>https://sharepoint.usafa.edu/academics/eleccompengineering/ece281/Handouts/DDPP%204th%20Wakerly-5-3%20VHDL%20section.pdf</a:t>
            </a:r>
            <a:endParaRPr lang="en-US" dirty="0"/>
          </a:p>
          <a:p>
            <a:pPr lvl="1"/>
            <a:r>
              <a:rPr lang="en-US" dirty="0" smtClean="0"/>
              <a:t>Table 5-30 Structural VHDL program for a prime-number detector.</a:t>
            </a:r>
          </a:p>
          <a:p>
            <a:pPr lvl="1"/>
            <a:r>
              <a:rPr lang="en-US" dirty="0" smtClean="0"/>
              <a:t>Uses compact form of port mapping (default bindings)</a:t>
            </a:r>
          </a:p>
          <a:p>
            <a:pPr lvl="2"/>
            <a:r>
              <a:rPr lang="en-US" dirty="0" smtClean="0"/>
              <a:t>Easy to mess up!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E428E89-579F-43C8-B441-BB390AD4A5E9}" type="datetime3">
              <a:rPr lang="en-US" smtClean="0"/>
              <a:pPr>
                <a:defRPr/>
              </a:pPr>
              <a:t>8 February 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352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Wakerly</a:t>
            </a:r>
            <a:r>
              <a:rPr lang="en-US" dirty="0" smtClean="0"/>
              <a:t> Handout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E428E89-579F-43C8-B441-BB390AD4A5E9}" type="datetime3">
              <a:rPr lang="en-US" smtClean="0"/>
              <a:pPr>
                <a:defRPr/>
              </a:pPr>
              <a:t>8 February 2017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696"/>
            <a:ext cx="9114848" cy="6818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9501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Structural vs. Behavioral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Would behavioral modelling be better for the </a:t>
            </a:r>
            <a:r>
              <a:rPr lang="en-US" dirty="0" err="1" smtClean="0"/>
              <a:t>Wakerly</a:t>
            </a:r>
            <a:r>
              <a:rPr lang="en-US" dirty="0" smtClean="0"/>
              <a:t> example?</a:t>
            </a:r>
          </a:p>
          <a:p>
            <a:endParaRPr lang="en-US" dirty="0"/>
          </a:p>
          <a:p>
            <a:r>
              <a:rPr lang="en-US" dirty="0" smtClean="0"/>
              <a:t>When would you want to use structural?</a:t>
            </a:r>
          </a:p>
          <a:p>
            <a:endParaRPr lang="en-US" dirty="0"/>
          </a:p>
          <a:p>
            <a:r>
              <a:rPr lang="en-US" dirty="0" smtClean="0"/>
              <a:t>When would you want to use behavioral?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E428E89-579F-43C8-B441-BB390AD4A5E9}" type="datetime3">
              <a:rPr lang="en-US" smtClean="0"/>
              <a:pPr>
                <a:defRPr/>
              </a:pPr>
              <a:t>8 February 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703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VHDL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Open up a new project and add the source files from the K drive: lesson 13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What is VHDL?</a:t>
                </a:r>
              </a:p>
              <a:p>
                <a:pPr lvl="1"/>
                <a:r>
                  <a:rPr lang="en-US" dirty="0" smtClean="0"/>
                  <a:t>Hardware Description Language</a:t>
                </a:r>
              </a:p>
              <a:p>
                <a14:m>
                  <m:oMath xmlns:m="http://schemas.openxmlformats.org/officeDocument/2006/math">
                    <m:bar>
                      <m:barPr>
                        <m:ctrlPr>
                          <a:rPr lang="en-US" i="1" u="sng" dirty="0" smtClean="0">
                            <a:latin typeface="Cambria Math"/>
                          </a:rPr>
                        </m:ctrlPr>
                      </m:barPr>
                      <m:e>
                        <m:r>
                          <a:rPr lang="en-US" b="1" i="0" u="sng" dirty="0" smtClean="0">
                            <a:latin typeface="Cambria Math"/>
                          </a:rPr>
                          <m:t>𝐕</m:t>
                        </m:r>
                      </m:e>
                    </m:bar>
                  </m:oMath>
                </a14:m>
                <a:r>
                  <a:rPr lang="en-US" dirty="0" smtClean="0"/>
                  <a:t>ery </a:t>
                </a:r>
                <a:r>
                  <a:rPr lang="en-US" u="sng" dirty="0" smtClean="0"/>
                  <a:t>H</a:t>
                </a:r>
                <a:r>
                  <a:rPr lang="en-US" dirty="0" smtClean="0"/>
                  <a:t>igh </a:t>
                </a:r>
                <a:r>
                  <a:rPr lang="en-US" u="sng" dirty="0" smtClean="0"/>
                  <a:t>S</a:t>
                </a:r>
                <a:r>
                  <a:rPr lang="en-US" dirty="0" smtClean="0"/>
                  <a:t>peed </a:t>
                </a:r>
                <a:r>
                  <a:rPr lang="en-US" u="sng" dirty="0" smtClean="0"/>
                  <a:t>I</a:t>
                </a:r>
                <a:r>
                  <a:rPr lang="en-US" dirty="0" smtClean="0"/>
                  <a:t>ntegrated </a:t>
                </a:r>
                <a:r>
                  <a:rPr lang="en-US" u="sng" dirty="0" smtClean="0"/>
                  <a:t>C</a:t>
                </a:r>
                <a:r>
                  <a:rPr lang="en-US" dirty="0" smtClean="0"/>
                  <a:t>ircuits (VHSIC) </a:t>
                </a:r>
                <a:r>
                  <a:rPr lang="en-US" u="sng" dirty="0" smtClean="0"/>
                  <a:t>H</a:t>
                </a:r>
                <a:r>
                  <a:rPr lang="en-US" dirty="0" smtClean="0"/>
                  <a:t>ardware </a:t>
                </a:r>
                <a:r>
                  <a:rPr lang="en-US" u="sng" dirty="0" smtClean="0"/>
                  <a:t>D</a:t>
                </a:r>
                <a:r>
                  <a:rPr lang="en-US" dirty="0" smtClean="0"/>
                  <a:t>escription </a:t>
                </a:r>
                <a:r>
                  <a:rPr lang="en-US" u="sng" dirty="0" smtClean="0"/>
                  <a:t>L</a:t>
                </a:r>
                <a:r>
                  <a:rPr lang="en-US" dirty="0" smtClean="0"/>
                  <a:t>anguage	</a:t>
                </a:r>
              </a:p>
              <a:p>
                <a:r>
                  <a:rPr lang="en-US" dirty="0" smtClean="0"/>
                  <a:t>VHDL is not sequential like (C, Java, &amp; Python)</a:t>
                </a:r>
              </a:p>
              <a:p>
                <a:pPr lvl="1"/>
                <a:r>
                  <a:rPr lang="en-US" dirty="0" smtClean="0"/>
                  <a:t>Everything happens all at once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07" t="-9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E428E89-579F-43C8-B441-BB390AD4A5E9}" type="datetime3">
              <a:rPr lang="en-US" smtClean="0"/>
              <a:pPr>
                <a:defRPr/>
              </a:pPr>
              <a:t>8 February 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309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Modelling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218" y="1463040"/>
            <a:ext cx="4331855" cy="493776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Behavioral</a:t>
            </a:r>
            <a:r>
              <a:rPr lang="en-US" b="0" dirty="0"/>
              <a:t> – Describes what module does in terms of </a:t>
            </a:r>
            <a:r>
              <a:rPr lang="en-US" b="0" dirty="0" smtClean="0"/>
              <a:t>the: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0" dirty="0" smtClean="0">
                <a:solidFill>
                  <a:srgbClr val="FF0000"/>
                </a:solidFill>
                <a:latin typeface="+mj-lt"/>
              </a:rPr>
              <a:t>relationships </a:t>
            </a:r>
            <a:r>
              <a:rPr lang="en-US" sz="2400" b="0" dirty="0">
                <a:solidFill>
                  <a:srgbClr val="FF0000"/>
                </a:solidFill>
                <a:latin typeface="+mj-lt"/>
              </a:rPr>
              <a:t>between inputs and </a:t>
            </a:r>
            <a:r>
              <a:rPr lang="en-US" sz="2400" b="0" dirty="0" smtClean="0">
                <a:solidFill>
                  <a:srgbClr val="FF0000"/>
                </a:solidFill>
                <a:latin typeface="+mj-lt"/>
              </a:rPr>
              <a:t>outputs</a:t>
            </a:r>
            <a:endParaRPr lang="en-US" sz="2400" b="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E428E89-579F-43C8-B441-BB390AD4A5E9}" type="datetime3">
              <a:rPr lang="en-US" smtClean="0"/>
              <a:pPr>
                <a:defRPr/>
              </a:pPr>
              <a:t>8 February 2017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775201" y="1429647"/>
            <a:ext cx="408247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Structural</a:t>
            </a:r>
            <a:r>
              <a:rPr lang="en-US" sz="2400" dirty="0"/>
              <a:t> – Describes what a module does in terms </a:t>
            </a:r>
            <a:r>
              <a:rPr lang="en-US" sz="2400" dirty="0" smtClean="0"/>
              <a:t>of: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rgbClr val="FF0000"/>
                </a:solidFill>
              </a:rPr>
              <a:t>how </a:t>
            </a:r>
            <a:r>
              <a:rPr lang="en-US" sz="2400" dirty="0">
                <a:solidFill>
                  <a:srgbClr val="FF0000"/>
                </a:solidFill>
              </a:rPr>
              <a:t>it is composed of simpler modules</a:t>
            </a:r>
          </a:p>
          <a:p>
            <a:endParaRPr lang="en-US" sz="2400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868" r="28113"/>
          <a:stretch/>
        </p:blipFill>
        <p:spPr bwMode="auto">
          <a:xfrm>
            <a:off x="4724400" y="3368638"/>
            <a:ext cx="4406900" cy="2757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5" name="Picture 2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553554"/>
            <a:ext cx="4462444" cy="178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81077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Modelling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218" y="1463040"/>
            <a:ext cx="4331855" cy="4937760"/>
          </a:xfrm>
        </p:spPr>
        <p:txBody>
          <a:bodyPr/>
          <a:lstStyle/>
          <a:p>
            <a:r>
              <a:rPr lang="en-US" dirty="0"/>
              <a:t>Behavioral </a:t>
            </a:r>
            <a:r>
              <a:rPr lang="en-US" b="0" dirty="0"/>
              <a:t>- better for lower level </a:t>
            </a:r>
            <a:r>
              <a:rPr lang="en-US" b="0" dirty="0" smtClean="0"/>
              <a:t>modules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E428E89-579F-43C8-B441-BB390AD4A5E9}" type="datetime3">
              <a:rPr lang="en-US" smtClean="0"/>
              <a:pPr>
                <a:defRPr/>
              </a:pPr>
              <a:t>8 February 2017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775201" y="1429647"/>
            <a:ext cx="40824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Structural</a:t>
            </a:r>
            <a:r>
              <a:rPr lang="en-US" sz="2400" dirty="0" smtClean="0"/>
              <a:t> - better for building up to complex designs</a:t>
            </a:r>
            <a:endParaRPr lang="en-US" sz="2400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6238820"/>
              </p:ext>
            </p:extLst>
          </p:nvPr>
        </p:nvGraphicFramePr>
        <p:xfrm>
          <a:off x="4119327" y="2866537"/>
          <a:ext cx="5024673" cy="28959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Visio" r:id="rId3" imgW="5587289" imgH="3225394" progId="Visio.Drawing.11">
                  <p:embed/>
                </p:oleObj>
              </mc:Choice>
              <mc:Fallback>
                <p:oleObj name="Visio" r:id="rId3" imgW="5587289" imgH="3225394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9327" y="2866537"/>
                        <a:ext cx="5024673" cy="289599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785" y="2426329"/>
            <a:ext cx="2636369" cy="37073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37808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Minority Circuit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Minority Circuit – Output is high if a minority of the inputs are high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E428E89-579F-43C8-B441-BB390AD4A5E9}" type="datetime3">
              <a:rPr lang="en-US" smtClean="0"/>
              <a:pPr>
                <a:defRPr/>
              </a:pPr>
              <a:t>8 February 2017</a:t>
            </a:fld>
            <a:endParaRPr lang="en-US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2707807"/>
              </p:ext>
            </p:extLst>
          </p:nvPr>
        </p:nvGraphicFramePr>
        <p:xfrm>
          <a:off x="760283" y="2577283"/>
          <a:ext cx="1620608" cy="3526849"/>
        </p:xfrm>
        <a:graphic>
          <a:graphicData uri="http://schemas.openxmlformats.org/drawingml/2006/table">
            <a:tbl>
              <a:tblPr firstRow="1" firstCol="1" bandRow="1"/>
              <a:tblGrid>
                <a:gridCol w="341577"/>
                <a:gridCol w="341577"/>
                <a:gridCol w="341577"/>
                <a:gridCol w="595877"/>
              </a:tblGrid>
              <a:tr h="349485"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Truth Table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94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A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B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C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F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94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3494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494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494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94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3494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494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7320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9900" y="1959355"/>
            <a:ext cx="5305425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/>
          <p:cNvSpPr/>
          <p:nvPr/>
        </p:nvSpPr>
        <p:spPr bwMode="auto">
          <a:xfrm>
            <a:off x="3459193" y="2540759"/>
            <a:ext cx="4528868" cy="3066411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200891" y="2234244"/>
            <a:ext cx="11300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Minority</a:t>
            </a:r>
            <a:endParaRPr lang="en-US" dirty="0"/>
          </a:p>
        </p:txBody>
      </p:sp>
      <p:sp>
        <p:nvSpPr>
          <p:cNvPr id="9" name="Line Callout 1 8"/>
          <p:cNvSpPr/>
          <p:nvPr/>
        </p:nvSpPr>
        <p:spPr bwMode="auto">
          <a:xfrm>
            <a:off x="6810233" y="1876825"/>
            <a:ext cx="1310185" cy="532263"/>
          </a:xfrm>
          <a:prstGeom prst="borderCallout1">
            <a:avLst>
              <a:gd name="adj1" fmla="val 46955"/>
              <a:gd name="adj2" fmla="val -1041"/>
              <a:gd name="adj3" fmla="val 128877"/>
              <a:gd name="adj4" fmla="val -25922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Entity</a:t>
            </a:r>
          </a:p>
        </p:txBody>
      </p:sp>
      <p:sp>
        <p:nvSpPr>
          <p:cNvPr id="10" name="Line Callout 1 9"/>
          <p:cNvSpPr/>
          <p:nvPr/>
        </p:nvSpPr>
        <p:spPr bwMode="auto">
          <a:xfrm>
            <a:off x="6811530" y="2540759"/>
            <a:ext cx="2142698" cy="532263"/>
          </a:xfrm>
          <a:prstGeom prst="borderCallout1">
            <a:avLst>
              <a:gd name="adj1" fmla="val 105929"/>
              <a:gd name="adj2" fmla="val 49629"/>
              <a:gd name="adj3" fmla="val 360808"/>
              <a:gd name="adj4" fmla="val -50357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Architecture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548418" y="5892969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600" indent="-228600">
              <a:spcBef>
                <a:spcPct val="20000"/>
              </a:spcBef>
              <a:buClr>
                <a:srgbClr val="003399"/>
              </a:buClr>
              <a:buSzPct val="80000"/>
              <a:buFont typeface="Wingdings" pitchFamily="2" charset="2"/>
              <a:buChar char="n"/>
            </a:pPr>
            <a:r>
              <a:rPr lang="en-US" sz="2000" kern="0" dirty="0" smtClean="0">
                <a:solidFill>
                  <a:srgbClr val="000000"/>
                </a:solidFill>
                <a:latin typeface="Arial"/>
              </a:rPr>
              <a:t>K-map: F </a:t>
            </a:r>
            <a:r>
              <a:rPr lang="en-US" sz="2000" kern="0" dirty="0">
                <a:solidFill>
                  <a:srgbClr val="000000"/>
                </a:solidFill>
                <a:latin typeface="Arial"/>
              </a:rPr>
              <a:t>= A’C’ + B’C’ + A’B’</a:t>
            </a:r>
          </a:p>
        </p:txBody>
      </p:sp>
    </p:spTree>
    <p:extLst>
      <p:ext uri="{BB962C8B-B14F-4D97-AF65-F5344CB8AC3E}">
        <p14:creationId xmlns:p14="http://schemas.microsoft.com/office/powerpoint/2010/main" val="1881195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Testbenches</a:t>
            </a:r>
            <a:r>
              <a:rPr lang="en-US" dirty="0" smtClean="0"/>
              <a:t> (</a:t>
            </a:r>
            <a:r>
              <a:rPr lang="en-US" dirty="0" err="1" smtClean="0"/>
              <a:t>Pgs</a:t>
            </a:r>
            <a:r>
              <a:rPr lang="en-US" dirty="0" smtClean="0"/>
              <a:t> 220 – 224)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0100" y="1536700"/>
            <a:ext cx="8258175" cy="4324350"/>
          </a:xfrm>
        </p:spPr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Assert</a:t>
            </a:r>
            <a:r>
              <a:rPr lang="en-US" dirty="0" smtClean="0"/>
              <a:t> (check output)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Report</a:t>
            </a:r>
            <a:r>
              <a:rPr lang="en-US" dirty="0" smtClean="0"/>
              <a:t> (report message)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Severity</a:t>
            </a:r>
            <a:r>
              <a:rPr lang="en-US" dirty="0" smtClean="0"/>
              <a:t> (Error, Warning, Note, Failure)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sz="1800" b="0" dirty="0">
                <a:solidFill>
                  <a:srgbClr val="000000"/>
                </a:solidFill>
                <a:latin typeface="Courier"/>
              </a:rPr>
              <a:t>A &lt;= '0'; B &lt;= '0'; C &lt;= '0'; D &lt;= '0' ; S &lt;= </a:t>
            </a:r>
            <a:r>
              <a:rPr lang="en-US" sz="1800" b="0" dirty="0">
                <a:solidFill>
                  <a:srgbClr val="808080"/>
                </a:solidFill>
                <a:latin typeface="Courier"/>
              </a:rPr>
              <a:t>"00"</a:t>
            </a:r>
            <a:r>
              <a:rPr lang="en-US" sz="1800" b="0" dirty="0">
                <a:solidFill>
                  <a:srgbClr val="000000"/>
                </a:solidFill>
                <a:latin typeface="Courier"/>
              </a:rPr>
              <a:t>;</a:t>
            </a:r>
          </a:p>
          <a:p>
            <a:pPr marL="0" indent="0">
              <a:buNone/>
            </a:pPr>
            <a:r>
              <a:rPr lang="nn-NO" sz="1800" b="0" dirty="0" smtClean="0">
                <a:solidFill>
                  <a:srgbClr val="0000FF"/>
                </a:solidFill>
                <a:latin typeface="Courier"/>
              </a:rPr>
              <a:t>wait </a:t>
            </a:r>
            <a:r>
              <a:rPr lang="nn-NO" sz="1800" b="0" dirty="0">
                <a:solidFill>
                  <a:srgbClr val="0000FF"/>
                </a:solidFill>
                <a:latin typeface="Courier"/>
              </a:rPr>
              <a:t>for </a:t>
            </a:r>
            <a:r>
              <a:rPr lang="nn-NO" sz="1800" b="0" dirty="0">
                <a:solidFill>
                  <a:srgbClr val="000000"/>
                </a:solidFill>
                <a:latin typeface="Courier"/>
              </a:rPr>
              <a:t>10 </a:t>
            </a:r>
            <a:r>
              <a:rPr lang="nn-NO" sz="1800" b="0" dirty="0">
                <a:solidFill>
                  <a:srgbClr val="0000FF"/>
                </a:solidFill>
                <a:latin typeface="Courier"/>
              </a:rPr>
              <a:t>ns</a:t>
            </a:r>
            <a:r>
              <a:rPr lang="nn-NO" sz="1800" b="0" dirty="0">
                <a:solidFill>
                  <a:srgbClr val="000000"/>
                </a:solidFill>
                <a:latin typeface="Courier"/>
              </a:rPr>
              <a:t>;</a:t>
            </a:r>
          </a:p>
          <a:p>
            <a:pPr marL="0" indent="0">
              <a:buNone/>
            </a:pPr>
            <a:r>
              <a:rPr lang="en-US" sz="1800" b="0" dirty="0" smtClean="0">
                <a:solidFill>
                  <a:srgbClr val="0000FF"/>
                </a:solidFill>
                <a:latin typeface="Courier"/>
              </a:rPr>
              <a:t>ASSERT </a:t>
            </a:r>
            <a:r>
              <a:rPr lang="en-US" sz="1800" b="0" dirty="0">
                <a:solidFill>
                  <a:srgbClr val="000000"/>
                </a:solidFill>
                <a:latin typeface="Courier"/>
              </a:rPr>
              <a:t>Y = '1' </a:t>
            </a:r>
            <a:r>
              <a:rPr lang="en-US" sz="1800" b="0" dirty="0">
                <a:solidFill>
                  <a:srgbClr val="0000FF"/>
                </a:solidFill>
                <a:latin typeface="Courier"/>
              </a:rPr>
              <a:t>REPORT </a:t>
            </a:r>
            <a:r>
              <a:rPr lang="en-US" sz="1800" b="0" dirty="0">
                <a:solidFill>
                  <a:srgbClr val="808080"/>
                </a:solidFill>
                <a:latin typeface="Courier"/>
              </a:rPr>
              <a:t>"Test 0000 00 Failed" </a:t>
            </a:r>
            <a:r>
              <a:rPr lang="en-US" sz="1800" b="0" dirty="0">
                <a:solidFill>
                  <a:srgbClr val="0000FF"/>
                </a:solidFill>
                <a:latin typeface="Courier"/>
              </a:rPr>
              <a:t>SEVERITY </a:t>
            </a:r>
            <a:r>
              <a:rPr lang="en-US" sz="1800" b="0" dirty="0" smtClean="0">
                <a:solidFill>
                  <a:srgbClr val="000000"/>
                </a:solidFill>
                <a:latin typeface="Courier"/>
              </a:rPr>
              <a:t>ERROR;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000000"/>
                </a:solidFill>
                <a:latin typeface="Courier"/>
              </a:rPr>
              <a:t>	</a:t>
            </a:r>
            <a:r>
              <a:rPr lang="en-US" sz="1800" b="0" dirty="0" smtClean="0">
                <a:solidFill>
                  <a:srgbClr val="000000"/>
                </a:solidFill>
                <a:latin typeface="Courier"/>
              </a:rPr>
              <a:t>	  </a:t>
            </a:r>
            <a:r>
              <a:rPr lang="en-US" sz="1800" b="0" dirty="0" smtClean="0">
                <a:solidFill>
                  <a:srgbClr val="008100"/>
                </a:solidFill>
                <a:latin typeface="Courier"/>
              </a:rPr>
              <a:t>-- </a:t>
            </a:r>
            <a:r>
              <a:rPr lang="en-US" sz="1800" b="0" dirty="0">
                <a:solidFill>
                  <a:srgbClr val="008100"/>
                </a:solidFill>
                <a:latin typeface="Courier"/>
              </a:rPr>
              <a:t>Can use </a:t>
            </a:r>
            <a:r>
              <a:rPr lang="en-US" sz="1800" b="0" dirty="0" smtClean="0">
                <a:solidFill>
                  <a:srgbClr val="008100"/>
                </a:solidFill>
                <a:latin typeface="Courier"/>
              </a:rPr>
              <a:t>Error, Warning, Note, Failure</a:t>
            </a:r>
            <a:endParaRPr lang="en-US" sz="1800" dirty="0" smtClean="0"/>
          </a:p>
          <a:p>
            <a:r>
              <a:rPr lang="en-US" dirty="0" smtClean="0"/>
              <a:t>Be Careful with its use:  What could be an issue?</a:t>
            </a:r>
          </a:p>
          <a:p>
            <a:pPr lvl="1"/>
            <a:r>
              <a:rPr lang="en-US" dirty="0" smtClean="0"/>
              <a:t>Propagation Delay</a:t>
            </a:r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dirty="0" smtClean="0"/>
          </a:p>
          <a:p>
            <a:pPr>
              <a:defRPr/>
            </a:pPr>
            <a:fld id="{CE428E89-579F-43C8-B441-BB390AD4A5E9}" type="datetime3">
              <a:rPr lang="en-US" smtClean="0"/>
              <a:pPr>
                <a:defRPr/>
              </a:pPr>
              <a:t>8 February 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819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1"/>
          <p:cNvSpPr txBox="1">
            <a:spLocks/>
          </p:cNvSpPr>
          <p:nvPr/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D7580031-58D8-4E1D-BF97-18519902E6F9}" type="slidenum">
              <a:rPr lang="en-US" smtClean="0">
                <a:latin typeface="Trebuchet MS" panose="020B0603020202020204" pitchFamily="34" charset="0"/>
              </a:rPr>
              <a:pPr algn="ctr">
                <a:defRPr/>
              </a:pPr>
              <a:t>24</a:t>
            </a:fld>
            <a:endParaRPr lang="en-US" dirty="0">
              <a:latin typeface="Trebuchet MS" panose="020B0603020202020204" pitchFamily="34" charset="0"/>
            </a:endParaRPr>
          </a:p>
        </p:txBody>
      </p:sp>
      <p:pic>
        <p:nvPicPr>
          <p:cNvPr id="1026" name="Picture 2" descr="C:\Users\Ashley.Murphy\Desktop\USAFA%20Logo%202%20Line%20CMYK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4313" y="3004688"/>
            <a:ext cx="6815137" cy="145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40144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Exercise 4-13: Build and test a 2 to 4 Decoder Module in HDL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E428E89-579F-43C8-B441-BB390AD4A5E9}" type="datetime3">
              <a:rPr lang="en-US" smtClean="0"/>
              <a:pPr>
                <a:defRPr/>
              </a:pPr>
              <a:t>8 February 2017</a:t>
            </a:fld>
            <a:endParaRPr lang="en-US"/>
          </a:p>
        </p:txBody>
      </p:sp>
      <p:pic>
        <p:nvPicPr>
          <p:cNvPr id="1026" name="Picture 2" descr="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8025" y="2219325"/>
            <a:ext cx="2898775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574649" y="5989811"/>
            <a:ext cx="6245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HDL Example 4.35 (</a:t>
            </a:r>
            <a:r>
              <a:rPr lang="en-US" dirty="0" err="1" smtClean="0"/>
              <a:t>pg</a:t>
            </a:r>
            <a:r>
              <a:rPr lang="en-US" dirty="0" smtClean="0"/>
              <a:t> 219) shows a way to easily create a N:2^N decoder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563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9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5142" y="3472535"/>
            <a:ext cx="2488223" cy="2646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1911350" y="76200"/>
            <a:ext cx="6781800" cy="1143000"/>
          </a:xfrm>
          <a:prstGeom prst="rect">
            <a:avLst/>
          </a:prstGeom>
        </p:spPr>
        <p:txBody>
          <a:bodyPr anchor="ctr" anchorCtr="0"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5pPr>
            <a:lvl6pPr marL="4572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6pPr>
            <a:lvl7pPr marL="9144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7pPr>
            <a:lvl8pPr marL="13716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8pPr>
            <a:lvl9pPr marL="18288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9pPr>
          </a:lstStyle>
          <a:p>
            <a:r>
              <a:rPr lang="en-US" kern="0" dirty="0" smtClean="0"/>
              <a:t>ALU – Block Diagram</a:t>
            </a:r>
            <a:endParaRPr lang="en-US" kern="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00100" y="1536700"/>
            <a:ext cx="8131175" cy="4324350"/>
          </a:xfrm>
          <a:prstGeom prst="rect">
            <a:avLst/>
          </a:prstGeom>
        </p:spPr>
        <p:txBody>
          <a:bodyPr/>
          <a:lstStyle>
            <a:lvl1pPr marL="2857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8975" indent="-2825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defRPr sz="2200" b="1">
                <a:solidFill>
                  <a:schemeClr val="tx1"/>
                </a:solidFill>
                <a:latin typeface="+mn-lt"/>
              </a:defRPr>
            </a:lvl2pPr>
            <a:lvl3pPr marL="1027113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u="sng" dirty="0"/>
              <a:t>ALU:</a:t>
            </a:r>
            <a:r>
              <a:rPr lang="en-US" dirty="0"/>
              <a:t>  </a:t>
            </a:r>
            <a:r>
              <a:rPr lang="en-US" dirty="0" smtClean="0">
                <a:solidFill>
                  <a:srgbClr val="FF0000"/>
                </a:solidFill>
              </a:rPr>
              <a:t>Arithmetic </a:t>
            </a:r>
            <a:r>
              <a:rPr lang="en-US" dirty="0">
                <a:solidFill>
                  <a:srgbClr val="FF0000"/>
                </a:solidFill>
              </a:rPr>
              <a:t>Logic Unit</a:t>
            </a:r>
          </a:p>
          <a:p>
            <a:pPr lvl="1"/>
            <a:r>
              <a:rPr lang="en-US" dirty="0"/>
              <a:t>Combine Math and Logic</a:t>
            </a:r>
          </a:p>
          <a:p>
            <a:pPr lvl="1"/>
            <a:r>
              <a:rPr lang="en-US" dirty="0"/>
              <a:t>Heart of most </a:t>
            </a:r>
            <a:r>
              <a:rPr lang="en-US" dirty="0">
                <a:solidFill>
                  <a:srgbClr val="FF0000"/>
                </a:solidFill>
              </a:rPr>
              <a:t>computers</a:t>
            </a:r>
          </a:p>
          <a:p>
            <a:pPr lvl="1"/>
            <a:r>
              <a:rPr lang="en-US" dirty="0"/>
              <a:t>Has </a:t>
            </a:r>
            <a:r>
              <a:rPr lang="en-US" dirty="0">
                <a:solidFill>
                  <a:srgbClr val="FF0000"/>
                </a:solidFill>
              </a:rPr>
              <a:t>7</a:t>
            </a:r>
            <a:r>
              <a:rPr lang="en-US" dirty="0"/>
              <a:t> functions</a:t>
            </a:r>
          </a:p>
          <a:p>
            <a:endParaRPr lang="en-US" kern="0" dirty="0" smtClean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3214630"/>
              </p:ext>
            </p:extLst>
          </p:nvPr>
        </p:nvGraphicFramePr>
        <p:xfrm>
          <a:off x="6030290" y="1637118"/>
          <a:ext cx="2426200" cy="4239050"/>
        </p:xfrm>
        <a:graphic>
          <a:graphicData uri="http://schemas.openxmlformats.org/drawingml/2006/table">
            <a:tbl>
              <a:tblPr firstRow="1" firstCol="1" bandRow="1"/>
              <a:tblGrid>
                <a:gridCol w="341577"/>
                <a:gridCol w="341577"/>
                <a:gridCol w="341577"/>
                <a:gridCol w="1401469"/>
              </a:tblGrid>
              <a:tr h="717445"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Control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Signals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94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/>
                          <a:ea typeface="Calibri"/>
                          <a:cs typeface="Times New Roman"/>
                        </a:rPr>
                        <a:t>F</a:t>
                      </a:r>
                      <a:r>
                        <a:rPr lang="en-US" sz="2000" baseline="-25000">
                          <a:effectLst/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/>
                          <a:ea typeface="Calibri"/>
                          <a:cs typeface="Times New Roman"/>
                        </a:rPr>
                        <a:t>F</a:t>
                      </a:r>
                      <a:r>
                        <a:rPr lang="en-US" sz="2000" baseline="-250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/>
                          <a:ea typeface="Calibri"/>
                          <a:cs typeface="Times New Roman"/>
                        </a:rPr>
                        <a:t>F</a:t>
                      </a:r>
                      <a:r>
                        <a:rPr lang="en-US" sz="2000" baseline="-2500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Y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94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A and B</a:t>
                      </a:r>
                      <a:r>
                        <a:rPr lang="en-US" sz="2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3494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r>
                        <a:rPr lang="en-US" sz="20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A or B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494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r>
                        <a:rPr lang="en-US" sz="20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A + B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494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r>
                        <a:rPr lang="en-US" sz="20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Not Used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94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r>
                        <a:rPr lang="en-US" sz="2000" b="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A</a:t>
                      </a:r>
                      <a:r>
                        <a:rPr lang="en-US" sz="2000" b="0" baseline="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and B’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3494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r>
                        <a:rPr lang="en-US" sz="20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A or B’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494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r>
                        <a:rPr lang="en-US" sz="20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A</a:t>
                      </a:r>
                      <a:r>
                        <a:rPr lang="en-US" sz="2000" baseline="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– B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1744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r>
                        <a:rPr lang="en-US" sz="20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set &lt;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6641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1911350" y="76200"/>
            <a:ext cx="6781800" cy="1143000"/>
          </a:xfrm>
          <a:prstGeom prst="rect">
            <a:avLst/>
          </a:prstGeom>
        </p:spPr>
        <p:txBody>
          <a:bodyPr anchor="ctr" anchorCtr="0"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5pPr>
            <a:lvl6pPr marL="4572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6pPr>
            <a:lvl7pPr marL="9144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7pPr>
            <a:lvl8pPr marL="13716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8pPr>
            <a:lvl9pPr marL="18288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9pPr>
          </a:lstStyle>
          <a:p>
            <a:r>
              <a:rPr lang="en-US" kern="0" dirty="0" smtClean="0"/>
              <a:t>ALU – Block Diagram</a:t>
            </a:r>
            <a:endParaRPr lang="en-US" kern="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25315" y="1543538"/>
            <a:ext cx="8131175" cy="4795716"/>
          </a:xfrm>
          <a:prstGeom prst="rect">
            <a:avLst/>
          </a:prstGeom>
        </p:spPr>
        <p:txBody>
          <a:bodyPr/>
          <a:lstStyle>
            <a:lvl1pPr marL="2857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8975" indent="-2825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defRPr sz="2200" b="1">
                <a:solidFill>
                  <a:schemeClr val="tx1"/>
                </a:solidFill>
                <a:latin typeface="+mn-lt"/>
              </a:defRPr>
            </a:lvl2pPr>
            <a:lvl3pPr marL="1027113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u="sng" dirty="0" smtClean="0"/>
              <a:t>Build </a:t>
            </a:r>
            <a:r>
              <a:rPr lang="en-US" u="sng" dirty="0"/>
              <a:t>an ALU with logic Functions:</a:t>
            </a:r>
            <a:endParaRPr lang="en-US" dirty="0"/>
          </a:p>
          <a:p>
            <a:r>
              <a:rPr lang="en-US" dirty="0"/>
              <a:t>What do we need?</a:t>
            </a:r>
          </a:p>
          <a:p>
            <a:pPr lvl="1"/>
            <a:r>
              <a:rPr lang="en-US" dirty="0"/>
              <a:t>Adder</a:t>
            </a:r>
          </a:p>
          <a:p>
            <a:pPr lvl="1"/>
            <a:r>
              <a:rPr lang="en-US" dirty="0"/>
              <a:t>Inverter</a:t>
            </a:r>
          </a:p>
          <a:p>
            <a:pPr lvl="1"/>
            <a:r>
              <a:rPr lang="en-US" dirty="0"/>
              <a:t>And</a:t>
            </a:r>
          </a:p>
          <a:p>
            <a:pPr lvl="1"/>
            <a:r>
              <a:rPr lang="en-US" dirty="0"/>
              <a:t>Or</a:t>
            </a:r>
          </a:p>
          <a:p>
            <a:pPr lvl="1"/>
            <a:r>
              <a:rPr lang="en-US" dirty="0"/>
              <a:t>Mux </a:t>
            </a:r>
          </a:p>
          <a:p>
            <a:pPr lvl="1"/>
            <a:r>
              <a:rPr lang="en-US" dirty="0"/>
              <a:t>Comparator</a:t>
            </a:r>
          </a:p>
          <a:p>
            <a:endParaRPr lang="en-US" kern="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9168" y="2557189"/>
            <a:ext cx="2163467" cy="23011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tangle 9"/>
          <p:cNvSpPr/>
          <p:nvPr/>
        </p:nvSpPr>
        <p:spPr bwMode="auto">
          <a:xfrm>
            <a:off x="773723" y="5574323"/>
            <a:ext cx="7051431" cy="597877"/>
          </a:xfrm>
          <a:prstGeom prst="rect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How would we design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 this? Let’s draw it out …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834600"/>
              </p:ext>
            </p:extLst>
          </p:nvPr>
        </p:nvGraphicFramePr>
        <p:xfrm>
          <a:off x="6030290" y="1637118"/>
          <a:ext cx="2426200" cy="4239050"/>
        </p:xfrm>
        <a:graphic>
          <a:graphicData uri="http://schemas.openxmlformats.org/drawingml/2006/table">
            <a:tbl>
              <a:tblPr firstRow="1" firstCol="1" bandRow="1"/>
              <a:tblGrid>
                <a:gridCol w="341577"/>
                <a:gridCol w="341577"/>
                <a:gridCol w="341577"/>
                <a:gridCol w="1401469"/>
              </a:tblGrid>
              <a:tr h="717445"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Control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Signals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94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/>
                          <a:ea typeface="Calibri"/>
                          <a:cs typeface="Times New Roman"/>
                        </a:rPr>
                        <a:t>F</a:t>
                      </a:r>
                      <a:r>
                        <a:rPr lang="en-US" sz="2000" baseline="-25000">
                          <a:effectLst/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/>
                          <a:ea typeface="Calibri"/>
                          <a:cs typeface="Times New Roman"/>
                        </a:rPr>
                        <a:t>F</a:t>
                      </a:r>
                      <a:r>
                        <a:rPr lang="en-US" sz="2000" baseline="-250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/>
                          <a:ea typeface="Calibri"/>
                          <a:cs typeface="Times New Roman"/>
                        </a:rPr>
                        <a:t>F</a:t>
                      </a:r>
                      <a:r>
                        <a:rPr lang="en-US" sz="2000" baseline="-2500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Y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94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A and B</a:t>
                      </a:r>
                      <a:r>
                        <a:rPr lang="en-US" sz="2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3494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r>
                        <a:rPr lang="en-US" sz="20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A or B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494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r>
                        <a:rPr lang="en-US" sz="20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A + B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494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r>
                        <a:rPr lang="en-US" sz="20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Not Used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94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r>
                        <a:rPr lang="en-US" sz="2000" b="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A</a:t>
                      </a:r>
                      <a:r>
                        <a:rPr lang="en-US" sz="2000" b="0" baseline="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and B’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3494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r>
                        <a:rPr lang="en-US" sz="20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A or B’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494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r>
                        <a:rPr lang="en-US" sz="20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A</a:t>
                      </a:r>
                      <a:r>
                        <a:rPr lang="en-US" sz="2000" baseline="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– B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1744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r>
                        <a:rPr lang="en-US" sz="20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set &lt;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7969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85536" y="601798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 smtClean="0">
                <a:solidFill>
                  <a:srgbClr val="000000"/>
                </a:solidFill>
              </a:rPr>
              <a:t>Copyright © 2013 Elsevier Inc. All rights reserved.</a:t>
            </a:r>
          </a:p>
        </p:txBody>
      </p:sp>
      <p:pic>
        <p:nvPicPr>
          <p:cNvPr id="3584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75" y="1451412"/>
            <a:ext cx="3048000" cy="428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4" name="Rectangle 1"/>
          <p:cNvSpPr>
            <a:spLocks noChangeArrowheads="1"/>
          </p:cNvSpPr>
          <p:nvPr/>
        </p:nvSpPr>
        <p:spPr bwMode="auto">
          <a:xfrm>
            <a:off x="3652043" y="5921829"/>
            <a:ext cx="17446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b="1">
                <a:solidFill>
                  <a:srgbClr val="000000"/>
                </a:solidFill>
              </a:rPr>
              <a:t>Figure 5.15 </a:t>
            </a:r>
            <a:r>
              <a:rPr lang="en-US" altLang="en-US" sz="1200" b="1" i="1">
                <a:solidFill>
                  <a:srgbClr val="000000"/>
                </a:solidFill>
              </a:rPr>
              <a:t>N</a:t>
            </a:r>
            <a:r>
              <a:rPr lang="en-US" altLang="en-US" sz="1200" b="1">
                <a:solidFill>
                  <a:srgbClr val="000000"/>
                </a:solidFill>
              </a:rPr>
              <a:t>-bit ALU</a:t>
            </a:r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911350" y="76200"/>
            <a:ext cx="6781800" cy="1143000"/>
          </a:xfrm>
          <a:prstGeom prst="rect">
            <a:avLst/>
          </a:prstGeom>
        </p:spPr>
        <p:txBody>
          <a:bodyPr anchor="ctr" anchorCtr="0"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5pPr>
            <a:lvl6pPr marL="4572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6pPr>
            <a:lvl7pPr marL="9144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7pPr>
            <a:lvl8pPr marL="13716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8pPr>
            <a:lvl9pPr marL="18288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9pPr>
          </a:lstStyle>
          <a:p>
            <a:r>
              <a:rPr lang="en-US" kern="0" dirty="0" smtClean="0"/>
              <a:t>ALU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1440369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Wakerly</a:t>
            </a:r>
            <a:r>
              <a:rPr lang="en-US" dirty="0" smtClean="0"/>
              <a:t> Handout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Structural Implementation Example from </a:t>
            </a:r>
            <a:r>
              <a:rPr lang="en-US" dirty="0" err="1" smtClean="0"/>
              <a:t>Wakerly</a:t>
            </a:r>
            <a:r>
              <a:rPr lang="en-US" dirty="0" smtClean="0"/>
              <a:t> Handout:</a:t>
            </a:r>
          </a:p>
          <a:p>
            <a:pPr lvl="1"/>
            <a:r>
              <a:rPr lang="en-US" dirty="0" smtClean="0">
                <a:hlinkClick r:id="rId2"/>
              </a:rPr>
              <a:t>https://sharepoint.usafa.edu/academics/eleccompengineering/ece281/Handouts/DDPP%204th%20Wakerly-5-3%20VHDL%20section.pdf</a:t>
            </a:r>
            <a:endParaRPr lang="en-US" dirty="0"/>
          </a:p>
          <a:p>
            <a:pPr lvl="1"/>
            <a:r>
              <a:rPr lang="en-US" dirty="0" smtClean="0"/>
              <a:t>Table 5-30 Structural VHDL program for a prime-number detector.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E428E89-579F-43C8-B441-BB390AD4A5E9}" type="datetime3">
              <a:rPr lang="en-US" smtClean="0"/>
              <a:pPr>
                <a:defRPr/>
              </a:pPr>
              <a:t>8 February 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772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1911350" y="76200"/>
            <a:ext cx="6781800" cy="1143000"/>
          </a:xfrm>
          <a:prstGeom prst="rect">
            <a:avLst/>
          </a:prstGeom>
        </p:spPr>
        <p:txBody>
          <a:bodyPr anchor="ctr" anchorCtr="0"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5pPr>
            <a:lvl6pPr marL="4572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6pPr>
            <a:lvl7pPr marL="9144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7pPr>
            <a:lvl8pPr marL="13716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8pPr>
            <a:lvl9pPr marL="18288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9pPr>
          </a:lstStyle>
          <a:p>
            <a:r>
              <a:rPr lang="en-US" kern="0" dirty="0" smtClean="0"/>
              <a:t>Xilinx – VHDL to Board</a:t>
            </a:r>
            <a:endParaRPr lang="en-US" kern="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00100" y="1536700"/>
            <a:ext cx="8131175" cy="4324350"/>
          </a:xfrm>
          <a:prstGeom prst="rect">
            <a:avLst/>
          </a:prstGeom>
        </p:spPr>
        <p:txBody>
          <a:bodyPr/>
          <a:lstStyle>
            <a:lvl1pPr marL="2857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8975" indent="-2825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defRPr sz="2200" b="1">
                <a:solidFill>
                  <a:schemeClr val="tx1"/>
                </a:solidFill>
                <a:latin typeface="+mn-lt"/>
              </a:defRPr>
            </a:lvl2pPr>
            <a:lvl3pPr marL="1027113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kern="0" dirty="0" smtClean="0"/>
          </a:p>
        </p:txBody>
      </p:sp>
      <p:sp>
        <p:nvSpPr>
          <p:cNvPr id="2" name="Rectangle 1"/>
          <p:cNvSpPr/>
          <p:nvPr/>
        </p:nvSpPr>
        <p:spPr bwMode="auto">
          <a:xfrm>
            <a:off x="46494" y="2842636"/>
            <a:ext cx="1110686" cy="103710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HDL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1919176" y="2842636"/>
            <a:ext cx="1110686" cy="103710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/>
              <a:t>Synthesis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cxnSp>
        <p:nvCxnSpPr>
          <p:cNvPr id="10" name="Straight Arrow Connector 9"/>
          <p:cNvCxnSpPr>
            <a:stCxn id="2" idx="3"/>
            <a:endCxn id="9" idx="1"/>
          </p:cNvCxnSpPr>
          <p:nvPr/>
        </p:nvCxnSpPr>
        <p:spPr bwMode="auto">
          <a:xfrm>
            <a:off x="1157180" y="3361190"/>
            <a:ext cx="761996" cy="0"/>
          </a:xfrm>
          <a:prstGeom prst="straightConnector1">
            <a:avLst/>
          </a:prstGeom>
          <a:solidFill>
            <a:srgbClr val="0C2D83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1157180" y="2979528"/>
            <a:ext cx="710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.</a:t>
            </a:r>
            <a:r>
              <a:rPr lang="en-US" sz="1800" dirty="0" err="1" smtClean="0"/>
              <a:t>vhd</a:t>
            </a:r>
            <a:endParaRPr lang="en-US" sz="1800" dirty="0"/>
          </a:p>
        </p:txBody>
      </p:sp>
      <p:sp>
        <p:nvSpPr>
          <p:cNvPr id="13" name="Rectangle 12"/>
          <p:cNvSpPr/>
          <p:nvPr/>
        </p:nvSpPr>
        <p:spPr bwMode="auto">
          <a:xfrm>
            <a:off x="3791858" y="2840045"/>
            <a:ext cx="1110686" cy="103710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/>
              <a:t>Translate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cxnSp>
        <p:nvCxnSpPr>
          <p:cNvPr id="14" name="Straight Arrow Connector 13"/>
          <p:cNvCxnSpPr>
            <a:stCxn id="9" idx="3"/>
            <a:endCxn id="13" idx="1"/>
          </p:cNvCxnSpPr>
          <p:nvPr/>
        </p:nvCxnSpPr>
        <p:spPr bwMode="auto">
          <a:xfrm flipV="1">
            <a:off x="3029862" y="3358599"/>
            <a:ext cx="761996" cy="2591"/>
          </a:xfrm>
          <a:prstGeom prst="straightConnector1">
            <a:avLst/>
          </a:prstGeom>
          <a:solidFill>
            <a:srgbClr val="0C2D83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3029862" y="2978213"/>
            <a:ext cx="710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.</a:t>
            </a:r>
            <a:r>
              <a:rPr lang="en-US" sz="1800" dirty="0" err="1" smtClean="0"/>
              <a:t>ngc</a:t>
            </a:r>
            <a:endParaRPr lang="en-US" sz="1800" dirty="0"/>
          </a:p>
        </p:txBody>
      </p:sp>
      <p:sp>
        <p:nvSpPr>
          <p:cNvPr id="16" name="Rectangle 15"/>
          <p:cNvSpPr/>
          <p:nvPr/>
        </p:nvSpPr>
        <p:spPr bwMode="auto">
          <a:xfrm>
            <a:off x="5650873" y="2837454"/>
            <a:ext cx="1110686" cy="103710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/>
              <a:t>Map, Place, &amp; </a:t>
            </a:r>
            <a:r>
              <a:rPr lang="en-US" sz="1600" dirty="0"/>
              <a:t>R</a:t>
            </a:r>
            <a:r>
              <a:rPr lang="en-US" sz="1600" dirty="0" smtClean="0"/>
              <a:t>oute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cxnSp>
        <p:nvCxnSpPr>
          <p:cNvPr id="17" name="Straight Arrow Connector 16"/>
          <p:cNvCxnSpPr>
            <a:stCxn id="13" idx="3"/>
            <a:endCxn id="16" idx="1"/>
          </p:cNvCxnSpPr>
          <p:nvPr/>
        </p:nvCxnSpPr>
        <p:spPr bwMode="auto">
          <a:xfrm flipV="1">
            <a:off x="4902544" y="3356008"/>
            <a:ext cx="748329" cy="2591"/>
          </a:xfrm>
          <a:prstGeom prst="straightConnector1">
            <a:avLst/>
          </a:prstGeom>
          <a:solidFill>
            <a:srgbClr val="0C2D83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8" name="TextBox 17"/>
          <p:cNvSpPr txBox="1"/>
          <p:nvPr/>
        </p:nvSpPr>
        <p:spPr>
          <a:xfrm>
            <a:off x="4881038" y="2959490"/>
            <a:ext cx="710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.</a:t>
            </a:r>
            <a:r>
              <a:rPr lang="en-US" sz="1800" dirty="0" err="1" smtClean="0"/>
              <a:t>ngd</a:t>
            </a:r>
            <a:endParaRPr lang="en-US" sz="1800" dirty="0"/>
          </a:p>
        </p:txBody>
      </p:sp>
      <p:sp>
        <p:nvSpPr>
          <p:cNvPr id="19" name="Rectangle 18"/>
          <p:cNvSpPr/>
          <p:nvPr/>
        </p:nvSpPr>
        <p:spPr bwMode="auto">
          <a:xfrm>
            <a:off x="7554708" y="2829654"/>
            <a:ext cx="1511806" cy="103710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/>
              <a:t>Implement, Generate Programming File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cxnSp>
        <p:nvCxnSpPr>
          <p:cNvPr id="20" name="Straight Arrow Connector 19"/>
          <p:cNvCxnSpPr>
            <a:stCxn id="16" idx="3"/>
            <a:endCxn id="19" idx="1"/>
          </p:cNvCxnSpPr>
          <p:nvPr/>
        </p:nvCxnSpPr>
        <p:spPr bwMode="auto">
          <a:xfrm flipV="1">
            <a:off x="6761559" y="3348208"/>
            <a:ext cx="793149" cy="7800"/>
          </a:xfrm>
          <a:prstGeom prst="straightConnector1">
            <a:avLst/>
          </a:prstGeom>
          <a:solidFill>
            <a:srgbClr val="0C2D83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6" name="TextBox 55"/>
          <p:cNvSpPr txBox="1"/>
          <p:nvPr/>
        </p:nvSpPr>
        <p:spPr>
          <a:xfrm>
            <a:off x="3681816" y="4457485"/>
            <a:ext cx="13307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/>
              <a:t>.</a:t>
            </a:r>
            <a:r>
              <a:rPr lang="en-US" sz="1800" dirty="0" err="1" smtClean="0"/>
              <a:t>ucf</a:t>
            </a:r>
            <a:endParaRPr lang="en-US" sz="1800" dirty="0" smtClean="0"/>
          </a:p>
          <a:p>
            <a:endParaRPr lang="en-US" sz="1800" dirty="0" smtClean="0"/>
          </a:p>
          <a:p>
            <a:pPr algn="ctr"/>
            <a:r>
              <a:rPr lang="en-US" sz="1800" dirty="0" smtClean="0"/>
              <a:t>Unit Constraint File</a:t>
            </a:r>
            <a:endParaRPr lang="en-US" sz="1800" dirty="0"/>
          </a:p>
        </p:txBody>
      </p:sp>
      <p:cxnSp>
        <p:nvCxnSpPr>
          <p:cNvPr id="57" name="Straight Arrow Connector 56"/>
          <p:cNvCxnSpPr>
            <a:endCxn id="13" idx="2"/>
          </p:cNvCxnSpPr>
          <p:nvPr/>
        </p:nvCxnSpPr>
        <p:spPr bwMode="auto">
          <a:xfrm flipV="1">
            <a:off x="4347200" y="3877152"/>
            <a:ext cx="1" cy="582776"/>
          </a:xfrm>
          <a:prstGeom prst="straightConnector1">
            <a:avLst/>
          </a:prstGeom>
          <a:solidFill>
            <a:srgbClr val="0C2D83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1" name="TextBox 60"/>
          <p:cNvSpPr txBox="1"/>
          <p:nvPr/>
        </p:nvSpPr>
        <p:spPr>
          <a:xfrm>
            <a:off x="1404983" y="3903798"/>
            <a:ext cx="21390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Netlist - How things are connected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404983" y="1906324"/>
            <a:ext cx="21390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Transforms text description into Logic Gates</a:t>
            </a:r>
            <a:endParaRPr lang="en-US" sz="1800" dirty="0"/>
          </a:p>
        </p:txBody>
      </p:sp>
      <p:sp>
        <p:nvSpPr>
          <p:cNvPr id="63" name="TextBox 62"/>
          <p:cNvSpPr txBox="1"/>
          <p:nvPr/>
        </p:nvSpPr>
        <p:spPr>
          <a:xfrm>
            <a:off x="5707656" y="4503962"/>
            <a:ext cx="1988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Target Device</a:t>
            </a:r>
          </a:p>
          <a:p>
            <a:r>
              <a:rPr lang="en-US" sz="1800" dirty="0" smtClean="0"/>
              <a:t>(board specific)</a:t>
            </a:r>
            <a:endParaRPr lang="en-US" sz="1800" dirty="0"/>
          </a:p>
        </p:txBody>
      </p:sp>
      <p:cxnSp>
        <p:nvCxnSpPr>
          <p:cNvPr id="64" name="Straight Arrow Connector 63"/>
          <p:cNvCxnSpPr/>
          <p:nvPr/>
        </p:nvCxnSpPr>
        <p:spPr bwMode="auto">
          <a:xfrm flipV="1">
            <a:off x="6213110" y="3861702"/>
            <a:ext cx="1" cy="582776"/>
          </a:xfrm>
          <a:prstGeom prst="straightConnector1">
            <a:avLst/>
          </a:prstGeom>
          <a:solidFill>
            <a:srgbClr val="0C2D83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7" name="Straight Arrow Connector 66"/>
          <p:cNvCxnSpPr>
            <a:stCxn id="19" idx="2"/>
          </p:cNvCxnSpPr>
          <p:nvPr/>
        </p:nvCxnSpPr>
        <p:spPr bwMode="auto">
          <a:xfrm>
            <a:off x="8310611" y="3866761"/>
            <a:ext cx="0" cy="593167"/>
          </a:xfrm>
          <a:prstGeom prst="straightConnector1">
            <a:avLst/>
          </a:prstGeom>
          <a:solidFill>
            <a:srgbClr val="0C2D83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1" name="TextBox 70"/>
          <p:cNvSpPr txBox="1"/>
          <p:nvPr/>
        </p:nvSpPr>
        <p:spPr>
          <a:xfrm>
            <a:off x="7982843" y="4486061"/>
            <a:ext cx="710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.bit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986071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/>
      <p:bldP spid="13" grpId="0" animBg="1"/>
      <p:bldP spid="15" grpId="0"/>
      <p:bldP spid="16" grpId="0" animBg="1"/>
      <p:bldP spid="18" grpId="0"/>
      <p:bldP spid="19" grpId="0" animBg="1"/>
      <p:bldP spid="56" grpId="0"/>
      <p:bldP spid="61" grpId="0"/>
      <p:bldP spid="62" grpId="0"/>
      <p:bldP spid="63" grpId="0"/>
      <p:bldP spid="71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1828800" y="182880"/>
            <a:ext cx="7040880" cy="1097280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9pPr>
          </a:lstStyle>
          <a:p>
            <a:r>
              <a:rPr lang="en-US" kern="0" dirty="0" smtClean="0"/>
              <a:t>Viewing Schematics – CE2</a:t>
            </a:r>
            <a:endParaRPr lang="en-US" kern="0" dirty="0"/>
          </a:p>
        </p:txBody>
      </p:sp>
      <p:pic>
        <p:nvPicPr>
          <p:cNvPr id="3074" name="Picture 2" descr="C:\Users\phillip.warner\Desktop\SchematicView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21088"/>
            <a:ext cx="2619375" cy="2162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5574" y="1000125"/>
            <a:ext cx="6448425" cy="585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050682"/>
            <a:ext cx="2549024" cy="127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58" y="5665480"/>
            <a:ext cx="2487258" cy="554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6280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1828800" y="182880"/>
            <a:ext cx="7040880" cy="1097280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9pPr>
          </a:lstStyle>
          <a:p>
            <a:r>
              <a:rPr lang="en-US" kern="0" dirty="0" smtClean="0"/>
              <a:t>Viewing Schematics – CE2</a:t>
            </a:r>
            <a:endParaRPr lang="en-US" kern="0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050682"/>
            <a:ext cx="2549024" cy="127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58" y="5665480"/>
            <a:ext cx="2487258" cy="554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 descr="C:\Users\phillip.warner\Desktop\SchematicViewerTech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58" y="1499134"/>
            <a:ext cx="2581275" cy="2162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2253" y="1562498"/>
            <a:ext cx="6391747" cy="4976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2253" y="1544467"/>
            <a:ext cx="6391747" cy="49943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84771"/>
            <a:ext cx="5057775" cy="339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2345" y="925342"/>
            <a:ext cx="3457575" cy="123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5806" y="2282134"/>
            <a:ext cx="3009900" cy="207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7474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" y="2129110"/>
            <a:ext cx="4229100" cy="191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464"/>
          <a:stretch/>
        </p:blipFill>
        <p:spPr bwMode="auto">
          <a:xfrm>
            <a:off x="4572000" y="2825422"/>
            <a:ext cx="4510806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583218"/>
            <a:ext cx="4502989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1828800" y="182880"/>
            <a:ext cx="7040880" cy="1097280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9pPr>
          </a:lstStyle>
          <a:p>
            <a:r>
              <a:rPr lang="en-US" kern="0" dirty="0" smtClean="0"/>
              <a:t>ISE Reports – CE2 Example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3131617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FPGA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" y="1463040"/>
            <a:ext cx="5344927" cy="4937760"/>
          </a:xfrm>
        </p:spPr>
        <p:txBody>
          <a:bodyPr/>
          <a:lstStyle/>
          <a:p>
            <a:r>
              <a:rPr lang="en-US" dirty="0" smtClean="0"/>
              <a:t>Key parts of Logic Elements</a:t>
            </a:r>
            <a:endParaRPr lang="en-US" dirty="0"/>
          </a:p>
          <a:p>
            <a:pPr lvl="1"/>
            <a:r>
              <a:rPr lang="en-US" dirty="0"/>
              <a:t>Look-up </a:t>
            </a:r>
            <a:r>
              <a:rPr lang="en-US" dirty="0" smtClean="0"/>
              <a:t>table (LUT)</a:t>
            </a:r>
            <a:endParaRPr lang="en-US" dirty="0"/>
          </a:p>
          <a:p>
            <a:pPr lvl="1"/>
            <a:r>
              <a:rPr lang="en-US" dirty="0"/>
              <a:t>Flip-flop (1-bit register</a:t>
            </a:r>
            <a:r>
              <a:rPr lang="en-US" dirty="0" smtClean="0"/>
              <a:t>) (DFF)</a:t>
            </a:r>
          </a:p>
          <a:p>
            <a:pPr lvl="1"/>
            <a:r>
              <a:rPr lang="en-US" dirty="0" smtClean="0"/>
              <a:t>Programmable interconnections via Multiplexers</a:t>
            </a:r>
          </a:p>
          <a:p>
            <a:pPr marL="406400" lvl="1" indent="0">
              <a:buNone/>
            </a:pPr>
            <a:endParaRPr 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E428E89-579F-43C8-B441-BB390AD4A5E9}" type="datetime3">
              <a:rPr lang="en-US" smtClean="0"/>
              <a:pPr>
                <a:defRPr/>
              </a:pPr>
              <a:t>8 February 2017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570" y="3815424"/>
            <a:ext cx="4932089" cy="2216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429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FPGA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" y="1463040"/>
            <a:ext cx="5344927" cy="4937760"/>
          </a:xfrm>
        </p:spPr>
        <p:txBody>
          <a:bodyPr/>
          <a:lstStyle/>
          <a:p>
            <a:r>
              <a:rPr lang="en-US" dirty="0"/>
              <a:t>Field Programmable Gate Array (FPGA)</a:t>
            </a:r>
          </a:p>
          <a:p>
            <a:pPr lvl="1"/>
            <a:r>
              <a:rPr lang="en-US" dirty="0"/>
              <a:t>Look-up table</a:t>
            </a:r>
          </a:p>
          <a:p>
            <a:pPr lvl="1"/>
            <a:r>
              <a:rPr lang="en-US" dirty="0"/>
              <a:t>Programmable </a:t>
            </a:r>
            <a:r>
              <a:rPr lang="en-US" dirty="0" smtClean="0"/>
              <a:t>interconnections (IOE)</a:t>
            </a:r>
          </a:p>
          <a:p>
            <a:pPr lvl="1"/>
            <a:r>
              <a:rPr lang="en-US" dirty="0"/>
              <a:t>Made of LEs (Logic Elements) </a:t>
            </a:r>
            <a:r>
              <a:rPr lang="en-US" dirty="0" smtClean="0"/>
              <a:t>aka </a:t>
            </a:r>
          </a:p>
          <a:p>
            <a:pPr marL="406400" lvl="1" indent="0">
              <a:buNone/>
            </a:pPr>
            <a:r>
              <a:rPr lang="en-US" dirty="0"/>
              <a:t>	</a:t>
            </a:r>
            <a:r>
              <a:rPr lang="en-US" dirty="0" smtClean="0"/>
              <a:t>CLB </a:t>
            </a:r>
            <a:r>
              <a:rPr lang="en-US" dirty="0"/>
              <a:t>(Configurable Logic Blocks</a:t>
            </a:r>
            <a:r>
              <a:rPr lang="en-US" dirty="0" smtClean="0"/>
              <a:t>)</a:t>
            </a:r>
          </a:p>
          <a:p>
            <a:pPr marL="406400" lvl="1" indent="0">
              <a:buNone/>
            </a:pPr>
            <a:endParaRPr lang="en-US" dirty="0"/>
          </a:p>
          <a:p>
            <a:pPr marL="406400" lvl="1" indent="0">
              <a:buNone/>
            </a:pPr>
            <a:r>
              <a:rPr lang="en-US" dirty="0" smtClean="0"/>
              <a:t>Is </a:t>
            </a:r>
            <a:r>
              <a:rPr lang="en-US" dirty="0" err="1" smtClean="0"/>
              <a:t>reprogramable</a:t>
            </a:r>
            <a:r>
              <a:rPr lang="en-US" dirty="0" smtClean="0"/>
              <a:t> in the field good or bad?</a:t>
            </a:r>
            <a:endParaRPr lang="en-US" dirty="0" smtClean="0"/>
          </a:p>
          <a:p>
            <a:pPr marL="406400" lvl="1" indent="0">
              <a:buNone/>
            </a:pPr>
            <a:endParaRPr lang="en-US" dirty="0"/>
          </a:p>
          <a:p>
            <a:pPr marL="406400" lvl="1" indent="0">
              <a:buNone/>
            </a:pPr>
            <a:endParaRPr 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E428E89-579F-43C8-B441-BB390AD4A5E9}" type="datetime3">
              <a:rPr lang="en-US" smtClean="0"/>
              <a:pPr>
                <a:defRPr/>
              </a:pPr>
              <a:t>8 February 2017</a:t>
            </a:fld>
            <a:endParaRPr lang="en-US"/>
          </a:p>
        </p:txBody>
      </p:sp>
      <p:pic>
        <p:nvPicPr>
          <p:cNvPr id="7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874" y="2675467"/>
            <a:ext cx="3492125" cy="3501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0376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FPGA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" y="1463040"/>
            <a:ext cx="5344927" cy="4937760"/>
          </a:xfrm>
        </p:spPr>
        <p:txBody>
          <a:bodyPr/>
          <a:lstStyle/>
          <a:p>
            <a:r>
              <a:rPr lang="en-US" dirty="0" smtClean="0"/>
              <a:t>Key parts of Logic Elements</a:t>
            </a:r>
            <a:endParaRPr lang="en-US" dirty="0"/>
          </a:p>
          <a:p>
            <a:pPr lvl="1"/>
            <a:r>
              <a:rPr lang="en-US" dirty="0"/>
              <a:t>Look-up </a:t>
            </a:r>
            <a:r>
              <a:rPr lang="en-US" dirty="0" smtClean="0"/>
              <a:t>table (LUT)</a:t>
            </a:r>
            <a:endParaRPr lang="en-US" dirty="0"/>
          </a:p>
          <a:p>
            <a:pPr lvl="1"/>
            <a:r>
              <a:rPr lang="en-US" dirty="0"/>
              <a:t>Flip-flop (1-bit register</a:t>
            </a:r>
            <a:r>
              <a:rPr lang="en-US" dirty="0" smtClean="0"/>
              <a:t>) (DFF)</a:t>
            </a:r>
            <a:endParaRPr lang="en-US" dirty="0" smtClean="0"/>
          </a:p>
          <a:p>
            <a:pPr lvl="1"/>
            <a:r>
              <a:rPr lang="en-US" dirty="0" smtClean="0"/>
              <a:t>Programmable interconnections via Multiplexers</a:t>
            </a:r>
          </a:p>
          <a:p>
            <a:pPr marL="406400" lvl="1" indent="0">
              <a:buNone/>
            </a:pPr>
            <a:endParaRPr 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E428E89-579F-43C8-B441-BB390AD4A5E9}" type="datetime3">
              <a:rPr lang="en-US" smtClean="0"/>
              <a:pPr>
                <a:defRPr/>
              </a:pPr>
              <a:t>8 February 2017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4370" y="3527557"/>
            <a:ext cx="4932089" cy="221609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405441" y="5912301"/>
            <a:ext cx="804844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By </a:t>
            </a:r>
            <a:r>
              <a:rPr lang="en-US" dirty="0" err="1"/>
              <a:t>Petter.kallstrom</a:t>
            </a:r>
            <a:r>
              <a:rPr lang="en-US" dirty="0"/>
              <a:t> </a:t>
            </a:r>
            <a:r>
              <a:rPr lang="en-US" dirty="0" smtClean="0"/>
              <a:t>- </a:t>
            </a:r>
            <a:r>
              <a:rPr lang="en-US" dirty="0"/>
              <a:t>Public Domain, https://commons.wikimedia.org/w/index.php?curid=10224058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01323" y="2163699"/>
            <a:ext cx="20525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We will talk more about the details later</a:t>
            </a:r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9989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" y="2129110"/>
            <a:ext cx="4229100" cy="191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464"/>
          <a:stretch/>
        </p:blipFill>
        <p:spPr bwMode="auto">
          <a:xfrm>
            <a:off x="4572000" y="2825422"/>
            <a:ext cx="4510806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583218"/>
            <a:ext cx="4502989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1828800" y="182880"/>
            <a:ext cx="7040880" cy="1097280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9pPr>
          </a:lstStyle>
          <a:p>
            <a:r>
              <a:rPr lang="en-US" kern="0" dirty="0" smtClean="0"/>
              <a:t>ISE Reports – CE2 Example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3013863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1828800" y="182880"/>
            <a:ext cx="7040880" cy="1097280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9pPr>
          </a:lstStyle>
          <a:p>
            <a:r>
              <a:rPr lang="en-US" kern="0" dirty="0" smtClean="0"/>
              <a:t>Viewing Schematics – CE2</a:t>
            </a:r>
            <a:endParaRPr lang="en-US" kern="0" dirty="0"/>
          </a:p>
        </p:txBody>
      </p:sp>
      <p:pic>
        <p:nvPicPr>
          <p:cNvPr id="3074" name="Picture 2" descr="C:\Users\phillip.warner\Desktop\SchematicView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21088"/>
            <a:ext cx="2619375" cy="2162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5574" y="1000125"/>
            <a:ext cx="6448425" cy="585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050682"/>
            <a:ext cx="2549024" cy="127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58" y="5665480"/>
            <a:ext cx="2487258" cy="554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5137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1828800" y="182880"/>
            <a:ext cx="7040880" cy="1097280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9pPr>
          </a:lstStyle>
          <a:p>
            <a:r>
              <a:rPr lang="en-US" kern="0" dirty="0" smtClean="0"/>
              <a:t>Viewing Schematics – CE2</a:t>
            </a:r>
            <a:endParaRPr lang="en-US" kern="0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050682"/>
            <a:ext cx="2549024" cy="127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58" y="5665480"/>
            <a:ext cx="2487258" cy="554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 descr="C:\Users\phillip.warner\Desktop\SchematicViewerTech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58" y="1499134"/>
            <a:ext cx="2581275" cy="2162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2253" y="1562498"/>
            <a:ext cx="6391747" cy="4976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2253" y="1544467"/>
            <a:ext cx="6391747" cy="49943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84771"/>
            <a:ext cx="5057775" cy="339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2345" y="925342"/>
            <a:ext cx="3457575" cy="123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5806" y="2282134"/>
            <a:ext cx="3009900" cy="207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7585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Logic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U – Uninitialized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X – Forcing Unknown</a:t>
            </a:r>
          </a:p>
          <a:p>
            <a:r>
              <a:rPr lang="en-US" dirty="0" smtClean="0"/>
              <a:t>0 – Forcing ‘0’</a:t>
            </a:r>
          </a:p>
          <a:p>
            <a:r>
              <a:rPr lang="en-US" dirty="0" smtClean="0"/>
              <a:t>1 – Forcing ‘1’</a:t>
            </a:r>
          </a:p>
          <a:p>
            <a:r>
              <a:rPr lang="en-US" dirty="0" smtClean="0"/>
              <a:t>Z – High Impedance</a:t>
            </a:r>
          </a:p>
          <a:p>
            <a:r>
              <a:rPr lang="en-US" dirty="0" smtClean="0"/>
              <a:t>W – Weak Unknown</a:t>
            </a:r>
          </a:p>
          <a:p>
            <a:r>
              <a:rPr lang="en-US" dirty="0" smtClean="0"/>
              <a:t>L – Weak ‘0’</a:t>
            </a:r>
          </a:p>
          <a:p>
            <a:r>
              <a:rPr lang="en-US" dirty="0" smtClean="0"/>
              <a:t>H – Weak ‘1’</a:t>
            </a:r>
          </a:p>
          <a:p>
            <a:r>
              <a:rPr lang="en-US" dirty="0" smtClean="0"/>
              <a:t> -  – Don’t Care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E428E89-579F-43C8-B441-BB390AD4A5E9}" type="datetime3">
              <a:rPr lang="en-US" smtClean="0"/>
              <a:pPr>
                <a:defRPr/>
              </a:pPr>
              <a:t>8 February 2017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8585546"/>
              </p:ext>
            </p:extLst>
          </p:nvPr>
        </p:nvGraphicFramePr>
        <p:xfrm>
          <a:off x="504505" y="1512424"/>
          <a:ext cx="8102466" cy="841248"/>
        </p:xfrm>
        <a:graphic>
          <a:graphicData uri="http://schemas.openxmlformats.org/drawingml/2006/table">
            <a:tbl>
              <a:tblPr firstRow="1" firstCol="1" bandRow="1"/>
              <a:tblGrid>
                <a:gridCol w="900274"/>
                <a:gridCol w="900274"/>
                <a:gridCol w="900274"/>
                <a:gridCol w="900274"/>
                <a:gridCol w="900274"/>
                <a:gridCol w="900274"/>
                <a:gridCol w="900274"/>
                <a:gridCol w="900274"/>
                <a:gridCol w="900274"/>
              </a:tblGrid>
              <a:tr h="37860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U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Z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W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L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H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-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22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Right Brace 5"/>
          <p:cNvSpPr/>
          <p:nvPr/>
        </p:nvSpPr>
        <p:spPr bwMode="auto">
          <a:xfrm>
            <a:off x="3950898" y="2449902"/>
            <a:ext cx="414068" cy="638355"/>
          </a:xfrm>
          <a:prstGeom prst="rightBrac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ight Brace 7"/>
          <p:cNvSpPr/>
          <p:nvPr/>
        </p:nvSpPr>
        <p:spPr bwMode="auto">
          <a:xfrm>
            <a:off x="3950898" y="3387306"/>
            <a:ext cx="414068" cy="1089803"/>
          </a:xfrm>
          <a:prstGeom prst="rightBrace">
            <a:avLst/>
          </a:prstGeom>
          <a:noFill/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ight Brace 8"/>
          <p:cNvSpPr/>
          <p:nvPr/>
        </p:nvSpPr>
        <p:spPr bwMode="auto">
          <a:xfrm>
            <a:off x="3950898" y="4675518"/>
            <a:ext cx="414068" cy="1207698"/>
          </a:xfrm>
          <a:prstGeom prst="rightBrace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364966" y="2579298"/>
            <a:ext cx="29761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</a:rPr>
              <a:t>Something probably wrong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364966" y="3762930"/>
            <a:ext cx="29761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3399"/>
                </a:solidFill>
              </a:rPr>
              <a:t>Most common</a:t>
            </a:r>
            <a:endParaRPr lang="en-US" sz="1600" b="1" dirty="0">
              <a:solidFill>
                <a:srgbClr val="003399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364966" y="5110090"/>
            <a:ext cx="29761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C000"/>
                </a:solidFill>
              </a:rPr>
              <a:t>Not commonly used</a:t>
            </a:r>
            <a:endParaRPr lang="en-US" sz="16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1916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/>
      <p:bldP spid="11" grpId="0"/>
      <p:bldP spid="12" grpId="0"/>
    </p:bldLst>
  </p:timing>
</p:sld>
</file>

<file path=ppt/theme/theme1.xml><?xml version="1.0" encoding="utf-8"?>
<a:theme xmlns:a="http://schemas.openxmlformats.org/drawingml/2006/main" name="4_USAFA Standard">
  <a:themeElements>
    <a:clrScheme name="4_USAFA Standar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4_USAFA Standar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4_USAFA Standar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USAFA Standard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8">
        <a:dk1>
          <a:srgbClr val="0C2D83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9256F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5_USAFA Standard">
  <a:themeElements>
    <a:clrScheme name="4_USAFA Standar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4_USAFA Standar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4_USAFA Standar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USAFA Standard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8">
        <a:dk1>
          <a:srgbClr val="0C2D83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9256F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Unknown Document Type" ma:contentTypeID="0x010104" ma:contentTypeVersion="0" ma:contentTypeDescription="" ma:contentTypeScope="" ma:versionID="05d83ceaa0bbd2e3bc716e6e66bd857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3d69fe45253d5ff147bb69036b756a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3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898C6F1-02C7-4807-8DB1-44412B5FAC7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DC1FC98-47FD-484D-96C4-FA35BF0221F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0A6BADE1-4A4A-48A5-911B-5F6548B33A51}">
  <ds:schemaRefs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purl.org/dc/dcmitype/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68712</TotalTime>
  <Words>1074</Words>
  <Application>Microsoft Office PowerPoint</Application>
  <PresentationFormat>On-screen Show (4:3)</PresentationFormat>
  <Paragraphs>446</Paragraphs>
  <Slides>33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6" baseType="lpstr">
      <vt:lpstr>4_USAFA Standard</vt:lpstr>
      <vt:lpstr>5_USAFA Standard</vt:lpstr>
      <vt:lpstr>Visio</vt:lpstr>
      <vt:lpstr>PowerPoint Presentation</vt:lpstr>
      <vt:lpstr>VHDL</vt:lpstr>
      <vt:lpstr>PowerPoint Presentation</vt:lpstr>
      <vt:lpstr>FPGA</vt:lpstr>
      <vt:lpstr>FPGA</vt:lpstr>
      <vt:lpstr>PowerPoint Presentation</vt:lpstr>
      <vt:lpstr>PowerPoint Presentation</vt:lpstr>
      <vt:lpstr>PowerPoint Presentation</vt:lpstr>
      <vt:lpstr>Standard Logic Values</vt:lpstr>
      <vt:lpstr>VHDL</vt:lpstr>
      <vt:lpstr>PowerPoint Presentation</vt:lpstr>
      <vt:lpstr>Component Declaration and Instantiation</vt:lpstr>
      <vt:lpstr>PowerPoint Presentation</vt:lpstr>
      <vt:lpstr>PowerPoint Presentation</vt:lpstr>
      <vt:lpstr>PowerPoint Presentation</vt:lpstr>
      <vt:lpstr>PowerPoint Presentation</vt:lpstr>
      <vt:lpstr>Wakerly Handout</vt:lpstr>
      <vt:lpstr>Wakerly Handout</vt:lpstr>
      <vt:lpstr>Structural vs. Behavioral</vt:lpstr>
      <vt:lpstr>Modelling Summary</vt:lpstr>
      <vt:lpstr>Modelling Summary</vt:lpstr>
      <vt:lpstr>Minority Circuit</vt:lpstr>
      <vt:lpstr>Testbenches (Pgs 220 – 224)</vt:lpstr>
      <vt:lpstr>PowerPoint Presentation</vt:lpstr>
      <vt:lpstr>Homework</vt:lpstr>
      <vt:lpstr>PowerPoint Presentation</vt:lpstr>
      <vt:lpstr>PowerPoint Presentation</vt:lpstr>
      <vt:lpstr>PowerPoint Presentation</vt:lpstr>
      <vt:lpstr>Wakerly Handout</vt:lpstr>
      <vt:lpstr>PowerPoint Presentation</vt:lpstr>
      <vt:lpstr>PowerPoint Presentation</vt:lpstr>
      <vt:lpstr>PowerPoint Presentation</vt:lpstr>
      <vt:lpstr>FPGA</vt:lpstr>
    </vt:vector>
  </TitlesOfParts>
  <Company>usafa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Briefing Topic Title Goes Here  (1 January 2005)</dc:title>
  <dc:creator>Falkinburg, Jeffrey L MAJ USAF USAFA USAFA/DFEC</dc:creator>
  <cp:lastModifiedBy>Test</cp:lastModifiedBy>
  <cp:revision>4294</cp:revision>
  <cp:lastPrinted>2015-06-02T19:35:14Z</cp:lastPrinted>
  <dcterms:created xsi:type="dcterms:W3CDTF">2005-08-12T19:45:51Z</dcterms:created>
  <dcterms:modified xsi:type="dcterms:W3CDTF">2017-02-08T19:27:18Z</dcterms:modified>
</cp:coreProperties>
</file>