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7"/>
  </p:notesMasterIdLst>
  <p:handoutMasterIdLst>
    <p:handoutMasterId r:id="rId28"/>
  </p:handoutMasterIdLst>
  <p:sldIdLst>
    <p:sldId id="286" r:id="rId6"/>
    <p:sldId id="310" r:id="rId7"/>
    <p:sldId id="311" r:id="rId8"/>
    <p:sldId id="312" r:id="rId9"/>
    <p:sldId id="314" r:id="rId10"/>
    <p:sldId id="315" r:id="rId11"/>
    <p:sldId id="318" r:id="rId12"/>
    <p:sldId id="327" r:id="rId13"/>
    <p:sldId id="319" r:id="rId14"/>
    <p:sldId id="328" r:id="rId15"/>
    <p:sldId id="320" r:id="rId16"/>
    <p:sldId id="321" r:id="rId17"/>
    <p:sldId id="322" r:id="rId18"/>
    <p:sldId id="325" r:id="rId19"/>
    <p:sldId id="326" r:id="rId20"/>
    <p:sldId id="280" r:id="rId21"/>
    <p:sldId id="313" r:id="rId22"/>
    <p:sldId id="316" r:id="rId23"/>
    <p:sldId id="317" r:id="rId24"/>
    <p:sldId id="323" r:id="rId25"/>
    <p:sldId id="324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110" d="100"/>
          <a:sy n="110" d="100"/>
        </p:scale>
        <p:origin x="-60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10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/>
              <a:t>Lesson </a:t>
            </a:r>
            <a:r>
              <a:rPr lang="en-US" smtClean="0"/>
              <a:t>14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5760" y="1463040"/>
            <a:ext cx="55930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ym typeface="Wingdings"/>
              </a:rPr>
              <a:t></a:t>
            </a:r>
            <a:r>
              <a:rPr lang="en-US" dirty="0"/>
              <a:t>Called an edge-trigged </a:t>
            </a:r>
            <a:r>
              <a:rPr lang="en-US" dirty="0" smtClean="0"/>
              <a:t>device</a:t>
            </a:r>
          </a:p>
          <a:p>
            <a:r>
              <a:rPr lang="en-US" dirty="0"/>
              <a:t>Q changes </a:t>
            </a:r>
            <a:r>
              <a:rPr lang="en-US" u="sng" dirty="0"/>
              <a:t>when clock changes </a:t>
            </a:r>
            <a:endParaRPr lang="en-US" dirty="0"/>
          </a:p>
          <a:p>
            <a:r>
              <a:rPr lang="en-US" dirty="0"/>
              <a:t>Enabled flip-flop – Add EN signal to determine if data will load on </a:t>
            </a:r>
            <a:r>
              <a:rPr lang="en-US" dirty="0" smtClean="0"/>
              <a:t>edge</a:t>
            </a:r>
            <a:r>
              <a:rPr lang="en-US" dirty="0"/>
              <a:t> </a:t>
            </a:r>
          </a:p>
          <a:p>
            <a:r>
              <a:rPr lang="en-US" dirty="0"/>
              <a:t>Resettable flip-flop – resets output to 0 when reset enabled.  Useful for hearing known states</a:t>
            </a:r>
            <a:endParaRPr lang="en-US" dirty="0" smtClean="0"/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449755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5720" y="5928959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3.8 D flip-flop: (a) schematic, (b) symbol, (c) condensed symbol</a:t>
            </a:r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2252341"/>
            <a:ext cx="2393590" cy="37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0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 vs D-Latch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*What is the difference between a latch and a flip flop?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 Flip Flop changes on the clock edge a latch changes at any </a:t>
            </a:r>
            <a:r>
              <a:rPr lang="en-US" dirty="0" smtClean="0"/>
              <a:t>time</a:t>
            </a:r>
          </a:p>
          <a:p>
            <a:pPr lvl="2"/>
            <a:r>
              <a:rPr lang="en-US" dirty="0"/>
              <a:t>D-Latch updates it’s state continuously while </a:t>
            </a:r>
            <a:r>
              <a:rPr lang="en-US" dirty="0" err="1"/>
              <a:t>clk</a:t>
            </a:r>
            <a:r>
              <a:rPr lang="en-US" dirty="0"/>
              <a:t> = ‘1’</a:t>
            </a:r>
          </a:p>
          <a:p>
            <a:pPr lvl="2"/>
            <a:r>
              <a:rPr lang="en-US" dirty="0"/>
              <a:t>Copies D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Q on Rising Edge of Clock and remembers it’s state on all others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3942381" cy="4324350"/>
          </a:xfrm>
        </p:spPr>
        <p:txBody>
          <a:bodyPr/>
          <a:lstStyle/>
          <a:p>
            <a:r>
              <a:rPr lang="en-US" dirty="0" smtClean="0"/>
              <a:t>Register </a:t>
            </a:r>
          </a:p>
          <a:p>
            <a:pPr lvl="1"/>
            <a:r>
              <a:rPr lang="en-US" dirty="0"/>
              <a:t>An N-Bit Register is a Bank of N-Flip Flops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88" y="1636502"/>
            <a:ext cx="312420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57301" y="5854489"/>
            <a:ext cx="4244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3.9 A 4-bit register: (a) schematic and (b)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0" y="1701482"/>
            <a:ext cx="9180328" cy="2512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70459" b="9801"/>
          <a:stretch/>
        </p:blipFill>
        <p:spPr>
          <a:xfrm>
            <a:off x="-15498" y="3965821"/>
            <a:ext cx="9180328" cy="495946"/>
          </a:xfrm>
          <a:prstGeom prst="rect">
            <a:avLst/>
          </a:prstGeom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521405" y="3564534"/>
            <a:ext cx="643890" cy="27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FF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529887" y="4076000"/>
            <a:ext cx="643890" cy="27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Latch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2974" y="351233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clk</a:t>
            </a:r>
            <a:r>
              <a:rPr lang="en-US" dirty="0" smtClean="0"/>
              <a:t> falling)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375" y="398109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smtClean="0"/>
              <a:t>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Circuit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circuit – </a:t>
            </a:r>
            <a:r>
              <a:rPr lang="en-US" dirty="0">
                <a:solidFill>
                  <a:srgbClr val="FF0000"/>
                </a:solidFill>
              </a:rPr>
              <a:t>Combinational</a:t>
            </a:r>
            <a:r>
              <a:rPr lang="en-US" dirty="0"/>
              <a:t> circuit followed by bank of </a:t>
            </a:r>
            <a:r>
              <a:rPr lang="en-US" dirty="0">
                <a:solidFill>
                  <a:srgbClr val="FF0000"/>
                </a:solidFill>
              </a:rPr>
              <a:t>flip flops</a:t>
            </a:r>
          </a:p>
          <a:p>
            <a:pPr lvl="1"/>
            <a:r>
              <a:rPr lang="en-US" dirty="0" smtClean="0"/>
              <a:t>Properties</a:t>
            </a:r>
            <a:r>
              <a:rPr lang="en-US" dirty="0"/>
              <a:t>:	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Each </a:t>
            </a:r>
            <a:r>
              <a:rPr lang="en-US" dirty="0"/>
              <a:t>element is either a 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combinational</a:t>
            </a:r>
            <a:r>
              <a:rPr lang="en-US" dirty="0"/>
              <a:t>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At </a:t>
            </a:r>
            <a:r>
              <a:rPr lang="en-US" dirty="0"/>
              <a:t>least one circuit is a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All </a:t>
            </a:r>
            <a:r>
              <a:rPr lang="en-US" dirty="0"/>
              <a:t>registers have the same </a:t>
            </a:r>
            <a:r>
              <a:rPr lang="en-US" dirty="0" smtClean="0">
                <a:solidFill>
                  <a:srgbClr val="FF0000"/>
                </a:solidFill>
              </a:rPr>
              <a:t>clock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Every </a:t>
            </a:r>
            <a:r>
              <a:rPr lang="en-US" dirty="0">
                <a:solidFill>
                  <a:srgbClr val="FF0000"/>
                </a:solidFill>
              </a:rPr>
              <a:t>cyclic path </a:t>
            </a:r>
            <a:r>
              <a:rPr lang="en-US" dirty="0"/>
              <a:t>contains at least one 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FSMs, Pipelines</a:t>
            </a:r>
          </a:p>
          <a:p>
            <a:r>
              <a:rPr lang="en-US" dirty="0"/>
              <a:t>Asynchronous circuit – </a:t>
            </a:r>
            <a:r>
              <a:rPr lang="en-US" b="0" dirty="0" smtClean="0"/>
              <a:t>Sequential circuits without a clock</a:t>
            </a:r>
          </a:p>
          <a:p>
            <a:pPr lvl="1"/>
            <a:r>
              <a:rPr lang="en-US" b="0" dirty="0" smtClean="0"/>
              <a:t>Timing </a:t>
            </a:r>
            <a:r>
              <a:rPr lang="en-US" b="0" dirty="0"/>
              <a:t>not limited by clock registers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3.5: Synchronous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10 February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949239"/>
            <a:ext cx="670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0904" y="5873539"/>
            <a:ext cx="226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</a:rPr>
              <a:t>Figure 3.21 Example circuits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16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Coupled Inverter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78906"/>
            <a:ext cx="52006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5225" y="5347493"/>
            <a:ext cx="4273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3.2 Bistable operation of cross-coupled inverters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2519362"/>
            <a:ext cx="61341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8169" y="5348287"/>
            <a:ext cx="2887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3.4 Bistable states of SR latch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186112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87725" y="5233987"/>
            <a:ext cx="236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3.5 SR latch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14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Sequential Circuits</a:t>
            </a:r>
          </a:p>
          <a:p>
            <a:r>
              <a:rPr lang="en-US" dirty="0" smtClean="0"/>
              <a:t>SR Latch</a:t>
            </a:r>
          </a:p>
          <a:p>
            <a:r>
              <a:rPr lang="en-US" dirty="0" smtClean="0"/>
              <a:t>D Latch</a:t>
            </a:r>
          </a:p>
          <a:p>
            <a:r>
              <a:rPr lang="en-US" dirty="0" smtClean="0"/>
              <a:t>D Flip Flop</a:t>
            </a:r>
          </a:p>
          <a:p>
            <a:r>
              <a:rPr lang="en-US" dirty="0" smtClean="0"/>
              <a:t>Register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5" y="2499519"/>
            <a:ext cx="82296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13113" y="5348288"/>
            <a:ext cx="251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3.14 Example waveforms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2382461"/>
            <a:ext cx="80724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20256" y="5381625"/>
            <a:ext cx="250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3.15 Solution waveforms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Sequential Circuits</a:t>
            </a:r>
            <a:endParaRPr lang="en-US" dirty="0"/>
          </a:p>
          <a:p>
            <a:pPr lvl="1"/>
            <a:r>
              <a:rPr lang="en-US" dirty="0"/>
              <a:t>Combinational </a:t>
            </a:r>
            <a:r>
              <a:rPr lang="en-US" dirty="0" smtClean="0"/>
              <a:t>Logic – Outputs depend on </a:t>
            </a:r>
            <a:r>
              <a:rPr lang="en-US" dirty="0" smtClean="0">
                <a:solidFill>
                  <a:srgbClr val="FF0000"/>
                </a:solidFill>
              </a:rPr>
              <a:t>current inputs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Sequential </a:t>
            </a:r>
            <a:r>
              <a:rPr lang="en-US" dirty="0" smtClean="0"/>
              <a:t>Logic – Outputs depend on </a:t>
            </a:r>
            <a:r>
              <a:rPr lang="en-US" dirty="0" smtClean="0">
                <a:solidFill>
                  <a:srgbClr val="FF0000"/>
                </a:solidFill>
              </a:rPr>
              <a:t>current and prior inputs</a:t>
            </a:r>
            <a:r>
              <a:rPr lang="en-US" dirty="0" smtClean="0"/>
              <a:t> </a:t>
            </a:r>
          </a:p>
          <a:p>
            <a:pPr marL="803275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i.e. has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Coupled Inverter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795588"/>
            <a:ext cx="576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90068" y="5424488"/>
            <a:ext cx="296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 Cross-coupled inverter pair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5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Sequential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00" y="2257748"/>
            <a:ext cx="37798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2134" y="5376647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3.3 SR latch schematic</a:t>
            </a:r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1" y="2433382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766" y="5376647"/>
            <a:ext cx="2152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3.6 SR latch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8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Sequential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 </a:t>
            </a:r>
            <a:r>
              <a:rPr lang="en-US" dirty="0"/>
              <a:t>= Set</a:t>
            </a:r>
          </a:p>
          <a:p>
            <a:r>
              <a:rPr lang="en-US" dirty="0"/>
              <a:t>R = Reset</a:t>
            </a:r>
          </a:p>
          <a:p>
            <a:r>
              <a:rPr lang="en-US" dirty="0"/>
              <a:t>Q = Stored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PROBLEM 1) Q </a:t>
            </a:r>
            <a:r>
              <a:rPr lang="en-US" dirty="0"/>
              <a:t>changes </a:t>
            </a:r>
            <a:r>
              <a:rPr lang="en-US" u="sng" dirty="0">
                <a:solidFill>
                  <a:srgbClr val="FF0000"/>
                </a:solidFill>
              </a:rPr>
              <a:t>whenever an input changes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ym typeface="Wingdings"/>
              </a:rPr>
              <a:t>*</a:t>
            </a:r>
            <a:r>
              <a:rPr lang="en-US" dirty="0" smtClean="0"/>
              <a:t> Undefined… Q and Q’ can’t both be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00" y="2080324"/>
            <a:ext cx="37798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2134" y="5144631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 SR latch schematic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7549"/>
                  </p:ext>
                </p:extLst>
              </p:nvPr>
            </p:nvGraphicFramePr>
            <p:xfrm>
              <a:off x="1095741" y="1900724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7549"/>
                  </p:ext>
                </p:extLst>
              </p:nvPr>
            </p:nvGraphicFramePr>
            <p:xfrm>
              <a:off x="1095741" y="1900724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154" t="-13699" b="-419178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620695" y="6305902"/>
            <a:ext cx="540841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Biggest </a:t>
            </a:r>
            <a:r>
              <a:rPr lang="en-US" sz="2000" b="1" dirty="0"/>
              <a:t>problem is when S + R are both </a:t>
            </a:r>
            <a:r>
              <a:rPr lang="en-US" sz="2000" b="1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184454"/>
                  </p:ext>
                </p:extLst>
              </p:nvPr>
            </p:nvGraphicFramePr>
            <p:xfrm>
              <a:off x="1084365" y="1902996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0*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184454"/>
                  </p:ext>
                </p:extLst>
              </p:nvPr>
            </p:nvGraphicFramePr>
            <p:xfrm>
              <a:off x="1084365" y="1902996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12329" b="-432877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234426" b="-318033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436066" b="-116393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0*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37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the SR Latch when both S &amp; R are asserted</a:t>
            </a:r>
          </a:p>
          <a:p>
            <a:r>
              <a:rPr lang="en-US" dirty="0"/>
              <a:t>C = Control/Clock</a:t>
            </a:r>
          </a:p>
          <a:p>
            <a:r>
              <a:rPr lang="en-US" dirty="0"/>
              <a:t>D = Data</a:t>
            </a:r>
          </a:p>
          <a:p>
            <a:r>
              <a:rPr lang="en-US" dirty="0"/>
              <a:t>Q = Stored value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Q changes </a:t>
            </a:r>
            <a:r>
              <a:rPr lang="en-US" u="sng" dirty="0">
                <a:solidFill>
                  <a:srgbClr val="FF0000"/>
                </a:solidFill>
              </a:rPr>
              <a:t>whenever C is high and D changes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Problem?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2037" y="5157788"/>
            <a:ext cx="447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3.7 D latch: (a) schematic, (b) truth table, (c) symbol</a:t>
            </a:r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3"/>
          <a:stretch/>
        </p:blipFill>
        <p:spPr bwMode="auto">
          <a:xfrm>
            <a:off x="4448" y="3719593"/>
            <a:ext cx="2327589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" y="3719592"/>
            <a:ext cx="9139552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7"/>
          <a:stretch/>
        </p:blipFill>
        <p:spPr bwMode="auto">
          <a:xfrm>
            <a:off x="4448" y="3719593"/>
            <a:ext cx="3932121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754895"/>
                  </p:ext>
                </p:extLst>
              </p:nvPr>
            </p:nvGraphicFramePr>
            <p:xfrm>
              <a:off x="4295303" y="2209296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754895"/>
                  </p:ext>
                </p:extLst>
              </p:nvPr>
            </p:nvGraphicFramePr>
            <p:xfrm>
              <a:off x="4295303" y="2209296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038" t="-14063" r="-943" b="-289063"/>
                          </a:stretch>
                        </a:blip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91101"/>
                  </p:ext>
                </p:extLst>
              </p:nvPr>
            </p:nvGraphicFramePr>
            <p:xfrm>
              <a:off x="4293027" y="2209297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91101"/>
                  </p:ext>
                </p:extLst>
              </p:nvPr>
            </p:nvGraphicFramePr>
            <p:xfrm>
              <a:off x="4293027" y="2209297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3084" t="-14063" b="-300000"/>
                          </a:stretch>
                        </a:blip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13084" t="-221667" b="-120000"/>
                          </a:stretch>
                        </a:blipFill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01071" y="5832295"/>
            <a:ext cx="824324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with D latch:  What if we don’t always want D to update?</a:t>
            </a:r>
          </a:p>
        </p:txBody>
      </p:sp>
    </p:spTree>
    <p:extLst>
      <p:ext uri="{BB962C8B-B14F-4D97-AF65-F5344CB8AC3E}">
        <p14:creationId xmlns:p14="http://schemas.microsoft.com/office/powerpoint/2010/main" val="1355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transparent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if C is high, Q will follow input (D) (i.e. D flows through)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opaque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– if C is low, Q won’t change (i.e. D doesn’t flow through)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2037" y="5157788"/>
            <a:ext cx="447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3.7 D latch: (a) schematic, (b) truth table, (c) symbol</a:t>
            </a:r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3"/>
          <a:stretch/>
        </p:blipFill>
        <p:spPr bwMode="auto">
          <a:xfrm>
            <a:off x="4448" y="3719593"/>
            <a:ext cx="2327589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" y="3719592"/>
            <a:ext cx="9139552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7"/>
          <a:stretch/>
        </p:blipFill>
        <p:spPr bwMode="auto">
          <a:xfrm>
            <a:off x="4448" y="3719593"/>
            <a:ext cx="3932121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7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5759" y="1463040"/>
            <a:ext cx="8396103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D Flip-Flop – Two D-Latches back to back with complementary clocks in a Master/Slave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CLK = Clock</a:t>
            </a:r>
          </a:p>
          <a:p>
            <a:pPr lvl="1"/>
            <a:r>
              <a:rPr lang="en-US" dirty="0"/>
              <a:t>D = Data</a:t>
            </a:r>
          </a:p>
          <a:p>
            <a:pPr lvl="1"/>
            <a:r>
              <a:rPr lang="en-US" dirty="0"/>
              <a:t>Q = Stored Value</a:t>
            </a:r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414073"/>
                  </p:ext>
                </p:extLst>
              </p:nvPr>
            </p:nvGraphicFramePr>
            <p:xfrm>
              <a:off x="629203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414073"/>
                  </p:ext>
                </p:extLst>
              </p:nvPr>
            </p:nvGraphicFramePr>
            <p:xfrm>
              <a:off x="629203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6364" t="-12987" b="-55714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10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449755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2252341"/>
            <a:ext cx="2393590" cy="37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5720" y="5928959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3.8 D flip-flop: (a) schematic, (b) symbol, (c) condensed symbol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1040866"/>
                  </p:ext>
                </p:extLst>
              </p:nvPr>
            </p:nvGraphicFramePr>
            <p:xfrm>
              <a:off x="631479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1040866"/>
                  </p:ext>
                </p:extLst>
              </p:nvPr>
            </p:nvGraphicFramePr>
            <p:xfrm>
              <a:off x="631479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38732" t="-12987" r="-704" b="-56623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122535" r="-704" b="-514085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219444" r="-704" b="-40694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323944" r="-704" b="-312676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418056" r="-704" b="-20833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45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68501</TotalTime>
  <Words>783</Words>
  <Application>Microsoft Office PowerPoint</Application>
  <PresentationFormat>On-screen Show (4:3)</PresentationFormat>
  <Paragraphs>292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4_USAFA Standard</vt:lpstr>
      <vt:lpstr>5_USAFA Standard</vt:lpstr>
      <vt:lpstr>PowerPoint Presentation</vt:lpstr>
      <vt:lpstr>Lesson 14 Outline</vt:lpstr>
      <vt:lpstr>Sequential Circuits</vt:lpstr>
      <vt:lpstr>Cross Coupled Inverter</vt:lpstr>
      <vt:lpstr>SR Latch</vt:lpstr>
      <vt:lpstr>SR Latch</vt:lpstr>
      <vt:lpstr>D-Latch</vt:lpstr>
      <vt:lpstr>D-Latch</vt:lpstr>
      <vt:lpstr>D-Flip Flop</vt:lpstr>
      <vt:lpstr>D-Flip Flop</vt:lpstr>
      <vt:lpstr>D-Flip Flop vs D-Latch</vt:lpstr>
      <vt:lpstr>Register</vt:lpstr>
      <vt:lpstr>Example Waveform</vt:lpstr>
      <vt:lpstr>Synchronous Circuit Properties</vt:lpstr>
      <vt:lpstr>Examples of Circuits</vt:lpstr>
      <vt:lpstr>PowerPoint Presentation</vt:lpstr>
      <vt:lpstr>Cross Coupled Inverter</vt:lpstr>
      <vt:lpstr>SR Latch</vt:lpstr>
      <vt:lpstr>SR Latch</vt:lpstr>
      <vt:lpstr>Example Waveform</vt:lpstr>
      <vt:lpstr>Example Waveform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4289</cp:revision>
  <cp:lastPrinted>2015-06-02T19:35:14Z</cp:lastPrinted>
  <dcterms:created xsi:type="dcterms:W3CDTF">2005-08-12T19:45:51Z</dcterms:created>
  <dcterms:modified xsi:type="dcterms:W3CDTF">2017-02-10T19:24:54Z</dcterms:modified>
</cp:coreProperties>
</file>